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53" r:id="rId2"/>
    <p:sldId id="543" r:id="rId3"/>
    <p:sldId id="544" r:id="rId4"/>
    <p:sldId id="525" r:id="rId5"/>
    <p:sldId id="546" r:id="rId6"/>
    <p:sldId id="547" r:id="rId7"/>
    <p:sldId id="497" r:id="rId8"/>
    <p:sldId id="515" r:id="rId9"/>
    <p:sldId id="551" r:id="rId10"/>
    <p:sldId id="521" r:id="rId11"/>
    <p:sldId id="548" r:id="rId12"/>
    <p:sldId id="55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D30DD"/>
    <a:srgbClr val="FFCCFF"/>
    <a:srgbClr val="BCFCD4"/>
    <a:srgbClr val="99FF66"/>
    <a:srgbClr val="33CCFF"/>
    <a:srgbClr val="F11BAA"/>
    <a:srgbClr val="00FF00"/>
    <a:srgbClr val="11C1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pPr algn="just"/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2,9</a:t>
          </a:r>
          <a:r>
            <a:rPr lang="en-US" sz="24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28,1</a:t>
          </a:r>
          <a:r>
            <a:rPr lang="en-US" sz="24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98DEB39C-38CB-4682-95BD-B6B9CBE73201}" type="pres">
      <dgm:prSet presAssocID="{2EA4557B-2359-4BA8-9F14-A6ECB8DAC4A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92E47-BE87-4A2F-BD72-5EF532B434B0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B2DCC62-57C2-4C94-BB87-A51480EE7469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77B1B-2ACA-4407-A2A5-8EC8F6CA829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11A8987-FE29-4B39-8FE7-2B22E0C4C054}" type="presOf" srcId="{29859120-04AA-48A6-ACAA-ED37A6A9AC18}" destId="{C7497E28-FAE4-42DA-8D9D-5B4659273D7A}" srcOrd="0" destOrd="0" presId="urn:microsoft.com/office/officeart/2008/layout/VerticalCurvedList"/>
    <dgm:cxn modelId="{B3DE852F-BFC7-406F-97D8-1B27B7CFE214}" type="presOf" srcId="{2EA4557B-2359-4BA8-9F14-A6ECB8DAC4AB}" destId="{98DEB39C-38CB-4682-95BD-B6B9CBE73201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DB7A7F53-76EB-47C7-82E0-C71D98F12560}" type="presOf" srcId="{9B38993F-91D9-4E45-89FE-E7C2053BB052}" destId="{8B2DCC62-57C2-4C94-BB87-A51480EE7469}" srcOrd="0" destOrd="0" presId="urn:microsoft.com/office/officeart/2008/layout/VerticalCurvedList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A3F5DF76-04EA-4037-8DC9-2B93E7713ADB}" type="presOf" srcId="{A55E36B4-5DBD-4D69-9E07-2ACE1B02C75C}" destId="{287E208B-7CBA-48D9-A845-7C3BA9246006}" srcOrd="0" destOrd="0" presId="urn:microsoft.com/office/officeart/2008/layout/VerticalCurvedList"/>
    <dgm:cxn modelId="{10EF0A21-DAF6-4D43-986E-E649370C0286}" type="presParOf" srcId="{287E208B-7CBA-48D9-A845-7C3BA9246006}" destId="{5A99791D-9E28-4B3D-8ACD-8F48A5C6199A}" srcOrd="0" destOrd="0" presId="urn:microsoft.com/office/officeart/2008/layout/VerticalCurvedList"/>
    <dgm:cxn modelId="{5AFA6E17-22B9-4BED-AEE6-95EF901271A6}" type="presParOf" srcId="{5A99791D-9E28-4B3D-8ACD-8F48A5C6199A}" destId="{9839DEA4-81CC-40F3-A882-992AC1AF75D3}" srcOrd="0" destOrd="0" presId="urn:microsoft.com/office/officeart/2008/layout/VerticalCurvedList"/>
    <dgm:cxn modelId="{63AA6B5D-B597-401F-A586-52479C4C7DD5}" type="presParOf" srcId="{9839DEA4-81CC-40F3-A882-992AC1AF75D3}" destId="{28F6DBF1-E187-4C38-B1F1-C875CC0EEA2D}" srcOrd="0" destOrd="0" presId="urn:microsoft.com/office/officeart/2008/layout/VerticalCurvedList"/>
    <dgm:cxn modelId="{5506CB25-0E96-4E59-BD4E-8C762FB37BD1}" type="presParOf" srcId="{9839DEA4-81CC-40F3-A882-992AC1AF75D3}" destId="{C7497E28-FAE4-42DA-8D9D-5B4659273D7A}" srcOrd="1" destOrd="0" presId="urn:microsoft.com/office/officeart/2008/layout/VerticalCurvedList"/>
    <dgm:cxn modelId="{FE3BEF7F-A6C8-4F3D-BF7E-015C34E14D04}" type="presParOf" srcId="{9839DEA4-81CC-40F3-A882-992AC1AF75D3}" destId="{175AA276-58F2-4DD9-80FC-A508711E986D}" srcOrd="2" destOrd="0" presId="urn:microsoft.com/office/officeart/2008/layout/VerticalCurvedList"/>
    <dgm:cxn modelId="{4C058B27-814F-47B1-AA56-D8F506AEE9C8}" type="presParOf" srcId="{9839DEA4-81CC-40F3-A882-992AC1AF75D3}" destId="{99D1BCB1-BBEC-4020-AF46-9B84DFEEEB12}" srcOrd="3" destOrd="0" presId="urn:microsoft.com/office/officeart/2008/layout/VerticalCurvedList"/>
    <dgm:cxn modelId="{7488968C-AA6E-44CB-86B9-CADA2EB569DE}" type="presParOf" srcId="{5A99791D-9E28-4B3D-8ACD-8F48A5C6199A}" destId="{98DEB39C-38CB-4682-95BD-B6B9CBE73201}" srcOrd="1" destOrd="0" presId="urn:microsoft.com/office/officeart/2008/layout/VerticalCurvedList"/>
    <dgm:cxn modelId="{49A84663-B07D-48FA-9AF9-B2A21B9FDCA8}" type="presParOf" srcId="{5A99791D-9E28-4B3D-8ACD-8F48A5C6199A}" destId="{10192E47-BE87-4A2F-BD72-5EF532B434B0}" srcOrd="2" destOrd="0" presId="urn:microsoft.com/office/officeart/2008/layout/VerticalCurvedList"/>
    <dgm:cxn modelId="{EA7D458D-F7F4-4D61-9993-287FC45FC9D4}" type="presParOf" srcId="{10192E47-BE87-4A2F-BD72-5EF532B434B0}" destId="{9D6C96D5-59F1-4074-AA4E-276172A59D56}" srcOrd="0" destOrd="0" presId="urn:microsoft.com/office/officeart/2008/layout/VerticalCurvedList"/>
    <dgm:cxn modelId="{9D6557D5-8DA7-474B-97D3-8A41B677819C}" type="presParOf" srcId="{5A99791D-9E28-4B3D-8ACD-8F48A5C6199A}" destId="{8B2DCC62-57C2-4C94-BB87-A51480EE7469}" srcOrd="3" destOrd="0" presId="urn:microsoft.com/office/officeart/2008/layout/VerticalCurvedList"/>
    <dgm:cxn modelId="{31F7C46F-9078-4718-8E48-9737D6EB3ADD}" type="presParOf" srcId="{5A99791D-9E28-4B3D-8ACD-8F48A5C6199A}" destId="{04477B1B-2ACA-4407-A2A5-8EC8F6CA829B}" srcOrd="4" destOrd="0" presId="urn:microsoft.com/office/officeart/2008/layout/VerticalCurvedList"/>
    <dgm:cxn modelId="{A048C097-6D89-4DB3-9A7A-0A95186487F8}" type="presParOf" srcId="{04477B1B-2ACA-4407-A2A5-8EC8F6CA829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endParaRPr lang="en-US" sz="2400" dirty="0" smtClean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5, 6, 7, 8, 9, 10, 11</a:t>
          </a:r>
        </a:p>
        <a:p>
          <a:pPr algn="just"/>
          <a:endParaRPr lang="en-US" sz="2400" b="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pPr algn="just"/>
          <a:r>
            <a:rPr lang="vi-VN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1963,6mm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38E0D094-D011-41D9-99E6-A86C2BF1BF63}" type="pres">
      <dgm:prSet presAssocID="{2EA4557B-2359-4BA8-9F14-A6ECB8DAC4AB}" presName="text_1" presStyleLbl="node1" presStyleIdx="0" presStyleCnt="2" custScaleY="89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57635-77C3-4AAA-BE26-AA1C566D18D1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063D5D-CD14-4D40-A94F-BF5C0A4EE626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5647D-B199-470C-8AD0-4ED9D53B533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8738955-DF54-4250-A1BA-AE038C4D8C6A}" type="presOf" srcId="{29859120-04AA-48A6-ACAA-ED37A6A9AC18}" destId="{C7497E28-FAE4-42DA-8D9D-5B4659273D7A}" srcOrd="0" destOrd="0" presId="urn:microsoft.com/office/officeart/2008/layout/VerticalCurvedList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4324B322-9350-4766-A235-363CF7C0BBA8}" type="presOf" srcId="{9B38993F-91D9-4E45-89FE-E7C2053BB052}" destId="{87063D5D-CD14-4D40-A94F-BF5C0A4EE626}" srcOrd="0" destOrd="0" presId="urn:microsoft.com/office/officeart/2008/layout/VerticalCurvedList"/>
    <dgm:cxn modelId="{B812180B-291C-416B-9A5E-E9E11175D28A}" type="presOf" srcId="{2EA4557B-2359-4BA8-9F14-A6ECB8DAC4AB}" destId="{38E0D094-D011-41D9-99E6-A86C2BF1BF63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231C112F-E7B5-4179-9130-0D5F48F4A498}" type="presOf" srcId="{A55E36B4-5DBD-4D69-9E07-2ACE1B02C75C}" destId="{287E208B-7CBA-48D9-A845-7C3BA9246006}" srcOrd="0" destOrd="0" presId="urn:microsoft.com/office/officeart/2008/layout/VerticalCurvedList"/>
    <dgm:cxn modelId="{B7E213DD-B82A-4E0C-B123-67B155A19514}" type="presParOf" srcId="{287E208B-7CBA-48D9-A845-7C3BA9246006}" destId="{5A99791D-9E28-4B3D-8ACD-8F48A5C6199A}" srcOrd="0" destOrd="0" presId="urn:microsoft.com/office/officeart/2008/layout/VerticalCurvedList"/>
    <dgm:cxn modelId="{733DA463-C835-4908-9CF9-BD56458A4A5F}" type="presParOf" srcId="{5A99791D-9E28-4B3D-8ACD-8F48A5C6199A}" destId="{9839DEA4-81CC-40F3-A882-992AC1AF75D3}" srcOrd="0" destOrd="0" presId="urn:microsoft.com/office/officeart/2008/layout/VerticalCurvedList"/>
    <dgm:cxn modelId="{892CD25E-0EFC-4E94-9748-EDC11F0C8811}" type="presParOf" srcId="{9839DEA4-81CC-40F3-A882-992AC1AF75D3}" destId="{28F6DBF1-E187-4C38-B1F1-C875CC0EEA2D}" srcOrd="0" destOrd="0" presId="urn:microsoft.com/office/officeart/2008/layout/VerticalCurvedList"/>
    <dgm:cxn modelId="{D1C96352-D1AA-4448-9553-C10B20B4FCB8}" type="presParOf" srcId="{9839DEA4-81CC-40F3-A882-992AC1AF75D3}" destId="{C7497E28-FAE4-42DA-8D9D-5B4659273D7A}" srcOrd="1" destOrd="0" presId="urn:microsoft.com/office/officeart/2008/layout/VerticalCurvedList"/>
    <dgm:cxn modelId="{70A1018A-BD2B-4762-975F-386793E8FDFF}" type="presParOf" srcId="{9839DEA4-81CC-40F3-A882-992AC1AF75D3}" destId="{175AA276-58F2-4DD9-80FC-A508711E986D}" srcOrd="2" destOrd="0" presId="urn:microsoft.com/office/officeart/2008/layout/VerticalCurvedList"/>
    <dgm:cxn modelId="{BBD3ED55-2A7C-4267-8D6B-89D54CCA8ABD}" type="presParOf" srcId="{9839DEA4-81CC-40F3-A882-992AC1AF75D3}" destId="{99D1BCB1-BBEC-4020-AF46-9B84DFEEEB12}" srcOrd="3" destOrd="0" presId="urn:microsoft.com/office/officeart/2008/layout/VerticalCurvedList"/>
    <dgm:cxn modelId="{E086A5BE-3223-4205-A179-4C1498695375}" type="presParOf" srcId="{5A99791D-9E28-4B3D-8ACD-8F48A5C6199A}" destId="{38E0D094-D011-41D9-99E6-A86C2BF1BF63}" srcOrd="1" destOrd="0" presId="urn:microsoft.com/office/officeart/2008/layout/VerticalCurvedList"/>
    <dgm:cxn modelId="{7E79902B-6FE5-4D2B-8779-60C57574DBCA}" type="presParOf" srcId="{5A99791D-9E28-4B3D-8ACD-8F48A5C6199A}" destId="{34057635-77C3-4AAA-BE26-AA1C566D18D1}" srcOrd="2" destOrd="0" presId="urn:microsoft.com/office/officeart/2008/layout/VerticalCurvedList"/>
    <dgm:cxn modelId="{72D4102F-4F3A-4A8B-8A1D-FD7C10A845DD}" type="presParOf" srcId="{34057635-77C3-4AAA-BE26-AA1C566D18D1}" destId="{9D6C96D5-59F1-4074-AA4E-276172A59D56}" srcOrd="0" destOrd="0" presId="urn:microsoft.com/office/officeart/2008/layout/VerticalCurvedList"/>
    <dgm:cxn modelId="{3E07E237-1AC8-478E-9540-A0D0A66B4783}" type="presParOf" srcId="{5A99791D-9E28-4B3D-8ACD-8F48A5C6199A}" destId="{87063D5D-CD14-4D40-A94F-BF5C0A4EE626}" srcOrd="3" destOrd="0" presId="urn:microsoft.com/office/officeart/2008/layout/VerticalCurvedList"/>
    <dgm:cxn modelId="{3AD40F5D-6503-40DA-A9E0-DCF2771FC52F}" type="presParOf" srcId="{5A99791D-9E28-4B3D-8ACD-8F48A5C6199A}" destId="{7A85647D-B199-470C-8AD0-4ED9D53B533B}" srcOrd="4" destOrd="0" presId="urn:microsoft.com/office/officeart/2008/layout/VerticalCurvedList"/>
    <dgm:cxn modelId="{38CD7D2F-EEA6-4504-9355-DA48C854E8D5}" type="presParOf" srcId="{7A85647D-B199-470C-8AD0-4ED9D53B533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EB39C-38CB-4682-95BD-B6B9CBE73201}">
      <dsp:nvSpPr>
        <dsp:cNvPr id="0" name=""/>
        <dsp:cNvSpPr/>
      </dsp:nvSpPr>
      <dsp:spPr>
        <a:xfrm>
          <a:off x="947838" y="736614"/>
          <a:ext cx="6340162" cy="147302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2,9</a:t>
          </a:r>
          <a:r>
            <a:rPr lang="en-US" sz="2400" kern="12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kern="120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736614"/>
        <a:ext cx="6340162" cy="147302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DCC62-57C2-4C94-BB87-A51480EE7469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28,1</a:t>
          </a:r>
          <a:r>
            <a:rPr lang="en-US" sz="2400" kern="12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0D094-D011-41D9-99E6-A86C2BF1BF63}">
      <dsp:nvSpPr>
        <dsp:cNvPr id="0" name=""/>
        <dsp:cNvSpPr/>
      </dsp:nvSpPr>
      <dsp:spPr>
        <a:xfrm>
          <a:off x="947838" y="812799"/>
          <a:ext cx="6340162" cy="132065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5, 6, 7, 8, 9, 10, 11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812799"/>
        <a:ext cx="6340162" cy="132065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63D5D-CD14-4D40-A94F-BF5C0A4EE626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1963,6mm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828800" y="2042629"/>
            <a:ext cx="5638799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ĐỊA LÍ 8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THỰC HÀNH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VẼ VÀ PHÂN TÍCH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BIỂU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ĐỒ KHÍ HẬU </a:t>
            </a:r>
          </a:p>
          <a:p>
            <a:pPr algn="ctr"/>
            <a:endParaRPr lang="x-none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703793" y="3528047"/>
            <a:ext cx="2732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x-none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9434654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31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7284231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828800"/>
            <a:ext cx="6792509" cy="3048000"/>
          </a:xfrm>
          <a:prstGeom prst="wedgeRoundRectCallout">
            <a:avLst>
              <a:gd name="adj1" fmla="val 47000"/>
              <a:gd name="adj2" fmla="val 7846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34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87129" y="2133600"/>
            <a:ext cx="655319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</a:t>
            </a:r>
          </a:p>
          <a:p>
            <a:pPr lvl="0" algn="just"/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Biên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2,9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trung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28,1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 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Thời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gian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mùa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5, 6, 7, 8, 9, 10,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11</a:t>
            </a:r>
            <a:endParaRPr lang="en-US" sz="2400" kern="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lvl="0" algn="just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vi-VN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Lượng </a:t>
            </a:r>
            <a:r>
              <a:rPr lang="vi-VN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 trung bình năm là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1963,6mm.</a:t>
            </a:r>
            <a:endParaRPr lang="en-US" sz="2400" kern="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ts val="0"/>
              </a:spcBef>
            </a:pP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NHẬN XÉT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BIỂU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ĐỒ KHÍ HẬU</a:t>
            </a:r>
          </a:p>
        </p:txBody>
      </p:sp>
    </p:spTree>
    <p:extLst>
      <p:ext uri="{BB962C8B-B14F-4D97-AF65-F5344CB8AC3E}">
        <p14:creationId xmlns:p14="http://schemas.microsoft.com/office/powerpoint/2010/main" val="7944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4290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</a:t>
            </a: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 gồm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chữ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số từ 1 đến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 tương ứng với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dựa vào Atlat ĐLVN và kiến thức đã học để trả lời,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có 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 trả lời.</a:t>
            </a:r>
          </a:p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 trả lời đúng sẽ nhận được 1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quà nhỏ và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chữ sẽ hiện ra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 tương ứng, trả lời sai ô chữ sẽ bị khóa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 trình trả lời, em nào trả lời đúng tên từ khóa thì sẽ nhận được phần quà lớn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788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136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484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832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5824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29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82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1200" y="10126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1800" y="1697190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10447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2364462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độ trung bình năm ở hầu hết mọi nơi trên cả nước đều trên bao nhiêu </a:t>
            </a:r>
            <a:r>
              <a:rPr lang="vi-VN" sz="2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 B. 30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C. 40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D. 50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ta có lượng mưa trung bình năm là bao nhiêu mm/năm?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1000-2000mm  B.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1500-2000mm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2000-2500mm 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2500-3000mm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ẩm không khí của nước ta là trên bao nhiêu %?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60%                 B. 70%              C. 80%                D. 90%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đông của nước ta thổi theo hướng nào?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tây nam            B. tây bắc          C. đông nam         D. đông bắc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5.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hạ ở nước ta hoạt động từ tháng mấy đến tháng mấy?</a:t>
            </a:r>
          </a:p>
          <a:p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tháng 5 – 10      B. tháng 6 – 10 	C. tháng 7 – 10       D. tháng 8 – 10 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6.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 hậu nước ta phân hóa đa dạng là do sự ảnh hưởng của?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vị trí địa lí         B. hình dạng lãnh thổ      C. địa hình          D. Cả A, B, 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45673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70909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0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18364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57455" y="675590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8800" y="1383476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383571" y="3714345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895600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81583" y="30861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810000" y="4420731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</a:p>
        </p:txBody>
      </p:sp>
      <p:sp>
        <p:nvSpPr>
          <p:cNvPr id="48" name="Oval 47"/>
          <p:cNvSpPr/>
          <p:nvPr/>
        </p:nvSpPr>
        <p:spPr>
          <a:xfrm>
            <a:off x="5957455" y="51054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014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</a:p>
        </p:txBody>
      </p:sp>
      <p:sp>
        <p:nvSpPr>
          <p:cNvPr id="50" name="Oval 49"/>
          <p:cNvSpPr/>
          <p:nvPr/>
        </p:nvSpPr>
        <p:spPr>
          <a:xfrm>
            <a:off x="181583" y="581633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96000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8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2745" y="663714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7010400" y="6428362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/>
      <p:bldP spid="50" grpId="0" animBg="1"/>
      <p:bldP spid="51" grpId="0"/>
      <p:bldP spid="30" grpId="0" animBg="1"/>
      <p:bldP spid="31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45567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299" y="35661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PHẦN ĐỊA LÍ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1524000"/>
            <a:ext cx="8153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5.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THỰC 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VẼ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VÀ PHÂN TÍCH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BIỂU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ĐỒ KHÍ HẬU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NỘI DUNG BÀI HỌC</a:t>
            </a:r>
            <a:endParaRPr lang="vi-VN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56452" y="3788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29752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7769" y="2667000"/>
            <a:ext cx="8102831" cy="358140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365991" y="366610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rot="5400000">
            <a:off x="339292" y="46376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135" y="376985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4135" y="474721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1" y="1371600"/>
            <a:ext cx="7239000" cy="830997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SGK,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6" y="1295400"/>
            <a:ext cx="964004" cy="1012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32286" y="5658256"/>
            <a:ext cx="1110489" cy="971144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1576474" y="5722203"/>
            <a:ext cx="7162802" cy="830997"/>
          </a:xfrm>
          <a:prstGeom prst="rect">
            <a:avLst/>
          </a:prstGeom>
          <a:solidFill>
            <a:srgbClr val="FFCCFF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(TPHCM) 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35" y="2362199"/>
            <a:ext cx="7222365" cy="3228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963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033" y="1143000"/>
            <a:ext cx="852416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7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 BƯỚC VẼ BIỂU ĐỒ KHÍ HẬU</a:t>
            </a:r>
            <a:endParaRPr lang="en-US" sz="17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</a:t>
            </a:r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1: Xác định các giá trị cao nhất trong bảng số liệu để tiến hành xây dựng hệ trục tọa độ.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Ví dụ: 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Trạm Tân Sơn Hòa (TPHCM) có nhiệt độ tháng cao nhất là 29,8°C, lượng mưa tháng cao nhất là 315,8mm</a:t>
            </a:r>
            <a:r>
              <a:rPr lang="vi-VN" sz="1700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17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2: xây dựng hệ trục tọa độ, bao gồm 1 trục hoành và 2 trục tung</a:t>
            </a:r>
            <a:endParaRPr lang="en-US" sz="1700" b="1" dirty="0" smtClean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Trục hoành thể hiện các tháng trong năm (12 tháng)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Trục tung: (2 trục)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nhiệt độ: Ta sẽ lấy giá trị cao nhất trên trục thể hiện nhiệt độ là khoảng 35°C để cân xứng với trục lượng mưa.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lượng mưa: Ta sẽ lấy giá trị cao nhất trên trục thể hiện lượng mưa là khoảng 350mm. 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3: Vẽ biểu đồ lượng mưa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Vẽ lần lượt tuần tự các cột lượng mưa từ tháng 1 cho đến tháng 12.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Tháng 1 và tháng 12 sẽ vẽ liền với </a:t>
            </a:r>
            <a:r>
              <a:rPr lang="nl-NL" sz="1700" dirty="0" smtClean="0">
                <a:latin typeface="Cambria" pitchFamily="18" charset="0"/>
                <a:ea typeface="Cambria" pitchFamily="18" charset="0"/>
              </a:rPr>
              <a:t>trục.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- Ví 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dụ: Tháng 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1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lượng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mưa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là 22,9mm,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tháng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2 là 11,1mm</a:t>
            </a:r>
            <a:r>
              <a:rPr lang="fr-FR" sz="17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</a:t>
            </a:r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4: Vẽ đường biểu diễn nhiệt độ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Xác định các điểm nhiệt độ giữa các tháng.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Nối các điểm lại thành một đường liên tục.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5: Hoàn thiện biểu đồ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Bổ sung bảng chú giải, tên biểu đồ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9906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5033" y="1311233"/>
            <a:ext cx="1332746" cy="1312821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Line 3"/>
          <p:cNvSpPr>
            <a:spLocks noChangeShapeType="1"/>
          </p:cNvSpPr>
          <p:nvPr/>
        </p:nvSpPr>
        <p:spPr bwMode="auto">
          <a:xfrm flipH="1" flipV="1">
            <a:off x="2676522" y="1562100"/>
            <a:ext cx="66677" cy="3695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2743200" y="52578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H="1" flipV="1">
            <a:off x="6367461" y="1562100"/>
            <a:ext cx="33338" cy="3695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438400" y="12192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467600" y="762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057400" y="4953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0000FF"/>
                </a:solidFill>
              </a:rPr>
              <a:t>    </a:t>
            </a:r>
            <a:r>
              <a:rPr lang="en-US" b="0" dirty="0" smtClean="0">
                <a:solidFill>
                  <a:srgbClr val="0000FF"/>
                </a:solidFill>
              </a:rPr>
              <a:t>0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981200" y="4495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21336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2667000" y="48006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V="1">
            <a:off x="2652712" y="4343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43187" y="38862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2638423" y="34290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2628896" y="29718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2628896" y="2438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2609848" y="19812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2057400" y="4191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10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2057400" y="3733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15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2057400" y="3276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20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2057400" y="2743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25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2095500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30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2057400" y="1828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b="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35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2743200" y="5048250"/>
            <a:ext cx="304800" cy="20955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9"/>
          <p:cNvSpPr>
            <a:spLocks noChangeArrowheads="1"/>
          </p:cNvSpPr>
          <p:nvPr/>
        </p:nvSpPr>
        <p:spPr bwMode="auto">
          <a:xfrm>
            <a:off x="3048000" y="5151436"/>
            <a:ext cx="304800" cy="106363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3352800" y="5029200"/>
            <a:ext cx="304800" cy="228599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3657600" y="4495800"/>
            <a:ext cx="304800" cy="762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3962400" y="3276600"/>
            <a:ext cx="304800" cy="19812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33"/>
          <p:cNvSpPr>
            <a:spLocks noChangeArrowheads="1"/>
          </p:cNvSpPr>
          <p:nvPr/>
        </p:nvSpPr>
        <p:spPr bwMode="auto">
          <a:xfrm>
            <a:off x="4267200" y="2971800"/>
            <a:ext cx="304800" cy="2286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34"/>
          <p:cNvSpPr>
            <a:spLocks noChangeArrowheads="1"/>
          </p:cNvSpPr>
          <p:nvPr/>
        </p:nvSpPr>
        <p:spPr bwMode="auto">
          <a:xfrm>
            <a:off x="4572000" y="2911475"/>
            <a:ext cx="304800" cy="2346324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35"/>
          <p:cNvSpPr>
            <a:spLocks noChangeArrowheads="1"/>
          </p:cNvSpPr>
          <p:nvPr/>
        </p:nvSpPr>
        <p:spPr bwMode="auto">
          <a:xfrm>
            <a:off x="4876800" y="2835274"/>
            <a:ext cx="304800" cy="24225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5181600" y="2362200"/>
            <a:ext cx="304800" cy="28956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37"/>
          <p:cNvSpPr>
            <a:spLocks noChangeArrowheads="1"/>
          </p:cNvSpPr>
          <p:nvPr/>
        </p:nvSpPr>
        <p:spPr bwMode="auto">
          <a:xfrm>
            <a:off x="5486400" y="2438400"/>
            <a:ext cx="304800" cy="28194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5791200" y="3810000"/>
            <a:ext cx="304800" cy="1447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6096000" y="4876800"/>
            <a:ext cx="304800" cy="381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27432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30480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33528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2" name="Line 43"/>
          <p:cNvSpPr>
            <a:spLocks noChangeShapeType="1"/>
          </p:cNvSpPr>
          <p:nvPr/>
        </p:nvSpPr>
        <p:spPr bwMode="auto">
          <a:xfrm>
            <a:off x="64008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64770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4" name="Text Box 45"/>
          <p:cNvSpPr txBox="1">
            <a:spLocks noChangeArrowheads="1"/>
          </p:cNvSpPr>
          <p:nvPr/>
        </p:nvSpPr>
        <p:spPr bwMode="auto">
          <a:xfrm>
            <a:off x="6477000" y="4953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75" name="Line 46"/>
          <p:cNvSpPr>
            <a:spLocks noChangeShapeType="1"/>
          </p:cNvSpPr>
          <p:nvPr/>
        </p:nvSpPr>
        <p:spPr bwMode="auto">
          <a:xfrm>
            <a:off x="6400800" y="4419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48"/>
          <p:cNvSpPr txBox="1">
            <a:spLocks noChangeArrowheads="1"/>
          </p:cNvSpPr>
          <p:nvPr/>
        </p:nvSpPr>
        <p:spPr bwMode="auto">
          <a:xfrm>
            <a:off x="6477000" y="4159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9" name="Text Box 50"/>
          <p:cNvSpPr txBox="1">
            <a:spLocks noChangeArrowheads="1"/>
          </p:cNvSpPr>
          <p:nvPr/>
        </p:nvSpPr>
        <p:spPr bwMode="auto">
          <a:xfrm>
            <a:off x="6477000" y="37020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0" name="Line 51"/>
          <p:cNvSpPr>
            <a:spLocks noChangeShapeType="1"/>
          </p:cNvSpPr>
          <p:nvPr/>
        </p:nvSpPr>
        <p:spPr bwMode="auto">
          <a:xfrm flipH="1">
            <a:off x="6477000" y="3505200"/>
            <a:ext cx="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6477000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300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8" name="Text Box 59"/>
          <p:cNvSpPr txBox="1">
            <a:spLocks noChangeArrowheads="1"/>
          </p:cNvSpPr>
          <p:nvPr/>
        </p:nvSpPr>
        <p:spPr bwMode="auto">
          <a:xfrm>
            <a:off x="6477000" y="3200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9" name="Text Box 60"/>
          <p:cNvSpPr txBox="1">
            <a:spLocks noChangeArrowheads="1"/>
          </p:cNvSpPr>
          <p:nvPr/>
        </p:nvSpPr>
        <p:spPr bwMode="auto">
          <a:xfrm>
            <a:off x="6477000" y="2743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0" name="Text Box 61"/>
          <p:cNvSpPr txBox="1">
            <a:spLocks noChangeArrowheads="1"/>
          </p:cNvSpPr>
          <p:nvPr/>
        </p:nvSpPr>
        <p:spPr bwMode="auto">
          <a:xfrm>
            <a:off x="6477000" y="1828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350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3" name="Text Box 64"/>
          <p:cNvSpPr txBox="1">
            <a:spLocks noChangeArrowheads="1"/>
          </p:cNvSpPr>
          <p:nvPr/>
        </p:nvSpPr>
        <p:spPr bwMode="auto">
          <a:xfrm>
            <a:off x="6324600" y="52387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Tháng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4" name="Oval 65"/>
          <p:cNvSpPr>
            <a:spLocks noChangeArrowheads="1"/>
          </p:cNvSpPr>
          <p:nvPr/>
        </p:nvSpPr>
        <p:spPr bwMode="auto">
          <a:xfrm>
            <a:off x="2890655" y="279563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66"/>
          <p:cNvSpPr>
            <a:spLocks noChangeArrowheads="1"/>
          </p:cNvSpPr>
          <p:nvPr/>
        </p:nvSpPr>
        <p:spPr bwMode="auto">
          <a:xfrm>
            <a:off x="3155515" y="269004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67"/>
          <p:cNvSpPr>
            <a:spLocks noChangeArrowheads="1"/>
          </p:cNvSpPr>
          <p:nvPr/>
        </p:nvSpPr>
        <p:spPr bwMode="auto">
          <a:xfrm>
            <a:off x="3467100" y="247173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68"/>
          <p:cNvSpPr>
            <a:spLocks noChangeArrowheads="1"/>
          </p:cNvSpPr>
          <p:nvPr/>
        </p:nvSpPr>
        <p:spPr bwMode="auto">
          <a:xfrm>
            <a:off x="3707404" y="23921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69"/>
          <p:cNvSpPr>
            <a:spLocks noChangeArrowheads="1"/>
          </p:cNvSpPr>
          <p:nvPr/>
        </p:nvSpPr>
        <p:spPr bwMode="auto">
          <a:xfrm>
            <a:off x="4057921" y="242908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70"/>
          <p:cNvSpPr>
            <a:spLocks noChangeArrowheads="1"/>
          </p:cNvSpPr>
          <p:nvPr/>
        </p:nvSpPr>
        <p:spPr bwMode="auto">
          <a:xfrm>
            <a:off x="4369084" y="250528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71"/>
          <p:cNvSpPr>
            <a:spLocks noChangeArrowheads="1"/>
          </p:cNvSpPr>
          <p:nvPr/>
        </p:nvSpPr>
        <p:spPr bwMode="auto">
          <a:xfrm>
            <a:off x="4643154" y="255084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72"/>
          <p:cNvSpPr>
            <a:spLocks noChangeArrowheads="1"/>
          </p:cNvSpPr>
          <p:nvPr/>
        </p:nvSpPr>
        <p:spPr bwMode="auto">
          <a:xfrm>
            <a:off x="4975016" y="255426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73"/>
          <p:cNvSpPr>
            <a:spLocks noChangeArrowheads="1"/>
          </p:cNvSpPr>
          <p:nvPr/>
        </p:nvSpPr>
        <p:spPr bwMode="auto">
          <a:xfrm>
            <a:off x="5295900" y="256995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74"/>
          <p:cNvSpPr>
            <a:spLocks noChangeArrowheads="1"/>
          </p:cNvSpPr>
          <p:nvPr/>
        </p:nvSpPr>
        <p:spPr bwMode="auto">
          <a:xfrm>
            <a:off x="5600700" y="260805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75"/>
          <p:cNvSpPr>
            <a:spLocks noChangeArrowheads="1"/>
          </p:cNvSpPr>
          <p:nvPr/>
        </p:nvSpPr>
        <p:spPr bwMode="auto">
          <a:xfrm>
            <a:off x="5905500" y="261384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76"/>
          <p:cNvSpPr>
            <a:spLocks noChangeArrowheads="1"/>
          </p:cNvSpPr>
          <p:nvPr/>
        </p:nvSpPr>
        <p:spPr bwMode="auto">
          <a:xfrm>
            <a:off x="6209291" y="267347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Text Box 77"/>
          <p:cNvSpPr txBox="1">
            <a:spLocks noChangeArrowheads="1"/>
          </p:cNvSpPr>
          <p:nvPr/>
        </p:nvSpPr>
        <p:spPr bwMode="auto">
          <a:xfrm>
            <a:off x="36576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7" name="Text Box 78"/>
          <p:cNvSpPr txBox="1">
            <a:spLocks noChangeArrowheads="1"/>
          </p:cNvSpPr>
          <p:nvPr/>
        </p:nvSpPr>
        <p:spPr bwMode="auto">
          <a:xfrm>
            <a:off x="39624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8" name="Text Box 79"/>
          <p:cNvSpPr txBox="1">
            <a:spLocks noChangeArrowheads="1"/>
          </p:cNvSpPr>
          <p:nvPr/>
        </p:nvSpPr>
        <p:spPr bwMode="auto">
          <a:xfrm>
            <a:off x="41910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109" name="Text Box 80"/>
          <p:cNvSpPr txBox="1">
            <a:spLocks noChangeArrowheads="1"/>
          </p:cNvSpPr>
          <p:nvPr/>
        </p:nvSpPr>
        <p:spPr bwMode="auto">
          <a:xfrm>
            <a:off x="4572000" y="4953000"/>
            <a:ext cx="30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7</a:t>
            </a:r>
          </a:p>
        </p:txBody>
      </p:sp>
      <p:sp>
        <p:nvSpPr>
          <p:cNvPr id="110" name="Text Box 81"/>
          <p:cNvSpPr txBox="1">
            <a:spLocks noChangeArrowheads="1"/>
          </p:cNvSpPr>
          <p:nvPr/>
        </p:nvSpPr>
        <p:spPr bwMode="auto">
          <a:xfrm>
            <a:off x="48387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111" name="Text Box 82"/>
          <p:cNvSpPr txBox="1">
            <a:spLocks noChangeArrowheads="1"/>
          </p:cNvSpPr>
          <p:nvPr/>
        </p:nvSpPr>
        <p:spPr bwMode="auto">
          <a:xfrm>
            <a:off x="5067300" y="5257800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112" name="Text Box 83"/>
          <p:cNvSpPr txBox="1">
            <a:spLocks noChangeArrowheads="1"/>
          </p:cNvSpPr>
          <p:nvPr/>
        </p:nvSpPr>
        <p:spPr bwMode="auto">
          <a:xfrm>
            <a:off x="54102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3" name="Text Box 84"/>
          <p:cNvSpPr txBox="1">
            <a:spLocks noChangeArrowheads="1"/>
          </p:cNvSpPr>
          <p:nvPr/>
        </p:nvSpPr>
        <p:spPr bwMode="auto">
          <a:xfrm>
            <a:off x="57150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" name="Text Box 85"/>
          <p:cNvSpPr txBox="1">
            <a:spLocks noChangeArrowheads="1"/>
          </p:cNvSpPr>
          <p:nvPr/>
        </p:nvSpPr>
        <p:spPr bwMode="auto">
          <a:xfrm>
            <a:off x="6019800" y="525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5" name="Line 86"/>
          <p:cNvSpPr>
            <a:spLocks noChangeShapeType="1"/>
          </p:cNvSpPr>
          <p:nvPr/>
        </p:nvSpPr>
        <p:spPr bwMode="auto">
          <a:xfrm flipV="1">
            <a:off x="2966855" y="2749679"/>
            <a:ext cx="199994" cy="855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87"/>
          <p:cNvSpPr>
            <a:spLocks noChangeShapeType="1"/>
          </p:cNvSpPr>
          <p:nvPr/>
        </p:nvSpPr>
        <p:spPr bwMode="auto">
          <a:xfrm flipV="1">
            <a:off x="3162300" y="2509837"/>
            <a:ext cx="342900" cy="233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88"/>
          <p:cNvSpPr>
            <a:spLocks noChangeShapeType="1"/>
          </p:cNvSpPr>
          <p:nvPr/>
        </p:nvSpPr>
        <p:spPr bwMode="auto">
          <a:xfrm flipH="1">
            <a:off x="3501560" y="2443696"/>
            <a:ext cx="205843" cy="6669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89"/>
          <p:cNvSpPr>
            <a:spLocks noChangeShapeType="1"/>
          </p:cNvSpPr>
          <p:nvPr/>
        </p:nvSpPr>
        <p:spPr bwMode="auto">
          <a:xfrm>
            <a:off x="3745504" y="2448622"/>
            <a:ext cx="339507" cy="2842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90"/>
          <p:cNvSpPr>
            <a:spLocks noChangeShapeType="1"/>
          </p:cNvSpPr>
          <p:nvPr/>
        </p:nvSpPr>
        <p:spPr bwMode="auto">
          <a:xfrm>
            <a:off x="4057270" y="2438957"/>
            <a:ext cx="349914" cy="10442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91"/>
          <p:cNvSpPr>
            <a:spLocks noChangeShapeType="1"/>
          </p:cNvSpPr>
          <p:nvPr/>
        </p:nvSpPr>
        <p:spPr bwMode="auto">
          <a:xfrm>
            <a:off x="4371606" y="2550959"/>
            <a:ext cx="309647" cy="3799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92"/>
          <p:cNvSpPr>
            <a:spLocks noChangeShapeType="1"/>
          </p:cNvSpPr>
          <p:nvPr/>
        </p:nvSpPr>
        <p:spPr bwMode="auto">
          <a:xfrm flipV="1">
            <a:off x="4686300" y="2592366"/>
            <a:ext cx="326816" cy="844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93"/>
          <p:cNvSpPr>
            <a:spLocks noChangeShapeType="1"/>
          </p:cNvSpPr>
          <p:nvPr/>
        </p:nvSpPr>
        <p:spPr bwMode="auto">
          <a:xfrm>
            <a:off x="5006808" y="2576600"/>
            <a:ext cx="327192" cy="242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94"/>
          <p:cNvSpPr>
            <a:spLocks noChangeShapeType="1"/>
          </p:cNvSpPr>
          <p:nvPr/>
        </p:nvSpPr>
        <p:spPr bwMode="auto">
          <a:xfrm>
            <a:off x="5295900" y="2590570"/>
            <a:ext cx="309458" cy="5558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95"/>
          <p:cNvSpPr>
            <a:spLocks noChangeShapeType="1"/>
          </p:cNvSpPr>
          <p:nvPr/>
        </p:nvSpPr>
        <p:spPr bwMode="auto">
          <a:xfrm>
            <a:off x="5609900" y="2651944"/>
            <a:ext cx="333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96"/>
          <p:cNvSpPr>
            <a:spLocks noChangeShapeType="1"/>
          </p:cNvSpPr>
          <p:nvPr/>
        </p:nvSpPr>
        <p:spPr bwMode="auto">
          <a:xfrm>
            <a:off x="5971206" y="2668690"/>
            <a:ext cx="276185" cy="3053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Text Box 99"/>
          <p:cNvSpPr txBox="1">
            <a:spLocks noChangeArrowheads="1"/>
          </p:cNvSpPr>
          <p:nvPr/>
        </p:nvSpPr>
        <p:spPr bwMode="auto">
          <a:xfrm>
            <a:off x="3581400" y="56388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0066"/>
                </a:solidFill>
              </a:rPr>
              <a:t>Nhiệt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độ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29" name="Text Box 100"/>
          <p:cNvSpPr txBox="1">
            <a:spLocks noChangeArrowheads="1"/>
          </p:cNvSpPr>
          <p:nvPr/>
        </p:nvSpPr>
        <p:spPr bwMode="auto">
          <a:xfrm>
            <a:off x="6096000" y="1224292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0" name="Text Box 101"/>
          <p:cNvSpPr txBox="1">
            <a:spLocks noChangeArrowheads="1"/>
          </p:cNvSpPr>
          <p:nvPr/>
        </p:nvSpPr>
        <p:spPr bwMode="auto">
          <a:xfrm>
            <a:off x="609600" y="607695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mưa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Tân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Sơn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Hòa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(TPHCM)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Line 102"/>
          <p:cNvSpPr>
            <a:spLocks noChangeShapeType="1"/>
          </p:cNvSpPr>
          <p:nvPr/>
        </p:nvSpPr>
        <p:spPr bwMode="auto">
          <a:xfrm>
            <a:off x="2819400" y="5867400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/>
        </p:nvSpPr>
        <p:spPr bwMode="auto">
          <a:xfrm>
            <a:off x="6392068" y="43434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" name="Line 43"/>
          <p:cNvSpPr>
            <a:spLocks noChangeShapeType="1"/>
          </p:cNvSpPr>
          <p:nvPr/>
        </p:nvSpPr>
        <p:spPr bwMode="auto">
          <a:xfrm>
            <a:off x="6382543" y="3890962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4" name="Line 43"/>
          <p:cNvSpPr>
            <a:spLocks noChangeShapeType="1"/>
          </p:cNvSpPr>
          <p:nvPr/>
        </p:nvSpPr>
        <p:spPr bwMode="auto">
          <a:xfrm>
            <a:off x="6381750" y="34290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5" name="Line 43"/>
          <p:cNvSpPr>
            <a:spLocks noChangeShapeType="1"/>
          </p:cNvSpPr>
          <p:nvPr/>
        </p:nvSpPr>
        <p:spPr bwMode="auto">
          <a:xfrm>
            <a:off x="6376987" y="29718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6" name="Line 43"/>
          <p:cNvSpPr>
            <a:spLocks noChangeShapeType="1"/>
          </p:cNvSpPr>
          <p:nvPr/>
        </p:nvSpPr>
        <p:spPr bwMode="auto">
          <a:xfrm>
            <a:off x="6367462" y="2509837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" name="Line 43"/>
          <p:cNvSpPr>
            <a:spLocks noChangeShapeType="1"/>
          </p:cNvSpPr>
          <p:nvPr/>
        </p:nvSpPr>
        <p:spPr bwMode="auto">
          <a:xfrm>
            <a:off x="6372225" y="20574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Oval 74"/>
          <p:cNvSpPr>
            <a:spLocks noChangeArrowheads="1"/>
          </p:cNvSpPr>
          <p:nvPr/>
        </p:nvSpPr>
        <p:spPr bwMode="auto">
          <a:xfrm>
            <a:off x="3166849" y="582188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97"/>
          <p:cNvSpPr>
            <a:spLocks noChangeArrowheads="1"/>
          </p:cNvSpPr>
          <p:nvPr/>
        </p:nvSpPr>
        <p:spPr bwMode="auto">
          <a:xfrm>
            <a:off x="4838700" y="5654675"/>
            <a:ext cx="304800" cy="304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98"/>
          <p:cNvSpPr txBox="1">
            <a:spLocks noChangeArrowheads="1"/>
          </p:cNvSpPr>
          <p:nvPr/>
        </p:nvSpPr>
        <p:spPr bwMode="auto">
          <a:xfrm>
            <a:off x="5219700" y="56388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66"/>
                </a:solidFill>
              </a:rPr>
              <a:t>Lượng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mưa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8" grpId="0"/>
      <p:bldP spid="130" grpId="0"/>
      <p:bldP spid="131" grpId="0" animBg="1"/>
      <p:bldP spid="138" grpId="0" animBg="1"/>
      <p:bldP spid="139" grpId="0" animBg="1"/>
      <p:bldP spid="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64" y="1447800"/>
            <a:ext cx="8549936" cy="4893647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NHÓM</a:t>
            </a: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</a:t>
            </a:r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</a:t>
            </a: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1, 2, 3 VÀ 4: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biết nhiệt độ trung bình năm của Tân Sơn Hòa 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biên độ nhiệt năm của Tân Sơn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5, 6, 7 VÀ 8: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biểu đồ và bảng số liệu, hãy:</a:t>
            </a: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tổng lượng mưa trung bình năm của Tân Sơn Hòa 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biết thời gian mùa mưa (mùa mưa là thời gian có 3 tháng liên tục trở lên có lượng mưa trên 100mm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914399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64" y="2630272"/>
            <a:ext cx="8549936" cy="2779928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PHÉP TÍNH TOÁN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Biên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cao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–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thấp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en-US" sz="2400" b="1" dirty="0"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/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12.</a:t>
            </a:r>
            <a:endParaRPr lang="en-US" sz="2400" b="1" dirty="0"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vi-VN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5442</TotalTime>
  <Words>1091</Words>
  <Application>Microsoft Office PowerPoint</Application>
  <PresentationFormat>On-screen Show (4:3)</PresentationFormat>
  <Paragraphs>160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Admin</cp:lastModifiedBy>
  <cp:revision>412</cp:revision>
  <dcterms:created xsi:type="dcterms:W3CDTF">2016-02-15T14:28:12Z</dcterms:created>
  <dcterms:modified xsi:type="dcterms:W3CDTF">2023-11-12T22:42:48Z</dcterms:modified>
</cp:coreProperties>
</file>