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3"/>
    <p:sldId id="257" r:id="rId4"/>
    <p:sldId id="258" r:id="rId5"/>
    <p:sldId id="289" r:id="rId6"/>
    <p:sldId id="259" r:id="rId7"/>
    <p:sldId id="260" r:id="rId8"/>
    <p:sldId id="261" r:id="rId9"/>
    <p:sldId id="262" r:id="rId10"/>
    <p:sldId id="263" r:id="rId11"/>
    <p:sldId id="264" r:id="rId12"/>
    <p:sldId id="273" r:id="rId13"/>
    <p:sldId id="274" r:id="rId14"/>
    <p:sldId id="276" r:id="rId15"/>
    <p:sldId id="277" r:id="rId16"/>
    <p:sldId id="265" r:id="rId17"/>
    <p:sldId id="278" r:id="rId18"/>
    <p:sldId id="266" r:id="rId19"/>
    <p:sldId id="280" r:id="rId20"/>
    <p:sldId id="279" r:id="rId21"/>
    <p:sldId id="267" r:id="rId22"/>
    <p:sldId id="282" r:id="rId23"/>
    <p:sldId id="281" r:id="rId24"/>
    <p:sldId id="268" r:id="rId25"/>
    <p:sldId id="283" r:id="rId26"/>
    <p:sldId id="284" r:id="rId27"/>
    <p:sldId id="286" r:id="rId28"/>
    <p:sldId id="270" r:id="rId29"/>
    <p:sldId id="271" r:id="rId30"/>
    <p:sldId id="287" r:id="rId31"/>
    <p:sldId id="27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h Gia" initials="N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7200"/>
    <a:srgbClr val="0000CC"/>
    <a:srgbClr val="000510"/>
    <a:srgbClr val="F7F7D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p:cViewPr varScale="1">
        <p:scale>
          <a:sx n="69" d="100"/>
          <a:sy n="69" d="100"/>
        </p:scale>
        <p:origin x="936" y="78"/>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16T13:39:58.194"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91317A1-C806-4A29-BD19-FDF2DEDD18D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691317A1-C806-4A29-BD19-FDF2DEDD18D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691317A1-C806-4A29-BD19-FDF2DEDD18D3}"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89A7D3-CA97-4328-88F8-6C416A4E9E60}"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317A1-C806-4A29-BD19-FDF2DEDD18D3}"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89A7D3-CA97-4328-88F8-6C416A4E9E60}"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317A1-C806-4A29-BD19-FDF2DEDD18D3}"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89A7D3-CA97-4328-88F8-6C416A4E9E60}"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91317A1-C806-4A29-BD19-FDF2DEDD18D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91317A1-C806-4A29-BD19-FDF2DEDD18D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317A1-C806-4A29-BD19-FDF2DEDD18D3}"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A7D3-CA97-4328-88F8-6C416A4E9E60}"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hdphoto" Target="../media/image35.wdp"/><Relationship Id="rId6" Type="http://schemas.openxmlformats.org/officeDocument/2006/relationships/image" Target="../media/image34.png"/><Relationship Id="rId5" Type="http://schemas.microsoft.com/office/2007/relationships/hdphoto" Target="../media/image33.wdp"/><Relationship Id="rId4" Type="http://schemas.openxmlformats.org/officeDocument/2006/relationships/image" Target="../media/image32.png"/><Relationship Id="rId3" Type="http://schemas.microsoft.com/office/2007/relationships/hdphoto" Target="../media/image31.wdp"/><Relationship Id="rId2" Type="http://schemas.openxmlformats.org/officeDocument/2006/relationships/image" Target="../media/image30.png"/><Relationship Id="rId1" Type="http://schemas.openxmlformats.org/officeDocument/2006/relationships/image" Target="../media/image29.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33.wdp"/><Relationship Id="rId2" Type="http://schemas.openxmlformats.org/officeDocument/2006/relationships/image" Target="../media/image37.png"/><Relationship Id="rId1" Type="http://schemas.openxmlformats.org/officeDocument/2006/relationships/image" Target="../media/image36.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33.wdp"/><Relationship Id="rId2" Type="http://schemas.openxmlformats.org/officeDocument/2006/relationships/image" Target="../media/image37.png"/><Relationship Id="rId1" Type="http://schemas.openxmlformats.org/officeDocument/2006/relationships/image" Target="../media/image36.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33.wdp"/><Relationship Id="rId2" Type="http://schemas.openxmlformats.org/officeDocument/2006/relationships/image" Target="../media/image37.png"/><Relationship Id="rId1" Type="http://schemas.openxmlformats.org/officeDocument/2006/relationships/image" Target="../media/image36.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33.wdp"/><Relationship Id="rId2" Type="http://schemas.openxmlformats.org/officeDocument/2006/relationships/image" Target="../media/image37.png"/><Relationship Id="rId1" Type="http://schemas.openxmlformats.org/officeDocument/2006/relationships/image" Target="../media/image36.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hdphoto" Target="../media/image40.wdp"/><Relationship Id="rId4" Type="http://schemas.openxmlformats.org/officeDocument/2006/relationships/image" Target="../media/image39.png"/><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38.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38.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microsoft.com/office/2007/relationships/hdphoto" Target="../media/image6.wdp"/><Relationship Id="rId3" Type="http://schemas.openxmlformats.org/officeDocument/2006/relationships/image" Target="../media/image5.png"/><Relationship Id="rId2" Type="http://schemas.microsoft.com/office/2007/relationships/hdphoto" Target="../media/image42.wdp"/><Relationship Id="rId1"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43.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hdphoto" Target="../media/image6.wdp"/><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hdphoto" Target="../media/image51.wdp"/><Relationship Id="rId6" Type="http://schemas.openxmlformats.org/officeDocument/2006/relationships/image" Target="../media/image50.png"/><Relationship Id="rId5" Type="http://schemas.microsoft.com/office/2007/relationships/hdphoto" Target="../media/image49.wdp"/><Relationship Id="rId4" Type="http://schemas.openxmlformats.org/officeDocument/2006/relationships/image" Target="../media/image48.png"/><Relationship Id="rId3" Type="http://schemas.microsoft.com/office/2007/relationships/hdphoto" Target="../media/image47.wdp"/><Relationship Id="rId2" Type="http://schemas.openxmlformats.org/officeDocument/2006/relationships/image" Target="../media/image46.png"/><Relationship Id="rId1" Type="http://schemas.openxmlformats.org/officeDocument/2006/relationships/image" Target="../media/image45.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2.png"/><Relationship Id="rId3" Type="http://schemas.microsoft.com/office/2007/relationships/hdphoto" Target="../media/image47.wdp"/><Relationship Id="rId2" Type="http://schemas.openxmlformats.org/officeDocument/2006/relationships/image" Target="../media/image46.png"/><Relationship Id="rId1"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4.wmf"/><Relationship Id="rId1" Type="http://schemas.openxmlformats.org/officeDocument/2006/relationships/image" Target="../media/image53.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6.png"/><Relationship Id="rId2" Type="http://schemas.openxmlformats.org/officeDocument/2006/relationships/hyperlink" Target="https://google.com/maps" TargetMode="External"/><Relationship Id="rId1"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8.png"/><Relationship Id="rId1" Type="http://schemas.openxmlformats.org/officeDocument/2006/relationships/image" Target="../media/image57.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2.png"/><Relationship Id="rId3" Type="http://schemas.microsoft.com/office/2007/relationships/hdphoto" Target="../media/image61.wdp"/><Relationship Id="rId2" Type="http://schemas.openxmlformats.org/officeDocument/2006/relationships/image" Target="../media/image60.png"/><Relationship Id="rId1" Type="http://schemas.openxmlformats.org/officeDocument/2006/relationships/image" Target="../media/image59.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3.png"/><Relationship Id="rId3" Type="http://schemas.microsoft.com/office/2007/relationships/hdphoto" Target="../media/image61.wdp"/><Relationship Id="rId2" Type="http://schemas.openxmlformats.org/officeDocument/2006/relationships/image" Target="../media/image60.png"/><Relationship Id="rId1" Type="http://schemas.openxmlformats.org/officeDocument/2006/relationships/image" Target="../media/image59.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microsoft.com/office/2007/relationships/hdphoto" Target="../media/image14.wdp"/><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5.jpeg"/><Relationship Id="rId3" Type="http://schemas.microsoft.com/office/2007/relationships/hdphoto" Target="../media/image61.wdp"/><Relationship Id="rId2" Type="http://schemas.openxmlformats.org/officeDocument/2006/relationships/image" Target="../media/image60.png"/><Relationship Id="rId1"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png"/><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7.jpeg"/></Relationships>
</file>

<file path=ppt/slides/_rels/slide7.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png"/><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3528" y="3133382"/>
            <a:ext cx="6733309" cy="52197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GIÁO VIÊN:PHẠM THỊ HIỀN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83528" y="3601954"/>
            <a:ext cx="6733309" cy="52197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TR</a:t>
            </a:r>
            <a:r>
              <a:rPr lang="vi-VN" sz="2800" b="1" dirty="0">
                <a:solidFill>
                  <a:srgbClr val="FF0000"/>
                </a:solidFill>
                <a:latin typeface="Times New Roman" panose="02020603050405020304" pitchFamily="18" charset="0"/>
                <a:cs typeface="Times New Roman" panose="02020603050405020304" pitchFamily="18" charset="0"/>
              </a:rPr>
              <a:t>ƯỜNG:</a:t>
            </a:r>
            <a:r>
              <a:rPr lang="en-US" altLang="vi-VN" sz="2800" b="1" dirty="0">
                <a:solidFill>
                  <a:srgbClr val="FF0000"/>
                </a:solidFill>
                <a:latin typeface="Times New Roman" panose="02020603050405020304" pitchFamily="18" charset="0"/>
                <a:cs typeface="Times New Roman" panose="02020603050405020304" pitchFamily="18" charset="0"/>
              </a:rPr>
              <a:t>THCS LONG BIÊN</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640000" y="1580685"/>
            <a:ext cx="7412182" cy="953135"/>
          </a:xfrm>
          <a:prstGeom prst="rect">
            <a:avLst/>
          </a:prstGeom>
          <a:noFill/>
        </p:spPr>
        <p:txBody>
          <a:bodyPr wrap="square" rtlCol="0">
            <a:spAutoFit/>
          </a:bodyPr>
          <a:lstStyle/>
          <a:p>
            <a:pPr algn="ct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34+35: </a:t>
            </a:r>
            <a:endPar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§2.MẶT PHẲNG TỌA ĐỘ. ĐỒ THỊ HÀM SỐ </a:t>
            </a:r>
            <a:endParaRPr lang="vi-VN"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withEffect">
                                  <p:stCondLst>
                                    <p:cond delay="0"/>
                                  </p:stCondLst>
                                  <p:childTnLst>
                                    <p:animClr clrSpc="rgb" dir="cw">
                                      <p:cBhvr>
                                        <p:cTn id="6" dur="750" fill="hold"/>
                                        <p:tgtEl>
                                          <p:spTgt spid="6"/>
                                        </p:tgtEl>
                                        <p:attrNameLst>
                                          <p:attrName>fillcolor</p:attrName>
                                        </p:attrNameLst>
                                      </p:cBhvr>
                                      <p:to>
                                        <a:schemeClr val="accent2"/>
                                      </p:to>
                                    </p:animClr>
                                    <p:set>
                                      <p:cBhvr>
                                        <p:cTn id="7" dur="750" fill="hold"/>
                                        <p:tgtEl>
                                          <p:spTgt spid="6"/>
                                        </p:tgtEl>
                                        <p:attrNameLst>
                                          <p:attrName>fill.type</p:attrName>
                                        </p:attrNameLst>
                                      </p:cBhvr>
                                      <p:to>
                                        <p:strVal val="solid"/>
                                      </p:to>
                                    </p:set>
                                    <p:set>
                                      <p:cBhvr>
                                        <p:cTn id="8" dur="75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000" t="-24000" b="-7000"/>
          </a:stretch>
        </a:blipFill>
        <a:effectLst/>
      </p:bgPr>
    </p:bg>
    <p:spTree>
      <p:nvGrpSpPr>
        <p:cNvPr id="1" name=""/>
        <p:cNvGrpSpPr/>
        <p:nvPr/>
      </p:nvGrpSpPr>
      <p:grpSpPr>
        <a:xfrm>
          <a:off x="0" y="0"/>
          <a:ext cx="0" cy="0"/>
          <a:chOff x="0" y="0"/>
          <a:chExt cx="0" cy="0"/>
        </a:xfrm>
      </p:grpSpPr>
      <p:pic>
        <p:nvPicPr>
          <p:cNvPr id="20" name="Picture 2" descr="Thước Kẻ Gỗ - Cung cấp quà tặng quảng cáo"/>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0857" b="51429" l="13429" r="97429"/>
                    </a14:imgEffect>
                  </a14:imgLayer>
                </a14:imgProps>
              </a:ext>
              <a:ext uri="{28A0092B-C50C-407E-A947-70E740481C1C}">
                <a14:useLocalDpi xmlns:a14="http://schemas.microsoft.com/office/drawing/2010/main" val="0"/>
              </a:ext>
            </a:extLst>
          </a:blip>
          <a:srcRect l="15000" t="30714" b="48286"/>
          <a:stretch>
            <a:fillRect/>
          </a:stretch>
        </p:blipFill>
        <p:spPr bwMode="auto">
          <a:xfrm rot="5400000">
            <a:off x="8535418" y="1349293"/>
            <a:ext cx="6187850" cy="1528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55961" y="152400"/>
            <a:ext cx="10280078" cy="537075"/>
            <a:chOff x="374068" y="166254"/>
            <a:chExt cx="10280078" cy="537075"/>
          </a:xfrm>
        </p:grpSpPr>
        <p:sp>
          <p:nvSpPr>
            <p:cNvPr id="3" name="TextBox 2"/>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2767" b="27668" l="0" r="13422">
                        <a14:foregroundMark x1="2655" y1="13043" x2="1622" y2="22134"/>
                        <a14:foregroundMark x1="1622" y1="22134" x2="11504" y2="22134"/>
                        <a14:foregroundMark x1="11209" y1="22134" x2="12389" y2="13439"/>
                        <a14:foregroundMark x1="2802" y1="12648" x2="13422" y2="12648"/>
                        <a14:backgroundMark x1="1032" y1="13043" x2="0" y2="20949"/>
                        <a14:backgroundMark x1="1180" y1="24111" x2="12537" y2="24111"/>
                        <a14:backgroundMark x1="12684" y1="22134" x2="13422" y2="11858"/>
                      </a14:backgroundRemoval>
                    </a14:imgEffect>
                  </a14:imgLayer>
                </a14:imgProps>
              </a:ext>
            </a:extLst>
          </a:blip>
          <a:srcRect l="625" t="9516" r="84965" b="74366"/>
          <a:stretch>
            <a:fillRect/>
          </a:stretch>
        </p:blipFill>
        <p:spPr>
          <a:xfrm>
            <a:off x="1416000" y="621000"/>
            <a:ext cx="2108887" cy="880232"/>
          </a:xfrm>
          <a:prstGeom prst="rect">
            <a:avLst/>
          </a:prstGeom>
        </p:spPr>
      </p:pic>
      <p:sp>
        <p:nvSpPr>
          <p:cNvPr id="9" name="TextBox 8"/>
          <p:cNvSpPr txBox="1"/>
          <p:nvPr/>
        </p:nvSpPr>
        <p:spPr>
          <a:xfrm>
            <a:off x="1632000" y="1413000"/>
            <a:ext cx="641531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136000" y="2421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88000" y="2977780"/>
            <a:ext cx="6415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pic>
        <p:nvPicPr>
          <p:cNvPr id="12" name="Picture 2" descr="Mặt phẳng tọa độ - Các dạng toán và phương pháp giải toán 7 | Hoc360.ne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9197">
                        <a14:foregroundMark x1="803" y1="52790" x2="96386" y2="53219"/>
                        <a14:foregroundMark x1="803" y1="41631" x2="97992" y2="41202"/>
                        <a14:foregroundMark x1="97992" y1="41202" x2="98795" y2="65236"/>
                        <a14:foregroundMark x1="98795" y1="63948" x2="57028" y2="66524"/>
                        <a14:foregroundMark x1="59839" y1="66524" x2="61044" y2="99571"/>
                        <a14:foregroundMark x1="60241" y1="98712" x2="39357" y2="98712"/>
                        <a14:foregroundMark x1="39357" y1="98283" x2="37751" y2="54506"/>
                        <a14:foregroundMark x1="42972" y1="41631" x2="42972" y2="1717"/>
                        <a14:foregroundMark x1="42972" y1="1717" x2="59839" y2="1288"/>
                        <a14:foregroundMark x1="59839" y1="1288" x2="60241" y2="42060"/>
                      </a14:backgroundRemoval>
                    </a14:imgEffect>
                  </a14:imgLayer>
                </a14:imgProps>
              </a:ext>
              <a:ext uri="{28A0092B-C50C-407E-A947-70E740481C1C}">
                <a14:useLocalDpi xmlns:a14="http://schemas.microsoft.com/office/drawing/2010/main" val="0"/>
              </a:ext>
            </a:extLst>
          </a:blip>
          <a:srcRect/>
          <a:stretch>
            <a:fillRect/>
          </a:stretch>
        </p:blipFill>
        <p:spPr bwMode="auto">
          <a:xfrm>
            <a:off x="7486750" y="817939"/>
            <a:ext cx="4206153" cy="39358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704000" y="3573000"/>
            <a:ext cx="5760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920001" y="4581000"/>
            <a:ext cx="5616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208000" y="5661000"/>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10929257" y="2902857"/>
            <a:ext cx="0" cy="93529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477829" y="3852668"/>
            <a:ext cx="145142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21" name="Picture 2" descr="Thước Kẻ Gỗ - Cung cấp quà tặng quảng cáo"/>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0857" b="51429" l="13429" r="97429"/>
                    </a14:imgEffect>
                  </a14:imgLayer>
                </a14:imgProps>
              </a:ext>
              <a:ext uri="{28A0092B-C50C-407E-A947-70E740481C1C}">
                <a14:useLocalDpi xmlns:a14="http://schemas.microsoft.com/office/drawing/2010/main" val="0"/>
              </a:ext>
            </a:extLst>
          </a:blip>
          <a:srcRect l="15000" t="30714" b="48286"/>
          <a:stretch>
            <a:fillRect/>
          </a:stretch>
        </p:blipFill>
        <p:spPr bwMode="auto">
          <a:xfrm>
            <a:off x="7385148" y="3778273"/>
            <a:ext cx="6187850" cy="152876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784116" y="3656967"/>
            <a:ext cx="464458" cy="369332"/>
          </a:xfrm>
          <a:prstGeom prst="rect">
            <a:avLst/>
          </a:prstGeom>
          <a:noFill/>
        </p:spPr>
        <p:txBody>
          <a:bodyPr wrap="square" rtlCol="0">
            <a:spAutoFit/>
          </a:bodyPr>
          <a:lstStyle/>
          <a:p>
            <a:r>
              <a:rPr lang="vi-VN" dirty="0">
                <a:sym typeface="Symbol" panose="05050102010706020507" pitchFamily="18" charset="2"/>
              </a:rPr>
              <a:t></a:t>
            </a:r>
            <a:endParaRPr lang="vi-VN" dirty="0"/>
          </a:p>
        </p:txBody>
      </p:sp>
      <p:sp>
        <p:nvSpPr>
          <p:cNvPr id="24" name="TextBox 23"/>
          <p:cNvSpPr txBox="1"/>
          <p:nvPr/>
        </p:nvSpPr>
        <p:spPr>
          <a:xfrm>
            <a:off x="10592308" y="3877491"/>
            <a:ext cx="175787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nodeType="clickEffect">
                                  <p:stCondLst>
                                    <p:cond delay="0"/>
                                  </p:stCondLst>
                                  <p:childTnLst>
                                    <p:animEffect transition="out" filter="diamond(out)">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xit" presetSubtype="32" fill="hold" nodeType="clickEffect">
                                  <p:stCondLst>
                                    <p:cond delay="0"/>
                                  </p:stCondLst>
                                  <p:childTnLst>
                                    <p:animEffect transition="out" filter="circle(out)">
                                      <p:cBhvr>
                                        <p:cTn id="58" dur="2000"/>
                                        <p:tgtEl>
                                          <p:spTgt spid="21"/>
                                        </p:tgtEl>
                                      </p:cBhvr>
                                    </p:animEffect>
                                    <p:set>
                                      <p:cBhvr>
                                        <p:cTn id="59" dur="1" fill="hold">
                                          <p:stCondLst>
                                            <p:cond delay="1999"/>
                                          </p:stCondLst>
                                        </p:cTn>
                                        <p:tgtEl>
                                          <p:spTgt spid="2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par>
                          <p:cTn id="65" fill="hold">
                            <p:stCondLst>
                              <p:cond delay="500"/>
                            </p:stCondLst>
                            <p:childTnLst>
                              <p:par>
                                <p:cTn id="66" presetID="6"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500"/>
                                        <p:tgtEl>
                                          <p:spTgt spid="22"/>
                                        </p:tgtEl>
                                      </p:cBhvr>
                                    </p:animEffect>
                                  </p:childTnLst>
                                </p:cTn>
                              </p:par>
                            </p:childTnLst>
                          </p:cTn>
                        </p:par>
                        <p:par>
                          <p:cTn id="69" fill="hold">
                            <p:stCondLst>
                              <p:cond delay="1000"/>
                            </p:stCondLst>
                            <p:childTnLst>
                              <p:par>
                                <p:cTn id="70" presetID="16" presetClass="entr" presetSubtype="2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186" b="25692" l="62684" r="72271"/>
                    </a14:imgEffect>
                  </a14:imgLayer>
                </a14:imgProps>
              </a:ext>
            </a:extLst>
          </a:blip>
          <a:srcRect l="62032" r="27630" b="73168"/>
          <a:stretch>
            <a:fillRect/>
          </a:stretch>
        </p:blipFill>
        <p:spPr>
          <a:xfrm>
            <a:off x="145143" y="23726"/>
            <a:ext cx="1465942" cy="1419686"/>
          </a:xfrm>
          <a:prstGeom prst="rect">
            <a:avLst/>
          </a:prstGeom>
        </p:spPr>
      </p:pic>
      <p:sp>
        <p:nvSpPr>
          <p:cNvPr id="5" name="TextBox 4"/>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7381719" y="1181531"/>
            <a:ext cx="4244223" cy="3833196"/>
            <a:chOff x="7486750" y="796861"/>
            <a:chExt cx="4244223" cy="3833196"/>
          </a:xfrm>
        </p:grpSpPr>
        <p:grpSp>
          <p:nvGrpSpPr>
            <p:cNvPr id="24" name="Group 23"/>
            <p:cNvGrpSpPr/>
            <p:nvPr/>
          </p:nvGrpSpPr>
          <p:grpSpPr>
            <a:xfrm>
              <a:off x="7486750" y="957943"/>
              <a:ext cx="4023079" cy="3672114"/>
              <a:chOff x="7486750" y="957943"/>
              <a:chExt cx="4023079" cy="3672114"/>
            </a:xfrm>
          </p:grpSpPr>
          <p:grpSp>
            <p:nvGrpSpPr>
              <p:cNvPr id="11" name="Group 10"/>
              <p:cNvGrpSpPr/>
              <p:nvPr/>
            </p:nvGrpSpPr>
            <p:grpSpPr>
              <a:xfrm>
                <a:off x="7486750" y="957943"/>
                <a:ext cx="4023079" cy="3672114"/>
                <a:chOff x="7486750" y="957943"/>
                <a:chExt cx="4023079" cy="3672114"/>
              </a:xfrm>
            </p:grpSpPr>
            <p:cxnSp>
              <p:nvCxnSpPr>
                <p:cNvPr id="8" name="Straight Arrow Connector 7"/>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A(-1; 2)</a:t>
            </a:r>
            <a:endParaRPr lang="vi-VN" sz="2800" dirty="0">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8890232" y="2288096"/>
            <a:ext cx="495629" cy="975527"/>
            <a:chOff x="8890232" y="2288096"/>
            <a:chExt cx="495629" cy="975527"/>
          </a:xfrm>
        </p:grpSpPr>
        <p:cxnSp>
          <p:nvCxnSpPr>
            <p:cNvPr id="44" name="Straight Connector 43"/>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A(-1;2)</a:t>
            </a:r>
            <a:endParaRPr lang="vi-VN"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circle(in)">
                                      <p:cBhvr>
                                        <p:cTn id="36" dur="500"/>
                                        <p:tgtEl>
                                          <p:spTgt spid="49"/>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186" b="25692" l="62684" r="72271"/>
                    </a14:imgEffect>
                  </a14:imgLayer>
                </a14:imgProps>
              </a:ext>
            </a:extLst>
          </a:blip>
          <a:srcRect l="62032" r="27630" b="73168"/>
          <a:stretch>
            <a:fillRect/>
          </a:stretch>
        </p:blipFill>
        <p:spPr>
          <a:xfrm>
            <a:off x="145143" y="23726"/>
            <a:ext cx="1465942" cy="1419686"/>
          </a:xfrm>
          <a:prstGeom prst="rect">
            <a:avLst/>
          </a:prstGeom>
        </p:spPr>
      </p:pic>
      <p:sp>
        <p:nvSpPr>
          <p:cNvPr id="5" name="TextBox 4"/>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7381719" y="1181531"/>
            <a:ext cx="4244223" cy="3833196"/>
            <a:chOff x="7486750" y="796861"/>
            <a:chExt cx="4244223" cy="3833196"/>
          </a:xfrm>
        </p:grpSpPr>
        <p:grpSp>
          <p:nvGrpSpPr>
            <p:cNvPr id="24" name="Group 23"/>
            <p:cNvGrpSpPr/>
            <p:nvPr/>
          </p:nvGrpSpPr>
          <p:grpSpPr>
            <a:xfrm>
              <a:off x="7486750" y="957943"/>
              <a:ext cx="4023079" cy="3672114"/>
              <a:chOff x="7486750" y="957943"/>
              <a:chExt cx="4023079" cy="3672114"/>
            </a:xfrm>
          </p:grpSpPr>
          <p:grpSp>
            <p:nvGrpSpPr>
              <p:cNvPr id="11" name="Group 10"/>
              <p:cNvGrpSpPr/>
              <p:nvPr/>
            </p:nvGrpSpPr>
            <p:grpSpPr>
              <a:xfrm>
                <a:off x="7486750" y="957943"/>
                <a:ext cx="4023079" cy="3672114"/>
                <a:chOff x="7486750" y="957943"/>
                <a:chExt cx="4023079" cy="3672114"/>
              </a:xfrm>
            </p:grpSpPr>
            <p:cxnSp>
              <p:nvCxnSpPr>
                <p:cNvPr id="8" name="Straight Arrow Connector 7"/>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B(2; -2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8890232" y="2288096"/>
            <a:ext cx="495629" cy="975527"/>
            <a:chOff x="8890232" y="2288096"/>
            <a:chExt cx="495629" cy="975527"/>
          </a:xfrm>
        </p:grpSpPr>
        <p:cxnSp>
          <p:nvCxnSpPr>
            <p:cNvPr id="44" name="Straight Connector 43"/>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B(2;-2)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circle(in)">
                                      <p:cBhvr>
                                        <p:cTn id="34" dur="25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51" grpId="0"/>
      <p:bldP spid="52"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186" b="25692" l="62684" r="72271"/>
                    </a14:imgEffect>
                  </a14:imgLayer>
                </a14:imgProps>
              </a:ext>
            </a:extLst>
          </a:blip>
          <a:srcRect l="62032" r="27630" b="73168"/>
          <a:stretch>
            <a:fillRect/>
          </a:stretch>
        </p:blipFill>
        <p:spPr>
          <a:xfrm>
            <a:off x="145143" y="23726"/>
            <a:ext cx="1465942" cy="1419686"/>
          </a:xfrm>
          <a:prstGeom prst="rect">
            <a:avLst/>
          </a:prstGeom>
        </p:spPr>
      </p:pic>
      <p:sp>
        <p:nvSpPr>
          <p:cNvPr id="5" name="TextBox 4"/>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7381719" y="1181531"/>
            <a:ext cx="4244223" cy="3833196"/>
            <a:chOff x="7486750" y="796861"/>
            <a:chExt cx="4244223" cy="3833196"/>
          </a:xfrm>
        </p:grpSpPr>
        <p:grpSp>
          <p:nvGrpSpPr>
            <p:cNvPr id="24" name="Group 23"/>
            <p:cNvGrpSpPr/>
            <p:nvPr/>
          </p:nvGrpSpPr>
          <p:grpSpPr>
            <a:xfrm>
              <a:off x="7486750" y="957943"/>
              <a:ext cx="4023079" cy="3672114"/>
              <a:chOff x="7486750" y="957943"/>
              <a:chExt cx="4023079" cy="3672114"/>
            </a:xfrm>
          </p:grpSpPr>
          <p:grpSp>
            <p:nvGrpSpPr>
              <p:cNvPr id="11" name="Group 10"/>
              <p:cNvGrpSpPr/>
              <p:nvPr/>
            </p:nvGrpSpPr>
            <p:grpSpPr>
              <a:xfrm>
                <a:off x="7486750" y="957943"/>
                <a:ext cx="4023079" cy="3672114"/>
                <a:chOff x="7486750" y="957943"/>
                <a:chExt cx="4023079" cy="3672114"/>
              </a:xfrm>
            </p:grpSpPr>
            <p:cxnSp>
              <p:nvCxnSpPr>
                <p:cNvPr id="8" name="Straight Arrow Connector 7"/>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8890232" y="2288096"/>
            <a:ext cx="495629" cy="975527"/>
            <a:chOff x="8890232" y="2288096"/>
            <a:chExt cx="495629" cy="975527"/>
          </a:xfrm>
        </p:grpSpPr>
        <p:cxnSp>
          <p:nvCxnSpPr>
            <p:cNvPr id="44" name="Straight Connector 43"/>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C(2;0)</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186" b="25692" l="62684" r="72271"/>
                    </a14:imgEffect>
                  </a14:imgLayer>
                </a14:imgProps>
              </a:ext>
            </a:extLst>
          </a:blip>
          <a:srcRect l="62032" r="27630" b="73168"/>
          <a:stretch>
            <a:fillRect/>
          </a:stretch>
        </p:blipFill>
        <p:spPr>
          <a:xfrm>
            <a:off x="145143" y="23726"/>
            <a:ext cx="1465942" cy="1419686"/>
          </a:xfrm>
          <a:prstGeom prst="rect">
            <a:avLst/>
          </a:prstGeom>
        </p:spPr>
      </p:pic>
      <p:sp>
        <p:nvSpPr>
          <p:cNvPr id="5" name="TextBox 4"/>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7381719" y="1181531"/>
            <a:ext cx="4244223" cy="3833196"/>
            <a:chOff x="7486750" y="796861"/>
            <a:chExt cx="4244223" cy="3833196"/>
          </a:xfrm>
        </p:grpSpPr>
        <p:grpSp>
          <p:nvGrpSpPr>
            <p:cNvPr id="24" name="Group 23"/>
            <p:cNvGrpSpPr/>
            <p:nvPr/>
          </p:nvGrpSpPr>
          <p:grpSpPr>
            <a:xfrm>
              <a:off x="7486750" y="957943"/>
              <a:ext cx="4023079" cy="3672114"/>
              <a:chOff x="7486750" y="957943"/>
              <a:chExt cx="4023079" cy="3672114"/>
            </a:xfrm>
          </p:grpSpPr>
          <p:grpSp>
            <p:nvGrpSpPr>
              <p:cNvPr id="11" name="Group 10"/>
              <p:cNvGrpSpPr/>
              <p:nvPr/>
            </p:nvGrpSpPr>
            <p:grpSpPr>
              <a:xfrm>
                <a:off x="7486750" y="957943"/>
                <a:ext cx="4023079" cy="3672114"/>
                <a:chOff x="7486750" y="957943"/>
                <a:chExt cx="4023079" cy="3672114"/>
              </a:xfrm>
            </p:grpSpPr>
            <p:cxnSp>
              <p:nvCxnSpPr>
                <p:cNvPr id="8" name="Straight Arrow Connector 7"/>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8890232" y="2288096"/>
            <a:ext cx="495629" cy="975527"/>
            <a:chOff x="8890232" y="2288096"/>
            <a:chExt cx="495629" cy="975527"/>
          </a:xfrm>
        </p:grpSpPr>
        <p:cxnSp>
          <p:nvCxnSpPr>
            <p:cNvPr id="44" name="Straight Connector 43"/>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D(0;-2)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9229993" y="400580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8" name="TextBox 57"/>
          <p:cNvSpPr txBox="1"/>
          <p:nvPr/>
        </p:nvSpPr>
        <p:spPr>
          <a:xfrm>
            <a:off x="8487654" y="3814052"/>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D(0;-2)</a:t>
            </a:r>
            <a:endParaRPr lang="vi-V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p:cNvGrpSpPr/>
          <p:nvPr/>
        </p:nvGrpSpPr>
        <p:grpSpPr>
          <a:xfrm>
            <a:off x="3632019" y="97768"/>
            <a:ext cx="4758431" cy="524685"/>
            <a:chOff x="3632019" y="138109"/>
            <a:chExt cx="4758431" cy="524685"/>
          </a:xfrm>
        </p:grpSpPr>
        <p:sp>
          <p:nvSpPr>
            <p:cNvPr id="3" name="TextBox 2"/>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p:cNvPicPr>
            <a:picLocks noChangeAspect="1"/>
          </p:cNvPicPr>
          <p:nvPr/>
        </p:nvPicPr>
        <p:blipFill rotWithShape="1">
          <a:blip r:embed="rId1"/>
          <a:srcRect l="1872" t="2308" r="89713" b="41217"/>
          <a:stretch>
            <a:fillRect/>
          </a:stretch>
        </p:blipFill>
        <p:spPr>
          <a:xfrm>
            <a:off x="98034" y="669923"/>
            <a:ext cx="1044967" cy="632012"/>
          </a:xfrm>
          <a:prstGeom prst="rect">
            <a:avLst/>
          </a:prstGeom>
        </p:spPr>
      </p:pic>
      <p:sp>
        <p:nvSpPr>
          <p:cNvPr id="2" name="TextBox 1"/>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endParaRPr lang="vi-V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Table 5"/>
          <p:cNvGraphicFramePr>
            <a:graphicFrameLocks noGrp="1"/>
          </p:cNvGraphicFramePr>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gridCol w="1234009"/>
                <a:gridCol w="1234009"/>
                <a:gridCol w="1234009"/>
                <a:gridCol w="1234009"/>
                <a:gridCol w="1234009"/>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2" name="Picture 6" descr="Bút Chì Sáng Tạo Hình ảnh Hoạt Hình đáng Yêu | Công cụ đồ họa AI Tải xuống  miễn phí - Pikbes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p:cNvGrpSpPr/>
          <p:nvPr/>
        </p:nvGrpSpPr>
        <p:grpSpPr>
          <a:xfrm>
            <a:off x="8064723" y="1513584"/>
            <a:ext cx="4127277" cy="4942934"/>
            <a:chOff x="8064723" y="1513584"/>
            <a:chExt cx="4127277" cy="4942934"/>
          </a:xfrm>
        </p:grpSpPr>
        <p:grpSp>
          <p:nvGrpSpPr>
            <p:cNvPr id="71" name="Group 70"/>
            <p:cNvGrpSpPr/>
            <p:nvPr/>
          </p:nvGrpSpPr>
          <p:grpSpPr>
            <a:xfrm>
              <a:off x="8064723" y="1513584"/>
              <a:ext cx="4127277" cy="4372292"/>
              <a:chOff x="7921672" y="1507775"/>
              <a:chExt cx="4127277" cy="4372292"/>
            </a:xfrm>
          </p:grpSpPr>
          <p:grpSp>
            <p:nvGrpSpPr>
              <p:cNvPr id="69" name="Group 68"/>
              <p:cNvGrpSpPr/>
              <p:nvPr/>
            </p:nvGrpSpPr>
            <p:grpSpPr>
              <a:xfrm>
                <a:off x="7921672" y="1507775"/>
                <a:ext cx="4127277" cy="4372292"/>
                <a:chOff x="7921672" y="1507775"/>
                <a:chExt cx="4127277" cy="4372292"/>
              </a:xfrm>
            </p:grpSpPr>
            <p:grpSp>
              <p:nvGrpSpPr>
                <p:cNvPr id="58" name="Group 57"/>
                <p:cNvGrpSpPr/>
                <p:nvPr/>
              </p:nvGrpSpPr>
              <p:grpSpPr>
                <a:xfrm>
                  <a:off x="7921672" y="1507775"/>
                  <a:ext cx="4127277" cy="4372292"/>
                  <a:chOff x="7921672" y="1507775"/>
                  <a:chExt cx="4127277" cy="4372292"/>
                </a:xfrm>
              </p:grpSpPr>
              <p:grpSp>
                <p:nvGrpSpPr>
                  <p:cNvPr id="27" name="Group 26"/>
                  <p:cNvGrpSpPr/>
                  <p:nvPr/>
                </p:nvGrpSpPr>
                <p:grpSpPr>
                  <a:xfrm>
                    <a:off x="7983767" y="1507775"/>
                    <a:ext cx="4065182" cy="4372292"/>
                    <a:chOff x="7983767" y="1507775"/>
                    <a:chExt cx="4065182" cy="4372292"/>
                  </a:xfrm>
                </p:grpSpPr>
                <p:cxnSp>
                  <p:nvCxnSpPr>
                    <p:cNvPr id="12" name="Straight Arrow Connector 11"/>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endParaRPr lang="vi-VN" dirty="0">
                        <a:solidFill>
                          <a:schemeClr val="bg1"/>
                        </a:solidFill>
                      </a:endParaRPr>
                    </a:p>
                  </p:txBody>
                </p:sp>
                <p:sp>
                  <p:nvSpPr>
                    <p:cNvPr id="16" name="TextBox 15"/>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endParaRPr lang="vi-VN" dirty="0">
                        <a:solidFill>
                          <a:schemeClr val="bg1"/>
                        </a:solidFill>
                      </a:endParaRPr>
                    </a:p>
                  </p:txBody>
                </p:sp>
                <p:sp>
                  <p:nvSpPr>
                    <p:cNvPr id="17" name="TextBox 16"/>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endParaRPr lang="vi-VN" dirty="0">
                        <a:solidFill>
                          <a:schemeClr val="bg1"/>
                        </a:solidFill>
                      </a:endParaRPr>
                    </a:p>
                  </p:txBody>
                </p:sp>
                <p:sp>
                  <p:nvSpPr>
                    <p:cNvPr id="18" name="TextBox 17"/>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endParaRPr lang="vi-VN" dirty="0">
                        <a:solidFill>
                          <a:schemeClr val="bg1"/>
                        </a:solidFill>
                      </a:endParaRPr>
                    </a:p>
                  </p:txBody>
                </p:sp>
                <p:sp>
                  <p:nvSpPr>
                    <p:cNvPr id="19" name="TextBox 18"/>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endParaRPr lang="vi-VN" dirty="0">
                        <a:solidFill>
                          <a:schemeClr val="bg1"/>
                        </a:solidFill>
                      </a:endParaRPr>
                    </a:p>
                  </p:txBody>
                </p:sp>
                <p:sp>
                  <p:nvSpPr>
                    <p:cNvPr id="20" name="TextBox 19"/>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endParaRPr lang="vi-VN" dirty="0">
                        <a:solidFill>
                          <a:schemeClr val="bg1"/>
                        </a:solidFill>
                      </a:endParaRPr>
                    </a:p>
                  </p:txBody>
                </p:sp>
                <p:sp>
                  <p:nvSpPr>
                    <p:cNvPr id="21" name="TextBox 20"/>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endParaRPr lang="vi-VN" dirty="0">
                        <a:solidFill>
                          <a:schemeClr val="bg1"/>
                        </a:solidFill>
                      </a:endParaRPr>
                    </a:p>
                  </p:txBody>
                </p:sp>
                <p:sp>
                  <p:nvSpPr>
                    <p:cNvPr id="22" name="TextBox 21"/>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endParaRPr lang="vi-VN" dirty="0">
                        <a:solidFill>
                          <a:schemeClr val="bg1"/>
                        </a:solidFill>
                        <a:latin typeface="+mj-lt"/>
                      </a:endParaRPr>
                    </a:p>
                  </p:txBody>
                </p:sp>
                <p:sp>
                  <p:nvSpPr>
                    <p:cNvPr id="23" name="TextBox 22"/>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endParaRPr lang="vi-VN" dirty="0">
                        <a:solidFill>
                          <a:schemeClr val="bg1"/>
                        </a:solidFill>
                        <a:latin typeface="+mj-lt"/>
                      </a:endParaRPr>
                    </a:p>
                  </p:txBody>
                </p:sp>
                <p:sp>
                  <p:nvSpPr>
                    <p:cNvPr id="24" name="TextBox 23"/>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endParaRPr lang="vi-VN" dirty="0">
                        <a:solidFill>
                          <a:schemeClr val="bg1"/>
                        </a:solidFill>
                        <a:latin typeface="+mj-lt"/>
                      </a:endParaRPr>
                    </a:p>
                  </p:txBody>
                </p:sp>
                <p:sp>
                  <p:nvSpPr>
                    <p:cNvPr id="25" name="TextBox 24"/>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endParaRPr lang="vi-VN" dirty="0">
                        <a:solidFill>
                          <a:schemeClr val="bg1"/>
                        </a:solidFill>
                        <a:latin typeface="+mj-lt"/>
                      </a:endParaRPr>
                    </a:p>
                  </p:txBody>
                </p:sp>
                <p:sp>
                  <p:nvSpPr>
                    <p:cNvPr id="26" name="TextBox 25"/>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endParaRPr lang="vi-VN" dirty="0">
                        <a:solidFill>
                          <a:schemeClr val="bg1"/>
                        </a:solidFill>
                        <a:latin typeface="+mj-lt"/>
                      </a:endParaRPr>
                    </a:p>
                  </p:txBody>
                </p:sp>
              </p:grpSp>
              <p:sp>
                <p:nvSpPr>
                  <p:cNvPr id="28" name="TextBox 27"/>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endParaRPr lang="vi-VN" dirty="0">
                      <a:solidFill>
                        <a:schemeClr val="bg1"/>
                      </a:solidFill>
                    </a:endParaRPr>
                  </a:p>
                </p:txBody>
              </p:sp>
              <p:sp>
                <p:nvSpPr>
                  <p:cNvPr id="29" name="TextBox 28"/>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endParaRPr lang="vi-VN" dirty="0">
                      <a:solidFill>
                        <a:schemeClr val="bg1"/>
                      </a:solidFill>
                    </a:endParaRPr>
                  </a:p>
                </p:txBody>
              </p:sp>
              <p:sp>
                <p:nvSpPr>
                  <p:cNvPr id="30" name="TextBox 29"/>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endParaRPr lang="vi-VN" dirty="0">
                      <a:solidFill>
                        <a:schemeClr val="bg1"/>
                      </a:solidFill>
                    </a:endParaRPr>
                  </a:p>
                </p:txBody>
              </p:sp>
              <p:sp>
                <p:nvSpPr>
                  <p:cNvPr id="31" name="TextBox 30"/>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endParaRPr lang="vi-VN" dirty="0">
                      <a:solidFill>
                        <a:schemeClr val="bg1"/>
                      </a:solidFill>
                    </a:endParaRPr>
                  </a:p>
                </p:txBody>
              </p:sp>
              <p:sp>
                <p:nvSpPr>
                  <p:cNvPr id="32" name="TextBox 31"/>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endParaRPr lang="vi-VN" dirty="0">
                      <a:solidFill>
                        <a:schemeClr val="bg1"/>
                      </a:solidFill>
                      <a:latin typeface="+mj-lt"/>
                    </a:endParaRPr>
                  </a:p>
                </p:txBody>
              </p:sp>
              <p:sp>
                <p:nvSpPr>
                  <p:cNvPr id="33" name="TextBox 32"/>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endParaRPr lang="vi-VN" dirty="0">
                      <a:solidFill>
                        <a:schemeClr val="bg1"/>
                      </a:solidFill>
                      <a:latin typeface="+mj-lt"/>
                    </a:endParaRPr>
                  </a:p>
                </p:txBody>
              </p:sp>
              <p:sp>
                <p:nvSpPr>
                  <p:cNvPr id="34" name="TextBox 33"/>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endParaRPr lang="vi-VN" dirty="0">
                      <a:solidFill>
                        <a:schemeClr val="bg1"/>
                      </a:solidFill>
                      <a:latin typeface="+mj-lt"/>
                    </a:endParaRPr>
                  </a:p>
                </p:txBody>
              </p:sp>
              <p:sp>
                <p:nvSpPr>
                  <p:cNvPr id="35" name="TextBox 34"/>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endParaRPr lang="vi-VN" dirty="0">
                      <a:solidFill>
                        <a:schemeClr val="bg1"/>
                      </a:solidFill>
                      <a:latin typeface="+mj-lt"/>
                    </a:endParaRPr>
                  </a:p>
                </p:txBody>
              </p:sp>
              <p:cxnSp>
                <p:nvCxnSpPr>
                  <p:cNvPr id="39" name="Straight Connector 38"/>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endParaRPr lang="vi-VN" sz="2400" dirty="0">
                    <a:solidFill>
                      <a:schemeClr val="bg1"/>
                    </a:solidFill>
                    <a:latin typeface="+mj-lt"/>
                  </a:endParaRPr>
                </a:p>
              </p:txBody>
            </p:sp>
            <p:sp>
              <p:nvSpPr>
                <p:cNvPr id="65" name="TextBox 64"/>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endParaRPr lang="vi-VN" sz="2400" dirty="0">
                    <a:solidFill>
                      <a:schemeClr val="bg1"/>
                    </a:solidFill>
                    <a:latin typeface="+mj-lt"/>
                  </a:endParaRPr>
                </a:p>
              </p:txBody>
            </p:sp>
            <p:sp>
              <p:nvSpPr>
                <p:cNvPr id="66" name="TextBox 65"/>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endParaRPr lang="vi-VN" sz="2400" dirty="0">
                    <a:solidFill>
                      <a:schemeClr val="bg1"/>
                    </a:solidFill>
                    <a:latin typeface="+mj-lt"/>
                  </a:endParaRPr>
                </a:p>
              </p:txBody>
            </p:sp>
            <p:sp>
              <p:nvSpPr>
                <p:cNvPr id="67" name="TextBox 66"/>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endParaRPr lang="vi-VN" sz="2400" dirty="0">
                    <a:solidFill>
                      <a:schemeClr val="bg1"/>
                    </a:solidFill>
                    <a:latin typeface="+mj-lt"/>
                  </a:endParaRPr>
                </a:p>
              </p:txBody>
            </p:sp>
            <p:sp>
              <p:nvSpPr>
                <p:cNvPr id="68" name="TextBox 67"/>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endParaRPr lang="vi-VN" sz="2400" dirty="0">
                    <a:solidFill>
                      <a:schemeClr val="bg1"/>
                    </a:solidFill>
                    <a:latin typeface="+mj-lt"/>
                  </a:endParaRPr>
                </a:p>
              </p:txBody>
            </p:sp>
          </p:grpSp>
          <p:sp>
            <p:nvSpPr>
              <p:cNvPr id="70" name="TextBox 69"/>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endParaRPr lang="vi-VN" dirty="0">
                  <a:solidFill>
                    <a:schemeClr val="bg1"/>
                  </a:solidFill>
                </a:endParaRPr>
              </a:p>
            </p:txBody>
          </p:sp>
        </p:grpSp>
        <p:sp>
          <p:nvSpPr>
            <p:cNvPr id="73" name="TextBox 72"/>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pic>
        <p:nvPicPr>
          <p:cNvPr id="75" name="Picture 74"/>
          <p:cNvPicPr>
            <a:picLocks noChangeAspect="1"/>
          </p:cNvPicPr>
          <p:nvPr/>
        </p:nvPicPr>
        <p:blipFill rotWithShape="1">
          <a:blip r:embed="rId4">
            <a:extLst>
              <a:ext uri="{BEBA8EAE-BF5A-486C-A8C5-ECC9F3942E4B}">
                <a14:imgProps xmlns:a14="http://schemas.microsoft.com/office/drawing/2010/main">
                  <a14:imgLayer r:embed="rId5">
                    <a14:imgEffect>
                      <a14:backgroundRemoval t="1250" b="100000" l="2500" r="99028">
                        <a14:foregroundMark x1="35833" y1="65417" x2="35833" y2="65417"/>
                        <a14:foregroundMark x1="35417" y1="73889" x2="35417" y2="73889"/>
                        <a14:foregroundMark x1="19444" y1="65417" x2="19444" y2="65417"/>
                        <a14:foregroundMark x1="20556" y1="60000" x2="20556" y2="60000"/>
                        <a14:foregroundMark x1="12361" y1="66250" x2="12361" y2="66250"/>
                        <a14:foregroundMark x1="30139" y1="75972" x2="30139" y2="75972"/>
                        <a14:foregroundMark x1="32361" y1="69028" x2="32361" y2="69028"/>
                        <a14:foregroundMark x1="26111" y1="71111" x2="29444" y2="73889"/>
                        <a14:foregroundMark x1="15000" y1="75000" x2="15000" y2="75000"/>
                        <a14:foregroundMark x1="11389" y1="80417" x2="11389" y2="80417"/>
                        <a14:foregroundMark x1="11250" y1="84861" x2="11250" y2="84861"/>
                        <a14:foregroundMark x1="15000" y1="89306" x2="15000" y2="89306"/>
                        <a14:foregroundMark x1="16806" y1="95417" x2="16806" y2="95417"/>
                        <a14:foregroundMark x1="19306" y1="97917" x2="19306" y2="97917"/>
                        <a14:foregroundMark x1="27222" y1="96944" x2="27222" y2="96944"/>
                        <a14:foregroundMark x1="27778" y1="93194" x2="27778" y2="93194"/>
                        <a14:foregroundMark x1="28194" y1="88750" x2="28194" y2="88750"/>
                        <a14:foregroundMark x1="14861" y1="88472" x2="14861" y2="88472"/>
                        <a14:foregroundMark x1="18056" y1="88889" x2="18056" y2="88889"/>
                        <a14:foregroundMark x1="33889" y1="72361" x2="33889" y2="72361"/>
                        <a14:foregroundMark x1="14722" y1="82222" x2="16528" y2="82222"/>
                        <a14:foregroundMark x1="17222" y1="82222" x2="26528" y2="81806"/>
                        <a14:backgroundMark x1="7361" y1="48750" x2="41944" y2="58889"/>
                        <a14:backgroundMark x1="33333" y1="57778" x2="42639" y2="83889"/>
                      </a14:backgroundRemoval>
                    </a14:imgEffect>
                  </a14:imgLayer>
                </a14:imgProps>
              </a:ext>
            </a:extLst>
          </a:blip>
          <a:srcRect t="58205" r="62381"/>
          <a:stretch>
            <a:fillRect/>
          </a:stretch>
        </p:blipFill>
        <p:spPr>
          <a:xfrm>
            <a:off x="-13231" y="5357432"/>
            <a:ext cx="1156232" cy="1496426"/>
          </a:xfrm>
          <a:prstGeom prst="rect">
            <a:avLst/>
          </a:prstGeom>
        </p:spPr>
      </p:pic>
      <p:sp>
        <p:nvSpPr>
          <p:cNvPr id="76" name="Thought Bubble: Cloud 75"/>
          <p:cNvSpPr/>
          <p:nvPr/>
        </p:nvSpPr>
        <p:spPr>
          <a:xfrm>
            <a:off x="1386694" y="4520026"/>
            <a:ext cx="6189264" cy="1036311"/>
          </a:xfrm>
          <a:prstGeom prst="cloudCallout">
            <a:avLst>
              <a:gd name="adj1" fmla="val -58087"/>
              <a:gd name="adj2" fmla="val 3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Nêu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xét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về</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Hình</a:t>
            </a:r>
            <a:r>
              <a:rPr lang="en-US" sz="2800" b="1" dirty="0">
                <a:solidFill>
                  <a:srgbClr val="FFFF00"/>
                </a:solidFill>
                <a:latin typeface="Times New Roman" panose="02020603050405020304" pitchFamily="18" charset="0"/>
                <a:cs typeface="Times New Roman" panose="02020603050405020304" pitchFamily="18" charset="0"/>
              </a:rPr>
              <a:t> 9</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600"/>
                                        <p:tgtEl>
                                          <p:spTgt spid="4"/>
                                        </p:tgtEl>
                                      </p:cBhvr>
                                    </p:animEffect>
                                    <p:anim calcmode="lin" valueType="num">
                                      <p:cBhvr>
                                        <p:cTn id="15" dur="600" fill="hold"/>
                                        <p:tgtEl>
                                          <p:spTgt spid="4"/>
                                        </p:tgtEl>
                                        <p:attrNameLst>
                                          <p:attrName>ppt_x</p:attrName>
                                        </p:attrNameLst>
                                      </p:cBhvr>
                                      <p:tavLst>
                                        <p:tav tm="0">
                                          <p:val>
                                            <p:strVal val="#ppt_x"/>
                                          </p:val>
                                        </p:tav>
                                        <p:tav tm="100000">
                                          <p:val>
                                            <p:strVal val="#ppt_x"/>
                                          </p:val>
                                        </p:tav>
                                      </p:tavLst>
                                    </p:anim>
                                    <p:anim calcmode="lin" valueType="num">
                                      <p:cBhvr>
                                        <p:cTn id="16"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down)">
                                      <p:cBhvr>
                                        <p:cTn id="21" dur="435">
                                          <p:stCondLst>
                                            <p:cond delay="0"/>
                                          </p:stCondLst>
                                        </p:cTn>
                                        <p:tgtEl>
                                          <p:spTgt spid="74"/>
                                        </p:tgtEl>
                                      </p:cBhvr>
                                    </p:animEffect>
                                    <p:anim calcmode="lin" valueType="num">
                                      <p:cBhvr>
                                        <p:cTn id="22" dur="1367"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3" dur="498"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4" dur="498" tmFilter="0, 0; 0.125,0.2665; 0.25,0.4; 0.375,0.465; 0.5,0.5;  0.625,0.535; 0.75,0.6; 0.875,0.7335; 1,1">
                                          <p:stCondLst>
                                            <p:cond delay="498"/>
                                          </p:stCondLst>
                                        </p:cTn>
                                        <p:tgtEl>
                                          <p:spTgt spid="74"/>
                                        </p:tgtEl>
                                        <p:attrNameLst>
                                          <p:attrName>ppt_y</p:attrName>
                                        </p:attrNameLst>
                                      </p:cBhvr>
                                      <p:tavLst>
                                        <p:tav tm="0" fmla="#ppt_y-sin(pi*$)/9">
                                          <p:val>
                                            <p:fltVal val="0"/>
                                          </p:val>
                                        </p:tav>
                                        <p:tav tm="100000">
                                          <p:val>
                                            <p:fltVal val="1"/>
                                          </p:val>
                                        </p:tav>
                                      </p:tavLst>
                                    </p:anim>
                                    <p:anim calcmode="lin" valueType="num">
                                      <p:cBhvr>
                                        <p:cTn id="25" dur="249" tmFilter="0, 0; 0.125,0.2665; 0.25,0.4; 0.375,0.465; 0.5,0.5;  0.625,0.535; 0.75,0.6; 0.875,0.7335; 1,1">
                                          <p:stCondLst>
                                            <p:cond delay="993"/>
                                          </p:stCondLst>
                                        </p:cTn>
                                        <p:tgtEl>
                                          <p:spTgt spid="74"/>
                                        </p:tgtEl>
                                        <p:attrNameLst>
                                          <p:attrName>ppt_y</p:attrName>
                                        </p:attrNameLst>
                                      </p:cBhvr>
                                      <p:tavLst>
                                        <p:tav tm="0" fmla="#ppt_y-sin(pi*$)/27">
                                          <p:val>
                                            <p:fltVal val="0"/>
                                          </p:val>
                                        </p:tav>
                                        <p:tav tm="100000">
                                          <p:val>
                                            <p:fltVal val="1"/>
                                          </p:val>
                                        </p:tav>
                                      </p:tavLst>
                                    </p:anim>
                                    <p:anim calcmode="lin" valueType="num">
                                      <p:cBhvr>
                                        <p:cTn id="26" dur="123" tmFilter="0, 0; 0.125,0.2665; 0.25,0.4; 0.375,0.465; 0.5,0.5;  0.625,0.535; 0.75,0.6; 0.875,0.7335; 1,1">
                                          <p:stCondLst>
                                            <p:cond delay="1242"/>
                                          </p:stCondLst>
                                        </p:cTn>
                                        <p:tgtEl>
                                          <p:spTgt spid="74"/>
                                        </p:tgtEl>
                                        <p:attrNameLst>
                                          <p:attrName>ppt_y</p:attrName>
                                        </p:attrNameLst>
                                      </p:cBhvr>
                                      <p:tavLst>
                                        <p:tav tm="0" fmla="#ppt_y-sin(pi*$)/81">
                                          <p:val>
                                            <p:fltVal val="0"/>
                                          </p:val>
                                        </p:tav>
                                        <p:tav tm="100000">
                                          <p:val>
                                            <p:fltVal val="1"/>
                                          </p:val>
                                        </p:tav>
                                      </p:tavLst>
                                    </p:anim>
                                    <p:animScale>
                                      <p:cBhvr>
                                        <p:cTn id="27" dur="20">
                                          <p:stCondLst>
                                            <p:cond delay="487"/>
                                          </p:stCondLst>
                                        </p:cTn>
                                        <p:tgtEl>
                                          <p:spTgt spid="74"/>
                                        </p:tgtEl>
                                      </p:cBhvr>
                                      <p:to x="100000" y="60000"/>
                                    </p:animScale>
                                    <p:animScale>
                                      <p:cBhvr>
                                        <p:cTn id="28" dur="124" decel="50000">
                                          <p:stCondLst>
                                            <p:cond delay="507"/>
                                          </p:stCondLst>
                                        </p:cTn>
                                        <p:tgtEl>
                                          <p:spTgt spid="74"/>
                                        </p:tgtEl>
                                      </p:cBhvr>
                                      <p:to x="100000" y="100000"/>
                                    </p:animScale>
                                    <p:animScale>
                                      <p:cBhvr>
                                        <p:cTn id="29" dur="20">
                                          <p:stCondLst>
                                            <p:cond delay="984"/>
                                          </p:stCondLst>
                                        </p:cTn>
                                        <p:tgtEl>
                                          <p:spTgt spid="74"/>
                                        </p:tgtEl>
                                      </p:cBhvr>
                                      <p:to x="100000" y="80000"/>
                                    </p:animScale>
                                    <p:animScale>
                                      <p:cBhvr>
                                        <p:cTn id="30" dur="124" decel="50000">
                                          <p:stCondLst>
                                            <p:cond delay="1004"/>
                                          </p:stCondLst>
                                        </p:cTn>
                                        <p:tgtEl>
                                          <p:spTgt spid="74"/>
                                        </p:tgtEl>
                                      </p:cBhvr>
                                      <p:to x="100000" y="100000"/>
                                    </p:animScale>
                                    <p:animScale>
                                      <p:cBhvr>
                                        <p:cTn id="31" dur="20">
                                          <p:stCondLst>
                                            <p:cond delay="1231"/>
                                          </p:stCondLst>
                                        </p:cTn>
                                        <p:tgtEl>
                                          <p:spTgt spid="74"/>
                                        </p:tgtEl>
                                      </p:cBhvr>
                                      <p:to x="100000" y="90000"/>
                                    </p:animScale>
                                    <p:animScale>
                                      <p:cBhvr>
                                        <p:cTn id="32" dur="124" decel="50000">
                                          <p:stCondLst>
                                            <p:cond delay="1251"/>
                                          </p:stCondLst>
                                        </p:cTn>
                                        <p:tgtEl>
                                          <p:spTgt spid="74"/>
                                        </p:tgtEl>
                                      </p:cBhvr>
                                      <p:to x="100000" y="100000"/>
                                    </p:animScale>
                                    <p:animScale>
                                      <p:cBhvr>
                                        <p:cTn id="33" dur="20">
                                          <p:stCondLst>
                                            <p:cond delay="1356"/>
                                          </p:stCondLst>
                                        </p:cTn>
                                        <p:tgtEl>
                                          <p:spTgt spid="74"/>
                                        </p:tgtEl>
                                      </p:cBhvr>
                                      <p:to x="100000" y="95000"/>
                                    </p:animScale>
                                    <p:animScale>
                                      <p:cBhvr>
                                        <p:cTn id="34" dur="124" decel="50000">
                                          <p:stCondLst>
                                            <p:cond delay="1376"/>
                                          </p:stCondLst>
                                        </p:cTn>
                                        <p:tgtEl>
                                          <p:spTgt spid="7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barn(outVertical)">
                                      <p:cBhvr>
                                        <p:cTn id="39" dur="500"/>
                                        <p:tgtEl>
                                          <p:spTgt spid="75"/>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outVertical)">
                                      <p:cBhvr>
                                        <p:cTn id="4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p:cNvGrpSpPr/>
          <p:nvPr/>
        </p:nvGrpSpPr>
        <p:grpSpPr>
          <a:xfrm>
            <a:off x="3632019" y="97768"/>
            <a:ext cx="4758431" cy="524685"/>
            <a:chOff x="3632019" y="138109"/>
            <a:chExt cx="4758431" cy="524685"/>
          </a:xfrm>
        </p:grpSpPr>
        <p:sp>
          <p:nvSpPr>
            <p:cNvPr id="3" name="TextBox 2"/>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p:cNvPicPr>
            <a:picLocks noChangeAspect="1"/>
          </p:cNvPicPr>
          <p:nvPr/>
        </p:nvPicPr>
        <p:blipFill rotWithShape="1">
          <a:blip r:embed="rId1"/>
          <a:srcRect l="1872" t="2308" r="89713" b="41217"/>
          <a:stretch>
            <a:fillRect/>
          </a:stretch>
        </p:blipFill>
        <p:spPr>
          <a:xfrm>
            <a:off x="98034" y="669923"/>
            <a:ext cx="1044967" cy="632012"/>
          </a:xfrm>
          <a:prstGeom prst="rect">
            <a:avLst/>
          </a:prstGeom>
        </p:spPr>
      </p:pic>
      <p:sp>
        <p:nvSpPr>
          <p:cNvPr id="2" name="TextBox 1"/>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endParaRPr lang="vi-V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Table 5"/>
          <p:cNvGraphicFramePr>
            <a:graphicFrameLocks noGrp="1"/>
          </p:cNvGraphicFramePr>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gridCol w="1234009"/>
                <a:gridCol w="1234009"/>
                <a:gridCol w="1234009"/>
                <a:gridCol w="1234009"/>
                <a:gridCol w="1234009"/>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2" name="Picture 6" descr="Bút Chì Sáng Tạo Hình ảnh Hoạt Hình đáng Yêu | Công cụ đồ họa AI Tải xuống  miễn phí - Pikbes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p:cNvGrpSpPr/>
          <p:nvPr/>
        </p:nvGrpSpPr>
        <p:grpSpPr>
          <a:xfrm>
            <a:off x="8064723" y="1513584"/>
            <a:ext cx="4127277" cy="4942934"/>
            <a:chOff x="8064723" y="1513584"/>
            <a:chExt cx="4127277" cy="4942934"/>
          </a:xfrm>
        </p:grpSpPr>
        <p:grpSp>
          <p:nvGrpSpPr>
            <p:cNvPr id="71" name="Group 70"/>
            <p:cNvGrpSpPr/>
            <p:nvPr/>
          </p:nvGrpSpPr>
          <p:grpSpPr>
            <a:xfrm>
              <a:off x="8064723" y="1513584"/>
              <a:ext cx="4127277" cy="4372292"/>
              <a:chOff x="7921672" y="1507775"/>
              <a:chExt cx="4127277" cy="4372292"/>
            </a:xfrm>
          </p:grpSpPr>
          <p:grpSp>
            <p:nvGrpSpPr>
              <p:cNvPr id="69" name="Group 68"/>
              <p:cNvGrpSpPr/>
              <p:nvPr/>
            </p:nvGrpSpPr>
            <p:grpSpPr>
              <a:xfrm>
                <a:off x="7921672" y="1507775"/>
                <a:ext cx="4127277" cy="4372292"/>
                <a:chOff x="7921672" y="1507775"/>
                <a:chExt cx="4127277" cy="4372292"/>
              </a:xfrm>
            </p:grpSpPr>
            <p:grpSp>
              <p:nvGrpSpPr>
                <p:cNvPr id="58" name="Group 57"/>
                <p:cNvGrpSpPr/>
                <p:nvPr/>
              </p:nvGrpSpPr>
              <p:grpSpPr>
                <a:xfrm>
                  <a:off x="7921672" y="1507775"/>
                  <a:ext cx="4127277" cy="4372292"/>
                  <a:chOff x="7921672" y="1507775"/>
                  <a:chExt cx="4127277" cy="4372292"/>
                </a:xfrm>
              </p:grpSpPr>
              <p:grpSp>
                <p:nvGrpSpPr>
                  <p:cNvPr id="27" name="Group 26"/>
                  <p:cNvGrpSpPr/>
                  <p:nvPr/>
                </p:nvGrpSpPr>
                <p:grpSpPr>
                  <a:xfrm>
                    <a:off x="7983767" y="1507775"/>
                    <a:ext cx="4065182" cy="4372292"/>
                    <a:chOff x="7983767" y="1507775"/>
                    <a:chExt cx="4065182" cy="4372292"/>
                  </a:xfrm>
                </p:grpSpPr>
                <p:cxnSp>
                  <p:nvCxnSpPr>
                    <p:cNvPr id="12" name="Straight Arrow Connector 11"/>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endParaRPr lang="vi-VN" dirty="0">
                        <a:solidFill>
                          <a:schemeClr val="bg1"/>
                        </a:solidFill>
                      </a:endParaRPr>
                    </a:p>
                  </p:txBody>
                </p:sp>
                <p:sp>
                  <p:nvSpPr>
                    <p:cNvPr id="16" name="TextBox 15"/>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endParaRPr lang="vi-VN" dirty="0">
                        <a:solidFill>
                          <a:schemeClr val="bg1"/>
                        </a:solidFill>
                      </a:endParaRPr>
                    </a:p>
                  </p:txBody>
                </p:sp>
                <p:sp>
                  <p:nvSpPr>
                    <p:cNvPr id="17" name="TextBox 16"/>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endParaRPr lang="vi-VN" dirty="0">
                        <a:solidFill>
                          <a:schemeClr val="bg1"/>
                        </a:solidFill>
                      </a:endParaRPr>
                    </a:p>
                  </p:txBody>
                </p:sp>
                <p:sp>
                  <p:nvSpPr>
                    <p:cNvPr id="18" name="TextBox 17"/>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endParaRPr lang="vi-VN" dirty="0">
                        <a:solidFill>
                          <a:schemeClr val="bg1"/>
                        </a:solidFill>
                      </a:endParaRPr>
                    </a:p>
                  </p:txBody>
                </p:sp>
                <p:sp>
                  <p:nvSpPr>
                    <p:cNvPr id="19" name="TextBox 18"/>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endParaRPr lang="vi-VN" dirty="0">
                        <a:solidFill>
                          <a:schemeClr val="bg1"/>
                        </a:solidFill>
                      </a:endParaRPr>
                    </a:p>
                  </p:txBody>
                </p:sp>
                <p:sp>
                  <p:nvSpPr>
                    <p:cNvPr id="20" name="TextBox 19"/>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endParaRPr lang="vi-VN" dirty="0">
                        <a:solidFill>
                          <a:schemeClr val="bg1"/>
                        </a:solidFill>
                      </a:endParaRPr>
                    </a:p>
                  </p:txBody>
                </p:sp>
                <p:sp>
                  <p:nvSpPr>
                    <p:cNvPr id="21" name="TextBox 20"/>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endParaRPr lang="vi-VN" dirty="0">
                        <a:solidFill>
                          <a:schemeClr val="bg1"/>
                        </a:solidFill>
                      </a:endParaRPr>
                    </a:p>
                  </p:txBody>
                </p:sp>
                <p:sp>
                  <p:nvSpPr>
                    <p:cNvPr id="22" name="TextBox 21"/>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endParaRPr lang="vi-VN" dirty="0">
                        <a:solidFill>
                          <a:schemeClr val="bg1"/>
                        </a:solidFill>
                        <a:latin typeface="+mj-lt"/>
                      </a:endParaRPr>
                    </a:p>
                  </p:txBody>
                </p:sp>
                <p:sp>
                  <p:nvSpPr>
                    <p:cNvPr id="23" name="TextBox 22"/>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endParaRPr lang="vi-VN" dirty="0">
                        <a:solidFill>
                          <a:schemeClr val="bg1"/>
                        </a:solidFill>
                        <a:latin typeface="+mj-lt"/>
                      </a:endParaRPr>
                    </a:p>
                  </p:txBody>
                </p:sp>
                <p:sp>
                  <p:nvSpPr>
                    <p:cNvPr id="24" name="TextBox 23"/>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endParaRPr lang="vi-VN" dirty="0">
                        <a:solidFill>
                          <a:schemeClr val="bg1"/>
                        </a:solidFill>
                        <a:latin typeface="+mj-lt"/>
                      </a:endParaRPr>
                    </a:p>
                  </p:txBody>
                </p:sp>
                <p:sp>
                  <p:nvSpPr>
                    <p:cNvPr id="25" name="TextBox 24"/>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endParaRPr lang="vi-VN" dirty="0">
                        <a:solidFill>
                          <a:schemeClr val="bg1"/>
                        </a:solidFill>
                        <a:latin typeface="+mj-lt"/>
                      </a:endParaRPr>
                    </a:p>
                  </p:txBody>
                </p:sp>
                <p:sp>
                  <p:nvSpPr>
                    <p:cNvPr id="26" name="TextBox 25"/>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endParaRPr lang="vi-VN" dirty="0">
                        <a:solidFill>
                          <a:schemeClr val="bg1"/>
                        </a:solidFill>
                        <a:latin typeface="+mj-lt"/>
                      </a:endParaRPr>
                    </a:p>
                  </p:txBody>
                </p:sp>
              </p:grpSp>
              <p:sp>
                <p:nvSpPr>
                  <p:cNvPr id="28" name="TextBox 27"/>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endParaRPr lang="vi-VN" dirty="0">
                      <a:solidFill>
                        <a:schemeClr val="bg1"/>
                      </a:solidFill>
                    </a:endParaRPr>
                  </a:p>
                </p:txBody>
              </p:sp>
              <p:sp>
                <p:nvSpPr>
                  <p:cNvPr id="29" name="TextBox 28"/>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endParaRPr lang="vi-VN" dirty="0">
                      <a:solidFill>
                        <a:schemeClr val="bg1"/>
                      </a:solidFill>
                    </a:endParaRPr>
                  </a:p>
                </p:txBody>
              </p:sp>
              <p:sp>
                <p:nvSpPr>
                  <p:cNvPr id="30" name="TextBox 29"/>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endParaRPr lang="vi-VN" dirty="0">
                      <a:solidFill>
                        <a:schemeClr val="bg1"/>
                      </a:solidFill>
                    </a:endParaRPr>
                  </a:p>
                </p:txBody>
              </p:sp>
              <p:sp>
                <p:nvSpPr>
                  <p:cNvPr id="31" name="TextBox 30"/>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endParaRPr lang="vi-VN" dirty="0">
                      <a:solidFill>
                        <a:schemeClr val="bg1"/>
                      </a:solidFill>
                    </a:endParaRPr>
                  </a:p>
                </p:txBody>
              </p:sp>
              <p:sp>
                <p:nvSpPr>
                  <p:cNvPr id="32" name="TextBox 31"/>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endParaRPr lang="vi-VN" dirty="0">
                      <a:solidFill>
                        <a:schemeClr val="bg1"/>
                      </a:solidFill>
                      <a:latin typeface="+mj-lt"/>
                    </a:endParaRPr>
                  </a:p>
                </p:txBody>
              </p:sp>
              <p:sp>
                <p:nvSpPr>
                  <p:cNvPr id="33" name="TextBox 32"/>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endParaRPr lang="vi-VN" dirty="0">
                      <a:solidFill>
                        <a:schemeClr val="bg1"/>
                      </a:solidFill>
                      <a:latin typeface="+mj-lt"/>
                    </a:endParaRPr>
                  </a:p>
                </p:txBody>
              </p:sp>
              <p:sp>
                <p:nvSpPr>
                  <p:cNvPr id="34" name="TextBox 33"/>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endParaRPr lang="vi-VN" dirty="0">
                      <a:solidFill>
                        <a:schemeClr val="bg1"/>
                      </a:solidFill>
                      <a:latin typeface="+mj-lt"/>
                    </a:endParaRPr>
                  </a:p>
                </p:txBody>
              </p:sp>
              <p:sp>
                <p:nvSpPr>
                  <p:cNvPr id="35" name="TextBox 34"/>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endParaRPr lang="vi-VN" dirty="0">
                      <a:solidFill>
                        <a:schemeClr val="bg1"/>
                      </a:solidFill>
                      <a:latin typeface="+mj-lt"/>
                    </a:endParaRPr>
                  </a:p>
                </p:txBody>
              </p:sp>
              <p:cxnSp>
                <p:nvCxnSpPr>
                  <p:cNvPr id="39" name="Straight Connector 38"/>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endParaRPr lang="vi-VN" sz="2400" dirty="0">
                    <a:solidFill>
                      <a:schemeClr val="bg1"/>
                    </a:solidFill>
                    <a:latin typeface="+mj-lt"/>
                  </a:endParaRPr>
                </a:p>
              </p:txBody>
            </p:sp>
            <p:sp>
              <p:nvSpPr>
                <p:cNvPr id="65" name="TextBox 64"/>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endParaRPr lang="vi-VN" sz="2400" dirty="0">
                    <a:solidFill>
                      <a:schemeClr val="bg1"/>
                    </a:solidFill>
                    <a:latin typeface="+mj-lt"/>
                  </a:endParaRPr>
                </a:p>
              </p:txBody>
            </p:sp>
            <p:sp>
              <p:nvSpPr>
                <p:cNvPr id="66" name="TextBox 65"/>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endParaRPr lang="vi-VN" sz="2400" dirty="0">
                    <a:solidFill>
                      <a:schemeClr val="bg1"/>
                    </a:solidFill>
                    <a:latin typeface="+mj-lt"/>
                  </a:endParaRPr>
                </a:p>
              </p:txBody>
            </p:sp>
            <p:sp>
              <p:nvSpPr>
                <p:cNvPr id="67" name="TextBox 66"/>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endParaRPr lang="vi-VN" sz="2400" dirty="0">
                    <a:solidFill>
                      <a:schemeClr val="bg1"/>
                    </a:solidFill>
                    <a:latin typeface="+mj-lt"/>
                  </a:endParaRPr>
                </a:p>
              </p:txBody>
            </p:sp>
            <p:sp>
              <p:nvSpPr>
                <p:cNvPr id="68" name="TextBox 67"/>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endParaRPr lang="vi-VN" sz="2400" dirty="0">
                    <a:solidFill>
                      <a:schemeClr val="bg1"/>
                    </a:solidFill>
                    <a:latin typeface="+mj-lt"/>
                  </a:endParaRPr>
                </a:p>
              </p:txBody>
            </p:sp>
          </p:grpSp>
          <p:sp>
            <p:nvSpPr>
              <p:cNvPr id="70" name="TextBox 69"/>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endParaRPr lang="vi-VN" dirty="0">
                  <a:solidFill>
                    <a:schemeClr val="bg1"/>
                  </a:solidFill>
                </a:endParaRPr>
              </a:p>
            </p:txBody>
          </p:sp>
        </p:grpSp>
        <p:sp>
          <p:nvSpPr>
            <p:cNvPr id="73" name="TextBox 72"/>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sp>
        <p:nvSpPr>
          <p:cNvPr id="6" name="Scroll: Horizontal 5"/>
          <p:cNvSpPr/>
          <p:nvPr/>
        </p:nvSpPr>
        <p:spPr>
          <a:xfrm>
            <a:off x="77448" y="4366042"/>
            <a:ext cx="7777372" cy="230100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00CC"/>
                </a:solidFill>
                <a:latin typeface="Times New Roman" panose="02020603050405020304" pitchFamily="18" charset="0"/>
                <a:cs typeface="Times New Roman" panose="02020603050405020304" pitchFamily="18" charset="0"/>
              </a:rPr>
              <a:t>Nhận</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xét</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Tập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hợp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năm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điểm</a:t>
            </a:r>
            <a:r>
              <a:rPr lang="en-US" sz="2800" b="1" dirty="0">
                <a:solidFill>
                  <a:srgbClr val="000510"/>
                </a:solidFill>
                <a:latin typeface="Times New Roman" panose="02020603050405020304" pitchFamily="18" charset="0"/>
                <a:cs typeface="Times New Roman" panose="02020603050405020304" pitchFamily="18" charset="0"/>
              </a:rPr>
              <a:t> A(9;16); B(12;16); C(15;15); D(18;14); E(21;13) </a:t>
            </a:r>
            <a:r>
              <a:rPr lang="en-US" sz="2800" b="1" dirty="0" err="1">
                <a:solidFill>
                  <a:srgbClr val="000510"/>
                </a:solidFill>
                <a:latin typeface="Times New Roman" panose="02020603050405020304" pitchFamily="18" charset="0"/>
                <a:cs typeface="Times New Roman" panose="02020603050405020304" pitchFamily="18" charset="0"/>
              </a:rPr>
              <a:t>nh</a:t>
            </a:r>
            <a:r>
              <a:rPr lang="vi-VN" sz="2800" b="1" dirty="0">
                <a:solidFill>
                  <a:srgbClr val="000510"/>
                </a:solidFill>
                <a:latin typeface="Times New Roman" panose="02020603050405020304" pitchFamily="18" charset="0"/>
                <a:cs typeface="Times New Roman" panose="02020603050405020304" pitchFamily="18" charset="0"/>
              </a:rPr>
              <a:t>ư</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Hình</a:t>
            </a:r>
            <a:r>
              <a:rPr lang="en-US" sz="2800" b="1" dirty="0">
                <a:solidFill>
                  <a:srgbClr val="000510"/>
                </a:solidFill>
                <a:latin typeface="Times New Roman" panose="02020603050405020304" pitchFamily="18" charset="0"/>
                <a:cs typeface="Times New Roman" panose="02020603050405020304" pitchFamily="18" charset="0"/>
              </a:rPr>
              <a:t> 9 </a:t>
            </a:r>
            <a:r>
              <a:rPr lang="en-US" sz="2800" b="1" dirty="0" err="1">
                <a:solidFill>
                  <a:srgbClr val="000510"/>
                </a:solidFill>
                <a:latin typeface="Times New Roman" panose="02020603050405020304" pitchFamily="18" charset="0"/>
                <a:cs typeface="Times New Roman" panose="02020603050405020304" pitchFamily="18" charset="0"/>
              </a:rPr>
              <a:t>gọi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là</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đồ</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thị</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của</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hàm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số</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cho</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bởi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Bảng</a:t>
            </a:r>
            <a:r>
              <a:rPr lang="en-US" sz="2800" b="1" dirty="0">
                <a:solidFill>
                  <a:srgbClr val="000510"/>
                </a:solidFill>
                <a:latin typeface="Times New Roman" panose="02020603050405020304" pitchFamily="18" charset="0"/>
                <a:cs typeface="Times New Roman" panose="02020603050405020304" pitchFamily="18" charset="0"/>
              </a:rPr>
              <a:t> 1</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p:cNvGrpSpPr/>
          <p:nvPr/>
        </p:nvGrpSpPr>
        <p:grpSpPr>
          <a:xfrm>
            <a:off x="3632019" y="139574"/>
            <a:ext cx="4758431" cy="540805"/>
            <a:chOff x="3632019" y="139574"/>
            <a:chExt cx="4758431" cy="540805"/>
          </a:xfrm>
        </p:grpSpPr>
        <p:sp>
          <p:nvSpPr>
            <p:cNvPr id="3" name="TextBox 2"/>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p:cNvPicPr>
            <a:picLocks noChangeAspect="1"/>
          </p:cNvPicPr>
          <p:nvPr/>
        </p:nvPicPr>
        <p:blipFill>
          <a:blip r:embed="rId1">
            <a:extLst>
              <a:ext uri="{BEBA8EAE-BF5A-486C-A8C5-ECC9F3942E4B}">
                <a14:imgProps xmlns:a14="http://schemas.microsoft.com/office/drawing/2010/main">
                  <a14:imgLayer r:embed="rId2">
                    <a14:imgEffect>
                      <a14:backgroundRemoval t="9756" b="100000" l="9589" r="100000"/>
                    </a14:imgEffect>
                  </a14:imgLayer>
                </a14:imgProps>
              </a:ext>
            </a:extLst>
          </a:blip>
          <a:stretch>
            <a:fillRect/>
          </a:stretch>
        </p:blipFill>
        <p:spPr>
          <a:xfrm>
            <a:off x="0" y="680379"/>
            <a:ext cx="931587" cy="523220"/>
          </a:xfrm>
          <a:prstGeom prst="rect">
            <a:avLst/>
          </a:prstGeom>
        </p:spPr>
      </p:pic>
      <p:sp>
        <p:nvSpPr>
          <p:cNvPr id="9" name="TextBox 8"/>
          <p:cNvSpPr txBox="1"/>
          <p:nvPr/>
        </p:nvSpPr>
        <p:spPr>
          <a:xfrm>
            <a:off x="195264" y="1167483"/>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a:t>
            </a:r>
            <a:endParaRPr lang="vi-VN"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31587" y="692361"/>
            <a:ext cx="386715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2x</a:t>
            </a:r>
            <a:endParaRPr lang="vi-VN"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26834" y="2119658"/>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799293" y="3045126"/>
            <a:ext cx="1210607" cy="523220"/>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Giải</a:t>
            </a:r>
            <a:r>
              <a:rPr lang="en-US" sz="2800" b="1" i="1" u="sng" dirty="0">
                <a:latin typeface="Times New Roman" panose="02020603050405020304" pitchFamily="18" charset="0"/>
                <a:cs typeface="Times New Roman" panose="02020603050405020304" pitchFamily="18" charset="0"/>
              </a:rPr>
              <a:t>:</a:t>
            </a:r>
            <a:endParaRPr lang="vi-VN" sz="2800" b="1" i="1" u="sng"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95264" y="3573000"/>
            <a:ext cx="5767386" cy="954107"/>
          </a:xfrm>
          <a:prstGeom prst="rect">
            <a:avLst/>
          </a:prstGeom>
          <a:noFill/>
        </p:spPr>
        <p:txBody>
          <a:bodyPr wrap="square" rtlCol="0">
            <a:spAutoFit/>
          </a:bodyPr>
          <a:lstStyle/>
          <a:p>
            <a:pPr marL="514350" indent="-514350">
              <a:buAutoNum type="alphaLcParenR"/>
            </a:pP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=&gt;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2.(-1) = -2</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  =&gt; y</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2.1 = 2</a:t>
            </a:r>
            <a:endParaRPr lang="vi-VN" sz="2800" dirty="0">
              <a:latin typeface="Times New Roman" panose="02020603050405020304" pitchFamily="18" charset="0"/>
              <a:cs typeface="Times New Roman" panose="02020603050405020304" pitchFamily="18" charset="0"/>
            </a:endParaRPr>
          </a:p>
        </p:txBody>
      </p:sp>
      <p:grpSp>
        <p:nvGrpSpPr>
          <p:cNvPr id="46" name="Group 45"/>
          <p:cNvGrpSpPr/>
          <p:nvPr/>
        </p:nvGrpSpPr>
        <p:grpSpPr>
          <a:xfrm>
            <a:off x="6532896" y="761674"/>
            <a:ext cx="6051898" cy="5043326"/>
            <a:chOff x="6532896" y="761674"/>
            <a:chExt cx="6051898" cy="5043326"/>
          </a:xfrm>
        </p:grpSpPr>
        <p:grpSp>
          <p:nvGrpSpPr>
            <p:cNvPr id="31" name="Group 30"/>
            <p:cNvGrpSpPr/>
            <p:nvPr/>
          </p:nvGrpSpPr>
          <p:grpSpPr>
            <a:xfrm>
              <a:off x="6600000" y="941989"/>
              <a:ext cx="5472000" cy="4863011"/>
              <a:chOff x="6600000" y="941989"/>
              <a:chExt cx="5472000" cy="4863011"/>
            </a:xfrm>
          </p:grpSpPr>
          <p:cxnSp>
            <p:nvCxnSpPr>
              <p:cNvPr id="16" name="Straight Arrow Connector 15"/>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64" y="4509000"/>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(-1; -2);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(1; 2)</a:t>
            </a:r>
            <a:endParaRPr lang="vi-VN" sz="28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7646619" y="4479701"/>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pic>
        <p:nvPicPr>
          <p:cNvPr id="60" name="Picture 59"/>
          <p:cNvPicPr>
            <a:picLocks noChangeAspect="1"/>
          </p:cNvPicPr>
          <p:nvPr/>
        </p:nvPicPr>
        <p:blipFill>
          <a:blip r:embed="rId3">
            <a:extLst>
              <a:ext uri="{BEBA8EAE-BF5A-486C-A8C5-ECC9F3942E4B}">
                <a14:imgProps xmlns:a14="http://schemas.microsoft.com/office/drawing/2010/main">
                  <a14:imgLayer r:embed="rId4">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60413" y="5463107"/>
            <a:ext cx="1178786" cy="1432448"/>
          </a:xfrm>
          <a:prstGeom prst="rect">
            <a:avLst/>
          </a:prstGeom>
        </p:spPr>
      </p:pic>
      <p:sp>
        <p:nvSpPr>
          <p:cNvPr id="61" name="Thought Bubble: Cloud 60"/>
          <p:cNvSpPr/>
          <p:nvPr/>
        </p:nvSpPr>
        <p:spPr>
          <a:xfrm>
            <a:off x="1214669" y="5424837"/>
            <a:ext cx="5903992" cy="1167483"/>
          </a:xfrm>
          <a:prstGeom prst="cloudCallout">
            <a:avLst>
              <a:gd name="adj1" fmla="val -56428"/>
              <a:gd name="adj2" fmla="val 7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Mỗi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giá</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trị</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biến</a:t>
            </a:r>
            <a:r>
              <a:rPr lang="en-US" sz="2400" b="1" dirty="0">
                <a:solidFill>
                  <a:srgbClr val="FFFF00"/>
                </a:solidFill>
                <a:latin typeface="Times New Roman" panose="02020603050405020304" pitchFamily="18" charset="0"/>
                <a:cs typeface="Times New Roman" panose="02020603050405020304" pitchFamily="18" charset="0"/>
              </a:rPr>
              <a:t> x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thể</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đ</a:t>
            </a:r>
            <a:r>
              <a:rPr lang="vi-VN" sz="2400" b="1" dirty="0">
                <a:solidFill>
                  <a:srgbClr val="FFFF00"/>
                </a:solidFill>
                <a:latin typeface="Times New Roman" panose="02020603050405020304" pitchFamily="18" charset="0"/>
                <a:cs typeface="Times New Roman" panose="02020603050405020304" pitchFamily="18" charset="0"/>
              </a:rPr>
              <a:t>ược mấy điểm M</a:t>
            </a:r>
            <a:endParaRPr lang="vi-VN"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par>
                                <p:cTn id="47" presetID="22" presetClass="entr" presetSubtype="2"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right)">
                                      <p:cBhvr>
                                        <p:cTn id="49" dur="500"/>
                                        <p:tgtEl>
                                          <p:spTgt spid="5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par>
                                <p:cTn id="59" presetID="22" presetClass="entr" presetSubtype="8"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par>
                          <p:cTn id="70" fill="hold">
                            <p:stCondLst>
                              <p:cond delay="0"/>
                            </p:stCondLst>
                            <p:childTnLst>
                              <p:par>
                                <p:cTn id="71" presetID="22" presetClass="entr" presetSubtype="8"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53" grpId="0"/>
      <p:bldP spid="54" grpId="0"/>
      <p:bldP spid="59"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p:cNvGrpSpPr/>
          <p:nvPr/>
        </p:nvGrpSpPr>
        <p:grpSpPr>
          <a:xfrm>
            <a:off x="3632019" y="139574"/>
            <a:ext cx="4758431" cy="540805"/>
            <a:chOff x="3632019" y="139574"/>
            <a:chExt cx="4758431" cy="540805"/>
          </a:xfrm>
        </p:grpSpPr>
        <p:sp>
          <p:nvSpPr>
            <p:cNvPr id="3" name="TextBox 2"/>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grpSp>
        <p:nvGrpSpPr>
          <p:cNvPr id="46" name="Group 45"/>
          <p:cNvGrpSpPr/>
          <p:nvPr/>
        </p:nvGrpSpPr>
        <p:grpSpPr>
          <a:xfrm>
            <a:off x="6532896" y="761674"/>
            <a:ext cx="6051898" cy="5043326"/>
            <a:chOff x="6532896" y="761674"/>
            <a:chExt cx="6051898" cy="5043326"/>
          </a:xfrm>
        </p:grpSpPr>
        <p:grpSp>
          <p:nvGrpSpPr>
            <p:cNvPr id="31" name="Group 30"/>
            <p:cNvGrpSpPr/>
            <p:nvPr/>
          </p:nvGrpSpPr>
          <p:grpSpPr>
            <a:xfrm>
              <a:off x="6600000" y="941989"/>
              <a:ext cx="5472000" cy="4863011"/>
              <a:chOff x="6600000" y="941989"/>
              <a:chExt cx="5472000" cy="4863011"/>
            </a:xfrm>
          </p:grpSpPr>
          <p:cxnSp>
            <p:nvCxnSpPr>
              <p:cNvPr id="16" name="Straight Arrow Connector 15"/>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592972" y="4462373"/>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sp>
        <p:nvSpPr>
          <p:cNvPr id="7" name="Callout: Down Arrow 6"/>
          <p:cNvSpPr/>
          <p:nvPr/>
        </p:nvSpPr>
        <p:spPr>
          <a:xfrm>
            <a:off x="1488000" y="941989"/>
            <a:ext cx="2197747" cy="774962"/>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effectLst>
                  <a:outerShdw blurRad="38100" dist="38100" dir="2700000" algn="tl">
                    <a:srgbClr val="000000">
                      <a:alpha val="43137"/>
                    </a:srgbClr>
                  </a:outerShdw>
                </a:effectLst>
                <a:latin typeface="+mj-lt"/>
              </a:rPr>
              <a:t>NHẬN XÉT</a:t>
            </a:r>
            <a:endParaRPr lang="vi-VN" sz="2800" b="1" dirty="0">
              <a:effectLst>
                <a:outerShdw blurRad="38100" dist="38100" dir="2700000" algn="tl">
                  <a:srgbClr val="000000">
                    <a:alpha val="43137"/>
                  </a:srgbClr>
                </a:outerShdw>
              </a:effectLst>
              <a:latin typeface="+mj-lt"/>
            </a:endParaRPr>
          </a:p>
        </p:txBody>
      </p:sp>
      <p:sp>
        <p:nvSpPr>
          <p:cNvPr id="15" name="Rectangle: Beveled 14"/>
          <p:cNvSpPr/>
          <p:nvPr/>
        </p:nvSpPr>
        <p:spPr>
          <a:xfrm>
            <a:off x="133086" y="1747617"/>
            <a:ext cx="6223095" cy="4417381"/>
          </a:xfrm>
          <a:prstGeom prst="bevel">
            <a:avLst>
              <a:gd name="adj" fmla="val 49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p:cNvSpPr txBox="1"/>
          <p:nvPr/>
        </p:nvSpPr>
        <p:spPr>
          <a:xfrm>
            <a:off x="336000" y="206441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Với mỗi giá trị của biến x, ta có thể xác định được một điểm M(x</a:t>
            </a:r>
            <a:r>
              <a:rPr lang="vi-VN" sz="2800" b="1" baseline="-25000" dirty="0">
                <a:solidFill>
                  <a:srgbClr val="FFFF00"/>
                </a:solidFill>
                <a:latin typeface="+mj-lt"/>
              </a:rPr>
              <a:t>;</a:t>
            </a:r>
            <a:r>
              <a:rPr lang="vi-VN" sz="2800" b="1" dirty="0">
                <a:solidFill>
                  <a:srgbClr val="FFFF00"/>
                </a:solidFill>
                <a:latin typeface="+mj-lt"/>
              </a:rPr>
              <a:t>y) với y=2x trong mặt phẳng tọa độ Oxy</a:t>
            </a:r>
            <a:endParaRPr lang="vi-VN" sz="2800" b="1" dirty="0">
              <a:solidFill>
                <a:srgbClr val="FFFF00"/>
              </a:solidFill>
              <a:latin typeface="+mj-lt"/>
            </a:endParaRPr>
          </a:p>
        </p:txBody>
      </p:sp>
      <p:cxnSp>
        <p:nvCxnSpPr>
          <p:cNvPr id="48" name="Straight Connector 47"/>
          <p:cNvCxnSpPr/>
          <p:nvPr/>
        </p:nvCxnSpPr>
        <p:spPr>
          <a:xfrm flipH="1">
            <a:off x="7965004" y="1197000"/>
            <a:ext cx="2103028" cy="42958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7761899">
            <a:off x="9238868" y="1071617"/>
            <a:ext cx="100921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y =2x</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318732" y="412846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Khi biến thay đổi, điểm M(x;y) sẽ thay đổi theo trong mặt phẳng tọa độ Oxy và tạo nên đồ thị hàm số y=2x (Hình 10)</a:t>
            </a:r>
            <a:endParaRPr lang="vi-VN" sz="2800" b="1"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632019" y="139574"/>
            <a:ext cx="4758431" cy="540805"/>
            <a:chOff x="3632019" y="139574"/>
            <a:chExt cx="4758431" cy="540805"/>
          </a:xfrm>
        </p:grpSpPr>
        <p:sp>
          <p:nvSpPr>
            <p:cNvPr id="5" name="TextBox 4"/>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7" name="Rectangle: Rounded Corners 6"/>
          <p:cNvSpPr/>
          <p:nvPr/>
        </p:nvSpPr>
        <p:spPr>
          <a:xfrm>
            <a:off x="496618" y="1360614"/>
            <a:ext cx="7615382" cy="203340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Rectangle 7"/>
          <p:cNvSpPr/>
          <p:nvPr/>
        </p:nvSpPr>
        <p:spPr>
          <a:xfrm>
            <a:off x="496618" y="1360614"/>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54666" y="1125000"/>
            <a:ext cx="1347395" cy="1607419"/>
          </a:xfrm>
          <a:prstGeom prst="rect">
            <a:avLst/>
          </a:prstGeom>
        </p:spPr>
      </p:pic>
      <p:sp>
        <p:nvSpPr>
          <p:cNvPr id="10" name="TextBox 9"/>
          <p:cNvSpPr txBox="1"/>
          <p:nvPr/>
        </p:nvSpPr>
        <p:spPr>
          <a:xfrm>
            <a:off x="1163018" y="1987348"/>
            <a:ext cx="6755420"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f(x)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ương ứng (x;f(x)) trên mặt phẳng tọa độ.</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6744000" y="405000"/>
            <a:ext cx="4864034" cy="3657602"/>
          </a:xfrm>
          <a:prstGeom prst="rect">
            <a:avLst/>
          </a:prstGeom>
        </p:spPr>
      </p:pic>
      <p:sp>
        <p:nvSpPr>
          <p:cNvPr id="3" name="TextBox 2"/>
          <p:cNvSpPr txBox="1"/>
          <p:nvPr/>
        </p:nvSpPr>
        <p:spPr>
          <a:xfrm>
            <a:off x="607785" y="1156838"/>
            <a:ext cx="5878285"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6,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 con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 (21</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01’B; 105</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51’Đ) </a:t>
            </a:r>
            <a:endParaRPr lang="vi-VN" sz="2800" dirty="0">
              <a:latin typeface="Times New Roman" panose="02020603050405020304" pitchFamily="18" charset="0"/>
              <a:cs typeface="Times New Roman" panose="02020603050405020304" pitchFamily="18" charset="0"/>
            </a:endParaRPr>
          </a:p>
        </p:txBody>
      </p:sp>
      <p:pic>
        <p:nvPicPr>
          <p:cNvPr id="2052" name="Picture 4" descr="Quả địa Cầu Hình ảnh PNG | Vector Và Các Tập Tin PSD | Tải Về Miễn Phí Trên  Pngtre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80250" l="10000" r="90000"/>
                    </a14:imgEffect>
                  </a14:imgLayer>
                </a14:imgProps>
              </a:ext>
              <a:ext uri="{28A0092B-C50C-407E-A947-70E740481C1C}">
                <a14:useLocalDpi xmlns:a14="http://schemas.microsoft.com/office/drawing/2010/main" val="0"/>
              </a:ext>
            </a:extLst>
          </a:blip>
          <a:srcRect l="11210" t="6845" r="14361" b="19742"/>
          <a:stretch>
            <a:fillRect/>
          </a:stretch>
        </p:blipFill>
        <p:spPr bwMode="auto">
          <a:xfrm>
            <a:off x="0" y="4652608"/>
            <a:ext cx="2235200" cy="2204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235200" y="3752756"/>
            <a:ext cx="1481006" cy="1799703"/>
          </a:xfrm>
          <a:prstGeom prst="rect">
            <a:avLst/>
          </a:prstGeom>
        </p:spPr>
      </p:pic>
      <p:sp>
        <p:nvSpPr>
          <p:cNvPr id="8" name="Thought Bubble: Cloud 7"/>
          <p:cNvSpPr/>
          <p:nvPr/>
        </p:nvSpPr>
        <p:spPr>
          <a:xfrm>
            <a:off x="3879273" y="4187221"/>
            <a:ext cx="8091054" cy="2287794"/>
          </a:xfrm>
          <a:prstGeom prst="cloudCallout">
            <a:avLst>
              <a:gd name="adj1" fmla="val -57054"/>
              <a:gd name="adj2" fmla="val -39745"/>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endParaRPr lang="en-US" b="1" dirty="0">
              <a:solidFill>
                <a:sysClr val="windowText" lastClr="000000"/>
              </a:solidFill>
              <a:latin typeface="Times New Roman" panose="02020603050405020304" pitchFamily="18" charset="0"/>
              <a:cs typeface="Times New Roman" panose="02020603050405020304" pitchFamily="18" charset="0"/>
            </a:endParaRPr>
          </a:p>
        </p:txBody>
      </p:sp>
      <p:sp>
        <p:nvSpPr>
          <p:cNvPr id="9" name="Ribbon: Tilted Up 8"/>
          <p:cNvSpPr/>
          <p:nvPr/>
        </p:nvSpPr>
        <p:spPr>
          <a:xfrm>
            <a:off x="1545648" y="119742"/>
            <a:ext cx="4667250" cy="1037096"/>
          </a:xfrm>
          <a:prstGeom prst="ribbon2">
            <a:avLst>
              <a:gd name="adj1" fmla="val 1483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KHỞI ĐỘNG</a:t>
            </a:r>
            <a:endParaRPr lang="vi-VN" sz="36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3632019" y="139574"/>
            <a:ext cx="4758431" cy="540805"/>
            <a:chOff x="3632019" y="139574"/>
            <a:chExt cx="4758431" cy="540805"/>
          </a:xfrm>
        </p:grpSpPr>
        <p:sp>
          <p:nvSpPr>
            <p:cNvPr id="6" name="TextBox 5"/>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3" name="TextBox 2"/>
          <p:cNvSpPr txBox="1"/>
          <p:nvPr/>
        </p:nvSpPr>
        <p:spPr>
          <a:xfrm>
            <a:off x="1403516" y="1836045"/>
            <a:ext cx="6028346" cy="181588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A(0;2); B(-2;0); C(2;3)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914578" y="810364"/>
            <a:ext cx="7035774"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x+2 (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a:t>
            </a:r>
            <a:endParaRPr lang="en-US" sz="2800" dirty="0">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03517" y="3875611"/>
            <a:ext cx="6028346"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D(2022; 2023)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64000" y="1033780"/>
            <a:ext cx="1440000" cy="52322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i="1" dirty="0" err="1">
                <a:latin typeface="Times New Roman" panose="02020603050405020304" pitchFamily="18" charset="0"/>
                <a:cs typeface="Times New Roman" panose="02020603050405020304" pitchFamily="18" charset="0"/>
              </a:rPr>
              <a:t>Ví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a:t>
            </a:r>
            <a:r>
              <a:rPr lang="en-US" sz="2800" b="1" i="1" dirty="0">
                <a:latin typeface="Times New Roman" panose="02020603050405020304" pitchFamily="18" charset="0"/>
                <a:cs typeface="Times New Roman" panose="02020603050405020304" pitchFamily="18" charset="0"/>
              </a:rPr>
              <a:t> 4</a:t>
            </a:r>
            <a:endParaRPr lang="vi-VN" sz="2800" b="1" i="1" dirty="0">
              <a:latin typeface="Times New Roman" panose="02020603050405020304" pitchFamily="18" charset="0"/>
              <a:cs typeface="Times New Roman" panose="02020603050405020304" pitchFamily="18" charset="0"/>
            </a:endParaRPr>
          </a:p>
        </p:txBody>
      </p:sp>
      <p:sp>
        <p:nvSpPr>
          <p:cNvPr id="43" name="Rectangle 42"/>
          <p:cNvSpPr/>
          <p:nvPr/>
        </p:nvSpPr>
        <p:spPr>
          <a:xfrm>
            <a:off x="0" y="0"/>
            <a:ext cx="12192000" cy="6858000"/>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7" name="Group 56"/>
          <p:cNvGrpSpPr/>
          <p:nvPr/>
        </p:nvGrpSpPr>
        <p:grpSpPr>
          <a:xfrm>
            <a:off x="7704818" y="881704"/>
            <a:ext cx="4236830" cy="3833196"/>
            <a:chOff x="7704818" y="881704"/>
            <a:chExt cx="4236830" cy="3833196"/>
          </a:xfrm>
        </p:grpSpPr>
        <p:grpSp>
          <p:nvGrpSpPr>
            <p:cNvPr id="12" name="Group 11"/>
            <p:cNvGrpSpPr/>
            <p:nvPr/>
          </p:nvGrpSpPr>
          <p:grpSpPr>
            <a:xfrm>
              <a:off x="7704818" y="881704"/>
              <a:ext cx="4236830" cy="3833196"/>
              <a:chOff x="7494143" y="796861"/>
              <a:chExt cx="4236830" cy="3833196"/>
            </a:xfrm>
          </p:grpSpPr>
          <p:grpSp>
            <p:nvGrpSpPr>
              <p:cNvPr id="13" name="Group 12"/>
              <p:cNvGrpSpPr/>
              <p:nvPr/>
            </p:nvGrpSpPr>
            <p:grpSpPr>
              <a:xfrm>
                <a:off x="7494143" y="957943"/>
                <a:ext cx="4023079" cy="3672114"/>
                <a:chOff x="7494143" y="957943"/>
                <a:chExt cx="4023079" cy="3672114"/>
              </a:xfrm>
            </p:grpSpPr>
            <p:grpSp>
              <p:nvGrpSpPr>
                <p:cNvPr id="28" name="Group 27"/>
                <p:cNvGrpSpPr/>
                <p:nvPr/>
              </p:nvGrpSpPr>
              <p:grpSpPr>
                <a:xfrm>
                  <a:off x="7494143" y="957943"/>
                  <a:ext cx="4023079" cy="3672114"/>
                  <a:chOff x="7494143" y="957943"/>
                  <a:chExt cx="4023079" cy="3672114"/>
                </a:xfrm>
              </p:grpSpPr>
              <p:cxnSp>
                <p:nvCxnSpPr>
                  <p:cNvPr id="41" name="Straight Arrow Connector 40"/>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30" name="TextBox 29"/>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31" name="TextBox 30"/>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32" name="TextBox 31"/>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33" name="TextBox 32"/>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34" name="TextBox 33"/>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35" name="TextBox 34"/>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36" name="TextBox 35"/>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37" name="TextBox 36"/>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38" name="TextBox 37"/>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39" name="TextBox 38"/>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40" name="TextBox 39"/>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14" name="TextBox 13"/>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5" name="TextBox 44"/>
            <p:cNvSpPr txBox="1"/>
            <p:nvPr/>
          </p:nvSpPr>
          <p:spPr>
            <a:xfrm>
              <a:off x="9517475" y="2229028"/>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46" name="TextBox 45"/>
            <p:cNvSpPr txBox="1"/>
            <p:nvPr/>
          </p:nvSpPr>
          <p:spPr>
            <a:xfrm>
              <a:off x="8589495" y="316001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48" name="Straight Connector 47"/>
            <p:cNvCxnSpPr/>
            <p:nvPr/>
          </p:nvCxnSpPr>
          <p:spPr>
            <a:xfrm flipV="1">
              <a:off x="8389402" y="1413000"/>
              <a:ext cx="2400246" cy="23878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0663056" y="1989000"/>
              <a:ext cx="0" cy="144883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715800" y="2002648"/>
              <a:ext cx="943496" cy="0"/>
            </a:xfrm>
            <a:prstGeom prst="line">
              <a:avLst/>
            </a:prstGeom>
            <a:ln w="19050">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702688" y="171148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9230892" y="2050277"/>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8574845" y="3429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56" name="TextBox 55"/>
            <p:cNvSpPr txBox="1"/>
            <p:nvPr/>
          </p:nvSpPr>
          <p:spPr>
            <a:xfrm rot="18940190">
              <a:off x="9947579" y="930103"/>
              <a:ext cx="154022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 x+2</a:t>
              </a:r>
              <a:endParaRPr lang="vi-VN" sz="2800" dirty="0">
                <a:latin typeface="Times New Roman" panose="02020603050405020304" pitchFamily="18" charset="0"/>
                <a:cs typeface="Times New Roman" panose="02020603050405020304" pitchFamily="18" charset="0"/>
              </a:endParaRPr>
            </a:p>
          </p:txBody>
        </p:sp>
      </p:grpSp>
      <p:sp>
        <p:nvSpPr>
          <p:cNvPr id="58" name="TextBox 57"/>
          <p:cNvSpPr txBox="1"/>
          <p:nvPr/>
        </p:nvSpPr>
        <p:spPr>
          <a:xfrm>
            <a:off x="1410216" y="1836045"/>
            <a:ext cx="6028346"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a)</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A(0;2); B(-2;0)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C(2;3)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1402145" y="3645000"/>
            <a:ext cx="6299829"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b)</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y=x+2.</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err="1">
                <a:solidFill>
                  <a:srgbClr val="0070C0"/>
                </a:solidFill>
                <a:latin typeface="Times New Roman" panose="02020603050405020304" pitchFamily="18" charset="0"/>
                <a:cs typeface="Times New Roman" panose="02020603050405020304" pitchFamily="18" charset="0"/>
              </a:rPr>
              <a:t>Tại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trị</a:t>
            </a:r>
            <a:r>
              <a:rPr lang="en-US" sz="2800" dirty="0">
                <a:solidFill>
                  <a:srgbClr val="0070C0"/>
                </a:solidFill>
                <a:latin typeface="Times New Roman" panose="02020603050405020304" pitchFamily="18" charset="0"/>
                <a:cs typeface="Times New Roman" panose="02020603050405020304" pitchFamily="18" charset="0"/>
              </a:rPr>
              <a:t> x = 2022 ta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      y = 2022+2 =2024</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D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endParaRPr 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48619" b="58748" l="49195" r="56808"/>
                    </a14:imgEffect>
                  </a14:imgLayer>
                </a14:imgProps>
              </a:ext>
            </a:extLst>
          </a:blip>
          <a:srcRect l="48128" t="48723" r="43447" b="40360"/>
          <a:stretch>
            <a:fillRect/>
          </a:stretch>
        </p:blipFill>
        <p:spPr>
          <a:xfrm>
            <a:off x="1416000" y="0"/>
            <a:ext cx="1440000" cy="1008000"/>
          </a:xfrm>
          <a:prstGeom prst="rect">
            <a:avLst/>
          </a:prstGeom>
        </p:spPr>
      </p:pic>
      <p:sp>
        <p:nvSpPr>
          <p:cNvPr id="5" name="TextBox 4"/>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endParaRPr lang="vi-VN" sz="2800" b="1" dirty="0">
              <a:solidFill>
                <a:srgbClr val="0070C0"/>
              </a:solidFill>
              <a:latin typeface="+mj-lt"/>
            </a:endParaRPr>
          </a:p>
        </p:txBody>
      </p:sp>
      <p:sp>
        <p:nvSpPr>
          <p:cNvPr id="6" name="TextBox 5"/>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endParaRPr lang="vi-VN" sz="2800" dirty="0">
              <a:latin typeface="+mj-lt"/>
            </a:endParaRPr>
          </a:p>
        </p:txBody>
      </p:sp>
      <p:graphicFrame>
        <p:nvGraphicFramePr>
          <p:cNvPr id="7" name="Table 7"/>
          <p:cNvGraphicFramePr>
            <a:graphicFrameLocks noGrp="1"/>
          </p:cNvGraphicFramePr>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gridCol w="1080190"/>
                <a:gridCol w="945166"/>
                <a:gridCol w="877655"/>
                <a:gridCol w="945166"/>
                <a:gridCol w="877038"/>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Picture 2" descr="Cô Giáo Hình ảnh PNG | Vector Và Các Tập Tin PSD | Tải Về Miễn Phí Trên  Pngtre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flipH="1">
            <a:off x="-309941" y="3240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p:cNvSpPr/>
          <p:nvPr/>
        </p:nvSpPr>
        <p:spPr>
          <a:xfrm>
            <a:off x="2635956" y="3127828"/>
            <a:ext cx="8500043" cy="1851569"/>
          </a:xfrm>
          <a:prstGeom prst="cloudCallout">
            <a:avLst>
              <a:gd name="adj1" fmla="val -61533"/>
              <a:gd name="adj2" fmla="val 24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A(2;3) , B(5;6)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0" name="Picture 4" descr="Hình ảnh Học Sinh Trường Tiểu Học Sinh Trong Mùa Trong Ngày Khai Trường  Tích Cực Phát Biểu Một Nữ Sinh Trong Lớp Giơ Tay Phát Biểu PNG , Vẽ Tay Học"/>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6875"/>
                    </a14:imgEffect>
                  </a14:imgLayer>
                </a14:imgProps>
              </a:ext>
              <a:ext uri="{28A0092B-C50C-407E-A947-70E740481C1C}">
                <a14:useLocalDpi xmlns:a14="http://schemas.microsoft.com/office/drawing/2010/main" val="0"/>
              </a:ext>
            </a:extLst>
          </a:blip>
          <a:srcRect l="9454" t="14999" r="2656" b="18907"/>
          <a:stretch>
            <a:fillRect/>
          </a:stretch>
        </p:blipFill>
        <p:spPr bwMode="auto">
          <a:xfrm>
            <a:off x="7392000" y="4976624"/>
            <a:ext cx="2544893" cy="1913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48619" b="58748" l="49195" r="56808"/>
                    </a14:imgEffect>
                  </a14:imgLayer>
                </a14:imgProps>
              </a:ext>
            </a:extLst>
          </a:blip>
          <a:srcRect l="48128" t="48723" r="43447" b="40360"/>
          <a:stretch>
            <a:fillRect/>
          </a:stretch>
        </p:blipFill>
        <p:spPr>
          <a:xfrm>
            <a:off x="1416000" y="0"/>
            <a:ext cx="1440000" cy="1008000"/>
          </a:xfrm>
          <a:prstGeom prst="rect">
            <a:avLst/>
          </a:prstGeom>
        </p:spPr>
      </p:pic>
      <p:sp>
        <p:nvSpPr>
          <p:cNvPr id="5" name="TextBox 4"/>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endParaRPr lang="vi-VN" sz="2800" b="1" dirty="0">
              <a:solidFill>
                <a:srgbClr val="0070C0"/>
              </a:solidFill>
              <a:latin typeface="+mj-lt"/>
            </a:endParaRPr>
          </a:p>
        </p:txBody>
      </p:sp>
      <p:sp>
        <p:nvSpPr>
          <p:cNvPr id="6" name="TextBox 5"/>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endParaRPr lang="vi-VN" sz="2800" dirty="0">
              <a:latin typeface="+mj-lt"/>
            </a:endParaRPr>
          </a:p>
        </p:txBody>
      </p:sp>
      <p:graphicFrame>
        <p:nvGraphicFramePr>
          <p:cNvPr id="7" name="Table 7"/>
          <p:cNvGraphicFramePr>
            <a:graphicFrameLocks noGrp="1"/>
          </p:cNvGraphicFramePr>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gridCol w="1080190"/>
                <a:gridCol w="945166"/>
                <a:gridCol w="877655"/>
                <a:gridCol w="945166"/>
                <a:gridCol w="877038"/>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Picture 9"/>
          <p:cNvPicPr>
            <a:picLocks noChangeAspect="1"/>
          </p:cNvPicPr>
          <p:nvPr/>
        </p:nvPicPr>
        <p:blipFill>
          <a:blip r:embed="rId4"/>
          <a:stretch>
            <a:fillRect/>
          </a:stretch>
        </p:blipFill>
        <p:spPr>
          <a:xfrm>
            <a:off x="374496" y="5085000"/>
            <a:ext cx="1257504" cy="1511999"/>
          </a:xfrm>
          <a:prstGeom prst="rect">
            <a:avLst/>
          </a:prstGeom>
        </p:spPr>
      </p:pic>
      <p:sp>
        <p:nvSpPr>
          <p:cNvPr id="11" name="Rectangle 10"/>
          <p:cNvSpPr/>
          <p:nvPr/>
        </p:nvSpPr>
        <p:spPr>
          <a:xfrm>
            <a:off x="1546474" y="3675804"/>
            <a:ext cx="9301526" cy="2400657"/>
          </a:xfrm>
          <a:prstGeom prst="rect">
            <a:avLst/>
          </a:prstGeom>
        </p:spPr>
        <p:txBody>
          <a:bodyPr wrap="square">
            <a:spAutoFit/>
          </a:bodyPr>
          <a:lstStyle/>
          <a:p>
            <a:pPr algn="just">
              <a:spcAft>
                <a:spcPts val="600"/>
              </a:spcAft>
            </a:pP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mặt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phẳng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tọa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độ</a:t>
            </a:r>
            <a:r>
              <a:rPr lang="en-US" sz="2800" b="1" dirty="0">
                <a:solidFill>
                  <a:srgbClr val="0070C0"/>
                </a:solidFill>
                <a:latin typeface="Times New Roman" panose="02020603050405020304" pitchFamily="18" charset="0"/>
                <a:cs typeface="Times New Roman" panose="02020603050405020304" pitchFamily="18" charset="0"/>
              </a:rPr>
              <a:t> Oxy, ta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 (1;1); (2;3); (3;5); (4;6); (5;7) </a:t>
            </a:r>
            <a:endParaRPr lang="en-US" sz="2800" b="1" dirty="0">
              <a:solidFill>
                <a:srgbClr val="0070C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A(2;3)</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(2;3) </a:t>
            </a:r>
            <a:endParaRPr lang="en-US" sz="2800" b="1" dirty="0">
              <a:solidFill>
                <a:srgbClr val="0070C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B(5;6)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(5;6)</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144000" y="3242863"/>
            <a:ext cx="1440000" cy="523220"/>
          </a:xfrm>
          <a:prstGeom prst="rect">
            <a:avLst/>
          </a:prstGeom>
          <a:noFill/>
        </p:spPr>
        <p:txBody>
          <a:bodyPr wrap="square" rtlCol="0">
            <a:spAutoFit/>
          </a:bodyPr>
          <a:lstStyle/>
          <a:p>
            <a:r>
              <a:rPr lang="vi-VN" sz="2800" b="1" i="1" u="sng" dirty="0">
                <a:solidFill>
                  <a:srgbClr val="0070C0"/>
                </a:solidFill>
                <a:latin typeface="+mj-lt"/>
              </a:rPr>
              <a:t>Giải:</a:t>
            </a:r>
            <a:endParaRPr lang="vi-VN" sz="2800" b="1" i="1" u="sng" dirty="0">
              <a:solidFill>
                <a:srgbClr val="0070C0"/>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210312" y="3319471"/>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752000" y="177356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752000" y="32699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752000" y="2270004"/>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752000" y="2781619"/>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92875" y="4077000"/>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1200000" y="4502367"/>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210312" y="4976529"/>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a)a&gt;0;b&gt;0</a:t>
            </a:r>
            <a:endParaRPr lang="vi-VN" sz="28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506112" y="4971544"/>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b)a&gt;0;b&lt;0</a:t>
            </a:r>
            <a:endParaRPr lang="vi-VN" sz="28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210312" y="5528187"/>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c)a&lt;0;b&gt;0</a:t>
            </a:r>
            <a:endParaRPr lang="vi-VN" sz="28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526324" y="5493688"/>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d)a&lt;0;b&lt;0</a:t>
            </a:r>
            <a:endParaRPr lang="vi-VN" sz="28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3202312" y="4970468"/>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172650" y="55281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8769998" y="4927734"/>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(IV)</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8769998" y="539939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(III)</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5</a:t>
            </a:r>
            <a:endParaRPr lang="vi-VN"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endParaRPr lang="vi-VN"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c)Tung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endParaRPr lang="vi-VN"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752000" y="1773560"/>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A(-3; 5)</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752000" y="2270004"/>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-2;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752000" y="2781619"/>
            <a:ext cx="1728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 -4)</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90618" y="3575917"/>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2111015" y="3573924"/>
            <a:ext cx="907425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A(-3;-5)</a:t>
            </a:r>
            <a:endParaRPr lang="vi-VN" sz="28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210312" y="4063344"/>
            <a:ext cx="9936000" cy="2677656"/>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Cách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A(-3;-5):</a:t>
            </a:r>
            <a:endParaRPr lang="en-US" sz="2800" dirty="0">
              <a:solidFill>
                <a:srgbClr val="0000CC"/>
              </a:solidFill>
              <a:latin typeface="Times New Roman" panose="02020603050405020304" pitchFamily="18" charset="0"/>
              <a:cs typeface="Times New Roman" panose="02020603050405020304" pitchFamily="18" charset="0"/>
            </a:endParaRP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Ox,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-3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endParaRPr lang="en-US" sz="2800" dirty="0">
              <a:solidFill>
                <a:srgbClr val="0000CC"/>
              </a:solidFill>
              <a:latin typeface="Times New Roman" panose="02020603050405020304" pitchFamily="18" charset="0"/>
              <a:cs typeface="Times New Roman" panose="02020603050405020304" pitchFamily="18" charset="0"/>
            </a:endParaRP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Oy,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-5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Oy</a:t>
            </a:r>
            <a:endParaRPr lang="en-US" sz="2800" dirty="0">
              <a:solidFill>
                <a:srgbClr val="0000CC"/>
              </a:solidFill>
              <a:latin typeface="Times New Roman" panose="02020603050405020304" pitchFamily="18" charset="0"/>
              <a:cs typeface="Times New Roman" panose="02020603050405020304" pitchFamily="18" charset="0"/>
            </a:endParaRP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204532" y="1210855"/>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12</a:t>
            </a:r>
            <a:endParaRPr lang="vi-VN"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12000" y="1701000"/>
            <a:ext cx="624013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B, C</a:t>
            </a:r>
            <a:endParaRPr lang="vi-VN"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12000" y="2207171"/>
            <a:ext cx="57599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20389" y="3181459"/>
            <a:ext cx="611457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ABCD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endParaRPr lang="vi-VN" sz="2800" dirty="0">
              <a:latin typeface="Times New Roman" panose="02020603050405020304" pitchFamily="18" charset="0"/>
              <a:cs typeface="Times New Roman" panose="02020603050405020304" pitchFamily="18" charset="0"/>
            </a:endParaRPr>
          </a:p>
        </p:txBody>
      </p:sp>
      <p:grpSp>
        <p:nvGrpSpPr>
          <p:cNvPr id="64" name="Group 63"/>
          <p:cNvGrpSpPr/>
          <p:nvPr/>
        </p:nvGrpSpPr>
        <p:grpSpPr>
          <a:xfrm>
            <a:off x="7283666" y="1466894"/>
            <a:ext cx="4236830" cy="3833196"/>
            <a:chOff x="7283666" y="1466894"/>
            <a:chExt cx="4236830" cy="3833196"/>
          </a:xfrm>
        </p:grpSpPr>
        <p:grpSp>
          <p:nvGrpSpPr>
            <p:cNvPr id="21" name="Group 20"/>
            <p:cNvGrpSpPr/>
            <p:nvPr/>
          </p:nvGrpSpPr>
          <p:grpSpPr>
            <a:xfrm>
              <a:off x="7283666" y="1466894"/>
              <a:ext cx="4236830" cy="3833196"/>
              <a:chOff x="7494143" y="796861"/>
              <a:chExt cx="4236830" cy="3833196"/>
            </a:xfrm>
          </p:grpSpPr>
          <p:grpSp>
            <p:nvGrpSpPr>
              <p:cNvPr id="32" name="Group 31"/>
              <p:cNvGrpSpPr/>
              <p:nvPr/>
            </p:nvGrpSpPr>
            <p:grpSpPr>
              <a:xfrm>
                <a:off x="7494143" y="957943"/>
                <a:ext cx="4023079" cy="3672114"/>
                <a:chOff x="7494143" y="957943"/>
                <a:chExt cx="4023079" cy="3672114"/>
              </a:xfrm>
            </p:grpSpPr>
            <p:grpSp>
              <p:nvGrpSpPr>
                <p:cNvPr id="47" name="Group 46"/>
                <p:cNvGrpSpPr/>
                <p:nvPr/>
              </p:nvGrpSpPr>
              <p:grpSpPr>
                <a:xfrm>
                  <a:off x="7494143" y="957943"/>
                  <a:ext cx="4023079" cy="3672114"/>
                  <a:chOff x="7494143" y="957943"/>
                  <a:chExt cx="4023079" cy="3672114"/>
                </a:xfrm>
              </p:grpSpPr>
              <p:cxnSp>
                <p:nvCxnSpPr>
                  <p:cNvPr id="60" name="Straight Arrow Connector 59"/>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49" name="TextBox 48"/>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50" name="TextBox 49"/>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51" name="TextBox 50"/>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52" name="TextBox 51"/>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53" name="TextBox 52"/>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54" name="TextBox 53"/>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55" name="TextBox 54"/>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56" name="TextBox 55"/>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57" name="TextBox 56"/>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58" name="TextBox 57"/>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59" name="TextBox 58"/>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33" name="TextBox 32"/>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22" name="TextBox 21"/>
            <p:cNvSpPr txBox="1"/>
            <p:nvPr/>
          </p:nvSpPr>
          <p:spPr>
            <a:xfrm>
              <a:off x="8200608" y="2315659"/>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4" name="TextBox 23"/>
            <p:cNvSpPr txBox="1"/>
            <p:nvPr/>
          </p:nvSpPr>
          <p:spPr>
            <a:xfrm>
              <a:off x="8168343" y="374520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8" name="TextBox 27"/>
            <p:cNvSpPr txBox="1"/>
            <p:nvPr/>
          </p:nvSpPr>
          <p:spPr>
            <a:xfrm>
              <a:off x="10037119" y="4066702"/>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7947485" y="2133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153693" y="401419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10072191" y="3743764"/>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63" name="Straight Connector 62"/>
            <p:cNvCxnSpPr/>
            <p:nvPr/>
          </p:nvCxnSpPr>
          <p:spPr>
            <a:xfrm flipH="1">
              <a:off x="8342288" y="2577269"/>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375382" y="2584564"/>
              <a:ext cx="1853977" cy="144938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920582" y="1711560"/>
            <a:ext cx="7139987"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A(-2;3) ; B(-2;0) ; C(2;0)</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66" name="TextBox 65"/>
          <p:cNvSpPr txBox="1"/>
          <p:nvPr/>
        </p:nvSpPr>
        <p:spPr>
          <a:xfrm>
            <a:off x="904587" y="2197576"/>
            <a:ext cx="5759997" cy="954107"/>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ABC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B</a:t>
            </a:r>
            <a:endParaRPr lang="en-US" sz="2800" dirty="0">
              <a:solidFill>
                <a:srgbClr val="0000CC"/>
              </a:solidFill>
              <a:latin typeface="Times New Roman" panose="02020603050405020304" pitchFamily="18" charset="0"/>
              <a:cs typeface="Times New Roman" panose="02020603050405020304" pitchFamily="18" charset="0"/>
            </a:endParaRPr>
          </a:p>
        </p:txBody>
      </p:sp>
      <p:cxnSp>
        <p:nvCxnSpPr>
          <p:cNvPr id="67" name="Straight Connector 66"/>
          <p:cNvCxnSpPr/>
          <p:nvPr/>
        </p:nvCxnSpPr>
        <p:spPr>
          <a:xfrm flipH="1">
            <a:off x="10240735" y="2604974"/>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50993" y="2587394"/>
            <a:ext cx="1898447" cy="7295"/>
          </a:xfrm>
          <a:prstGeom prst="line">
            <a:avLst/>
          </a:prstGeom>
          <a:ln w="28575">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062842" y="2109491"/>
            <a:ext cx="1519414" cy="523220"/>
          </a:xfrm>
          <a:prstGeom prst="rect">
            <a:avLst/>
          </a:prstGeom>
          <a:noFill/>
        </p:spPr>
        <p:txBody>
          <a:bodyPr wrap="square" rtlCol="0">
            <a:spAutoFit/>
          </a:bodyPr>
          <a:lstStyle/>
          <a:p>
            <a:r>
              <a:rPr lang="vi-VN" sz="2800" dirty="0">
                <a:latin typeface="+mj-lt"/>
                <a:sym typeface="Symbol" panose="05050102010706020507" pitchFamily="18" charset="2"/>
              </a:rPr>
              <a:t>D(2; 3) </a:t>
            </a:r>
            <a:endParaRPr lang="vi-VN" sz="2800" dirty="0">
              <a:latin typeface="+mj-lt"/>
            </a:endParaRPr>
          </a:p>
        </p:txBody>
      </p:sp>
      <p:sp>
        <p:nvSpPr>
          <p:cNvPr id="68" name="TextBox 67"/>
          <p:cNvSpPr txBox="1"/>
          <p:nvPr/>
        </p:nvSpPr>
        <p:spPr>
          <a:xfrm>
            <a:off x="932956" y="3197052"/>
            <a:ext cx="6698388" cy="1815882"/>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C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endParaRPr lang="en-US" sz="2800" dirty="0">
              <a:solidFill>
                <a:srgbClr val="0000CC"/>
              </a:solidFill>
              <a:latin typeface="Times New Roman" panose="02020603050405020304" pitchFamily="18" charset="0"/>
              <a:cs typeface="Times New Roman" panose="02020603050405020304" pitchFamily="18" charset="0"/>
            </a:endParaRPr>
          </a:p>
          <a:p>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AB</a:t>
            </a:r>
            <a:endParaRPr lang="en-US" sz="2800" dirty="0">
              <a:solidFill>
                <a:srgbClr val="0000CC"/>
              </a:solidFill>
              <a:latin typeface="Times New Roman" panose="02020603050405020304" pitchFamily="18" charset="0"/>
              <a:cs typeface="Times New Roman" panose="02020603050405020304" pitchFamily="18" charset="0"/>
            </a:endParaRPr>
          </a:p>
          <a:p>
            <a:r>
              <a:rPr lang="en-US" sz="2800" dirty="0">
                <a:solidFill>
                  <a:srgbClr val="0000CC"/>
                </a:solidFill>
                <a:latin typeface="Times New Roman" panose="02020603050405020304" pitchFamily="18" charset="0"/>
                <a:cs typeface="Times New Roman" panose="02020603050405020304" pitchFamily="18" charset="0"/>
              </a:rPr>
              <a:t>=&gt; </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69" name="Picture 68"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000" y="5157000"/>
            <a:ext cx="1492213" cy="154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hought Bubble: Cloud 12"/>
          <p:cNvSpPr/>
          <p:nvPr/>
        </p:nvSpPr>
        <p:spPr>
          <a:xfrm>
            <a:off x="2640000" y="5301000"/>
            <a:ext cx="6912000" cy="936000"/>
          </a:xfrm>
          <a:prstGeom prst="cloudCallout">
            <a:avLst>
              <a:gd name="adj1" fmla="val -55508"/>
              <a:gd name="adj2" fmla="val 4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rPr>
              <a:t>Đọc tọa độ điểm D cần tìm</a:t>
            </a:r>
            <a:endParaRPr lang="vi-VN" sz="2800" dirty="0">
              <a:solidFill>
                <a:srgbClr val="FFFF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8" fill="hold" grpId="0" nodeType="clickEffect">
                                  <p:stCondLst>
                                    <p:cond delay="0"/>
                                  </p:stCondLst>
                                  <p:childTnLst>
                                    <p:anim calcmode="lin" valueType="num">
                                      <p:cBhvr additive="base">
                                        <p:cTn id="15" dur="500"/>
                                        <p:tgtEl>
                                          <p:spTgt spid="10"/>
                                        </p:tgtEl>
                                        <p:attrNameLst>
                                          <p:attrName>ppt_x</p:attrName>
                                        </p:attrNameLst>
                                      </p:cBhvr>
                                      <p:tavLst>
                                        <p:tav tm="0">
                                          <p:val>
                                            <p:strVal val="ppt_x"/>
                                          </p:val>
                                        </p:tav>
                                        <p:tav tm="100000">
                                          <p:val>
                                            <p:strVal val="0-ppt_w/2"/>
                                          </p:val>
                                        </p:tav>
                                      </p:tavLst>
                                    </p:anim>
                                    <p:anim calcmode="lin" valueType="num">
                                      <p:cBhvr additive="base">
                                        <p:cTn id="16" dur="500"/>
                                        <p:tgtEl>
                                          <p:spTgt spid="10"/>
                                        </p:tgtEl>
                                        <p:attrNameLst>
                                          <p:attrName>ppt_y</p:attrName>
                                        </p:attrNameLst>
                                      </p:cBhvr>
                                      <p:tavLst>
                                        <p:tav tm="0">
                                          <p:val>
                                            <p:strVal val="ppt_y"/>
                                          </p:val>
                                        </p:tav>
                                        <p:tav tm="100000">
                                          <p:val>
                                            <p:strVal val="ppt_y"/>
                                          </p:val>
                                        </p:tav>
                                      </p:tavLst>
                                    </p:anim>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circle(out)">
                                      <p:cBhvr>
                                        <p:cTn id="21" dur="25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down)">
                                      <p:cBhvr>
                                        <p:cTn id="26" dur="500"/>
                                        <p:tgtEl>
                                          <p:spTgt spid="6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randombar(horizontal)">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anim calcmode="lin" valueType="num">
                                      <p:cBhvr>
                                        <p:cTn id="45" dur="500" fill="hold"/>
                                        <p:tgtEl>
                                          <p:spTgt spid="69"/>
                                        </p:tgtEl>
                                        <p:attrNameLst>
                                          <p:attrName>ppt_x</p:attrName>
                                        </p:attrNameLst>
                                      </p:cBhvr>
                                      <p:tavLst>
                                        <p:tav tm="0">
                                          <p:val>
                                            <p:strVal val="#ppt_x"/>
                                          </p:val>
                                        </p:tav>
                                        <p:tav tm="100000">
                                          <p:val>
                                            <p:strVal val="#ppt_x"/>
                                          </p:val>
                                        </p:tav>
                                      </p:tavLst>
                                    </p:anim>
                                    <p:anim calcmode="lin" valueType="num">
                                      <p:cBhvr>
                                        <p:cTn id="46" dur="500" fill="hold"/>
                                        <p:tgtEl>
                                          <p:spTgt spid="6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5" grpId="0"/>
      <p:bldP spid="66" grpId="0"/>
      <p:bldP spid="12" grpId="0"/>
      <p:bldP spid="68"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90487" y="71437"/>
            <a:ext cx="12011025" cy="6715125"/>
          </a:xfrm>
          <a:prstGeom prst="rect">
            <a:avLst/>
          </a:prstGeom>
        </p:spPr>
      </p:pic>
      <p:sp>
        <p:nvSpPr>
          <p:cNvPr id="4" name="TextBox 3"/>
          <p:cNvSpPr txBox="1"/>
          <p:nvPr/>
        </p:nvSpPr>
        <p:spPr>
          <a:xfrm>
            <a:off x="2496000" y="477000"/>
            <a:ext cx="25920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99342" y="1077121"/>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88755" y="1629000"/>
            <a:ext cx="5257660"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2"/>
              </a:rPr>
              <a:t>https://google.com/maps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ta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08000" y="1629000"/>
            <a:ext cx="5257660" cy="1384995"/>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lý</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Bến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a:t>
            </a:r>
            <a:r>
              <a:rPr lang="en-US" sz="2800" dirty="0">
                <a:solidFill>
                  <a:srgbClr val="0000CC"/>
                </a:solidFill>
                <a:latin typeface="Times New Roman" panose="02020603050405020304" pitchFamily="18" charset="0"/>
                <a:cs typeface="Times New Roman" panose="02020603050405020304" pitchFamily="18" charset="0"/>
              </a:rPr>
              <a:t> Minh: (10,77258;  106,69804)</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527999" y="765000"/>
            <a:ext cx="4942769" cy="5112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84000" y="477000"/>
            <a:ext cx="5263952" cy="2531045"/>
          </a:xfrm>
          <a:prstGeom prst="rect">
            <a:avLst/>
          </a:prstGeom>
        </p:spPr>
      </p:pic>
      <p:sp>
        <p:nvSpPr>
          <p:cNvPr id="7" name="TextBox 6"/>
          <p:cNvSpPr txBox="1"/>
          <p:nvPr/>
        </p:nvSpPr>
        <p:spPr>
          <a:xfrm>
            <a:off x="624000" y="769215"/>
            <a:ext cx="5616000" cy="1259086"/>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25/05/2022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 đ</a:t>
            </a:r>
            <a:r>
              <a:rPr lang="vi-VN" sz="2800" dirty="0">
                <a:latin typeface="Times New Roman" panose="02020603050405020304" pitchFamily="18" charset="0"/>
                <a:cs typeface="Times New Roman" panose="02020603050405020304" pitchFamily="18" charset="0"/>
              </a:rPr>
              <a:t>ược cho bởi Hình 14</a:t>
            </a:r>
            <a:endParaRPr lang="vi-VN"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96000" y="2137215"/>
            <a:ext cx="5544000" cy="125908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y(</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x(h)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24000" y="3717000"/>
            <a:ext cx="8784000" cy="8673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x;y</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endParaRPr lang="vi-VN"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96000" y="4793899"/>
            <a:ext cx="7128000" cy="125908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M(15;24)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24000" y="131288"/>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3" name="Table 13"/>
          <p:cNvGraphicFramePr>
            <a:graphicFrameLocks noGrp="1"/>
          </p:cNvGraphicFramePr>
          <p:nvPr/>
        </p:nvGraphicFramePr>
        <p:xfrm>
          <a:off x="719874" y="2205000"/>
          <a:ext cx="6408000" cy="1036320"/>
        </p:xfrm>
        <a:graphic>
          <a:graphicData uri="http://schemas.openxmlformats.org/drawingml/2006/table">
            <a:tbl>
              <a:tblPr firstRow="1" bandRow="1">
                <a:tableStyleId>{5C22544A-7EE6-4342-B048-85BDC9FD1C3A}</a:tableStyleId>
              </a:tblPr>
              <a:tblGrid>
                <a:gridCol w="1141648"/>
                <a:gridCol w="1316588"/>
                <a:gridCol w="1316588"/>
                <a:gridCol w="1316588"/>
                <a:gridCol w="1316588"/>
              </a:tblGrid>
              <a:tr h="370840">
                <a:tc>
                  <a:txBody>
                    <a:bodyPr/>
                    <a:lstStyle/>
                    <a:p>
                      <a:pPr algn="ctr"/>
                      <a:r>
                        <a:rPr lang="en-US" sz="2800" b="1" dirty="0">
                          <a:solidFill>
                            <a:schemeClr val="tx1"/>
                          </a:solidFill>
                        </a:rPr>
                        <a:t>x (</a:t>
                      </a:r>
                      <a:r>
                        <a:rPr lang="en-US" sz="2800" b="1" dirty="0" err="1">
                          <a:solidFill>
                            <a:schemeClr val="tx1"/>
                          </a:solidFill>
                        </a:rPr>
                        <a:t>giờ</a:t>
                      </a:r>
                      <a:r>
                        <a:rPr lang="en-US" sz="2800" b="1" dirty="0">
                          <a:solidFill>
                            <a:schemeClr val="tx1"/>
                          </a:solidFill>
                        </a:rPr>
                        <a:t>)</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13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14</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15</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16</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ctr"/>
                      <a:r>
                        <a:rPr lang="en-US" sz="2800" b="1" dirty="0">
                          <a:solidFill>
                            <a:schemeClr val="tx1"/>
                          </a:solidFill>
                        </a:rPr>
                        <a:t>y (</a:t>
                      </a:r>
                      <a:r>
                        <a:rPr lang="en-US" sz="2800" b="1" baseline="30000" dirty="0">
                          <a:solidFill>
                            <a:schemeClr val="tx1"/>
                          </a:solidFill>
                        </a:rPr>
                        <a:t>0</a:t>
                      </a:r>
                      <a:r>
                        <a:rPr lang="en-US" sz="2800" b="1" baseline="0" dirty="0">
                          <a:solidFill>
                            <a:schemeClr val="tx1"/>
                          </a:solidFill>
                        </a:rPr>
                        <a:t>C)</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33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pSp>
        <p:nvGrpSpPr>
          <p:cNvPr id="10" name="Group 9"/>
          <p:cNvGrpSpPr/>
          <p:nvPr/>
        </p:nvGrpSpPr>
        <p:grpSpPr>
          <a:xfrm>
            <a:off x="7608000" y="549000"/>
            <a:ext cx="3901360" cy="4372292"/>
            <a:chOff x="5520000" y="1053000"/>
            <a:chExt cx="3901360" cy="4372292"/>
          </a:xfrm>
        </p:grpSpPr>
        <p:sp>
          <p:nvSpPr>
            <p:cNvPr id="14" name="TextBox 13"/>
            <p:cNvSpPr txBox="1"/>
            <p:nvPr/>
          </p:nvSpPr>
          <p:spPr>
            <a:xfrm>
              <a:off x="8480546" y="2369724"/>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5" name="TextBox 14"/>
            <p:cNvSpPr txBox="1"/>
            <p:nvPr/>
          </p:nvSpPr>
          <p:spPr>
            <a:xfrm>
              <a:off x="7208420" y="1451866"/>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6" name="TextBox 15"/>
            <p:cNvSpPr txBox="1"/>
            <p:nvPr/>
          </p:nvSpPr>
          <p:spPr>
            <a:xfrm>
              <a:off x="8065638"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7" name="TextBox 16"/>
            <p:cNvSpPr txBox="1"/>
            <p:nvPr/>
          </p:nvSpPr>
          <p:spPr>
            <a:xfrm>
              <a:off x="7625092"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grpSp>
          <p:nvGrpSpPr>
            <p:cNvPr id="18" name="Group 17"/>
            <p:cNvGrpSpPr/>
            <p:nvPr/>
          </p:nvGrpSpPr>
          <p:grpSpPr>
            <a:xfrm>
              <a:off x="5520000" y="1053000"/>
              <a:ext cx="3901360" cy="4372292"/>
              <a:chOff x="5520000" y="1053000"/>
              <a:chExt cx="3901360" cy="4372292"/>
            </a:xfrm>
          </p:grpSpPr>
          <p:cxnSp>
            <p:nvCxnSpPr>
              <p:cNvPr id="19" name="Straight Arrow Connector 18"/>
              <p:cNvCxnSpPr/>
              <p:nvPr/>
            </p:nvCxnSpPr>
            <p:spPr>
              <a:xfrm>
                <a:off x="5731675" y="4919330"/>
                <a:ext cx="3689685" cy="0"/>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988778" y="1101309"/>
                <a:ext cx="0" cy="4090737"/>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048000" y="4941000"/>
                <a:ext cx="372654" cy="369332"/>
              </a:xfrm>
              <a:prstGeom prst="rect">
                <a:avLst/>
              </a:prstGeom>
              <a:noFill/>
              <a:ln>
                <a:noFill/>
              </a:ln>
            </p:spPr>
            <p:txBody>
              <a:bodyPr wrap="square" rtlCol="0">
                <a:spAutoFit/>
              </a:bodyPr>
              <a:lstStyle/>
              <a:p>
                <a:r>
                  <a:rPr lang="vi-VN" dirty="0"/>
                  <a:t>x</a:t>
                </a:r>
                <a:endParaRPr lang="vi-VN" dirty="0"/>
              </a:p>
            </p:txBody>
          </p:sp>
          <p:sp>
            <p:nvSpPr>
              <p:cNvPr id="22" name="TextBox 21"/>
              <p:cNvSpPr txBox="1"/>
              <p:nvPr/>
            </p:nvSpPr>
            <p:spPr>
              <a:xfrm>
                <a:off x="5582095" y="1053000"/>
                <a:ext cx="372654" cy="369332"/>
              </a:xfrm>
              <a:prstGeom prst="rect">
                <a:avLst/>
              </a:prstGeom>
              <a:noFill/>
              <a:ln>
                <a:noFill/>
              </a:ln>
            </p:spPr>
            <p:txBody>
              <a:bodyPr wrap="square" rtlCol="0">
                <a:spAutoFit/>
              </a:bodyPr>
              <a:lstStyle/>
              <a:p>
                <a:r>
                  <a:rPr lang="vi-VN" dirty="0"/>
                  <a:t>y</a:t>
                </a:r>
                <a:endParaRPr lang="vi-VN" dirty="0"/>
              </a:p>
            </p:txBody>
          </p:sp>
          <p:sp>
            <p:nvSpPr>
              <p:cNvPr id="23" name="TextBox 22"/>
              <p:cNvSpPr txBox="1"/>
              <p:nvPr/>
            </p:nvSpPr>
            <p:spPr>
              <a:xfrm>
                <a:off x="7231735" y="4719653"/>
                <a:ext cx="527124" cy="369332"/>
              </a:xfrm>
              <a:prstGeom prst="rect">
                <a:avLst/>
              </a:prstGeom>
              <a:noFill/>
              <a:ln>
                <a:noFill/>
              </a:ln>
            </p:spPr>
            <p:txBody>
              <a:bodyPr wrap="square" rtlCol="0">
                <a:spAutoFit/>
              </a:bodyPr>
              <a:lstStyle/>
              <a:p>
                <a:r>
                  <a:rPr lang="vi-VN" dirty="0"/>
                  <a:t>|</a:t>
                </a:r>
                <a:endParaRPr lang="vi-VN" dirty="0"/>
              </a:p>
            </p:txBody>
          </p:sp>
          <p:sp>
            <p:nvSpPr>
              <p:cNvPr id="24" name="TextBox 23"/>
              <p:cNvSpPr txBox="1"/>
              <p:nvPr/>
            </p:nvSpPr>
            <p:spPr>
              <a:xfrm>
                <a:off x="7647766" y="4719653"/>
                <a:ext cx="527124" cy="369332"/>
              </a:xfrm>
              <a:prstGeom prst="rect">
                <a:avLst/>
              </a:prstGeom>
              <a:noFill/>
              <a:ln>
                <a:noFill/>
              </a:ln>
            </p:spPr>
            <p:txBody>
              <a:bodyPr wrap="square" rtlCol="0">
                <a:spAutoFit/>
              </a:bodyPr>
              <a:lstStyle/>
              <a:p>
                <a:r>
                  <a:rPr lang="vi-VN" dirty="0"/>
                  <a:t>|</a:t>
                </a:r>
                <a:endParaRPr lang="vi-VN" dirty="0"/>
              </a:p>
            </p:txBody>
          </p:sp>
          <p:sp>
            <p:nvSpPr>
              <p:cNvPr id="25" name="TextBox 24"/>
              <p:cNvSpPr txBox="1"/>
              <p:nvPr/>
            </p:nvSpPr>
            <p:spPr>
              <a:xfrm>
                <a:off x="8078519" y="4719653"/>
                <a:ext cx="527124" cy="369332"/>
              </a:xfrm>
              <a:prstGeom prst="rect">
                <a:avLst/>
              </a:prstGeom>
              <a:noFill/>
              <a:ln>
                <a:noFill/>
              </a:ln>
            </p:spPr>
            <p:txBody>
              <a:bodyPr wrap="square" rtlCol="0">
                <a:spAutoFit/>
              </a:bodyPr>
              <a:lstStyle/>
              <a:p>
                <a:r>
                  <a:rPr lang="vi-VN" dirty="0"/>
                  <a:t>|</a:t>
                </a:r>
                <a:endParaRPr lang="vi-VN" dirty="0"/>
              </a:p>
            </p:txBody>
          </p:sp>
          <p:sp>
            <p:nvSpPr>
              <p:cNvPr id="26" name="TextBox 25"/>
              <p:cNvSpPr txBox="1"/>
              <p:nvPr/>
            </p:nvSpPr>
            <p:spPr>
              <a:xfrm>
                <a:off x="8500862" y="4719653"/>
                <a:ext cx="527124" cy="369332"/>
              </a:xfrm>
              <a:prstGeom prst="rect">
                <a:avLst/>
              </a:prstGeom>
              <a:noFill/>
              <a:ln>
                <a:noFill/>
              </a:ln>
            </p:spPr>
            <p:txBody>
              <a:bodyPr wrap="square" rtlCol="0">
                <a:spAutoFit/>
              </a:bodyPr>
              <a:lstStyle/>
              <a:p>
                <a:r>
                  <a:rPr lang="vi-VN" dirty="0"/>
                  <a:t>|</a:t>
                </a:r>
                <a:endParaRPr lang="vi-VN" dirty="0"/>
              </a:p>
            </p:txBody>
          </p:sp>
          <p:sp>
            <p:nvSpPr>
              <p:cNvPr id="27" name="TextBox 26"/>
              <p:cNvSpPr txBox="1"/>
              <p:nvPr/>
            </p:nvSpPr>
            <p:spPr>
              <a:xfrm>
                <a:off x="7225054" y="5049910"/>
                <a:ext cx="554512" cy="369332"/>
              </a:xfrm>
              <a:prstGeom prst="rect">
                <a:avLst/>
              </a:prstGeom>
              <a:noFill/>
              <a:ln>
                <a:noFill/>
              </a:ln>
            </p:spPr>
            <p:txBody>
              <a:bodyPr wrap="square" rtlCol="0">
                <a:spAutoFit/>
              </a:bodyPr>
              <a:lstStyle/>
              <a:p>
                <a:r>
                  <a:rPr lang="vi-VN" dirty="0">
                    <a:latin typeface="+mj-lt"/>
                  </a:rPr>
                  <a:t>13</a:t>
                </a:r>
                <a:endParaRPr lang="vi-VN" dirty="0">
                  <a:latin typeface="+mj-lt"/>
                </a:endParaRPr>
              </a:p>
            </p:txBody>
          </p:sp>
          <p:sp>
            <p:nvSpPr>
              <p:cNvPr id="28" name="TextBox 27"/>
              <p:cNvSpPr txBox="1"/>
              <p:nvPr/>
            </p:nvSpPr>
            <p:spPr>
              <a:xfrm>
                <a:off x="7591627" y="5055960"/>
                <a:ext cx="554512" cy="369332"/>
              </a:xfrm>
              <a:prstGeom prst="rect">
                <a:avLst/>
              </a:prstGeom>
              <a:noFill/>
              <a:ln>
                <a:noFill/>
              </a:ln>
            </p:spPr>
            <p:txBody>
              <a:bodyPr wrap="square" rtlCol="0">
                <a:spAutoFit/>
              </a:bodyPr>
              <a:lstStyle/>
              <a:p>
                <a:r>
                  <a:rPr lang="vi-VN" dirty="0">
                    <a:latin typeface="+mj-lt"/>
                  </a:rPr>
                  <a:t>14</a:t>
                </a:r>
                <a:endParaRPr lang="vi-VN" dirty="0">
                  <a:latin typeface="+mj-lt"/>
                </a:endParaRPr>
              </a:p>
            </p:txBody>
          </p:sp>
          <p:sp>
            <p:nvSpPr>
              <p:cNvPr id="29" name="TextBox 28"/>
              <p:cNvSpPr txBox="1"/>
              <p:nvPr/>
            </p:nvSpPr>
            <p:spPr>
              <a:xfrm>
                <a:off x="8002075" y="5046227"/>
                <a:ext cx="554512" cy="369332"/>
              </a:xfrm>
              <a:prstGeom prst="rect">
                <a:avLst/>
              </a:prstGeom>
              <a:noFill/>
              <a:ln>
                <a:noFill/>
              </a:ln>
            </p:spPr>
            <p:txBody>
              <a:bodyPr wrap="square" rtlCol="0">
                <a:spAutoFit/>
              </a:bodyPr>
              <a:lstStyle/>
              <a:p>
                <a:r>
                  <a:rPr lang="vi-VN" dirty="0">
                    <a:latin typeface="+mj-lt"/>
                  </a:rPr>
                  <a:t>15</a:t>
                </a:r>
                <a:endParaRPr lang="vi-VN" dirty="0">
                  <a:latin typeface="+mj-lt"/>
                </a:endParaRPr>
              </a:p>
            </p:txBody>
          </p:sp>
          <p:sp>
            <p:nvSpPr>
              <p:cNvPr id="30" name="TextBox 29"/>
              <p:cNvSpPr txBox="1"/>
              <p:nvPr/>
            </p:nvSpPr>
            <p:spPr>
              <a:xfrm>
                <a:off x="8397399" y="5037199"/>
                <a:ext cx="554512" cy="369332"/>
              </a:xfrm>
              <a:prstGeom prst="rect">
                <a:avLst/>
              </a:prstGeom>
              <a:noFill/>
              <a:ln>
                <a:noFill/>
              </a:ln>
            </p:spPr>
            <p:txBody>
              <a:bodyPr wrap="square" rtlCol="0">
                <a:spAutoFit/>
              </a:bodyPr>
              <a:lstStyle/>
              <a:p>
                <a:r>
                  <a:rPr lang="vi-VN" dirty="0">
                    <a:latin typeface="+mj-lt"/>
                  </a:rPr>
                  <a:t>16</a:t>
                </a:r>
                <a:endParaRPr lang="vi-VN" dirty="0">
                  <a:latin typeface="+mj-lt"/>
                </a:endParaRPr>
              </a:p>
            </p:txBody>
          </p:sp>
          <p:sp>
            <p:nvSpPr>
              <p:cNvPr id="31" name="TextBox 30"/>
              <p:cNvSpPr txBox="1"/>
              <p:nvPr/>
            </p:nvSpPr>
            <p:spPr>
              <a:xfrm>
                <a:off x="5834490" y="1351421"/>
                <a:ext cx="424476" cy="369332"/>
              </a:xfrm>
              <a:prstGeom prst="rect">
                <a:avLst/>
              </a:prstGeom>
              <a:noFill/>
              <a:ln>
                <a:noFill/>
              </a:ln>
            </p:spPr>
            <p:txBody>
              <a:bodyPr wrap="square" rtlCol="0">
                <a:spAutoFit/>
              </a:bodyPr>
              <a:lstStyle/>
              <a:p>
                <a:r>
                  <a:rPr lang="vi-VN" dirty="0"/>
                  <a:t>_</a:t>
                </a:r>
                <a:endParaRPr lang="vi-VN" dirty="0"/>
              </a:p>
            </p:txBody>
          </p:sp>
          <p:sp>
            <p:nvSpPr>
              <p:cNvPr id="32" name="TextBox 31"/>
              <p:cNvSpPr txBox="1"/>
              <p:nvPr/>
            </p:nvSpPr>
            <p:spPr>
              <a:xfrm>
                <a:off x="5834490" y="1536087"/>
                <a:ext cx="424476" cy="369332"/>
              </a:xfrm>
              <a:prstGeom prst="rect">
                <a:avLst/>
              </a:prstGeom>
              <a:noFill/>
              <a:ln>
                <a:noFill/>
              </a:ln>
            </p:spPr>
            <p:txBody>
              <a:bodyPr wrap="square" rtlCol="0">
                <a:spAutoFit/>
              </a:bodyPr>
              <a:lstStyle/>
              <a:p>
                <a:r>
                  <a:rPr lang="vi-VN" dirty="0"/>
                  <a:t>_</a:t>
                </a:r>
                <a:endParaRPr lang="vi-VN" dirty="0"/>
              </a:p>
            </p:txBody>
          </p:sp>
          <p:sp>
            <p:nvSpPr>
              <p:cNvPr id="33" name="TextBox 32"/>
              <p:cNvSpPr txBox="1"/>
              <p:nvPr/>
            </p:nvSpPr>
            <p:spPr>
              <a:xfrm>
                <a:off x="5834490" y="1709995"/>
                <a:ext cx="424476" cy="369332"/>
              </a:xfrm>
              <a:prstGeom prst="rect">
                <a:avLst/>
              </a:prstGeom>
              <a:noFill/>
              <a:ln>
                <a:noFill/>
              </a:ln>
            </p:spPr>
            <p:txBody>
              <a:bodyPr wrap="square" rtlCol="0">
                <a:spAutoFit/>
              </a:bodyPr>
              <a:lstStyle/>
              <a:p>
                <a:r>
                  <a:rPr lang="vi-VN" dirty="0"/>
                  <a:t>_</a:t>
                </a:r>
                <a:endParaRPr lang="vi-VN" dirty="0"/>
              </a:p>
            </p:txBody>
          </p:sp>
          <p:sp>
            <p:nvSpPr>
              <p:cNvPr id="34" name="TextBox 33"/>
              <p:cNvSpPr txBox="1"/>
              <p:nvPr/>
            </p:nvSpPr>
            <p:spPr>
              <a:xfrm>
                <a:off x="5834490" y="1890639"/>
                <a:ext cx="424476" cy="369332"/>
              </a:xfrm>
              <a:prstGeom prst="rect">
                <a:avLst/>
              </a:prstGeom>
              <a:noFill/>
              <a:ln>
                <a:noFill/>
              </a:ln>
            </p:spPr>
            <p:txBody>
              <a:bodyPr wrap="square" rtlCol="0">
                <a:spAutoFit/>
              </a:bodyPr>
              <a:lstStyle/>
              <a:p>
                <a:r>
                  <a:rPr lang="vi-VN" dirty="0"/>
                  <a:t>_</a:t>
                </a:r>
                <a:endParaRPr lang="vi-VN" dirty="0"/>
              </a:p>
            </p:txBody>
          </p:sp>
          <p:sp>
            <p:nvSpPr>
              <p:cNvPr id="35" name="TextBox 34"/>
              <p:cNvSpPr txBox="1"/>
              <p:nvPr/>
            </p:nvSpPr>
            <p:spPr>
              <a:xfrm>
                <a:off x="5528180" y="2001369"/>
                <a:ext cx="423820" cy="369332"/>
              </a:xfrm>
              <a:prstGeom prst="rect">
                <a:avLst/>
              </a:prstGeom>
              <a:noFill/>
              <a:ln>
                <a:noFill/>
              </a:ln>
            </p:spPr>
            <p:txBody>
              <a:bodyPr wrap="square" rtlCol="0">
                <a:spAutoFit/>
              </a:bodyPr>
              <a:lstStyle/>
              <a:p>
                <a:r>
                  <a:rPr lang="vi-VN" dirty="0">
                    <a:latin typeface="+mj-lt"/>
                  </a:rPr>
                  <a:t>30</a:t>
                </a:r>
                <a:endParaRPr lang="vi-VN" dirty="0">
                  <a:latin typeface="+mj-lt"/>
                </a:endParaRPr>
              </a:p>
            </p:txBody>
          </p:sp>
          <p:sp>
            <p:nvSpPr>
              <p:cNvPr id="36" name="TextBox 35"/>
              <p:cNvSpPr txBox="1"/>
              <p:nvPr/>
            </p:nvSpPr>
            <p:spPr>
              <a:xfrm>
                <a:off x="5528180" y="1816703"/>
                <a:ext cx="612620" cy="369332"/>
              </a:xfrm>
              <a:prstGeom prst="rect">
                <a:avLst/>
              </a:prstGeom>
              <a:noFill/>
              <a:ln>
                <a:noFill/>
              </a:ln>
            </p:spPr>
            <p:txBody>
              <a:bodyPr wrap="square" rtlCol="0">
                <a:spAutoFit/>
              </a:bodyPr>
              <a:lstStyle/>
              <a:p>
                <a:r>
                  <a:rPr lang="vi-VN" dirty="0">
                    <a:latin typeface="+mj-lt"/>
                  </a:rPr>
                  <a:t>31</a:t>
                </a:r>
                <a:endParaRPr lang="vi-VN" dirty="0">
                  <a:latin typeface="+mj-lt"/>
                </a:endParaRPr>
              </a:p>
            </p:txBody>
          </p:sp>
          <p:sp>
            <p:nvSpPr>
              <p:cNvPr id="37" name="TextBox 36"/>
              <p:cNvSpPr txBox="1"/>
              <p:nvPr/>
            </p:nvSpPr>
            <p:spPr>
              <a:xfrm>
                <a:off x="5528180" y="1633652"/>
                <a:ext cx="612620" cy="369332"/>
              </a:xfrm>
              <a:prstGeom prst="rect">
                <a:avLst/>
              </a:prstGeom>
              <a:noFill/>
              <a:ln>
                <a:noFill/>
              </a:ln>
            </p:spPr>
            <p:txBody>
              <a:bodyPr wrap="square" rtlCol="0">
                <a:spAutoFit/>
              </a:bodyPr>
              <a:lstStyle/>
              <a:p>
                <a:r>
                  <a:rPr lang="vi-VN" dirty="0">
                    <a:latin typeface="+mj-lt"/>
                  </a:rPr>
                  <a:t>32</a:t>
                </a:r>
                <a:endParaRPr lang="vi-VN" dirty="0">
                  <a:latin typeface="+mj-lt"/>
                </a:endParaRPr>
              </a:p>
            </p:txBody>
          </p:sp>
          <p:sp>
            <p:nvSpPr>
              <p:cNvPr id="38" name="TextBox 37"/>
              <p:cNvSpPr txBox="1"/>
              <p:nvPr/>
            </p:nvSpPr>
            <p:spPr>
              <a:xfrm>
                <a:off x="5520000" y="1440464"/>
                <a:ext cx="612620" cy="369332"/>
              </a:xfrm>
              <a:prstGeom prst="rect">
                <a:avLst/>
              </a:prstGeom>
              <a:noFill/>
              <a:ln>
                <a:noFill/>
              </a:ln>
            </p:spPr>
            <p:txBody>
              <a:bodyPr wrap="square" rtlCol="0">
                <a:spAutoFit/>
              </a:bodyPr>
              <a:lstStyle/>
              <a:p>
                <a:r>
                  <a:rPr lang="vi-VN" dirty="0">
                    <a:latin typeface="+mj-lt"/>
                  </a:rPr>
                  <a:t>33</a:t>
                </a:r>
                <a:endParaRPr lang="vi-VN" dirty="0">
                  <a:latin typeface="+mj-lt"/>
                </a:endParaRPr>
              </a:p>
            </p:txBody>
          </p:sp>
          <p:cxnSp>
            <p:nvCxnSpPr>
              <p:cNvPr id="39" name="Straight Connector 38"/>
              <p:cNvCxnSpPr/>
              <p:nvPr/>
            </p:nvCxnSpPr>
            <p:spPr>
              <a:xfrm flipV="1">
                <a:off x="7354578" y="1641603"/>
                <a:ext cx="0" cy="3285678"/>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005147" y="1652641"/>
                <a:ext cx="1339173"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990109" y="2574728"/>
                <a:ext cx="2615534"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769367" y="2565000"/>
                <a:ext cx="0" cy="235566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200056" y="2565000"/>
                <a:ext cx="0" cy="234904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621545" y="2565000"/>
                <a:ext cx="0" cy="2375659"/>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36859" y="4990682"/>
                <a:ext cx="351919" cy="369332"/>
              </a:xfrm>
              <a:prstGeom prst="rect">
                <a:avLst/>
              </a:prstGeom>
              <a:noFill/>
              <a:ln>
                <a:noFill/>
              </a:ln>
            </p:spPr>
            <p:txBody>
              <a:bodyPr wrap="square" rtlCol="0">
                <a:spAutoFit/>
              </a:bodyPr>
              <a:lstStyle/>
              <a:p>
                <a:r>
                  <a:rPr lang="vi-VN" dirty="0"/>
                  <a:t>0</a:t>
                </a:r>
                <a:endParaRPr lang="vi-VN" dirty="0"/>
              </a:p>
            </p:txBody>
          </p:sp>
          <p:sp>
            <p:nvSpPr>
              <p:cNvPr id="46" name="TextBox 45"/>
              <p:cNvSpPr txBox="1"/>
              <p:nvPr/>
            </p:nvSpPr>
            <p:spPr>
              <a:xfrm>
                <a:off x="5837184" y="2075592"/>
                <a:ext cx="424476" cy="369332"/>
              </a:xfrm>
              <a:prstGeom prst="rect">
                <a:avLst/>
              </a:prstGeom>
              <a:noFill/>
              <a:ln>
                <a:noFill/>
              </a:ln>
            </p:spPr>
            <p:txBody>
              <a:bodyPr wrap="square" rtlCol="0">
                <a:spAutoFit/>
              </a:bodyPr>
              <a:lstStyle/>
              <a:p>
                <a:r>
                  <a:rPr lang="vi-VN" dirty="0"/>
                  <a:t>_</a:t>
                </a:r>
                <a:endParaRPr lang="vi-VN" dirty="0"/>
              </a:p>
            </p:txBody>
          </p:sp>
          <p:sp>
            <p:nvSpPr>
              <p:cNvPr id="47" name="TextBox 46"/>
              <p:cNvSpPr txBox="1"/>
              <p:nvPr/>
            </p:nvSpPr>
            <p:spPr>
              <a:xfrm>
                <a:off x="5530874" y="2186322"/>
                <a:ext cx="423820" cy="369332"/>
              </a:xfrm>
              <a:prstGeom prst="rect">
                <a:avLst/>
              </a:prstGeom>
              <a:noFill/>
              <a:ln>
                <a:noFill/>
              </a:ln>
            </p:spPr>
            <p:txBody>
              <a:bodyPr wrap="square" rtlCol="0">
                <a:spAutoFit/>
              </a:bodyPr>
              <a:lstStyle/>
              <a:p>
                <a:r>
                  <a:rPr lang="vi-VN" dirty="0">
                    <a:latin typeface="+mj-lt"/>
                  </a:rPr>
                  <a:t>29</a:t>
                </a:r>
                <a:endParaRPr lang="vi-VN" dirty="0">
                  <a:latin typeface="+mj-lt"/>
                </a:endParaRPr>
              </a:p>
            </p:txBody>
          </p:sp>
          <p:sp>
            <p:nvSpPr>
              <p:cNvPr id="48" name="TextBox 47"/>
              <p:cNvSpPr txBox="1"/>
              <p:nvPr/>
            </p:nvSpPr>
            <p:spPr>
              <a:xfrm>
                <a:off x="5837184" y="2267272"/>
                <a:ext cx="424476" cy="369332"/>
              </a:xfrm>
              <a:prstGeom prst="rect">
                <a:avLst/>
              </a:prstGeom>
              <a:noFill/>
              <a:ln>
                <a:noFill/>
              </a:ln>
            </p:spPr>
            <p:txBody>
              <a:bodyPr wrap="square" rtlCol="0">
                <a:spAutoFit/>
              </a:bodyPr>
              <a:lstStyle/>
              <a:p>
                <a:r>
                  <a:rPr lang="vi-VN" dirty="0"/>
                  <a:t>_</a:t>
                </a:r>
                <a:endParaRPr lang="vi-VN" dirty="0"/>
              </a:p>
            </p:txBody>
          </p:sp>
          <p:sp>
            <p:nvSpPr>
              <p:cNvPr id="49" name="TextBox 48"/>
              <p:cNvSpPr txBox="1"/>
              <p:nvPr/>
            </p:nvSpPr>
            <p:spPr>
              <a:xfrm>
                <a:off x="5530874" y="2378002"/>
                <a:ext cx="423820" cy="369332"/>
              </a:xfrm>
              <a:prstGeom prst="rect">
                <a:avLst/>
              </a:prstGeom>
              <a:noFill/>
              <a:ln>
                <a:noFill/>
              </a:ln>
            </p:spPr>
            <p:txBody>
              <a:bodyPr wrap="square" rtlCol="0">
                <a:spAutoFit/>
              </a:bodyPr>
              <a:lstStyle/>
              <a:p>
                <a:r>
                  <a:rPr lang="vi-VN" dirty="0">
                    <a:latin typeface="+mj-lt"/>
                  </a:rPr>
                  <a:t>28</a:t>
                </a:r>
                <a:endParaRPr lang="vi-VN" dirty="0">
                  <a:latin typeface="+mj-lt"/>
                </a:endParaRPr>
              </a:p>
            </p:txBody>
          </p:sp>
        </p:grpSp>
      </p:grpSp>
      <p:sp>
        <p:nvSpPr>
          <p:cNvPr id="50" name="TextBox 49"/>
          <p:cNvSpPr txBox="1"/>
          <p:nvPr/>
        </p:nvSpPr>
        <p:spPr>
          <a:xfrm>
            <a:off x="696000" y="4797000"/>
            <a:ext cx="7128000" cy="1384995"/>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Oxy,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M(15;24)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thị</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bởi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Vì</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cặp</a:t>
            </a:r>
            <a:r>
              <a:rPr lang="en-US" sz="2800" dirty="0">
                <a:solidFill>
                  <a:srgbClr val="0000CC"/>
                </a:solidFill>
                <a:latin typeface="Times New Roman" panose="02020603050405020304" pitchFamily="18" charset="0"/>
                <a:cs typeface="Times New Roman" panose="02020603050405020304" pitchFamily="18" charset="0"/>
              </a:rPr>
              <a:t> (15;24)</a:t>
            </a:r>
            <a:endParaRPr lang="vi-VN"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16" fill="hold" grpId="0" nodeType="clickEffect">
                                  <p:stCondLst>
                                    <p:cond delay="0"/>
                                  </p:stCondLst>
                                  <p:childTnLst>
                                    <p:animEffect transition="out" filter="circle(in)">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811" b="14199" l="2590" r="46619"/>
                    </a14:imgEffect>
                  </a14:imgLayer>
                </a14:imgProps>
              </a:ext>
            </a:extLst>
          </a:blip>
          <a:srcRect r="52415" b="84740"/>
          <a:stretch>
            <a:fillRect/>
          </a:stretch>
        </p:blipFill>
        <p:spPr>
          <a:xfrm>
            <a:off x="1344000" y="-171000"/>
            <a:ext cx="5077192" cy="1155000"/>
          </a:xfrm>
          <a:prstGeom prst="rect">
            <a:avLst/>
          </a:prstGeom>
          <a:ln>
            <a:noFill/>
          </a:ln>
        </p:spPr>
      </p:pic>
      <p:sp>
        <p:nvSpPr>
          <p:cNvPr id="5" name="TextBox 4"/>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488000" y="1557000"/>
            <a:ext cx="6383516" cy="4832092"/>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1.Ứng </a:t>
            </a:r>
            <a:r>
              <a:rPr lang="en-US" sz="2800" b="1" dirty="0" err="1">
                <a:solidFill>
                  <a:srgbClr val="0070C0"/>
                </a:solidFill>
                <a:latin typeface="Times New Roman" panose="02020603050405020304" pitchFamily="18" charset="0"/>
                <a:cs typeface="Times New Roman" panose="02020603050405020304" pitchFamily="18" charset="0"/>
              </a:rPr>
              <a:t>dụng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endParaRPr lang="en-US" sz="2800" b="1" dirty="0">
              <a:solidFill>
                <a:srgbClr val="0070C0"/>
              </a:solidFill>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ược vị trí của sân bay. Cũng như vậy, dựa trên sự thay đổi của tọa độ điểm M, trạm kiểm soát đó có thể xác định được đường bay của máy bay.</a:t>
            </a:r>
            <a:endParaRPr lang="vi-VN"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3">
                    <a14:imgEffect>
                      <a14:backgroundRemoval t="21907" b="75254" l="63022" r="96259">
                        <a14:foregroundMark x1="77122" y1="24746" x2="80000" y2="25152"/>
                        <a14:foregroundMark x1="65324" y1="48479" x2="95540" y2="48479"/>
                        <a14:foregroundMark x1="79856" y1="70791" x2="79568" y2="21907"/>
                        <a14:foregroundMark x1="94388" y1="49290" x2="96259" y2="52941"/>
                        <a14:foregroundMark x1="76403" y1="73631" x2="84748" y2="73631"/>
                        <a14:foregroundMark x1="75971" y1="71602" x2="84029" y2="71602"/>
                        <a14:foregroundMark x1="76259" y1="74037" x2="84317" y2="74645"/>
                        <a14:foregroundMark x1="75971" y1="71197" x2="75971" y2="74442"/>
                      </a14:backgroundRemoval>
                    </a14:imgEffect>
                  </a14:imgLayer>
                </a14:imgProps>
              </a:ext>
            </a:extLst>
          </a:blip>
          <a:srcRect l="62661" t="21622" b="24299"/>
          <a:stretch>
            <a:fillRect/>
          </a:stretch>
        </p:blipFill>
        <p:spPr>
          <a:xfrm>
            <a:off x="7891801" y="1701000"/>
            <a:ext cx="4333349" cy="4452042"/>
          </a:xfrm>
          <a:prstGeom prst="rect">
            <a:avLst/>
          </a:prstGeom>
        </p:spPr>
      </p:pic>
      <p:sp>
        <p:nvSpPr>
          <p:cNvPr id="11" name="Rectangle 10"/>
          <p:cNvSpPr/>
          <p:nvPr/>
        </p:nvSpPr>
        <p:spPr>
          <a:xfrm>
            <a:off x="16042" y="0"/>
            <a:ext cx="1128000" cy="6858000"/>
          </a:xfrm>
          <a:prstGeom prst="rect">
            <a:avLst/>
          </a:prstGeom>
          <a:blipFill>
            <a:blip r:embed="rId1"/>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87000"/>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811" b="14199" l="2590" r="46619"/>
                    </a14:imgEffect>
                  </a14:imgLayer>
                </a14:imgProps>
              </a:ext>
            </a:extLst>
          </a:blip>
          <a:srcRect r="52415" b="84740"/>
          <a:stretch>
            <a:fillRect/>
          </a:stretch>
        </p:blipFill>
        <p:spPr>
          <a:xfrm>
            <a:off x="1344000" y="-171000"/>
            <a:ext cx="5077192" cy="1155000"/>
          </a:xfrm>
          <a:prstGeom prst="rect">
            <a:avLst/>
          </a:prstGeom>
          <a:ln>
            <a:noFill/>
          </a:ln>
        </p:spPr>
      </p:pic>
      <p:sp>
        <p:nvSpPr>
          <p:cNvPr id="5" name="TextBox 4"/>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344000" y="1413000"/>
            <a:ext cx="10848000" cy="1384995"/>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endParaRPr lang="en-US" sz="2800" b="1" dirty="0">
              <a:solidFill>
                <a:srgbClr val="0070C0"/>
              </a:solidFill>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Để theo dõi và dự đoán đường đi của một cơn bão, ngày nay các nhà khoa học sử dụng Hệ thống Định vị toàn cầu (GPS). Trong hệ thống GPS, kinh</a:t>
            </a:r>
            <a:endParaRPr lang="vi-VN"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16042" y="0"/>
            <a:ext cx="1128000" cy="6858000"/>
          </a:xfrm>
          <a:prstGeom prst="rect">
            <a:avLst/>
          </a:prstGeom>
          <a:blipFill>
            <a:blip r:embed="rId1"/>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p:cNvPicPr>
            <a:picLocks noChangeAspect="1"/>
          </p:cNvPicPr>
          <p:nvPr/>
        </p:nvPicPr>
        <p:blipFill>
          <a:blip r:embed="rId4"/>
          <a:stretch>
            <a:fillRect/>
          </a:stretch>
        </p:blipFill>
        <p:spPr>
          <a:xfrm>
            <a:off x="6213738" y="2781000"/>
            <a:ext cx="5953125" cy="3819525"/>
          </a:xfrm>
          <a:prstGeom prst="rect">
            <a:avLst/>
          </a:prstGeom>
        </p:spPr>
      </p:pic>
      <p:sp>
        <p:nvSpPr>
          <p:cNvPr id="12" name="TextBox 11"/>
          <p:cNvSpPr txBox="1"/>
          <p:nvPr/>
        </p:nvSpPr>
        <p:spPr>
          <a:xfrm>
            <a:off x="1344000" y="2709000"/>
            <a:ext cx="4752000" cy="3970318"/>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độ gốc và vĩ độ xác định  một hệ trục tọa độ trên mặt phẳng (bản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ổng hợp Quyển Sổ giá rẻ, bán chạy tháng 6/2023 - BeeCost"/>
          <p:cNvPicPr>
            <a:picLocks noChangeAspect="1" noChangeArrowheads="1"/>
          </p:cNvPicPr>
          <p:nvPr/>
        </p:nvPicPr>
        <p:blipFill rotWithShape="1">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l="16607" t="11111" r="19782" b="11919"/>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89508" l="8197" r="100000">
                        <a14:foregroundMark x1="42951" y1="70820" x2="10492" y2="63934"/>
                        <a14:foregroundMark x1="12459" y1="58361" x2="8197" y2="68525"/>
                        <a14:foregroundMark x1="10492" y1="55410" x2="21639" y2="53770"/>
                      </a14:backgroundRemoval>
                    </a14:imgEffect>
                  </a14:imgLayer>
                </a14:imgProps>
              </a:ext>
            </a:extLst>
          </a:blip>
          <a:srcRect t="19899"/>
          <a:stretch>
            <a:fillRect/>
          </a:stretch>
        </p:blipFill>
        <p:spPr>
          <a:xfrm>
            <a:off x="9712036" y="0"/>
            <a:ext cx="2479964" cy="1986487"/>
          </a:xfrm>
          <a:prstGeom prst="rect">
            <a:avLst/>
          </a:prstGeom>
        </p:spPr>
      </p:pic>
      <p:sp>
        <p:nvSpPr>
          <p:cNvPr id="3" name="TextBox 2"/>
          <p:cNvSpPr txBox="1"/>
          <p:nvPr/>
        </p:nvSpPr>
        <p:spPr>
          <a:xfrm>
            <a:off x="2804795" y="304165"/>
            <a:ext cx="6798945" cy="1445260"/>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§2.MẶT PHẲNG TỌA ĐỘ</a:t>
            </a:r>
            <a:endParaRPr lang="en-US" sz="4400" b="1" dirty="0">
              <a:solidFill>
                <a:srgbClr val="FF0000"/>
              </a:solidFill>
              <a:latin typeface="Times New Roman" panose="02020603050405020304" pitchFamily="18" charset="0"/>
              <a:cs typeface="Times New Roman" panose="02020603050405020304" pitchFamily="18" charset="0"/>
            </a:endParaRPr>
          </a:p>
          <a:p>
            <a:pPr algn="ctr"/>
            <a:r>
              <a:rPr lang="en-US" sz="4400" b="1" dirty="0">
                <a:solidFill>
                  <a:srgbClr val="FF0000"/>
                </a:solidFill>
                <a:latin typeface="Times New Roman" panose="02020603050405020304" pitchFamily="18" charset="0"/>
                <a:cs typeface="Times New Roman" panose="02020603050405020304" pitchFamily="18" charset="0"/>
              </a:rPr>
              <a:t> ĐỒ THỊ HÀM SỐ</a:t>
            </a:r>
            <a:endParaRPr lang="vi-VN" sz="4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Mặt phẳng tọa độ - Các dạng toán và phương pháp giải toán 7 | Hoc360.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000" y="2922122"/>
            <a:ext cx="4206153" cy="39358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rong mặt phẳng Oxy, hãy vẽ các đường thẳng có phương trình sau đ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3846" y="3092642"/>
            <a:ext cx="5128236" cy="3631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út Chì Sáng Tạo Hình ảnh Hoạt Hình đáng Yêu | Công cụ đồ họa AI Tải xuống  miễn phí - Pikbes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632000" y="130521"/>
            <a:ext cx="1481314" cy="1481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132544" y="1714501"/>
            <a:ext cx="6059456" cy="4819650"/>
          </a:xfrm>
          <a:prstGeom prst="rect">
            <a:avLst/>
          </a:prstGeom>
        </p:spPr>
      </p:pic>
      <p:sp>
        <p:nvSpPr>
          <p:cNvPr id="4" name="TextBox 3"/>
          <p:cNvSpPr txBox="1"/>
          <p:nvPr/>
        </p:nvSpPr>
        <p:spPr>
          <a:xfrm>
            <a:off x="360484" y="1392734"/>
            <a:ext cx="5735516" cy="5262979"/>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endParaRPr lang="en-US" sz="2800" b="1" dirty="0">
              <a:solidFill>
                <a:srgbClr val="0070C0"/>
              </a:solidFill>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ường đi của một cơn bão, ngày nay các nhà khoa học sử dụng Hệ thống Định vị Toàn cầu (GPS), kinh độ gốc và vị độ gốc xác định một hệ trục tọa độ trên mặt phẳng(bản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endParaRPr lang="vi-VN"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811" b="14199" l="2590" r="46619"/>
                    </a14:imgEffect>
                  </a14:imgLayer>
                </a14:imgProps>
              </a:ext>
            </a:extLst>
          </a:blip>
          <a:srcRect r="52415" b="84740"/>
          <a:stretch>
            <a:fillRect/>
          </a:stretch>
        </p:blipFill>
        <p:spPr>
          <a:xfrm>
            <a:off x="-119246" y="-215461"/>
            <a:ext cx="5420092" cy="1233006"/>
          </a:xfrm>
          <a:prstGeom prst="rect">
            <a:avLst/>
          </a:prstGeom>
        </p:spPr>
      </p:pic>
      <p:sp>
        <p:nvSpPr>
          <p:cNvPr id="6" name="TextBox 5"/>
          <p:cNvSpPr txBox="1"/>
          <p:nvPr/>
        </p:nvSpPr>
        <p:spPr>
          <a:xfrm>
            <a:off x="1811215" y="755935"/>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Tổng hợp background hoa đẹp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12192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9388" y="2644170"/>
            <a:ext cx="11662612" cy="1569660"/>
          </a:xfrm>
          <a:prstGeom prst="rect">
            <a:avLst/>
          </a:prstGeom>
          <a:noFill/>
        </p:spPr>
        <p:txBody>
          <a:bodyPr wrap="square" rtlCol="0">
            <a:spAutoFit/>
          </a:bodyPr>
          <a:lstStyle/>
          <a:p>
            <a:pPr algn="ctr"/>
            <a:r>
              <a:rPr lang="vi-VN" sz="4800" b="1" dirty="0">
                <a:ln>
                  <a:solidFill>
                    <a:srgbClr val="FF0000"/>
                  </a:solidFill>
                </a:ln>
                <a:solidFill>
                  <a:srgbClr val="FF0000"/>
                </a:solidFill>
                <a:latin typeface="+mj-lt"/>
              </a:rPr>
              <a:t>XIN CHÂN THÀNH CẢM ƠN</a:t>
            </a:r>
            <a:endParaRPr lang="vi-VN" sz="4800" b="1" dirty="0">
              <a:ln>
                <a:solidFill>
                  <a:srgbClr val="FF0000"/>
                </a:solidFill>
              </a:ln>
              <a:solidFill>
                <a:srgbClr val="FF0000"/>
              </a:solidFill>
              <a:latin typeface="+mj-lt"/>
            </a:endParaRPr>
          </a:p>
          <a:p>
            <a:pPr algn="ctr"/>
            <a:r>
              <a:rPr lang="vi-VN" sz="4800" b="1" dirty="0">
                <a:ln>
                  <a:solidFill>
                    <a:srgbClr val="FF0000"/>
                  </a:solidFill>
                </a:ln>
                <a:solidFill>
                  <a:srgbClr val="FF0000"/>
                </a:solidFill>
                <a:latin typeface="+mj-lt"/>
              </a:rPr>
              <a:t> QUÝ THẦY CÔ VÀ CÁC EM !</a:t>
            </a:r>
            <a:endParaRPr lang="vi-VN" sz="4800" b="1" dirty="0">
              <a:ln>
                <a:solidFill>
                  <a:srgbClr val="FF0000"/>
                </a:solidFill>
              </a:ln>
              <a:solidFill>
                <a:srgbClr val="FF0000"/>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gray">
          <a:xfrm>
            <a:off x="2155016" y="2565000"/>
            <a:ext cx="9105418" cy="623056"/>
          </a:xfrm>
          <a:prstGeom prst="roundRect">
            <a:avLst>
              <a:gd name="adj" fmla="val 50000"/>
            </a:avLst>
          </a:prstGeom>
          <a:solidFill>
            <a:srgbClr val="0070C0"/>
          </a:solidFill>
          <a:ln w="38100" algn="ctr">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TỌA ĐỘ CỦA MỘT ĐIỂM TRONG MẶT PHẲNG TỌA ĐỘ</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 name="AutoShape 7"/>
          <p:cNvSpPr>
            <a:spLocks noChangeArrowheads="1"/>
          </p:cNvSpPr>
          <p:nvPr/>
        </p:nvSpPr>
        <p:spPr bwMode="gray">
          <a:xfrm>
            <a:off x="2178409" y="3347118"/>
            <a:ext cx="9101591" cy="618744"/>
          </a:xfrm>
          <a:prstGeom prst="roundRect">
            <a:avLst>
              <a:gd name="adj" fmla="val 50000"/>
            </a:avLst>
          </a:prstGeom>
          <a:solidFill>
            <a:schemeClr val="accent5">
              <a:lumMod val="50000"/>
            </a:schemeClr>
          </a:solidFill>
          <a:ln w="12700" algn="ctr">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ĐỒ THỊ CỦA HÀM SỐ</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AutoShape 8"/>
          <p:cNvSpPr>
            <a:spLocks noChangeArrowheads="1"/>
          </p:cNvSpPr>
          <p:nvPr/>
        </p:nvSpPr>
        <p:spPr bwMode="gray">
          <a:xfrm>
            <a:off x="2232727" y="4147218"/>
            <a:ext cx="9047273" cy="606177"/>
          </a:xfrm>
          <a:prstGeom prst="roundRect">
            <a:avLst>
              <a:gd name="adj" fmla="val 50000"/>
            </a:avLst>
          </a:prstGeom>
          <a:solidFill>
            <a:srgbClr val="002060"/>
          </a:solidFill>
          <a:ln w="38100" algn="ctr">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BÀI TẬP</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5" name="AutoShape 5"/>
          <p:cNvSpPr>
            <a:spLocks noChangeArrowheads="1"/>
          </p:cNvSpPr>
          <p:nvPr/>
        </p:nvSpPr>
        <p:spPr bwMode="gray">
          <a:xfrm>
            <a:off x="2108290" y="1749383"/>
            <a:ext cx="9105418" cy="623055"/>
          </a:xfrm>
          <a:prstGeom prst="roundRect">
            <a:avLst>
              <a:gd name="adj" fmla="val 50000"/>
            </a:avLst>
          </a:prstGeom>
          <a:solidFill>
            <a:schemeClr val="accent5">
              <a:lumMod val="40000"/>
              <a:lumOff val="60000"/>
            </a:schemeClr>
          </a:solidFill>
          <a:ln w="38100" algn="ctr">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MẶT PHẲNG TỌA ĐỘ</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1844739" y="3342806"/>
            <a:ext cx="858954" cy="623056"/>
          </a:xfrm>
          <a:prstGeom prst="ellipse">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III</a:t>
            </a:r>
            <a:endParaRPr lang="vi-VN" sz="2400" b="1" dirty="0">
              <a:solidFill>
                <a:srgbClr val="FFFF00"/>
              </a:solidFill>
              <a:latin typeface="Times New Roman" panose="02020603050405020304" pitchFamily="18" charset="0"/>
              <a:cs typeface="Times New Roman" panose="02020603050405020304" pitchFamily="18" charset="0"/>
            </a:endParaRPr>
          </a:p>
        </p:txBody>
      </p:sp>
      <p:sp>
        <p:nvSpPr>
          <p:cNvPr id="12" name="Oval 11"/>
          <p:cNvSpPr/>
          <p:nvPr/>
        </p:nvSpPr>
        <p:spPr>
          <a:xfrm>
            <a:off x="1825336" y="1749382"/>
            <a:ext cx="858954" cy="623056"/>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I</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Oval 12"/>
          <p:cNvSpPr/>
          <p:nvPr/>
        </p:nvSpPr>
        <p:spPr>
          <a:xfrm>
            <a:off x="1813319" y="2567059"/>
            <a:ext cx="858954" cy="623056"/>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II</a:t>
            </a:r>
            <a:endParaRPr lang="vi-VN" sz="2400" b="1" dirty="0">
              <a:solidFill>
                <a:srgbClr val="FFFF00"/>
              </a:solidFill>
              <a:latin typeface="Times New Roman" panose="02020603050405020304" pitchFamily="18" charset="0"/>
              <a:cs typeface="Times New Roman" panose="02020603050405020304" pitchFamily="18" charset="0"/>
            </a:endParaRPr>
          </a:p>
        </p:txBody>
      </p:sp>
      <p:sp>
        <p:nvSpPr>
          <p:cNvPr id="14" name="Oval 13"/>
          <p:cNvSpPr/>
          <p:nvPr/>
        </p:nvSpPr>
        <p:spPr>
          <a:xfrm>
            <a:off x="1851466" y="4130339"/>
            <a:ext cx="858954" cy="623056"/>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IV</a:t>
            </a:r>
            <a:endParaRPr lang="vi-VN" sz="2400" b="1" dirty="0">
              <a:solidFill>
                <a:srgbClr val="FFFF00"/>
              </a:solidFill>
              <a:latin typeface="Times New Roman" panose="02020603050405020304" pitchFamily="18" charset="0"/>
              <a:cs typeface="Times New Roman" panose="02020603050405020304" pitchFamily="18" charset="0"/>
            </a:endParaRPr>
          </a:p>
        </p:txBody>
      </p:sp>
      <p:pic>
        <p:nvPicPr>
          <p:cNvPr id="15" name="Picture 4" descr="Hình ảnh Phim Hoạt Hình Minh Họa Bài Giảng Ngày Của Giáo Viên PNG , Phim Hoạt  Hình Minh Họa Ngày Của Giáo Viên, Minh Họa Ngày Nhà Giáo, Ngày Nhà Giá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36000" y="4773127"/>
            <a:ext cx="3213088" cy="20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 descr="图片包含 鲜花, 花瓶, 餐桌, 植物&#10;&#10;已生成极高可信度的说明"/>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491" y="3651995"/>
            <a:ext cx="2030412" cy="31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288000" y="303944"/>
            <a:ext cx="6264000"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§2.MẶT PHẲNG TỌA ĐỘ</a:t>
            </a:r>
            <a:endParaRPr lang="en-US" sz="3600" b="1" dirty="0">
              <a:solidFill>
                <a:srgbClr val="FF0000"/>
              </a:solidFill>
              <a:latin typeface="Times New Roman" panose="02020603050405020304" pitchFamily="18" charset="0"/>
              <a:cs typeface="Times New Roman" panose="02020603050405020304" pitchFamily="18" charset="0"/>
            </a:endParaRPr>
          </a:p>
          <a:p>
            <a:pPr algn="ctr"/>
            <a:r>
              <a:rPr lang="en-US" sz="3600" b="1" dirty="0">
                <a:solidFill>
                  <a:srgbClr val="FF0000"/>
                </a:solidFill>
                <a:latin typeface="Times New Roman" panose="02020603050405020304" pitchFamily="18" charset="0"/>
                <a:cs typeface="Times New Roman" panose="02020603050405020304" pitchFamily="18" charset="0"/>
              </a:rPr>
              <a:t> ĐỒ THỊ HÀM SỐ</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95742" y="290945"/>
            <a:ext cx="4142518" cy="523220"/>
            <a:chOff x="595742" y="290945"/>
            <a:chExt cx="4142518" cy="523220"/>
          </a:xfrm>
        </p:grpSpPr>
        <p:sp>
          <p:nvSpPr>
            <p:cNvPr id="2" name="TextBox 1"/>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7" name="TextBox 6"/>
          <p:cNvSpPr txBox="1"/>
          <p:nvPr/>
        </p:nvSpPr>
        <p:spPr>
          <a:xfrm>
            <a:off x="96975" y="814165"/>
            <a:ext cx="5387686"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3</a:t>
            </a:r>
            <a:endParaRPr lang="vi-VN" sz="28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5734050" y="290945"/>
            <a:ext cx="6457950" cy="3829050"/>
          </a:xfrm>
          <a:prstGeom prst="rect">
            <a:avLst/>
          </a:prstGeom>
        </p:spPr>
      </p:pic>
      <p:sp>
        <p:nvSpPr>
          <p:cNvPr id="12" name="Thought Bubble: Cloud 11"/>
          <p:cNvSpPr/>
          <p:nvPr/>
        </p:nvSpPr>
        <p:spPr>
          <a:xfrm>
            <a:off x="3440836" y="4221000"/>
            <a:ext cx="8751164" cy="1083908"/>
          </a:xfrm>
          <a:prstGeom prst="cloudCallout">
            <a:avLst>
              <a:gd name="adj1" fmla="val -43649"/>
              <a:gd name="adj2" fmla="val 8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C000"/>
                </a:solidFill>
                <a:latin typeface="Times New Roman" panose="02020603050405020304" pitchFamily="18" charset="0"/>
                <a:cs typeface="Times New Roman" panose="02020603050405020304" pitchFamily="18" charset="0"/>
              </a:rPr>
              <a:t>Nêu</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nhận</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xét</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về</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hai</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trục</a:t>
            </a:r>
            <a:r>
              <a:rPr lang="en-US" sz="2800" b="1" dirty="0">
                <a:solidFill>
                  <a:srgbClr val="FFC000"/>
                </a:solidFill>
                <a:latin typeface="Times New Roman" panose="02020603050405020304" pitchFamily="18" charset="0"/>
                <a:cs typeface="Times New Roman" panose="02020603050405020304" pitchFamily="18" charset="0"/>
              </a:rPr>
              <a:t> Ox, Oy?</a:t>
            </a:r>
            <a:endParaRPr lang="vi-VN" sz="2800" b="1" dirty="0">
              <a:solidFill>
                <a:srgbClr val="FFC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856000" y="4869000"/>
            <a:ext cx="1481006" cy="17997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101600" y="897207"/>
            <a:ext cx="7615382" cy="3691781"/>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4"/>
          <p:cNvSpPr/>
          <p:nvPr/>
        </p:nvSpPr>
        <p:spPr>
          <a:xfrm>
            <a:off x="101600" y="897208"/>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40352" y="661594"/>
            <a:ext cx="1347395" cy="1607419"/>
          </a:xfrm>
          <a:prstGeom prst="rect">
            <a:avLst/>
          </a:prstGeom>
        </p:spPr>
      </p:pic>
      <p:sp>
        <p:nvSpPr>
          <p:cNvPr id="7" name="TextBox 6"/>
          <p:cNvSpPr txBox="1"/>
          <p:nvPr/>
        </p:nvSpPr>
        <p:spPr>
          <a:xfrm>
            <a:off x="961562" y="1408254"/>
            <a:ext cx="6755420" cy="3108543"/>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Ox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595742" y="290945"/>
            <a:ext cx="4142518" cy="523220"/>
            <a:chOff x="595742" y="290945"/>
            <a:chExt cx="4142518" cy="523220"/>
          </a:xfrm>
        </p:grpSpPr>
        <p:sp>
          <p:nvSpPr>
            <p:cNvPr id="9" name="TextBox 8"/>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3792000" y="5229000"/>
            <a:ext cx="8400000" cy="954107"/>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Chú</a:t>
            </a:r>
            <a:r>
              <a:rPr lang="en-US" sz="2800" b="1" i="1" u="sng"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ơ</a:t>
            </a:r>
            <a:r>
              <a:rPr lang="en-US" sz="2800" i="1" dirty="0">
                <a:latin typeface="Times New Roman" panose="02020603050405020304" pitchFamily="18" charset="0"/>
                <a:cs typeface="Times New Roman" panose="02020603050405020304" pitchFamily="18" charset="0"/>
              </a:rPr>
              <a:t>n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ược chọn bằng nhau (nếu không có lưu ý gì thêm)</a:t>
            </a:r>
            <a:endParaRPr lang="vi-VN" sz="2800"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7768580" y="895145"/>
            <a:ext cx="4248000" cy="3652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1200000" y="189000"/>
            <a:ext cx="4142518" cy="523220"/>
            <a:chOff x="595742" y="290945"/>
            <a:chExt cx="4142518" cy="523220"/>
          </a:xfrm>
        </p:grpSpPr>
        <p:sp>
          <p:nvSpPr>
            <p:cNvPr id="5" name="TextBox 4"/>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1242429" y="658933"/>
            <a:ext cx="6040582" cy="2677656"/>
          </a:xfrm>
          <a:prstGeom prst="rect">
            <a:avLst/>
          </a:prstGeom>
          <a:noFill/>
        </p:spPr>
        <p:txBody>
          <a:bodyPr wrap="square" rtlCol="0">
            <a:spAutoFit/>
          </a:bodyPr>
          <a:lstStyle/>
          <a:p>
            <a:pPr algn="just"/>
            <a:r>
              <a:rPr lang="en-US" sz="2800" b="1" i="1" u="sng" dirty="0" err="1">
                <a:latin typeface="Times New Roman" panose="02020603050405020304" pitchFamily="18" charset="0"/>
                <a:cs typeface="Times New Roman" panose="02020603050405020304" pitchFamily="18" charset="0"/>
              </a:rPr>
              <a:t>Ví</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dụ</a:t>
            </a:r>
            <a:r>
              <a:rPr lang="en-US" sz="2800" b="1" i="1" u="sng"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839906" y="3054276"/>
            <a:ext cx="1607127"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352000" y="3501000"/>
            <a:ext cx="5003011"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320001" y="1289530"/>
            <a:ext cx="4032000" cy="3592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55961" y="152400"/>
            <a:ext cx="10280078" cy="537075"/>
            <a:chOff x="374068" y="166254"/>
            <a:chExt cx="10280078" cy="537075"/>
          </a:xfrm>
        </p:grpSpPr>
        <p:sp>
          <p:nvSpPr>
            <p:cNvPr id="4" name="TextBox 3"/>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p:cNvPicPr>
            <a:picLocks noChangeAspect="1"/>
          </p:cNvPicPr>
          <p:nvPr/>
        </p:nvPicPr>
        <p:blipFill>
          <a:blip r:embed="rId1"/>
          <a:stretch>
            <a:fillRect/>
          </a:stretch>
        </p:blipFill>
        <p:spPr>
          <a:xfrm>
            <a:off x="8746983" y="727292"/>
            <a:ext cx="3468399" cy="3067606"/>
          </a:xfrm>
          <a:prstGeom prst="rect">
            <a:avLst/>
          </a:prstGeom>
        </p:spPr>
      </p:pic>
      <p:sp>
        <p:nvSpPr>
          <p:cNvPr id="11" name="TextBox 10"/>
          <p:cNvSpPr txBox="1"/>
          <p:nvPr/>
        </p:nvSpPr>
        <p:spPr>
          <a:xfrm>
            <a:off x="258467" y="757334"/>
            <a:ext cx="8594584" cy="2677656"/>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Hoạt</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động</a:t>
            </a:r>
            <a:r>
              <a:rPr lang="en-US" sz="2800" b="1" i="1" u="sng" dirty="0">
                <a:latin typeface="Times New Roman" panose="02020603050405020304" pitchFamily="18" charset="0"/>
                <a:cs typeface="Times New Roman" panose="02020603050405020304" pitchFamily="18" charset="0"/>
              </a:rPr>
              <a:t> 2</a:t>
            </a:r>
            <a:endParaRPr lang="en-US" sz="2800" b="1" i="1" u="sng"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6)</a:t>
            </a:r>
            <a:endParaRPr lang="en-US" sz="2800" dirty="0">
              <a:latin typeface="Times New Roman" panose="02020603050405020304" pitchFamily="18" charset="0"/>
              <a:cs typeface="Times New Roman" panose="02020603050405020304" pitchFamily="18" charset="0"/>
            </a:endParaRP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endParaRPr lang="en-US" sz="2800" dirty="0">
              <a:latin typeface="Times New Roman" panose="02020603050405020304" pitchFamily="18" charset="0"/>
              <a:cs typeface="Times New Roman" panose="02020603050405020304" pitchFamily="18" charset="0"/>
            </a:endParaRP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419774" y="3502849"/>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69303" y="3993307"/>
            <a:ext cx="11490188" cy="954107"/>
          </a:xfrm>
          <a:prstGeom prst="rect">
            <a:avLst/>
          </a:prstGeom>
          <a:noFill/>
        </p:spPr>
        <p:txBody>
          <a:bodyPr wrap="square" rtlCol="0">
            <a:spAutoFit/>
          </a:bodyPr>
          <a:lstStyle/>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endParaRPr lang="en-US" sz="2800" dirty="0">
              <a:latin typeface="Times New Roman" panose="02020603050405020304" pitchFamily="18" charset="0"/>
              <a:cs typeface="Times New Roman" panose="02020603050405020304" pitchFamily="18" charset="0"/>
            </a:endParaRP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157164" y="5145823"/>
            <a:ext cx="11877672" cy="1404937"/>
            <a:chOff x="157164" y="5145823"/>
            <a:chExt cx="11877672" cy="1404937"/>
          </a:xfrm>
        </p:grpSpPr>
        <p:sp>
          <p:nvSpPr>
            <p:cNvPr id="14" name="Wave 13"/>
            <p:cNvSpPr/>
            <p:nvPr/>
          </p:nvSpPr>
          <p:spPr>
            <a:xfrm>
              <a:off x="157164" y="5145823"/>
              <a:ext cx="11800178" cy="1404937"/>
            </a:xfrm>
            <a:prstGeom prst="wav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p:cNvSpPr txBox="1"/>
            <p:nvPr/>
          </p:nvSpPr>
          <p:spPr>
            <a:xfrm>
              <a:off x="157164" y="5596653"/>
              <a:ext cx="11877672" cy="523220"/>
            </a:xfrm>
            <a:prstGeom prst="rect">
              <a:avLst/>
            </a:prstGeom>
            <a:noFill/>
          </p:spPr>
          <p:txBody>
            <a:bodyPr wrap="square" rtlCol="0">
              <a:spAutoFit/>
            </a:bodyPr>
            <a:lstStyle/>
            <a:p>
              <a:r>
                <a:rPr lang="en-US" sz="2800" b="1" i="1" u="sng" dirty="0" err="1">
                  <a:solidFill>
                    <a:srgbClr val="FFC000"/>
                  </a:solidFill>
                  <a:latin typeface="Times New Roman" panose="02020603050405020304" pitchFamily="18" charset="0"/>
                  <a:cs typeface="Times New Roman" panose="02020603050405020304" pitchFamily="18" charset="0"/>
                </a:rPr>
                <a:t>Nhận</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u="sng" dirty="0" err="1">
                  <a:solidFill>
                    <a:srgbClr val="FFC000"/>
                  </a:solidFill>
                  <a:latin typeface="Times New Roman" panose="02020603050405020304" pitchFamily="18" charset="0"/>
                  <a:cs typeface="Times New Roman" panose="02020603050405020304" pitchFamily="18" charset="0"/>
                </a:rPr>
                <a:t>xét</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Cặp</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số</a:t>
              </a:r>
              <a:r>
                <a:rPr lang="en-US" sz="2800" b="1" i="1" dirty="0">
                  <a:solidFill>
                    <a:srgbClr val="FFC000"/>
                  </a:solidFill>
                  <a:latin typeface="Times New Roman" panose="02020603050405020304" pitchFamily="18" charset="0"/>
                  <a:cs typeface="Times New Roman" panose="02020603050405020304" pitchFamily="18" charset="0"/>
                </a:rPr>
                <a:t> (4; 3) </a:t>
              </a:r>
              <a:r>
                <a:rPr lang="en-US" sz="2800" b="1" i="1" dirty="0" err="1">
                  <a:solidFill>
                    <a:srgbClr val="FFC000"/>
                  </a:solidFill>
                  <a:latin typeface="Times New Roman" panose="02020603050405020304" pitchFamily="18" charset="0"/>
                  <a:cs typeface="Times New Roman" panose="02020603050405020304" pitchFamily="18" charset="0"/>
                </a:rPr>
                <a:t>gọi</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là</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của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điểm</a:t>
              </a:r>
              <a:r>
                <a:rPr lang="en-US" sz="2800" b="1" i="1" dirty="0">
                  <a:solidFill>
                    <a:srgbClr val="FFC000"/>
                  </a:solidFill>
                  <a:latin typeface="Times New Roman" panose="02020603050405020304" pitchFamily="18" charset="0"/>
                  <a:cs typeface="Times New Roman" panose="02020603050405020304" pitchFamily="18" charset="0"/>
                </a:rPr>
                <a:t> M </a:t>
              </a:r>
              <a:r>
                <a:rPr lang="en-US" sz="2800" b="1" i="1" dirty="0" err="1">
                  <a:solidFill>
                    <a:srgbClr val="FFC000"/>
                  </a:solidFill>
                  <a:latin typeface="Times New Roman" panose="02020603050405020304" pitchFamily="18" charset="0"/>
                  <a:cs typeface="Times New Roman" panose="02020603050405020304" pitchFamily="18" charset="0"/>
                </a:rPr>
                <a:t>trong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mặt</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phẳng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Oxy</a:t>
              </a:r>
              <a:r>
                <a:rPr lang="en-US" sz="2800" b="1" i="1" u="sng" dirty="0">
                  <a:solidFill>
                    <a:srgbClr val="FFC000"/>
                  </a:solidFill>
                  <a:latin typeface="Times New Roman" panose="02020603050405020304" pitchFamily="18" charset="0"/>
                  <a:cs typeface="Times New Roman" panose="02020603050405020304" pitchFamily="18" charset="0"/>
                </a:rPr>
                <a:t> </a:t>
              </a:r>
              <a:endParaRPr lang="vi-VN" sz="2800" b="1" i="1" u="sng" dirty="0">
                <a:solidFill>
                  <a:srgbClr val="FFC000"/>
                </a:solidFill>
                <a:latin typeface="Times New Roman" panose="02020603050405020304" pitchFamily="18" charset="0"/>
                <a:cs typeface="Times New Roman" panose="02020603050405020304" pitchFamily="18" charset="0"/>
              </a:endParaRPr>
            </a:p>
          </p:txBody>
        </p:sp>
      </p:grpSp>
      <p:sp>
        <p:nvSpPr>
          <p:cNvPr id="17" name="Rectangle 16"/>
          <p:cNvSpPr/>
          <p:nvPr/>
        </p:nvSpPr>
        <p:spPr>
          <a:xfrm>
            <a:off x="0" y="0"/>
            <a:ext cx="12192000" cy="6858000"/>
          </a:xfrm>
          <a:prstGeom prst="rect">
            <a:avLst/>
          </a:prstGeom>
          <a:noFill/>
          <a:ln w="76200" cmpd="thickThi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631622" y="317336"/>
            <a:ext cx="10280078" cy="537075"/>
            <a:chOff x="374068" y="166254"/>
            <a:chExt cx="10280078" cy="537075"/>
          </a:xfrm>
        </p:grpSpPr>
        <p:sp>
          <p:nvSpPr>
            <p:cNvPr id="3" name="TextBox 2"/>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13889" b="27431" l="2053" r="14663">
                        <a14:foregroundMark x1="3226" y1="20486" x2="14076" y2="21528"/>
                        <a14:foregroundMark x1="3079" y1="14931" x2="13636" y2="14583"/>
                        <a14:foregroundMark x1="13050" y1="16667" x2="13636" y2="26736"/>
                        <a14:foregroundMark x1="13343" y1="25694" x2="2639" y2="26736"/>
                        <a14:foregroundMark x1="2639" y1="25000" x2="2639" y2="16667"/>
                      </a14:backgroundRemoval>
                    </a14:imgEffect>
                  </a14:imgLayer>
                </a14:imgProps>
              </a:ext>
            </a:extLst>
          </a:blip>
          <a:srcRect l="909" t="9167" r="85367" b="71250"/>
          <a:stretch>
            <a:fillRect/>
          </a:stretch>
        </p:blipFill>
        <p:spPr>
          <a:xfrm>
            <a:off x="1344000" y="549000"/>
            <a:ext cx="2072037" cy="1248535"/>
          </a:xfrm>
          <a:prstGeom prst="rect">
            <a:avLst/>
          </a:prstGeom>
        </p:spPr>
      </p:pic>
      <p:pic>
        <p:nvPicPr>
          <p:cNvPr id="7" name="Picture 6"/>
          <p:cNvPicPr>
            <a:picLocks noChangeAspect="1"/>
          </p:cNvPicPr>
          <p:nvPr/>
        </p:nvPicPr>
        <p:blipFill rotWithShape="1">
          <a:blip r:embed="rId4"/>
          <a:srcRect l="63565" b="5394"/>
          <a:stretch>
            <a:fillRect/>
          </a:stretch>
        </p:blipFill>
        <p:spPr>
          <a:xfrm>
            <a:off x="7814644" y="759602"/>
            <a:ext cx="3944717" cy="4325398"/>
          </a:xfrm>
          <a:prstGeom prst="rect">
            <a:avLst/>
          </a:prstGeom>
        </p:spPr>
      </p:pic>
      <p:sp>
        <p:nvSpPr>
          <p:cNvPr id="8" name="TextBox 7"/>
          <p:cNvSpPr txBox="1"/>
          <p:nvPr/>
        </p:nvSpPr>
        <p:spPr>
          <a:xfrm>
            <a:off x="1344000" y="1629000"/>
            <a:ext cx="62865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E, F, G, O.</a:t>
            </a:r>
            <a:endParaRPr lang="vi-VN"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576000" y="2709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92125" y="3269712"/>
            <a:ext cx="318452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3869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D(1; -2)</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9673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E(-2;1)</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015960"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F(0;-3)</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340594"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G(-3;0)</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944719"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O(0;0)</a:t>
            </a:r>
            <a:endParaRPr lang="en-US" sz="2800" dirty="0">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1283955" y="5162550"/>
            <a:ext cx="9564045" cy="1107996"/>
            <a:chOff x="456255" y="4705350"/>
            <a:chExt cx="9564045" cy="1107996"/>
          </a:xfrm>
        </p:grpSpPr>
        <p:sp>
          <p:nvSpPr>
            <p:cNvPr id="16" name="Arrow: Pentagon 15"/>
            <p:cNvSpPr/>
            <p:nvPr/>
          </p:nvSpPr>
          <p:spPr>
            <a:xfrm>
              <a:off x="456255" y="4705350"/>
              <a:ext cx="2443849" cy="11079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927814" y="4705350"/>
              <a:ext cx="7092486" cy="1107996"/>
            </a:xfrm>
            <a:prstGeom prst="rect">
              <a:avLst/>
            </a:prstGeom>
            <a:solidFill>
              <a:schemeClr val="accent4">
                <a:lumMod val="20000"/>
                <a:lumOff val="80000"/>
              </a:schemeClr>
            </a:solidFill>
            <a:ln>
              <a:solidFill>
                <a:schemeClr val="tx1"/>
              </a:solidFill>
            </a:ln>
          </p:spPr>
          <p:txBody>
            <a:bodyPr wrap="square" rtlCol="0">
              <a:spAutoFit/>
            </a:bodyPr>
            <a:lstStyle/>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en-US" sz="2800" dirty="0">
                <a:latin typeface="Times New Roman" panose="02020603050405020304" pitchFamily="18" charset="0"/>
                <a:cs typeface="Times New Roman" panose="02020603050405020304" pitchFamily="18" charset="0"/>
              </a:endParaRPr>
            </a:p>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en-US" sz="2800" dirty="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10434</Words>
  <Application>WPS Presentation</Application>
  <PresentationFormat>Widescreen</PresentationFormat>
  <Paragraphs>1175</Paragraphs>
  <Slides>30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vt:lpstr>
      <vt:lpstr>SimSun</vt:lpstr>
      <vt:lpstr>Wingdings</vt:lpstr>
      <vt:lpstr>Times New Roman</vt:lpstr>
      <vt:lpstr>Symbol</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HP ENVY</cp:lastModifiedBy>
  <cp:revision>146</cp:revision>
  <dcterms:created xsi:type="dcterms:W3CDTF">2023-06-11T14:25:00Z</dcterms:created>
  <dcterms:modified xsi:type="dcterms:W3CDTF">2023-08-13T15:25:06Z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4078666F21AB42B287D621DC59079208</vt:lpwstr>
  </property>
  <property fmtid="{D5CDD505-2E9C-101B-9397-08002B2CF9AE}" pid="3" name="KSOProductBuildVer">
    <vt:lpwstr>1033-11.2.0.11537</vt:lpwstr>
  </property>
</Properties>
</file>