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B7AF220-43EB-4BB2-8F8B-5815BD1B5901}" type="datetimeFigureOut">
              <a:rPr lang="vi-VN" smtClean="0"/>
              <a:t>13/08/2023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EF79409-906B-4F1B-A330-F75D25B28042}" type="slidenum">
              <a:rPr lang="vi-VN" smtClean="0"/>
              <a:t>‹#›</a:t>
            </a:fld>
            <a:endParaRPr lang="vi-VN"/>
          </a:p>
        </p:txBody>
      </p:sp>
    </p:spTree>
    <p:extLst>
      <p:ext uri="{BB962C8B-B14F-4D97-AF65-F5344CB8AC3E}">
        <p14:creationId xmlns:p14="http://schemas.microsoft.com/office/powerpoint/2010/main" val="246435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B7AF220-43EB-4BB2-8F8B-5815BD1B5901}" type="datetimeFigureOut">
              <a:rPr lang="vi-VN" smtClean="0"/>
              <a:t>13/08/2023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EF79409-906B-4F1B-A330-F75D25B28042}" type="slidenum">
              <a:rPr lang="vi-VN" smtClean="0"/>
              <a:t>‹#›</a:t>
            </a:fld>
            <a:endParaRPr lang="vi-VN"/>
          </a:p>
        </p:txBody>
      </p:sp>
    </p:spTree>
    <p:extLst>
      <p:ext uri="{BB962C8B-B14F-4D97-AF65-F5344CB8AC3E}">
        <p14:creationId xmlns:p14="http://schemas.microsoft.com/office/powerpoint/2010/main" val="247901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B7AF220-43EB-4BB2-8F8B-5815BD1B5901}" type="datetimeFigureOut">
              <a:rPr lang="vi-VN" smtClean="0"/>
              <a:t>13/08/2023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EF79409-906B-4F1B-A330-F75D25B28042}" type="slidenum">
              <a:rPr lang="vi-VN" smtClean="0"/>
              <a:t>‹#›</a:t>
            </a:fld>
            <a:endParaRPr lang="vi-VN"/>
          </a:p>
        </p:txBody>
      </p:sp>
    </p:spTree>
    <p:extLst>
      <p:ext uri="{BB962C8B-B14F-4D97-AF65-F5344CB8AC3E}">
        <p14:creationId xmlns:p14="http://schemas.microsoft.com/office/powerpoint/2010/main" val="194929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69642F06-5B03-4498-B9F9-30EAC8E61600}"/>
              </a:ext>
            </a:extLst>
          </p:cNvPr>
          <p:cNvSpPr>
            <a:spLocks noGrp="1" noChangeArrowheads="1"/>
          </p:cNvSpPr>
          <p:nvPr>
            <p:ph type="dt" sz="half" idx="10"/>
          </p:nvPr>
        </p:nvSpPr>
        <p:spPr>
          <a:ln/>
        </p:spPr>
        <p:txBody>
          <a:bodyPr/>
          <a:lstStyle>
            <a:lvl1pPr>
              <a:defRPr/>
            </a:lvl1pPr>
          </a:lstStyle>
          <a:p>
            <a:pPr>
              <a:defRPr/>
            </a:pPr>
            <a:fld id="{3FE0DED9-6A14-4BB6-8F52-BE5E5F3BA188}" type="datetime1">
              <a:rPr lang="en-US"/>
              <a:pPr>
                <a:defRPr/>
              </a:pPr>
              <a:t>8/13/2023</a:t>
            </a:fld>
            <a:endParaRPr lang="en-US"/>
          </a:p>
        </p:txBody>
      </p:sp>
      <p:sp>
        <p:nvSpPr>
          <p:cNvPr id="4" name="Rectangle 5">
            <a:extLst>
              <a:ext uri="{FF2B5EF4-FFF2-40B4-BE49-F238E27FC236}">
                <a16:creationId xmlns:a16="http://schemas.microsoft.com/office/drawing/2014/main" id="{6265E96C-50ED-491F-9024-EE12E7E13273}"/>
              </a:ext>
            </a:extLst>
          </p:cNvPr>
          <p:cNvSpPr>
            <a:spLocks noGrp="1" noChangeArrowheads="1"/>
          </p:cNvSpPr>
          <p:nvPr>
            <p:ph type="ftr" sz="quarter" idx="11"/>
          </p:nvPr>
        </p:nvSpPr>
        <p:spPr>
          <a:ln/>
        </p:spPr>
        <p:txBody>
          <a:bodyPr/>
          <a:lstStyle>
            <a:lvl1pPr>
              <a:defRPr/>
            </a:lvl1pPr>
          </a:lstStyle>
          <a:p>
            <a:pPr>
              <a:defRPr/>
            </a:pPr>
            <a:r>
              <a:rPr lang="vi-VN"/>
              <a:t>GV: TRƯƠNG HOÀNG LONG</a:t>
            </a:r>
            <a:endParaRPr lang="en-US"/>
          </a:p>
        </p:txBody>
      </p:sp>
      <p:sp>
        <p:nvSpPr>
          <p:cNvPr id="5" name="Rectangle 6">
            <a:extLst>
              <a:ext uri="{FF2B5EF4-FFF2-40B4-BE49-F238E27FC236}">
                <a16:creationId xmlns:a16="http://schemas.microsoft.com/office/drawing/2014/main" id="{A43D80E8-E867-42F8-B014-30079D2F3939}"/>
              </a:ext>
            </a:extLst>
          </p:cNvPr>
          <p:cNvSpPr>
            <a:spLocks noGrp="1" noChangeArrowheads="1"/>
          </p:cNvSpPr>
          <p:nvPr>
            <p:ph type="sldNum" sz="quarter" idx="12"/>
          </p:nvPr>
        </p:nvSpPr>
        <p:spPr>
          <a:ln/>
        </p:spPr>
        <p:txBody>
          <a:bodyPr/>
          <a:lstStyle>
            <a:lvl1pPr>
              <a:defRPr/>
            </a:lvl1pPr>
          </a:lstStyle>
          <a:p>
            <a:fld id="{12AC3E7B-E651-4ED8-B514-AFDC2D629884}" type="slidenum">
              <a:rPr lang="en-US" altLang="en-US"/>
              <a:pPr/>
              <a:t>‹#›</a:t>
            </a:fld>
            <a:endParaRPr lang="en-US" altLang="en-US"/>
          </a:p>
        </p:txBody>
      </p:sp>
    </p:spTree>
    <p:extLst>
      <p:ext uri="{BB962C8B-B14F-4D97-AF65-F5344CB8AC3E}">
        <p14:creationId xmlns:p14="http://schemas.microsoft.com/office/powerpoint/2010/main" val="736643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B7AF220-43EB-4BB2-8F8B-5815BD1B5901}" type="datetimeFigureOut">
              <a:rPr lang="vi-VN" smtClean="0"/>
              <a:t>13/08/2023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EF79409-906B-4F1B-A330-F75D25B28042}" type="slidenum">
              <a:rPr lang="vi-VN" smtClean="0"/>
              <a:t>‹#›</a:t>
            </a:fld>
            <a:endParaRPr lang="vi-VN"/>
          </a:p>
        </p:txBody>
      </p:sp>
    </p:spTree>
    <p:extLst>
      <p:ext uri="{BB962C8B-B14F-4D97-AF65-F5344CB8AC3E}">
        <p14:creationId xmlns:p14="http://schemas.microsoft.com/office/powerpoint/2010/main" val="176225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7AF220-43EB-4BB2-8F8B-5815BD1B5901}" type="datetimeFigureOut">
              <a:rPr lang="vi-VN" smtClean="0"/>
              <a:t>13/08/2023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EF79409-906B-4F1B-A330-F75D25B28042}" type="slidenum">
              <a:rPr lang="vi-VN" smtClean="0"/>
              <a:t>‹#›</a:t>
            </a:fld>
            <a:endParaRPr lang="vi-VN"/>
          </a:p>
        </p:txBody>
      </p:sp>
    </p:spTree>
    <p:extLst>
      <p:ext uri="{BB962C8B-B14F-4D97-AF65-F5344CB8AC3E}">
        <p14:creationId xmlns:p14="http://schemas.microsoft.com/office/powerpoint/2010/main" val="1334154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B7AF220-43EB-4BB2-8F8B-5815BD1B5901}" type="datetimeFigureOut">
              <a:rPr lang="vi-VN" smtClean="0"/>
              <a:t>13/08/2023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EF79409-906B-4F1B-A330-F75D25B28042}" type="slidenum">
              <a:rPr lang="vi-VN" smtClean="0"/>
              <a:t>‹#›</a:t>
            </a:fld>
            <a:endParaRPr lang="vi-VN"/>
          </a:p>
        </p:txBody>
      </p:sp>
    </p:spTree>
    <p:extLst>
      <p:ext uri="{BB962C8B-B14F-4D97-AF65-F5344CB8AC3E}">
        <p14:creationId xmlns:p14="http://schemas.microsoft.com/office/powerpoint/2010/main" val="15426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B7AF220-43EB-4BB2-8F8B-5815BD1B5901}" type="datetimeFigureOut">
              <a:rPr lang="vi-VN" smtClean="0"/>
              <a:t>13/08/2023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EF79409-906B-4F1B-A330-F75D25B28042}" type="slidenum">
              <a:rPr lang="vi-VN" smtClean="0"/>
              <a:t>‹#›</a:t>
            </a:fld>
            <a:endParaRPr lang="vi-VN"/>
          </a:p>
        </p:txBody>
      </p:sp>
    </p:spTree>
    <p:extLst>
      <p:ext uri="{BB962C8B-B14F-4D97-AF65-F5344CB8AC3E}">
        <p14:creationId xmlns:p14="http://schemas.microsoft.com/office/powerpoint/2010/main" val="154448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B7AF220-43EB-4BB2-8F8B-5815BD1B5901}" type="datetimeFigureOut">
              <a:rPr lang="vi-VN" smtClean="0"/>
              <a:t>13/08/2023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EF79409-906B-4F1B-A330-F75D25B28042}" type="slidenum">
              <a:rPr lang="vi-VN" smtClean="0"/>
              <a:t>‹#›</a:t>
            </a:fld>
            <a:endParaRPr lang="vi-VN"/>
          </a:p>
        </p:txBody>
      </p:sp>
    </p:spTree>
    <p:extLst>
      <p:ext uri="{BB962C8B-B14F-4D97-AF65-F5344CB8AC3E}">
        <p14:creationId xmlns:p14="http://schemas.microsoft.com/office/powerpoint/2010/main" val="97558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AF220-43EB-4BB2-8F8B-5815BD1B5901}" type="datetimeFigureOut">
              <a:rPr lang="vi-VN" smtClean="0"/>
              <a:t>13/08/2023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EF79409-906B-4F1B-A330-F75D25B28042}" type="slidenum">
              <a:rPr lang="vi-VN" smtClean="0"/>
              <a:t>‹#›</a:t>
            </a:fld>
            <a:endParaRPr lang="vi-VN"/>
          </a:p>
        </p:txBody>
      </p:sp>
    </p:spTree>
    <p:extLst>
      <p:ext uri="{BB962C8B-B14F-4D97-AF65-F5344CB8AC3E}">
        <p14:creationId xmlns:p14="http://schemas.microsoft.com/office/powerpoint/2010/main" val="254443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7AF220-43EB-4BB2-8F8B-5815BD1B5901}" type="datetimeFigureOut">
              <a:rPr lang="vi-VN" smtClean="0"/>
              <a:t>13/08/2023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EF79409-906B-4F1B-A330-F75D25B28042}" type="slidenum">
              <a:rPr lang="vi-VN" smtClean="0"/>
              <a:t>‹#›</a:t>
            </a:fld>
            <a:endParaRPr lang="vi-VN"/>
          </a:p>
        </p:txBody>
      </p:sp>
    </p:spTree>
    <p:extLst>
      <p:ext uri="{BB962C8B-B14F-4D97-AF65-F5344CB8AC3E}">
        <p14:creationId xmlns:p14="http://schemas.microsoft.com/office/powerpoint/2010/main" val="223338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7AF220-43EB-4BB2-8F8B-5815BD1B5901}" type="datetimeFigureOut">
              <a:rPr lang="vi-VN" smtClean="0"/>
              <a:t>13/08/2023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EF79409-906B-4F1B-A330-F75D25B28042}" type="slidenum">
              <a:rPr lang="vi-VN" smtClean="0"/>
              <a:t>‹#›</a:t>
            </a:fld>
            <a:endParaRPr lang="vi-VN"/>
          </a:p>
        </p:txBody>
      </p:sp>
    </p:spTree>
    <p:extLst>
      <p:ext uri="{BB962C8B-B14F-4D97-AF65-F5344CB8AC3E}">
        <p14:creationId xmlns:p14="http://schemas.microsoft.com/office/powerpoint/2010/main" val="377535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AF220-43EB-4BB2-8F8B-5815BD1B5901}" type="datetimeFigureOut">
              <a:rPr lang="vi-VN" smtClean="0"/>
              <a:t>13/08/2023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79409-906B-4F1B-A330-F75D25B28042}" type="slidenum">
              <a:rPr lang="vi-VN" smtClean="0"/>
              <a:t>‹#›</a:t>
            </a:fld>
            <a:endParaRPr lang="vi-VN"/>
          </a:p>
        </p:txBody>
      </p:sp>
    </p:spTree>
    <p:extLst>
      <p:ext uri="{BB962C8B-B14F-4D97-AF65-F5344CB8AC3E}">
        <p14:creationId xmlns:p14="http://schemas.microsoft.com/office/powerpoint/2010/main" val="440401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jpe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jpe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ổng hợp các cách mở bài cho tác phẩm Nước Đại Việt ta - Tin Học 24">
            <a:extLst>
              <a:ext uri="{FF2B5EF4-FFF2-40B4-BE49-F238E27FC236}">
                <a16:creationId xmlns:a16="http://schemas.microsoft.com/office/drawing/2014/main" id="{83B49E18-9C79-4E75-BB14-29FD8FB51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7BB374-9404-49F0-A10B-E8B65F1619B1}"/>
              </a:ext>
            </a:extLst>
          </p:cNvPr>
          <p:cNvSpPr txBox="1"/>
          <p:nvPr/>
        </p:nvSpPr>
        <p:spPr>
          <a:xfrm>
            <a:off x="514904" y="312484"/>
            <a:ext cx="2681057" cy="523220"/>
          </a:xfrm>
          <a:prstGeom prst="rect">
            <a:avLst/>
          </a:prstGeom>
          <a:solidFill>
            <a:schemeClr val="bg1"/>
          </a:solidFill>
        </p:spPr>
        <p:txBody>
          <a:bodyPr wrap="square" rtlCol="0">
            <a:spAutoFit/>
          </a:bodyPr>
          <a:lstStyle/>
          <a:p>
            <a:pPr algn="ctr"/>
            <a:r>
              <a:rPr lang="vi-VN" sz="2800" b="1" dirty="0">
                <a:solidFill>
                  <a:srgbClr val="0070C0"/>
                </a:solidFill>
                <a:latin typeface="+mj-lt"/>
              </a:rPr>
              <a:t>Ngữ văn 8</a:t>
            </a:r>
            <a:endParaRPr lang="en-US" sz="2800" b="1" dirty="0">
              <a:solidFill>
                <a:srgbClr val="0070C0"/>
              </a:solidFill>
              <a:latin typeface="+mj-lt"/>
            </a:endParaRPr>
          </a:p>
        </p:txBody>
      </p:sp>
    </p:spTree>
    <p:extLst>
      <p:ext uri="{BB962C8B-B14F-4D97-AF65-F5344CB8AC3E}">
        <p14:creationId xmlns:p14="http://schemas.microsoft.com/office/powerpoint/2010/main" val="1890119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3D9C888-65A9-4EBE-8075-B8B60A25133F}"/>
              </a:ext>
            </a:extLst>
          </p:cNvPr>
          <p:cNvSpPr txBox="1">
            <a:spLocks noChangeArrowheads="1"/>
          </p:cNvSpPr>
          <p:nvPr/>
        </p:nvSpPr>
        <p:spPr bwMode="auto">
          <a:xfrm>
            <a:off x="63500" y="190500"/>
            <a:ext cx="70485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defTabSz="761970" fontAlgn="base">
              <a:spcBef>
                <a:spcPct val="0"/>
              </a:spcBef>
              <a:spcAft>
                <a:spcPct val="0"/>
              </a:spcAft>
              <a:buNone/>
            </a:pPr>
            <a:r>
              <a:rPr lang="en-US" altLang="en-US" sz="3000" dirty="0">
                <a:solidFill>
                  <a:srgbClr val="000000"/>
                </a:solidFill>
                <a:latin typeface="Times New Roman" panose="02020603050405020304" pitchFamily="18" charset="0"/>
                <a:cs typeface="Times New Roman" panose="02020603050405020304" pitchFamily="18" charset="0"/>
              </a:rPr>
              <a:t>Ô </a:t>
            </a:r>
            <a:r>
              <a:rPr lang="en-US" altLang="en-US" sz="3000" dirty="0" err="1">
                <a:solidFill>
                  <a:srgbClr val="000000"/>
                </a:solidFill>
                <a:latin typeface="Times New Roman" panose="02020603050405020304" pitchFamily="18" charset="0"/>
                <a:cs typeface="Times New Roman" panose="02020603050405020304" pitchFamily="18" charset="0"/>
              </a:rPr>
              <a:t>Mã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Nhi</a:t>
            </a:r>
            <a:r>
              <a:rPr lang="en-US" altLang="en-US" sz="3000" dirty="0">
                <a:solidFill>
                  <a:srgbClr val="000000"/>
                </a:solidFill>
                <a:latin typeface="Times New Roman" panose="02020603050405020304" pitchFamily="18" charset="0"/>
                <a:cs typeface="Times New Roman" panose="02020603050405020304" pitchFamily="18" charset="0"/>
              </a:rPr>
              <a:t> – </a:t>
            </a:r>
            <a:r>
              <a:rPr lang="en-US" altLang="en-US" sz="3000" dirty="0" err="1">
                <a:solidFill>
                  <a:srgbClr val="000000"/>
                </a:solidFill>
                <a:latin typeface="Times New Roman" panose="02020603050405020304" pitchFamily="18" charset="0"/>
                <a:cs typeface="Times New Roman" panose="02020603050405020304" pitchFamily="18" charset="0"/>
              </a:rPr>
              <a:t>tướng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giỏi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của</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nhà</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Nguyên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từng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chinh</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chiến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nhiều</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năm</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trên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đất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Đại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Việt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Là</a:t>
            </a:r>
            <a:r>
              <a:rPr lang="en-US" altLang="en-US" sz="3000" dirty="0">
                <a:solidFill>
                  <a:srgbClr val="000000"/>
                </a:solidFill>
                <a:latin typeface="Times New Roman" panose="02020603050405020304" pitchFamily="18" charset="0"/>
                <a:cs typeface="Times New Roman" panose="02020603050405020304" pitchFamily="18" charset="0"/>
              </a:rPr>
              <a:t> 1 </a:t>
            </a:r>
            <a:r>
              <a:rPr lang="en-US" altLang="en-US" sz="3000" dirty="0" err="1">
                <a:solidFill>
                  <a:srgbClr val="000000"/>
                </a:solidFill>
                <a:latin typeface="Times New Roman" panose="02020603050405020304" pitchFamily="18" charset="0"/>
                <a:cs typeface="Times New Roman" panose="02020603050405020304" pitchFamily="18" charset="0"/>
              </a:rPr>
              <a:t>tướng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giỏi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tài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năng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những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tàn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bạo</a:t>
            </a:r>
            <a:r>
              <a:rPr lang="en-US" altLang="en-US" sz="3000" dirty="0">
                <a:solidFill>
                  <a:srgbClr val="000000"/>
                </a:solidFill>
                <a:latin typeface="Times New Roman" panose="02020603050405020304" pitchFamily="18" charset="0"/>
                <a:cs typeface="Times New Roman" panose="02020603050405020304" pitchFamily="18" charset="0"/>
              </a:rPr>
              <a:t>. Khi Ô </a:t>
            </a:r>
            <a:r>
              <a:rPr lang="en-US" altLang="en-US" sz="3000" dirty="0" err="1">
                <a:solidFill>
                  <a:srgbClr val="000000"/>
                </a:solidFill>
                <a:latin typeface="Times New Roman" panose="02020603050405020304" pitchFamily="18" charset="0"/>
                <a:cs typeface="Times New Roman" panose="02020603050405020304" pitchFamily="18" charset="0"/>
              </a:rPr>
              <a:t>Mã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và</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nhiều</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tướng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khác</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bị</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tướng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nhà</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Trần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bắt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sống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trong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trận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Bạch</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Đằng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Và</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để</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tránh</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nạn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binh</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đao</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thì</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nhà</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Trần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đồng</a:t>
            </a:r>
            <a:r>
              <a:rPr lang="en-US" altLang="en-US" sz="3000" dirty="0">
                <a:solidFill>
                  <a:srgbClr val="000000"/>
                </a:solidFill>
                <a:latin typeface="Times New Roman" panose="02020603050405020304" pitchFamily="18" charset="0"/>
                <a:cs typeface="Times New Roman" panose="02020603050405020304" pitchFamily="18" charset="0"/>
              </a:rPr>
              <a:t> ý </a:t>
            </a:r>
            <a:r>
              <a:rPr lang="en-US" altLang="en-US" sz="3000" dirty="0" err="1">
                <a:solidFill>
                  <a:srgbClr val="000000"/>
                </a:solidFill>
                <a:latin typeface="Times New Roman" panose="02020603050405020304" pitchFamily="18" charset="0"/>
                <a:cs typeface="Times New Roman" panose="02020603050405020304" pitchFamily="18" charset="0"/>
              </a:rPr>
              <a:t>lời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cầu</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hòa</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và</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cho</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các</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binh</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tướng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về</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nước</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Tuy</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nhiên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vua</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Trần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rất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căm</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giận</a:t>
            </a:r>
            <a:r>
              <a:rPr lang="en-US" altLang="en-US" sz="3000" dirty="0">
                <a:solidFill>
                  <a:srgbClr val="000000"/>
                </a:solidFill>
                <a:latin typeface="Times New Roman" panose="02020603050405020304" pitchFamily="18" charset="0"/>
                <a:cs typeface="Times New Roman" panose="02020603050405020304" pitchFamily="18" charset="0"/>
              </a:rPr>
              <a:t> Ô </a:t>
            </a:r>
            <a:r>
              <a:rPr lang="en-US" altLang="en-US" sz="3000" dirty="0" err="1">
                <a:solidFill>
                  <a:srgbClr val="000000"/>
                </a:solidFill>
                <a:latin typeface="Times New Roman" panose="02020603050405020304" pitchFamily="18" charset="0"/>
                <a:cs typeface="Times New Roman" panose="02020603050405020304" pitchFamily="18" charset="0"/>
              </a:rPr>
              <a:t>Mã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tàn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sát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nhiều</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người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và</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phá</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hoại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lăng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tẩm</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của</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tổ</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tiên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nhà</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Trần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nên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bàn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với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Trần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Hưng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Đạo</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giết</a:t>
            </a:r>
            <a:r>
              <a:rPr lang="en-US" altLang="en-US" sz="3000" dirty="0">
                <a:solidFill>
                  <a:srgbClr val="000000"/>
                </a:solidFill>
                <a:latin typeface="Times New Roman" panose="02020603050405020304" pitchFamily="18" charset="0"/>
                <a:cs typeface="Times New Roman" panose="02020603050405020304" pitchFamily="18" charset="0"/>
              </a:rPr>
              <a:t> Ô </a:t>
            </a:r>
            <a:r>
              <a:rPr lang="en-US" altLang="en-US" sz="3000" dirty="0" err="1">
                <a:solidFill>
                  <a:srgbClr val="000000"/>
                </a:solidFill>
                <a:latin typeface="Times New Roman" panose="02020603050405020304" pitchFamily="18" charset="0"/>
                <a:cs typeface="Times New Roman" panose="02020603050405020304" pitchFamily="18" charset="0"/>
              </a:rPr>
              <a:t>Mã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để</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thù</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và</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phòng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hậu</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quả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về</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sau</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Trên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đường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thuyền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trở</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về</a:t>
            </a:r>
            <a:r>
              <a:rPr lang="en-US" altLang="en-US" sz="3000" dirty="0">
                <a:solidFill>
                  <a:srgbClr val="000000"/>
                </a:solidFill>
                <a:latin typeface="Times New Roman" panose="02020603050405020304" pitchFamily="18" charset="0"/>
                <a:cs typeface="Times New Roman" panose="02020603050405020304" pitchFamily="18" charset="0"/>
              </a:rPr>
              <a:t>, THĐ </a:t>
            </a:r>
            <a:r>
              <a:rPr lang="en-US" altLang="en-US" sz="3000" dirty="0" err="1">
                <a:solidFill>
                  <a:srgbClr val="000000"/>
                </a:solidFill>
                <a:latin typeface="Times New Roman" panose="02020603050405020304" pitchFamily="18" charset="0"/>
                <a:cs typeface="Times New Roman" panose="02020603050405020304" pitchFamily="18" charset="0"/>
              </a:rPr>
              <a:t>đã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cho</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Yết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Kiêu</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đâm</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thủng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thuyền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Ô </a:t>
            </a:r>
            <a:r>
              <a:rPr lang="en-US" altLang="en-US" sz="30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Mã</a:t>
            </a:r>
            <a:r>
              <a:rPr lang="en-US" altLang="en-US" sz="3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0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a:t>
            </a:r>
            <a:r>
              <a:rPr lang="en-US" altLang="en-US" sz="3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0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chết</a:t>
            </a:r>
            <a:r>
              <a:rPr lang="en-US" altLang="en-US" sz="3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0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đuối</a:t>
            </a:r>
            <a:endParaRPr lang="en-US" altLang="en-US" sz="3000" dirty="0">
              <a:solidFill>
                <a:srgbClr val="000000"/>
              </a:solidFill>
              <a:latin typeface="Times New Roman" panose="02020603050405020304" pitchFamily="18" charset="0"/>
              <a:cs typeface="Times New Roman" panose="02020603050405020304" pitchFamily="18" charset="0"/>
            </a:endParaRPr>
          </a:p>
        </p:txBody>
      </p:sp>
      <p:pic>
        <p:nvPicPr>
          <p:cNvPr id="103426" name="Picture 2" descr="Kết quả hình ảnh cho oô mã nhi&quot;">
            <a:extLst>
              <a:ext uri="{FF2B5EF4-FFF2-40B4-BE49-F238E27FC236}">
                <a16:creationId xmlns:a16="http://schemas.microsoft.com/office/drawing/2014/main" id="{C00750CA-47E4-4FF3-AFD7-C91189325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3635375"/>
            <a:ext cx="4643438"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4" descr="Kết quả hình ảnh cho oô mã nhi&quot;">
            <a:extLst>
              <a:ext uri="{FF2B5EF4-FFF2-40B4-BE49-F238E27FC236}">
                <a16:creationId xmlns:a16="http://schemas.microsoft.com/office/drawing/2014/main" id="{B88F5A4A-0FFD-4E7C-97FE-9237C9C8F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235479"/>
            <a:ext cx="4635500" cy="313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730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3428"/>
                                        </p:tgtEl>
                                        <p:attrNameLst>
                                          <p:attrName>style.visibility</p:attrName>
                                        </p:attrNameLst>
                                      </p:cBhvr>
                                      <p:to>
                                        <p:strVal val="visible"/>
                                      </p:to>
                                    </p:set>
                                    <p:animEffect transition="in" filter="dissolve">
                                      <p:cBhvr>
                                        <p:cTn id="12" dur="500"/>
                                        <p:tgtEl>
                                          <p:spTgt spid="1034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3426"/>
                                        </p:tgtEl>
                                        <p:attrNameLst>
                                          <p:attrName>style.visibility</p:attrName>
                                        </p:attrNameLst>
                                      </p:cBhvr>
                                      <p:to>
                                        <p:strVal val="visible"/>
                                      </p:to>
                                    </p:set>
                                    <p:animEffect transition="in" filter="dissolve">
                                      <p:cBhvr>
                                        <p:cTn id="17"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A20B5DD-96C5-435F-8FA3-DA58794AEC98}"/>
              </a:ext>
            </a:extLst>
          </p:cNvPr>
          <p:cNvSpPr/>
          <p:nvPr/>
        </p:nvSpPr>
        <p:spPr>
          <a:xfrm>
            <a:off x="-1" y="4834968"/>
            <a:ext cx="12192001" cy="2003497"/>
          </a:xfrm>
          <a:prstGeom prst="rect">
            <a:avLst/>
          </a:prstGeom>
          <a:solidFill>
            <a:schemeClr val="accent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215701-4135-401D-B4D0-957DFE14AC94}"/>
              </a:ext>
            </a:extLst>
          </p:cNvPr>
          <p:cNvSpPr/>
          <p:nvPr/>
        </p:nvSpPr>
        <p:spPr>
          <a:xfrm>
            <a:off x="-1" y="3108068"/>
            <a:ext cx="12192001" cy="1755814"/>
          </a:xfrm>
          <a:prstGeom prst="rect">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7BAC22-159D-4AFF-917E-31F570D4C878}"/>
              </a:ext>
            </a:extLst>
          </p:cNvPr>
          <p:cNvSpPr/>
          <p:nvPr/>
        </p:nvSpPr>
        <p:spPr>
          <a:xfrm>
            <a:off x="-1" y="19534"/>
            <a:ext cx="12179779" cy="3088534"/>
          </a:xfrm>
          <a:prstGeom prst="rect">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BA1FAE-F937-4FE3-8740-96E53BAA8CE2}"/>
              </a:ext>
            </a:extLst>
          </p:cNvPr>
          <p:cNvSpPr/>
          <p:nvPr/>
        </p:nvSpPr>
        <p:spPr>
          <a:xfrm>
            <a:off x="299595" y="5039224"/>
            <a:ext cx="11735842" cy="1384995"/>
          </a:xfrm>
          <a:prstGeom prst="rect">
            <a:avLst/>
          </a:prstGeom>
        </p:spPr>
        <p:txBody>
          <a:bodyPr wrap="square">
            <a:spAutoFit/>
          </a:bodyPr>
          <a:lstStyle/>
          <a:p>
            <a:pPr algn="just"/>
            <a:r>
              <a:rPr lang="en-US" sz="2800" b="1" dirty="0">
                <a:latin typeface="Times New Roman" pitchFamily="18" charset="0"/>
                <a:cs typeface="Times New Roman" pitchFamily="18" charset="0"/>
              </a:rPr>
              <a:t>=&gt;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khẳng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lam, </a:t>
            </a:r>
            <a:r>
              <a:rPr lang="en-US" sz="2800" b="1" dirty="0" err="1">
                <a:latin typeface="Times New Roman" pitchFamily="18" charset="0"/>
                <a:cs typeface="Times New Roman" pitchFamily="18" charset="0"/>
              </a:rPr>
              <a:t>bành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vong</a:t>
            </a:r>
            <a:r>
              <a:rPr lang="en-US" sz="2800" b="1"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8395E37B-DC2C-4E97-9E7A-34598237ABFB}"/>
              </a:ext>
            </a:extLst>
          </p:cNvPr>
          <p:cNvSpPr/>
          <p:nvPr/>
        </p:nvSpPr>
        <p:spPr>
          <a:xfrm>
            <a:off x="443937" y="450451"/>
            <a:ext cx="3496726" cy="2246769"/>
          </a:xfrm>
          <a:prstGeom prst="rect">
            <a:avLst/>
          </a:prstGeom>
        </p:spPr>
        <p:txBody>
          <a:bodyPr wrap="non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bại</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vong</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Toa </a:t>
            </a:r>
            <a:r>
              <a:rPr lang="en-US" sz="2800" dirty="0" err="1">
                <a:latin typeface="Times New Roman" pitchFamily="18" charset="0"/>
                <a:cs typeface="Times New Roman" pitchFamily="18" charset="0"/>
              </a:rPr>
              <a:t>Đô</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tươi</a:t>
            </a:r>
            <a:r>
              <a:rPr lang="en-US" sz="2800" dirty="0">
                <a:latin typeface="Times New Roman" pitchFamily="18" charset="0"/>
                <a:cs typeface="Times New Roman" pitchFamily="18" charset="0"/>
              </a:rPr>
              <a:t> Ô </a:t>
            </a:r>
            <a:r>
              <a:rPr lang="en-US" sz="2800" dirty="0" err="1">
                <a:latin typeface="Times New Roman" pitchFamily="18" charset="0"/>
                <a:cs typeface="Times New Roman" pitchFamily="18" charset="0"/>
              </a:rPr>
              <a:t>Mã</a:t>
            </a:r>
            <a:endParaRPr lang="vi-VN" sz="2800" dirty="0">
              <a:latin typeface="Times New Roman" pitchFamily="18" charset="0"/>
              <a:cs typeface="Times New Roman" pitchFamily="18" charset="0"/>
            </a:endParaRPr>
          </a:p>
        </p:txBody>
      </p:sp>
      <p:sp>
        <p:nvSpPr>
          <p:cNvPr id="5" name="Right Brace 4">
            <a:extLst>
              <a:ext uri="{FF2B5EF4-FFF2-40B4-BE49-F238E27FC236}">
                <a16:creationId xmlns:a16="http://schemas.microsoft.com/office/drawing/2014/main" id="{B8E502A9-3137-4573-A285-3A4CDD00386B}"/>
              </a:ext>
            </a:extLst>
          </p:cNvPr>
          <p:cNvSpPr/>
          <p:nvPr/>
        </p:nvSpPr>
        <p:spPr>
          <a:xfrm>
            <a:off x="3940663" y="730886"/>
            <a:ext cx="533400" cy="1820978"/>
          </a:xfrm>
          <a:prstGeom prst="rightBrace">
            <a:avLst/>
          </a:pr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6" name="Rectangle 5">
            <a:extLst>
              <a:ext uri="{FF2B5EF4-FFF2-40B4-BE49-F238E27FC236}">
                <a16:creationId xmlns:a16="http://schemas.microsoft.com/office/drawing/2014/main" id="{75D36E27-001C-477B-9276-A0094C5F6EDB}"/>
              </a:ext>
            </a:extLst>
          </p:cNvPr>
          <p:cNvSpPr/>
          <p:nvPr/>
        </p:nvSpPr>
        <p:spPr>
          <a:xfrm>
            <a:off x="4546616" y="253833"/>
            <a:ext cx="7488821" cy="954107"/>
          </a:xfrm>
          <a:prstGeom prst="rect">
            <a:avLst/>
          </a:prstGeom>
        </p:spPr>
        <p:txBody>
          <a:bodyPr wrap="square">
            <a:spAutoFit/>
          </a:bodyPr>
          <a:lstStyle/>
          <a:p>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bỉ</a:t>
            </a:r>
            <a:endParaRPr lang="vi-VN" sz="2800" dirty="0">
              <a:latin typeface="Times New Roman" pitchFamily="18" charset="0"/>
              <a:cs typeface="Times New Roman" pitchFamily="18" charset="0"/>
            </a:endParaRPr>
          </a:p>
        </p:txBody>
      </p:sp>
      <p:sp>
        <p:nvSpPr>
          <p:cNvPr id="9" name="Rectangle 17">
            <a:extLst>
              <a:ext uri="{FF2B5EF4-FFF2-40B4-BE49-F238E27FC236}">
                <a16:creationId xmlns:a16="http://schemas.microsoft.com/office/drawing/2014/main" id="{81E97BFF-1421-4FF1-A90A-841EC7D9C41B}"/>
              </a:ext>
            </a:extLst>
          </p:cNvPr>
          <p:cNvSpPr>
            <a:spLocks noChangeArrowheads="1"/>
          </p:cNvSpPr>
          <p:nvPr/>
        </p:nvSpPr>
        <p:spPr bwMode="auto">
          <a:xfrm>
            <a:off x="4522176" y="1292186"/>
            <a:ext cx="748882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pPr>
            <a:r>
              <a:rPr lang="vi-VN" altLang="en-US" sz="2800" dirty="0">
                <a:solidFill>
                  <a:srgbClr val="000000"/>
                </a:solidFill>
                <a:latin typeface="Times New Roman" panose="02020603050405020304" pitchFamily="18" charset="0"/>
                <a:cs typeface="Times New Roman" panose="02020603050405020304" pitchFamily="18" charset="0"/>
              </a:rPr>
              <a:t>=&gt; </a:t>
            </a:r>
            <a:r>
              <a:rPr lang="en-US" altLang="en-US" sz="2800" dirty="0">
                <a:solidFill>
                  <a:srgbClr val="000000"/>
                </a:solidFill>
                <a:latin typeface="Times New Roman" panose="02020603050405020304" pitchFamily="18" charset="0"/>
                <a:cs typeface="Times New Roman" panose="02020603050405020304" pitchFamily="18" charset="0"/>
              </a:rPr>
              <a:t>M</a:t>
            </a:r>
            <a:r>
              <a:rPr lang="vi-VN" altLang="en-US" sz="2800" dirty="0">
                <a:solidFill>
                  <a:srgbClr val="000000"/>
                </a:solidFill>
                <a:latin typeface="Times New Roman" panose="02020603050405020304" pitchFamily="18" charset="0"/>
                <a:cs typeface="Times New Roman" panose="02020603050405020304" pitchFamily="18" charset="0"/>
              </a:rPr>
              <a:t>inh chứng cho sức mạnh của chân lí nhân nghĩa, sức mạnh của độc lập tự do.</a:t>
            </a:r>
          </a:p>
          <a:p>
            <a:pPr algn="just" fontAlgn="base">
              <a:spcBef>
                <a:spcPct val="0"/>
              </a:spcBef>
              <a:spcAft>
                <a:spcPct val="0"/>
              </a:spcAft>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nổi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bật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chiến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công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ta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sự</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bại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giặc</a:t>
            </a:r>
            <a:r>
              <a:rPr lang="en-US" altLang="en-US" sz="2800" dirty="0">
                <a:solidFill>
                  <a:srgbClr val="00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FA830637-B971-4B9F-82C0-B4C9CC23EC7B}"/>
              </a:ext>
            </a:extLst>
          </p:cNvPr>
          <p:cNvSpPr>
            <a:spLocks noChangeArrowheads="1"/>
          </p:cNvSpPr>
          <p:nvPr/>
        </p:nvSpPr>
        <p:spPr bwMode="auto">
          <a:xfrm>
            <a:off x="456158" y="3263216"/>
            <a:ext cx="43845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vi-VN" altLang="en-US" sz="2800" dirty="0">
                <a:solidFill>
                  <a:srgbClr val="000000"/>
                </a:solidFill>
                <a:latin typeface="Times New Roman" panose="02020603050405020304" pitchFamily="18" charset="0"/>
                <a:cs typeface="Times New Roman" panose="02020603050405020304" pitchFamily="18" charset="0"/>
              </a:rPr>
              <a:t>- Sử dụng câu văn biền ngẫu</a:t>
            </a:r>
          </a:p>
        </p:txBody>
      </p:sp>
      <p:sp>
        <p:nvSpPr>
          <p:cNvPr id="11" name="Rectangle 10">
            <a:extLst>
              <a:ext uri="{FF2B5EF4-FFF2-40B4-BE49-F238E27FC236}">
                <a16:creationId xmlns:a16="http://schemas.microsoft.com/office/drawing/2014/main" id="{47978532-D1B6-49D6-B34C-770FED1C2CFF}"/>
              </a:ext>
            </a:extLst>
          </p:cNvPr>
          <p:cNvSpPr>
            <a:spLocks noChangeArrowheads="1"/>
          </p:cNvSpPr>
          <p:nvPr/>
        </p:nvSpPr>
        <p:spPr bwMode="auto">
          <a:xfrm>
            <a:off x="456158" y="3883931"/>
            <a:ext cx="111537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vi-VN" altLang="en-US" sz="2800" dirty="0">
                <a:solidFill>
                  <a:srgbClr val="000000"/>
                </a:solidFill>
                <a:latin typeface="Times New Roman" panose="02020603050405020304" pitchFamily="18" charset="0"/>
                <a:cs typeface="Times New Roman" panose="02020603050405020304" pitchFamily="18" charset="0"/>
              </a:rPr>
              <a:t>=&gt; Tạo sự cân đối nhịp nhàng cho câu văn dễ nhớ, dễ nghe.</a:t>
            </a:r>
          </a:p>
        </p:txBody>
      </p:sp>
    </p:spTree>
    <p:extLst>
      <p:ext uri="{BB962C8B-B14F-4D97-AF65-F5344CB8AC3E}">
        <p14:creationId xmlns:p14="http://schemas.microsoft.com/office/powerpoint/2010/main" val="2652253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Bài giảng bình ngô đại cáo - Nguyễn Trãi | Vhoc.net">
            <a:extLst>
              <a:ext uri="{FF2B5EF4-FFF2-40B4-BE49-F238E27FC236}">
                <a16:creationId xmlns:a16="http://schemas.microsoft.com/office/drawing/2014/main" id="{4E543D29-A9F8-4AEF-9A97-E3D739BD642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577"/>
          <a:stretch/>
        </p:blipFill>
        <p:spPr bwMode="auto">
          <a:xfrm>
            <a:off x="9121337" y="1808090"/>
            <a:ext cx="3254269" cy="46863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2804985-C843-4CA7-9620-BD67A80F161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3332" y="1768962"/>
            <a:ext cx="2756700" cy="4629150"/>
          </a:xfrm>
          <a:prstGeom prst="rect">
            <a:avLst/>
          </a:prstGeom>
          <a:ln>
            <a:noFill/>
          </a:ln>
          <a:effectLst>
            <a:softEdge rad="635000"/>
          </a:effectLst>
        </p:spPr>
      </p:pic>
      <p:sp>
        <p:nvSpPr>
          <p:cNvPr id="41" name="Rectangle 22">
            <a:extLst>
              <a:ext uri="{FF2B5EF4-FFF2-40B4-BE49-F238E27FC236}">
                <a16:creationId xmlns:a16="http://schemas.microsoft.com/office/drawing/2014/main" id="{FBAFDCF5-9321-4286-9885-7B7889C2A0FA}"/>
              </a:ext>
            </a:extLst>
          </p:cNvPr>
          <p:cNvSpPr>
            <a:spLocks noChangeArrowheads="1"/>
          </p:cNvSpPr>
          <p:nvPr/>
        </p:nvSpPr>
        <p:spPr bwMode="auto">
          <a:xfrm>
            <a:off x="84906" y="119395"/>
            <a:ext cx="184731" cy="60523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defTabSz="761970" fontAlgn="base">
              <a:spcBef>
                <a:spcPct val="0"/>
              </a:spcBef>
              <a:spcAft>
                <a:spcPct val="0"/>
              </a:spcAft>
              <a:defRPr/>
            </a:pPr>
            <a:endParaRPr lang="en-US" sz="3333">
              <a:solidFill>
                <a:srgbClr val="000000"/>
              </a:solidFill>
              <a:latin typeface="Arial" panose="020B0604020202020204" pitchFamily="34" charset="0"/>
            </a:endParaRPr>
          </a:p>
        </p:txBody>
      </p:sp>
      <p:sp>
        <p:nvSpPr>
          <p:cNvPr id="63493" name="AutoShape 21">
            <a:extLst>
              <a:ext uri="{FF2B5EF4-FFF2-40B4-BE49-F238E27FC236}">
                <a16:creationId xmlns:a16="http://schemas.microsoft.com/office/drawing/2014/main" id="{C306AAF7-C978-44B8-A284-358D0D7C9AC4}"/>
              </a:ext>
            </a:extLst>
          </p:cNvPr>
          <p:cNvSpPr>
            <a:spLocks noChangeAspect="1" noChangeArrowheads="1" noTextEdit="1"/>
          </p:cNvSpPr>
          <p:nvPr/>
        </p:nvSpPr>
        <p:spPr bwMode="auto">
          <a:xfrm>
            <a:off x="100542" y="127000"/>
            <a:ext cx="1196445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61970" eaLnBrk="0" fontAlgn="base" hangingPunct="0">
              <a:spcBef>
                <a:spcPct val="0"/>
              </a:spcBef>
              <a:spcAft>
                <a:spcPct val="0"/>
              </a:spcAft>
            </a:pPr>
            <a:endParaRPr lang="en-US" sz="1500">
              <a:solidFill>
                <a:srgbClr val="000000"/>
              </a:solidFill>
              <a:latin typeface="Arial" panose="020B0604020202020204" pitchFamily="34" charset="0"/>
            </a:endParaRPr>
          </a:p>
        </p:txBody>
      </p:sp>
      <p:sp>
        <p:nvSpPr>
          <p:cNvPr id="63494" name="Text Box 20">
            <a:extLst>
              <a:ext uri="{FF2B5EF4-FFF2-40B4-BE49-F238E27FC236}">
                <a16:creationId xmlns:a16="http://schemas.microsoft.com/office/drawing/2014/main" id="{1A8C2E40-89A6-40E5-8E70-E67C6979D8DA}"/>
              </a:ext>
            </a:extLst>
          </p:cNvPr>
          <p:cNvSpPr txBox="1">
            <a:spLocks noChangeArrowheads="1"/>
          </p:cNvSpPr>
          <p:nvPr/>
        </p:nvSpPr>
        <p:spPr bwMode="auto">
          <a:xfrm>
            <a:off x="4007304" y="293077"/>
            <a:ext cx="3906762" cy="664308"/>
          </a:xfrm>
          <a:prstGeom prst="rect">
            <a:avLst/>
          </a:prstGeom>
          <a:solidFill>
            <a:srgbClr val="FFC000"/>
          </a:solidFill>
          <a:ln w="9525">
            <a:solidFill>
              <a:schemeClr val="bg1"/>
            </a:solidFill>
            <a:miter lim="800000"/>
            <a:headEnd/>
            <a:tailEnd/>
          </a:ln>
        </p:spPr>
        <p:txBody>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defTabSz="761970" eaLnBrk="0" fontAlgn="base" hangingPunct="0">
              <a:spcBef>
                <a:spcPct val="0"/>
              </a:spcBef>
              <a:spcAft>
                <a:spcPct val="0"/>
              </a:spcAft>
              <a:buNone/>
            </a:pPr>
            <a:r>
              <a:rPr lang="en-US" altLang="en-US" sz="2667" dirty="0" err="1">
                <a:solidFill>
                  <a:srgbClr val="000000"/>
                </a:solidFill>
                <a:latin typeface="Times New Roman" panose="02020603050405020304" pitchFamily="18" charset="0"/>
                <a:cs typeface="Times New Roman" panose="02020603050405020304" pitchFamily="18" charset="0"/>
              </a:rPr>
              <a:t>Nguyên</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lí</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nhân</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nghĩa</a:t>
            </a:r>
            <a:endParaRPr lang="en-US" altLang="en-US" sz="3333" dirty="0">
              <a:solidFill>
                <a:srgbClr val="000000"/>
              </a:solidFill>
            </a:endParaRPr>
          </a:p>
        </p:txBody>
      </p:sp>
      <p:sp>
        <p:nvSpPr>
          <p:cNvPr id="63498" name="Text Box 16">
            <a:extLst>
              <a:ext uri="{FF2B5EF4-FFF2-40B4-BE49-F238E27FC236}">
                <a16:creationId xmlns:a16="http://schemas.microsoft.com/office/drawing/2014/main" id="{95CE739C-8000-4D11-84EC-E4BB7ED46E86}"/>
              </a:ext>
            </a:extLst>
          </p:cNvPr>
          <p:cNvSpPr txBox="1">
            <a:spLocks noChangeArrowheads="1"/>
          </p:cNvSpPr>
          <p:nvPr/>
        </p:nvSpPr>
        <p:spPr bwMode="auto">
          <a:xfrm>
            <a:off x="2005194" y="3266438"/>
            <a:ext cx="1220863" cy="1660769"/>
          </a:xfrm>
          <a:prstGeom prst="rect">
            <a:avLst/>
          </a:prstGeom>
          <a:solidFill>
            <a:schemeClr val="accent2">
              <a:lumMod val="60000"/>
              <a:lumOff val="40000"/>
            </a:schemeClr>
          </a:solidFill>
          <a:ln w="9525">
            <a:solidFill>
              <a:schemeClr val="bg1"/>
            </a:solidFill>
            <a:miter lim="800000"/>
            <a:headEnd/>
            <a:tailEnd/>
          </a:ln>
        </p:spPr>
        <p:txBody>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defTabSz="761970" eaLnBrk="0" fontAlgn="base" hangingPunct="0">
              <a:spcBef>
                <a:spcPct val="0"/>
              </a:spcBef>
              <a:spcAft>
                <a:spcPct val="0"/>
              </a:spcAft>
              <a:buNone/>
            </a:pPr>
            <a:r>
              <a:rPr lang="en-US" altLang="en-US" sz="2667">
                <a:solidFill>
                  <a:srgbClr val="000000"/>
                </a:solidFill>
                <a:latin typeface="Times New Roman" panose="02020603050405020304" pitchFamily="18" charset="0"/>
                <a:cs typeface="Times New Roman" panose="02020603050405020304" pitchFamily="18" charset="0"/>
              </a:rPr>
              <a:t>Văn hiến lâu đời</a:t>
            </a:r>
            <a:endParaRPr lang="en-US" altLang="en-US" sz="3333">
              <a:solidFill>
                <a:srgbClr val="000000"/>
              </a:solidFill>
            </a:endParaRPr>
          </a:p>
        </p:txBody>
      </p:sp>
      <p:sp>
        <p:nvSpPr>
          <p:cNvPr id="63499" name="Text Box 15">
            <a:extLst>
              <a:ext uri="{FF2B5EF4-FFF2-40B4-BE49-F238E27FC236}">
                <a16:creationId xmlns:a16="http://schemas.microsoft.com/office/drawing/2014/main" id="{2DE2CA90-BC49-4503-91FA-6B4723317C4C}"/>
              </a:ext>
            </a:extLst>
          </p:cNvPr>
          <p:cNvSpPr txBox="1">
            <a:spLocks noChangeArrowheads="1"/>
          </p:cNvSpPr>
          <p:nvPr/>
        </p:nvSpPr>
        <p:spPr bwMode="auto">
          <a:xfrm>
            <a:off x="3714403" y="3266438"/>
            <a:ext cx="1219642" cy="1660769"/>
          </a:xfrm>
          <a:prstGeom prst="rect">
            <a:avLst/>
          </a:prstGeom>
          <a:solidFill>
            <a:schemeClr val="accent2">
              <a:lumMod val="60000"/>
              <a:lumOff val="40000"/>
            </a:schemeClr>
          </a:solidFill>
          <a:ln w="9525">
            <a:solidFill>
              <a:schemeClr val="bg1"/>
            </a:solidFill>
            <a:miter lim="800000"/>
            <a:headEnd/>
            <a:tailEnd/>
          </a:ln>
        </p:spPr>
        <p:txBody>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defTabSz="761970" eaLnBrk="0" fontAlgn="base" hangingPunct="0">
              <a:spcBef>
                <a:spcPct val="0"/>
              </a:spcBef>
              <a:spcAft>
                <a:spcPct val="0"/>
              </a:spcAft>
              <a:buNone/>
            </a:pPr>
            <a:r>
              <a:rPr lang="en-US" altLang="en-US" sz="2667">
                <a:solidFill>
                  <a:srgbClr val="000000"/>
                </a:solidFill>
                <a:latin typeface="Times New Roman" panose="02020603050405020304" pitchFamily="18" charset="0"/>
                <a:cs typeface="Times New Roman" panose="02020603050405020304" pitchFamily="18" charset="0"/>
              </a:rPr>
              <a:t>Lãnh thổ riêng</a:t>
            </a:r>
            <a:endParaRPr lang="en-US" altLang="en-US" sz="3333">
              <a:solidFill>
                <a:srgbClr val="000000"/>
              </a:solidFill>
            </a:endParaRPr>
          </a:p>
        </p:txBody>
      </p:sp>
      <p:sp>
        <p:nvSpPr>
          <p:cNvPr id="63500" name="Text Box 14">
            <a:extLst>
              <a:ext uri="{FF2B5EF4-FFF2-40B4-BE49-F238E27FC236}">
                <a16:creationId xmlns:a16="http://schemas.microsoft.com/office/drawing/2014/main" id="{5D814727-48A0-426C-B188-C92B2E994947}"/>
              </a:ext>
            </a:extLst>
          </p:cNvPr>
          <p:cNvSpPr txBox="1">
            <a:spLocks noChangeArrowheads="1"/>
          </p:cNvSpPr>
          <p:nvPr/>
        </p:nvSpPr>
        <p:spPr bwMode="auto">
          <a:xfrm>
            <a:off x="5423611" y="3266438"/>
            <a:ext cx="1342949" cy="1660769"/>
          </a:xfrm>
          <a:prstGeom prst="rect">
            <a:avLst/>
          </a:prstGeom>
          <a:solidFill>
            <a:schemeClr val="accent2">
              <a:lumMod val="60000"/>
              <a:lumOff val="40000"/>
            </a:schemeClr>
          </a:solidFill>
          <a:ln w="9525">
            <a:solidFill>
              <a:schemeClr val="bg1"/>
            </a:solidFill>
            <a:miter lim="800000"/>
            <a:headEnd/>
            <a:tailEnd/>
          </a:ln>
        </p:spPr>
        <p:txBody>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defTabSz="761970" eaLnBrk="0" fontAlgn="base" hangingPunct="0">
              <a:spcBef>
                <a:spcPct val="0"/>
              </a:spcBef>
              <a:spcAft>
                <a:spcPct val="0"/>
              </a:spcAft>
              <a:buNone/>
            </a:pPr>
            <a:r>
              <a:rPr lang="en-US" altLang="en-US" sz="2667">
                <a:solidFill>
                  <a:srgbClr val="000000"/>
                </a:solidFill>
                <a:latin typeface="Times New Roman" panose="02020603050405020304" pitchFamily="18" charset="0"/>
                <a:cs typeface="Times New Roman" panose="02020603050405020304" pitchFamily="18" charset="0"/>
              </a:rPr>
              <a:t>Phong tục riêng</a:t>
            </a:r>
            <a:endParaRPr lang="en-US" altLang="en-US" sz="3333">
              <a:solidFill>
                <a:srgbClr val="000000"/>
              </a:solidFill>
            </a:endParaRPr>
          </a:p>
        </p:txBody>
      </p:sp>
      <p:sp>
        <p:nvSpPr>
          <p:cNvPr id="63501" name="Text Box 13">
            <a:extLst>
              <a:ext uri="{FF2B5EF4-FFF2-40B4-BE49-F238E27FC236}">
                <a16:creationId xmlns:a16="http://schemas.microsoft.com/office/drawing/2014/main" id="{B133F944-CC70-4FE5-8731-3DB970AE3618}"/>
              </a:ext>
            </a:extLst>
          </p:cNvPr>
          <p:cNvSpPr txBox="1">
            <a:spLocks noChangeArrowheads="1"/>
          </p:cNvSpPr>
          <p:nvPr/>
        </p:nvSpPr>
        <p:spPr bwMode="auto">
          <a:xfrm>
            <a:off x="9107998" y="3239867"/>
            <a:ext cx="1465036" cy="1687340"/>
          </a:xfrm>
          <a:prstGeom prst="rect">
            <a:avLst/>
          </a:prstGeom>
          <a:solidFill>
            <a:schemeClr val="accent2">
              <a:lumMod val="60000"/>
              <a:lumOff val="40000"/>
            </a:schemeClr>
          </a:solidFill>
          <a:ln w="9525">
            <a:solidFill>
              <a:schemeClr val="bg1"/>
            </a:solidFill>
            <a:miter lim="800000"/>
            <a:headEnd/>
            <a:tailEnd/>
          </a:ln>
        </p:spPr>
        <p:txBody>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defTabSz="761970" eaLnBrk="0" fontAlgn="base" hangingPunct="0">
              <a:spcBef>
                <a:spcPct val="0"/>
              </a:spcBef>
              <a:spcAft>
                <a:spcPct val="0"/>
              </a:spcAft>
              <a:buNone/>
            </a:pPr>
            <a:r>
              <a:rPr lang="en-US" altLang="en-US" sz="2667">
                <a:solidFill>
                  <a:srgbClr val="000000"/>
                </a:solidFill>
                <a:latin typeface="Times New Roman" panose="02020603050405020304" pitchFamily="18" charset="0"/>
                <a:cs typeface="Times New Roman" panose="02020603050405020304" pitchFamily="18" charset="0"/>
              </a:rPr>
              <a:t>Chế độ chủ quyền</a:t>
            </a:r>
            <a:r>
              <a:rPr lang="en-US" altLang="en-US" sz="2667">
                <a:solidFill>
                  <a:srgbClr val="000000"/>
                </a:solidFill>
                <a:latin typeface=".VnTime" panose="020B7200000000000000" pitchFamily="34" charset="0"/>
                <a:cs typeface="Times New Roman" panose="02020603050405020304" pitchFamily="18" charset="0"/>
              </a:rPr>
              <a:t> </a:t>
            </a:r>
            <a:r>
              <a:rPr lang="en-US" altLang="en-US" sz="2667">
                <a:solidFill>
                  <a:srgbClr val="000000"/>
                </a:solidFill>
                <a:latin typeface="Times New Roman" panose="02020603050405020304" pitchFamily="18" charset="0"/>
                <a:cs typeface="Times New Roman" panose="02020603050405020304" pitchFamily="18" charset="0"/>
              </a:rPr>
              <a:t>riêng</a:t>
            </a:r>
            <a:endParaRPr lang="en-US" altLang="en-US" sz="3333">
              <a:solidFill>
                <a:srgbClr val="000000"/>
              </a:solidFill>
            </a:endParaRPr>
          </a:p>
        </p:txBody>
      </p:sp>
      <p:sp>
        <p:nvSpPr>
          <p:cNvPr id="63502" name="Text Box 12">
            <a:extLst>
              <a:ext uri="{FF2B5EF4-FFF2-40B4-BE49-F238E27FC236}">
                <a16:creationId xmlns:a16="http://schemas.microsoft.com/office/drawing/2014/main" id="{38A213FE-EED0-4BD1-8213-61F4436FC4DD}"/>
              </a:ext>
            </a:extLst>
          </p:cNvPr>
          <p:cNvSpPr txBox="1">
            <a:spLocks noChangeArrowheads="1"/>
          </p:cNvSpPr>
          <p:nvPr/>
        </p:nvSpPr>
        <p:spPr bwMode="auto">
          <a:xfrm>
            <a:off x="7276703" y="3239867"/>
            <a:ext cx="1342949" cy="1687340"/>
          </a:xfrm>
          <a:prstGeom prst="rect">
            <a:avLst/>
          </a:prstGeom>
          <a:solidFill>
            <a:schemeClr val="accent2">
              <a:lumMod val="60000"/>
              <a:lumOff val="40000"/>
            </a:schemeClr>
          </a:solidFill>
          <a:ln w="9525">
            <a:solidFill>
              <a:schemeClr val="bg1"/>
            </a:solidFill>
            <a:miter lim="800000"/>
            <a:headEnd/>
            <a:tailEnd/>
          </a:ln>
        </p:spPr>
        <p:txBody>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defTabSz="761970" eaLnBrk="0" fontAlgn="base" hangingPunct="0">
              <a:spcBef>
                <a:spcPct val="0"/>
              </a:spcBef>
              <a:spcAft>
                <a:spcPct val="0"/>
              </a:spcAft>
              <a:buNone/>
            </a:pPr>
            <a:r>
              <a:rPr lang="en-US" altLang="en-US" sz="2667">
                <a:solidFill>
                  <a:srgbClr val="000000"/>
                </a:solidFill>
                <a:latin typeface="Times New Roman" panose="02020603050405020304" pitchFamily="18" charset="0"/>
                <a:cs typeface="Times New Roman" panose="02020603050405020304" pitchFamily="18" charset="0"/>
              </a:rPr>
              <a:t>Lịch sử riêng</a:t>
            </a:r>
            <a:endParaRPr lang="en-US" altLang="en-US" sz="3333">
              <a:solidFill>
                <a:srgbClr val="000000"/>
              </a:solidFill>
            </a:endParaRPr>
          </a:p>
        </p:txBody>
      </p:sp>
      <p:sp>
        <p:nvSpPr>
          <p:cNvPr id="63503" name="Text Box 11">
            <a:extLst>
              <a:ext uri="{FF2B5EF4-FFF2-40B4-BE49-F238E27FC236}">
                <a16:creationId xmlns:a16="http://schemas.microsoft.com/office/drawing/2014/main" id="{E7EB177F-B445-457E-A474-04546B258E27}"/>
              </a:ext>
            </a:extLst>
          </p:cNvPr>
          <p:cNvSpPr txBox="1">
            <a:spLocks noChangeArrowheads="1"/>
          </p:cNvSpPr>
          <p:nvPr/>
        </p:nvSpPr>
        <p:spPr bwMode="auto">
          <a:xfrm>
            <a:off x="3490883" y="5732192"/>
            <a:ext cx="5371797" cy="996462"/>
          </a:xfrm>
          <a:prstGeom prst="rect">
            <a:avLst/>
          </a:prstGeom>
          <a:solidFill>
            <a:srgbClr val="FFC000"/>
          </a:solidFill>
          <a:ln w="9525">
            <a:solidFill>
              <a:schemeClr val="bg1"/>
            </a:solidFill>
            <a:miter lim="800000"/>
            <a:headEnd/>
            <a:tailEnd/>
          </a:ln>
        </p:spPr>
        <p:txBody>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defTabSz="761970" eaLnBrk="0" fontAlgn="base" hangingPunct="0">
              <a:spcBef>
                <a:spcPct val="0"/>
              </a:spcBef>
              <a:spcAft>
                <a:spcPct val="0"/>
              </a:spcAft>
              <a:buNone/>
            </a:pPr>
            <a:r>
              <a:rPr lang="en-US" altLang="en-US" sz="2667" dirty="0" err="1">
                <a:solidFill>
                  <a:srgbClr val="000000"/>
                </a:solidFill>
                <a:latin typeface="Times New Roman" panose="02020603050405020304" pitchFamily="18" charset="0"/>
                <a:cs typeface="Times New Roman" panose="02020603050405020304" pitchFamily="18" charset="0"/>
              </a:rPr>
              <a:t>Sức</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mạnh</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của</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nhân</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nghĩa</a:t>
            </a:r>
            <a:endParaRPr lang="en-US" altLang="en-US" sz="2000" dirty="0">
              <a:solidFill>
                <a:srgbClr val="000000"/>
              </a:solidFill>
            </a:endParaRPr>
          </a:p>
          <a:p>
            <a:pPr algn="ctr" defTabSz="761970" eaLnBrk="0" fontAlgn="base" hangingPunct="0">
              <a:spcBef>
                <a:spcPct val="0"/>
              </a:spcBef>
              <a:spcAft>
                <a:spcPct val="0"/>
              </a:spcAft>
              <a:buNone/>
            </a:pPr>
            <a:r>
              <a:rPr lang="en-US" altLang="en-US" sz="2667" dirty="0" err="1">
                <a:solidFill>
                  <a:srgbClr val="000000"/>
                </a:solidFill>
                <a:latin typeface="Times New Roman" panose="02020603050405020304" pitchFamily="18" charset="0"/>
                <a:cs typeface="Times New Roman" panose="02020603050405020304" pitchFamily="18" charset="0"/>
              </a:rPr>
              <a:t>Sức</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mạnh</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của</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độc</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lập</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dân</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tộc</a:t>
            </a:r>
            <a:endParaRPr lang="en-US" altLang="en-US" sz="3333" dirty="0">
              <a:solidFill>
                <a:srgbClr val="000000"/>
              </a:solidFill>
            </a:endParaRPr>
          </a:p>
        </p:txBody>
      </p:sp>
      <p:sp>
        <p:nvSpPr>
          <p:cNvPr id="63505" name="Line 9">
            <a:extLst>
              <a:ext uri="{FF2B5EF4-FFF2-40B4-BE49-F238E27FC236}">
                <a16:creationId xmlns:a16="http://schemas.microsoft.com/office/drawing/2014/main" id="{F8E16169-E4E3-46CE-90B6-26EB1F45BBA9}"/>
              </a:ext>
            </a:extLst>
          </p:cNvPr>
          <p:cNvSpPr>
            <a:spLocks noChangeShapeType="1"/>
          </p:cNvSpPr>
          <p:nvPr/>
        </p:nvSpPr>
        <p:spPr bwMode="auto">
          <a:xfrm>
            <a:off x="7914066" y="957385"/>
            <a:ext cx="1845227" cy="14575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61970" eaLnBrk="0" fontAlgn="base" hangingPunct="0">
              <a:spcBef>
                <a:spcPct val="0"/>
              </a:spcBef>
              <a:spcAft>
                <a:spcPct val="0"/>
              </a:spcAft>
            </a:pPr>
            <a:endParaRPr lang="en-US" sz="1500">
              <a:solidFill>
                <a:srgbClr val="000000"/>
              </a:solidFill>
              <a:latin typeface="Arial" panose="020B0604020202020204" pitchFamily="34" charset="0"/>
            </a:endParaRPr>
          </a:p>
        </p:txBody>
      </p:sp>
      <p:sp>
        <p:nvSpPr>
          <p:cNvPr id="63506" name="Line 8">
            <a:extLst>
              <a:ext uri="{FF2B5EF4-FFF2-40B4-BE49-F238E27FC236}">
                <a16:creationId xmlns:a16="http://schemas.microsoft.com/office/drawing/2014/main" id="{AA43CE70-E491-4480-B446-6F86F0EBF759}"/>
              </a:ext>
            </a:extLst>
          </p:cNvPr>
          <p:cNvSpPr>
            <a:spLocks noChangeShapeType="1"/>
          </p:cNvSpPr>
          <p:nvPr/>
        </p:nvSpPr>
        <p:spPr bwMode="auto">
          <a:xfrm flipH="1">
            <a:off x="2298096" y="957385"/>
            <a:ext cx="1709208" cy="16607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61970" eaLnBrk="0" fontAlgn="base" hangingPunct="0">
              <a:spcBef>
                <a:spcPct val="0"/>
              </a:spcBef>
              <a:spcAft>
                <a:spcPct val="0"/>
              </a:spcAft>
            </a:pPr>
            <a:endParaRPr lang="en-US" sz="1500">
              <a:solidFill>
                <a:srgbClr val="000000"/>
              </a:solidFill>
              <a:latin typeface="Arial" panose="020B0604020202020204" pitchFamily="34" charset="0"/>
            </a:endParaRPr>
          </a:p>
        </p:txBody>
      </p:sp>
      <p:sp>
        <p:nvSpPr>
          <p:cNvPr id="2" name="Arrow: Right 1">
            <a:extLst>
              <a:ext uri="{FF2B5EF4-FFF2-40B4-BE49-F238E27FC236}">
                <a16:creationId xmlns:a16="http://schemas.microsoft.com/office/drawing/2014/main" id="{5CC3C6EC-4264-4471-BF25-9AD7A3D200BC}"/>
              </a:ext>
            </a:extLst>
          </p:cNvPr>
          <p:cNvSpPr/>
          <p:nvPr/>
        </p:nvSpPr>
        <p:spPr>
          <a:xfrm rot="5400000">
            <a:off x="5827184" y="5019623"/>
            <a:ext cx="528320" cy="62015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Line 8">
            <a:extLst>
              <a:ext uri="{FF2B5EF4-FFF2-40B4-BE49-F238E27FC236}">
                <a16:creationId xmlns:a16="http://schemas.microsoft.com/office/drawing/2014/main" id="{4241A330-CCA6-45C0-9B58-E392B1B8B215}"/>
              </a:ext>
            </a:extLst>
          </p:cNvPr>
          <p:cNvSpPr>
            <a:spLocks noChangeShapeType="1"/>
          </p:cNvSpPr>
          <p:nvPr/>
        </p:nvSpPr>
        <p:spPr bwMode="auto">
          <a:xfrm flipH="1">
            <a:off x="2641600" y="2905566"/>
            <a:ext cx="3434108" cy="3608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61970" eaLnBrk="0" fontAlgn="base" hangingPunct="0">
              <a:spcBef>
                <a:spcPct val="0"/>
              </a:spcBef>
              <a:spcAft>
                <a:spcPct val="0"/>
              </a:spcAft>
            </a:pPr>
            <a:endParaRPr lang="en-US" sz="1500">
              <a:solidFill>
                <a:srgbClr val="000000"/>
              </a:solidFill>
              <a:latin typeface="Arial" panose="020B0604020202020204" pitchFamily="34" charset="0"/>
            </a:endParaRPr>
          </a:p>
        </p:txBody>
      </p:sp>
      <p:sp>
        <p:nvSpPr>
          <p:cNvPr id="26" name="Line 8">
            <a:extLst>
              <a:ext uri="{FF2B5EF4-FFF2-40B4-BE49-F238E27FC236}">
                <a16:creationId xmlns:a16="http://schemas.microsoft.com/office/drawing/2014/main" id="{26287BE4-AEA0-42A0-B2EB-2FC5110F31B4}"/>
              </a:ext>
            </a:extLst>
          </p:cNvPr>
          <p:cNvSpPr>
            <a:spLocks noChangeShapeType="1"/>
          </p:cNvSpPr>
          <p:nvPr/>
        </p:nvSpPr>
        <p:spPr bwMode="auto">
          <a:xfrm flipH="1">
            <a:off x="4251475" y="2927447"/>
            <a:ext cx="1824235" cy="32805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61970" eaLnBrk="0" fontAlgn="base" hangingPunct="0">
              <a:spcBef>
                <a:spcPct val="0"/>
              </a:spcBef>
              <a:spcAft>
                <a:spcPct val="0"/>
              </a:spcAft>
            </a:pPr>
            <a:endParaRPr lang="en-US" sz="1500">
              <a:solidFill>
                <a:srgbClr val="000000"/>
              </a:solidFill>
              <a:latin typeface="Arial" panose="020B0604020202020204" pitchFamily="34" charset="0"/>
            </a:endParaRPr>
          </a:p>
        </p:txBody>
      </p:sp>
      <p:sp>
        <p:nvSpPr>
          <p:cNvPr id="27" name="Line 8">
            <a:extLst>
              <a:ext uri="{FF2B5EF4-FFF2-40B4-BE49-F238E27FC236}">
                <a16:creationId xmlns:a16="http://schemas.microsoft.com/office/drawing/2014/main" id="{8BBD38CC-CAB7-45B9-AD77-22FF271B40C3}"/>
              </a:ext>
            </a:extLst>
          </p:cNvPr>
          <p:cNvSpPr>
            <a:spLocks noChangeShapeType="1"/>
          </p:cNvSpPr>
          <p:nvPr/>
        </p:nvSpPr>
        <p:spPr bwMode="auto">
          <a:xfrm>
            <a:off x="6075708" y="2916507"/>
            <a:ext cx="1" cy="34993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61970" eaLnBrk="0" fontAlgn="base" hangingPunct="0">
              <a:spcBef>
                <a:spcPct val="0"/>
              </a:spcBef>
              <a:spcAft>
                <a:spcPct val="0"/>
              </a:spcAft>
            </a:pPr>
            <a:endParaRPr lang="en-US" sz="1500">
              <a:solidFill>
                <a:srgbClr val="000000"/>
              </a:solidFill>
              <a:latin typeface="Arial" panose="020B0604020202020204" pitchFamily="34" charset="0"/>
            </a:endParaRPr>
          </a:p>
        </p:txBody>
      </p:sp>
      <p:sp>
        <p:nvSpPr>
          <p:cNvPr id="28" name="Line 8">
            <a:extLst>
              <a:ext uri="{FF2B5EF4-FFF2-40B4-BE49-F238E27FC236}">
                <a16:creationId xmlns:a16="http://schemas.microsoft.com/office/drawing/2014/main" id="{46F3E8DC-F101-4C6E-B16A-54C373C0F570}"/>
              </a:ext>
            </a:extLst>
          </p:cNvPr>
          <p:cNvSpPr>
            <a:spLocks noChangeShapeType="1"/>
          </p:cNvSpPr>
          <p:nvPr/>
        </p:nvSpPr>
        <p:spPr bwMode="auto">
          <a:xfrm>
            <a:off x="6091345" y="2916507"/>
            <a:ext cx="1965533" cy="32335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61970" eaLnBrk="0" fontAlgn="base" hangingPunct="0">
              <a:spcBef>
                <a:spcPct val="0"/>
              </a:spcBef>
              <a:spcAft>
                <a:spcPct val="0"/>
              </a:spcAft>
            </a:pPr>
            <a:endParaRPr lang="en-US" sz="1500">
              <a:solidFill>
                <a:srgbClr val="000000"/>
              </a:solidFill>
              <a:latin typeface="Arial" panose="020B0604020202020204" pitchFamily="34" charset="0"/>
            </a:endParaRPr>
          </a:p>
        </p:txBody>
      </p:sp>
      <p:sp>
        <p:nvSpPr>
          <p:cNvPr id="29" name="Line 8">
            <a:extLst>
              <a:ext uri="{FF2B5EF4-FFF2-40B4-BE49-F238E27FC236}">
                <a16:creationId xmlns:a16="http://schemas.microsoft.com/office/drawing/2014/main" id="{98EF8F6B-AEAB-4552-9222-3A6E6053BFC7}"/>
              </a:ext>
            </a:extLst>
          </p:cNvPr>
          <p:cNvSpPr>
            <a:spLocks noChangeShapeType="1"/>
          </p:cNvSpPr>
          <p:nvPr/>
        </p:nvSpPr>
        <p:spPr bwMode="auto">
          <a:xfrm>
            <a:off x="6116293" y="2909668"/>
            <a:ext cx="3643000" cy="30987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61970" eaLnBrk="0" fontAlgn="base" hangingPunct="0">
              <a:spcBef>
                <a:spcPct val="0"/>
              </a:spcBef>
              <a:spcAft>
                <a:spcPct val="0"/>
              </a:spcAft>
            </a:pPr>
            <a:endParaRPr lang="en-US" sz="1500">
              <a:solidFill>
                <a:srgbClr val="000000"/>
              </a:solidFill>
              <a:latin typeface="Arial" panose="020B0604020202020204" pitchFamily="34" charset="0"/>
            </a:endParaRPr>
          </a:p>
        </p:txBody>
      </p:sp>
      <p:sp>
        <p:nvSpPr>
          <p:cNvPr id="63497" name="Text Box 17">
            <a:extLst>
              <a:ext uri="{FF2B5EF4-FFF2-40B4-BE49-F238E27FC236}">
                <a16:creationId xmlns:a16="http://schemas.microsoft.com/office/drawing/2014/main" id="{B8E3B49B-AF0F-43F4-A7C6-B180FC5F687C}"/>
              </a:ext>
            </a:extLst>
          </p:cNvPr>
          <p:cNvSpPr txBox="1">
            <a:spLocks noChangeArrowheads="1"/>
          </p:cNvSpPr>
          <p:nvPr/>
        </p:nvSpPr>
        <p:spPr bwMode="auto">
          <a:xfrm>
            <a:off x="3396872" y="1913206"/>
            <a:ext cx="5127625" cy="996462"/>
          </a:xfrm>
          <a:prstGeom prst="rect">
            <a:avLst/>
          </a:prstGeom>
          <a:solidFill>
            <a:srgbClr val="FFC000"/>
          </a:solidFill>
          <a:ln w="9525">
            <a:solidFill>
              <a:schemeClr val="bg1"/>
            </a:solidFill>
            <a:miter lim="800000"/>
            <a:headEnd/>
            <a:tailEnd/>
          </a:ln>
        </p:spPr>
        <p:txBody>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defTabSz="761970" eaLnBrk="0" fontAlgn="base" hangingPunct="0">
              <a:spcBef>
                <a:spcPct val="0"/>
              </a:spcBef>
              <a:spcAft>
                <a:spcPct val="0"/>
              </a:spcAft>
              <a:buNone/>
            </a:pPr>
            <a:r>
              <a:rPr lang="en-US" altLang="en-US" sz="2667" dirty="0" err="1">
                <a:solidFill>
                  <a:srgbClr val="000000"/>
                </a:solidFill>
                <a:latin typeface="Times New Roman" panose="02020603050405020304" pitchFamily="18" charset="0"/>
                <a:cs typeface="Times New Roman" panose="02020603050405020304" pitchFamily="18" charset="0"/>
              </a:rPr>
              <a:t>Chân</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l</a:t>
            </a:r>
            <a:r>
              <a:rPr lang="en-US" altLang="en-US" sz="2667" dirty="0" err="1">
                <a:solidFill>
                  <a:srgbClr val="000000"/>
                </a:solidFill>
                <a:cs typeface="Times New Roman" panose="02020603050405020304" pitchFamily="18" charset="0"/>
              </a:rPr>
              <a:t>í</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về</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sự</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tồn</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tại</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độc</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lập</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chủ</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quyền</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của</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dân</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tộc</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Đại</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Việt</a:t>
            </a:r>
            <a:endParaRPr lang="en-US" altLang="en-US" sz="3333" dirty="0">
              <a:solidFill>
                <a:srgbClr val="000000"/>
              </a:solidFill>
            </a:endParaRPr>
          </a:p>
        </p:txBody>
      </p:sp>
      <p:sp>
        <p:nvSpPr>
          <p:cNvPr id="30" name="Arrow: Right 29">
            <a:extLst>
              <a:ext uri="{FF2B5EF4-FFF2-40B4-BE49-F238E27FC236}">
                <a16:creationId xmlns:a16="http://schemas.microsoft.com/office/drawing/2014/main" id="{51F4F685-40FE-460B-A5F9-ABDE714E4FE7}"/>
              </a:ext>
            </a:extLst>
          </p:cNvPr>
          <p:cNvSpPr/>
          <p:nvPr/>
        </p:nvSpPr>
        <p:spPr>
          <a:xfrm rot="5400000">
            <a:off x="5811548" y="1109980"/>
            <a:ext cx="528320" cy="62015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5" name="Text Box 19">
            <a:extLst>
              <a:ext uri="{FF2B5EF4-FFF2-40B4-BE49-F238E27FC236}">
                <a16:creationId xmlns:a16="http://schemas.microsoft.com/office/drawing/2014/main" id="{23E58724-A8F5-41F3-B2F2-FF9B1AA9FFD7}"/>
              </a:ext>
            </a:extLst>
          </p:cNvPr>
          <p:cNvSpPr txBox="1">
            <a:spLocks noChangeArrowheads="1"/>
          </p:cNvSpPr>
          <p:nvPr/>
        </p:nvSpPr>
        <p:spPr bwMode="auto">
          <a:xfrm>
            <a:off x="466801" y="1123462"/>
            <a:ext cx="3784675" cy="664308"/>
          </a:xfrm>
          <a:prstGeom prst="rect">
            <a:avLst/>
          </a:prstGeom>
          <a:solidFill>
            <a:schemeClr val="accent6">
              <a:lumMod val="60000"/>
              <a:lumOff val="40000"/>
            </a:schemeClr>
          </a:solidFill>
          <a:ln w="9525">
            <a:solidFill>
              <a:schemeClr val="bg1"/>
            </a:solidFill>
            <a:miter lim="800000"/>
            <a:headEnd/>
            <a:tailEnd/>
          </a:ln>
        </p:spPr>
        <p:txBody>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defTabSz="761970" eaLnBrk="0" fontAlgn="base" hangingPunct="0">
              <a:spcBef>
                <a:spcPct val="0"/>
              </a:spcBef>
              <a:spcAft>
                <a:spcPct val="0"/>
              </a:spcAft>
              <a:buNone/>
            </a:pPr>
            <a:r>
              <a:rPr lang="en-US" altLang="en-US" sz="2667" dirty="0" err="1">
                <a:solidFill>
                  <a:srgbClr val="000000"/>
                </a:solidFill>
                <a:latin typeface="Times New Roman" panose="02020603050405020304" pitchFamily="18" charset="0"/>
                <a:cs typeface="Times New Roman" panose="02020603050405020304" pitchFamily="18" charset="0"/>
              </a:rPr>
              <a:t>Yên</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dân</a:t>
            </a:r>
            <a:endParaRPr lang="en-US" altLang="en-US" sz="3333" dirty="0">
              <a:solidFill>
                <a:srgbClr val="000000"/>
              </a:solidFill>
            </a:endParaRPr>
          </a:p>
        </p:txBody>
      </p:sp>
      <p:sp>
        <p:nvSpPr>
          <p:cNvPr id="63496" name="Text Box 18">
            <a:extLst>
              <a:ext uri="{FF2B5EF4-FFF2-40B4-BE49-F238E27FC236}">
                <a16:creationId xmlns:a16="http://schemas.microsoft.com/office/drawing/2014/main" id="{5BEDFACC-9268-43D6-A568-1DC7A6EC42E2}"/>
              </a:ext>
            </a:extLst>
          </p:cNvPr>
          <p:cNvSpPr txBox="1">
            <a:spLocks noChangeArrowheads="1"/>
          </p:cNvSpPr>
          <p:nvPr/>
        </p:nvSpPr>
        <p:spPr bwMode="auto">
          <a:xfrm>
            <a:off x="7669893" y="1123462"/>
            <a:ext cx="3905541" cy="664308"/>
          </a:xfrm>
          <a:prstGeom prst="rect">
            <a:avLst/>
          </a:prstGeom>
          <a:solidFill>
            <a:schemeClr val="accent6">
              <a:lumMod val="60000"/>
              <a:lumOff val="40000"/>
            </a:schemeClr>
          </a:solidFill>
          <a:ln w="9525">
            <a:solidFill>
              <a:schemeClr val="bg1"/>
            </a:solidFill>
            <a:miter lim="800000"/>
            <a:headEnd/>
            <a:tailEnd/>
          </a:ln>
        </p:spPr>
        <p:txBody>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defTabSz="761970" eaLnBrk="0" fontAlgn="base" hangingPunct="0">
              <a:spcBef>
                <a:spcPct val="0"/>
              </a:spcBef>
              <a:spcAft>
                <a:spcPct val="0"/>
              </a:spcAft>
              <a:buNone/>
            </a:pPr>
            <a:r>
              <a:rPr lang="en-US" altLang="en-US" sz="2667">
                <a:solidFill>
                  <a:srgbClr val="000000"/>
                </a:solidFill>
                <a:latin typeface="Times New Roman" panose="02020603050405020304" pitchFamily="18" charset="0"/>
                <a:cs typeface="Times New Roman" panose="02020603050405020304" pitchFamily="18" charset="0"/>
              </a:rPr>
              <a:t>Trừ bạo</a:t>
            </a:r>
            <a:endParaRPr lang="en-US" altLang="en-US" sz="3333">
              <a:solidFill>
                <a:srgbClr val="000000"/>
              </a:solidFill>
            </a:endParaRPr>
          </a:p>
        </p:txBody>
      </p:sp>
      <p:sp>
        <p:nvSpPr>
          <p:cNvPr id="3" name="AutoShape 2" descr="Bình Ngô đại cáo của Nguyễn Trãi là một “thiên cổ hùng văn”.">
            <a:extLst>
              <a:ext uri="{FF2B5EF4-FFF2-40B4-BE49-F238E27FC236}">
                <a16:creationId xmlns:a16="http://schemas.microsoft.com/office/drawing/2014/main" id="{EB0AFF85-3FFC-4E21-A480-8DE51046DF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80480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wipe(down)">
                                      <p:cBhvr>
                                        <p:cTn id="7" dur="500"/>
                                        <p:tgtEl>
                                          <p:spTgt spid="634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3506"/>
                                        </p:tgtEl>
                                        <p:attrNameLst>
                                          <p:attrName>style.visibility</p:attrName>
                                        </p:attrNameLst>
                                      </p:cBhvr>
                                      <p:to>
                                        <p:strVal val="visible"/>
                                      </p:to>
                                    </p:set>
                                    <p:animEffect transition="in" filter="wipe(down)">
                                      <p:cBhvr>
                                        <p:cTn id="12" dur="500"/>
                                        <p:tgtEl>
                                          <p:spTgt spid="6350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3495"/>
                                        </p:tgtEl>
                                        <p:attrNameLst>
                                          <p:attrName>style.visibility</p:attrName>
                                        </p:attrNameLst>
                                      </p:cBhvr>
                                      <p:to>
                                        <p:strVal val="visible"/>
                                      </p:to>
                                    </p:set>
                                    <p:animEffect transition="in" filter="wipe(down)">
                                      <p:cBhvr>
                                        <p:cTn id="15" dur="500"/>
                                        <p:tgtEl>
                                          <p:spTgt spid="6349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3505"/>
                                        </p:tgtEl>
                                        <p:attrNameLst>
                                          <p:attrName>style.visibility</p:attrName>
                                        </p:attrNameLst>
                                      </p:cBhvr>
                                      <p:to>
                                        <p:strVal val="visible"/>
                                      </p:to>
                                    </p:set>
                                    <p:animEffect transition="in" filter="wipe(down)">
                                      <p:cBhvr>
                                        <p:cTn id="20" dur="500"/>
                                        <p:tgtEl>
                                          <p:spTgt spid="6350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3496"/>
                                        </p:tgtEl>
                                        <p:attrNameLst>
                                          <p:attrName>style.visibility</p:attrName>
                                        </p:attrNameLst>
                                      </p:cBhvr>
                                      <p:to>
                                        <p:strVal val="visible"/>
                                      </p:to>
                                    </p:set>
                                    <p:animEffect transition="in" filter="wipe(down)">
                                      <p:cBhvr>
                                        <p:cTn id="23" dur="500"/>
                                        <p:tgtEl>
                                          <p:spTgt spid="6349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3497"/>
                                        </p:tgtEl>
                                        <p:attrNameLst>
                                          <p:attrName>style.visibility</p:attrName>
                                        </p:attrNameLst>
                                      </p:cBhvr>
                                      <p:to>
                                        <p:strVal val="visible"/>
                                      </p:to>
                                    </p:set>
                                    <p:animEffect transition="in" filter="wipe(down)">
                                      <p:cBhvr>
                                        <p:cTn id="31" dur="500"/>
                                        <p:tgtEl>
                                          <p:spTgt spid="6349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3498"/>
                                        </p:tgtEl>
                                        <p:attrNameLst>
                                          <p:attrName>style.visibility</p:attrName>
                                        </p:attrNameLst>
                                      </p:cBhvr>
                                      <p:to>
                                        <p:strVal val="visible"/>
                                      </p:to>
                                    </p:set>
                                    <p:animEffect transition="in" filter="wipe(down)">
                                      <p:cBhvr>
                                        <p:cTn id="39" dur="500"/>
                                        <p:tgtEl>
                                          <p:spTgt spid="6349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3499"/>
                                        </p:tgtEl>
                                        <p:attrNameLst>
                                          <p:attrName>style.visibility</p:attrName>
                                        </p:attrNameLst>
                                      </p:cBhvr>
                                      <p:to>
                                        <p:strVal val="visible"/>
                                      </p:to>
                                    </p:set>
                                    <p:animEffect transition="in" filter="wipe(down)">
                                      <p:cBhvr>
                                        <p:cTn id="44" dur="500"/>
                                        <p:tgtEl>
                                          <p:spTgt spid="6349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3500"/>
                                        </p:tgtEl>
                                        <p:attrNameLst>
                                          <p:attrName>style.visibility</p:attrName>
                                        </p:attrNameLst>
                                      </p:cBhvr>
                                      <p:to>
                                        <p:strVal val="visible"/>
                                      </p:to>
                                    </p:set>
                                    <p:animEffect transition="in" filter="wipe(down)">
                                      <p:cBhvr>
                                        <p:cTn id="55" dur="500"/>
                                        <p:tgtEl>
                                          <p:spTgt spid="6350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3502"/>
                                        </p:tgtEl>
                                        <p:attrNameLst>
                                          <p:attrName>style.visibility</p:attrName>
                                        </p:attrNameLst>
                                      </p:cBhvr>
                                      <p:to>
                                        <p:strVal val="visible"/>
                                      </p:to>
                                    </p:set>
                                    <p:animEffect transition="in" filter="wipe(down)">
                                      <p:cBhvr>
                                        <p:cTn id="63" dur="500"/>
                                        <p:tgtEl>
                                          <p:spTgt spid="6350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down)">
                                      <p:cBhvr>
                                        <p:cTn id="68" dur="500"/>
                                        <p:tgtEl>
                                          <p:spTgt spid="2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63501"/>
                                        </p:tgtEl>
                                        <p:attrNameLst>
                                          <p:attrName>style.visibility</p:attrName>
                                        </p:attrNameLst>
                                      </p:cBhvr>
                                      <p:to>
                                        <p:strVal val="visible"/>
                                      </p:to>
                                    </p:set>
                                    <p:animEffect transition="in" filter="wipe(down)">
                                      <p:cBhvr>
                                        <p:cTn id="71" dur="500"/>
                                        <p:tgtEl>
                                          <p:spTgt spid="6350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3503"/>
                                        </p:tgtEl>
                                        <p:attrNameLst>
                                          <p:attrName>style.visibility</p:attrName>
                                        </p:attrNameLst>
                                      </p:cBhvr>
                                      <p:to>
                                        <p:strVal val="visible"/>
                                      </p:to>
                                    </p:set>
                                    <p:animEffect transition="in" filter="wipe(down)">
                                      <p:cBhvr>
                                        <p:cTn id="76" dur="500"/>
                                        <p:tgtEl>
                                          <p:spTgt spid="6350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down)">
                                      <p:cBhvr>
                                        <p:cTn id="7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P spid="63498" grpId="0" animBg="1"/>
      <p:bldP spid="63499" grpId="0" animBg="1"/>
      <p:bldP spid="63500" grpId="0" animBg="1"/>
      <p:bldP spid="63501" grpId="0" animBg="1"/>
      <p:bldP spid="63502" grpId="0" animBg="1"/>
      <p:bldP spid="63503" grpId="0" animBg="1"/>
      <p:bldP spid="63505" grpId="0" animBg="1"/>
      <p:bldP spid="63506" grpId="0" animBg="1"/>
      <p:bldP spid="2" grpId="0" animBg="1"/>
      <p:bldP spid="25" grpId="0" animBg="1"/>
      <p:bldP spid="26" grpId="0" animBg="1"/>
      <p:bldP spid="27" grpId="0" animBg="1"/>
      <p:bldP spid="28" grpId="0" animBg="1"/>
      <p:bldP spid="29" grpId="0" animBg="1"/>
      <p:bldP spid="63497" grpId="0" animBg="1"/>
      <p:bldP spid="30" grpId="0" animBg="1"/>
      <p:bldP spid="63495" grpId="0" animBg="1"/>
      <p:bldP spid="634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5" name="Picture 21" descr="Cover">
            <a:extLst>
              <a:ext uri="{FF2B5EF4-FFF2-40B4-BE49-F238E27FC236}">
                <a16:creationId xmlns:a16="http://schemas.microsoft.com/office/drawing/2014/main" id="{39AE0496-D96F-499D-BE48-DC5139E90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410" y="5535931"/>
            <a:ext cx="5370196"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Cover">
            <a:extLst>
              <a:ext uri="{FF2B5EF4-FFF2-40B4-BE49-F238E27FC236}">
                <a16:creationId xmlns:a16="http://schemas.microsoft.com/office/drawing/2014/main" id="{D3B0C2D2-0B76-4A7C-9044-B2EE598DC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306" y="5532120"/>
            <a:ext cx="3114674"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descr="Cover">
            <a:extLst>
              <a:ext uri="{FF2B5EF4-FFF2-40B4-BE49-F238E27FC236}">
                <a16:creationId xmlns:a16="http://schemas.microsoft.com/office/drawing/2014/main" id="{C627CA22-673D-48EC-9451-1CB3A887E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171" y="3063240"/>
            <a:ext cx="2366010" cy="284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a:extLst>
              <a:ext uri="{FF2B5EF4-FFF2-40B4-BE49-F238E27FC236}">
                <a16:creationId xmlns:a16="http://schemas.microsoft.com/office/drawing/2014/main" id="{DBE7FEA4-EB74-4136-AD85-A8536701E5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337686"/>
            <a:ext cx="3320416" cy="165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a:extLst>
              <a:ext uri="{FF2B5EF4-FFF2-40B4-BE49-F238E27FC236}">
                <a16:creationId xmlns:a16="http://schemas.microsoft.com/office/drawing/2014/main" id="{6D75DA7E-3B0F-4AEC-B802-B372651109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10" y="2606040"/>
            <a:ext cx="3419476" cy="198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a:extLst>
              <a:ext uri="{FF2B5EF4-FFF2-40B4-BE49-F238E27FC236}">
                <a16:creationId xmlns:a16="http://schemas.microsoft.com/office/drawing/2014/main" id="{1E60F5CC-D45C-4F79-A406-E7CA5452A8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1426" y="3436620"/>
            <a:ext cx="2350770" cy="15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a:extLst>
              <a:ext uri="{FF2B5EF4-FFF2-40B4-BE49-F238E27FC236}">
                <a16:creationId xmlns:a16="http://schemas.microsoft.com/office/drawing/2014/main" id="{DED52DFA-390C-4E4E-9367-E9D8C268F3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 y="1325880"/>
            <a:ext cx="3320416" cy="89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a:extLst>
              <a:ext uri="{FF2B5EF4-FFF2-40B4-BE49-F238E27FC236}">
                <a16:creationId xmlns:a16="http://schemas.microsoft.com/office/drawing/2014/main" id="{AD94531A-C003-44E1-8C36-06320AEC6D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096" y="320040"/>
            <a:ext cx="3415664"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a:extLst>
              <a:ext uri="{FF2B5EF4-FFF2-40B4-BE49-F238E27FC236}">
                <a16:creationId xmlns:a16="http://schemas.microsoft.com/office/drawing/2014/main" id="{47E081F1-B394-433C-B6D7-DC80167CB6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1440" y="1234440"/>
            <a:ext cx="2042160" cy="220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a:extLst>
              <a:ext uri="{FF2B5EF4-FFF2-40B4-BE49-F238E27FC236}">
                <a16:creationId xmlns:a16="http://schemas.microsoft.com/office/drawing/2014/main" id="{34A8D454-A716-4B56-B7FA-A9346EF461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0546" y="3518536"/>
            <a:ext cx="3335654" cy="237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a:extLst>
              <a:ext uri="{FF2B5EF4-FFF2-40B4-BE49-F238E27FC236}">
                <a16:creationId xmlns:a16="http://schemas.microsoft.com/office/drawing/2014/main" id="{2E8E0799-3DA1-4A7E-80C4-9F7E3F69E2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0546" y="3493771"/>
            <a:ext cx="3328034" cy="9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a:extLst>
              <a:ext uri="{FF2B5EF4-FFF2-40B4-BE49-F238E27FC236}">
                <a16:creationId xmlns:a16="http://schemas.microsoft.com/office/drawing/2014/main" id="{3E4716D7-1E62-42D4-8BAC-4217B983C7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42911" y="2514601"/>
            <a:ext cx="3539490" cy="111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a:extLst>
              <a:ext uri="{FF2B5EF4-FFF2-40B4-BE49-F238E27FC236}">
                <a16:creationId xmlns:a16="http://schemas.microsoft.com/office/drawing/2014/main" id="{776EA8E2-4D08-413E-8235-77FCA017C28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22646" y="3177540"/>
            <a:ext cx="2386964" cy="64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a:extLst>
              <a:ext uri="{FF2B5EF4-FFF2-40B4-BE49-F238E27FC236}">
                <a16:creationId xmlns:a16="http://schemas.microsoft.com/office/drawing/2014/main" id="{D7EEECC2-5075-4DA2-9B7B-343B53110F9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90511" y="1520191"/>
            <a:ext cx="36004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a:extLst>
              <a:ext uri="{FF2B5EF4-FFF2-40B4-BE49-F238E27FC236}">
                <a16:creationId xmlns:a16="http://schemas.microsoft.com/office/drawing/2014/main" id="{C1B65E5A-55DD-4741-9EDB-74AC2CC0458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02881" y="922020"/>
            <a:ext cx="358521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a:extLst>
              <a:ext uri="{FF2B5EF4-FFF2-40B4-BE49-F238E27FC236}">
                <a16:creationId xmlns:a16="http://schemas.microsoft.com/office/drawing/2014/main" id="{28F2F8FC-716F-4344-A32A-5DBE91A4B0E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49540" y="137160"/>
            <a:ext cx="3308986" cy="152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a:extLst>
              <a:ext uri="{FF2B5EF4-FFF2-40B4-BE49-F238E27FC236}">
                <a16:creationId xmlns:a16="http://schemas.microsoft.com/office/drawing/2014/main" id="{043796A5-F58F-47E7-B1BC-F0EC84DE7CD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36006" y="1325880"/>
            <a:ext cx="1880234" cy="231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a:extLst>
              <a:ext uri="{FF2B5EF4-FFF2-40B4-BE49-F238E27FC236}">
                <a16:creationId xmlns:a16="http://schemas.microsoft.com/office/drawing/2014/main" id="{5F4ABE94-6ED5-47A6-84C5-12F5BF01A5C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70170" y="2914650"/>
            <a:ext cx="1556386" cy="105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3" descr="Hình ảnh có liên quan">
            <a:extLst>
              <a:ext uri="{FF2B5EF4-FFF2-40B4-BE49-F238E27FC236}">
                <a16:creationId xmlns:a16="http://schemas.microsoft.com/office/drawing/2014/main" id="{A268BD47-E78C-48F1-8D5D-3258FC89324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10495"/>
          <a:stretch/>
        </p:blipFill>
        <p:spPr bwMode="auto">
          <a:xfrm>
            <a:off x="6879848" y="55923"/>
            <a:ext cx="1026916" cy="12699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529" name="Picture 25" descr="Kết quả hình ảnh cho bình ngô đại cáo">
            <a:extLst>
              <a:ext uri="{FF2B5EF4-FFF2-40B4-BE49-F238E27FC236}">
                <a16:creationId xmlns:a16="http://schemas.microsoft.com/office/drawing/2014/main" id="{02BED0A0-05FC-440F-8628-A68C46FC3131}"/>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17726"/>
          <a:stretch/>
        </p:blipFill>
        <p:spPr bwMode="auto">
          <a:xfrm>
            <a:off x="6931600" y="1972248"/>
            <a:ext cx="1084640" cy="1273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531" name="Picture 27" descr="Kết quả hình ảnh cho hội thề lũng nhai">
            <a:extLst>
              <a:ext uri="{FF2B5EF4-FFF2-40B4-BE49-F238E27FC236}">
                <a16:creationId xmlns:a16="http://schemas.microsoft.com/office/drawing/2014/main" id="{9A35ED4B-15A3-4301-978A-0443BDF33F0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037819" y="55922"/>
            <a:ext cx="1931273" cy="11676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533" name="Picture 29" descr="Kết quả hình ảnh cho liễu thăng cụt đầu">
            <a:extLst>
              <a:ext uri="{FF2B5EF4-FFF2-40B4-BE49-F238E27FC236}">
                <a16:creationId xmlns:a16="http://schemas.microsoft.com/office/drawing/2014/main" id="{EB04626C-88DD-4ED2-B956-9EF26D5D0FB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306503" y="3947247"/>
            <a:ext cx="1864043" cy="1306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535" name="Picture 31" descr="Kết quả hình ảnh cho Khởi nghĩa lam sơn">
            <a:extLst>
              <a:ext uri="{FF2B5EF4-FFF2-40B4-BE49-F238E27FC236}">
                <a16:creationId xmlns:a16="http://schemas.microsoft.com/office/drawing/2014/main" id="{D64ED269-797D-493B-A3BB-D1C7BC19C01E}"/>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01058" y="2091446"/>
            <a:ext cx="1386554" cy="15419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960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par>
                                <p:cTn id="13" presetID="16" presetClass="entr" presetSubtype="21" fill="hold" nodeType="withEffect">
                                  <p:stCondLst>
                                    <p:cond delay="0"/>
                                  </p:stCondLst>
                                  <p:childTnLst>
                                    <p:set>
                                      <p:cBhvr>
                                        <p:cTn id="14" dur="1" fill="hold">
                                          <p:stCondLst>
                                            <p:cond delay="0"/>
                                          </p:stCondLst>
                                        </p:cTn>
                                        <p:tgtEl>
                                          <p:spTgt spid="21527"/>
                                        </p:tgtEl>
                                        <p:attrNameLst>
                                          <p:attrName>style.visibility</p:attrName>
                                        </p:attrNameLst>
                                      </p:cBhvr>
                                      <p:to>
                                        <p:strVal val="visible"/>
                                      </p:to>
                                    </p:set>
                                    <p:animEffect transition="in" filter="barn(inVertical)">
                                      <p:cBhvr>
                                        <p:cTn id="15" dur="500"/>
                                        <p:tgtEl>
                                          <p:spTgt spid="21527"/>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wipe(left)">
                                      <p:cBhvr>
                                        <p:cTn id="19" dur="500"/>
                                        <p:tgtEl>
                                          <p:spTgt spid="21510"/>
                                        </p:tgtEl>
                                      </p:cBhvr>
                                    </p:animEffect>
                                  </p:childTnLst>
                                </p:cTn>
                              </p:par>
                            </p:childTnLst>
                          </p:cTn>
                        </p:par>
                        <p:par>
                          <p:cTn id="20" fill="hold" nodeType="afterGroup">
                            <p:stCondLst>
                              <p:cond delay="1000"/>
                            </p:stCondLst>
                            <p:childTnLst>
                              <p:par>
                                <p:cTn id="21" presetID="22" presetClass="entr" presetSubtype="8" fill="hold" nodeType="after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wipe(left)">
                                      <p:cBhvr>
                                        <p:cTn id="23" dur="500"/>
                                        <p:tgtEl>
                                          <p:spTgt spid="21511"/>
                                        </p:tgtEl>
                                      </p:cBhvr>
                                    </p:animEffect>
                                  </p:childTnLst>
                                </p:cTn>
                              </p:par>
                            </p:childTnLst>
                          </p:cTn>
                        </p:par>
                        <p:par>
                          <p:cTn id="24" fill="hold" nodeType="afterGroup">
                            <p:stCondLst>
                              <p:cond delay="1500"/>
                            </p:stCondLst>
                            <p:childTnLst>
                              <p:par>
                                <p:cTn id="25" presetID="22" presetClass="entr" presetSubtype="8" fill="hold" nodeType="after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par>
                                <p:cTn id="33" presetID="16" presetClass="entr" presetSubtype="21" fill="hold" nodeType="withEffect">
                                  <p:stCondLst>
                                    <p:cond delay="0"/>
                                  </p:stCondLst>
                                  <p:childTnLst>
                                    <p:set>
                                      <p:cBhvr>
                                        <p:cTn id="34" dur="1" fill="hold">
                                          <p:stCondLst>
                                            <p:cond delay="0"/>
                                          </p:stCondLst>
                                        </p:cTn>
                                        <p:tgtEl>
                                          <p:spTgt spid="21529"/>
                                        </p:tgtEl>
                                        <p:attrNameLst>
                                          <p:attrName>style.visibility</p:attrName>
                                        </p:attrNameLst>
                                      </p:cBhvr>
                                      <p:to>
                                        <p:strVal val="visible"/>
                                      </p:to>
                                    </p:set>
                                    <p:animEffect transition="in" filter="barn(inVertical)">
                                      <p:cBhvr>
                                        <p:cTn id="35" dur="500"/>
                                        <p:tgtEl>
                                          <p:spTgt spid="21529"/>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21514"/>
                                        </p:tgtEl>
                                        <p:attrNameLst>
                                          <p:attrName>style.visibility</p:attrName>
                                        </p:attrNameLst>
                                      </p:cBhvr>
                                      <p:to>
                                        <p:strVal val="visible"/>
                                      </p:to>
                                    </p:set>
                                    <p:animEffect transition="in" filter="wipe(left)">
                                      <p:cBhvr>
                                        <p:cTn id="39" dur="500"/>
                                        <p:tgtEl>
                                          <p:spTgt spid="21514"/>
                                        </p:tgtEl>
                                      </p:cBhvr>
                                    </p:animEffect>
                                  </p:childTnLst>
                                </p:cTn>
                              </p:par>
                            </p:childTnLst>
                          </p:cTn>
                        </p:par>
                        <p:par>
                          <p:cTn id="40" fill="hold" nodeType="afterGroup">
                            <p:stCondLst>
                              <p:cond delay="1000"/>
                            </p:stCondLst>
                            <p:childTnLst>
                              <p:par>
                                <p:cTn id="41" presetID="22" presetClass="entr" presetSubtype="8" fill="hold" nodeType="afterEffect">
                                  <p:stCondLst>
                                    <p:cond delay="0"/>
                                  </p:stCondLst>
                                  <p:childTnLst>
                                    <p:set>
                                      <p:cBhvr>
                                        <p:cTn id="42" dur="1" fill="hold">
                                          <p:stCondLst>
                                            <p:cond delay="0"/>
                                          </p:stCondLst>
                                        </p:cTn>
                                        <p:tgtEl>
                                          <p:spTgt spid="21515"/>
                                        </p:tgtEl>
                                        <p:attrNameLst>
                                          <p:attrName>style.visibility</p:attrName>
                                        </p:attrNameLst>
                                      </p:cBhvr>
                                      <p:to>
                                        <p:strVal val="visible"/>
                                      </p:to>
                                    </p:set>
                                    <p:animEffect transition="in" filter="wipe(left)">
                                      <p:cBhvr>
                                        <p:cTn id="43" dur="500"/>
                                        <p:tgtEl>
                                          <p:spTgt spid="21515"/>
                                        </p:tgtEl>
                                      </p:cBhvr>
                                    </p:animEffect>
                                  </p:childTnLst>
                                </p:cTn>
                              </p:par>
                            </p:childTnLst>
                          </p:cTn>
                        </p:par>
                        <p:par>
                          <p:cTn id="44" fill="hold" nodeType="afterGroup">
                            <p:stCondLst>
                              <p:cond delay="1500"/>
                            </p:stCondLst>
                            <p:childTnLst>
                              <p:par>
                                <p:cTn id="45" presetID="22" presetClass="entr" presetSubtype="8" fill="hold" nodeType="after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par>
                                <p:cTn id="53" presetID="16" presetClass="entr" presetSubtype="21" fill="hold" nodeType="withEffect">
                                  <p:stCondLst>
                                    <p:cond delay="0"/>
                                  </p:stCondLst>
                                  <p:childTnLst>
                                    <p:set>
                                      <p:cBhvr>
                                        <p:cTn id="54" dur="1" fill="hold">
                                          <p:stCondLst>
                                            <p:cond delay="0"/>
                                          </p:stCondLst>
                                        </p:cTn>
                                        <p:tgtEl>
                                          <p:spTgt spid="21531"/>
                                        </p:tgtEl>
                                        <p:attrNameLst>
                                          <p:attrName>style.visibility</p:attrName>
                                        </p:attrNameLst>
                                      </p:cBhvr>
                                      <p:to>
                                        <p:strVal val="visible"/>
                                      </p:to>
                                    </p:set>
                                    <p:animEffect transition="in" filter="barn(inVertical)">
                                      <p:cBhvr>
                                        <p:cTn id="55" dur="500"/>
                                        <p:tgtEl>
                                          <p:spTgt spid="21531"/>
                                        </p:tgtEl>
                                      </p:cBhvr>
                                    </p:animEffect>
                                  </p:childTnLst>
                                </p:cTn>
                              </p:par>
                            </p:childTnLst>
                          </p:cTn>
                        </p:par>
                        <p:par>
                          <p:cTn id="56" fill="hold" nodeType="afterGroup">
                            <p:stCondLst>
                              <p:cond delay="500"/>
                            </p:stCondLst>
                            <p:childTnLst>
                              <p:par>
                                <p:cTn id="57" presetID="22" presetClass="entr" presetSubtype="2" fill="hold" nodeType="afterEffect">
                                  <p:stCondLst>
                                    <p:cond delay="0"/>
                                  </p:stCondLst>
                                  <p:childTnLst>
                                    <p:set>
                                      <p:cBhvr>
                                        <p:cTn id="58" dur="1" fill="hold">
                                          <p:stCondLst>
                                            <p:cond delay="0"/>
                                          </p:stCondLst>
                                        </p:cTn>
                                        <p:tgtEl>
                                          <p:spTgt spid="21518"/>
                                        </p:tgtEl>
                                        <p:attrNameLst>
                                          <p:attrName>style.visibility</p:attrName>
                                        </p:attrNameLst>
                                      </p:cBhvr>
                                      <p:to>
                                        <p:strVal val="visible"/>
                                      </p:to>
                                    </p:set>
                                    <p:animEffect transition="in" filter="wipe(right)">
                                      <p:cBhvr>
                                        <p:cTn id="59" dur="500"/>
                                        <p:tgtEl>
                                          <p:spTgt spid="21518"/>
                                        </p:tgtEl>
                                      </p:cBhvr>
                                    </p:animEffect>
                                  </p:childTnLst>
                                </p:cTn>
                              </p:par>
                            </p:childTnLst>
                          </p:cTn>
                        </p:par>
                        <p:par>
                          <p:cTn id="60" fill="hold" nodeType="afterGroup">
                            <p:stCondLst>
                              <p:cond delay="1000"/>
                            </p:stCondLst>
                            <p:childTnLst>
                              <p:par>
                                <p:cTn id="61" presetID="22" presetClass="entr" presetSubtype="2" fill="hold" nodeType="afterEffect">
                                  <p:stCondLst>
                                    <p:cond delay="0"/>
                                  </p:stCondLst>
                                  <p:childTnLst>
                                    <p:set>
                                      <p:cBhvr>
                                        <p:cTn id="62" dur="1" fill="hold">
                                          <p:stCondLst>
                                            <p:cond delay="0"/>
                                          </p:stCondLst>
                                        </p:cTn>
                                        <p:tgtEl>
                                          <p:spTgt spid="21519"/>
                                        </p:tgtEl>
                                        <p:attrNameLst>
                                          <p:attrName>style.visibility</p:attrName>
                                        </p:attrNameLst>
                                      </p:cBhvr>
                                      <p:to>
                                        <p:strVal val="visible"/>
                                      </p:to>
                                    </p:set>
                                    <p:animEffect transition="in" filter="wipe(right)">
                                      <p:cBhvr>
                                        <p:cTn id="63" dur="500"/>
                                        <p:tgtEl>
                                          <p:spTgt spid="2151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2" fill="hold" nodeType="clickEffect">
                                  <p:stCondLst>
                                    <p:cond delay="0"/>
                                  </p:stCondLst>
                                  <p:childTnLst>
                                    <p:set>
                                      <p:cBhvr>
                                        <p:cTn id="67" dur="1" fill="hold">
                                          <p:stCondLst>
                                            <p:cond delay="0"/>
                                          </p:stCondLst>
                                        </p:cTn>
                                        <p:tgtEl>
                                          <p:spTgt spid="21520"/>
                                        </p:tgtEl>
                                        <p:attrNameLst>
                                          <p:attrName>style.visibility</p:attrName>
                                        </p:attrNameLst>
                                      </p:cBhvr>
                                      <p:to>
                                        <p:strVal val="visible"/>
                                      </p:to>
                                    </p:set>
                                    <p:animEffect transition="in" filter="wipe(right)">
                                      <p:cBhvr>
                                        <p:cTn id="68" dur="500"/>
                                        <p:tgtEl>
                                          <p:spTgt spid="21520"/>
                                        </p:tgtEl>
                                      </p:cBhvr>
                                    </p:animEffect>
                                  </p:childTnLst>
                                </p:cTn>
                              </p:par>
                              <p:par>
                                <p:cTn id="69" presetID="16" presetClass="entr" presetSubtype="21" fill="hold" nodeType="withEffect">
                                  <p:stCondLst>
                                    <p:cond delay="0"/>
                                  </p:stCondLst>
                                  <p:childTnLst>
                                    <p:set>
                                      <p:cBhvr>
                                        <p:cTn id="70" dur="1" fill="hold">
                                          <p:stCondLst>
                                            <p:cond delay="0"/>
                                          </p:stCondLst>
                                        </p:cTn>
                                        <p:tgtEl>
                                          <p:spTgt spid="21535"/>
                                        </p:tgtEl>
                                        <p:attrNameLst>
                                          <p:attrName>style.visibility</p:attrName>
                                        </p:attrNameLst>
                                      </p:cBhvr>
                                      <p:to>
                                        <p:strVal val="visible"/>
                                      </p:to>
                                    </p:set>
                                    <p:animEffect transition="in" filter="barn(inVertical)">
                                      <p:cBhvr>
                                        <p:cTn id="71" dur="500"/>
                                        <p:tgtEl>
                                          <p:spTgt spid="21535"/>
                                        </p:tgtEl>
                                      </p:cBhvr>
                                    </p:animEffect>
                                  </p:childTnLst>
                                </p:cTn>
                              </p:par>
                            </p:childTnLst>
                          </p:cTn>
                        </p:par>
                        <p:par>
                          <p:cTn id="72" fill="hold" nodeType="afterGroup">
                            <p:stCondLst>
                              <p:cond delay="500"/>
                            </p:stCondLst>
                            <p:childTnLst>
                              <p:par>
                                <p:cTn id="73" presetID="22" presetClass="entr" presetSubtype="2" fill="hold" nodeType="afterEffect">
                                  <p:stCondLst>
                                    <p:cond delay="0"/>
                                  </p:stCondLst>
                                  <p:childTnLst>
                                    <p:set>
                                      <p:cBhvr>
                                        <p:cTn id="74" dur="1" fill="hold">
                                          <p:stCondLst>
                                            <p:cond delay="0"/>
                                          </p:stCondLst>
                                        </p:cTn>
                                        <p:tgtEl>
                                          <p:spTgt spid="21521"/>
                                        </p:tgtEl>
                                        <p:attrNameLst>
                                          <p:attrName>style.visibility</p:attrName>
                                        </p:attrNameLst>
                                      </p:cBhvr>
                                      <p:to>
                                        <p:strVal val="visible"/>
                                      </p:to>
                                    </p:set>
                                    <p:animEffect transition="in" filter="wipe(right)">
                                      <p:cBhvr>
                                        <p:cTn id="75" dur="500"/>
                                        <p:tgtEl>
                                          <p:spTgt spid="21521"/>
                                        </p:tgtEl>
                                      </p:cBhvr>
                                    </p:animEffect>
                                  </p:childTnLst>
                                </p:cTn>
                              </p:par>
                            </p:childTnLst>
                          </p:cTn>
                        </p:par>
                        <p:par>
                          <p:cTn id="76" fill="hold" nodeType="afterGroup">
                            <p:stCondLst>
                              <p:cond delay="1000"/>
                            </p:stCondLst>
                            <p:childTnLst>
                              <p:par>
                                <p:cTn id="77" presetID="22" presetClass="entr" presetSubtype="2" fill="hold" nodeType="afterEffect">
                                  <p:stCondLst>
                                    <p:cond delay="0"/>
                                  </p:stCondLst>
                                  <p:childTnLst>
                                    <p:set>
                                      <p:cBhvr>
                                        <p:cTn id="78" dur="1" fill="hold">
                                          <p:stCondLst>
                                            <p:cond delay="0"/>
                                          </p:stCondLst>
                                        </p:cTn>
                                        <p:tgtEl>
                                          <p:spTgt spid="21522"/>
                                        </p:tgtEl>
                                        <p:attrNameLst>
                                          <p:attrName>style.visibility</p:attrName>
                                        </p:attrNameLst>
                                      </p:cBhvr>
                                      <p:to>
                                        <p:strVal val="visible"/>
                                      </p:to>
                                    </p:set>
                                    <p:animEffect transition="in" filter="wipe(right)">
                                      <p:cBhvr>
                                        <p:cTn id="79" dur="500"/>
                                        <p:tgtEl>
                                          <p:spTgt spid="2152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21523"/>
                                        </p:tgtEl>
                                        <p:attrNameLst>
                                          <p:attrName>style.visibility</p:attrName>
                                        </p:attrNameLst>
                                      </p:cBhvr>
                                      <p:to>
                                        <p:strVal val="visible"/>
                                      </p:to>
                                    </p:set>
                                    <p:animEffect transition="in" filter="wipe(left)">
                                      <p:cBhvr>
                                        <p:cTn id="84" dur="500"/>
                                        <p:tgtEl>
                                          <p:spTgt spid="21523"/>
                                        </p:tgtEl>
                                      </p:cBhvr>
                                    </p:animEffect>
                                  </p:childTnLst>
                                </p:cTn>
                              </p:par>
                              <p:par>
                                <p:cTn id="85" presetID="16" presetClass="entr" presetSubtype="21" fill="hold" nodeType="withEffect">
                                  <p:stCondLst>
                                    <p:cond delay="0"/>
                                  </p:stCondLst>
                                  <p:childTnLst>
                                    <p:set>
                                      <p:cBhvr>
                                        <p:cTn id="86" dur="1" fill="hold">
                                          <p:stCondLst>
                                            <p:cond delay="0"/>
                                          </p:stCondLst>
                                        </p:cTn>
                                        <p:tgtEl>
                                          <p:spTgt spid="21533"/>
                                        </p:tgtEl>
                                        <p:attrNameLst>
                                          <p:attrName>style.visibility</p:attrName>
                                        </p:attrNameLst>
                                      </p:cBhvr>
                                      <p:to>
                                        <p:strVal val="visible"/>
                                      </p:to>
                                    </p:set>
                                    <p:animEffect transition="in" filter="barn(inVertical)">
                                      <p:cBhvr>
                                        <p:cTn id="87" dur="500"/>
                                        <p:tgtEl>
                                          <p:spTgt spid="21533"/>
                                        </p:tgtEl>
                                      </p:cBhvr>
                                    </p:animEffect>
                                  </p:childTnLst>
                                </p:cTn>
                              </p:par>
                            </p:childTnLst>
                          </p:cTn>
                        </p:par>
                        <p:par>
                          <p:cTn id="88" fill="hold" nodeType="afterGroup">
                            <p:stCondLst>
                              <p:cond delay="500"/>
                            </p:stCondLst>
                            <p:childTnLst>
                              <p:par>
                                <p:cTn id="89" presetID="22" presetClass="entr" presetSubtype="8" fill="hold" nodeType="afterEffect">
                                  <p:stCondLst>
                                    <p:cond delay="0"/>
                                  </p:stCondLst>
                                  <p:childTnLst>
                                    <p:set>
                                      <p:cBhvr>
                                        <p:cTn id="90" dur="1" fill="hold">
                                          <p:stCondLst>
                                            <p:cond delay="0"/>
                                          </p:stCondLst>
                                        </p:cTn>
                                        <p:tgtEl>
                                          <p:spTgt spid="21524"/>
                                        </p:tgtEl>
                                        <p:attrNameLst>
                                          <p:attrName>style.visibility</p:attrName>
                                        </p:attrNameLst>
                                      </p:cBhvr>
                                      <p:to>
                                        <p:strVal val="visible"/>
                                      </p:to>
                                    </p:set>
                                    <p:animEffect transition="in" filter="wipe(left)">
                                      <p:cBhvr>
                                        <p:cTn id="91" dur="500"/>
                                        <p:tgtEl>
                                          <p:spTgt spid="21524"/>
                                        </p:tgtEl>
                                      </p:cBhvr>
                                    </p:animEffect>
                                  </p:childTnLst>
                                </p:cTn>
                              </p:par>
                            </p:childTnLst>
                          </p:cTn>
                        </p:par>
                        <p:par>
                          <p:cTn id="92" fill="hold" nodeType="afterGroup">
                            <p:stCondLst>
                              <p:cond delay="1000"/>
                            </p:stCondLst>
                            <p:childTnLst>
                              <p:par>
                                <p:cTn id="93" presetID="22" presetClass="entr" presetSubtype="2" fill="hold" nodeType="afterEffect">
                                  <p:stCondLst>
                                    <p:cond delay="0"/>
                                  </p:stCondLst>
                                  <p:childTnLst>
                                    <p:set>
                                      <p:cBhvr>
                                        <p:cTn id="94" dur="1" fill="hold">
                                          <p:stCondLst>
                                            <p:cond delay="0"/>
                                          </p:stCondLst>
                                        </p:cTn>
                                        <p:tgtEl>
                                          <p:spTgt spid="21525"/>
                                        </p:tgtEl>
                                        <p:attrNameLst>
                                          <p:attrName>style.visibility</p:attrName>
                                        </p:attrNameLst>
                                      </p:cBhvr>
                                      <p:to>
                                        <p:strVal val="visible"/>
                                      </p:to>
                                    </p:set>
                                    <p:animEffect transition="in" filter="wipe(right)">
                                      <p:cBhvr>
                                        <p:cTn id="95" dur="500"/>
                                        <p:tgtEl>
                                          <p:spTgt spid="21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5FD2C-D240-4D38-9E91-A3527831C7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68217"/>
          </a:xfrm>
          <a:prstGeom prst="rect">
            <a:avLst/>
          </a:prstGeom>
        </p:spPr>
      </p:pic>
      <p:sp>
        <p:nvSpPr>
          <p:cNvPr id="6" name="TextBox 5">
            <a:extLst>
              <a:ext uri="{FF2B5EF4-FFF2-40B4-BE49-F238E27FC236}">
                <a16:creationId xmlns:a16="http://schemas.microsoft.com/office/drawing/2014/main" id="{BA6CA938-3E4B-4797-921A-3B960DFAC9DE}"/>
              </a:ext>
            </a:extLst>
          </p:cNvPr>
          <p:cNvSpPr txBox="1"/>
          <p:nvPr/>
        </p:nvSpPr>
        <p:spPr>
          <a:xfrm>
            <a:off x="578734" y="308967"/>
            <a:ext cx="6252033"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2. </a:t>
            </a:r>
            <a:r>
              <a:rPr kumimoji="0" lang="en-US" sz="3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Chân</a:t>
            </a:r>
            <a:r>
              <a:rPr kumimoji="0" 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lí</a:t>
            </a:r>
            <a:r>
              <a:rPr kumimoji="0" 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chủ</a:t>
            </a:r>
            <a:r>
              <a:rPr kumimoji="0" 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quyền</a:t>
            </a:r>
            <a:r>
              <a:rPr kumimoji="0" 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độc</a:t>
            </a:r>
            <a:r>
              <a:rPr kumimoji="0" 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lập</a:t>
            </a:r>
            <a:r>
              <a:rPr kumimoji="0" 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dân</a:t>
            </a:r>
            <a:r>
              <a:rPr kumimoji="0" 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tộc</a:t>
            </a:r>
            <a:endParaRPr kumimoji="0" 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1A4365C6-16FE-4564-8D18-5E146E76CDDF}"/>
              </a:ext>
            </a:extLst>
          </p:cNvPr>
          <p:cNvSpPr txBox="1"/>
          <p:nvPr/>
        </p:nvSpPr>
        <p:spPr>
          <a:xfrm>
            <a:off x="4896091" y="3748309"/>
            <a:ext cx="60785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7" name="TextBox 6">
            <a:extLst>
              <a:ext uri="{FF2B5EF4-FFF2-40B4-BE49-F238E27FC236}">
                <a16:creationId xmlns:a16="http://schemas.microsoft.com/office/drawing/2014/main" id="{EB2997D1-BC99-4D7B-8582-9F7EE0F223DA}"/>
              </a:ext>
            </a:extLst>
          </p:cNvPr>
          <p:cNvSpPr txBox="1"/>
          <p:nvPr/>
        </p:nvSpPr>
        <p:spPr>
          <a:xfrm>
            <a:off x="1018572" y="1075783"/>
            <a:ext cx="10671410" cy="3226524"/>
          </a:xfrm>
          <a:prstGeom prst="rect">
            <a:avLst/>
          </a:prstGeom>
          <a:noFill/>
        </p:spPr>
        <p:txBody>
          <a:bodyPr wrap="square" rtlCol="0">
            <a:spAutoFit/>
          </a:bodyPr>
          <a:lstStyle/>
          <a:p>
            <a:pPr>
              <a:spcBef>
                <a:spcPts val="100"/>
              </a:spcBef>
              <a:spcAft>
                <a:spcPts val="100"/>
              </a:spcAft>
            </a:pP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trước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spcBef>
                <a:spcPts val="100"/>
              </a:spcBef>
              <a:spcAft>
                <a:spcPts val="100"/>
              </a:spcAft>
            </a:pP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Vốn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xưng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nền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hiến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lâu</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spcBef>
                <a:spcPts val="100"/>
              </a:spcBef>
              <a:spcAft>
                <a:spcPts val="100"/>
              </a:spcAft>
            </a:pP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Núi</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sông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bờ</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cõi</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chia,</a:t>
            </a:r>
          </a:p>
          <a:p>
            <a:pPr>
              <a:spcBef>
                <a:spcPts val="100"/>
              </a:spcBef>
              <a:spcAft>
                <a:spcPts val="100"/>
              </a:spcAft>
            </a:pP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tục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Bắc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cũng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spcBef>
                <a:spcPts val="100"/>
              </a:spcBef>
              <a:spcAft>
                <a:spcPts val="100"/>
              </a:spcAft>
            </a:pP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Triệu</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Đinh</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Lí</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Trần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bao</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đời</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gây</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nền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spcBef>
                <a:spcPts val="100"/>
              </a:spcBef>
              <a:spcAft>
                <a:spcPts val="100"/>
              </a:spcAft>
            </a:pP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Cùng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Hán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Đường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Nguyên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mỗi</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bên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xưng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spcBef>
                <a:spcPts val="100"/>
              </a:spcBef>
              <a:spcAft>
                <a:spcPts val="100"/>
              </a:spcAft>
            </a:pP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Tuy</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mạnh</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yếu</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lúc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nhau</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spcBef>
                <a:spcPts val="100"/>
              </a:spcBef>
              <a:spcAft>
                <a:spcPts val="100"/>
              </a:spcAft>
            </a:pP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hào</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kiệt</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đời</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cũng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F7B0F0B4-67E9-4CEB-ACB4-B94C93FE8975}"/>
              </a:ext>
            </a:extLst>
          </p:cNvPr>
          <p:cNvSpPr txBox="1"/>
          <p:nvPr/>
        </p:nvSpPr>
        <p:spPr>
          <a:xfrm rot="10800000" flipH="1">
            <a:off x="405114" y="483925"/>
            <a:ext cx="71165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005207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7765-8784-49C2-BCB8-9B23E2A30E04}"/>
              </a:ext>
            </a:extLst>
          </p:cNvPr>
          <p:cNvSpPr txBox="1">
            <a:spLocks/>
          </p:cNvSpPr>
          <p:nvPr/>
        </p:nvSpPr>
        <p:spPr>
          <a:xfrm>
            <a:off x="919963" y="127000"/>
            <a:ext cx="10514542" cy="762000"/>
          </a:xfrm>
          <a:prstGeom prst="rect">
            <a:avLst/>
          </a:prstGeom>
        </p:spPr>
        <p:txBody>
          <a:bodyPr lIns="91440" tIns="45720" rIns="91440" bIns="45720"/>
          <a:lstStyle/>
          <a:p>
            <a:pPr algn="ctr" defTabSz="914363">
              <a:lnSpc>
                <a:spcPct val="90000"/>
              </a:lnSpc>
              <a:spcBef>
                <a:spcPct val="0"/>
              </a:spcBef>
              <a:defRPr/>
            </a:pPr>
            <a:r>
              <a:rPr lang="nl-NL" sz="4000" b="1" dirty="0">
                <a:solidFill>
                  <a:srgbClr val="FF0000"/>
                </a:solidFill>
                <a:latin typeface="Times New Roman" pitchFamily="18" charset="0"/>
                <a:cs typeface="Times New Roman" pitchFamily="18" charset="0"/>
              </a:rPr>
              <a:t>Khẳng định độc lập, chủ quyền của dân tộc</a:t>
            </a:r>
            <a:endParaRPr lang="en-US" sz="4000" dirty="0">
              <a:solidFill>
                <a:srgbClr val="FF0000"/>
              </a:solidFill>
              <a:latin typeface="Times New Roman" pitchFamily="18" charset="0"/>
              <a:cs typeface="Times New Roman" pitchFamily="18" charset="0"/>
            </a:endParaRPr>
          </a:p>
        </p:txBody>
      </p:sp>
      <p:pic>
        <p:nvPicPr>
          <p:cNvPr id="4" name="Picture 3" descr="10-tin-hieu-than-thuoc-bao-hieu-tet-nguyen-dan-dang-ve-2.jpg">
            <a:extLst>
              <a:ext uri="{FF2B5EF4-FFF2-40B4-BE49-F238E27FC236}">
                <a16:creationId xmlns:a16="http://schemas.microsoft.com/office/drawing/2014/main" id="{68CA348A-ECD0-46B3-990F-A330DC40329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1865" y="939271"/>
            <a:ext cx="3911865" cy="210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1450.jpg">
            <a:extLst>
              <a:ext uri="{FF2B5EF4-FFF2-40B4-BE49-F238E27FC236}">
                <a16:creationId xmlns:a16="http://schemas.microsoft.com/office/drawing/2014/main" id="{B0A287F6-DCA9-4371-AFE1-825D888DB1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505" y="3757744"/>
            <a:ext cx="5588000" cy="241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7784-88cace498012a39368d0ccbfa36b4d8b.jpg">
            <a:extLst>
              <a:ext uri="{FF2B5EF4-FFF2-40B4-BE49-F238E27FC236}">
                <a16:creationId xmlns:a16="http://schemas.microsoft.com/office/drawing/2014/main" id="{E96E3E75-DB47-4F3E-813F-7813FD64C9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0640" y="3834474"/>
            <a:ext cx="4673865" cy="243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oang-thanh-thang-long-1.jpg">
            <a:extLst>
              <a:ext uri="{FF2B5EF4-FFF2-40B4-BE49-F238E27FC236}">
                <a16:creationId xmlns:a16="http://schemas.microsoft.com/office/drawing/2014/main" id="{09C44F60-7059-4935-8C2B-150F634BD9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865" y="939270"/>
            <a:ext cx="3833813" cy="20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s (1).jpg">
            <a:extLst>
              <a:ext uri="{FF2B5EF4-FFF2-40B4-BE49-F238E27FC236}">
                <a16:creationId xmlns:a16="http://schemas.microsoft.com/office/drawing/2014/main" id="{5EAA14FF-E2EF-46A2-AC7C-B4D1653157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73865" y="93927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FD89F2B-521A-45EB-8521-EE0B6E99EA26}"/>
              </a:ext>
            </a:extLst>
          </p:cNvPr>
          <p:cNvSpPr txBox="1">
            <a:spLocks noChangeArrowheads="1"/>
          </p:cNvSpPr>
          <p:nvPr/>
        </p:nvSpPr>
        <p:spPr bwMode="auto">
          <a:xfrm>
            <a:off x="1129772" y="2996406"/>
            <a:ext cx="2705364" cy="52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defTabSz="761970" fontAlgn="base">
              <a:spcBef>
                <a:spcPct val="0"/>
              </a:spcBef>
              <a:spcAft>
                <a:spcPct val="0"/>
              </a:spcAft>
              <a:buNone/>
            </a:pPr>
            <a:r>
              <a:rPr lang="en-US" altLang="en-US" sz="2833">
                <a:solidFill>
                  <a:srgbClr val="000000"/>
                </a:solidFill>
                <a:latin typeface="Times New Roman" panose="02020603050405020304" pitchFamily="18" charset="0"/>
                <a:cs typeface="Times New Roman" panose="02020603050405020304" pitchFamily="18" charset="0"/>
              </a:rPr>
              <a:t>Văn hiến lâu đời</a:t>
            </a:r>
          </a:p>
        </p:txBody>
      </p:sp>
      <p:sp>
        <p:nvSpPr>
          <p:cNvPr id="10" name="TextBox 9">
            <a:extLst>
              <a:ext uri="{FF2B5EF4-FFF2-40B4-BE49-F238E27FC236}">
                <a16:creationId xmlns:a16="http://schemas.microsoft.com/office/drawing/2014/main" id="{88B75440-CA17-473C-8CDE-41265F01DEE1}"/>
              </a:ext>
            </a:extLst>
          </p:cNvPr>
          <p:cNvSpPr txBox="1">
            <a:spLocks noChangeArrowheads="1"/>
          </p:cNvSpPr>
          <p:nvPr/>
        </p:nvSpPr>
        <p:spPr bwMode="auto">
          <a:xfrm>
            <a:off x="4914636" y="3073135"/>
            <a:ext cx="2321469" cy="52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defTabSz="761970" fontAlgn="base">
              <a:spcBef>
                <a:spcPct val="0"/>
              </a:spcBef>
              <a:spcAft>
                <a:spcPct val="0"/>
              </a:spcAft>
              <a:buNone/>
            </a:pPr>
            <a:r>
              <a:rPr lang="en-US" altLang="en-US" sz="2833">
                <a:solidFill>
                  <a:srgbClr val="000000"/>
                </a:solidFill>
                <a:latin typeface="Times New Roman" panose="02020603050405020304" pitchFamily="18" charset="0"/>
                <a:cs typeface="Times New Roman" panose="02020603050405020304" pitchFamily="18" charset="0"/>
              </a:rPr>
              <a:t>Lãnh thổ riêng</a:t>
            </a:r>
          </a:p>
        </p:txBody>
      </p:sp>
      <p:sp>
        <p:nvSpPr>
          <p:cNvPr id="11" name="TextBox 10">
            <a:extLst>
              <a:ext uri="{FF2B5EF4-FFF2-40B4-BE49-F238E27FC236}">
                <a16:creationId xmlns:a16="http://schemas.microsoft.com/office/drawing/2014/main" id="{077A285E-0E2D-48CB-A6DF-0281004A1EFB}"/>
              </a:ext>
            </a:extLst>
          </p:cNvPr>
          <p:cNvSpPr txBox="1">
            <a:spLocks noChangeArrowheads="1"/>
          </p:cNvSpPr>
          <p:nvPr/>
        </p:nvSpPr>
        <p:spPr bwMode="auto">
          <a:xfrm>
            <a:off x="8470637" y="3034770"/>
            <a:ext cx="2483372" cy="52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defTabSz="761970" fontAlgn="base">
              <a:spcBef>
                <a:spcPct val="0"/>
              </a:spcBef>
              <a:spcAft>
                <a:spcPct val="0"/>
              </a:spcAft>
              <a:buNone/>
            </a:pPr>
            <a:r>
              <a:rPr lang="en-US" altLang="en-US" sz="2833">
                <a:solidFill>
                  <a:srgbClr val="000000"/>
                </a:solidFill>
                <a:latin typeface="Times New Roman" panose="02020603050405020304" pitchFamily="18" charset="0"/>
                <a:cs typeface="Times New Roman" panose="02020603050405020304" pitchFamily="18" charset="0"/>
              </a:rPr>
              <a:t>Phong tục riêng</a:t>
            </a:r>
          </a:p>
        </p:txBody>
      </p:sp>
      <p:sp>
        <p:nvSpPr>
          <p:cNvPr id="12" name="TextBox 11">
            <a:extLst>
              <a:ext uri="{FF2B5EF4-FFF2-40B4-BE49-F238E27FC236}">
                <a16:creationId xmlns:a16="http://schemas.microsoft.com/office/drawing/2014/main" id="{1E94185A-D845-4D64-8948-11D91CC0B7A9}"/>
              </a:ext>
            </a:extLst>
          </p:cNvPr>
          <p:cNvSpPr txBox="1">
            <a:spLocks noChangeArrowheads="1"/>
          </p:cNvSpPr>
          <p:nvPr/>
        </p:nvSpPr>
        <p:spPr bwMode="auto">
          <a:xfrm>
            <a:off x="2211130" y="6170744"/>
            <a:ext cx="2116285" cy="52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defTabSz="761970" fontAlgn="base">
              <a:spcBef>
                <a:spcPct val="0"/>
              </a:spcBef>
              <a:spcAft>
                <a:spcPct val="0"/>
              </a:spcAft>
              <a:buNone/>
            </a:pPr>
            <a:r>
              <a:rPr lang="en-US" altLang="en-US" sz="2833">
                <a:solidFill>
                  <a:srgbClr val="000000"/>
                </a:solidFill>
                <a:latin typeface="Times New Roman" panose="02020603050405020304" pitchFamily="18" charset="0"/>
                <a:cs typeface="Times New Roman" panose="02020603050405020304" pitchFamily="18" charset="0"/>
              </a:rPr>
              <a:t>Lịch sử riêng</a:t>
            </a:r>
          </a:p>
        </p:txBody>
      </p:sp>
      <p:sp>
        <p:nvSpPr>
          <p:cNvPr id="13" name="TextBox 12">
            <a:extLst>
              <a:ext uri="{FF2B5EF4-FFF2-40B4-BE49-F238E27FC236}">
                <a16:creationId xmlns:a16="http://schemas.microsoft.com/office/drawing/2014/main" id="{AAD96498-66EF-49B1-9F50-B6A5376CE669}"/>
              </a:ext>
            </a:extLst>
          </p:cNvPr>
          <p:cNvSpPr txBox="1">
            <a:spLocks noChangeArrowheads="1"/>
          </p:cNvSpPr>
          <p:nvPr/>
        </p:nvSpPr>
        <p:spPr bwMode="auto">
          <a:xfrm>
            <a:off x="7420776" y="6281869"/>
            <a:ext cx="3653564" cy="52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defTabSz="761970" fontAlgn="base">
              <a:spcBef>
                <a:spcPct val="0"/>
              </a:spcBef>
              <a:spcAft>
                <a:spcPct val="0"/>
              </a:spcAft>
              <a:buNone/>
            </a:pPr>
            <a:r>
              <a:rPr lang="en-US" altLang="en-US" sz="2833">
                <a:solidFill>
                  <a:srgbClr val="000000"/>
                </a:solidFill>
                <a:latin typeface="Times New Roman" panose="02020603050405020304" pitchFamily="18" charset="0"/>
                <a:cs typeface="Times New Roman" panose="02020603050405020304" pitchFamily="18" charset="0"/>
              </a:rPr>
              <a:t>Chế độ chủ quyền riêng</a:t>
            </a:r>
          </a:p>
        </p:txBody>
      </p:sp>
    </p:spTree>
    <p:extLst>
      <p:ext uri="{BB962C8B-B14F-4D97-AF65-F5344CB8AC3E}">
        <p14:creationId xmlns:p14="http://schemas.microsoft.com/office/powerpoint/2010/main" val="1528595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blinds(horizontal)">
                                      <p:cBhvr>
                                        <p:cTn id="5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a:extLst>
              <a:ext uri="{FF2B5EF4-FFF2-40B4-BE49-F238E27FC236}">
                <a16:creationId xmlns:a16="http://schemas.microsoft.com/office/drawing/2014/main" id="{CA3235E6-A27F-4CE4-9270-5949808347F6}"/>
              </a:ext>
            </a:extLst>
          </p:cNvPr>
          <p:cNvSpPr>
            <a:spLocks noChangeArrowheads="1"/>
          </p:cNvSpPr>
          <p:nvPr/>
        </p:nvSpPr>
        <p:spPr bwMode="auto">
          <a:xfrm>
            <a:off x="1609875" y="137968"/>
            <a:ext cx="1010068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4000" b="1" i="1" dirty="0">
                <a:latin typeface="Times New Roman" panose="02020603050405020304" pitchFamily="18" charset="0"/>
                <a:cs typeface="Times New Roman" panose="02020603050405020304" pitchFamily="18" charset="0"/>
              </a:rPr>
              <a:t>“</a:t>
            </a:r>
            <a:r>
              <a:rPr lang="vi-VN" altLang="en-US" sz="2800" i="1" dirty="0">
                <a:latin typeface="Times New Roman" panose="02020603050405020304" pitchFamily="18" charset="0"/>
                <a:cs typeface="Times New Roman" panose="02020603050405020304" pitchFamily="18" charset="0"/>
              </a:rPr>
              <a:t>Từ Triệu, Đinh, Lí, Trần bao đời xây nền độc lập,</a:t>
            </a:r>
          </a:p>
          <a:p>
            <a:r>
              <a:rPr lang="vi-VN" altLang="en-US" sz="2800" i="1" dirty="0">
                <a:latin typeface="Times New Roman" panose="02020603050405020304" pitchFamily="18" charset="0"/>
                <a:cs typeface="Times New Roman" panose="02020603050405020304" pitchFamily="18" charset="0"/>
              </a:rPr>
              <a:t>Cùng Hán, Đường, Tống, Nguyên mỗi bên xưng </a:t>
            </a:r>
            <a:r>
              <a:rPr lang="vi-VN" altLang="en-US" sz="2800" i="1" u="sng" dirty="0">
                <a:latin typeface="Times New Roman" panose="02020603050405020304" pitchFamily="18" charset="0"/>
                <a:cs typeface="Times New Roman" panose="02020603050405020304" pitchFamily="18" charset="0"/>
              </a:rPr>
              <a:t>đế một phương</a:t>
            </a:r>
            <a:r>
              <a:rPr lang="vi-VN" altLang="en-US" sz="3600" b="1" i="1" dirty="0">
                <a:latin typeface="Times New Roman" panose="02020603050405020304" pitchFamily="18" charset="0"/>
                <a:cs typeface="Times New Roman" panose="02020603050405020304" pitchFamily="18" charset="0"/>
              </a:rPr>
              <a:t>”</a:t>
            </a:r>
            <a:r>
              <a:rPr lang="vi-VN" altLang="en-US" sz="2800" i="1" dirty="0">
                <a:latin typeface="Times New Roman" panose="02020603050405020304" pitchFamily="18" charset="0"/>
                <a:cs typeface="Times New Roman" panose="02020603050405020304" pitchFamily="18" charset="0"/>
              </a:rPr>
              <a:t> </a:t>
            </a:r>
          </a:p>
        </p:txBody>
      </p:sp>
      <p:sp>
        <p:nvSpPr>
          <p:cNvPr id="3" name="Rectangle 8">
            <a:extLst>
              <a:ext uri="{FF2B5EF4-FFF2-40B4-BE49-F238E27FC236}">
                <a16:creationId xmlns:a16="http://schemas.microsoft.com/office/drawing/2014/main" id="{7B46F64A-9024-49E7-A8FD-10ACE66CE79A}"/>
              </a:ext>
            </a:extLst>
          </p:cNvPr>
          <p:cNvSpPr>
            <a:spLocks noChangeArrowheads="1"/>
          </p:cNvSpPr>
          <p:nvPr/>
        </p:nvSpPr>
        <p:spPr bwMode="auto">
          <a:xfrm>
            <a:off x="7838247" y="2010413"/>
            <a:ext cx="3960213" cy="954107"/>
          </a:xfrm>
          <a:prstGeom prst="rect">
            <a:avLst/>
          </a:prstGeom>
          <a:solidFill>
            <a:srgbClr val="92D050"/>
          </a:solidFill>
          <a:ln w="28575">
            <a:no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2800" b="1" dirty="0">
                <a:latin typeface="Times New Roman" panose="02020603050405020304" pitchFamily="18" charset="0"/>
                <a:cs typeface="Times New Roman" panose="02020603050405020304" pitchFamily="18" charset="0"/>
              </a:rPr>
              <a:t>Các triều đại phong kiến Trung quốc…</a:t>
            </a:r>
          </a:p>
        </p:txBody>
      </p:sp>
      <p:sp>
        <p:nvSpPr>
          <p:cNvPr id="4" name="AutoShape 10">
            <a:extLst>
              <a:ext uri="{FF2B5EF4-FFF2-40B4-BE49-F238E27FC236}">
                <a16:creationId xmlns:a16="http://schemas.microsoft.com/office/drawing/2014/main" id="{36277E2B-7701-43E0-B320-0C064604A143}"/>
              </a:ext>
            </a:extLst>
          </p:cNvPr>
          <p:cNvSpPr>
            <a:spLocks noChangeArrowheads="1"/>
          </p:cNvSpPr>
          <p:nvPr/>
        </p:nvSpPr>
        <p:spPr bwMode="auto">
          <a:xfrm>
            <a:off x="4829004" y="1825478"/>
            <a:ext cx="2713298" cy="1323975"/>
          </a:xfrm>
          <a:prstGeom prst="leftRightArrow">
            <a:avLst>
              <a:gd name="adj1" fmla="val 50000"/>
              <a:gd name="adj2" fmla="val 46800"/>
            </a:avLst>
          </a:prstGeom>
          <a:solidFill>
            <a:schemeClr val="accent2">
              <a:lumMod val="60000"/>
              <a:lumOff val="40000"/>
            </a:schemeClr>
          </a:solidFill>
          <a:ln w="38100" cmpd="dbl">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err="1">
                <a:latin typeface="Times New Roman" panose="02020603050405020304" pitchFamily="18" charset="0"/>
                <a:cs typeface="Times New Roman" panose="02020603050405020304" pitchFamily="18" charset="0"/>
              </a:rPr>
              <a:t>Ngang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hàng</a:t>
            </a:r>
            <a:endParaRPr lang="en-US" altLang="en-US" sz="2800" b="1" dirty="0">
              <a:latin typeface="Times New Roman" panose="02020603050405020304" pitchFamily="18" charset="0"/>
              <a:cs typeface="Times New Roman" panose="02020603050405020304" pitchFamily="18" charset="0"/>
            </a:endParaRPr>
          </a:p>
        </p:txBody>
      </p:sp>
      <p:sp>
        <p:nvSpPr>
          <p:cNvPr id="5" name="Rectangle 15">
            <a:extLst>
              <a:ext uri="{FF2B5EF4-FFF2-40B4-BE49-F238E27FC236}">
                <a16:creationId xmlns:a16="http://schemas.microsoft.com/office/drawing/2014/main" id="{CCCCC465-0B2D-490B-B607-71246B6B4B32}"/>
              </a:ext>
            </a:extLst>
          </p:cNvPr>
          <p:cNvSpPr>
            <a:spLocks noChangeArrowheads="1"/>
          </p:cNvSpPr>
          <p:nvPr/>
        </p:nvSpPr>
        <p:spPr bwMode="auto">
          <a:xfrm>
            <a:off x="416688" y="3387309"/>
            <a:ext cx="11585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800" dirty="0">
                <a:latin typeface="Times New Roman" panose="02020603050405020304" pitchFamily="18" charset="0"/>
                <a:cs typeface="Times New Roman" panose="02020603050405020304" pitchFamily="18" charset="0"/>
              </a:rPr>
              <a:t>-  ''đế'' - vua thiên tử, chỉ có một</a:t>
            </a:r>
          </a:p>
        </p:txBody>
      </p:sp>
      <p:sp>
        <p:nvSpPr>
          <p:cNvPr id="6" name="Rectangle 8">
            <a:extLst>
              <a:ext uri="{FF2B5EF4-FFF2-40B4-BE49-F238E27FC236}">
                <a16:creationId xmlns:a16="http://schemas.microsoft.com/office/drawing/2014/main" id="{87BB613E-FAD2-4FA6-9CFE-1DA115591DFB}"/>
              </a:ext>
            </a:extLst>
          </p:cNvPr>
          <p:cNvSpPr>
            <a:spLocks noChangeArrowheads="1"/>
          </p:cNvSpPr>
          <p:nvPr/>
        </p:nvSpPr>
        <p:spPr bwMode="auto">
          <a:xfrm>
            <a:off x="416688" y="2010414"/>
            <a:ext cx="3993268" cy="954107"/>
          </a:xfrm>
          <a:prstGeom prst="rect">
            <a:avLst/>
          </a:prstGeom>
          <a:solidFill>
            <a:srgbClr val="FFC000"/>
          </a:solidFill>
          <a:ln w="28575">
            <a:no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2800" b="1" dirty="0">
                <a:latin typeface="Times New Roman" panose="02020603050405020304" pitchFamily="18" charset="0"/>
                <a:cs typeface="Times New Roman" panose="02020603050405020304" pitchFamily="18" charset="0"/>
              </a:rPr>
              <a:t>Các triều đại phong kiến </a:t>
            </a:r>
            <a:r>
              <a:rPr lang="en-US" altLang="en-US" sz="2800" b="1" dirty="0" err="1">
                <a:latin typeface="Times New Roman" panose="02020603050405020304" pitchFamily="18" charset="0"/>
                <a:cs typeface="Times New Roman" panose="02020603050405020304" pitchFamily="18" charset="0"/>
              </a:rPr>
              <a:t>Việt</a:t>
            </a:r>
            <a:r>
              <a:rPr lang="en-US" altLang="en-US" sz="2800" b="1" dirty="0">
                <a:latin typeface="Times New Roman" panose="02020603050405020304" pitchFamily="18" charset="0"/>
                <a:cs typeface="Times New Roman" panose="02020603050405020304" pitchFamily="18" charset="0"/>
              </a:rPr>
              <a:t> Nam</a:t>
            </a:r>
            <a:endParaRPr lang="vi-VN" altLang="en-US" sz="2800" b="1" dirty="0">
              <a:latin typeface="Times New Roman" panose="02020603050405020304" pitchFamily="18" charset="0"/>
              <a:cs typeface="Times New Roman" panose="02020603050405020304" pitchFamily="18" charset="0"/>
            </a:endParaRPr>
          </a:p>
        </p:txBody>
      </p:sp>
      <p:sp>
        <p:nvSpPr>
          <p:cNvPr id="7" name="Rectangle 15">
            <a:extLst>
              <a:ext uri="{FF2B5EF4-FFF2-40B4-BE49-F238E27FC236}">
                <a16:creationId xmlns:a16="http://schemas.microsoft.com/office/drawing/2014/main" id="{FF88F26A-3768-485A-85F8-A604554A8910}"/>
              </a:ext>
            </a:extLst>
          </p:cNvPr>
          <p:cNvSpPr>
            <a:spLocks noChangeArrowheads="1"/>
          </p:cNvSpPr>
          <p:nvPr/>
        </p:nvSpPr>
        <p:spPr bwMode="auto">
          <a:xfrm>
            <a:off x="314605" y="5211367"/>
            <a:ext cx="1158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=&gt; </a:t>
            </a:r>
            <a:r>
              <a:rPr lang="vi-VN" altLang="en-US" sz="3200" b="1" dirty="0">
                <a:solidFill>
                  <a:srgbClr val="FF0000"/>
                </a:solidFill>
                <a:latin typeface="Times New Roman" panose="02020603050405020304" pitchFamily="18" charset="0"/>
                <a:cs typeface="Times New Roman" panose="02020603050405020304" pitchFamily="18" charset="0"/>
              </a:rPr>
              <a:t>Thể hiện ý thức dân tộc và niềm tự hào dân tộc. </a:t>
            </a:r>
          </a:p>
        </p:txBody>
      </p:sp>
      <p:sp>
        <p:nvSpPr>
          <p:cNvPr id="8" name="Rectangle 15">
            <a:extLst>
              <a:ext uri="{FF2B5EF4-FFF2-40B4-BE49-F238E27FC236}">
                <a16:creationId xmlns:a16="http://schemas.microsoft.com/office/drawing/2014/main" id="{231595E4-D7EF-4DAC-9D5F-EC947A89A5CD}"/>
              </a:ext>
            </a:extLst>
          </p:cNvPr>
          <p:cNvSpPr>
            <a:spLocks noChangeArrowheads="1"/>
          </p:cNvSpPr>
          <p:nvPr/>
        </p:nvSpPr>
        <p:spPr bwMode="auto">
          <a:xfrm>
            <a:off x="386143" y="4028859"/>
            <a:ext cx="92902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800" dirty="0">
                <a:latin typeface="Times New Roman" panose="02020603050405020304" pitchFamily="18" charset="0"/>
                <a:cs typeface="Times New Roman" panose="02020603050405020304" pitchFamily="18" charset="0"/>
              </a:rPr>
              <a:t>- “ đế” là duy nhất, toàn quyền khác với ''vương'' là vua chư hầu có nhiều và phụ thuộc vào “đế”</a:t>
            </a:r>
          </a:p>
        </p:txBody>
      </p:sp>
      <p:pic>
        <p:nvPicPr>
          <p:cNvPr id="9" name="Picture 8">
            <a:extLst>
              <a:ext uri="{FF2B5EF4-FFF2-40B4-BE49-F238E27FC236}">
                <a16:creationId xmlns:a16="http://schemas.microsoft.com/office/drawing/2014/main" id="{31D75CED-2FDE-448E-8290-39F610F7233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651" b="94651" l="10000" r="90000">
                        <a14:foregroundMark x1="48023" y1="4767" x2="48256" y2="10000"/>
                        <a14:foregroundMark x1="43953" y1="51977" x2="55000" y2="53023"/>
                        <a14:foregroundMark x1="39419" y1="76279" x2="37907" y2="88721"/>
                        <a14:foregroundMark x1="42093" y1="92209" x2="37442" y2="94651"/>
                        <a14:foregroundMark x1="60000" y1="91512" x2="62209" y2="93953"/>
                      </a14:backgroundRemoval>
                    </a14:imgEffect>
                  </a14:imgLayer>
                </a14:imgProps>
              </a:ext>
            </a:extLst>
          </a:blip>
          <a:stretch>
            <a:fillRect/>
          </a:stretch>
        </p:blipFill>
        <p:spPr>
          <a:xfrm>
            <a:off x="8975201" y="2334786"/>
            <a:ext cx="3745375" cy="3745375"/>
          </a:xfrm>
          <a:prstGeom prst="rect">
            <a:avLst/>
          </a:prstGeom>
        </p:spPr>
      </p:pic>
    </p:spTree>
    <p:extLst>
      <p:ext uri="{BB962C8B-B14F-4D97-AF65-F5344CB8AC3E}">
        <p14:creationId xmlns:p14="http://schemas.microsoft.com/office/powerpoint/2010/main" val="23167527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down)">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B21225-B201-42A7-BB47-E8933025FBF9}"/>
              </a:ext>
            </a:extLst>
          </p:cNvPr>
          <p:cNvSpPr txBox="1"/>
          <p:nvPr/>
        </p:nvSpPr>
        <p:spPr>
          <a:xfrm>
            <a:off x="266218" y="123772"/>
            <a:ext cx="6252033"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Chân</a:t>
            </a: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lí</a:t>
            </a: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quyền</a:t>
            </a: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độc</a:t>
            </a: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lập</a:t>
            </a: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tộc</a:t>
            </a:r>
            <a:endPar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C1B9B9EF-0EB7-4363-B041-00F9705BB578}"/>
              </a:ext>
            </a:extLst>
          </p:cNvPr>
          <p:cNvSpPr/>
          <p:nvPr/>
        </p:nvSpPr>
        <p:spPr>
          <a:xfrm>
            <a:off x="284102" y="1598208"/>
            <a:ext cx="11320040" cy="954107"/>
          </a:xfrm>
          <a:prstGeom prst="rect">
            <a:avLst/>
          </a:prstGeom>
          <a:solidFill>
            <a:schemeClr val="accent4">
              <a:lumMod val="40000"/>
              <a:lumOff val="60000"/>
            </a:schemeClr>
          </a:solidFill>
        </p:spPr>
        <p:txBody>
          <a:bodyPr wrap="square">
            <a:spAutoFit/>
          </a:bodyPr>
          <a:lstStyle/>
          <a:p>
            <a:pPr algn="just"/>
            <a:r>
              <a:rPr lang="vi-VN" sz="2800" dirty="0">
                <a:solidFill>
                  <a:srgbClr val="002060"/>
                </a:solidFill>
                <a:latin typeface="Times New Roman" pitchFamily="18" charset="0"/>
                <a:cs typeface="Times New Roman" pitchFamily="18" charset="0"/>
              </a:rPr>
              <a:t>-</a:t>
            </a:r>
            <a:r>
              <a:rPr 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Những từ ngữ: </a:t>
            </a:r>
            <a:r>
              <a:rPr lang="vi-VN" sz="2800" i="1" dirty="0">
                <a:solidFill>
                  <a:srgbClr val="002060"/>
                </a:solidFill>
                <a:latin typeface="Times New Roman" pitchFamily="18" charset="0"/>
                <a:cs typeface="Times New Roman" pitchFamily="18" charset="0"/>
              </a:rPr>
              <a:t>từ trước,</a:t>
            </a:r>
            <a:r>
              <a:rPr lang="en-US" sz="2800" i="1" dirty="0">
                <a:solidFill>
                  <a:srgbClr val="002060"/>
                </a:solidFill>
                <a:latin typeface="Times New Roman" pitchFamily="18" charset="0"/>
                <a:cs typeface="Times New Roman" pitchFamily="18" charset="0"/>
              </a:rPr>
              <a:t> </a:t>
            </a:r>
            <a:r>
              <a:rPr lang="vi-VN" sz="2800" i="1" dirty="0">
                <a:solidFill>
                  <a:srgbClr val="002060"/>
                </a:solidFill>
                <a:latin typeface="Times New Roman" pitchFamily="18" charset="0"/>
                <a:cs typeface="Times New Roman" pitchFamily="18" charset="0"/>
              </a:rPr>
              <a:t>vốn xưng, đã lâu,</a:t>
            </a:r>
            <a:r>
              <a:rPr lang="en-US" sz="2800" i="1" dirty="0">
                <a:solidFill>
                  <a:srgbClr val="002060"/>
                </a:solidFill>
                <a:latin typeface="Times New Roman" pitchFamily="18" charset="0"/>
                <a:cs typeface="Times New Roman" pitchFamily="18" charset="0"/>
              </a:rPr>
              <a:t> </a:t>
            </a:r>
            <a:r>
              <a:rPr lang="vi-VN" sz="2800" i="1" dirty="0">
                <a:solidFill>
                  <a:srgbClr val="002060"/>
                </a:solidFill>
                <a:latin typeface="Times New Roman" pitchFamily="18" charset="0"/>
                <a:cs typeface="Times New Roman" pitchFamily="18" charset="0"/>
              </a:rPr>
              <a:t>đã chia, đời nào cũng có</a:t>
            </a:r>
          </a:p>
          <a:p>
            <a:pPr algn="just"/>
            <a:r>
              <a:rPr lang="vi-VN" sz="2800" dirty="0">
                <a:solidFill>
                  <a:srgbClr val="002060"/>
                </a:solidFill>
                <a:latin typeface="Times New Roman" pitchFamily="18" charset="0"/>
                <a:cs typeface="Times New Roman" pitchFamily="18" charset="0"/>
                <a:sym typeface="Symbol"/>
              </a:rPr>
              <a:t></a:t>
            </a:r>
            <a:r>
              <a:rPr lang="en-US" sz="2800" dirty="0">
                <a:solidFill>
                  <a:srgbClr val="002060"/>
                </a:solidFill>
                <a:latin typeface="Times New Roman" pitchFamily="18" charset="0"/>
                <a:cs typeface="Times New Roman" pitchFamily="18" charset="0"/>
                <a:sym typeface="Symbol"/>
              </a:rPr>
              <a:t> </a:t>
            </a:r>
            <a:r>
              <a:rPr lang="vi-VN" sz="2800" dirty="0">
                <a:solidFill>
                  <a:srgbClr val="002060"/>
                </a:solidFill>
                <a:latin typeface="Times New Roman" pitchFamily="18" charset="0"/>
                <a:cs typeface="Times New Roman" pitchFamily="18" charset="0"/>
                <a:sym typeface="Symbol"/>
              </a:rPr>
              <a:t>thể hiện tính chất hiển nhiên,</a:t>
            </a:r>
            <a:r>
              <a:rPr lang="en-US" sz="2800" dirty="0">
                <a:solidFill>
                  <a:srgbClr val="002060"/>
                </a:solidFill>
                <a:latin typeface="Times New Roman" pitchFamily="18" charset="0"/>
                <a:cs typeface="Times New Roman" pitchFamily="18" charset="0"/>
                <a:sym typeface="Symbol"/>
              </a:rPr>
              <a:t> </a:t>
            </a:r>
            <a:r>
              <a:rPr lang="vi-VN" sz="2800" dirty="0">
                <a:solidFill>
                  <a:srgbClr val="002060"/>
                </a:solidFill>
                <a:latin typeface="Times New Roman" pitchFamily="18" charset="0"/>
                <a:cs typeface="Times New Roman" pitchFamily="18" charset="0"/>
                <a:sym typeface="Symbol"/>
              </a:rPr>
              <a:t>vốn có, lâu đời của nước Đại Việt</a:t>
            </a:r>
          </a:p>
        </p:txBody>
      </p:sp>
      <p:sp>
        <p:nvSpPr>
          <p:cNvPr id="10" name="Rectangle 9">
            <a:extLst>
              <a:ext uri="{FF2B5EF4-FFF2-40B4-BE49-F238E27FC236}">
                <a16:creationId xmlns:a16="http://schemas.microsoft.com/office/drawing/2014/main" id="{D3B50DC0-5E73-42AF-AA3C-90C03047120C}"/>
              </a:ext>
            </a:extLst>
          </p:cNvPr>
          <p:cNvSpPr/>
          <p:nvPr/>
        </p:nvSpPr>
        <p:spPr>
          <a:xfrm>
            <a:off x="266218" y="899303"/>
            <a:ext cx="11320039" cy="523220"/>
          </a:xfrm>
          <a:prstGeom prst="rect">
            <a:avLst/>
          </a:prstGeom>
          <a:solidFill>
            <a:schemeClr val="accent2">
              <a:lumMod val="40000"/>
              <a:lumOff val="60000"/>
            </a:schemeClr>
          </a:solidFill>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nói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cụ</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rõ</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ràng</a:t>
            </a:r>
            <a:r>
              <a:rPr 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câu văn biền ngẫu sóng đôi</a:t>
            </a:r>
            <a:endParaRPr lang="en-US" sz="2800" u="sng" dirty="0">
              <a:solidFill>
                <a:srgbClr val="00206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8111ADE4-93CA-43B1-A710-A6561F1A25D9}"/>
              </a:ext>
            </a:extLst>
          </p:cNvPr>
          <p:cNvSpPr/>
          <p:nvPr/>
        </p:nvSpPr>
        <p:spPr>
          <a:xfrm>
            <a:off x="275159" y="2751150"/>
            <a:ext cx="11320040" cy="523220"/>
          </a:xfrm>
          <a:prstGeom prst="rect">
            <a:avLst/>
          </a:prstGeom>
          <a:solidFill>
            <a:schemeClr val="accent6">
              <a:lumMod val="40000"/>
              <a:lumOff val="60000"/>
            </a:schemeClr>
          </a:solidFill>
        </p:spPr>
        <p:txBody>
          <a:bodyPr wrap="square">
            <a:spAutoFit/>
          </a:bodyPr>
          <a:lstStyle/>
          <a:p>
            <a:pPr algn="just"/>
            <a:r>
              <a:rPr lang="en-US" sz="2800" dirty="0">
                <a:solidFill>
                  <a:srgbClr val="002060"/>
                </a:solidFill>
                <a:latin typeface="Times New Roman" pitchFamily="18" charset="0"/>
                <a:cs typeface="Times New Roman" pitchFamily="18" charset="0"/>
              </a:rPr>
              <a:t>- L</a:t>
            </a:r>
            <a:r>
              <a:rPr lang="vi-VN" sz="2800" dirty="0">
                <a:solidFill>
                  <a:srgbClr val="002060"/>
                </a:solidFill>
                <a:latin typeface="Times New Roman" pitchFamily="18" charset="0"/>
                <a:cs typeface="Times New Roman" pitchFamily="18" charset="0"/>
              </a:rPr>
              <a:t>iệt kê</a:t>
            </a:r>
            <a:r>
              <a:rPr lang="en-US" sz="2800" dirty="0">
                <a:solidFill>
                  <a:srgbClr val="002060"/>
                </a:solidFill>
                <a:latin typeface="Times New Roman" pitchFamily="18" charset="0"/>
                <a:cs typeface="Times New Roman" pitchFamily="18" charset="0"/>
              </a:rPr>
              <a:t>, so </a:t>
            </a:r>
            <a:r>
              <a:rPr lang="en-US" sz="2800" dirty="0" err="1">
                <a:solidFill>
                  <a:srgbClr val="002060"/>
                </a:solidFill>
                <a:latin typeface="Times New Roman" pitchFamily="18" charset="0"/>
                <a:cs typeface="Times New Roman" pitchFamily="18" charset="0"/>
              </a:rPr>
              <a:t>sánh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Triệu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Trần</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Hán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Tống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Nguyên</a:t>
            </a:r>
            <a:endParaRPr lang="en-US" sz="2800" u="sng" dirty="0">
              <a:solidFill>
                <a:srgbClr val="002060"/>
              </a:solidFill>
              <a:latin typeface="Times New Roman" pitchFamily="18" charset="0"/>
              <a:cs typeface="Times New Roman" pitchFamily="18" charset="0"/>
            </a:endParaRPr>
          </a:p>
        </p:txBody>
      </p:sp>
      <p:sp>
        <p:nvSpPr>
          <p:cNvPr id="12" name="矩形 14">
            <a:extLst>
              <a:ext uri="{FF2B5EF4-FFF2-40B4-BE49-F238E27FC236}">
                <a16:creationId xmlns:a16="http://schemas.microsoft.com/office/drawing/2014/main" id="{C1723E0E-6879-4422-9F7C-72D1CDDA4BB9}"/>
              </a:ext>
            </a:extLst>
          </p:cNvPr>
          <p:cNvSpPr>
            <a:spLocks noChangeArrowheads="1"/>
          </p:cNvSpPr>
          <p:nvPr/>
        </p:nvSpPr>
        <p:spPr bwMode="auto">
          <a:xfrm>
            <a:off x="266217" y="3449899"/>
            <a:ext cx="11337925" cy="886397"/>
          </a:xfrm>
          <a:prstGeom prst="rect">
            <a:avLst/>
          </a:prstGeom>
          <a:solidFill>
            <a:schemeClr val="accent1">
              <a:lumMod val="40000"/>
              <a:lumOff val="60000"/>
            </a:schemeClr>
          </a:solidFill>
          <a:ln>
            <a:noFill/>
          </a:ln>
        </p:spPr>
        <p:txBody>
          <a:bodyPr lIns="109728" tIns="54864" rIns="109728" bIns="54864">
            <a:spAutoFit/>
          </a:bodyPr>
          <a:lstStyle>
            <a:lvl1pPr defTabSz="1096963">
              <a:spcBef>
                <a:spcPct val="20000"/>
              </a:spcBef>
              <a:buChar char="•"/>
              <a:defRPr sz="4300">
                <a:solidFill>
                  <a:schemeClr val="tx1"/>
                </a:solidFill>
                <a:latin typeface="Arial" panose="020B0604020202020204" pitchFamily="34" charset="0"/>
              </a:defRPr>
            </a:lvl1pPr>
            <a:lvl2pPr marL="742950" indent="-285750" defTabSz="1096963">
              <a:spcBef>
                <a:spcPct val="20000"/>
              </a:spcBef>
              <a:buChar char="–"/>
              <a:defRPr sz="3800">
                <a:solidFill>
                  <a:schemeClr val="tx1"/>
                </a:solidFill>
                <a:latin typeface="Arial" panose="020B0604020202020204" pitchFamily="34" charset="0"/>
              </a:defRPr>
            </a:lvl2pPr>
            <a:lvl3pPr marL="1143000" indent="-228600" defTabSz="1096963">
              <a:spcBef>
                <a:spcPct val="20000"/>
              </a:spcBef>
              <a:buChar char="•"/>
              <a:defRPr sz="3200">
                <a:solidFill>
                  <a:schemeClr val="tx1"/>
                </a:solidFill>
                <a:latin typeface="Arial" panose="020B0604020202020204" pitchFamily="34" charset="0"/>
              </a:defRPr>
            </a:lvl3pPr>
            <a:lvl4pPr marL="1600200" indent="-228600" defTabSz="1096963">
              <a:spcBef>
                <a:spcPct val="20000"/>
              </a:spcBef>
              <a:buChar char="–"/>
              <a:defRPr sz="2700">
                <a:solidFill>
                  <a:schemeClr val="tx1"/>
                </a:solidFill>
                <a:latin typeface="Arial" panose="020B0604020202020204" pitchFamily="34" charset="0"/>
              </a:defRPr>
            </a:lvl4pPr>
            <a:lvl5pPr marL="2057400" indent="-228600" defTabSz="1096963">
              <a:spcBef>
                <a:spcPct val="20000"/>
              </a:spcBef>
              <a:buChar char="»"/>
              <a:defRPr sz="27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700">
                <a:solidFill>
                  <a:schemeClr val="tx1"/>
                </a:solidFill>
                <a:latin typeface="Arial" panose="020B0604020202020204" pitchFamily="34" charset="0"/>
              </a:defRPr>
            </a:lvl9pPr>
          </a:lstStyle>
          <a:p>
            <a:pPr eaLnBrk="1" hangingPunct="1">
              <a:lnSpc>
                <a:spcPct val="90000"/>
              </a:lnSpc>
              <a:spcBef>
                <a:spcPts val="1200"/>
              </a:spcBef>
              <a:buFontTx/>
              <a:buNone/>
            </a:pPr>
            <a:r>
              <a:rPr lang="nl-NL" altLang="en-US" sz="2800" dirty="0">
                <a:latin typeface="Times New Roman" panose="02020603050405020304" pitchFamily="18" charset="0"/>
                <a:ea typeface="Lato Light" panose="020F0302020204030203" pitchFamily="34" charset="0"/>
                <a:cs typeface="Times New Roman" panose="02020603050405020304" pitchFamily="18" charset="0"/>
              </a:rPr>
              <a:t>Cách lập luận kết hợp hài hòa giữa lí luận và thực tiễn, minh chứng thuyết phục</a:t>
            </a:r>
          </a:p>
        </p:txBody>
      </p:sp>
      <p:sp>
        <p:nvSpPr>
          <p:cNvPr id="13" name="TextBox 12">
            <a:extLst>
              <a:ext uri="{FF2B5EF4-FFF2-40B4-BE49-F238E27FC236}">
                <a16:creationId xmlns:a16="http://schemas.microsoft.com/office/drawing/2014/main" id="{BA1D55CD-C353-48D0-8A2F-6E38D9233EFA}"/>
              </a:ext>
            </a:extLst>
          </p:cNvPr>
          <p:cNvSpPr txBox="1"/>
          <p:nvPr/>
        </p:nvSpPr>
        <p:spPr>
          <a:xfrm>
            <a:off x="248332" y="4517103"/>
            <a:ext cx="1133792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=&gt; </a:t>
            </a:r>
            <a:r>
              <a:rPr kumimoji="0" lang="en-US" sz="280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K</a:t>
            </a:r>
            <a:r>
              <a:rPr kumimoji="0" lang="vi-VN" sz="280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hẳng định Đại Việt là một quốc gia có độc lập chủ quyền, là một nước tự lực tự cường, có thể vượt mọi thử thách để đi đến độc lập</a:t>
            </a:r>
            <a:r>
              <a:rPr kumimoji="0" lang="en-US" sz="280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a:t>
            </a:r>
            <a:endParaRPr kumimoji="0" lang="vi-VN" sz="280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8F0BD1E-227F-457C-8138-9863F5A02FE1}"/>
              </a:ext>
            </a:extLst>
          </p:cNvPr>
          <p:cNvSpPr/>
          <p:nvPr/>
        </p:nvSpPr>
        <p:spPr>
          <a:xfrm>
            <a:off x="275159" y="5473005"/>
            <a:ext cx="11311098" cy="1384995"/>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=&gt; Quan </a:t>
            </a:r>
            <a:r>
              <a:rPr lang="en-US" sz="2800" b="1" dirty="0" err="1">
                <a:solidFill>
                  <a:srgbClr val="FF0000"/>
                </a:solidFill>
                <a:latin typeface="Times New Roman" pitchFamily="18" charset="0"/>
                <a:cs typeface="Times New Roman" pitchFamily="18" charset="0"/>
              </a:rPr>
              <a:t>niệm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Tổ</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quốc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phú</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sắc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đánh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sự</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tầm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Nguyễn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Trãi</a:t>
            </a:r>
            <a:r>
              <a:rPr lang="en-US" sz="2800" b="1" dirty="0">
                <a:solidFill>
                  <a:srgbClr val="FF0000"/>
                </a:solidFill>
                <a:latin typeface="Times New Roman" pitchFamily="18" charset="0"/>
                <a:cs typeface="Times New Roman" pitchFamily="18" charset="0"/>
              </a:rPr>
              <a:t>.</a:t>
            </a:r>
            <a:endParaRPr lang="en-US" sz="28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04496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5FD2C-D240-4D38-9E91-A3527831C7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68217"/>
          </a:xfrm>
          <a:prstGeom prst="rect">
            <a:avLst/>
          </a:prstGeom>
        </p:spPr>
      </p:pic>
      <p:sp>
        <p:nvSpPr>
          <p:cNvPr id="6" name="TextBox 5">
            <a:extLst>
              <a:ext uri="{FF2B5EF4-FFF2-40B4-BE49-F238E27FC236}">
                <a16:creationId xmlns:a16="http://schemas.microsoft.com/office/drawing/2014/main" id="{BA6CA938-3E4B-4797-921A-3B960DFAC9DE}"/>
              </a:ext>
            </a:extLst>
          </p:cNvPr>
          <p:cNvSpPr txBox="1"/>
          <p:nvPr/>
        </p:nvSpPr>
        <p:spPr>
          <a:xfrm>
            <a:off x="910299" y="345426"/>
            <a:ext cx="661751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3.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Sức</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mạnh</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nhân</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nghĩa</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độc</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lập</a:t>
            </a:r>
            <a:endPar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1A4365C6-16FE-4564-8D18-5E146E76CDDF}"/>
              </a:ext>
            </a:extLst>
          </p:cNvPr>
          <p:cNvSpPr txBox="1"/>
          <p:nvPr/>
        </p:nvSpPr>
        <p:spPr>
          <a:xfrm>
            <a:off x="3692324" y="3429000"/>
            <a:ext cx="60785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10" name="TextBox 9">
            <a:extLst>
              <a:ext uri="{FF2B5EF4-FFF2-40B4-BE49-F238E27FC236}">
                <a16:creationId xmlns:a16="http://schemas.microsoft.com/office/drawing/2014/main" id="{F7B0F0B4-67E9-4CEB-ACB4-B94C93FE8975}"/>
              </a:ext>
            </a:extLst>
          </p:cNvPr>
          <p:cNvSpPr txBox="1"/>
          <p:nvPr/>
        </p:nvSpPr>
        <p:spPr>
          <a:xfrm rot="10800000" flipH="1">
            <a:off x="335666" y="601354"/>
            <a:ext cx="71165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9" name="Text Box 48">
            <a:extLst>
              <a:ext uri="{FF2B5EF4-FFF2-40B4-BE49-F238E27FC236}">
                <a16:creationId xmlns:a16="http://schemas.microsoft.com/office/drawing/2014/main" id="{9B5A5571-595C-4870-8450-4C25344BCFE4}"/>
              </a:ext>
            </a:extLst>
          </p:cNvPr>
          <p:cNvSpPr txBox="1">
            <a:spLocks noChangeArrowheads="1"/>
          </p:cNvSpPr>
          <p:nvPr/>
        </p:nvSpPr>
        <p:spPr bwMode="auto">
          <a:xfrm>
            <a:off x="910299" y="1259049"/>
            <a:ext cx="77863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vi-VN" altLang="en-US" sz="2800" i="1" dirty="0">
                <a:solidFill>
                  <a:schemeClr val="bg1"/>
                </a:solidFill>
                <a:latin typeface="Times New Roman" panose="02020603050405020304" pitchFamily="18" charset="0"/>
                <a:cs typeface="Times New Roman" panose="02020603050405020304" pitchFamily="18" charset="0"/>
              </a:rPr>
              <a:t>Lưu Cung tham công nên thất bại,</a:t>
            </a:r>
          </a:p>
          <a:p>
            <a:pPr fontAlgn="base">
              <a:spcBef>
                <a:spcPct val="0"/>
              </a:spcBef>
              <a:spcAft>
                <a:spcPct val="0"/>
              </a:spcAft>
            </a:pPr>
            <a:r>
              <a:rPr lang="en-US" altLang="en-US" sz="2800" i="1" dirty="0" err="1">
                <a:solidFill>
                  <a:schemeClr val="bg1"/>
                </a:solidFill>
                <a:latin typeface="Times New Roman" panose="02020603050405020304" pitchFamily="18" charset="0"/>
                <a:cs typeface="Times New Roman" panose="02020603050405020304" pitchFamily="18" charset="0"/>
              </a:rPr>
              <a:t>Triệu</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Tiết</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thích</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lớn</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phải</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tiêu</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vong</a:t>
            </a:r>
            <a:r>
              <a:rPr lang="en-US" altLang="en-US" sz="2800" i="1" dirty="0">
                <a:solidFill>
                  <a:schemeClr val="bg1"/>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altLang="en-US" sz="2800" i="1" dirty="0" err="1">
                <a:solidFill>
                  <a:schemeClr val="bg1"/>
                </a:solidFill>
                <a:latin typeface="Times New Roman" panose="02020603050405020304" pitchFamily="18" charset="0"/>
                <a:cs typeface="Times New Roman" panose="02020603050405020304" pitchFamily="18" charset="0"/>
              </a:rPr>
              <a:t>Cửa</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Hàm</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Tử</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bắt</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sống</a:t>
            </a:r>
            <a:r>
              <a:rPr lang="en-US" altLang="en-US" sz="2800" i="1" dirty="0">
                <a:solidFill>
                  <a:schemeClr val="bg1"/>
                </a:solidFill>
                <a:latin typeface="Times New Roman" panose="02020603050405020304" pitchFamily="18" charset="0"/>
                <a:cs typeface="Times New Roman" panose="02020603050405020304" pitchFamily="18" charset="0"/>
              </a:rPr>
              <a:t> Toa </a:t>
            </a:r>
            <a:r>
              <a:rPr lang="en-US" altLang="en-US" sz="2800" i="1" dirty="0" err="1">
                <a:solidFill>
                  <a:schemeClr val="bg1"/>
                </a:solidFill>
                <a:latin typeface="Times New Roman" panose="02020603050405020304" pitchFamily="18" charset="0"/>
                <a:cs typeface="Times New Roman" panose="02020603050405020304" pitchFamily="18" charset="0"/>
              </a:rPr>
              <a:t>Đô</a:t>
            </a:r>
            <a:r>
              <a:rPr lang="en-US" altLang="en-US" sz="2800" i="1" dirty="0">
                <a:solidFill>
                  <a:schemeClr val="bg1"/>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vi-VN" altLang="en-US" sz="2800" i="1" dirty="0">
                <a:solidFill>
                  <a:schemeClr val="bg1"/>
                </a:solidFill>
                <a:latin typeface="Times New Roman" panose="02020603050405020304" pitchFamily="18" charset="0"/>
                <a:cs typeface="Times New Roman" panose="02020603050405020304" pitchFamily="18" charset="0"/>
              </a:rPr>
              <a:t>Sông Bạch Đằng giết tươi Ô Mã.</a:t>
            </a:r>
          </a:p>
          <a:p>
            <a:pPr fontAlgn="base">
              <a:spcBef>
                <a:spcPct val="0"/>
              </a:spcBef>
              <a:spcAft>
                <a:spcPct val="0"/>
              </a:spcAft>
            </a:pPr>
            <a:r>
              <a:rPr lang="vi-VN" altLang="en-US" sz="2800" i="1" dirty="0">
                <a:solidFill>
                  <a:schemeClr val="bg1"/>
                </a:solidFill>
                <a:latin typeface="Times New Roman" panose="02020603050405020304" pitchFamily="18" charset="0"/>
                <a:cs typeface="Times New Roman" panose="02020603050405020304" pitchFamily="18" charset="0"/>
              </a:rPr>
              <a:t>Việc xưa xem xét</a:t>
            </a:r>
          </a:p>
          <a:p>
            <a:pPr fontAlgn="base">
              <a:spcBef>
                <a:spcPct val="0"/>
              </a:spcBef>
              <a:spcAft>
                <a:spcPct val="0"/>
              </a:spcAft>
            </a:pPr>
            <a:r>
              <a:rPr lang="en-US" altLang="en-US" sz="2800" i="1" dirty="0" err="1">
                <a:solidFill>
                  <a:schemeClr val="bg1"/>
                </a:solidFill>
                <a:latin typeface="Times New Roman" panose="02020603050405020304" pitchFamily="18" charset="0"/>
                <a:cs typeface="Times New Roman" panose="02020603050405020304" pitchFamily="18" charset="0"/>
              </a:rPr>
              <a:t>Chứng</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cớ</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còn</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ghi</a:t>
            </a:r>
            <a:r>
              <a:rPr lang="en-US" altLang="en-US" sz="2800"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7533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Kết quả hình ảnh cho chiến thắng bạch đằng năm 1288&quot;">
            <a:extLst>
              <a:ext uri="{FF2B5EF4-FFF2-40B4-BE49-F238E27FC236}">
                <a16:creationId xmlns:a16="http://schemas.microsoft.com/office/drawing/2014/main" id="{0AA60CA0-A38C-4DA2-8210-CBB9E230B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37886"/>
            <a:ext cx="5080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Kết quả hình ảnh cho chiến thắng bạch đằng năm 1288&quot;">
            <a:extLst>
              <a:ext uri="{FF2B5EF4-FFF2-40B4-BE49-F238E27FC236}">
                <a16:creationId xmlns:a16="http://schemas.microsoft.com/office/drawing/2014/main" id="{DF051A7A-006B-481A-B457-AD09BB409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437886"/>
            <a:ext cx="5588000" cy="356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BDD0B0D-8339-40E1-AD16-2071E887D507}"/>
              </a:ext>
            </a:extLst>
          </p:cNvPr>
          <p:cNvSpPr txBox="1">
            <a:spLocks noChangeArrowheads="1"/>
          </p:cNvSpPr>
          <p:nvPr/>
        </p:nvSpPr>
        <p:spPr bwMode="auto">
          <a:xfrm>
            <a:off x="571500" y="4381500"/>
            <a:ext cx="6667500" cy="214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defTabSz="761970" fontAlgn="base">
              <a:spcBef>
                <a:spcPct val="0"/>
              </a:spcBef>
              <a:spcAft>
                <a:spcPct val="0"/>
              </a:spcAft>
              <a:buNone/>
            </a:pPr>
            <a:r>
              <a:rPr lang="en-US" altLang="en-US" sz="3333" dirty="0" err="1">
                <a:solidFill>
                  <a:srgbClr val="000000"/>
                </a:solidFill>
                <a:latin typeface="Times New Roman" panose="02020603050405020304" pitchFamily="18" charset="0"/>
                <a:cs typeface="Times New Roman" panose="02020603050405020304" pitchFamily="18" charset="0"/>
              </a:rPr>
              <a:t>Lưu</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Cung</a:t>
            </a:r>
            <a:r>
              <a:rPr lang="en-US" altLang="en-US" sz="3333" dirty="0">
                <a:solidFill>
                  <a:srgbClr val="000000"/>
                </a:solidFill>
                <a:latin typeface="Times New Roman" panose="02020603050405020304" pitchFamily="18" charset="0"/>
                <a:cs typeface="Times New Roman" panose="02020603050405020304" pitchFamily="18" charset="0"/>
              </a:rPr>
              <a:t> – </a:t>
            </a:r>
            <a:r>
              <a:rPr lang="en-US" altLang="en-US" sz="3333" dirty="0" err="1">
                <a:solidFill>
                  <a:srgbClr val="000000"/>
                </a:solidFill>
                <a:latin typeface="Times New Roman" panose="02020603050405020304" pitchFamily="18" charset="0"/>
                <a:cs typeface="Times New Roman" panose="02020603050405020304" pitchFamily="18" charset="0"/>
              </a:rPr>
              <a:t>vua</a:t>
            </a:r>
            <a:r>
              <a:rPr lang="en-US" altLang="en-US" sz="3333" dirty="0">
                <a:solidFill>
                  <a:srgbClr val="000000"/>
                </a:solidFill>
                <a:latin typeface="Times New Roman" panose="02020603050405020304" pitchFamily="18" charset="0"/>
                <a:cs typeface="Times New Roman" panose="02020603050405020304" pitchFamily="18" charset="0"/>
              </a:rPr>
              <a:t> Nam </a:t>
            </a:r>
            <a:r>
              <a:rPr lang="en-US" altLang="en-US" sz="3333" dirty="0" err="1">
                <a:solidFill>
                  <a:srgbClr val="000000"/>
                </a:solidFill>
                <a:latin typeface="Times New Roman" panose="02020603050405020304" pitchFamily="18" charset="0"/>
                <a:cs typeface="Times New Roman" panose="02020603050405020304" pitchFamily="18" charset="0"/>
              </a:rPr>
              <a:t>Hán</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Hoằng</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Tháo</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sai</a:t>
            </a:r>
            <a:r>
              <a:rPr lang="en-US" altLang="en-US" sz="3333" dirty="0">
                <a:solidFill>
                  <a:srgbClr val="000000"/>
                </a:solidFill>
                <a:latin typeface="Times New Roman" panose="02020603050405020304" pitchFamily="18" charset="0"/>
                <a:cs typeface="Times New Roman" panose="02020603050405020304" pitchFamily="18" charset="0"/>
              </a:rPr>
              <a:t> con </a:t>
            </a:r>
            <a:r>
              <a:rPr lang="en-US" altLang="en-US" sz="3333" dirty="0" err="1">
                <a:solidFill>
                  <a:srgbClr val="000000"/>
                </a:solidFill>
                <a:latin typeface="Times New Roman" panose="02020603050405020304" pitchFamily="18" charset="0"/>
                <a:cs typeface="Times New Roman" panose="02020603050405020304" pitchFamily="18" charset="0"/>
              </a:rPr>
              <a:t>là</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Hoằng</a:t>
            </a:r>
            <a:r>
              <a:rPr lang="en-US" altLang="en-US" sz="3333" dirty="0">
                <a:solidFill>
                  <a:srgbClr val="000000"/>
                </a:solidFill>
                <a:latin typeface="Times New Roman" panose="02020603050405020304" pitchFamily="18" charset="0"/>
                <a:cs typeface="Times New Roman" panose="02020603050405020304" pitchFamily="18" charset="0"/>
              </a:rPr>
              <a:t> Thao  </a:t>
            </a:r>
            <a:r>
              <a:rPr lang="en-US" altLang="en-US" sz="3333" dirty="0" err="1">
                <a:solidFill>
                  <a:srgbClr val="000000"/>
                </a:solidFill>
                <a:latin typeface="Times New Roman" panose="02020603050405020304" pitchFamily="18" charset="0"/>
                <a:cs typeface="Times New Roman" panose="02020603050405020304" pitchFamily="18" charset="0"/>
              </a:rPr>
              <a:t>đem</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quân</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xâm</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lược</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nước</a:t>
            </a:r>
            <a:r>
              <a:rPr lang="en-US" altLang="en-US" sz="3333" dirty="0">
                <a:solidFill>
                  <a:srgbClr val="000000"/>
                </a:solidFill>
                <a:latin typeface="Times New Roman" panose="02020603050405020304" pitchFamily="18" charset="0"/>
                <a:cs typeface="Times New Roman" panose="02020603050405020304" pitchFamily="18" charset="0"/>
              </a:rPr>
              <a:t> ta </a:t>
            </a:r>
            <a:r>
              <a:rPr lang="en-US" altLang="en-US" sz="3333" dirty="0" err="1">
                <a:solidFill>
                  <a:srgbClr val="000000"/>
                </a:solidFill>
                <a:latin typeface="Times New Roman" panose="02020603050405020304" pitchFamily="18" charset="0"/>
                <a:cs typeface="Times New Roman" panose="02020603050405020304" pitchFamily="18" charset="0"/>
              </a:rPr>
              <a:t>và</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bị</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thảm</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hại</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trên</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trận</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Bạch</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Đằng</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năm</a:t>
            </a:r>
            <a:r>
              <a:rPr lang="en-US" altLang="en-US" sz="3333" dirty="0">
                <a:solidFill>
                  <a:srgbClr val="000000"/>
                </a:solidFill>
                <a:latin typeface="Times New Roman" panose="02020603050405020304" pitchFamily="18" charset="0"/>
                <a:cs typeface="Times New Roman" panose="02020603050405020304" pitchFamily="18" charset="0"/>
              </a:rPr>
              <a:t> 938</a:t>
            </a:r>
          </a:p>
        </p:txBody>
      </p:sp>
      <p:pic>
        <p:nvPicPr>
          <p:cNvPr id="26633" name="Picture 9" descr="https://tamnhinrong.org/tran-chien-tren-song-bach-dang.jpg">
            <a:extLst>
              <a:ext uri="{FF2B5EF4-FFF2-40B4-BE49-F238E27FC236}">
                <a16:creationId xmlns:a16="http://schemas.microsoft.com/office/drawing/2014/main" id="{0FE9EC6C-B784-48FE-B710-99A7E86A13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5624" r="5624"/>
          <a:stretch>
            <a:fillRect/>
          </a:stretch>
        </p:blipFill>
        <p:spPr bwMode="auto">
          <a:xfrm>
            <a:off x="7937500" y="4254500"/>
            <a:ext cx="3626115" cy="229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671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dissolve">
                                      <p:cBhvr>
                                        <p:cTn id="12" dur="500"/>
                                        <p:tgtEl>
                                          <p:spTgt spid="266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6631"/>
                                        </p:tgtEl>
                                        <p:attrNameLst>
                                          <p:attrName>style.visibility</p:attrName>
                                        </p:attrNameLst>
                                      </p:cBhvr>
                                      <p:to>
                                        <p:strVal val="visible"/>
                                      </p:to>
                                    </p:set>
                                    <p:animEffect transition="in" filter="dissolve">
                                      <p:cBhvr>
                                        <p:cTn id="17" dur="500"/>
                                        <p:tgtEl>
                                          <p:spTgt spid="266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6633"/>
                                        </p:tgtEl>
                                        <p:attrNameLst>
                                          <p:attrName>style.visibility</p:attrName>
                                        </p:attrNameLst>
                                      </p:cBhvr>
                                      <p:to>
                                        <p:strVal val="visible"/>
                                      </p:to>
                                    </p:set>
                                    <p:animEffect transition="in" filter="dissolve">
                                      <p:cBhvr>
                                        <p:cTn id="22"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A5DE3DA-43E3-4731-9DF8-CA48B4EABA3D}"/>
              </a:ext>
            </a:extLst>
          </p:cNvPr>
          <p:cNvSpPr txBox="1">
            <a:spLocks noChangeArrowheads="1"/>
          </p:cNvSpPr>
          <p:nvPr/>
        </p:nvSpPr>
        <p:spPr bwMode="auto">
          <a:xfrm>
            <a:off x="1079500" y="5144824"/>
            <a:ext cx="10033000" cy="12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defTabSz="761970" fontAlgn="base">
              <a:spcBef>
                <a:spcPct val="0"/>
              </a:spcBef>
              <a:spcAft>
                <a:spcPct val="0"/>
              </a:spcAft>
              <a:buNone/>
            </a:pPr>
            <a:r>
              <a:rPr lang="en-US" altLang="en-US" sz="3667">
                <a:solidFill>
                  <a:srgbClr val="000000"/>
                </a:solidFill>
                <a:latin typeface="Times New Roman" panose="02020603050405020304" pitchFamily="18" charset="0"/>
                <a:cs typeface="Times New Roman" panose="02020603050405020304" pitchFamily="18" charset="0"/>
              </a:rPr>
              <a:t>Triệu Tiết – tướng của nhà Tống đem quân xâm lược nước ta thời Lý và bị Lý Thường Kiệt đánh đuổi</a:t>
            </a:r>
          </a:p>
        </p:txBody>
      </p:sp>
      <p:pic>
        <p:nvPicPr>
          <p:cNvPr id="59396" name="Picture 2" descr="Kết quả hình ảnh cho triệu tiết&quot;">
            <a:extLst>
              <a:ext uri="{FF2B5EF4-FFF2-40B4-BE49-F238E27FC236}">
                <a16:creationId xmlns:a16="http://schemas.microsoft.com/office/drawing/2014/main" id="{95911C2E-2B81-4779-938E-68BCEEB72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444501"/>
            <a:ext cx="6286500" cy="41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descr="Kết quả hình ảnh cho triệu tiết&quot;">
            <a:extLst>
              <a:ext uri="{FF2B5EF4-FFF2-40B4-BE49-F238E27FC236}">
                <a16:creationId xmlns:a16="http://schemas.microsoft.com/office/drawing/2014/main" id="{6799DB13-1D95-4E67-8046-6E4567D54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444500"/>
            <a:ext cx="55245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778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E3639A-80C0-4DED-A102-50F81676C7D7}"/>
              </a:ext>
            </a:extLst>
          </p:cNvPr>
          <p:cNvSpPr txBox="1">
            <a:spLocks noChangeArrowheads="1"/>
          </p:cNvSpPr>
          <p:nvPr/>
        </p:nvSpPr>
        <p:spPr bwMode="auto">
          <a:xfrm>
            <a:off x="635000" y="4025636"/>
            <a:ext cx="10985500" cy="265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2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defTabSz="761970" fontAlgn="base">
              <a:spcBef>
                <a:spcPct val="0"/>
              </a:spcBef>
              <a:spcAft>
                <a:spcPct val="0"/>
              </a:spcAft>
              <a:buNone/>
            </a:pPr>
            <a:r>
              <a:rPr lang="en-US" altLang="en-US" sz="3333" dirty="0">
                <a:solidFill>
                  <a:srgbClr val="000000"/>
                </a:solidFill>
                <a:latin typeface="Times New Roman" panose="02020603050405020304" pitchFamily="18" charset="0"/>
                <a:cs typeface="Times New Roman" panose="02020603050405020304" pitchFamily="18" charset="0"/>
              </a:rPr>
              <a:t>Toa </a:t>
            </a:r>
            <a:r>
              <a:rPr lang="en-US" altLang="en-US" sz="3333" dirty="0" err="1">
                <a:solidFill>
                  <a:srgbClr val="000000"/>
                </a:solidFill>
                <a:latin typeface="Times New Roman" panose="02020603050405020304" pitchFamily="18" charset="0"/>
                <a:cs typeface="Times New Roman" panose="02020603050405020304" pitchFamily="18" charset="0"/>
              </a:rPr>
              <a:t>Đô</a:t>
            </a:r>
            <a:r>
              <a:rPr lang="en-US" altLang="en-US" sz="3333" dirty="0">
                <a:solidFill>
                  <a:srgbClr val="000000"/>
                </a:solidFill>
                <a:latin typeface="Times New Roman" panose="02020603050405020304" pitchFamily="18" charset="0"/>
                <a:cs typeface="Times New Roman" panose="02020603050405020304" pitchFamily="18" charset="0"/>
              </a:rPr>
              <a:t> – </a:t>
            </a:r>
            <a:r>
              <a:rPr lang="en-US" altLang="en-US" sz="3333" dirty="0" err="1">
                <a:solidFill>
                  <a:srgbClr val="000000"/>
                </a:solidFill>
                <a:latin typeface="Times New Roman" panose="02020603050405020304" pitchFamily="18" charset="0"/>
                <a:cs typeface="Times New Roman" panose="02020603050405020304" pitchFamily="18" charset="0"/>
              </a:rPr>
              <a:t>tướng</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giỏi</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của</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nhà</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Nguyên</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từng</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được</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cử</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đi</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đánh</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Chiêm</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Thành</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và</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cho</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hội</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quân</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với</a:t>
            </a:r>
            <a:r>
              <a:rPr lang="en-US" altLang="en-US" sz="3333" dirty="0">
                <a:solidFill>
                  <a:srgbClr val="000000"/>
                </a:solidFill>
                <a:latin typeface="Times New Roman" panose="02020603050405020304" pitchFamily="18" charset="0"/>
                <a:cs typeface="Times New Roman" panose="02020603050405020304" pitchFamily="18" charset="0"/>
              </a:rPr>
              <a:t> Ô </a:t>
            </a:r>
            <a:r>
              <a:rPr lang="en-US" altLang="en-US" sz="3333" dirty="0" err="1">
                <a:solidFill>
                  <a:srgbClr val="000000"/>
                </a:solidFill>
                <a:latin typeface="Times New Roman" panose="02020603050405020304" pitchFamily="18" charset="0"/>
                <a:cs typeface="Times New Roman" panose="02020603050405020304" pitchFamily="18" charset="0"/>
              </a:rPr>
              <a:t>Mã</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Nhi</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Thoát</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Hoan</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trong</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cuộc</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xâm</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lược</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Đại</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Việt</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Tướng</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của</a:t>
            </a:r>
            <a:r>
              <a:rPr lang="en-US" altLang="en-US" sz="3333" dirty="0">
                <a:solidFill>
                  <a:srgbClr val="000000"/>
                </a:solidFill>
                <a:latin typeface="Times New Roman" panose="02020603050405020304" pitchFamily="18" charset="0"/>
                <a:cs typeface="Times New Roman" panose="02020603050405020304" pitchFamily="18" charset="0"/>
              </a:rPr>
              <a:t> ta </a:t>
            </a:r>
            <a:r>
              <a:rPr lang="en-US" altLang="en-US" sz="3333" dirty="0" err="1">
                <a:solidFill>
                  <a:srgbClr val="000000"/>
                </a:solidFill>
                <a:latin typeface="Times New Roman" panose="02020603050405020304" pitchFamily="18" charset="0"/>
                <a:cs typeface="Times New Roman" panose="02020603050405020304" pitchFamily="18" charset="0"/>
              </a:rPr>
              <a:t>đã</a:t>
            </a:r>
            <a:r>
              <a:rPr lang="en-US" altLang="en-US" sz="3333" dirty="0">
                <a:solidFill>
                  <a:srgbClr val="000000"/>
                </a:solidFill>
                <a:latin typeface="Times New Roman" panose="02020603050405020304" pitchFamily="18" charset="0"/>
                <a:cs typeface="Times New Roman" panose="02020603050405020304" pitchFamily="18" charset="0"/>
              </a:rPr>
              <a:t> bao </a:t>
            </a:r>
            <a:r>
              <a:rPr lang="en-US" altLang="en-US" sz="3333" dirty="0" err="1">
                <a:solidFill>
                  <a:srgbClr val="000000"/>
                </a:solidFill>
                <a:latin typeface="Times New Roman" panose="02020603050405020304" pitchFamily="18" charset="0"/>
                <a:cs typeface="Times New Roman" panose="02020603050405020304" pitchFamily="18" charset="0"/>
              </a:rPr>
              <a:t>vây</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và</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có</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kế</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sách</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đúng</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đắn</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khiến</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cho</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quân</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của</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chúng</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không</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gặp</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được</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nhau</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thất</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bại</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thảm</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hại</a:t>
            </a:r>
            <a:r>
              <a:rPr lang="en-US" altLang="en-US" sz="3333" dirty="0">
                <a:solidFill>
                  <a:srgbClr val="000000"/>
                </a:solidFill>
                <a:latin typeface="Times New Roman" panose="02020603050405020304" pitchFamily="18" charset="0"/>
                <a:cs typeface="Times New Roman" panose="02020603050405020304" pitchFamily="18" charset="0"/>
              </a:rPr>
              <a:t>. Toa </a:t>
            </a:r>
            <a:r>
              <a:rPr lang="en-US" altLang="en-US" sz="3333" dirty="0" err="1">
                <a:solidFill>
                  <a:srgbClr val="000000"/>
                </a:solidFill>
                <a:latin typeface="Times New Roman" panose="02020603050405020304" pitchFamily="18" charset="0"/>
                <a:cs typeface="Times New Roman" panose="02020603050405020304" pitchFamily="18" charset="0"/>
              </a:rPr>
              <a:t>Đô</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bị</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giết</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chết</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ngay</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tại</a:t>
            </a:r>
            <a:r>
              <a:rPr lang="en-US" altLang="en-US" sz="3333" dirty="0">
                <a:solidFill>
                  <a:srgbClr val="000000"/>
                </a:solidFill>
                <a:latin typeface="Times New Roman" panose="02020603050405020304" pitchFamily="18" charset="0"/>
                <a:cs typeface="Times New Roman" panose="02020603050405020304" pitchFamily="18" charset="0"/>
              </a:rPr>
              <a:t> </a:t>
            </a:r>
            <a:r>
              <a:rPr lang="en-US" altLang="en-US" sz="3333" dirty="0" err="1">
                <a:solidFill>
                  <a:srgbClr val="000000"/>
                </a:solidFill>
                <a:latin typeface="Times New Roman" panose="02020603050405020304" pitchFamily="18" charset="0"/>
                <a:cs typeface="Times New Roman" panose="02020603050405020304" pitchFamily="18" charset="0"/>
              </a:rPr>
              <a:t>trận</a:t>
            </a:r>
            <a:r>
              <a:rPr lang="en-US" altLang="en-US" sz="3333" dirty="0">
                <a:solidFill>
                  <a:srgbClr val="000000"/>
                </a:solidFill>
                <a:latin typeface="Times New Roman" panose="02020603050405020304" pitchFamily="18" charset="0"/>
                <a:cs typeface="Times New Roman" panose="02020603050405020304" pitchFamily="18" charset="0"/>
              </a:rPr>
              <a:t>.</a:t>
            </a:r>
          </a:p>
        </p:txBody>
      </p:sp>
      <p:pic>
        <p:nvPicPr>
          <p:cNvPr id="101378" name="Picture 2" descr="Kết quả hình ảnh cho toa đô&quot;">
            <a:extLst>
              <a:ext uri="{FF2B5EF4-FFF2-40B4-BE49-F238E27FC236}">
                <a16:creationId xmlns:a16="http://schemas.microsoft.com/office/drawing/2014/main" id="{691076E4-1E6E-45AB-A85F-C21429E14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36563"/>
            <a:ext cx="5357813"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4" descr="Kết quả hình ảnh cho toa đô&quot;">
            <a:extLst>
              <a:ext uri="{FF2B5EF4-FFF2-40B4-BE49-F238E27FC236}">
                <a16:creationId xmlns:a16="http://schemas.microsoft.com/office/drawing/2014/main" id="{2E6F4562-833B-45E7-B5D2-0255D91F6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0" y="444500"/>
            <a:ext cx="55245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371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1378"/>
                                        </p:tgtEl>
                                        <p:attrNameLst>
                                          <p:attrName>style.visibility</p:attrName>
                                        </p:attrNameLst>
                                      </p:cBhvr>
                                      <p:to>
                                        <p:strVal val="visible"/>
                                      </p:to>
                                    </p:set>
                                    <p:animEffect transition="in" filter="dissolve">
                                      <p:cBhvr>
                                        <p:cTn id="12" dur="500"/>
                                        <p:tgtEl>
                                          <p:spTgt spid="1013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1380"/>
                                        </p:tgtEl>
                                        <p:attrNameLst>
                                          <p:attrName>style.visibility</p:attrName>
                                        </p:attrNameLst>
                                      </p:cBhvr>
                                      <p:to>
                                        <p:strVal val="visible"/>
                                      </p:to>
                                    </p:set>
                                    <p:animEffect transition="in" filter="dissolve">
                                      <p:cBhvr>
                                        <p:cTn id="17"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912</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.VnTime</vt:lpstr>
      <vt:lpstr>Arial</vt:lpstr>
      <vt:lpstr>Calibri</vt:lpstr>
      <vt:lpstr>Calibri Light</vt:lpstr>
      <vt:lpstr>Lato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2023-08-13T15:25:32Z</dcterms:created>
  <dcterms:modified xsi:type="dcterms:W3CDTF">2023-08-13T15:25:56Z</dcterms:modified>
</cp:coreProperties>
</file>