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60" r:id="rId2"/>
  </p:sldMasterIdLst>
  <p:notesMasterIdLst>
    <p:notesMasterId r:id="rId17"/>
  </p:notesMasterIdLst>
  <p:sldIdLst>
    <p:sldId id="3303" r:id="rId3"/>
    <p:sldId id="3097" r:id="rId4"/>
    <p:sldId id="3249" r:id="rId5"/>
    <p:sldId id="3250" r:id="rId6"/>
    <p:sldId id="3251" r:id="rId7"/>
    <p:sldId id="3300" r:id="rId8"/>
    <p:sldId id="3252" r:id="rId9"/>
    <p:sldId id="3224" r:id="rId10"/>
    <p:sldId id="3226" r:id="rId11"/>
    <p:sldId id="3301" r:id="rId12"/>
    <p:sldId id="3227" r:id="rId13"/>
    <p:sldId id="3302" r:id="rId14"/>
    <p:sldId id="3253"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7" d="100"/>
          <a:sy n="87" d="100"/>
        </p:scale>
        <p:origin x="38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19/02/2023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FA07-ED87-9A44-F46C-16C6036F326C}"/>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a16="http://schemas.microsoft.com/office/drawing/2014/main" id="{D6ED6378-5AF1-112F-C39E-DE8021E3A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a:extLst>
              <a:ext uri="{FF2B5EF4-FFF2-40B4-BE49-F238E27FC236}">
                <a16:creationId xmlns:a16="http://schemas.microsoft.com/office/drawing/2014/main" id="{BA6159F7-4260-DC43-3FFD-0C447711A8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a:extLst>
              <a:ext uri="{FF2B5EF4-FFF2-40B4-BE49-F238E27FC236}">
                <a16:creationId xmlns:a16="http://schemas.microsoft.com/office/drawing/2014/main" id="{C943417D-EF8C-1A84-22CD-2F3A450322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9CF902-30B0-9F4A-84AC-2F2F72204966}"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02/19/2023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0EF5ECA-496A-E9E7-0450-41ED58A87BD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26442B9-D380-3E4C-49AF-84041552C5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7EA5F-3B09-1D4C-9A53-FFC87BFC73C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043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C7467-F9CD-C2E8-82A6-D29B20B541AD}"/>
              </a:ext>
            </a:extLst>
          </p:cNvPr>
          <p:cNvSpPr>
            <a:spLocks noGrp="1"/>
          </p:cNvSpPr>
          <p:nvPr>
            <p:ph type="title"/>
          </p:nvPr>
        </p:nvSpPr>
        <p:spPr>
          <a:xfrm>
            <a:off x="839788" y="365125"/>
            <a:ext cx="10515600" cy="1325563"/>
          </a:xfrm>
        </p:spPr>
        <p:txBody>
          <a:bodyPr/>
          <a:lstStyle/>
          <a:p>
            <a:r>
              <a:rPr lang="en-US"/>
              <a:t>Click to edit Master title style</a:t>
            </a:r>
            <a:endParaRPr/>
          </a:p>
        </p:txBody>
      </p:sp>
      <p:sp>
        <p:nvSpPr>
          <p:cNvPr id="3" name="Text Placeholder 2">
            <a:extLst>
              <a:ext uri="{FF2B5EF4-FFF2-40B4-BE49-F238E27FC236}">
                <a16:creationId xmlns:a16="http://schemas.microsoft.com/office/drawing/2014/main" id="{D564437A-36DF-0989-38E7-E695F6B560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8EEA1C-53E0-2CF4-FD76-C046613083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a:extLst>
              <a:ext uri="{FF2B5EF4-FFF2-40B4-BE49-F238E27FC236}">
                <a16:creationId xmlns:a16="http://schemas.microsoft.com/office/drawing/2014/main" id="{B2A0B4ED-AA3D-910C-7680-5848E37B32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E18BAC-CE8B-2578-B03D-D9656FFAEE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a:extLst>
              <a:ext uri="{FF2B5EF4-FFF2-40B4-BE49-F238E27FC236}">
                <a16:creationId xmlns:a16="http://schemas.microsoft.com/office/drawing/2014/main" id="{E7C7638F-E767-2938-BF7E-28A3FDA05B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9CF902-30B0-9F4A-84AC-2F2F72204966}"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02/19/2023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A8F5F98B-1328-03AB-2CD1-5F0E72351F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8FC55C75-3B08-F77B-96AB-5BD1065967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7EA5F-3B09-1D4C-9A53-FFC87BFC73C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378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90316-3AD5-4E58-4140-E3562D6004CB}"/>
              </a:ext>
            </a:extLst>
          </p:cNvPr>
          <p:cNvSpPr>
            <a:spLocks noGrp="1"/>
          </p:cNvSpPr>
          <p:nvPr>
            <p:ph type="title"/>
          </p:nvPr>
        </p:nvSpPr>
        <p:spPr/>
        <p:txBody>
          <a:bodyPr/>
          <a:lstStyle/>
          <a:p>
            <a:r>
              <a:rPr lang="en-US"/>
              <a:t>Click to edit Master title style</a:t>
            </a:r>
            <a:endParaRPr/>
          </a:p>
        </p:txBody>
      </p:sp>
      <p:sp>
        <p:nvSpPr>
          <p:cNvPr id="3" name="Date Placeholder 2">
            <a:extLst>
              <a:ext uri="{FF2B5EF4-FFF2-40B4-BE49-F238E27FC236}">
                <a16:creationId xmlns:a16="http://schemas.microsoft.com/office/drawing/2014/main" id="{CF3AB8ED-F9B9-9096-C314-5B3D9583F1F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9CF902-30B0-9F4A-84AC-2F2F72204966}"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02/19/2023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483D943F-4A6F-7E57-BDC9-956E601C70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53295F6-C8BD-25E5-D37A-234C4AEF35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7EA5F-3B09-1D4C-9A53-FFC87BFC73C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173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02AB24-F65E-CA9F-E559-95E7FE98874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9CF902-30B0-9F4A-84AC-2F2F72204966}"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02/19/2023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08F8B5B-11E5-3204-6F6C-8B8621F00E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DB0EB8D-7A3A-5813-9FB2-2DCBABEDB3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7EA5F-3B09-1D4C-9A53-FFC87BFC73C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334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C9683-324E-9200-ACBD-4ED90CAC76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a:p>
        </p:txBody>
      </p:sp>
      <p:sp>
        <p:nvSpPr>
          <p:cNvPr id="3" name="Content Placeholder 2">
            <a:extLst>
              <a:ext uri="{FF2B5EF4-FFF2-40B4-BE49-F238E27FC236}">
                <a16:creationId xmlns:a16="http://schemas.microsoft.com/office/drawing/2014/main" id="{7702B709-11C2-69A0-A90A-60769B781F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a:extLst>
              <a:ext uri="{FF2B5EF4-FFF2-40B4-BE49-F238E27FC236}">
                <a16:creationId xmlns:a16="http://schemas.microsoft.com/office/drawing/2014/main" id="{4A1302BE-AB93-A63D-04F4-955C3F341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1BAE3A-D7D9-B99A-247E-7B04D560F9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9CF902-30B0-9F4A-84AC-2F2F72204966}"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02/19/2023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59EB298-891E-E7AC-F766-8FF91D2EA0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857DB29-D3FF-BC61-7894-9758EF9027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7EA5F-3B09-1D4C-9A53-FFC87BFC73C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659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9C4D-E48C-7AA4-04F1-607716A6D8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a:p>
        </p:txBody>
      </p:sp>
      <p:sp>
        <p:nvSpPr>
          <p:cNvPr id="3" name="Picture Placeholder 2">
            <a:extLst>
              <a:ext uri="{FF2B5EF4-FFF2-40B4-BE49-F238E27FC236}">
                <a16:creationId xmlns:a16="http://schemas.microsoft.com/office/drawing/2014/main" id="{F538E3FB-E7CD-688B-9A17-77AF98534D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8BCDA96E-B223-22E1-CA82-9EAD03C87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EDB4CF-26AE-A12E-8AB8-3A60B394BDE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9CF902-30B0-9F4A-84AC-2F2F72204966}"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02/19/2023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AEF2439-9580-7FBF-276F-E95B128D9BC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E3DC1C7-1394-A3ED-2390-A27B69FB39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7EA5F-3B09-1D4C-9A53-FFC87BFC73C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944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A592-A5FD-5A9D-21F8-892304434A8F}"/>
              </a:ext>
            </a:extLst>
          </p:cNvPr>
          <p:cNvSpPr>
            <a:spLocks noGrp="1"/>
          </p:cNvSpPr>
          <p:nvPr>
            <p:ph type="title"/>
          </p:nvPr>
        </p:nvSpPr>
        <p:spPr/>
        <p:txBody>
          <a:bodyPr/>
          <a:lstStyle/>
          <a:p>
            <a:r>
              <a:rPr lang="en-US"/>
              <a:t>Click to edit Master title style</a:t>
            </a:r>
            <a:endParaRPr/>
          </a:p>
        </p:txBody>
      </p:sp>
      <p:sp>
        <p:nvSpPr>
          <p:cNvPr id="3" name="Vertical Text Placeholder 2">
            <a:extLst>
              <a:ext uri="{FF2B5EF4-FFF2-40B4-BE49-F238E27FC236}">
                <a16:creationId xmlns:a16="http://schemas.microsoft.com/office/drawing/2014/main" id="{60ADB7D4-FC84-82B1-F47A-C3FEB92D6F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28A711C7-F110-D252-7269-29418AB27DE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9CF902-30B0-9F4A-84AC-2F2F72204966}"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02/19/2023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94ED12F-3974-EAAA-1FB0-633C1F88672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8CA6B1C-17B8-0FED-1069-C82319203C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7EA5F-3B09-1D4C-9A53-FFC87BFC73C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0771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9C8661-77AE-F8FB-EF3B-B40F9DCFCC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a:p>
        </p:txBody>
      </p:sp>
      <p:sp>
        <p:nvSpPr>
          <p:cNvPr id="3" name="Vertical Text Placeholder 2">
            <a:extLst>
              <a:ext uri="{FF2B5EF4-FFF2-40B4-BE49-F238E27FC236}">
                <a16:creationId xmlns:a16="http://schemas.microsoft.com/office/drawing/2014/main" id="{6F9146EC-92D3-6CD9-F9DC-0CEC43C0D8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A23099EC-DAF4-0130-4761-0E78BC8E9E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9CF902-30B0-9F4A-84AC-2F2F72204966}"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02/19/2023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9FC95DB-2DA3-6AEB-D2C9-D3903BCA12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2642704-64EB-E497-79DD-B3034DF34E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7EA5F-3B09-1D4C-9A53-FFC87BFC73C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899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807D-F289-A692-49DC-B153DD857E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a:p>
        </p:txBody>
      </p:sp>
      <p:sp>
        <p:nvSpPr>
          <p:cNvPr id="3" name="Subtitle 2">
            <a:extLst>
              <a:ext uri="{FF2B5EF4-FFF2-40B4-BE49-F238E27FC236}">
                <a16:creationId xmlns:a16="http://schemas.microsoft.com/office/drawing/2014/main" id="{5F3D82A8-2F8E-8893-F16D-5935727C17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3">
            <a:extLst>
              <a:ext uri="{FF2B5EF4-FFF2-40B4-BE49-F238E27FC236}">
                <a16:creationId xmlns:a16="http://schemas.microsoft.com/office/drawing/2014/main" id="{436468D6-30D3-43DA-D61D-ADACCA9403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9CF902-30B0-9F4A-84AC-2F2F72204966}"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02/19/2023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7DF2646-DF1C-9A82-ED91-AAA12B778BF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B7C0D5F-C5EB-8D02-DD3B-7C76D6EBFA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7EA5F-3B09-1D4C-9A53-FFC87BFC73C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2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1AD08-B35D-C69B-02C4-E8E1B5F31A95}"/>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a16="http://schemas.microsoft.com/office/drawing/2014/main" id="{C1E36932-64FF-8CEA-F31B-B0B6E5EEE2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1DF97B24-33DA-56FD-DD56-7CC0A071DE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9CF902-30B0-9F4A-84AC-2F2F72204966}"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02/19/2023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743C51F-0624-6203-9AAE-5E529F68B3D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384A353-8094-D796-B589-0683ED115E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7EA5F-3B09-1D4C-9A53-FFC87BFC73C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575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C53E-4C73-C063-B635-15650F4C3F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a:p>
        </p:txBody>
      </p:sp>
      <p:sp>
        <p:nvSpPr>
          <p:cNvPr id="3" name="Text Placeholder 2">
            <a:extLst>
              <a:ext uri="{FF2B5EF4-FFF2-40B4-BE49-F238E27FC236}">
                <a16:creationId xmlns:a16="http://schemas.microsoft.com/office/drawing/2014/main" id="{8D5639B1-621B-3FD1-7E8A-3FC54AB90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75EA79-B392-72E8-F10C-98DFEE6C63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9CF902-30B0-9F4A-84AC-2F2F72204966}"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02/19/2023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A6E7BAD-8340-F7B8-F832-FD27A422CF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A440BBE-ED7E-7C28-5365-3DBF06D76B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7EA5F-3B09-1D4C-9A53-FFC87BFC73C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498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10DE6-9A73-0C9E-15B5-194C42BE44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a:extLst>
              <a:ext uri="{FF2B5EF4-FFF2-40B4-BE49-F238E27FC236}">
                <a16:creationId xmlns:a16="http://schemas.microsoft.com/office/drawing/2014/main" id="{211381E9-13D9-7262-C11A-6C8B284D99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A6C96E48-4CD9-14AE-752D-7119BF81AF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9CF902-30B0-9F4A-84AC-2F2F72204966}"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02/19/2023</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C7D86FB-293B-702B-C1BF-A2C99E7748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18D16BE-DEF5-C0F0-502D-1A7F281EC6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97EA5F-3B09-1D4C-9A53-FFC87BFC73C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49511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2800736" y="1580505"/>
            <a:ext cx="6718058" cy="123110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w="38100">
                  <a:noFill/>
                </a:ln>
                <a:solidFill>
                  <a:srgbClr val="FF0000"/>
                </a:solidFill>
                <a:effectLst/>
                <a:uLnTx/>
                <a:uFillTx/>
                <a:latin typeface="Times New Roman" panose="02020603050405020304" pitchFamily="18" charset="0"/>
                <a:ea typeface="+mn-ea"/>
                <a:cs typeface="Times New Roman" panose="02020603050405020304" pitchFamily="18" charset="0"/>
              </a:rPr>
              <a:t>BÀI GIẢNG ĐIỆN TỬ MÔN TIN HỌC 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smtClean="0">
              <a:ln w="38100">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w="38100">
                  <a:noFill/>
                </a:ln>
                <a:solidFill>
                  <a:srgbClr val="FFFF00"/>
                </a:solidFill>
                <a:effectLst/>
                <a:uLnTx/>
                <a:uFillTx/>
                <a:latin typeface="Times New Roman" panose="02020603050405020304" pitchFamily="18" charset="0"/>
                <a:ea typeface="+mn-ea"/>
                <a:cs typeface="Times New Roman" panose="02020603050405020304" pitchFamily="18" charset="0"/>
              </a:rPr>
              <a:t>BÀI 10. HOÀN</a:t>
            </a:r>
            <a:r>
              <a:rPr kumimoji="0" lang="en-US" sz="3200" b="1" i="0" u="none" strike="noStrike" kern="1200" cap="none" spc="0" normalizeH="0" noProof="0" smtClean="0">
                <a:ln w="38100">
                  <a:noFill/>
                </a:ln>
                <a:solidFill>
                  <a:srgbClr val="FFFF00"/>
                </a:solidFill>
                <a:effectLst/>
                <a:uLnTx/>
                <a:uFillTx/>
                <a:latin typeface="Times New Roman" panose="02020603050405020304" pitchFamily="18" charset="0"/>
                <a:ea typeface="+mn-ea"/>
                <a:cs typeface="Times New Roman" panose="02020603050405020304" pitchFamily="18" charset="0"/>
              </a:rPr>
              <a:t> THIỆN BẢNG TÍNH</a:t>
            </a:r>
            <a:endParaRPr kumimoji="0" lang="en-VN" sz="3200" b="1" i="0" u="none" strike="noStrike" kern="1200" cap="none" spc="0" normalizeH="0" baseline="0" noProof="0" dirty="0">
              <a:ln w="38100">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605058" y="3561062"/>
            <a:ext cx="4705647"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w="38100">
                  <a:noFill/>
                </a:ln>
                <a:solidFill>
                  <a:srgbClr val="5B9BD5">
                    <a:lumMod val="20000"/>
                    <a:lumOff val="80000"/>
                  </a:srgbClr>
                </a:solidFill>
                <a:effectLst/>
                <a:uLnTx/>
                <a:uFillTx/>
                <a:latin typeface="Times New Roman" panose="02020603050405020304" pitchFamily="18" charset="0"/>
                <a:ea typeface="+mn-ea"/>
                <a:cs typeface="Times New Roman" panose="02020603050405020304" pitchFamily="18" charset="0"/>
              </a:rPr>
              <a:t>GV: Nguyễn Thị Thanh Thúy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w="38100">
                  <a:noFill/>
                </a:ln>
                <a:solidFill>
                  <a:srgbClr val="5B9BD5">
                    <a:lumMod val="20000"/>
                    <a:lumOff val="80000"/>
                  </a:srgbClr>
                </a:solidFill>
                <a:effectLst/>
                <a:uLnTx/>
                <a:uFillTx/>
                <a:latin typeface="Times New Roman" panose="02020603050405020304" pitchFamily="18" charset="0"/>
                <a:ea typeface="+mn-ea"/>
                <a:cs typeface="Times New Roman" panose="02020603050405020304" pitchFamily="18" charset="0"/>
              </a:rPr>
              <a:t>Tổ Tự nhiên</a:t>
            </a:r>
            <a:endParaRPr kumimoji="0" lang="en-VN" sz="2800" b="1" i="0" u="none" strike="noStrike" kern="1200" cap="none" spc="0" normalizeH="0" baseline="0" noProof="0" dirty="0">
              <a:ln w="38100">
                <a:noFill/>
              </a:ln>
              <a:solidFill>
                <a:srgbClr val="5B9BD5">
                  <a:lumMod val="20000"/>
                  <a:lumOff val="80000"/>
                </a:srgbClr>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4" y="616470"/>
            <a:ext cx="5302542"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smtClean="0">
                <a:ln w="38100">
                  <a:noFill/>
                </a:ln>
                <a:solidFill>
                  <a:prstClr val="white"/>
                </a:solidFill>
                <a:effectLst/>
                <a:uLnTx/>
                <a:uFillTx/>
                <a:latin typeface="Times New Roman" panose="02020603050405020304" pitchFamily="18" charset="0"/>
                <a:ea typeface="+mn-ea"/>
                <a:cs typeface="Times New Roman" panose="02020603050405020304" pitchFamily="18" charset="0"/>
              </a:rPr>
              <a:t>TRƯỜNG THCS LONG BIÊN</a:t>
            </a:r>
            <a:endParaRPr kumimoji="0" lang="en-VN" sz="3000" b="1" i="0" u="none" strike="noStrike" kern="1200" cap="none" spc="0" normalizeH="0" baseline="0" noProof="0" dirty="0">
              <a:ln w="38100">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12707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a:t>
            </a:r>
            <a:r>
              <a:rPr lang="vi-VN" sz="2800" b="1">
                <a:solidFill>
                  <a:srgbClr val="F03C69"/>
                </a:solidFill>
                <a:latin typeface="SVN-SAF" panose="02040603050506020204" pitchFamily="18" charset="0"/>
                <a:cs typeface="Times New Roman" panose="02020603050405020304" pitchFamily="18" charset="0"/>
              </a:rPr>
              <a:t>. THỰC HÀNH: TRÌNH BÀY HOÀN CHỈNH DỮ LIỆU DỰ ÁN</a:t>
            </a:r>
            <a:endParaRPr lang="en-US" sz="28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15058" y="883115"/>
            <a:ext cx="11361883" cy="4343561"/>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Tạo trang tính mới để trình bày dữ liệu của dự án Trường học xanh.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Sử dụng các kiến thức đã biết để định dạng dữ liệu và trình bày trang tính.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Kẻ đường viền, kẻ khung.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trang tính mới </a:t>
            </a:r>
          </a:p>
          <a:p>
            <a:pPr>
              <a:lnSpc>
                <a:spcPct val="140000"/>
              </a:lnSpc>
            </a:pPr>
            <a:r>
              <a:rPr lang="en-US" sz="2000">
                <a:latin typeface="UTM Avo" panose="02040603050506020204" pitchFamily="18" charset="0"/>
                <a:cs typeface="Times New Roman" panose="02020603050405020304" pitchFamily="18" charset="0"/>
              </a:rPr>
              <a:t>- Mở tệp bảng tính </a:t>
            </a:r>
            <a:r>
              <a:rPr lang="en-US" sz="2000">
                <a:solidFill>
                  <a:srgbClr val="FF3399"/>
                </a:solidFill>
                <a:latin typeface="UTM Avo" panose="02040603050506020204" pitchFamily="18" charset="0"/>
                <a:cs typeface="Times New Roman" panose="02020603050405020304" pitchFamily="18" charset="0"/>
              </a:rPr>
              <a:t>THXanh.xlsx</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Tạo trang tính mới có tên là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Chọn trang tính </a:t>
            </a:r>
            <a:r>
              <a:rPr lang="en-US" sz="2000">
                <a:solidFill>
                  <a:srgbClr val="FF3399"/>
                </a:solidFill>
                <a:latin typeface="UTM Avo" panose="02040603050506020204" pitchFamily="18" charset="0"/>
                <a:cs typeface="Times New Roman" panose="02020603050405020304" pitchFamily="18" charset="0"/>
              </a:rPr>
              <a:t>5. Tổng kết </a:t>
            </a:r>
            <a:r>
              <a:rPr lang="en-US" sz="2000">
                <a:latin typeface="UTM Avo" panose="02040603050506020204" pitchFamily="18" charset="0"/>
                <a:cs typeface="Times New Roman" panose="02020603050405020304" pitchFamily="18" charset="0"/>
              </a:rPr>
              <a:t>và sao chép nội dung vào trang tính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Sửa tên các dòng đầu của trang tính như Hình 10.</a:t>
            </a:r>
            <a:r>
              <a:rPr lang="en-US" sz="2000">
                <a:latin typeface="UTM Avo" panose="02040603050506020204" pitchFamily="18" charset="0"/>
                <a:cs typeface="Times New Roman" panose="02020603050405020304" pitchFamily="18" charset="0"/>
              </a:rPr>
              <a:t>6</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294619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1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DDAFA4-C066-42BF-A01F-45BDC7EAAC20}"/>
              </a:ext>
            </a:extLst>
          </p:cNvPr>
          <p:cNvPicPr>
            <a:picLocks noChangeAspect="1"/>
          </p:cNvPicPr>
          <p:nvPr/>
        </p:nvPicPr>
        <p:blipFill>
          <a:blip r:embed="rId2"/>
          <a:stretch>
            <a:fillRect/>
          </a:stretch>
        </p:blipFill>
        <p:spPr>
          <a:xfrm>
            <a:off x="559397" y="1006438"/>
            <a:ext cx="11073205" cy="5341810"/>
          </a:xfrm>
          <a:prstGeom prst="rect">
            <a:avLst/>
          </a:prstGeom>
        </p:spPr>
      </p:pic>
    </p:spTree>
    <p:extLst>
      <p:ext uri="{BB962C8B-B14F-4D97-AF65-F5344CB8AC3E}">
        <p14:creationId xmlns:p14="http://schemas.microsoft.com/office/powerpoint/2010/main" val="3579867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8A870F-3F93-4745-8A0F-AC5B371D190A}"/>
              </a:ext>
            </a:extLst>
          </p:cNvPr>
          <p:cNvSpPr/>
          <p:nvPr/>
        </p:nvSpPr>
        <p:spPr>
          <a:xfrm>
            <a:off x="621254" y="395445"/>
            <a:ext cx="10949492" cy="6497997"/>
          </a:xfrm>
          <a:prstGeom prst="rect">
            <a:avLst/>
          </a:prstGeom>
        </p:spPr>
        <p:txBody>
          <a:bodyPr wrap="square">
            <a:spAutoFit/>
          </a:bodyPr>
          <a:lstStyle/>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b) Định dạng dữ liệu và trình bày trang tính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Thiết lập định dạng dữ liệu cho hai cột Trung bình và Chi phí như sau</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indent="225425" algn="just">
              <a:lnSpc>
                <a:spcPct val="140000"/>
              </a:lnSpc>
            </a:pPr>
            <a:r>
              <a:rPr lang="vi-VN" sz="2000">
                <a:latin typeface="UTM Avo" panose="02040603050506020204" pitchFamily="18" charset="0"/>
                <a:cs typeface="Times New Roman" panose="02020603050405020304" pitchFamily="18" charset="0"/>
              </a:rPr>
              <a:t>+ Cột dữ liệu Trung bình: Thiết lập định dạng là số có hai chữ số thập phân. </a:t>
            </a:r>
            <a:endParaRPr lang="en-US" sz="2000">
              <a:latin typeface="UTM Avo" panose="02040603050506020204" pitchFamily="18" charset="0"/>
              <a:cs typeface="Times New Roman" panose="02020603050405020304" pitchFamily="18" charset="0"/>
            </a:endParaRPr>
          </a:p>
          <a:p>
            <a:pPr indent="225425" algn="just">
              <a:lnSpc>
                <a:spcPct val="140000"/>
              </a:lnSpc>
            </a:pPr>
            <a:r>
              <a:rPr lang="vi-VN" sz="2000">
                <a:latin typeface="UTM Avo" panose="02040603050506020204" pitchFamily="18" charset="0"/>
                <a:cs typeface="Times New Roman" panose="02020603050405020304" pitchFamily="18" charset="0"/>
              </a:rPr>
              <a:t>+ Cột dữ liệu Chi phí: Thiết lập định dạng là số không có chữ số thập phân (số chữ số thập</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phân bằng 0) và thiết lập chế độ hiển thị phân tách hàng nghìn, hàng triệu,...</a:t>
            </a:r>
          </a:p>
          <a:p>
            <a:pPr algn="just">
              <a:lnSpc>
                <a:spcPct val="140000"/>
              </a:lnSpc>
            </a:pPr>
            <a:r>
              <a:rPr lang="vi-VN" sz="2000">
                <a:latin typeface="UTM Avo" panose="02040603050506020204" pitchFamily="18" charset="0"/>
                <a:cs typeface="Times New Roman" panose="02020603050405020304" pitchFamily="18" charset="0"/>
              </a:rPr>
              <a:t>- Tại cột Loại cây (cột B) em gộp các ô cùng nhóm theo loại cây hoa, cây ăn quả, cây bóng mát</a:t>
            </a:r>
            <a:r>
              <a:rPr lang="en-US" sz="2000">
                <a:latin typeface="UTM Avo" panose="02040603050506020204" pitchFamily="18" charset="0"/>
                <a:cs typeface="Times New Roman" panose="02020603050405020304" pitchFamily="18" charset="0"/>
              </a:rPr>
              <a:t>.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Căn giữa cho dữ liệu trong các ô đã gộp theo cả chiều dọc và chiều ngang.</a:t>
            </a:r>
            <a:endParaRPr lang="en-US" sz="2000">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Tô màu nền cho các ô dữ liệu theo từng loại cây.</a:t>
            </a:r>
          </a:p>
          <a:p>
            <a:pPr algn="just">
              <a:lnSpc>
                <a:spcPct val="140000"/>
              </a:lnSpc>
            </a:pPr>
            <a:r>
              <a:rPr lang="vi-VN" sz="2000" b="1">
                <a:solidFill>
                  <a:srgbClr val="0000FF"/>
                </a:solidFill>
                <a:latin typeface="UTM Avo" panose="02040603050506020204" pitchFamily="18" charset="0"/>
                <a:cs typeface="Times New Roman" panose="02020603050405020304" pitchFamily="18" charset="0"/>
              </a:rPr>
              <a:t>c) Kẻ đường viền, kẻ khung</a:t>
            </a:r>
            <a:endParaRPr lang="en-US" sz="2000" b="1">
              <a:solidFill>
                <a:srgbClr val="0000FF"/>
              </a:solidFill>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Đánh dấu toàn bộ vùng dữ liệu chính của trang tính (vùng A3:N25).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Kẻ đường viền cho các ô và kẻ khung cho vùng dữ liệu</a:t>
            </a:r>
            <a:r>
              <a:rPr lang="en-US" sz="2000">
                <a:latin typeface="UTM Avo" panose="02040603050506020204" pitchFamily="18" charset="0"/>
                <a:cs typeface="Times New Roman" panose="02020603050405020304" pitchFamily="18" charset="0"/>
              </a:rPr>
              <a:t>.</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Thực hiện các thao tác căn chỉnh một lần nữa các cột và hàng của trang tính một cách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thích hợp, có thể theo mẫu như Hình 10.6</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34312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1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4CA732-705E-49FF-8ED5-A9C3B3440437}"/>
              </a:ext>
            </a:extLst>
          </p:cNvPr>
          <p:cNvPicPr>
            <a:picLocks noChangeAspect="1"/>
          </p:cNvPicPr>
          <p:nvPr/>
        </p:nvPicPr>
        <p:blipFill>
          <a:blip r:embed="rId2"/>
          <a:stretch>
            <a:fillRect/>
          </a:stretch>
        </p:blipFill>
        <p:spPr>
          <a:xfrm>
            <a:off x="373025" y="804553"/>
            <a:ext cx="11445949" cy="4013222"/>
          </a:xfrm>
          <a:prstGeom prst="rect">
            <a:avLst/>
          </a:prstGeom>
        </p:spPr>
      </p:pic>
    </p:spTree>
    <p:extLst>
      <p:ext uri="{BB962C8B-B14F-4D97-AF65-F5344CB8AC3E}">
        <p14:creationId xmlns:p14="http://schemas.microsoft.com/office/powerpoint/2010/main" val="729806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10</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9727E085-EDCF-4307-95B3-3D2843BD7C05}"/>
              </a:ext>
            </a:extLst>
          </p:cNvPr>
          <p:cNvPicPr>
            <a:picLocks noChangeAspect="1"/>
          </p:cNvPicPr>
          <p:nvPr/>
        </p:nvPicPr>
        <p:blipFill>
          <a:blip r:embed="rId3"/>
          <a:stretch>
            <a:fillRect/>
          </a:stretch>
        </p:blipFill>
        <p:spPr>
          <a:xfrm>
            <a:off x="3926541" y="1088919"/>
            <a:ext cx="8031779" cy="1458850"/>
          </a:xfrm>
          <a:prstGeom prst="rect">
            <a:avLst/>
          </a:prstGeom>
        </p:spPr>
      </p:pic>
      <p:pic>
        <p:nvPicPr>
          <p:cNvPr id="14" name="Picture 13">
            <a:extLst>
              <a:ext uri="{FF2B5EF4-FFF2-40B4-BE49-F238E27FC236}">
                <a16:creationId xmlns:a16="http://schemas.microsoft.com/office/drawing/2014/main" id="{8A31D23C-C9E8-4AEC-BF4C-042E000807A3}"/>
              </a:ext>
            </a:extLst>
          </p:cNvPr>
          <p:cNvPicPr>
            <a:picLocks noChangeAspect="1"/>
          </p:cNvPicPr>
          <p:nvPr/>
        </p:nvPicPr>
        <p:blipFill>
          <a:blip r:embed="rId4"/>
          <a:stretch>
            <a:fillRect/>
          </a:stretch>
        </p:blipFill>
        <p:spPr>
          <a:xfrm>
            <a:off x="4353402" y="2974026"/>
            <a:ext cx="888648" cy="903074"/>
          </a:xfrm>
          <a:prstGeom prst="rect">
            <a:avLst/>
          </a:prstGeom>
        </p:spPr>
      </p:pic>
      <p:sp>
        <p:nvSpPr>
          <p:cNvPr id="15" name="Rectangle 14">
            <a:extLst>
              <a:ext uri="{FF2B5EF4-FFF2-40B4-BE49-F238E27FC236}">
                <a16:creationId xmlns:a16="http://schemas.microsoft.com/office/drawing/2014/main" id="{354A3C33-B4BC-40CA-814D-DEB8ECF4993A}"/>
              </a:ext>
            </a:extLst>
          </p:cNvPr>
          <p:cNvSpPr/>
          <p:nvPr/>
        </p:nvSpPr>
        <p:spPr>
          <a:xfrm>
            <a:off x="5346552" y="2974026"/>
            <a:ext cx="5852160"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Công việc thu thập dữ liệu, tính toán dữ liệu cho dự án </a:t>
            </a:r>
            <a:r>
              <a:rPr lang="vi-VN" sz="2000" b="1">
                <a:latin typeface="UTM Avo" panose="02040603050506020204" pitchFamily="18" charset="0"/>
                <a:cs typeface="Times New Roman" panose="02020603050405020304" pitchFamily="18" charset="0"/>
              </a:rPr>
              <a:t>Trường học xanh </a:t>
            </a:r>
            <a:r>
              <a:rPr lang="vi-VN" sz="2000">
                <a:latin typeface="UTM Avo" panose="02040603050506020204" pitchFamily="18" charset="0"/>
                <a:cs typeface="Times New Roman" panose="02020603050405020304" pitchFamily="18" charset="0"/>
              </a:rPr>
              <a:t>đã hoàn thành. Việc tiếp theo là trình bày, hoàn thiện bảng tính để có thể trình bày trước lớp.</a:t>
            </a:r>
          </a:p>
        </p:txBody>
      </p:sp>
    </p:spTree>
    <p:extLst>
      <p:ext uri="{BB962C8B-B14F-4D97-AF65-F5344CB8AC3E}">
        <p14:creationId xmlns:p14="http://schemas.microsoft.com/office/powerpoint/2010/main" val="4239150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FDC949-DC24-46C0-88B5-D4466CA6A113}"/>
              </a:ext>
            </a:extLst>
          </p:cNvPr>
          <p:cNvPicPr>
            <a:picLocks noChangeAspect="1"/>
          </p:cNvPicPr>
          <p:nvPr/>
        </p:nvPicPr>
        <p:blipFill>
          <a:blip r:embed="rId2"/>
          <a:stretch>
            <a:fillRect/>
          </a:stretch>
        </p:blipFill>
        <p:spPr>
          <a:xfrm>
            <a:off x="581232" y="1158213"/>
            <a:ext cx="11029536" cy="4541574"/>
          </a:xfrm>
          <a:prstGeom prst="rect">
            <a:avLst/>
          </a:prstGeom>
        </p:spPr>
      </p:pic>
      <p:sp>
        <p:nvSpPr>
          <p:cNvPr id="4" name="Rectangle 3">
            <a:extLst>
              <a:ext uri="{FF2B5EF4-FFF2-40B4-BE49-F238E27FC236}">
                <a16:creationId xmlns:a16="http://schemas.microsoft.com/office/drawing/2014/main" id="{DE3C6177-A612-4D80-9088-24767EDD019E}"/>
              </a:ext>
            </a:extLst>
          </p:cNvPr>
          <p:cNvSpPr/>
          <p:nvPr/>
        </p:nvSpPr>
        <p:spPr>
          <a:xfrm>
            <a:off x="493044" y="335235"/>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CÁC THAO TÁC HOÀN THIỆN BẢNG TÍNH</a:t>
            </a:r>
            <a:endParaRPr lang="en-US" sz="2800" b="1">
              <a:solidFill>
                <a:srgbClr val="F03C69"/>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161005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04AC8A-B958-4811-9074-DE0241C5B083}"/>
              </a:ext>
            </a:extLst>
          </p:cNvPr>
          <p:cNvPicPr>
            <a:picLocks noChangeAspect="1"/>
          </p:cNvPicPr>
          <p:nvPr/>
        </p:nvPicPr>
        <p:blipFill>
          <a:blip r:embed="rId2"/>
          <a:stretch>
            <a:fillRect/>
          </a:stretch>
        </p:blipFill>
        <p:spPr>
          <a:xfrm>
            <a:off x="2751404" y="2305734"/>
            <a:ext cx="6689191" cy="1123266"/>
          </a:xfrm>
          <a:prstGeom prst="rect">
            <a:avLst/>
          </a:prstGeom>
        </p:spPr>
      </p:pic>
      <p:sp>
        <p:nvSpPr>
          <p:cNvPr id="4" name="Rectangle 3">
            <a:extLst>
              <a:ext uri="{FF2B5EF4-FFF2-40B4-BE49-F238E27FC236}">
                <a16:creationId xmlns:a16="http://schemas.microsoft.com/office/drawing/2014/main" id="{95E8F79D-BC8F-4472-BDB1-3CCE7E6D47DD}"/>
              </a:ext>
            </a:extLst>
          </p:cNvPr>
          <p:cNvSpPr/>
          <p:nvPr/>
        </p:nvSpPr>
        <p:spPr>
          <a:xfrm>
            <a:off x="1337252" y="434259"/>
            <a:ext cx="10275638" cy="471026"/>
          </a:xfrm>
          <a:prstGeom prst="rect">
            <a:avLst/>
          </a:prstGeom>
        </p:spPr>
        <p:txBody>
          <a:bodyPr wrap="square">
            <a:spAutoFit/>
          </a:bodyPr>
          <a:lstStyle/>
          <a:p>
            <a:pPr algn="just" defTabSz="342900">
              <a:lnSpc>
                <a:spcPct val="140000"/>
              </a:lnSpc>
            </a:pPr>
            <a:r>
              <a:rPr lang="pt-BR" sz="2000" b="1">
                <a:solidFill>
                  <a:srgbClr val="0000FF"/>
                </a:solidFill>
                <a:latin typeface="UTM Avo" panose="02040603050506020204" pitchFamily="18" charset="0"/>
                <a:cs typeface="Times New Roman" panose="02020603050405020304" pitchFamily="18" charset="0"/>
              </a:rPr>
              <a:t>a) Các thao tác với trang tính</a:t>
            </a:r>
            <a:endParaRPr lang="vi-VN" sz="2000" b="1">
              <a:solidFill>
                <a:srgbClr val="0000FF"/>
              </a:solidFill>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ECAD5F5-5BBE-4856-8AD8-BCE13F55F4B4}"/>
              </a:ext>
            </a:extLst>
          </p:cNvPr>
          <p:cNvPicPr>
            <a:picLocks noChangeAspect="1"/>
          </p:cNvPicPr>
          <p:nvPr/>
        </p:nvPicPr>
        <p:blipFill>
          <a:blip r:embed="rId3"/>
          <a:stretch>
            <a:fillRect/>
          </a:stretch>
        </p:blipFill>
        <p:spPr>
          <a:xfrm>
            <a:off x="500290" y="447350"/>
            <a:ext cx="756220" cy="753733"/>
          </a:xfrm>
          <a:prstGeom prst="rect">
            <a:avLst/>
          </a:prstGeom>
        </p:spPr>
      </p:pic>
      <p:sp>
        <p:nvSpPr>
          <p:cNvPr id="6" name="Rectangle 5">
            <a:extLst>
              <a:ext uri="{FF2B5EF4-FFF2-40B4-BE49-F238E27FC236}">
                <a16:creationId xmlns:a16="http://schemas.microsoft.com/office/drawing/2014/main" id="{3BDB7DF8-C7CC-4CD5-AD61-114A4DF8A6FA}"/>
              </a:ext>
            </a:extLst>
          </p:cNvPr>
          <p:cNvSpPr/>
          <p:nvPr/>
        </p:nvSpPr>
        <p:spPr>
          <a:xfrm>
            <a:off x="1337252" y="895052"/>
            <a:ext cx="10354458"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Mỗi bảng tính bao gồm nhiều trang tính. Vị trí phía dưới của bảng tính là nơi hiện</a:t>
            </a:r>
            <a:endParaRPr lang="en-US"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7E58958-D583-4825-A174-55B923410E34}"/>
              </a:ext>
            </a:extLst>
          </p:cNvPr>
          <p:cNvSpPr/>
          <p:nvPr/>
        </p:nvSpPr>
        <p:spPr>
          <a:xfrm>
            <a:off x="720062" y="3486000"/>
            <a:ext cx="10971648"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Xoá một trang tính: Nháy nút phải chuột vào tên trang tính rồi chọn Delete.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Chèn trang tính mới trước trang tính A: Nháy nút phải chuột vào tên trang tính A, chọn</a:t>
            </a:r>
            <a:r>
              <a:rPr lang="en-US" sz="2000">
                <a:latin typeface="UTM Avo" panose="02040603050506020204" pitchFamily="18" charset="0"/>
                <a:cs typeface="Times New Roman" panose="02020603050405020304" pitchFamily="18" charset="0"/>
              </a:rPr>
              <a:t> </a:t>
            </a:r>
            <a:r>
              <a:rPr lang="vi-VN" sz="2000" b="1">
                <a:latin typeface="UTM Avo" panose="02040603050506020204" pitchFamily="18" charset="0"/>
                <a:cs typeface="Times New Roman" panose="02020603050405020304" pitchFamily="18" charset="0"/>
              </a:rPr>
              <a:t>Insert/Worksheet </a:t>
            </a:r>
            <a:r>
              <a:rPr lang="vi-VN" sz="2000">
                <a:latin typeface="UTM Avo" panose="02040603050506020204" pitchFamily="18" charset="0"/>
                <a:cs typeface="Times New Roman" panose="02020603050405020304" pitchFamily="18" charset="0"/>
              </a:rPr>
              <a:t>rồi chọn OK.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Đổi tên trang tính: Nháy đúp chuột vào tên trang tính, nhập tên mới, nhấn phím </a:t>
            </a:r>
            <a:r>
              <a:rPr lang="vi-VN" sz="2000" b="1">
                <a:latin typeface="UTM Avo" panose="02040603050506020204" pitchFamily="18" charset="0"/>
                <a:cs typeface="Times New Roman" panose="02020603050405020304" pitchFamily="18" charset="0"/>
              </a:rPr>
              <a:t>Enter</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Thay đổi thứ tự các trang tính: Nháy chuột vào tên trang tính, kéo thả chuột sang trái, phải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di chuyển trang tính đến vị trí mong muốn.</a:t>
            </a:r>
          </a:p>
        </p:txBody>
      </p:sp>
      <p:sp>
        <p:nvSpPr>
          <p:cNvPr id="8" name="Rectangle 7">
            <a:extLst>
              <a:ext uri="{FF2B5EF4-FFF2-40B4-BE49-F238E27FC236}">
                <a16:creationId xmlns:a16="http://schemas.microsoft.com/office/drawing/2014/main" id="{189DABDD-193A-4481-9494-78BCAADED0B3}"/>
              </a:ext>
            </a:extLst>
          </p:cNvPr>
          <p:cNvSpPr/>
          <p:nvPr/>
        </p:nvSpPr>
        <p:spPr>
          <a:xfrm>
            <a:off x="720062" y="1323261"/>
            <a:ext cx="9902638"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danh sách các trang tính.</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Tạo trang tính mới:</a:t>
            </a:r>
          </a:p>
        </p:txBody>
      </p:sp>
    </p:spTree>
    <p:extLst>
      <p:ext uri="{BB962C8B-B14F-4D97-AF65-F5344CB8AC3E}">
        <p14:creationId xmlns:p14="http://schemas.microsoft.com/office/powerpoint/2010/main" val="401227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left)">
                                      <p:cBhvr>
                                        <p:cTn id="13" dur="1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1000"/>
                                        <p:tgtEl>
                                          <p:spTgt spid="8">
                                            <p:txEl>
                                              <p:pRg st="0" end="0"/>
                                            </p:txEl>
                                          </p:spTgt>
                                        </p:tgtEl>
                                      </p:cBhvr>
                                    </p:animEffect>
                                    <p:anim calcmode="lin" valueType="num">
                                      <p:cBhvr>
                                        <p:cTn id="2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1000"/>
                                        <p:tgtEl>
                                          <p:spTgt spid="8">
                                            <p:txEl>
                                              <p:pRg st="1" end="1"/>
                                            </p:txEl>
                                          </p:spTgt>
                                        </p:tgtEl>
                                      </p:cBhvr>
                                    </p:animEffect>
                                    <p:anim calcmode="lin" valueType="num">
                                      <p:cBhvr>
                                        <p:cTn id="3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1000"/>
                                        <p:tgtEl>
                                          <p:spTgt spid="7">
                                            <p:txEl>
                                              <p:pRg st="0" end="0"/>
                                            </p:txEl>
                                          </p:spTgt>
                                        </p:tgtEl>
                                      </p:cBhvr>
                                    </p:animEffect>
                                    <p:anim calcmode="lin" valueType="num">
                                      <p:cBhvr>
                                        <p:cTn id="4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fade">
                                      <p:cBhvr>
                                        <p:cTn id="50" dur="1000"/>
                                        <p:tgtEl>
                                          <p:spTgt spid="7">
                                            <p:txEl>
                                              <p:pRg st="1" end="1"/>
                                            </p:txEl>
                                          </p:spTgt>
                                        </p:tgtEl>
                                      </p:cBhvr>
                                    </p:animEffect>
                                    <p:anim calcmode="lin" valueType="num">
                                      <p:cBhvr>
                                        <p:cTn id="5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fade">
                                      <p:cBhvr>
                                        <p:cTn id="57" dur="1000"/>
                                        <p:tgtEl>
                                          <p:spTgt spid="7">
                                            <p:txEl>
                                              <p:pRg st="2" end="2"/>
                                            </p:txEl>
                                          </p:spTgt>
                                        </p:tgtEl>
                                      </p:cBhvr>
                                    </p:animEffect>
                                    <p:anim calcmode="lin" valueType="num">
                                      <p:cBhvr>
                                        <p:cTn id="5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7">
                                            <p:txEl>
                                              <p:pRg st="3" end="3"/>
                                            </p:txEl>
                                          </p:spTgt>
                                        </p:tgtEl>
                                        <p:attrNameLst>
                                          <p:attrName>style.visibility</p:attrName>
                                        </p:attrNameLst>
                                      </p:cBhvr>
                                      <p:to>
                                        <p:strVal val="visible"/>
                                      </p:to>
                                    </p:set>
                                    <p:animEffect transition="in" filter="fade">
                                      <p:cBhvr>
                                        <p:cTn id="64" dur="1000"/>
                                        <p:tgtEl>
                                          <p:spTgt spid="7">
                                            <p:txEl>
                                              <p:pRg st="3" end="3"/>
                                            </p:txEl>
                                          </p:spTgt>
                                        </p:tgtEl>
                                      </p:cBhvr>
                                    </p:animEffect>
                                    <p:anim calcmode="lin" valueType="num">
                                      <p:cBhvr>
                                        <p:cTn id="6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3B77EA-86FB-4EBE-964D-0FAD06CBFBFA}"/>
              </a:ext>
            </a:extLst>
          </p:cNvPr>
          <p:cNvPicPr>
            <a:picLocks noChangeAspect="1"/>
          </p:cNvPicPr>
          <p:nvPr/>
        </p:nvPicPr>
        <p:blipFill>
          <a:blip r:embed="rId2"/>
          <a:stretch>
            <a:fillRect/>
          </a:stretch>
        </p:blipFill>
        <p:spPr>
          <a:xfrm>
            <a:off x="1927411" y="1454742"/>
            <a:ext cx="8337177" cy="4834351"/>
          </a:xfrm>
          <a:prstGeom prst="rect">
            <a:avLst/>
          </a:prstGeom>
        </p:spPr>
      </p:pic>
      <p:sp>
        <p:nvSpPr>
          <p:cNvPr id="4" name="Rectangle 3">
            <a:extLst>
              <a:ext uri="{FF2B5EF4-FFF2-40B4-BE49-F238E27FC236}">
                <a16:creationId xmlns:a16="http://schemas.microsoft.com/office/drawing/2014/main" id="{C7555187-29D5-461F-A418-D573591FD7D4}"/>
              </a:ext>
            </a:extLst>
          </p:cNvPr>
          <p:cNvSpPr/>
          <p:nvPr/>
        </p:nvSpPr>
        <p:spPr>
          <a:xfrm>
            <a:off x="630834" y="376591"/>
            <a:ext cx="10417269"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Sao chép một trang tính sang vị trí mới: Nháy nút phải chuột vào tên trang tính và chọn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lệnh </a:t>
            </a:r>
            <a:r>
              <a:rPr lang="vi-VN" sz="2000" b="1">
                <a:latin typeface="UTM Avo" panose="02040603050506020204" pitchFamily="18" charset="0"/>
                <a:cs typeface="Times New Roman" panose="02020603050405020304" pitchFamily="18" charset="0"/>
              </a:rPr>
              <a:t>Move or Copy</a:t>
            </a:r>
            <a:r>
              <a:rPr lang="vi-VN" sz="2000">
                <a:latin typeface="UTM Avo" panose="02040603050506020204" pitchFamily="18" charset="0"/>
                <a:cs typeface="Times New Roman" panose="02020603050405020304" pitchFamily="18" charset="0"/>
              </a:rPr>
              <a:t>. Cửa sổ </a:t>
            </a:r>
            <a:r>
              <a:rPr lang="vi-VN" sz="2000" b="1">
                <a:latin typeface="UTM Avo" panose="02040603050506020204" pitchFamily="18" charset="0"/>
                <a:cs typeface="Times New Roman" panose="02020603050405020304" pitchFamily="18" charset="0"/>
              </a:rPr>
              <a:t>Move or Copy </a:t>
            </a:r>
            <a:r>
              <a:rPr lang="vi-VN" sz="2000">
                <a:latin typeface="UTM Avo" panose="02040603050506020204" pitchFamily="18" charset="0"/>
                <a:cs typeface="Times New Roman" panose="02020603050405020304" pitchFamily="18" charset="0"/>
              </a:rPr>
              <a:t>xuất hiện như Hình 10.3.</a:t>
            </a:r>
          </a:p>
        </p:txBody>
      </p:sp>
    </p:spTree>
    <p:extLst>
      <p:ext uri="{BB962C8B-B14F-4D97-AF65-F5344CB8AC3E}">
        <p14:creationId xmlns:p14="http://schemas.microsoft.com/office/powerpoint/2010/main" val="2176570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1FD230-B1E7-4CCB-95AE-BB7DD3282C40}"/>
              </a:ext>
            </a:extLst>
          </p:cNvPr>
          <p:cNvSpPr/>
          <p:nvPr/>
        </p:nvSpPr>
        <p:spPr>
          <a:xfrm>
            <a:off x="621254" y="395445"/>
            <a:ext cx="10949492" cy="3050900"/>
          </a:xfrm>
          <a:prstGeom prst="rect">
            <a:avLst/>
          </a:prstGeom>
        </p:spPr>
        <p:txBody>
          <a:bodyPr wrap="square">
            <a:spAutoFit/>
          </a:bodyPr>
          <a:lstStyle/>
          <a:p>
            <a:pPr algn="just">
              <a:lnSpc>
                <a:spcPct val="140000"/>
              </a:lnSpc>
            </a:pPr>
            <a:r>
              <a:rPr lang="vi-VN" sz="2000" b="1">
                <a:solidFill>
                  <a:srgbClr val="0000FF"/>
                </a:solidFill>
                <a:latin typeface="UTM Avo" panose="02040603050506020204" pitchFamily="18" charset="0"/>
                <a:cs typeface="Times New Roman" panose="02020603050405020304" pitchFamily="18" charset="0"/>
              </a:rPr>
              <a:t>b) Kẻ đường viền ô và khung bao quanh vùng dữ liệu </a:t>
            </a:r>
            <a:r>
              <a:rPr lang="en-US" sz="2000" b="1">
                <a:solidFill>
                  <a:srgbClr val="0000FF"/>
                </a:solidFill>
                <a:latin typeface="UTM Avo" panose="02040603050506020204" pitchFamily="18" charset="0"/>
                <a:cs typeface="Times New Roman" panose="02020603050405020304" pitchFamily="18" charset="0"/>
              </a:rPr>
              <a:t> </a:t>
            </a:r>
          </a:p>
          <a:p>
            <a:pPr algn="just">
              <a:lnSpc>
                <a:spcPct val="140000"/>
              </a:lnSpc>
            </a:pPr>
            <a:r>
              <a:rPr lang="vi-VN" sz="2000">
                <a:latin typeface="UTM Avo" panose="02040603050506020204" pitchFamily="18" charset="0"/>
                <a:cs typeface="Times New Roman" panose="02020603050405020304" pitchFamily="18" charset="0"/>
              </a:rPr>
              <a:t>Trên màn hình máy tính em nhìn thấy mỗi trang tính là một lưới các ô nhưng mặc định khi in dữ liệu thì các đường lưới không được in ra. Vì vậy, trước khi in dữ liệu của bảng tính em cần kẻ đường viền ô và khung bao quanh vùng dữ liệu nếu cần.</a:t>
            </a:r>
            <a:endParaRPr lang="en-US"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 Chọn vùng dữ liệu muốn kẻ đường viền ô, kẻ khung và chọn </a:t>
            </a:r>
            <a:r>
              <a:rPr lang="vi-VN" sz="2000" b="1">
                <a:latin typeface="UTM Avo" panose="02040603050506020204" pitchFamily="18" charset="0"/>
                <a:cs typeface="Times New Roman" panose="02020603050405020304" pitchFamily="18" charset="0"/>
              </a:rPr>
              <a:t>Format Cells</a:t>
            </a:r>
            <a:r>
              <a:rPr lang="en-US" sz="2000">
                <a:latin typeface="UTM Avo" panose="02040603050506020204" pitchFamily="18" charset="0"/>
                <a:cs typeface="Times New Roman" panose="02020603050405020304" pitchFamily="18" charset="0"/>
              </a:rPr>
              <a:t>.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Trong cửa sổ </a:t>
            </a:r>
            <a:r>
              <a:rPr lang="vi-VN" sz="2000" b="1">
                <a:latin typeface="UTM Avo" panose="02040603050506020204" pitchFamily="18" charset="0"/>
                <a:cs typeface="Times New Roman" panose="02020603050405020304" pitchFamily="18" charset="0"/>
              </a:rPr>
              <a:t>Format Cells </a:t>
            </a:r>
            <a:r>
              <a:rPr lang="vi-VN" sz="2000">
                <a:latin typeface="UTM Avo" panose="02040603050506020204" pitchFamily="18" charset="0"/>
                <a:cs typeface="Times New Roman" panose="02020603050405020304" pitchFamily="18" charset="0"/>
              </a:rPr>
              <a:t>chọn trang </a:t>
            </a:r>
            <a:r>
              <a:rPr lang="vi-VN" sz="2000" b="1">
                <a:latin typeface="UTM Avo" panose="02040603050506020204" pitchFamily="18" charset="0"/>
                <a:cs typeface="Times New Roman" panose="02020603050405020304" pitchFamily="18" charset="0"/>
              </a:rPr>
              <a:t>Border</a:t>
            </a:r>
            <a:r>
              <a:rPr lang="vi-VN" sz="2000">
                <a:latin typeface="UTM Avo" panose="02040603050506020204" pitchFamily="18" charset="0"/>
                <a:cs typeface="Times New Roman" panose="02020603050405020304" pitchFamily="18" charset="0"/>
              </a:rPr>
              <a:t>, thiết lập các thông số kẻ đường viền, kẻ</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khung như hướng dẫn trong Hình 10.4.</a:t>
            </a:r>
          </a:p>
        </p:txBody>
      </p:sp>
    </p:spTree>
    <p:extLst>
      <p:ext uri="{BB962C8B-B14F-4D97-AF65-F5344CB8AC3E}">
        <p14:creationId xmlns:p14="http://schemas.microsoft.com/office/powerpoint/2010/main" val="1713003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91F0AA-BC55-47C2-988D-C2643E2D9FA7}"/>
              </a:ext>
            </a:extLst>
          </p:cNvPr>
          <p:cNvPicPr>
            <a:picLocks noChangeAspect="1"/>
          </p:cNvPicPr>
          <p:nvPr/>
        </p:nvPicPr>
        <p:blipFill>
          <a:blip r:embed="rId2"/>
          <a:stretch>
            <a:fillRect/>
          </a:stretch>
        </p:blipFill>
        <p:spPr>
          <a:xfrm>
            <a:off x="666973" y="917612"/>
            <a:ext cx="10573174" cy="5364854"/>
          </a:xfrm>
          <a:prstGeom prst="rect">
            <a:avLst/>
          </a:prstGeom>
        </p:spPr>
      </p:pic>
    </p:spTree>
    <p:extLst>
      <p:ext uri="{BB962C8B-B14F-4D97-AF65-F5344CB8AC3E}">
        <p14:creationId xmlns:p14="http://schemas.microsoft.com/office/powerpoint/2010/main" val="1808451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9A2700-4898-44AD-9C6A-7BC4E1B07581}"/>
              </a:ext>
            </a:extLst>
          </p:cNvPr>
          <p:cNvPicPr>
            <a:picLocks noChangeAspect="1"/>
          </p:cNvPicPr>
          <p:nvPr/>
        </p:nvPicPr>
        <p:blipFill>
          <a:blip r:embed="rId2"/>
          <a:stretch>
            <a:fillRect/>
          </a:stretch>
        </p:blipFill>
        <p:spPr>
          <a:xfrm>
            <a:off x="553122" y="341639"/>
            <a:ext cx="10754619" cy="1422568"/>
          </a:xfrm>
          <a:prstGeom prst="rect">
            <a:avLst/>
          </a:prstGeom>
        </p:spPr>
      </p:pic>
      <p:pic>
        <p:nvPicPr>
          <p:cNvPr id="4" name="Picture 3">
            <a:extLst>
              <a:ext uri="{FF2B5EF4-FFF2-40B4-BE49-F238E27FC236}">
                <a16:creationId xmlns:a16="http://schemas.microsoft.com/office/drawing/2014/main" id="{DD79E65B-1125-4320-8470-9BDE232DB90B}"/>
              </a:ext>
            </a:extLst>
          </p:cNvPr>
          <p:cNvPicPr>
            <a:picLocks noChangeAspect="1"/>
          </p:cNvPicPr>
          <p:nvPr/>
        </p:nvPicPr>
        <p:blipFill>
          <a:blip r:embed="rId3"/>
          <a:stretch>
            <a:fillRect/>
          </a:stretch>
        </p:blipFill>
        <p:spPr>
          <a:xfrm>
            <a:off x="607792" y="2484186"/>
            <a:ext cx="11036281" cy="1177000"/>
          </a:xfrm>
          <a:prstGeom prst="rect">
            <a:avLst/>
          </a:prstGeom>
        </p:spPr>
      </p:pic>
      <p:sp>
        <p:nvSpPr>
          <p:cNvPr id="5" name="Rectangle 4">
            <a:extLst>
              <a:ext uri="{FF2B5EF4-FFF2-40B4-BE49-F238E27FC236}">
                <a16:creationId xmlns:a16="http://schemas.microsoft.com/office/drawing/2014/main" id="{83547C1E-7D4C-4B9D-952E-6B686150E496}"/>
              </a:ext>
            </a:extLst>
          </p:cNvPr>
          <p:cNvSpPr/>
          <p:nvPr/>
        </p:nvSpPr>
        <p:spPr>
          <a:xfrm>
            <a:off x="607792" y="1704858"/>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IN DỮ LIỆU TRONG BẢNG TÍNH</a:t>
            </a:r>
          </a:p>
        </p:txBody>
      </p:sp>
      <p:pic>
        <p:nvPicPr>
          <p:cNvPr id="6" name="Picture 5">
            <a:extLst>
              <a:ext uri="{FF2B5EF4-FFF2-40B4-BE49-F238E27FC236}">
                <a16:creationId xmlns:a16="http://schemas.microsoft.com/office/drawing/2014/main" id="{30489CD3-AB1F-4C65-B14B-9B45098C1E22}"/>
              </a:ext>
            </a:extLst>
          </p:cNvPr>
          <p:cNvPicPr>
            <a:picLocks noChangeAspect="1"/>
          </p:cNvPicPr>
          <p:nvPr/>
        </p:nvPicPr>
        <p:blipFill>
          <a:blip r:embed="rId4"/>
          <a:stretch>
            <a:fillRect/>
          </a:stretch>
        </p:blipFill>
        <p:spPr>
          <a:xfrm>
            <a:off x="529784" y="3756477"/>
            <a:ext cx="756220" cy="753733"/>
          </a:xfrm>
          <a:prstGeom prst="rect">
            <a:avLst/>
          </a:prstGeom>
        </p:spPr>
      </p:pic>
      <p:sp>
        <p:nvSpPr>
          <p:cNvPr id="7" name="Rectangle 6">
            <a:extLst>
              <a:ext uri="{FF2B5EF4-FFF2-40B4-BE49-F238E27FC236}">
                <a16:creationId xmlns:a16="http://schemas.microsoft.com/office/drawing/2014/main" id="{BC00567C-C72D-4CEC-B13A-5A4C5FC9D024}"/>
              </a:ext>
            </a:extLst>
          </p:cNvPr>
          <p:cNvSpPr/>
          <p:nvPr/>
        </p:nvSpPr>
        <p:spPr>
          <a:xfrm>
            <a:off x="1307758" y="3711010"/>
            <a:ext cx="10354458"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Có thể in trang tính hiện thời, hoặc toàn bộ bảng tính, hoặc có thể chỉ in vùng dữ liệu đang chọn, phần mềm sẽ tự động tính toán để in. Thao tác in dữ liệu như sau: </a:t>
            </a:r>
            <a:endParaRPr lang="en-US"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A2F6F73-B61A-45C5-BE4B-6A82D0AD4AD3}"/>
              </a:ext>
            </a:extLst>
          </p:cNvPr>
          <p:cNvSpPr/>
          <p:nvPr/>
        </p:nvSpPr>
        <p:spPr>
          <a:xfrm>
            <a:off x="607792" y="4540268"/>
            <a:ext cx="11036281"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Bước 1. Đánh dấu vùng dữ liệu muốn 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Bước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2. Thực hiện lệnh </a:t>
            </a:r>
            <a:r>
              <a:rPr lang="vi-VN" sz="2000" b="1">
                <a:latin typeface="UTM Avo" panose="02040603050506020204" pitchFamily="18" charset="0"/>
                <a:cs typeface="Times New Roman" panose="02020603050405020304" pitchFamily="18" charset="0"/>
              </a:rPr>
              <a:t>File/Print</a:t>
            </a:r>
            <a:r>
              <a:rPr lang="vi-VN" sz="2000">
                <a:latin typeface="UTM Avo" panose="02040603050506020204" pitchFamily="18" charset="0"/>
                <a:cs typeface="Times New Roman" panose="02020603050405020304" pitchFamily="18" charset="0"/>
              </a:rPr>
              <a:t>. Xuất hiện hộp thoại </a:t>
            </a:r>
            <a:r>
              <a:rPr lang="vi-VN" sz="2000" b="1">
                <a:latin typeface="UTM Avo" panose="02040603050506020204" pitchFamily="18" charset="0"/>
                <a:cs typeface="Times New Roman" panose="02020603050405020304" pitchFamily="18" charset="0"/>
              </a:rPr>
              <a:t>Print </a:t>
            </a:r>
            <a:r>
              <a:rPr lang="vi-VN" sz="2000">
                <a:latin typeface="UTM Avo" panose="02040603050506020204" pitchFamily="18" charset="0"/>
                <a:cs typeface="Times New Roman" panose="02020603050405020304" pitchFamily="18" charset="0"/>
              </a:rPr>
              <a:t>như Hình 10.5. Nhập các thông số in trước khi chọn </a:t>
            </a:r>
            <a:r>
              <a:rPr lang="vi-VN" sz="2000" b="1">
                <a:latin typeface="UTM Avo" panose="02040603050506020204" pitchFamily="18" charset="0"/>
                <a:cs typeface="Times New Roman" panose="02020603050405020304" pitchFamily="18" charset="0"/>
              </a:rPr>
              <a:t>Print </a:t>
            </a:r>
            <a:r>
              <a:rPr lang="vi-VN" sz="2000">
                <a:latin typeface="UTM Avo" panose="02040603050506020204" pitchFamily="18" charset="0"/>
                <a:cs typeface="Times New Roman" panose="02020603050405020304" pitchFamily="18" charset="0"/>
              </a:rPr>
              <a:t>để 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Bước 3. Sau khi nhập các thông số in, nháy chuột lên biểu tượng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để tiến hành in.</a:t>
            </a:r>
            <a:endParaRPr lang="en-US" sz="20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CFDDF946-BF38-4B62-BD55-DA9E30F0C164}"/>
              </a:ext>
            </a:extLst>
          </p:cNvPr>
          <p:cNvPicPr>
            <a:picLocks noChangeAspect="1"/>
          </p:cNvPicPr>
          <p:nvPr/>
        </p:nvPicPr>
        <p:blipFill>
          <a:blip r:embed="rId5"/>
          <a:stretch>
            <a:fillRect/>
          </a:stretch>
        </p:blipFill>
        <p:spPr>
          <a:xfrm>
            <a:off x="8743950" y="5962593"/>
            <a:ext cx="495300" cy="476250"/>
          </a:xfrm>
          <a:prstGeom prst="rect">
            <a:avLst/>
          </a:prstGeom>
        </p:spPr>
      </p:pic>
    </p:spTree>
    <p:extLst>
      <p:ext uri="{BB962C8B-B14F-4D97-AF65-F5344CB8AC3E}">
        <p14:creationId xmlns:p14="http://schemas.microsoft.com/office/powerpoint/2010/main" val="2622072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1000"/>
                                        <p:tgtEl>
                                          <p:spTgt spid="8">
                                            <p:txEl>
                                              <p:pRg st="1" end="1"/>
                                            </p:txEl>
                                          </p:spTgt>
                                        </p:tgtEl>
                                      </p:cBhvr>
                                    </p:animEffect>
                                    <p:anim calcmode="lin" valueType="num">
                                      <p:cBhvr>
                                        <p:cTn id="5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Effect transition="in" filter="fade">
                                      <p:cBhvr>
                                        <p:cTn id="56" dur="1000"/>
                                        <p:tgtEl>
                                          <p:spTgt spid="8">
                                            <p:txEl>
                                              <p:pRg st="2" end="2"/>
                                            </p:txEl>
                                          </p:spTgt>
                                        </p:tgtEl>
                                      </p:cBhvr>
                                    </p:animEffect>
                                    <p:anim calcmode="lin" valueType="num">
                                      <p:cBhvr>
                                        <p:cTn id="5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2" end="2"/>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08C759-93C3-46AC-AB3A-5C9DC3EFFCC4}"/>
              </a:ext>
            </a:extLst>
          </p:cNvPr>
          <p:cNvPicPr>
            <a:picLocks noChangeAspect="1"/>
          </p:cNvPicPr>
          <p:nvPr/>
        </p:nvPicPr>
        <p:blipFill>
          <a:blip r:embed="rId2"/>
          <a:stretch>
            <a:fillRect/>
          </a:stretch>
        </p:blipFill>
        <p:spPr>
          <a:xfrm>
            <a:off x="1262025" y="450812"/>
            <a:ext cx="9667950" cy="5956376"/>
          </a:xfrm>
          <a:prstGeom prst="rect">
            <a:avLst/>
          </a:prstGeom>
        </p:spPr>
      </p:pic>
    </p:spTree>
    <p:extLst>
      <p:ext uri="{BB962C8B-B14F-4D97-AF65-F5344CB8AC3E}">
        <p14:creationId xmlns:p14="http://schemas.microsoft.com/office/powerpoint/2010/main" val="2404396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9244</TotalTime>
  <Words>849</Words>
  <Application>Microsoft Office PowerPoint</Application>
  <PresentationFormat>Widescreen</PresentationFormat>
  <Paragraphs>63</Paragraphs>
  <Slides>14</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14</vt:i4>
      </vt:variant>
    </vt:vector>
  </HeadingPairs>
  <TitlesOfParts>
    <vt:vector size="28" baseType="lpstr">
      <vt:lpstr>微软雅黑</vt:lpstr>
      <vt:lpstr>Arial</vt:lpstr>
      <vt:lpstr>Calibri</vt:lpstr>
      <vt:lpstr>Calibri Light</vt:lpstr>
      <vt:lpstr>等线</vt:lpstr>
      <vt:lpstr>iCiel Cadena</vt:lpstr>
      <vt:lpstr>Segoe Print</vt:lpstr>
      <vt:lpstr>SVN-SAF</vt:lpstr>
      <vt:lpstr>Times New Roman</vt:lpstr>
      <vt:lpstr>UTM Avo</vt:lpstr>
      <vt:lpstr>UTM Kabel KT</vt:lpstr>
      <vt:lpstr>方正黑体_GBK</vt:lpstr>
      <vt:lpstr>1_Office 主题</vt:lpstr>
      <vt:lpstr>Office Theme 2013 - 2022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LENOVO</cp:lastModifiedBy>
  <cp:revision>493</cp:revision>
  <dcterms:created xsi:type="dcterms:W3CDTF">2021-11-14T08:33:55Z</dcterms:created>
  <dcterms:modified xsi:type="dcterms:W3CDTF">2023-02-19T14:44:09Z</dcterms:modified>
</cp:coreProperties>
</file>