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7" r:id="rId3"/>
    <p:sldId id="258" r:id="rId4"/>
    <p:sldId id="259" r:id="rId5"/>
    <p:sldId id="493" r:id="rId6"/>
    <p:sldId id="260" r:id="rId7"/>
    <p:sldId id="494" r:id="rId8"/>
    <p:sldId id="262" r:id="rId9"/>
    <p:sldId id="263" r:id="rId10"/>
    <p:sldId id="264" r:id="rId11"/>
    <p:sldId id="268" r:id="rId12"/>
    <p:sldId id="496" r:id="rId13"/>
    <p:sldId id="271" r:id="rId14"/>
    <p:sldId id="497" r:id="rId15"/>
    <p:sldId id="270" r:id="rId16"/>
    <p:sldId id="498" r:id="rId17"/>
    <p:sldId id="499" r:id="rId18"/>
    <p:sldId id="272" r:id="rId19"/>
    <p:sldId id="495" r:id="rId20"/>
    <p:sldId id="273" r:id="rId21"/>
    <p:sldId id="274" r:id="rId22"/>
    <p:sldId id="275" r:id="rId23"/>
    <p:sldId id="276" r:id="rId24"/>
    <p:sldId id="500" r:id="rId25"/>
    <p:sldId id="501" r:id="rId26"/>
    <p:sldId id="502" r:id="rId27"/>
    <p:sldId id="503" r:id="rId28"/>
    <p:sldId id="281" r:id="rId29"/>
    <p:sldId id="282" r:id="rId30"/>
    <p:sldId id="277" r:id="rId31"/>
    <p:sldId id="278" r:id="rId32"/>
    <p:sldId id="279" r:id="rId33"/>
    <p:sldId id="504" r:id="rId34"/>
    <p:sldId id="505" r:id="rId35"/>
    <p:sldId id="280" r:id="rId36"/>
    <p:sldId id="506" r:id="rId37"/>
    <p:sldId id="507" r:id="rId38"/>
    <p:sldId id="508" r:id="rId39"/>
    <p:sldId id="509" r:id="rId40"/>
    <p:sldId id="291" r:id="rId41"/>
    <p:sldId id="400" r:id="rId42"/>
    <p:sldId id="435" r:id="rId43"/>
    <p:sldId id="474" r:id="rId44"/>
    <p:sldId id="473" r:id="rId45"/>
    <p:sldId id="478" r:id="rId46"/>
    <p:sldId id="490" r:id="rId47"/>
    <p:sldId id="436" r:id="rId48"/>
    <p:sldId id="470" r:id="rId49"/>
    <p:sldId id="491" r:id="rId50"/>
    <p:sldId id="492" r:id="rId51"/>
    <p:sldId id="29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A61"/>
    <a:srgbClr val="CBDECD"/>
    <a:srgbClr val="F05555"/>
    <a:srgbClr val="232932"/>
    <a:srgbClr val="EA9A96"/>
    <a:srgbClr val="8FAADC"/>
    <a:srgbClr val="F8B250"/>
    <a:srgbClr val="31485F"/>
    <a:srgbClr val="E6E6E6"/>
    <a:srgbClr val="F4E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79" d="100"/>
          <a:sy n="79" d="100"/>
        </p:scale>
        <p:origin x="79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4CC9C-A9C2-4D60-A4BF-864EF986BA0A}" type="slidenum">
              <a:rPr lang="en-US" smtClean="0"/>
              <a:t>50</a:t>
            </a:fld>
            <a:endParaRPr lang="en-US"/>
          </a:p>
        </p:txBody>
      </p:sp>
    </p:spTree>
    <p:extLst>
      <p:ext uri="{BB962C8B-B14F-4D97-AF65-F5344CB8AC3E}">
        <p14:creationId xmlns:p14="http://schemas.microsoft.com/office/powerpoint/2010/main" val="324176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2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12/4/2023</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12/4/2023</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7.svg"/><Relationship Id="rId7"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sv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00.png"/><Relationship Id="rId1" Type="http://schemas.openxmlformats.org/officeDocument/2006/relationships/slideLayout" Target="../slideLayouts/slideLayout16.xml"/><Relationship Id="rId4" Type="http://schemas.openxmlformats.org/officeDocument/2006/relationships/image" Target="../media/image47.gif"/></Relationships>
</file>

<file path=ppt/slides/_rels/slide4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a:solidFill>
            <a:srgbClr val="EA9A96"/>
          </a:solidFill>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969AF307-4F28-32FA-75E1-E7AEEED773AA}"/>
              </a:ext>
            </a:extLst>
          </p:cNvPr>
          <p:cNvSpPr txBox="1"/>
          <p:nvPr/>
        </p:nvSpPr>
        <p:spPr>
          <a:xfrm>
            <a:off x="638013" y="1804704"/>
            <a:ext cx="2924605" cy="1101135"/>
          </a:xfrm>
          <a:prstGeom prst="rect">
            <a:avLst/>
          </a:prstGeom>
          <a:noFill/>
        </p:spPr>
        <p:txBody>
          <a:bodyPr wrap="square" rtlCol="0">
            <a:spAutoFit/>
          </a:bodyPr>
          <a:lstStyle/>
          <a:p>
            <a:pPr algn="ctr">
              <a:lnSpc>
                <a:spcPct val="120000"/>
              </a:lnSpc>
            </a:pPr>
            <a:r>
              <a:rPr lang="vi-VN" sz="6000" dirty="0">
                <a:solidFill>
                  <a:srgbClr val="313A61"/>
                </a:solidFill>
                <a:latin typeface="#9Slide07 IcielCadena" panose="02000503000000020004" pitchFamily="2" charset="0"/>
                <a:cs typeface="#9Slide03 Arima Madurai Black" panose="00000A00000000000000" pitchFamily="2" charset="0"/>
              </a:rPr>
              <a:t>BÀI 1</a:t>
            </a:r>
            <a:r>
              <a:rPr lang="en-US" sz="6000" dirty="0">
                <a:solidFill>
                  <a:srgbClr val="313A61"/>
                </a:solidFill>
                <a:latin typeface="#9Slide07 IcielCadena" panose="02000503000000020004" pitchFamily="2" charset="0"/>
                <a:cs typeface="#9Slide03 Arima Madurai Black" panose="00000A00000000000000" pitchFamily="2" charset="0"/>
              </a:rPr>
              <a:t>3</a:t>
            </a:r>
          </a:p>
        </p:txBody>
      </p:sp>
      <p:sp>
        <p:nvSpPr>
          <p:cNvPr id="9" name="TextBox 8">
            <a:extLst>
              <a:ext uri="{FF2B5EF4-FFF2-40B4-BE49-F238E27FC236}">
                <a16:creationId xmlns:a16="http://schemas.microsoft.com/office/drawing/2014/main" id="{6CE66A90-7A27-44B5-D80B-426BDCB91365}"/>
              </a:ext>
            </a:extLst>
          </p:cNvPr>
          <p:cNvSpPr txBox="1"/>
          <p:nvPr/>
        </p:nvSpPr>
        <p:spPr>
          <a:xfrm>
            <a:off x="964759" y="2961963"/>
            <a:ext cx="5867273" cy="2209131"/>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algn="l"/>
            <a:r>
              <a:rPr lang="en-US" sz="6000" dirty="0">
                <a:solidFill>
                  <a:srgbClr val="313A61"/>
                </a:solidFill>
              </a:rPr>
              <a:t>ĐỘ TO VÀ ĐỘ CAO CỦA ÂM</a:t>
            </a:r>
          </a:p>
        </p:txBody>
      </p:sp>
      <p:pic>
        <p:nvPicPr>
          <p:cNvPr id="3" name="Picture 2">
            <a:extLst>
              <a:ext uri="{FF2B5EF4-FFF2-40B4-BE49-F238E27FC236}">
                <a16:creationId xmlns:a16="http://schemas.microsoft.com/office/drawing/2014/main" id="{33D3013C-96CC-D70F-B7E0-FFB54F5DF53C}"/>
              </a:ext>
            </a:extLst>
          </p:cNvPr>
          <p:cNvPicPr>
            <a:picLocks noChangeAspect="1"/>
          </p:cNvPicPr>
          <p:nvPr/>
        </p:nvPicPr>
        <p:blipFill>
          <a:blip r:embed="rId2"/>
          <a:stretch>
            <a:fillRect/>
          </a:stretch>
        </p:blipFill>
        <p:spPr>
          <a:xfrm>
            <a:off x="-2384213" y="-193220"/>
            <a:ext cx="1314633" cy="2419688"/>
          </a:xfrm>
          <a:prstGeom prst="rect">
            <a:avLst/>
          </a:prstGeom>
        </p:spPr>
      </p:pic>
      <p:pic>
        <p:nvPicPr>
          <p:cNvPr id="6" name="Picture 5">
            <a:extLst>
              <a:ext uri="{FF2B5EF4-FFF2-40B4-BE49-F238E27FC236}">
                <a16:creationId xmlns:a16="http://schemas.microsoft.com/office/drawing/2014/main" id="{B1F6F997-3C03-5BDB-5C6C-D75B17E29278}"/>
              </a:ext>
            </a:extLst>
          </p:cNvPr>
          <p:cNvPicPr>
            <a:picLocks noChangeAspect="1"/>
          </p:cNvPicPr>
          <p:nvPr/>
        </p:nvPicPr>
        <p:blipFill>
          <a:blip r:embed="rId3"/>
          <a:stretch>
            <a:fillRect/>
          </a:stretch>
        </p:blipFill>
        <p:spPr>
          <a:xfrm>
            <a:off x="-3088203" y="3370296"/>
            <a:ext cx="1314633" cy="2381582"/>
          </a:xfrm>
          <a:prstGeom prst="rect">
            <a:avLst/>
          </a:prstGeom>
        </p:spPr>
      </p:pic>
      <p:pic>
        <p:nvPicPr>
          <p:cNvPr id="135" name="Graphic 134">
            <a:extLst>
              <a:ext uri="{FF2B5EF4-FFF2-40B4-BE49-F238E27FC236}">
                <a16:creationId xmlns:a16="http://schemas.microsoft.com/office/drawing/2014/main" id="{52BD4D81-FCE2-8701-40D0-5D0FA9EE7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8006" y="-492125"/>
            <a:ext cx="7842249" cy="7842249"/>
          </a:xfrm>
          <a:prstGeom prst="rect">
            <a:avLst/>
          </a:prstGeom>
        </p:spPr>
      </p:pic>
      <p:grpSp>
        <p:nvGrpSpPr>
          <p:cNvPr id="136" name="Graphic 2">
            <a:extLst>
              <a:ext uri="{FF2B5EF4-FFF2-40B4-BE49-F238E27FC236}">
                <a16:creationId xmlns:a16="http://schemas.microsoft.com/office/drawing/2014/main" id="{0183D710-C187-FB65-4D1E-0E5DE214DBBA}"/>
              </a:ext>
            </a:extLst>
          </p:cNvPr>
          <p:cNvGrpSpPr/>
          <p:nvPr/>
        </p:nvGrpSpPr>
        <p:grpSpPr>
          <a:xfrm rot="1862115">
            <a:off x="-3210343" y="-2087463"/>
            <a:ext cx="2723533" cy="2644656"/>
            <a:chOff x="1348896" y="1051554"/>
            <a:chExt cx="4118106" cy="4398992"/>
          </a:xfrm>
          <a:solidFill>
            <a:schemeClr val="accent1">
              <a:lumMod val="60000"/>
              <a:lumOff val="40000"/>
            </a:schemeClr>
          </a:solidFill>
        </p:grpSpPr>
        <p:sp>
          <p:nvSpPr>
            <p:cNvPr id="137" name="Freeform: Shape 136">
              <a:extLst>
                <a:ext uri="{FF2B5EF4-FFF2-40B4-BE49-F238E27FC236}">
                  <a16:creationId xmlns:a16="http://schemas.microsoft.com/office/drawing/2014/main" id="{3AF73AB2-BE64-6CD0-5BFD-A6CEEAE028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70011B6-9F27-0A2E-8D11-5D3E6143F6C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9" name="Graphic 2">
            <a:extLst>
              <a:ext uri="{FF2B5EF4-FFF2-40B4-BE49-F238E27FC236}">
                <a16:creationId xmlns:a16="http://schemas.microsoft.com/office/drawing/2014/main" id="{4DDE40B1-E94E-F412-C4F8-D59B1036989B}"/>
              </a:ext>
            </a:extLst>
          </p:cNvPr>
          <p:cNvGrpSpPr/>
          <p:nvPr/>
        </p:nvGrpSpPr>
        <p:grpSpPr>
          <a:xfrm rot="11782034">
            <a:off x="-2324872" y="6755063"/>
            <a:ext cx="4339984" cy="1661013"/>
            <a:chOff x="1348896" y="1051554"/>
            <a:chExt cx="4118106" cy="4398992"/>
          </a:xfrm>
          <a:solidFill>
            <a:srgbClr val="EA9A96"/>
          </a:solidFill>
        </p:grpSpPr>
        <p:sp>
          <p:nvSpPr>
            <p:cNvPr id="140" name="Freeform: Shape 139">
              <a:extLst>
                <a:ext uri="{FF2B5EF4-FFF2-40B4-BE49-F238E27FC236}">
                  <a16:creationId xmlns:a16="http://schemas.microsoft.com/office/drawing/2014/main" id="{CB630C73-F041-35D3-D2CA-9EA1EF7CF2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4E423E8-E4F5-4B2F-94C2-12DF51233DE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30EFFE2E-5838-292D-7C0E-76BD1AF0384D}"/>
              </a:ext>
            </a:extLst>
          </p:cNvPr>
          <p:cNvGrpSpPr/>
          <p:nvPr/>
        </p:nvGrpSpPr>
        <p:grpSpPr>
          <a:xfrm>
            <a:off x="12866381" y="7350124"/>
            <a:ext cx="2338384" cy="2497879"/>
            <a:chOff x="1348896" y="1051554"/>
            <a:chExt cx="4118106" cy="4398992"/>
          </a:xfrm>
          <a:solidFill>
            <a:srgbClr val="313A61"/>
          </a:solidFill>
        </p:grpSpPr>
        <p:sp>
          <p:nvSpPr>
            <p:cNvPr id="143" name="Freeform: Shape 142">
              <a:extLst>
                <a:ext uri="{FF2B5EF4-FFF2-40B4-BE49-F238E27FC236}">
                  <a16:creationId xmlns:a16="http://schemas.microsoft.com/office/drawing/2014/main" id="{431ACD6B-B344-6406-E9F2-A12BF20EBE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C244F55-9FB8-0531-5DCA-BCE78309368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5" name="Graphic 2">
            <a:extLst>
              <a:ext uri="{FF2B5EF4-FFF2-40B4-BE49-F238E27FC236}">
                <a16:creationId xmlns:a16="http://schemas.microsoft.com/office/drawing/2014/main" id="{118EBA46-DC25-658A-19FA-36EE2937DDD2}"/>
              </a:ext>
            </a:extLst>
          </p:cNvPr>
          <p:cNvGrpSpPr/>
          <p:nvPr/>
        </p:nvGrpSpPr>
        <p:grpSpPr>
          <a:xfrm>
            <a:off x="13681354" y="-2252639"/>
            <a:ext cx="2338384" cy="2497879"/>
            <a:chOff x="1348896" y="1051554"/>
            <a:chExt cx="4118106" cy="4398992"/>
          </a:xfrm>
          <a:solidFill>
            <a:srgbClr val="F05555"/>
          </a:solidFill>
        </p:grpSpPr>
        <p:sp>
          <p:nvSpPr>
            <p:cNvPr id="146" name="Freeform: Shape 145">
              <a:extLst>
                <a:ext uri="{FF2B5EF4-FFF2-40B4-BE49-F238E27FC236}">
                  <a16:creationId xmlns:a16="http://schemas.microsoft.com/office/drawing/2014/main" id="{730A9FC8-5D26-ED4F-5496-C59805ED0F5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F497EEF-01C9-2528-A210-F32FE7806F7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8" name="Graphic 2">
            <a:extLst>
              <a:ext uri="{FF2B5EF4-FFF2-40B4-BE49-F238E27FC236}">
                <a16:creationId xmlns:a16="http://schemas.microsoft.com/office/drawing/2014/main" id="{B173F29D-95F8-9FD7-4CAD-7AC8BEEA2874}"/>
              </a:ext>
            </a:extLst>
          </p:cNvPr>
          <p:cNvGrpSpPr/>
          <p:nvPr/>
        </p:nvGrpSpPr>
        <p:grpSpPr>
          <a:xfrm>
            <a:off x="2793828" y="-2611582"/>
            <a:ext cx="2338384" cy="1212335"/>
            <a:chOff x="1348896" y="1051554"/>
            <a:chExt cx="4118106" cy="4398992"/>
          </a:xfrm>
          <a:solidFill>
            <a:srgbClr val="EA9A96"/>
          </a:solidFill>
        </p:grpSpPr>
        <p:sp>
          <p:nvSpPr>
            <p:cNvPr id="149" name="Freeform: Shape 148">
              <a:extLst>
                <a:ext uri="{FF2B5EF4-FFF2-40B4-BE49-F238E27FC236}">
                  <a16:creationId xmlns:a16="http://schemas.microsoft.com/office/drawing/2014/main" id="{C33F9F7A-AE8A-CE92-F3A6-E802F87B3F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B0F004F-2088-6EAE-58EB-699040E71E2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1" name="Graphic 2">
            <a:extLst>
              <a:ext uri="{FF2B5EF4-FFF2-40B4-BE49-F238E27FC236}">
                <a16:creationId xmlns:a16="http://schemas.microsoft.com/office/drawing/2014/main" id="{E9178DE4-D107-2C7C-E5D8-4976D03CCEBD}"/>
              </a:ext>
            </a:extLst>
          </p:cNvPr>
          <p:cNvGrpSpPr/>
          <p:nvPr/>
        </p:nvGrpSpPr>
        <p:grpSpPr>
          <a:xfrm>
            <a:off x="3562618" y="7214807"/>
            <a:ext cx="1297649" cy="1212335"/>
            <a:chOff x="1348896" y="1051554"/>
            <a:chExt cx="4118106" cy="4398992"/>
          </a:xfrm>
          <a:solidFill>
            <a:schemeClr val="accent1">
              <a:lumMod val="75000"/>
            </a:schemeClr>
          </a:solidFill>
        </p:grpSpPr>
        <p:sp>
          <p:nvSpPr>
            <p:cNvPr id="152" name="Freeform: Shape 151">
              <a:extLst>
                <a:ext uri="{FF2B5EF4-FFF2-40B4-BE49-F238E27FC236}">
                  <a16:creationId xmlns:a16="http://schemas.microsoft.com/office/drawing/2014/main" id="{D9BA5D6E-0656-FB23-B805-C13353AC08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B9B4B5B-B37D-593C-90C8-3E65DF49E90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4" name="Graphic 2">
            <a:extLst>
              <a:ext uri="{FF2B5EF4-FFF2-40B4-BE49-F238E27FC236}">
                <a16:creationId xmlns:a16="http://schemas.microsoft.com/office/drawing/2014/main" id="{A397F87C-559B-5D30-0290-2A2AAAE14698}"/>
              </a:ext>
            </a:extLst>
          </p:cNvPr>
          <p:cNvGrpSpPr/>
          <p:nvPr/>
        </p:nvGrpSpPr>
        <p:grpSpPr>
          <a:xfrm>
            <a:off x="6844396" y="-3206420"/>
            <a:ext cx="2338384" cy="1212335"/>
            <a:chOff x="1348896" y="1051554"/>
            <a:chExt cx="4118106" cy="4398992"/>
          </a:xfrm>
          <a:solidFill>
            <a:srgbClr val="313A61"/>
          </a:solidFill>
        </p:grpSpPr>
        <p:sp>
          <p:nvSpPr>
            <p:cNvPr id="155" name="Freeform: Shape 154">
              <a:extLst>
                <a:ext uri="{FF2B5EF4-FFF2-40B4-BE49-F238E27FC236}">
                  <a16:creationId xmlns:a16="http://schemas.microsoft.com/office/drawing/2014/main" id="{C8044966-6C26-BD4D-1681-86F271FD668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B5CA294-0E07-D23C-4DBA-1DAB87F0C96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7" name="Graphic 2">
            <a:extLst>
              <a:ext uri="{FF2B5EF4-FFF2-40B4-BE49-F238E27FC236}">
                <a16:creationId xmlns:a16="http://schemas.microsoft.com/office/drawing/2014/main" id="{53500BA5-A722-7939-13A3-B2E3B9B9C9B6}"/>
              </a:ext>
            </a:extLst>
          </p:cNvPr>
          <p:cNvGrpSpPr/>
          <p:nvPr/>
        </p:nvGrpSpPr>
        <p:grpSpPr>
          <a:xfrm>
            <a:off x="6715939" y="8737268"/>
            <a:ext cx="1297649" cy="1212335"/>
            <a:chOff x="1348896" y="1051554"/>
            <a:chExt cx="4118106" cy="4398992"/>
          </a:xfrm>
          <a:solidFill>
            <a:srgbClr val="F05555"/>
          </a:solidFill>
        </p:grpSpPr>
        <p:sp>
          <p:nvSpPr>
            <p:cNvPr id="158" name="Freeform: Shape 157">
              <a:extLst>
                <a:ext uri="{FF2B5EF4-FFF2-40B4-BE49-F238E27FC236}">
                  <a16:creationId xmlns:a16="http://schemas.microsoft.com/office/drawing/2014/main" id="{84BFA4B2-D385-12BE-682A-96EB96A3A3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1625B37-32C8-3BF4-42CF-9380E5D135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par>
                                <p:cTn id="11" presetID="22" presetClass="entr" presetSubtype="8" fill="hold" grpId="0" nodeType="withEffect">
                                  <p:stCondLst>
                                    <p:cond delay="0"/>
                                  </p:stCondLst>
                                  <p:iterate type="lt">
                                    <p:tmPct val="7000"/>
                                  </p:iterate>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500"/>
                                  </p:stCondLst>
                                  <p:iterate type="lt">
                                    <p:tmPct val="700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30" presetClass="entr" presetSubtype="0" fill="hold" nodeType="withEffect">
                                  <p:stCondLst>
                                    <p:cond delay="50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800" decel="100000"/>
                                        <p:tgtEl>
                                          <p:spTgt spid="135"/>
                                        </p:tgtEl>
                                      </p:cBhvr>
                                    </p:animEffect>
                                    <p:anim calcmode="lin" valueType="num">
                                      <p:cBhvr>
                                        <p:cTn id="20" dur="800" decel="100000" fill="hold"/>
                                        <p:tgtEl>
                                          <p:spTgt spid="135"/>
                                        </p:tgtEl>
                                        <p:attrNameLst>
                                          <p:attrName>style.rotation</p:attrName>
                                        </p:attrNameLst>
                                      </p:cBhvr>
                                      <p:tavLst>
                                        <p:tav tm="0">
                                          <p:val>
                                            <p:fltVal val="-90"/>
                                          </p:val>
                                        </p:tav>
                                        <p:tav tm="100000">
                                          <p:val>
                                            <p:fltVal val="0"/>
                                          </p:val>
                                        </p:tav>
                                      </p:tavLst>
                                    </p:anim>
                                    <p:anim calcmode="lin" valueType="num">
                                      <p:cBhvr>
                                        <p:cTn id="21" dur="800" decel="100000" fill="hold"/>
                                        <p:tgtEl>
                                          <p:spTgt spid="135"/>
                                        </p:tgtEl>
                                        <p:attrNameLst>
                                          <p:attrName>ppt_x</p:attrName>
                                        </p:attrNameLst>
                                      </p:cBhvr>
                                      <p:tavLst>
                                        <p:tav tm="0">
                                          <p:val>
                                            <p:strVal val="#ppt_x+0.4"/>
                                          </p:val>
                                        </p:tav>
                                        <p:tav tm="100000">
                                          <p:val>
                                            <p:strVal val="#ppt_x-0.05"/>
                                          </p:val>
                                        </p:tav>
                                      </p:tavLst>
                                    </p:anim>
                                    <p:anim calcmode="lin" valueType="num">
                                      <p:cBhvr>
                                        <p:cTn id="22" dur="800" decel="100000" fill="hold"/>
                                        <p:tgtEl>
                                          <p:spTgt spid="13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933" y="2096670"/>
            <a:ext cx="6743558" cy="2991503"/>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941284"/>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sp>
        <p:nvSpPr>
          <p:cNvPr id="48" name="TextBox 47">
            <a:extLst>
              <a:ext uri="{FF2B5EF4-FFF2-40B4-BE49-F238E27FC236}">
                <a16:creationId xmlns:a16="http://schemas.microsoft.com/office/drawing/2014/main" id="{24B98912-7C95-1EF3-A911-F2754AF7DF0A}"/>
              </a:ext>
            </a:extLst>
          </p:cNvPr>
          <p:cNvSpPr txBox="1"/>
          <p:nvPr/>
        </p:nvSpPr>
        <p:spPr>
          <a:xfrm>
            <a:off x="1777729" y="5425829"/>
            <a:ext cx="815113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a) Khi </a:t>
            </a:r>
            <a:r>
              <a:rPr lang="en-US" dirty="0" err="1"/>
              <a:t>nguồn</a:t>
            </a:r>
            <a:r>
              <a:rPr lang="en-US" dirty="0"/>
              <a:t> </a:t>
            </a:r>
            <a:r>
              <a:rPr lang="en-US" dirty="0" err="1"/>
              <a:t>âm</a:t>
            </a:r>
            <a:r>
              <a:rPr lang="en-US" dirty="0"/>
              <a:t> chưa </a:t>
            </a:r>
            <a:r>
              <a:rPr lang="en-US" dirty="0" err="1"/>
              <a:t>hoạt</a:t>
            </a:r>
            <a:r>
              <a:rPr lang="en-US" dirty="0"/>
              <a:t> </a:t>
            </a:r>
            <a:r>
              <a:rPr lang="en-US" dirty="0" err="1"/>
              <a:t>động</a:t>
            </a:r>
            <a:r>
              <a:rPr lang="en-US" dirty="0"/>
              <a:t>, chưa </a:t>
            </a:r>
            <a:r>
              <a:rPr lang="en-US" dirty="0" err="1"/>
              <a:t>phát</a:t>
            </a:r>
            <a:r>
              <a:rPr lang="en-US" dirty="0"/>
              <a:t> </a:t>
            </a:r>
            <a:r>
              <a:rPr lang="en-US" dirty="0" err="1"/>
              <a:t>ra</a:t>
            </a:r>
            <a:r>
              <a:rPr lang="en-US" dirty="0"/>
              <a:t> </a:t>
            </a:r>
            <a:r>
              <a:rPr lang="en-US" dirty="0" err="1"/>
              <a:t>âm</a:t>
            </a:r>
            <a:endParaRPr lang="en-US" sz="4000" dirty="0"/>
          </a:p>
        </p:txBody>
      </p:sp>
      <p:pic>
        <p:nvPicPr>
          <p:cNvPr id="49" name="Picture 48">
            <a:extLst>
              <a:ext uri="{FF2B5EF4-FFF2-40B4-BE49-F238E27FC236}">
                <a16:creationId xmlns:a16="http://schemas.microsoft.com/office/drawing/2014/main" id="{835BFFC8-3A6D-6762-3444-9D20C205D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3511" y="4035997"/>
            <a:ext cx="2213540" cy="1052176"/>
          </a:xfrm>
          <a:prstGeom prst="rect">
            <a:avLst/>
          </a:prstGeom>
        </p:spPr>
      </p:pic>
      <p:pic>
        <p:nvPicPr>
          <p:cNvPr id="50" name="Picture 49">
            <a:extLst>
              <a:ext uri="{FF2B5EF4-FFF2-40B4-BE49-F238E27FC236}">
                <a16:creationId xmlns:a16="http://schemas.microsoft.com/office/drawing/2014/main" id="{423080B5-4314-236A-F14B-A4E268160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752" y="3219577"/>
            <a:ext cx="2677604" cy="1102543"/>
          </a:xfrm>
          <a:prstGeom prst="rect">
            <a:avLst/>
          </a:prstGeom>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4000"/>
                                  </p:iterate>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059954-8788-71BB-C3A6-AC454DD21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113" y="2101508"/>
            <a:ext cx="5093058" cy="2420915"/>
          </a:xfrm>
          <a:prstGeom prst="rect">
            <a:avLst/>
          </a:prstGeom>
        </p:spPr>
      </p:pic>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681" y="7500107"/>
            <a:ext cx="2710996" cy="1202622"/>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4"/>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3080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24118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17103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86" y="31377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803586"/>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pic>
        <p:nvPicPr>
          <p:cNvPr id="23" name="Picture 22">
            <a:extLst>
              <a:ext uri="{FF2B5EF4-FFF2-40B4-BE49-F238E27FC236}">
                <a16:creationId xmlns:a16="http://schemas.microsoft.com/office/drawing/2014/main" id="{AC07BCCD-8B22-63C1-A7C9-8299FDD8F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77" y="2120943"/>
            <a:ext cx="5714628" cy="2353082"/>
          </a:xfrm>
          <a:prstGeom prst="rect">
            <a:avLst/>
          </a:prstGeom>
        </p:spPr>
      </p:pic>
      <p:sp>
        <p:nvSpPr>
          <p:cNvPr id="24" name="TextBox 23">
            <a:extLst>
              <a:ext uri="{FF2B5EF4-FFF2-40B4-BE49-F238E27FC236}">
                <a16:creationId xmlns:a16="http://schemas.microsoft.com/office/drawing/2014/main" id="{35AE6AC0-64F8-CBFD-405A-A4615D6626B6}"/>
              </a:ext>
            </a:extLst>
          </p:cNvPr>
          <p:cNvSpPr txBox="1"/>
          <p:nvPr/>
        </p:nvSpPr>
        <p:spPr>
          <a:xfrm>
            <a:off x="1530507" y="4900026"/>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lớn</a:t>
            </a:r>
            <a:endParaRPr lang="en-US" sz="4000" dirty="0"/>
          </a:p>
        </p:txBody>
      </p:sp>
      <p:sp>
        <p:nvSpPr>
          <p:cNvPr id="25" name="TextBox 24">
            <a:extLst>
              <a:ext uri="{FF2B5EF4-FFF2-40B4-BE49-F238E27FC236}">
                <a16:creationId xmlns:a16="http://schemas.microsoft.com/office/drawing/2014/main" id="{808D7D9B-4374-2B8F-441E-B8544593F8EF}"/>
              </a:ext>
            </a:extLst>
          </p:cNvPr>
          <p:cNvSpPr txBox="1"/>
          <p:nvPr/>
        </p:nvSpPr>
        <p:spPr>
          <a:xfrm>
            <a:off x="7328239" y="4870208"/>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nhỏ</a:t>
            </a:r>
            <a:endParaRPr lang="en-US" sz="4000" dirty="0"/>
          </a:p>
        </p:txBody>
      </p:sp>
    </p:spTree>
    <p:extLst>
      <p:ext uri="{BB962C8B-B14F-4D97-AF65-F5344CB8AC3E}">
        <p14:creationId xmlns:p14="http://schemas.microsoft.com/office/powerpoint/2010/main" val="135732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B19440F-B78D-FDFF-A5EB-2AEDFE1C5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5" y="4164915"/>
            <a:ext cx="3600068" cy="1711242"/>
          </a:xfrm>
          <a:prstGeom prst="rect">
            <a:avLst/>
          </a:prstGeom>
        </p:spPr>
      </p:pic>
      <p:pic>
        <p:nvPicPr>
          <p:cNvPr id="51" name="Picture 50">
            <a:extLst>
              <a:ext uri="{FF2B5EF4-FFF2-40B4-BE49-F238E27FC236}">
                <a16:creationId xmlns:a16="http://schemas.microsoft.com/office/drawing/2014/main" id="{81AFAEF0-1E63-2F84-9BE0-636F6035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88" y="1712971"/>
            <a:ext cx="3740604" cy="1540249"/>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609912" y="333279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Rectangle: Rounded Corners 20">
            <a:extLst>
              <a:ext uri="{FF2B5EF4-FFF2-40B4-BE49-F238E27FC236}">
                <a16:creationId xmlns:a16="http://schemas.microsoft.com/office/drawing/2014/main" id="{72938858-540A-D16A-5469-6DF130EF7F9E}"/>
              </a:ext>
            </a:extLst>
          </p:cNvPr>
          <p:cNvSpPr/>
          <p:nvPr/>
        </p:nvSpPr>
        <p:spPr>
          <a:xfrm>
            <a:off x="6279861" y="2020998"/>
            <a:ext cx="3035322" cy="78099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4">
            <a:extLst>
              <a:ext uri="{FF2B5EF4-FFF2-40B4-BE49-F238E27FC236}">
                <a16:creationId xmlns:a16="http://schemas.microsoft.com/office/drawing/2014/main" id="{0410C334-E434-48DA-665F-D59DE0075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152" y="1904291"/>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491A1678-E2B5-80A3-EF6F-23E7F9A10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605" y="923955"/>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3E171D5-5982-74AD-F6AD-FEE979D7B885}"/>
              </a:ext>
            </a:extLst>
          </p:cNvPr>
          <p:cNvSpPr txBox="1"/>
          <p:nvPr/>
        </p:nvSpPr>
        <p:spPr>
          <a:xfrm>
            <a:off x="5400140" y="1237861"/>
            <a:ext cx="686529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So sánh biên độ của </a:t>
            </a:r>
            <a:r>
              <a:rPr lang="en-US" dirty="0" err="1"/>
              <a:t>sóng</a:t>
            </a:r>
            <a:r>
              <a:rPr lang="en-US" dirty="0"/>
              <a:t> </a:t>
            </a:r>
            <a:r>
              <a:rPr lang="vi-VN" dirty="0"/>
              <a:t>âm </a:t>
            </a:r>
            <a:r>
              <a:rPr lang="en-US" dirty="0" err="1"/>
              <a:t>trong</a:t>
            </a:r>
            <a:r>
              <a:rPr lang="en-US" dirty="0"/>
              <a:t> </a:t>
            </a:r>
            <a:r>
              <a:rPr lang="en-US" dirty="0" err="1"/>
              <a:t>hình</a:t>
            </a:r>
            <a:r>
              <a:rPr lang="en-US" dirty="0"/>
              <a:t> b </a:t>
            </a:r>
            <a:r>
              <a:rPr lang="en-US" dirty="0" err="1"/>
              <a:t>và</a:t>
            </a:r>
            <a:r>
              <a:rPr lang="en-US" dirty="0"/>
              <a:t> c</a:t>
            </a:r>
          </a:p>
        </p:txBody>
      </p:sp>
      <p:sp>
        <p:nvSpPr>
          <p:cNvPr id="34" name="TextBox 33">
            <a:extLst>
              <a:ext uri="{FF2B5EF4-FFF2-40B4-BE49-F238E27FC236}">
                <a16:creationId xmlns:a16="http://schemas.microsoft.com/office/drawing/2014/main" id="{6089339A-C642-BA4A-AF43-57A4930B2273}"/>
              </a:ext>
            </a:extLst>
          </p:cNvPr>
          <p:cNvSpPr txBox="1"/>
          <p:nvPr/>
        </p:nvSpPr>
        <p:spPr>
          <a:xfrm>
            <a:off x="6506960" y="2139491"/>
            <a:ext cx="257699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Hình</a:t>
            </a:r>
            <a:r>
              <a:rPr lang="en-US" dirty="0"/>
              <a:t> c</a:t>
            </a:r>
            <a:r>
              <a:rPr lang="vi-VN" dirty="0"/>
              <a:t> &lt; </a:t>
            </a:r>
            <a:r>
              <a:rPr lang="en-US" dirty="0" err="1"/>
              <a:t>Hình</a:t>
            </a:r>
            <a:r>
              <a:rPr lang="en-US" dirty="0"/>
              <a:t> b</a:t>
            </a:r>
          </a:p>
        </p:txBody>
      </p:sp>
      <p:sp>
        <p:nvSpPr>
          <p:cNvPr id="43" name="Rectangle: Rounded Corners 42">
            <a:extLst>
              <a:ext uri="{FF2B5EF4-FFF2-40B4-BE49-F238E27FC236}">
                <a16:creationId xmlns:a16="http://schemas.microsoft.com/office/drawing/2014/main" id="{D5597BF6-1417-14D5-144E-C502AD4B388F}"/>
              </a:ext>
            </a:extLst>
          </p:cNvPr>
          <p:cNvSpPr/>
          <p:nvPr/>
        </p:nvSpPr>
        <p:spPr>
          <a:xfrm>
            <a:off x="5097851" y="4901925"/>
            <a:ext cx="6592974"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4">
            <a:extLst>
              <a:ext uri="{FF2B5EF4-FFF2-40B4-BE49-F238E27FC236}">
                <a16:creationId xmlns:a16="http://schemas.microsoft.com/office/drawing/2014/main" id="{5B5A04C8-E972-2AC1-467A-50F3F123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142" y="469060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a:extLst>
              <a:ext uri="{FF2B5EF4-FFF2-40B4-BE49-F238E27FC236}">
                <a16:creationId xmlns:a16="http://schemas.microsoft.com/office/drawing/2014/main" id="{537928A2-BCA9-C204-3D22-41F1EAFED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510" y="332394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657CE5B-D943-7B1F-2278-FA0D39E3226A}"/>
              </a:ext>
            </a:extLst>
          </p:cNvPr>
          <p:cNvSpPr txBox="1"/>
          <p:nvPr/>
        </p:nvSpPr>
        <p:spPr>
          <a:xfrm>
            <a:off x="5400140" y="3421844"/>
            <a:ext cx="659297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Nêu nhận xét về mối </a:t>
            </a:r>
            <a:r>
              <a:rPr lang="en-US" dirty="0" err="1"/>
              <a:t>quan</a:t>
            </a:r>
            <a:r>
              <a:rPr lang="en-US" dirty="0"/>
              <a:t> </a:t>
            </a:r>
            <a:r>
              <a:rPr lang="en-US" dirty="0" err="1"/>
              <a:t>hệ</a:t>
            </a:r>
            <a:r>
              <a:rPr lang="en-US" dirty="0"/>
              <a:t> </a:t>
            </a:r>
            <a:r>
              <a:rPr lang="en-US" dirty="0" err="1"/>
              <a:t>giữa</a:t>
            </a:r>
            <a:r>
              <a:rPr lang="en-US" dirty="0"/>
              <a:t> </a:t>
            </a:r>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7" name="TextBox 46">
            <a:extLst>
              <a:ext uri="{FF2B5EF4-FFF2-40B4-BE49-F238E27FC236}">
                <a16:creationId xmlns:a16="http://schemas.microsoft.com/office/drawing/2014/main" id="{5C47819E-73A7-BEB1-1EE0-806530AC5B8A}"/>
              </a:ext>
            </a:extLst>
          </p:cNvPr>
          <p:cNvSpPr txBox="1"/>
          <p:nvPr/>
        </p:nvSpPr>
        <p:spPr>
          <a:xfrm>
            <a:off x="5400140" y="4969690"/>
            <a:ext cx="604810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tỉ</a:t>
            </a:r>
            <a:r>
              <a:rPr lang="en-US" dirty="0"/>
              <a:t> </a:t>
            </a:r>
            <a:r>
              <a:rPr lang="en-US" dirty="0" err="1"/>
              <a:t>lệ</a:t>
            </a:r>
            <a:r>
              <a:rPr lang="en-US" dirty="0"/>
              <a:t> </a:t>
            </a:r>
            <a:r>
              <a:rPr lang="en-US" dirty="0" err="1"/>
              <a:t>thuận</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1" name="Rectangle: Rounded Corners 40">
            <a:extLst>
              <a:ext uri="{FF2B5EF4-FFF2-40B4-BE49-F238E27FC236}">
                <a16:creationId xmlns:a16="http://schemas.microsoft.com/office/drawing/2014/main" id="{E5F5B81B-8107-0D69-96E9-13B608539768}"/>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a16="http://schemas.microsoft.com/office/drawing/2014/main" id="{B7657DE2-B4D5-1C78-E96E-813562ABA6F2}"/>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3E4C763B-DEC8-D07E-A1BD-5E52D339985C}"/>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9" name="Picture 4">
            <a:extLst>
              <a:ext uri="{FF2B5EF4-FFF2-40B4-BE49-F238E27FC236}">
                <a16:creationId xmlns:a16="http://schemas.microsoft.com/office/drawing/2014/main" id="{D9AF68CA-E22F-94D6-7946-A10EB0842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72427D1-6E23-5159-DD86-530405F53BF4}"/>
              </a:ext>
            </a:extLst>
          </p:cNvPr>
          <p:cNvSpPr txBox="1"/>
          <p:nvPr/>
        </p:nvSpPr>
        <p:spPr>
          <a:xfrm>
            <a:off x="1979694" y="3223554"/>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a:t>
            </a:r>
            <a:endParaRPr lang="en-US" sz="4000" dirty="0"/>
          </a:p>
        </p:txBody>
      </p:sp>
      <p:sp>
        <p:nvSpPr>
          <p:cNvPr id="53" name="TextBox 52">
            <a:extLst>
              <a:ext uri="{FF2B5EF4-FFF2-40B4-BE49-F238E27FC236}">
                <a16:creationId xmlns:a16="http://schemas.microsoft.com/office/drawing/2014/main" id="{89247B1F-2696-0246-4037-BEB1743115F7}"/>
              </a:ext>
            </a:extLst>
          </p:cNvPr>
          <p:cNvSpPr txBox="1"/>
          <p:nvPr/>
        </p:nvSpPr>
        <p:spPr>
          <a:xfrm>
            <a:off x="2044227" y="5779626"/>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a:t>
            </a:r>
            <a:endParaRPr lang="en-US" sz="4000" dirty="0"/>
          </a:p>
        </p:txBody>
      </p:sp>
    </p:spTree>
    <p:extLst>
      <p:ext uri="{BB962C8B-B14F-4D97-AF65-F5344CB8AC3E}">
        <p14:creationId xmlns:p14="http://schemas.microsoft.com/office/powerpoint/2010/main" val="1785986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fltVal val="0"/>
                                          </p:val>
                                        </p:tav>
                                        <p:tav tm="100000">
                                          <p:val>
                                            <p:strVal val="#ppt_w"/>
                                          </p:val>
                                        </p:tav>
                                      </p:tavLst>
                                    </p:anim>
                                    <p:anim calcmode="lin" valueType="num">
                                      <p:cBhvr>
                                        <p:cTn id="44" dur="500" fill="hold"/>
                                        <p:tgtEl>
                                          <p:spTgt spid="44"/>
                                        </p:tgtEl>
                                        <p:attrNameLst>
                                          <p:attrName>ppt_h</p:attrName>
                                        </p:attrNameLst>
                                      </p:cBhvr>
                                      <p:tavLst>
                                        <p:tav tm="0">
                                          <p:val>
                                            <p:fltVal val="0"/>
                                          </p:val>
                                        </p:tav>
                                        <p:tav tm="100000">
                                          <p:val>
                                            <p:strVal val="#ppt_h"/>
                                          </p:val>
                                        </p:tav>
                                      </p:tavLst>
                                    </p:anim>
                                    <p:animEffect transition="in" filter="fade">
                                      <p:cBhvr>
                                        <p:cTn id="45" dur="500"/>
                                        <p:tgtEl>
                                          <p:spTgt spid="4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47"/>
                                        </p:tgtEl>
                                        <p:attrNameLst>
                                          <p:attrName>style.visibility</p:attrName>
                                        </p:attrNameLst>
                                      </p:cBhvr>
                                      <p:to>
                                        <p:strVal val="visible"/>
                                      </p:to>
                                    </p:set>
                                    <p:animEffect transition="in" filter="wipe(up)">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p:bldP spid="34" grpId="0"/>
      <p:bldP spid="43" grpId="0" animBg="1"/>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lệch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vật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so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84705" y="4263985"/>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mạnh → Biên độ </a:t>
            </a:r>
            <a:r>
              <a:rPr lang="en-US" dirty="0" err="1">
                <a:solidFill>
                  <a:prstClr val="black"/>
                </a:solidFill>
              </a:rPr>
              <a:t>sóng</a:t>
            </a:r>
            <a:r>
              <a:rPr lang="en-US"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lớn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65746" y="5409039"/>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nhẹ → Biên độ </a:t>
            </a:r>
            <a:r>
              <a:rPr lang="en-US" noProof="0" dirty="0" err="1">
                <a:solidFill>
                  <a:prstClr val="black"/>
                </a:solidFill>
              </a:rPr>
              <a:t>sóng</a:t>
            </a:r>
            <a:r>
              <a:rPr lang="en-US" noProof="0"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nhỏ</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to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1682506E-2746-BEE5-A22E-3DA2BFCF9286}"/>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08114" y="2416830"/>
            <a:ext cx="3571475" cy="1740409"/>
          </a:xfrm>
          <a:prstGeom prst="rect">
            <a:avLst/>
          </a:prstGeom>
        </p:spPr>
      </p:pic>
    </p:spTree>
    <p:extLst>
      <p:ext uri="{BB962C8B-B14F-4D97-AF65-F5344CB8AC3E}">
        <p14:creationId xmlns:p14="http://schemas.microsoft.com/office/powerpoint/2010/main" val="613560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1DDCEF1-0194-871C-03E5-CA49851A1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916" y="700186"/>
            <a:ext cx="3848627" cy="1829391"/>
          </a:xfrm>
          <a:prstGeom prst="rect">
            <a:avLst/>
          </a:prstGeom>
        </p:spPr>
      </p:pic>
      <p:pic>
        <p:nvPicPr>
          <p:cNvPr id="35" name="Picture 34">
            <a:extLst>
              <a:ext uri="{FF2B5EF4-FFF2-40B4-BE49-F238E27FC236}">
                <a16:creationId xmlns:a16="http://schemas.microsoft.com/office/drawing/2014/main" id="{8F0B5A1B-CF55-C61A-3DB3-153E4AAE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554" y="832478"/>
            <a:ext cx="4103377" cy="1689626"/>
          </a:xfrm>
          <a:prstGeom prst="rect">
            <a:avLst/>
          </a:prstGeom>
        </p:spPr>
      </p:pic>
      <p:sp>
        <p:nvSpPr>
          <p:cNvPr id="36" name="TextBox 35">
            <a:extLst>
              <a:ext uri="{FF2B5EF4-FFF2-40B4-BE49-F238E27FC236}">
                <a16:creationId xmlns:a16="http://schemas.microsoft.com/office/drawing/2014/main" id="{D855AA49-24F3-6B22-0D9E-B8CC7F71FCC2}"/>
              </a:ext>
            </a:extLst>
          </p:cNvPr>
          <p:cNvSpPr txBox="1"/>
          <p:nvPr/>
        </p:nvSpPr>
        <p:spPr>
          <a:xfrm>
            <a:off x="2788921" y="2277638"/>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b)</a:t>
            </a:r>
            <a:endParaRPr lang="en-US" sz="4000" dirty="0"/>
          </a:p>
        </p:txBody>
      </p:sp>
      <p:sp>
        <p:nvSpPr>
          <p:cNvPr id="37" name="TextBox 36">
            <a:extLst>
              <a:ext uri="{FF2B5EF4-FFF2-40B4-BE49-F238E27FC236}">
                <a16:creationId xmlns:a16="http://schemas.microsoft.com/office/drawing/2014/main" id="{7B7F1B34-E712-2E09-0D26-9B5E0CF117B4}"/>
              </a:ext>
            </a:extLst>
          </p:cNvPr>
          <p:cNvSpPr txBox="1"/>
          <p:nvPr/>
        </p:nvSpPr>
        <p:spPr>
          <a:xfrm>
            <a:off x="8476318" y="2319684"/>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c)</a:t>
            </a:r>
            <a:endParaRPr lang="en-US" sz="4000" dirty="0"/>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1324494"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17941" y="553567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9053326">
            <a:off x="9810086" y="6265785"/>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180329" y="-30371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Rectangle: Rounded Corners 41">
            <a:extLst>
              <a:ext uri="{FF2B5EF4-FFF2-40B4-BE49-F238E27FC236}">
                <a16:creationId xmlns:a16="http://schemas.microsoft.com/office/drawing/2014/main" id="{9FF0F47B-5117-0730-B868-2159549C5B5E}"/>
              </a:ext>
            </a:extLst>
          </p:cNvPr>
          <p:cNvSpPr/>
          <p:nvPr/>
        </p:nvSpPr>
        <p:spPr>
          <a:xfrm>
            <a:off x="2026023" y="3695103"/>
            <a:ext cx="3331181" cy="53553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4">
            <a:extLst>
              <a:ext uri="{FF2B5EF4-FFF2-40B4-BE49-F238E27FC236}">
                <a16:creationId xmlns:a16="http://schemas.microsoft.com/office/drawing/2014/main" id="{8058B756-B895-0074-A280-3E30676B1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825" y="3592135"/>
            <a:ext cx="700396" cy="7003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05C300A6-D767-442C-74ED-96F9DFD77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35" y="2644152"/>
            <a:ext cx="844874" cy="84487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5194BF7-7631-E2FD-2C81-BC1CEDCE36B3}"/>
              </a:ext>
            </a:extLst>
          </p:cNvPr>
          <p:cNvSpPr txBox="1"/>
          <p:nvPr/>
        </p:nvSpPr>
        <p:spPr>
          <a:xfrm>
            <a:off x="974167" y="2985184"/>
            <a:ext cx="11375354" cy="4985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So sánh độ to của âm thanh nghe được trong thí nghiệm vẽ ở hình 13.2b và 13.2c</a:t>
            </a:r>
            <a:endParaRPr lang="en-US" sz="2200" dirty="0"/>
          </a:p>
        </p:txBody>
      </p:sp>
      <p:sp>
        <p:nvSpPr>
          <p:cNvPr id="46" name="TextBox 45">
            <a:extLst>
              <a:ext uri="{FF2B5EF4-FFF2-40B4-BE49-F238E27FC236}">
                <a16:creationId xmlns:a16="http://schemas.microsoft.com/office/drawing/2014/main" id="{473104B8-4B53-5C46-A6A0-C71834C2B49F}"/>
              </a:ext>
            </a:extLst>
          </p:cNvPr>
          <p:cNvSpPr txBox="1"/>
          <p:nvPr/>
        </p:nvSpPr>
        <p:spPr>
          <a:xfrm>
            <a:off x="2452654" y="3683624"/>
            <a:ext cx="282811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b &gt; Hình c</a:t>
            </a:r>
          </a:p>
        </p:txBody>
      </p:sp>
      <p:sp>
        <p:nvSpPr>
          <p:cNvPr id="26" name="Rectangle: Rounded Corners 25">
            <a:extLst>
              <a:ext uri="{FF2B5EF4-FFF2-40B4-BE49-F238E27FC236}">
                <a16:creationId xmlns:a16="http://schemas.microsoft.com/office/drawing/2014/main" id="{7F40BF27-B701-D28F-F339-75A62B898AAE}"/>
              </a:ext>
            </a:extLst>
          </p:cNvPr>
          <p:cNvSpPr/>
          <p:nvPr/>
        </p:nvSpPr>
        <p:spPr>
          <a:xfrm>
            <a:off x="603624" y="11701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a:extLst>
              <a:ext uri="{FF2B5EF4-FFF2-40B4-BE49-F238E27FC236}">
                <a16:creationId xmlns:a16="http://schemas.microsoft.com/office/drawing/2014/main" id="{E50B7091-CAFE-32F6-2A53-E82B4D3673A4}"/>
              </a:ext>
            </a:extLst>
          </p:cNvPr>
          <p:cNvSpPr txBox="1"/>
          <p:nvPr/>
        </p:nvSpPr>
        <p:spPr>
          <a:xfrm>
            <a:off x="1042622" y="12740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8" name="Google Shape;3776;p52">
            <a:extLst>
              <a:ext uri="{FF2B5EF4-FFF2-40B4-BE49-F238E27FC236}">
                <a16:creationId xmlns:a16="http://schemas.microsoft.com/office/drawing/2014/main" id="{2D5B8B82-01A4-476A-904D-68ECCA4A5651}"/>
              </a:ext>
            </a:extLst>
          </p:cNvPr>
          <p:cNvSpPr/>
          <p:nvPr/>
        </p:nvSpPr>
        <p:spPr>
          <a:xfrm>
            <a:off x="269035" y="5724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9" name="Picture 4">
            <a:extLst>
              <a:ext uri="{FF2B5EF4-FFF2-40B4-BE49-F238E27FC236}">
                <a16:creationId xmlns:a16="http://schemas.microsoft.com/office/drawing/2014/main" id="{14D07AD5-D3DC-A682-9DAA-E861B8642B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89" y="19999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F0FDC08-BE97-F9ED-3AE5-0E803DFF228E}"/>
              </a:ext>
            </a:extLst>
          </p:cNvPr>
          <p:cNvSpPr/>
          <p:nvPr/>
        </p:nvSpPr>
        <p:spPr>
          <a:xfrm>
            <a:off x="2114454" y="5644616"/>
            <a:ext cx="8854861" cy="90486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95A7979D-C3DF-159F-AE7C-38A3F53A6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712" y="5531843"/>
            <a:ext cx="671866" cy="6718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a:extLst>
              <a:ext uri="{FF2B5EF4-FFF2-40B4-BE49-F238E27FC236}">
                <a16:creationId xmlns:a16="http://schemas.microsoft.com/office/drawing/2014/main" id="{A9AFE44A-8C98-BCC8-C85A-EA6699FA8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89" y="4459401"/>
            <a:ext cx="749033" cy="74903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1D29CD1-2B95-DF20-E8E2-CA8899F8EE26}"/>
              </a:ext>
            </a:extLst>
          </p:cNvPr>
          <p:cNvSpPr txBox="1"/>
          <p:nvPr/>
        </p:nvSpPr>
        <p:spPr>
          <a:xfrm>
            <a:off x="1042622" y="4513800"/>
            <a:ext cx="9926693"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Nêu nhận xét về mối liên hệ giữa độ to của âm nghe được và biên độ dao động của sóng âm.</a:t>
            </a:r>
            <a:endParaRPr lang="en-US" sz="2200" dirty="0"/>
          </a:p>
        </p:txBody>
      </p:sp>
      <p:sp>
        <p:nvSpPr>
          <p:cNvPr id="54" name="TextBox 53">
            <a:extLst>
              <a:ext uri="{FF2B5EF4-FFF2-40B4-BE49-F238E27FC236}">
                <a16:creationId xmlns:a16="http://schemas.microsoft.com/office/drawing/2014/main" id="{CD7A0CE9-535E-2F7C-87A8-CDAAE87B6CCD}"/>
              </a:ext>
            </a:extLst>
          </p:cNvPr>
          <p:cNvSpPr txBox="1"/>
          <p:nvPr/>
        </p:nvSpPr>
        <p:spPr>
          <a:xfrm>
            <a:off x="2416743" y="5712381"/>
            <a:ext cx="8661704"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Âm nghe được càng to khi biên độ âm càng lớn và ngược lại, âm nghe được càng nhỏ khi biên độ âm càng nhỏ.</a:t>
            </a:r>
            <a:endParaRPr lang="en-US" sz="2200" dirty="0"/>
          </a:p>
        </p:txBody>
      </p:sp>
    </p:spTree>
    <p:extLst>
      <p:ext uri="{BB962C8B-B14F-4D97-AF65-F5344CB8AC3E}">
        <p14:creationId xmlns:p14="http://schemas.microsoft.com/office/powerpoint/2010/main" val="170685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4"/>
                                        </p:tgtEl>
                                        <p:attrNameLst>
                                          <p:attrName>style.visibility</p:attrName>
                                        </p:attrNameLst>
                                      </p:cBhvr>
                                      <p:to>
                                        <p:strVal val="visible"/>
                                      </p:to>
                                    </p:set>
                                    <p:animEffect transition="in" filter="wipe(up)">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p:bldP spid="46" grpId="0"/>
      <p:bldP spid="50" grpId="0" animBg="1"/>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836053" y="1860087"/>
            <a:ext cx="5705491"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vi-VN" sz="4000"/>
              <a:t>Khi gảy đàn hoặc đánh trống, muốn âm phát ra to hơn người ta làm thế nào? Tại sao?</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64D89E60-31FA-89C4-B44E-1327F24DA99F}"/>
              </a:ext>
            </a:extLst>
          </p:cNvPr>
          <p:cNvSpPr/>
          <p:nvPr/>
        </p:nvSpPr>
        <p:spPr>
          <a:xfrm>
            <a:off x="783849" y="702184"/>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755C47DB-1981-4897-B5B2-C9A09957A523}"/>
              </a:ext>
            </a:extLst>
          </p:cNvPr>
          <p:cNvSpPr txBox="1"/>
          <p:nvPr/>
        </p:nvSpPr>
        <p:spPr>
          <a:xfrm>
            <a:off x="1222847" y="712570"/>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50D6A78E-81A7-9635-CF6F-D69C7003695B}"/>
              </a:ext>
            </a:extLst>
          </p:cNvPr>
          <p:cNvSpPr/>
          <p:nvPr/>
        </p:nvSpPr>
        <p:spPr>
          <a:xfrm>
            <a:off x="449260" y="642414"/>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91D3E1FA-4F2F-E1FE-8ECD-D62744880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14" y="785159"/>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5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399785" y="2421828"/>
            <a:ext cx="5141653" cy="337015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dirty="0"/>
              <a:t>Muốn </a:t>
            </a:r>
            <a:r>
              <a:rPr lang="en-US" dirty="0" err="1"/>
              <a:t>tiếng</a:t>
            </a:r>
            <a:r>
              <a:rPr lang="en-US" dirty="0"/>
              <a:t> </a:t>
            </a:r>
            <a:r>
              <a:rPr lang="en-US" dirty="0" err="1"/>
              <a:t>trống</a:t>
            </a:r>
            <a:r>
              <a:rPr lang="en-US" dirty="0"/>
              <a:t>, </a:t>
            </a:r>
            <a:r>
              <a:rPr lang="en-US" dirty="0" err="1"/>
              <a:t>tiếng</a:t>
            </a:r>
            <a:r>
              <a:rPr lang="en-US" dirty="0"/>
              <a:t> </a:t>
            </a:r>
            <a:r>
              <a:rPr lang="en-US" dirty="0" err="1"/>
              <a:t>đàn</a:t>
            </a:r>
            <a:r>
              <a:rPr lang="en-US" dirty="0"/>
              <a:t> to ta có </a:t>
            </a:r>
            <a:r>
              <a:rPr lang="en-US" dirty="0" err="1"/>
              <a:t>thể</a:t>
            </a:r>
            <a:r>
              <a:rPr lang="en-US" dirty="0"/>
              <a:t> </a:t>
            </a:r>
            <a:r>
              <a:rPr lang="en-US" dirty="0" err="1"/>
              <a:t>đánh</a:t>
            </a:r>
            <a:r>
              <a:rPr lang="en-US" dirty="0"/>
              <a:t> </a:t>
            </a:r>
            <a:r>
              <a:rPr lang="en-US" dirty="0" err="1"/>
              <a:t>trống</a:t>
            </a:r>
            <a:r>
              <a:rPr lang="en-US" dirty="0"/>
              <a:t> </a:t>
            </a:r>
            <a:r>
              <a:rPr lang="en-US" dirty="0" err="1"/>
              <a:t>mạnh</a:t>
            </a:r>
            <a:r>
              <a:rPr lang="en-US" dirty="0"/>
              <a:t> </a:t>
            </a:r>
            <a:r>
              <a:rPr lang="en-US" dirty="0" err="1"/>
              <a:t>hoặc</a:t>
            </a:r>
            <a:r>
              <a:rPr lang="en-US" dirty="0"/>
              <a:t> </a:t>
            </a:r>
            <a:r>
              <a:rPr lang="en-US" dirty="0" err="1"/>
              <a:t>gảy</a:t>
            </a:r>
            <a:r>
              <a:rPr lang="en-US" dirty="0"/>
              <a:t> </a:t>
            </a:r>
            <a:r>
              <a:rPr lang="en-US" dirty="0" err="1"/>
              <a:t>mạnh</a:t>
            </a:r>
            <a:r>
              <a:rPr lang="en-US" dirty="0"/>
              <a:t> </a:t>
            </a:r>
            <a:r>
              <a:rPr lang="en-US" dirty="0" err="1"/>
              <a:t>một</a:t>
            </a:r>
            <a:r>
              <a:rPr lang="en-US" dirty="0"/>
              <a:t> </a:t>
            </a:r>
            <a:r>
              <a:rPr lang="en-US" dirty="0" err="1"/>
              <a:t>dây</a:t>
            </a:r>
            <a:r>
              <a:rPr lang="en-US" dirty="0"/>
              <a:t> </a:t>
            </a:r>
            <a:r>
              <a:rPr lang="en-US" dirty="0" err="1"/>
              <a:t>đàn</a:t>
            </a:r>
            <a:r>
              <a:rPr lang="en-US" dirty="0"/>
              <a:t>, </a:t>
            </a:r>
            <a:r>
              <a:rPr lang="en-US" dirty="0" err="1"/>
              <a:t>tiếng</a:t>
            </a:r>
            <a:r>
              <a:rPr lang="en-US" dirty="0"/>
              <a:t> </a:t>
            </a:r>
            <a:r>
              <a:rPr lang="en-US" dirty="0" err="1"/>
              <a:t>đàn</a:t>
            </a:r>
            <a:r>
              <a:rPr lang="en-US" dirty="0"/>
              <a:t>, </a:t>
            </a:r>
            <a:r>
              <a:rPr lang="en-US" dirty="0" err="1"/>
              <a:t>tiếng</a:t>
            </a:r>
            <a:r>
              <a:rPr lang="en-US" dirty="0"/>
              <a:t> </a:t>
            </a:r>
            <a:r>
              <a:rPr lang="en-US" dirty="0" err="1"/>
              <a:t>trống</a:t>
            </a:r>
            <a:r>
              <a:rPr lang="en-US" dirty="0"/>
              <a:t> </a:t>
            </a:r>
            <a:r>
              <a:rPr lang="en-US" dirty="0" err="1"/>
              <a:t>sẽ</a:t>
            </a:r>
            <a:r>
              <a:rPr lang="en-US" dirty="0"/>
              <a:t> to. </a:t>
            </a:r>
            <a:r>
              <a:rPr lang="en-US" dirty="0" err="1"/>
              <a:t>Vì</a:t>
            </a:r>
            <a:r>
              <a:rPr lang="en-US" dirty="0"/>
              <a:t> </a:t>
            </a:r>
            <a:r>
              <a:rPr lang="en-US" dirty="0" err="1"/>
              <a:t>khi</a:t>
            </a:r>
            <a:r>
              <a:rPr lang="en-US" dirty="0"/>
              <a:t> </a:t>
            </a:r>
            <a:r>
              <a:rPr lang="en-US" dirty="0" err="1"/>
              <a:t>ấy</a:t>
            </a:r>
            <a:r>
              <a:rPr lang="en-US" dirty="0"/>
              <a:t> </a:t>
            </a:r>
            <a:r>
              <a:rPr lang="en-US" dirty="0" err="1"/>
              <a:t>sẽ</a:t>
            </a:r>
            <a:r>
              <a:rPr lang="en-US" dirty="0"/>
              <a:t> </a:t>
            </a:r>
            <a:r>
              <a:rPr lang="en-US" dirty="0" err="1"/>
              <a:t>tạo</a:t>
            </a:r>
            <a:r>
              <a:rPr lang="en-US" dirty="0"/>
              <a:t> </a:t>
            </a:r>
            <a:r>
              <a:rPr lang="en-US" dirty="0" err="1"/>
              <a:t>ra</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có </a:t>
            </a:r>
            <a:r>
              <a:rPr lang="en-US" dirty="0" err="1"/>
              <a:t>sự</a:t>
            </a:r>
            <a:r>
              <a:rPr lang="en-US" dirty="0"/>
              <a:t> </a:t>
            </a:r>
            <a:r>
              <a:rPr lang="en-US" dirty="0" err="1"/>
              <a:t>thay</a:t>
            </a:r>
            <a:r>
              <a:rPr lang="en-US" dirty="0"/>
              <a:t> </a:t>
            </a:r>
            <a:r>
              <a:rPr lang="en-US" dirty="0" err="1"/>
              <a:t>đổi</a:t>
            </a:r>
            <a:r>
              <a:rPr lang="en-US" dirty="0"/>
              <a:t>, </a:t>
            </a:r>
            <a:r>
              <a:rPr lang="en-US" dirty="0" err="1"/>
              <a:t>càng</a:t>
            </a:r>
            <a:r>
              <a:rPr lang="en-US" dirty="0"/>
              <a:t> </a:t>
            </a:r>
            <a:r>
              <a:rPr lang="en-US" dirty="0" err="1"/>
              <a:t>lớn</a:t>
            </a:r>
            <a:r>
              <a:rPr lang="en-US" dirty="0"/>
              <a:t> </a:t>
            </a:r>
            <a:r>
              <a:rPr lang="en-US" dirty="0" err="1"/>
              <a:t>thì</a:t>
            </a:r>
            <a:r>
              <a:rPr lang="en-US" dirty="0"/>
              <a:t> </a:t>
            </a:r>
            <a:r>
              <a:rPr lang="en-US" dirty="0" err="1"/>
              <a:t>âm</a:t>
            </a:r>
            <a:r>
              <a:rPr lang="en-US" dirty="0"/>
              <a:t> </a:t>
            </a:r>
            <a:r>
              <a:rPr lang="en-US" dirty="0" err="1"/>
              <a:t>thanh</a:t>
            </a:r>
            <a:r>
              <a:rPr lang="en-US" dirty="0"/>
              <a:t> </a:t>
            </a:r>
            <a:r>
              <a:rPr lang="en-US" dirty="0" err="1"/>
              <a:t>phát</a:t>
            </a:r>
            <a:r>
              <a:rPr lang="en-US" dirty="0"/>
              <a:t> </a:t>
            </a:r>
            <a:r>
              <a:rPr lang="en-US" dirty="0" err="1"/>
              <a:t>ra</a:t>
            </a:r>
            <a:r>
              <a:rPr lang="en-US" dirty="0"/>
              <a:t> </a:t>
            </a:r>
            <a:r>
              <a:rPr lang="en-US" dirty="0" err="1"/>
              <a:t>càng</a:t>
            </a:r>
            <a:r>
              <a:rPr lang="en-US" dirty="0"/>
              <a:t> to</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5315" y="-106662"/>
            <a:ext cx="2726317" cy="2726317"/>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08" y="2619655"/>
            <a:ext cx="5744728" cy="30676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C81457D8-BD8E-E093-5C36-D41D0A9DE92C}"/>
              </a:ext>
            </a:extLst>
          </p:cNvPr>
          <p:cNvSpPr/>
          <p:nvPr/>
        </p:nvSpPr>
        <p:spPr>
          <a:xfrm>
            <a:off x="684396" y="442840"/>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a:extLst>
              <a:ext uri="{FF2B5EF4-FFF2-40B4-BE49-F238E27FC236}">
                <a16:creationId xmlns:a16="http://schemas.microsoft.com/office/drawing/2014/main" id="{1EFBA43F-5AFC-984B-066D-1E0901A417C7}"/>
              </a:ext>
            </a:extLst>
          </p:cNvPr>
          <p:cNvSpPr txBox="1"/>
          <p:nvPr/>
        </p:nvSpPr>
        <p:spPr>
          <a:xfrm>
            <a:off x="1123394" y="453226"/>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26CE383A-9383-8DCA-976A-ED849FE91B1C}"/>
              </a:ext>
            </a:extLst>
          </p:cNvPr>
          <p:cNvSpPr/>
          <p:nvPr/>
        </p:nvSpPr>
        <p:spPr>
          <a:xfrm>
            <a:off x="349807" y="383070"/>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6" name="Picture 4">
            <a:extLst>
              <a:ext uri="{FF2B5EF4-FFF2-40B4-BE49-F238E27FC236}">
                <a16:creationId xmlns:a16="http://schemas.microsoft.com/office/drawing/2014/main" id="{E5C8B204-E3F0-7474-5454-6E372D903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961" y="525815"/>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96261" y="4040093"/>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mạnh → Biên độ sóng âm càng lớn → Âm nghe được càng to  </a:t>
            </a:r>
            <a:endParaRPr lang="en-US" dirty="0"/>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51710" y="5164669"/>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nhẹ → Biên độ sóng âm càng nhỏ → Âm nghe được càng nhỏ  </a:t>
            </a:r>
            <a:endParaRPr lang="en-US" dirty="0"/>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DF0B731-F6EB-1123-1F03-94F21F95BD58}"/>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46073" y="2402631"/>
            <a:ext cx="3510314" cy="1710604"/>
          </a:xfrm>
          <a:prstGeom prst="rect">
            <a:avLst/>
          </a:prstGeom>
        </p:spPr>
      </p:pic>
    </p:spTree>
    <p:extLst>
      <p:ext uri="{BB962C8B-B14F-4D97-AF65-F5344CB8AC3E}">
        <p14:creationId xmlns:p14="http://schemas.microsoft.com/office/powerpoint/2010/main" val="11801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to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cao</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13A61"/>
                </a:solidFill>
                <a:effectLst/>
                <a:uLnTx/>
                <a:uFillTx/>
                <a:latin typeface="#9Slide07 IcielCadena" panose="02000503000000020004" pitchFamily="2" charset="0"/>
                <a:ea typeface="+mn-ea"/>
                <a:cs typeface="#9Slide03 Arima Madurai Black" panose="00000A00000000000000" pitchFamily="2" charset="0"/>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3B1AF54-11A7-E898-A277-201EF6F06439}"/>
              </a:ext>
            </a:extLst>
          </p:cNvPr>
          <p:cNvGrpSpPr/>
          <p:nvPr/>
        </p:nvGrpSpPr>
        <p:grpSpPr>
          <a:xfrm>
            <a:off x="12897569" y="2098310"/>
            <a:ext cx="3101282" cy="4825606"/>
            <a:chOff x="9050311" y="1907329"/>
            <a:chExt cx="3101282" cy="4825606"/>
          </a:xfrm>
        </p:grpSpPr>
        <p:sp>
          <p:nvSpPr>
            <p:cNvPr id="24" name="Freeform: Shape 23">
              <a:extLst>
                <a:ext uri="{FF2B5EF4-FFF2-40B4-BE49-F238E27FC236}">
                  <a16:creationId xmlns:a16="http://schemas.microsoft.com/office/drawing/2014/main" id="{5C58C7CA-387B-3A69-F0C4-C15EEA55C348}"/>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11F00B8-EDE9-6729-9119-77E9910A2F2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C0FF014-81DB-271C-8001-ADCA771DFC67}"/>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9DB4F-A281-E9CF-A2D0-C1409394D75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94DAAEC-A42F-94CF-7CAB-3389C537E8C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99BD35-6B50-AE6D-FD96-BE4B9BC25C30}"/>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6AE6EC8-5143-0449-1965-CB2FEC8D4568}"/>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1F3251-90C4-B629-A4C4-B9FC8210C720}"/>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E2D1C9-3D4D-B347-0602-6D89136644D4}"/>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A63DBAF-6371-42D1-5191-49DD12958F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8268C9-B6FD-8B2D-43B9-B8486CA00249}"/>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0B1BAD-02B9-08DD-DF96-5A36E7784CBC}"/>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919C0E0-8EF2-DC32-C2F9-0225C9C5113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0A1070E-FE37-CC5F-4FDB-0D23E64179A1}"/>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FA4CB2-260D-A330-9974-47941544E18A}"/>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789E5DC-5A0A-BDBD-FDA8-6A73D5C6C09A}"/>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3D4A5B-DC3F-4A47-07E6-E78566885B92}"/>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5CD749-6211-00AA-7533-143D9A68B4E6}"/>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90DAD2C-7C78-7113-3F10-7B3AD995ECA9}"/>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FD0F222-C44A-B1F8-AA59-EF14C90C11C1}"/>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E988EDB-13C7-AE77-F3A7-8F5499AC35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2123C40-87EB-2D73-C8EA-16BB305B5652}"/>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FFFFF4D-57FA-E4A3-0676-9D6FC46C0161}"/>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E5DD5-4F63-A03F-BDB7-58FAEDB18D64}"/>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D64DFBF6-2A9A-9A82-8449-BAE9B1087FD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8B229331-0D08-F330-FD72-5D336272200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A89F0CC-E5BB-21C6-457D-198DCCA5058A}"/>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AC98BA0-ED0F-D645-6352-D0C0FA94DC82}"/>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D4BFAE5-F30F-DD2B-C76E-78A5707EEA0F}"/>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9F3320F-E2F3-5437-67C1-DBB47C90E71D}"/>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45BC1F-187E-5653-A60D-A5C50EA5962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B760A4-A351-F7AE-C20E-971B30AB354A}"/>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5101454-0AE8-B327-983C-5F4EE72EBED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F435A6B-3757-C025-8681-4471AE697A6E}"/>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5D778757-545A-028A-B08D-EB86B972901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2F5F0D9-99B0-1A74-906E-3AF8745869B4}"/>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6E16117-98A8-3B89-FEDC-6E2E8282DC8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7DAA17F-3808-1E5B-2D4D-C0230250B0A4}"/>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EF2996E-24F4-F29A-07EB-953976660B4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4AA549F-A0C9-226C-08E5-2E7A588DFBA1}"/>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D05D-E626-44ED-768D-E415D225A11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EFA7A03-3F13-71FF-B240-2F3689E5CEB4}"/>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DEECE4C-C876-B944-2304-897B6B653EC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A0BEA7A-99D9-EACE-F682-0997C4CB334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B2A926-5167-393F-4345-310303D64CBB}"/>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F348FB4-A2A3-0A6C-0323-B73CB143906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3162FEF-C0F6-7B06-30EC-10B992201E7F}"/>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25" name="Picture 124">
            <a:extLst>
              <a:ext uri="{FF2B5EF4-FFF2-40B4-BE49-F238E27FC236}">
                <a16:creationId xmlns:a16="http://schemas.microsoft.com/office/drawing/2014/main" id="{DF5E5346-82B0-F3C5-A1D6-624AC9E66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553" y="5308716"/>
            <a:ext cx="2073921" cy="1341949"/>
          </a:xfrm>
          <a:prstGeom prst="rect">
            <a:avLst/>
          </a:prstGeom>
        </p:spPr>
      </p:pic>
    </p:spTree>
    <p:extLst>
      <p:ext uri="{BB962C8B-B14F-4D97-AF65-F5344CB8AC3E}">
        <p14:creationId xmlns:p14="http://schemas.microsoft.com/office/powerpoint/2010/main" val="167603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18028" y="267356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A3E171D5-5982-74AD-F6AD-FEE979D7B885}"/>
              </a:ext>
            </a:extLst>
          </p:cNvPr>
          <p:cNvSpPr txBox="1"/>
          <p:nvPr/>
        </p:nvSpPr>
        <p:spPr>
          <a:xfrm>
            <a:off x="1025506" y="5742558"/>
            <a:ext cx="107483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Khi chúng ta nghe, âm bổng được gọi là âm cao, âm trầm được gọi là âm thấp</a:t>
            </a:r>
            <a:endParaRPr lang="en-US" dirty="0"/>
          </a:p>
        </p:txBody>
      </p:sp>
      <p:sp>
        <p:nvSpPr>
          <p:cNvPr id="38" name="Rectangle: Rounded Corners 37">
            <a:extLst>
              <a:ext uri="{FF2B5EF4-FFF2-40B4-BE49-F238E27FC236}">
                <a16:creationId xmlns:a16="http://schemas.microsoft.com/office/drawing/2014/main" id="{FD2F52FF-DAB7-C0D6-0ECE-090A2B60D73F}"/>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Box 35">
            <a:extLst>
              <a:ext uri="{FF2B5EF4-FFF2-40B4-BE49-F238E27FC236}">
                <a16:creationId xmlns:a16="http://schemas.microsoft.com/office/drawing/2014/main" id="{34CB56E2-9130-0CCE-F73C-BF4A27F09D6D}"/>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45C31FC1-D919-D8CD-1CD9-490DF50AF974}"/>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7" name="Picture 2">
            <a:extLst>
              <a:ext uri="{FF2B5EF4-FFF2-40B4-BE49-F238E27FC236}">
                <a16:creationId xmlns:a16="http://schemas.microsoft.com/office/drawing/2014/main" id="{37E0D322-C39A-45D9-C90C-7510C0FCD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C5C3B2E-9E09-E59B-3973-ACA2B5FA9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127" y="1433553"/>
            <a:ext cx="6167745" cy="3990894"/>
          </a:xfrm>
          <a:prstGeom prst="rect">
            <a:avLst/>
          </a:prstGeom>
        </p:spPr>
      </p:pic>
      <p:sp>
        <p:nvSpPr>
          <p:cNvPr id="39" name="TextBox 38">
            <a:extLst>
              <a:ext uri="{FF2B5EF4-FFF2-40B4-BE49-F238E27FC236}">
                <a16:creationId xmlns:a16="http://schemas.microsoft.com/office/drawing/2014/main" id="{0809CFA9-9ABB-19E2-AC43-79C3DE866E18}"/>
              </a:ext>
            </a:extLst>
          </p:cNvPr>
          <p:cNvSpPr txBox="1"/>
          <p:nvPr/>
        </p:nvSpPr>
        <p:spPr>
          <a:xfrm>
            <a:off x="2617513" y="5549459"/>
            <a:ext cx="808332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Khi đầu thước đi trọn vẹn 1 vòng từ A đến B và trở lại A </a:t>
            </a:r>
          </a:p>
          <a:p>
            <a:r>
              <a:rPr lang="vi-VN" dirty="0"/>
              <a:t>→ đầu thước đã thực hiện 1 dao động</a:t>
            </a:r>
            <a:endParaRPr lang="en-US" dirty="0"/>
          </a:p>
        </p:txBody>
      </p:sp>
    </p:spTree>
    <p:extLst>
      <p:ext uri="{BB962C8B-B14F-4D97-AF65-F5344CB8AC3E}">
        <p14:creationId xmlns:p14="http://schemas.microsoft.com/office/powerpoint/2010/main" val="4242093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F28B82D-FBC4-CD51-6D9C-CBD3FCC80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82" y="465606"/>
            <a:ext cx="5843654" cy="605182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EA9A96"/>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chemeClr val="accent1">
              <a:lumMod val="75000"/>
            </a:schemeClr>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313A61"/>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05555"/>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5EA369FC-6B79-A576-7C2C-681C8B96F82B}"/>
              </a:ext>
            </a:extLst>
          </p:cNvPr>
          <p:cNvSpPr txBox="1"/>
          <p:nvPr/>
        </p:nvSpPr>
        <p:spPr>
          <a:xfrm>
            <a:off x="6715939" y="1979304"/>
            <a:ext cx="4719316" cy="3785652"/>
          </a:xfrm>
          <a:prstGeom prst="rect">
            <a:avLst/>
          </a:prstGeom>
          <a:noFill/>
        </p:spPr>
        <p:txBody>
          <a:bodyPr wrap="square" rtlCol="0">
            <a:spAutoFit/>
          </a:bodyPr>
          <a:lstStyle/>
          <a:p>
            <a:pPr algn="ctr">
              <a:lnSpc>
                <a:spcPct val="120000"/>
              </a:lnSpc>
            </a:pPr>
            <a:r>
              <a:rPr lang="vi-VN" sz="4000" dirty="0">
                <a:solidFill>
                  <a:srgbClr val="232932"/>
                </a:solidFill>
                <a:latin typeface="#9Slide03 Arima Madurai Black" panose="00000A00000000000000" pitchFamily="2" charset="0"/>
                <a:cs typeface="#9Slide03 Arima Madurai Black" panose="00000A00000000000000" pitchFamily="2" charset="0"/>
              </a:rPr>
              <a:t>Âm </a:t>
            </a:r>
            <a:r>
              <a:rPr lang="en-US" sz="4000" dirty="0" err="1">
                <a:solidFill>
                  <a:srgbClr val="232932"/>
                </a:solidFill>
                <a:latin typeface="#9Slide03 Arima Madurai Black" panose="00000A00000000000000" pitchFamily="2" charset="0"/>
                <a:cs typeface="#9Slide03 Arima Madurai Black" panose="00000A00000000000000" pitchFamily="2" charset="0"/>
              </a:rPr>
              <a:t>mà</a:t>
            </a:r>
            <a:r>
              <a:rPr lang="en-US" sz="4000" dirty="0">
                <a:solidFill>
                  <a:srgbClr val="232932"/>
                </a:solidFill>
                <a:latin typeface="#9Slide03 Arima Madurai Black" panose="00000A00000000000000" pitchFamily="2" charset="0"/>
                <a:cs typeface="#9Slide03 Arima Madurai Black" panose="00000A00000000000000" pitchFamily="2" charset="0"/>
              </a:rPr>
              <a:t> ta </a:t>
            </a:r>
            <a:r>
              <a:rPr lang="en-US" sz="4000" dirty="0" err="1">
                <a:solidFill>
                  <a:srgbClr val="232932"/>
                </a:solidFill>
                <a:latin typeface="#9Slide03 Arima Madurai Black" panose="00000A00000000000000" pitchFamily="2" charset="0"/>
                <a:cs typeface="#9Slide03 Arima Madurai Black" panose="00000A00000000000000" pitchFamily="2" charset="0"/>
              </a:rPr>
              <a:t>nghe</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được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phát</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ra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từ</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1 </a:t>
            </a:r>
            <a:r>
              <a:rPr lang="en-US" sz="4000" dirty="0" err="1">
                <a:solidFill>
                  <a:srgbClr val="232932"/>
                </a:solidFill>
                <a:latin typeface="#9Slide03 Arima Madurai Black" panose="00000A00000000000000" pitchFamily="2" charset="0"/>
                <a:cs typeface="#9Slide03 Arima Madurai Black" panose="00000A00000000000000" pitchFamily="2" charset="0"/>
              </a:rPr>
              <a:t>và</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6 </a:t>
            </a:r>
            <a:r>
              <a:rPr lang="en-US" sz="4000" dirty="0" err="1">
                <a:solidFill>
                  <a:srgbClr val="232932"/>
                </a:solidFill>
                <a:latin typeface="#9Slide03 Arima Madurai Black" panose="00000A00000000000000" pitchFamily="2" charset="0"/>
                <a:cs typeface="#9Slide03 Arima Madurai Black" panose="00000A00000000000000" pitchFamily="2" charset="0"/>
              </a:rPr>
              <a:t>của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cây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đàn</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ghita</a:t>
            </a:r>
            <a:r>
              <a:rPr lang="en-US" sz="4000" dirty="0">
                <a:solidFill>
                  <a:srgbClr val="232932"/>
                </a:solidFill>
                <a:latin typeface="#9Slide03 Arima Madurai Black" panose="00000A00000000000000" pitchFamily="2" charset="0"/>
                <a:cs typeface="#9Slide03 Arima Madurai Black" panose="00000A00000000000000" pitchFamily="2" charset="0"/>
              </a:rPr>
              <a:t> có gì </a:t>
            </a:r>
            <a:r>
              <a:rPr lang="en-US" sz="4000" dirty="0" err="1">
                <a:solidFill>
                  <a:srgbClr val="232932"/>
                </a:solidFill>
                <a:latin typeface="#9Slide03 Arima Madurai Black" panose="00000A00000000000000" pitchFamily="2" charset="0"/>
                <a:cs typeface="#9Slide03 Arima Madurai Black" panose="00000A00000000000000" pitchFamily="2" charset="0"/>
              </a:rPr>
              <a:t>khác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nhau</a:t>
            </a:r>
            <a:r>
              <a:rPr lang="en-US" sz="4000" dirty="0">
                <a:solidFill>
                  <a:srgbClr val="232932"/>
                </a:solidFill>
                <a:latin typeface="#9Slide03 Arima Madurai Black" panose="00000A00000000000000" pitchFamily="2" charset="0"/>
                <a:cs typeface="#9Slide03 Arima Madurai Black" panose="00000A00000000000000" pitchFamily="2" charset="0"/>
              </a:rPr>
              <a:t>?</a:t>
            </a:r>
            <a:endParaRPr lang="vi-VN" sz="4000" dirty="0">
              <a:solidFill>
                <a:srgbClr val="232932"/>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2C1DCD6D-D3B5-338C-984F-5BE862EF2A61}"/>
              </a:ext>
            </a:extLst>
          </p:cNvPr>
          <p:cNvSpPr txBox="1"/>
          <p:nvPr/>
        </p:nvSpPr>
        <p:spPr>
          <a:xfrm>
            <a:off x="1246382" y="-3157873"/>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32671" y="572675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487994" y="595080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523183" y="-138412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81948" y="-101758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6" name="Picture 35">
            <a:extLst>
              <a:ext uri="{FF2B5EF4-FFF2-40B4-BE49-F238E27FC236}">
                <a16:creationId xmlns:a16="http://schemas.microsoft.com/office/drawing/2014/main" id="{B61253AD-93EF-BD3E-68F0-900DA04DD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80" y="2394286"/>
            <a:ext cx="2105088" cy="1362115"/>
          </a:xfrm>
          <a:prstGeom prst="rect">
            <a:avLst/>
          </a:prstGeom>
        </p:spPr>
      </p:pic>
      <p:sp>
        <p:nvSpPr>
          <p:cNvPr id="47" name="Rectangle: Rounded Corners 46">
            <a:extLst>
              <a:ext uri="{FF2B5EF4-FFF2-40B4-BE49-F238E27FC236}">
                <a16:creationId xmlns:a16="http://schemas.microsoft.com/office/drawing/2014/main" id="{9BC26202-42E2-A596-1819-AFA7BB495926}"/>
              </a:ext>
            </a:extLst>
          </p:cNvPr>
          <p:cNvSpPr/>
          <p:nvPr/>
        </p:nvSpPr>
        <p:spPr>
          <a:xfrm>
            <a:off x="1176031" y="1366978"/>
            <a:ext cx="10681064" cy="4169467"/>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E93C3E-E34F-D8EC-6182-1194CBC920B9}"/>
              </a:ext>
            </a:extLst>
          </p:cNvPr>
          <p:cNvSpPr txBox="1"/>
          <p:nvPr/>
        </p:nvSpPr>
        <p:spPr>
          <a:xfrm>
            <a:off x="3287544" y="1734006"/>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49" name="Group 48">
            <a:extLst>
              <a:ext uri="{FF2B5EF4-FFF2-40B4-BE49-F238E27FC236}">
                <a16:creationId xmlns:a16="http://schemas.microsoft.com/office/drawing/2014/main" id="{32565FA8-097F-4AD3-1902-99E7FF29BE31}"/>
              </a:ext>
            </a:extLst>
          </p:cNvPr>
          <p:cNvGrpSpPr/>
          <p:nvPr/>
        </p:nvGrpSpPr>
        <p:grpSpPr>
          <a:xfrm flipH="1">
            <a:off x="-35357" y="1985242"/>
            <a:ext cx="3101282" cy="4825606"/>
            <a:chOff x="9050311" y="1907329"/>
            <a:chExt cx="3101282" cy="4825606"/>
          </a:xfrm>
        </p:grpSpPr>
        <p:sp>
          <p:nvSpPr>
            <p:cNvPr id="50" name="Freeform: Shape 49">
              <a:extLst>
                <a:ext uri="{FF2B5EF4-FFF2-40B4-BE49-F238E27FC236}">
                  <a16:creationId xmlns:a16="http://schemas.microsoft.com/office/drawing/2014/main" id="{94DBB676-4EDB-B45C-21C0-F415F3F6E1EF}"/>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C5D57F5-B6F9-963C-6F09-1D643FC348DC}"/>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53DC94-E8B5-9035-2D82-B794EEE830A3}"/>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49B7AFE-E794-8FD7-3FE4-5A4ADE99DC3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F6BDFE-A8EF-2997-F14F-D2D8F085CDE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5114295-287C-F4CD-F07B-AA7E0416777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737543E-616E-52E6-F0AE-B9CC04A80395}"/>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A704CF4-E34F-569E-78BC-CA0F908F93D9}"/>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44407AE-8567-1E10-4026-7D52C99CAF08}"/>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031C094-0F01-CAB6-F43F-78C37468A8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8D61078-103B-5756-FC99-713794E3D21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2B4EA6A-2711-59E3-FB0D-CC3D62B2B1D3}"/>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CF096B5-0AD9-6A66-1364-AF2883BD18AC}"/>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AA0E2C6-4308-8621-D15E-334533ACF3F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8C325BD-F55A-D74B-9C0C-5C145BBE1D3C}"/>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B669837-A285-341D-A81B-5C111BAD9F7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1B97006-EBF1-0F8D-D9AC-3CE01EEE9DD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D3E56E1-326C-89AF-D5E4-809112FC3817}"/>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2FA20BD-DDD5-4EAB-D289-69AE9A74D9E6}"/>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52F67C8-B037-1B35-18BA-F9C7301B6F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347BF88-1C0D-F5E7-491E-D5D0990AC2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F5DDF84-0626-0488-0AD7-8F8E17C4D27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E4158CF-B9B7-8CD0-8C74-B31DF64520F9}"/>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6EECAE6-30DA-F881-A6F2-99FF6EF09CEA}"/>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CE407ED9-5645-1A07-BB47-3926C9633751}"/>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236B8929-1308-968A-94E8-AE61349A347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88D04A6-E5CB-5063-1EFB-B2B1CD23C13F}"/>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A53AA6B-16A5-669A-AB40-110440942F94}"/>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428D23-F2F3-0EAB-5BED-80B3FE96761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7BBEE85-CD37-DFD4-513A-634965AD1C14}"/>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796215E-D106-30C8-5645-28214D3B8B29}"/>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4D1248A-673C-6221-CA25-1F4D3985A266}"/>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8F5AB50-A738-23D8-A8A3-F938362D4EE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EB9DF0-4F33-A3C4-6C5C-993ACE362B0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F5365BE0-BB9A-B6B9-CDE9-B9E63E779333}"/>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772389E-DFC0-BE56-CF7F-B4D3E1C8FB8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9490532-7D66-8AF1-91CE-9E1882251048}"/>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2A84118-3953-4B5C-987A-92BB363A08D6}"/>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8FEDD502-28B2-C249-B794-F6B36287CBC7}"/>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7E828C9-B131-261F-7F2C-E7608206BDC6}"/>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43B65F0-46CB-98CF-5D9D-913D80145C0F}"/>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E12D724-1C69-3B2B-DDD3-452A975BC13A}"/>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D4346B8-5F72-8B89-1213-24FAF1613BA3}"/>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F989E04-F9D6-21A7-4E76-DE023748A35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A792F1B-33D0-8D15-8175-3A9F7A52D15A}"/>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0DE35E2-A5A0-C37F-7452-5CB3675AEB5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5F094B8-9CC1-58F9-DA83-970C1B63A47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7" name="Picture 2" descr="Âm nhạc">
            <a:extLst>
              <a:ext uri="{FF2B5EF4-FFF2-40B4-BE49-F238E27FC236}">
                <a16:creationId xmlns:a16="http://schemas.microsoft.com/office/drawing/2014/main" id="{F70F20F7-21AB-F0F1-A002-4779ABF38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9" y="169605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66BBEE12-4CC6-20CC-A0E1-A99FD67C4D30}"/>
              </a:ext>
            </a:extLst>
          </p:cNvPr>
          <p:cNvSpPr txBox="1"/>
          <p:nvPr/>
        </p:nvSpPr>
        <p:spPr>
          <a:xfrm>
            <a:off x="3287544" y="3801852"/>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99" name="Picture 2" descr="Âm nhạc">
            <a:extLst>
              <a:ext uri="{FF2B5EF4-FFF2-40B4-BE49-F238E27FC236}">
                <a16:creationId xmlns:a16="http://schemas.microsoft.com/office/drawing/2014/main" id="{9BEB9857-3DC0-9099-2B3A-65E41D55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8" y="376390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00" name="Graphic 99">
            <a:extLst>
              <a:ext uri="{FF2B5EF4-FFF2-40B4-BE49-F238E27FC236}">
                <a16:creationId xmlns:a16="http://schemas.microsoft.com/office/drawing/2014/main" id="{2C940FAC-D9E7-C94E-C2A2-74D228C4E5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09877" y="7088687"/>
            <a:ext cx="2266005" cy="2266005"/>
          </a:xfrm>
          <a:prstGeom prst="rect">
            <a:avLst/>
          </a:prstGeom>
        </p:spPr>
      </p:pic>
      <p:sp>
        <p:nvSpPr>
          <p:cNvPr id="101" name="Rectangle: Rounded Corners 100">
            <a:extLst>
              <a:ext uri="{FF2B5EF4-FFF2-40B4-BE49-F238E27FC236}">
                <a16:creationId xmlns:a16="http://schemas.microsoft.com/office/drawing/2014/main" id="{0E521F01-3ADD-704E-7B00-A391588F5B85}"/>
              </a:ext>
            </a:extLst>
          </p:cNvPr>
          <p:cNvSpPr/>
          <p:nvPr/>
        </p:nvSpPr>
        <p:spPr>
          <a:xfrm>
            <a:off x="8835148" y="96675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TextBox 101">
            <a:extLst>
              <a:ext uri="{FF2B5EF4-FFF2-40B4-BE49-F238E27FC236}">
                <a16:creationId xmlns:a16="http://schemas.microsoft.com/office/drawing/2014/main" id="{AD3D81D3-7037-95B7-1779-731C204989DB}"/>
              </a:ext>
            </a:extLst>
          </p:cNvPr>
          <p:cNvSpPr txBox="1"/>
          <p:nvPr/>
        </p:nvSpPr>
        <p:spPr>
          <a:xfrm>
            <a:off x="8687728" y="1030735"/>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03" name="Google Shape;3776;p52">
            <a:extLst>
              <a:ext uri="{FF2B5EF4-FFF2-40B4-BE49-F238E27FC236}">
                <a16:creationId xmlns:a16="http://schemas.microsoft.com/office/drawing/2014/main" id="{D7FCE35F-85EB-5C82-5FC7-B7AC3F865389}"/>
              </a:ext>
            </a:extLst>
          </p:cNvPr>
          <p:cNvSpPr/>
          <p:nvPr/>
        </p:nvSpPr>
        <p:spPr>
          <a:xfrm>
            <a:off x="10987232" y="920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4" name="Picture 2">
            <a:extLst>
              <a:ext uri="{FF2B5EF4-FFF2-40B4-BE49-F238E27FC236}">
                <a16:creationId xmlns:a16="http://schemas.microsoft.com/office/drawing/2014/main" id="{FDBAE68D-0671-EA1D-E38B-49FD97C2E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1061" y="1030735"/>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5F4C2EE-E1D8-8CA9-40A5-4F3D5AC47CE4}"/>
              </a:ext>
            </a:extLst>
          </p:cNvPr>
          <p:cNvSpPr txBox="1"/>
          <p:nvPr/>
        </p:nvSpPr>
        <p:spPr>
          <a:xfrm>
            <a:off x="1819831" y="4782902"/>
            <a:ext cx="94597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Ví dụ: 1 giây thực hiện 30 dao động → tần số dao động: 30 Hz</a:t>
            </a:r>
            <a:endParaRPr lang="en-US" dirty="0"/>
          </a:p>
        </p:txBody>
      </p:sp>
    </p:spTree>
    <p:extLst>
      <p:ext uri="{BB962C8B-B14F-4D97-AF65-F5344CB8AC3E}">
        <p14:creationId xmlns:p14="http://schemas.microsoft.com/office/powerpoint/2010/main" val="221332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par>
                                <p:cTn id="19" presetID="14" presetClass="entr" presetSubtype="1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p:cTn id="26" dur="500" fill="hold"/>
                                        <p:tgtEl>
                                          <p:spTgt spid="99"/>
                                        </p:tgtEl>
                                        <p:attrNameLst>
                                          <p:attrName>ppt_w</p:attrName>
                                        </p:attrNameLst>
                                      </p:cBhvr>
                                      <p:tavLst>
                                        <p:tav tm="0">
                                          <p:val>
                                            <p:fltVal val="0"/>
                                          </p:val>
                                        </p:tav>
                                        <p:tav tm="100000">
                                          <p:val>
                                            <p:strVal val="#ppt_w"/>
                                          </p:val>
                                        </p:tav>
                                      </p:tavLst>
                                    </p:anim>
                                    <p:anim calcmode="lin" valueType="num">
                                      <p:cBhvr>
                                        <p:cTn id="27" dur="500" fill="hold"/>
                                        <p:tgtEl>
                                          <p:spTgt spid="99"/>
                                        </p:tgtEl>
                                        <p:attrNameLst>
                                          <p:attrName>ppt_h</p:attrName>
                                        </p:attrNameLst>
                                      </p:cBhvr>
                                      <p:tavLst>
                                        <p:tav tm="0">
                                          <p:val>
                                            <p:fltVal val="0"/>
                                          </p:val>
                                        </p:tav>
                                        <p:tav tm="100000">
                                          <p:val>
                                            <p:strVal val="#ppt_h"/>
                                          </p:val>
                                        </p:tav>
                                      </p:tavLst>
                                    </p:anim>
                                    <p:animEffect transition="in" filter="fade">
                                      <p:cBhvr>
                                        <p:cTn id="28" dur="500"/>
                                        <p:tgtEl>
                                          <p:spTgt spid="99"/>
                                        </p:tgtEl>
                                      </p:cBhvr>
                                    </p:animEffect>
                                  </p:childTnLst>
                                </p:cTn>
                              </p:par>
                            </p:childTnLst>
                          </p:cTn>
                        </p:par>
                        <p:par>
                          <p:cTn id="29" fill="hold">
                            <p:stCondLst>
                              <p:cond delay="500"/>
                            </p:stCondLst>
                            <p:childTnLst>
                              <p:par>
                                <p:cTn id="30" presetID="22" presetClass="entr" presetSubtype="1" fill="hold" grpId="0" nodeType="afterEffect">
                                  <p:stCondLst>
                                    <p:cond delay="0"/>
                                  </p:stCondLst>
                                  <p:iterate type="lt">
                                    <p:tmPct val="4000"/>
                                  </p:iterate>
                                  <p:childTnLst>
                                    <p:set>
                                      <p:cBhvr>
                                        <p:cTn id="31" dur="1" fill="hold">
                                          <p:stCondLst>
                                            <p:cond delay="0"/>
                                          </p:stCondLst>
                                        </p:cTn>
                                        <p:tgtEl>
                                          <p:spTgt spid="98"/>
                                        </p:tgtEl>
                                        <p:attrNameLst>
                                          <p:attrName>style.visibility</p:attrName>
                                        </p:attrNameLst>
                                      </p:cBhvr>
                                      <p:to>
                                        <p:strVal val="visible"/>
                                      </p:to>
                                    </p:set>
                                    <p:animEffect transition="in" filter="wipe(up)">
                                      <p:cBhvr>
                                        <p:cTn id="32" dur="500"/>
                                        <p:tgtEl>
                                          <p:spTgt spid="98"/>
                                        </p:tgtEl>
                                      </p:cBhvr>
                                    </p:animEffect>
                                  </p:childTnLst>
                                </p:cTn>
                              </p:par>
                            </p:childTnLst>
                          </p:cTn>
                        </p:par>
                        <p:par>
                          <p:cTn id="33" fill="hold">
                            <p:stCondLst>
                              <p:cond delay="1640"/>
                            </p:stCondLst>
                            <p:childTnLst>
                              <p:par>
                                <p:cTn id="34" presetID="22" presetClass="entr" presetSubtype="1" fill="hold" grpId="0" nodeType="afterEffect">
                                  <p:stCondLst>
                                    <p:cond delay="0"/>
                                  </p:stCondLst>
                                  <p:iterate type="lt">
                                    <p:tmPct val="4000"/>
                                  </p:iterate>
                                  <p:childTnLst>
                                    <p:set>
                                      <p:cBhvr>
                                        <p:cTn id="35" dur="1" fill="hold">
                                          <p:stCondLst>
                                            <p:cond delay="0"/>
                                          </p:stCondLst>
                                        </p:cTn>
                                        <p:tgtEl>
                                          <p:spTgt spid="105"/>
                                        </p:tgtEl>
                                        <p:attrNameLst>
                                          <p:attrName>style.visibility</p:attrName>
                                        </p:attrNameLst>
                                      </p:cBhvr>
                                      <p:to>
                                        <p:strVal val="visible"/>
                                      </p:to>
                                    </p:set>
                                    <p:animEffect transition="in" filter="wipe(up)">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98"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222847" y="2299872"/>
            <a:ext cx="5141653" cy="334707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3600"/>
              <a:t>Nếu một dây đàn ghita dao động 880 lần mỗi giây thì tần số của nó là bao nhiêu?</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2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226025" y="1697044"/>
            <a:ext cx="5141653" cy="164352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Nếu</a:t>
            </a:r>
            <a:r>
              <a:rPr lang="en-US" sz="2800" dirty="0"/>
              <a:t> </a:t>
            </a:r>
            <a:r>
              <a:rPr lang="en-US" sz="2800" dirty="0" err="1"/>
              <a:t>một</a:t>
            </a:r>
            <a:r>
              <a:rPr lang="en-US" sz="2800" dirty="0"/>
              <a:t> </a:t>
            </a:r>
            <a:r>
              <a:rPr lang="en-US" sz="2800" dirty="0" err="1"/>
              <a:t>dây</a:t>
            </a:r>
            <a:r>
              <a:rPr lang="en-US" sz="2800" dirty="0"/>
              <a:t> </a:t>
            </a:r>
            <a:r>
              <a:rPr lang="en-US" sz="2800" dirty="0" err="1"/>
              <a:t>đàn</a:t>
            </a:r>
            <a:r>
              <a:rPr lang="en-US" sz="2800" dirty="0"/>
              <a:t> </a:t>
            </a:r>
            <a:r>
              <a:rPr lang="en-US" sz="2800" dirty="0" err="1"/>
              <a:t>ghita</a:t>
            </a:r>
            <a:r>
              <a:rPr lang="en-US" sz="2800" dirty="0"/>
              <a:t> </a:t>
            </a:r>
            <a:r>
              <a:rPr lang="en-US" sz="2800" dirty="0" err="1"/>
              <a:t>dao</a:t>
            </a:r>
            <a:r>
              <a:rPr lang="en-US" sz="2800" dirty="0"/>
              <a:t> </a:t>
            </a:r>
            <a:r>
              <a:rPr lang="en-US" sz="2800" dirty="0" err="1"/>
              <a:t>động</a:t>
            </a:r>
            <a:r>
              <a:rPr lang="en-US" sz="2800" dirty="0"/>
              <a:t> 880 </a:t>
            </a:r>
            <a:r>
              <a:rPr lang="en-US" sz="2800" dirty="0" err="1"/>
              <a:t>lần</a:t>
            </a:r>
            <a:r>
              <a:rPr lang="en-US" sz="2800" dirty="0"/>
              <a:t> </a:t>
            </a:r>
            <a:r>
              <a:rPr lang="en-US" sz="2800" dirty="0" err="1"/>
              <a:t>mỗi</a:t>
            </a:r>
            <a:r>
              <a:rPr lang="en-US" sz="2800" dirty="0"/>
              <a:t> </a:t>
            </a:r>
            <a:r>
              <a:rPr lang="en-US" sz="2800" dirty="0" err="1"/>
              <a:t>giây</a:t>
            </a:r>
            <a:r>
              <a:rPr lang="en-US" sz="2800" dirty="0"/>
              <a:t>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của</a:t>
            </a:r>
            <a:r>
              <a:rPr lang="en-US" sz="2800" dirty="0"/>
              <a:t> </a:t>
            </a:r>
            <a:r>
              <a:rPr lang="en-US" sz="2800" dirty="0" err="1"/>
              <a:t>nó</a:t>
            </a:r>
            <a:r>
              <a:rPr lang="en-US" sz="2800" dirty="0"/>
              <a:t> </a:t>
            </a:r>
            <a:r>
              <a:rPr lang="en-US" sz="2800" dirty="0" err="1"/>
              <a:t>là</a:t>
            </a:r>
            <a:r>
              <a:rPr lang="en-US" sz="2800" dirty="0"/>
              <a:t>: 880 Hz</a:t>
            </a: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3394" y="1651318"/>
            <a:ext cx="4602921" cy="4602921"/>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687" y="3429000"/>
            <a:ext cx="4602921" cy="24579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134964" y="2028234"/>
            <a:ext cx="5451222" cy="298543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t>Nếu một mặt trống dao động với tần số 100 Hz thì nó thực hiên được bao nhiêu dao động trong 1 min?</a:t>
            </a:r>
            <a:endParaRPr lang="en-US" sz="72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7B3CA6C-99ED-EB02-0BE2-9A49BB689EDA}"/>
              </a:ext>
            </a:extLst>
          </p:cNvPr>
          <p:cNvSpPr/>
          <p:nvPr/>
        </p:nvSpPr>
        <p:spPr>
          <a:xfrm>
            <a:off x="13358635" y="2768484"/>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Consonant Blends | English - Quizizz">
            <a:extLst>
              <a:ext uri="{FF2B5EF4-FFF2-40B4-BE49-F238E27FC236}">
                <a16:creationId xmlns:a16="http://schemas.microsoft.com/office/drawing/2014/main" id="{E472FCD9-004C-0EE6-EB89-8C566D1D2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0926" y="-2686370"/>
            <a:ext cx="4688735" cy="468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59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A83BD8-112C-1EAB-3667-983B71C64ED9}"/>
              </a:ext>
            </a:extLst>
          </p:cNvPr>
          <p:cNvSpPr/>
          <p:nvPr/>
        </p:nvSpPr>
        <p:spPr>
          <a:xfrm>
            <a:off x="5278446" y="1936362"/>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5737249" y="3817519"/>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Đổi: 1 min = 60 s</a:t>
            </a:r>
            <a:endParaRPr lang="en-US" sz="6000" dirty="0"/>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90396" y="409917"/>
            <a:ext cx="3110533" cy="3110533"/>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sonant Blends | English - Quizizz">
            <a:extLst>
              <a:ext uri="{FF2B5EF4-FFF2-40B4-BE49-F238E27FC236}">
                <a16:creationId xmlns:a16="http://schemas.microsoft.com/office/drawing/2014/main" id="{034726DC-D2CE-B094-46A9-FA7162AC3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711" y="1470718"/>
            <a:ext cx="4688735" cy="468873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0731A8-3450-1CF6-1239-75C1F75DF527}"/>
              </a:ext>
            </a:extLst>
          </p:cNvPr>
          <p:cNvSpPr txBox="1"/>
          <p:nvPr/>
        </p:nvSpPr>
        <p:spPr>
          <a:xfrm>
            <a:off x="5477789" y="4510566"/>
            <a:ext cx="600535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Số dao động của mặt trống trong 1 min là:</a:t>
            </a:r>
            <a:endParaRPr lang="en-US" sz="6000" dirty="0"/>
          </a:p>
        </p:txBody>
      </p:sp>
      <p:sp>
        <p:nvSpPr>
          <p:cNvPr id="29" name="TextBox 28">
            <a:extLst>
              <a:ext uri="{FF2B5EF4-FFF2-40B4-BE49-F238E27FC236}">
                <a16:creationId xmlns:a16="http://schemas.microsoft.com/office/drawing/2014/main" id="{0CD6A3D4-4148-B17F-5D97-AF187BBFB9BC}"/>
              </a:ext>
            </a:extLst>
          </p:cNvPr>
          <p:cNvSpPr txBox="1"/>
          <p:nvPr/>
        </p:nvSpPr>
        <p:spPr>
          <a:xfrm>
            <a:off x="5909639" y="5203613"/>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100.60 = 6 000 dao động</a:t>
            </a:r>
            <a:endParaRPr lang="en-US" sz="6000" dirty="0"/>
          </a:p>
        </p:txBody>
      </p:sp>
    </p:spTree>
    <p:extLst>
      <p:ext uri="{BB962C8B-B14F-4D97-AF65-F5344CB8AC3E}">
        <p14:creationId xmlns:p14="http://schemas.microsoft.com/office/powerpoint/2010/main" val="177629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1662964" y="3173948"/>
            <a:ext cx="9469821" cy="324576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2856591" y="4122147"/>
            <a:ext cx="7537250"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t>Nếu</a:t>
            </a:r>
            <a:r>
              <a:rPr lang="en-US" sz="2800" dirty="0"/>
              <a:t> </a:t>
            </a:r>
            <a:r>
              <a:rPr lang="en-US" sz="2800" dirty="0" err="1"/>
              <a:t>một</a:t>
            </a:r>
            <a:r>
              <a:rPr lang="en-US" sz="2800" dirty="0"/>
              <a:t> con </a:t>
            </a:r>
            <a:r>
              <a:rPr lang="en-US" sz="2800" dirty="0" err="1"/>
              <a:t>ong</a:t>
            </a:r>
            <a:r>
              <a:rPr lang="en-US" sz="2800" dirty="0"/>
              <a:t> </a:t>
            </a:r>
            <a:r>
              <a:rPr lang="en-US" sz="2800" dirty="0" err="1"/>
              <a:t>mật</a:t>
            </a:r>
            <a:r>
              <a:rPr lang="en-US" sz="2800" dirty="0"/>
              <a:t> </a:t>
            </a:r>
            <a:r>
              <a:rPr lang="en-US" sz="2800" dirty="0" err="1"/>
              <a:t>khi</a:t>
            </a:r>
            <a:r>
              <a:rPr lang="en-US" sz="2800" dirty="0"/>
              <a:t> bay </a:t>
            </a:r>
            <a:r>
              <a:rPr lang="en-US" sz="2800" dirty="0" err="1"/>
              <a:t>đập</a:t>
            </a:r>
            <a:r>
              <a:rPr lang="en-US" sz="2800" dirty="0"/>
              <a:t> </a:t>
            </a:r>
            <a:r>
              <a:rPr lang="en-US" sz="2800" dirty="0" err="1"/>
              <a:t>cánh</a:t>
            </a:r>
            <a:r>
              <a:rPr lang="en-US" sz="2800" dirty="0"/>
              <a:t> </a:t>
            </a:r>
            <a:r>
              <a:rPr lang="en-US" sz="2800" dirty="0" err="1"/>
              <a:t>lên</a:t>
            </a:r>
            <a:r>
              <a:rPr lang="en-US" sz="2800" dirty="0"/>
              <a:t>, </a:t>
            </a:r>
            <a:r>
              <a:rPr lang="en-US" sz="2800" dirty="0" err="1"/>
              <a:t>xuống</a:t>
            </a:r>
            <a:r>
              <a:rPr lang="en-US" sz="2800" dirty="0"/>
              <a:t> 3300 </a:t>
            </a:r>
            <a:r>
              <a:rPr lang="en-US" sz="2800" dirty="0" err="1"/>
              <a:t>lần</a:t>
            </a:r>
            <a:r>
              <a:rPr lang="en-US" sz="2800" dirty="0"/>
              <a:t> </a:t>
            </a:r>
            <a:r>
              <a:rPr lang="en-US" sz="2800" dirty="0" err="1"/>
              <a:t>trong</a:t>
            </a:r>
            <a:r>
              <a:rPr lang="en-US" sz="2800" dirty="0"/>
              <a:t> 10s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dao</a:t>
            </a:r>
            <a:r>
              <a:rPr lang="en-US" sz="2800" dirty="0"/>
              <a:t> </a:t>
            </a:r>
            <a:r>
              <a:rPr lang="en-US" sz="2800" dirty="0" err="1"/>
              <a:t>động</a:t>
            </a:r>
            <a:r>
              <a:rPr lang="en-US" sz="2800" dirty="0"/>
              <a:t> </a:t>
            </a:r>
            <a:r>
              <a:rPr lang="en-US" sz="2800" dirty="0" err="1"/>
              <a:t>của</a:t>
            </a:r>
            <a:r>
              <a:rPr lang="en-US" sz="2800" dirty="0"/>
              <a:t> </a:t>
            </a:r>
            <a:r>
              <a:rPr lang="en-US" sz="2800" dirty="0" err="1"/>
              <a:t>cánh</a:t>
            </a:r>
            <a:r>
              <a:rPr lang="en-US" sz="2800" dirty="0"/>
              <a:t> </a:t>
            </a:r>
            <a:r>
              <a:rPr lang="en-US" sz="2800" dirty="0" err="1"/>
              <a:t>nó</a:t>
            </a:r>
            <a:r>
              <a:rPr lang="en-US" sz="2800" dirty="0"/>
              <a:t> </a:t>
            </a:r>
            <a:r>
              <a:rPr lang="en-US" sz="2800" dirty="0" err="1"/>
              <a:t>là</a:t>
            </a:r>
            <a:r>
              <a:rPr lang="en-US" sz="2800" dirty="0"/>
              <a:t> bao </a:t>
            </a:r>
            <a:r>
              <a:rPr lang="en-US" sz="2800" dirty="0" err="1"/>
              <a:t>nhiêu</a:t>
            </a:r>
            <a:r>
              <a:rPr lang="en-US" sz="2800" dirty="0"/>
              <a:t>?</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21793" y="3443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42297" y="4382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61359" y="3225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8" y="432702"/>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ng làm tổ ngoài hiên - bay vào trong nhà xấu hay tốt, đánh con gì?">
            <a:extLst>
              <a:ext uri="{FF2B5EF4-FFF2-40B4-BE49-F238E27FC236}">
                <a16:creationId xmlns:a16="http://schemas.microsoft.com/office/drawing/2014/main" id="{C0917F65-6D16-E2BD-A7FC-D927445C1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115" y="1053938"/>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5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646432" y="2070538"/>
            <a:ext cx="6521623" cy="366479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5F249FD-8905-3FBA-E863-C067560D6C50}"/>
              </a:ext>
            </a:extLst>
          </p:cNvPr>
          <p:cNvSpPr txBox="1"/>
          <p:nvPr/>
        </p:nvSpPr>
        <p:spPr>
          <a:xfrm>
            <a:off x="1653026" y="3187303"/>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Tần số dao động của ong:</a:t>
            </a:r>
          </a:p>
          <a:p>
            <a:pPr algn="ctr">
              <a:lnSpc>
                <a:spcPct val="150000"/>
              </a:lnSpc>
            </a:pPr>
            <a:r>
              <a:rPr lang="vi-VN" sz="2800" dirty="0"/>
              <a:t>3 300 : 10 = 330 Hz</a:t>
            </a:r>
          </a:p>
        </p:txBody>
      </p:sp>
      <p:pic>
        <p:nvPicPr>
          <p:cNvPr id="32" name="Picture 2" descr="Ong làm tổ ngoài hiên - bay vào trong nhà xấu hay tốt, đánh con gì?">
            <a:extLst>
              <a:ext uri="{FF2B5EF4-FFF2-40B4-BE49-F238E27FC236}">
                <a16:creationId xmlns:a16="http://schemas.microsoft.com/office/drawing/2014/main" id="{C0729832-764E-677A-3F62-185C801A3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536" y="2502217"/>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747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5920638" y="2450271"/>
            <a:ext cx="540517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tai người nghe được từ 20Hz đến 20000 Hz</a:t>
            </a:r>
            <a:endParaRPr lang="en-US" dirty="0"/>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2050" name="Picture 2">
            <a:extLst>
              <a:ext uri="{FF2B5EF4-FFF2-40B4-BE49-F238E27FC236}">
                <a16:creationId xmlns:a16="http://schemas.microsoft.com/office/drawing/2014/main" id="{33C5BEA7-B149-7D06-9727-7BDB63A2B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437" y="1877470"/>
            <a:ext cx="3964004" cy="3964004"/>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Rounded Corners 107">
            <a:extLst>
              <a:ext uri="{FF2B5EF4-FFF2-40B4-BE49-F238E27FC236}">
                <a16:creationId xmlns:a16="http://schemas.microsoft.com/office/drawing/2014/main" id="{FB9816B9-B3AE-2FC2-A1AE-AFB683464533}"/>
              </a:ext>
            </a:extLst>
          </p:cNvPr>
          <p:cNvSpPr/>
          <p:nvPr/>
        </p:nvSpPr>
        <p:spPr>
          <a:xfrm>
            <a:off x="4664091" y="783142"/>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607ED701-D838-A0AA-27D8-1A2F1CF8B620}"/>
              </a:ext>
            </a:extLst>
          </p:cNvPr>
          <p:cNvSpPr txBox="1"/>
          <p:nvPr/>
        </p:nvSpPr>
        <p:spPr>
          <a:xfrm>
            <a:off x="4922034" y="893048"/>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42460" y="757606"/>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105" y="886518"/>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680DEC29-70AC-8C37-E2DE-ADE6B82141F6}"/>
              </a:ext>
            </a:extLst>
          </p:cNvPr>
          <p:cNvSpPr txBox="1"/>
          <p:nvPr/>
        </p:nvSpPr>
        <p:spPr>
          <a:xfrm>
            <a:off x="5920637" y="3610540"/>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a:t>
            </a:r>
            <a:r>
              <a:rPr lang="vi-VN"/>
              <a:t>âm &gt; 20000 Hz → Siêu âm</a:t>
            </a:r>
            <a:endParaRPr lang="en-US" dirty="0"/>
          </a:p>
        </p:txBody>
      </p:sp>
      <p:sp>
        <p:nvSpPr>
          <p:cNvPr id="113" name="TextBox 112">
            <a:extLst>
              <a:ext uri="{FF2B5EF4-FFF2-40B4-BE49-F238E27FC236}">
                <a16:creationId xmlns:a16="http://schemas.microsoft.com/office/drawing/2014/main" id="{788A887D-AA07-E1FC-E0B9-25B3F11B97D4}"/>
              </a:ext>
            </a:extLst>
          </p:cNvPr>
          <p:cNvSpPr txBox="1"/>
          <p:nvPr/>
        </p:nvSpPr>
        <p:spPr>
          <a:xfrm>
            <a:off x="5838574" y="4492735"/>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&lt; 20 Hz → Hạ âm</a:t>
            </a:r>
            <a:endParaRPr lang="en-US" dirty="0"/>
          </a:p>
        </p:txBody>
      </p:sp>
    </p:spTree>
    <p:extLst>
      <p:ext uri="{BB962C8B-B14F-4D97-AF65-F5344CB8AC3E}">
        <p14:creationId xmlns:p14="http://schemas.microsoft.com/office/powerpoint/2010/main" val="34767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112"/>
                                        </p:tgtEl>
                                        <p:attrNameLst>
                                          <p:attrName>style.visibility</p:attrName>
                                        </p:attrNameLst>
                                      </p:cBhvr>
                                      <p:to>
                                        <p:strVal val="visible"/>
                                      </p:to>
                                    </p:set>
                                    <p:animEffect transition="in" filter="wipe(up)">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13"/>
                                        </p:tgtEl>
                                        <p:attrNameLst>
                                          <p:attrName>style.visibility</p:attrName>
                                        </p:attrNameLst>
                                      </p:cBhvr>
                                      <p:to>
                                        <p:strVal val="visible"/>
                                      </p:to>
                                    </p:set>
                                    <p:animEffect transition="in" filter="wipe(up)">
                                      <p:cBhvr>
                                        <p:cTn id="1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12" grpId="0"/>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2223613" y="1669568"/>
            <a:ext cx="7394047"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3200" dirty="0">
                <a:latin typeface="#9Slide07 IcielBaliho Script" pitchFamily="2" charset="0"/>
              </a:rPr>
              <a:t>Các loài động vật giao tiếp với nhau bằng siêu âm</a:t>
            </a:r>
            <a:endParaRPr lang="en-US" sz="3200" dirty="0">
              <a:latin typeface="#9Slide07 IcielBaliho Script"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79353" y="520207"/>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B7680C6-C194-0249-06C8-F9EBD6DCD076}"/>
              </a:ext>
            </a:extLst>
          </p:cNvPr>
          <p:cNvSpPr txBox="1"/>
          <p:nvPr/>
        </p:nvSpPr>
        <p:spPr>
          <a:xfrm>
            <a:off x="4737296" y="630113"/>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57722" y="494671"/>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367" y="623583"/>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95709D70-B199-16E3-D0DD-D7DA36CA64F6}"/>
              </a:ext>
            </a:extLst>
          </p:cNvPr>
          <p:cNvSpPr txBox="1"/>
          <p:nvPr/>
        </p:nvSpPr>
        <p:spPr>
          <a:xfrm>
            <a:off x="1795962"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Dơi</a:t>
            </a:r>
            <a:endParaRPr lang="en-US" dirty="0"/>
          </a:p>
        </p:txBody>
      </p:sp>
      <p:pic>
        <p:nvPicPr>
          <p:cNvPr id="25602" name="Picture 2">
            <a:extLst>
              <a:ext uri="{FF2B5EF4-FFF2-40B4-BE49-F238E27FC236}">
                <a16:creationId xmlns:a16="http://schemas.microsoft.com/office/drawing/2014/main" id="{955A8925-7B9C-5D15-83E8-091D89CE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27" y="2771319"/>
            <a:ext cx="3509772" cy="218860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Mèo, Động Vật Trẻ, Mèo Con, Mèo Xám">
            <a:extLst>
              <a:ext uri="{FF2B5EF4-FFF2-40B4-BE49-F238E27FC236}">
                <a16:creationId xmlns:a16="http://schemas.microsoft.com/office/drawing/2014/main" id="{1583E4EC-A9DE-89E8-D8ED-472469C57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443" y="2783504"/>
            <a:ext cx="3509772" cy="214241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1052F385-C187-B70F-E563-28788F61C960}"/>
              </a:ext>
            </a:extLst>
          </p:cNvPr>
          <p:cNvSpPr txBox="1"/>
          <p:nvPr/>
        </p:nvSpPr>
        <p:spPr>
          <a:xfrm>
            <a:off x="5563678"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Mèo</a:t>
            </a:r>
            <a:endParaRPr lang="en-US" dirty="0"/>
          </a:p>
        </p:txBody>
      </p:sp>
      <p:pic>
        <p:nvPicPr>
          <p:cNvPr id="25606" name="Picture 6" descr="Cá Heo, Động Vật Có Vú, Loài Vật">
            <a:extLst>
              <a:ext uri="{FF2B5EF4-FFF2-40B4-BE49-F238E27FC236}">
                <a16:creationId xmlns:a16="http://schemas.microsoft.com/office/drawing/2014/main" id="{E897E506-F099-8416-23A2-3ACD05D6B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4159" y="2771319"/>
            <a:ext cx="3815941" cy="2148046"/>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64E7D31E-6999-014B-7E66-C938E26418B0}"/>
              </a:ext>
            </a:extLst>
          </p:cNvPr>
          <p:cNvSpPr txBox="1"/>
          <p:nvPr/>
        </p:nvSpPr>
        <p:spPr>
          <a:xfrm>
            <a:off x="9538500" y="5254654"/>
            <a:ext cx="138740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Cá heo</a:t>
            </a:r>
            <a:endParaRPr lang="en-US" dirty="0"/>
          </a:p>
        </p:txBody>
      </p:sp>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739" y="2431851"/>
            <a:ext cx="3118183" cy="3118183"/>
          </a:xfrm>
          <a:prstGeom prst="rect">
            <a:avLst/>
          </a:prstGeom>
        </p:spPr>
      </p:pic>
    </p:spTree>
    <p:extLst>
      <p:ext uri="{BB962C8B-B14F-4D97-AF65-F5344CB8AC3E}">
        <p14:creationId xmlns:p14="http://schemas.microsoft.com/office/powerpoint/2010/main" val="69415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p:cTn id="12" dur="500" fill="hold"/>
                                        <p:tgtEl>
                                          <p:spTgt spid="25602"/>
                                        </p:tgtEl>
                                        <p:attrNameLst>
                                          <p:attrName>ppt_w</p:attrName>
                                        </p:attrNameLst>
                                      </p:cBhvr>
                                      <p:tavLst>
                                        <p:tav tm="0">
                                          <p:val>
                                            <p:fltVal val="0"/>
                                          </p:val>
                                        </p:tav>
                                        <p:tav tm="100000">
                                          <p:val>
                                            <p:strVal val="#ppt_w"/>
                                          </p:val>
                                        </p:tav>
                                      </p:tavLst>
                                    </p:anim>
                                    <p:anim calcmode="lin" valueType="num">
                                      <p:cBhvr>
                                        <p:cTn id="13" dur="500" fill="hold"/>
                                        <p:tgtEl>
                                          <p:spTgt spid="25602"/>
                                        </p:tgtEl>
                                        <p:attrNameLst>
                                          <p:attrName>ppt_h</p:attrName>
                                        </p:attrNameLst>
                                      </p:cBhvr>
                                      <p:tavLst>
                                        <p:tav tm="0">
                                          <p:val>
                                            <p:fltVal val="0"/>
                                          </p:val>
                                        </p:tav>
                                        <p:tav tm="100000">
                                          <p:val>
                                            <p:strVal val="#ppt_h"/>
                                          </p:val>
                                        </p:tav>
                                      </p:tavLst>
                                    </p:anim>
                                    <p:animEffect transition="in" filter="fade">
                                      <p:cBhvr>
                                        <p:cTn id="14" dur="500"/>
                                        <p:tgtEl>
                                          <p:spTgt spid="2560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81"/>
                                        </p:tgtEl>
                                        <p:attrNameLst>
                                          <p:attrName>style.visibility</p:attrName>
                                        </p:attrNameLst>
                                      </p:cBhvr>
                                      <p:to>
                                        <p:strVal val="visible"/>
                                      </p:to>
                                    </p:set>
                                    <p:animEffect transition="in" filter="wipe(up)">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604"/>
                                        </p:tgtEl>
                                        <p:attrNameLst>
                                          <p:attrName>style.visibility</p:attrName>
                                        </p:attrNameLst>
                                      </p:cBhvr>
                                      <p:to>
                                        <p:strVal val="visible"/>
                                      </p:to>
                                    </p:set>
                                    <p:anim calcmode="lin" valueType="num">
                                      <p:cBhvr>
                                        <p:cTn id="23" dur="500" fill="hold"/>
                                        <p:tgtEl>
                                          <p:spTgt spid="25604"/>
                                        </p:tgtEl>
                                        <p:attrNameLst>
                                          <p:attrName>ppt_w</p:attrName>
                                        </p:attrNameLst>
                                      </p:cBhvr>
                                      <p:tavLst>
                                        <p:tav tm="0">
                                          <p:val>
                                            <p:fltVal val="0"/>
                                          </p:val>
                                        </p:tav>
                                        <p:tav tm="100000">
                                          <p:val>
                                            <p:strVal val="#ppt_w"/>
                                          </p:val>
                                        </p:tav>
                                      </p:tavLst>
                                    </p:anim>
                                    <p:anim calcmode="lin" valueType="num">
                                      <p:cBhvr>
                                        <p:cTn id="24" dur="500" fill="hold"/>
                                        <p:tgtEl>
                                          <p:spTgt spid="25604"/>
                                        </p:tgtEl>
                                        <p:attrNameLst>
                                          <p:attrName>ppt_h</p:attrName>
                                        </p:attrNameLst>
                                      </p:cBhvr>
                                      <p:tavLst>
                                        <p:tav tm="0">
                                          <p:val>
                                            <p:fltVal val="0"/>
                                          </p:val>
                                        </p:tav>
                                        <p:tav tm="100000">
                                          <p:val>
                                            <p:strVal val="#ppt_h"/>
                                          </p:val>
                                        </p:tav>
                                      </p:tavLst>
                                    </p:anim>
                                    <p:animEffect transition="in" filter="fade">
                                      <p:cBhvr>
                                        <p:cTn id="25" dur="500"/>
                                        <p:tgtEl>
                                          <p:spTgt spid="2560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84"/>
                                        </p:tgtEl>
                                        <p:attrNameLst>
                                          <p:attrName>style.visibility</p:attrName>
                                        </p:attrNameLst>
                                      </p:cBhvr>
                                      <p:to>
                                        <p:strVal val="visible"/>
                                      </p:to>
                                    </p:set>
                                    <p:animEffect transition="in" filter="wipe(up)">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5606"/>
                                        </p:tgtEl>
                                        <p:attrNameLst>
                                          <p:attrName>style.visibility</p:attrName>
                                        </p:attrNameLst>
                                      </p:cBhvr>
                                      <p:to>
                                        <p:strVal val="visible"/>
                                      </p:to>
                                    </p:set>
                                    <p:anim calcmode="lin" valueType="num">
                                      <p:cBhvr>
                                        <p:cTn id="34" dur="500" fill="hold"/>
                                        <p:tgtEl>
                                          <p:spTgt spid="25606"/>
                                        </p:tgtEl>
                                        <p:attrNameLst>
                                          <p:attrName>ppt_w</p:attrName>
                                        </p:attrNameLst>
                                      </p:cBhvr>
                                      <p:tavLst>
                                        <p:tav tm="0">
                                          <p:val>
                                            <p:fltVal val="0"/>
                                          </p:val>
                                        </p:tav>
                                        <p:tav tm="100000">
                                          <p:val>
                                            <p:strVal val="#ppt_w"/>
                                          </p:val>
                                        </p:tav>
                                      </p:tavLst>
                                    </p:anim>
                                    <p:anim calcmode="lin" valueType="num">
                                      <p:cBhvr>
                                        <p:cTn id="35" dur="500" fill="hold"/>
                                        <p:tgtEl>
                                          <p:spTgt spid="25606"/>
                                        </p:tgtEl>
                                        <p:attrNameLst>
                                          <p:attrName>ppt_h</p:attrName>
                                        </p:attrNameLst>
                                      </p:cBhvr>
                                      <p:tavLst>
                                        <p:tav tm="0">
                                          <p:val>
                                            <p:fltVal val="0"/>
                                          </p:val>
                                        </p:tav>
                                        <p:tav tm="100000">
                                          <p:val>
                                            <p:strVal val="#ppt_h"/>
                                          </p:val>
                                        </p:tav>
                                      </p:tavLst>
                                    </p:anim>
                                    <p:animEffect transition="in" filter="fade">
                                      <p:cBhvr>
                                        <p:cTn id="36" dur="500"/>
                                        <p:tgtEl>
                                          <p:spTgt spid="256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86"/>
                                        </p:tgtEl>
                                        <p:attrNameLst>
                                          <p:attrName>style.visibility</p:attrName>
                                        </p:attrNameLst>
                                      </p:cBhvr>
                                      <p:to>
                                        <p:strVal val="visible"/>
                                      </p:to>
                                    </p:set>
                                    <p:animEffect transition="in" filter="wipe(up)">
                                      <p:cBhvr>
                                        <p:cTn id="4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1" grpId="0"/>
      <p:bldP spid="84" grpId="0"/>
      <p:bldP spid="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7317A29D-5B41-611A-1A45-9BF33A486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8260" y="-3119551"/>
            <a:ext cx="2482198" cy="2482198"/>
          </a:xfrm>
          <a:prstGeom prst="rect">
            <a:avLst/>
          </a:prstGeom>
        </p:spPr>
      </p:pic>
      <p:pic>
        <p:nvPicPr>
          <p:cNvPr id="6" name="Picture 5">
            <a:extLst>
              <a:ext uri="{FF2B5EF4-FFF2-40B4-BE49-F238E27FC236}">
                <a16:creationId xmlns:a16="http://schemas.microsoft.com/office/drawing/2014/main" id="{39939345-545B-C14A-1F19-8DEBE7139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946" y="2203463"/>
            <a:ext cx="7954108" cy="3193695"/>
          </a:xfrm>
          <a:prstGeom prst="rect">
            <a:avLst/>
          </a:prstGeom>
        </p:spPr>
      </p:pic>
      <p:sp>
        <p:nvSpPr>
          <p:cNvPr id="34" name="TextBox 33">
            <a:extLst>
              <a:ext uri="{FF2B5EF4-FFF2-40B4-BE49-F238E27FC236}">
                <a16:creationId xmlns:a16="http://schemas.microsoft.com/office/drawing/2014/main" id="{A7D04A4A-EE71-DC05-4248-BC99EEC2DD69}"/>
              </a:ext>
            </a:extLst>
          </p:cNvPr>
          <p:cNvSpPr txBox="1"/>
          <p:nvPr/>
        </p:nvSpPr>
        <p:spPr>
          <a:xfrm>
            <a:off x="1533314" y="1386624"/>
            <a:ext cx="8882842" cy="740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latin typeface="#9Slide07 IcielBaliho Script" pitchFamily="2" charset="0"/>
              </a:rPr>
              <a:t>Hai đồ thị dao động âm có cùng biên độ nhưng khác tần số</a:t>
            </a:r>
            <a:endParaRPr lang="en-US" sz="7200" dirty="0">
              <a:latin typeface="#9Slide07 IcielBaliho Script" pitchFamily="2" charset="0"/>
            </a:endParaRPr>
          </a:p>
        </p:txBody>
      </p:sp>
      <p:sp>
        <p:nvSpPr>
          <p:cNvPr id="36" name="TextBox 35">
            <a:extLst>
              <a:ext uri="{FF2B5EF4-FFF2-40B4-BE49-F238E27FC236}">
                <a16:creationId xmlns:a16="http://schemas.microsoft.com/office/drawing/2014/main" id="{23016836-99E5-E04F-266D-275DBF27DB95}"/>
              </a:ext>
            </a:extLst>
          </p:cNvPr>
          <p:cNvSpPr txBox="1"/>
          <p:nvPr/>
        </p:nvSpPr>
        <p:spPr>
          <a:xfrm>
            <a:off x="223291" y="5488125"/>
            <a:ext cx="4726472"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cao hơn thì có đường biểu diễn sát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7" name="Graphic 36" descr="Line arrow Clockwise curve">
            <a:extLst>
              <a:ext uri="{FF2B5EF4-FFF2-40B4-BE49-F238E27FC236}">
                <a16:creationId xmlns:a16="http://schemas.microsoft.com/office/drawing/2014/main" id="{E0247778-FED1-1E23-BE4D-9468AF51E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547868" flipV="1">
            <a:off x="6481420" y="5202956"/>
            <a:ext cx="914400" cy="914400"/>
          </a:xfrm>
          <a:prstGeom prst="rect">
            <a:avLst/>
          </a:prstGeom>
        </p:spPr>
      </p:pic>
      <p:sp>
        <p:nvSpPr>
          <p:cNvPr id="38" name="TextBox 37">
            <a:extLst>
              <a:ext uri="{FF2B5EF4-FFF2-40B4-BE49-F238E27FC236}">
                <a16:creationId xmlns:a16="http://schemas.microsoft.com/office/drawing/2014/main" id="{2DF4632A-AD2D-657D-ABEF-9C8C0AE53F8C}"/>
              </a:ext>
            </a:extLst>
          </p:cNvPr>
          <p:cNvSpPr txBox="1"/>
          <p:nvPr/>
        </p:nvSpPr>
        <p:spPr>
          <a:xfrm>
            <a:off x="7439101" y="5558671"/>
            <a:ext cx="4752899"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thấp hơn thì có đường biểu diễn xa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9" name="Graphic 38" descr="Line arrow Counter clockwise curve">
            <a:extLst>
              <a:ext uri="{FF2B5EF4-FFF2-40B4-BE49-F238E27FC236}">
                <a16:creationId xmlns:a16="http://schemas.microsoft.com/office/drawing/2014/main" id="{088947E8-6228-341D-0AC8-54701828BF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67774" flipV="1">
            <a:off x="4894001" y="5186326"/>
            <a:ext cx="914400" cy="914400"/>
          </a:xfrm>
          <a:prstGeom prst="rect">
            <a:avLst/>
          </a:prstGeom>
        </p:spPr>
      </p:pic>
      <p:pic>
        <p:nvPicPr>
          <p:cNvPr id="43" name="Picture 42">
            <a:extLst>
              <a:ext uri="{FF2B5EF4-FFF2-40B4-BE49-F238E27FC236}">
                <a16:creationId xmlns:a16="http://schemas.microsoft.com/office/drawing/2014/main" id="{7FC8C3C2-33C6-0103-D952-025DFBA9C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709" y="7363246"/>
            <a:ext cx="3364658" cy="1862357"/>
          </a:xfrm>
          <a:prstGeom prst="rect">
            <a:avLst/>
          </a:prstGeom>
        </p:spPr>
      </p:pic>
      <p:sp>
        <p:nvSpPr>
          <p:cNvPr id="27" name="Rectangle: Rounded Corners 26">
            <a:extLst>
              <a:ext uri="{FF2B5EF4-FFF2-40B4-BE49-F238E27FC236}">
                <a16:creationId xmlns:a16="http://schemas.microsoft.com/office/drawing/2014/main" id="{AFD62471-A757-F824-B399-142C017E8FB2}"/>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0361FC5F-F557-758F-00D4-0B980BE58E01}"/>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9" name="Google Shape;3776;p52">
            <a:extLst>
              <a:ext uri="{FF2B5EF4-FFF2-40B4-BE49-F238E27FC236}">
                <a16:creationId xmlns:a16="http://schemas.microsoft.com/office/drawing/2014/main" id="{2E0EACA9-1649-0976-B9D8-9397A92A1489}"/>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5" name="Picture 2">
            <a:extLst>
              <a:ext uri="{FF2B5EF4-FFF2-40B4-BE49-F238E27FC236}">
                <a16:creationId xmlns:a16="http://schemas.microsoft.com/office/drawing/2014/main" id="{DC6F86F9-2ADC-7981-A4F8-CBDBA54709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algn="ctr">
              <a:lnSpc>
                <a:spcPct val="120000"/>
              </a:lnSpc>
            </a:pPr>
            <a:r>
              <a:rPr lang="en-US" sz="4400" dirty="0" err="1">
                <a:solidFill>
                  <a:srgbClr val="313A61"/>
                </a:solidFill>
                <a:latin typeface="#9Slide07 IcielBaliho Script" pitchFamily="2" charset="0"/>
                <a:cs typeface="#9Slide03 Arima Madurai Black" panose="00000A00000000000000" pitchFamily="2" charset="0"/>
              </a:rPr>
              <a:t>Độ</a:t>
            </a:r>
            <a:r>
              <a:rPr lang="en-US" sz="4400" dirty="0">
                <a:solidFill>
                  <a:srgbClr val="313A61"/>
                </a:solidFill>
                <a:latin typeface="#9Slide07 IcielBaliho Script" pitchFamily="2" charset="0"/>
                <a:cs typeface="#9Slide03 Arima Madurai Black" panose="00000A00000000000000" pitchFamily="2" charset="0"/>
              </a:rPr>
              <a:t> to </a:t>
            </a:r>
            <a:r>
              <a:rPr lang="en-US" sz="4400" dirty="0" err="1">
                <a:solidFill>
                  <a:srgbClr val="313A61"/>
                </a:solidFill>
                <a:latin typeface="#9Slide07 IcielBaliho Script" pitchFamily="2" charset="0"/>
                <a:cs typeface="#9Slide03 Arima Madurai Black" panose="00000A00000000000000" pitchFamily="2" charset="0"/>
              </a:rPr>
              <a:t>của</a:t>
            </a:r>
            <a:r>
              <a:rPr lang="en-US" sz="4400" dirty="0">
                <a:solidFill>
                  <a:srgbClr val="313A61"/>
                </a:solidFill>
                <a:latin typeface="#9Slide07 IcielBaliho Script" pitchFamily="2" charset="0"/>
                <a:cs typeface="#9Slide03 Arima Madurai Black" panose="00000A00000000000000" pitchFamily="2" charset="0"/>
              </a:rPr>
              <a:t> </a:t>
            </a:r>
            <a:r>
              <a:rPr lang="en-US" sz="4400" dirty="0" err="1">
                <a:solidFill>
                  <a:srgbClr val="313A61"/>
                </a:solidFill>
                <a:latin typeface="#9Slide07 IcielBaliho Script" pitchFamily="2" charset="0"/>
                <a:cs typeface="#9Slide03 Arima Madurai Black" panose="00000A00000000000000" pitchFamily="2" charset="0"/>
              </a:rPr>
              <a:t>âm</a:t>
            </a:r>
            <a:endParaRPr lang="vi-VN" sz="4400" dirty="0">
              <a:solidFill>
                <a:srgbClr val="313A6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algn="ctr"/>
            <a:r>
              <a:rPr lang="en-US" sz="4400" dirty="0" err="1">
                <a:solidFill>
                  <a:srgbClr val="F05555"/>
                </a:solidFill>
                <a:latin typeface="#9Slide07 IcielBaliho Script" pitchFamily="2" charset="0"/>
                <a:cs typeface="#9Slide03 Arima Madurai Black" panose="00000A00000000000000" pitchFamily="2" charset="0"/>
              </a:rPr>
              <a:t>Độ</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cao</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của</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âm</a:t>
            </a:r>
            <a:endParaRPr lang="vi-VN" sz="4400" dirty="0">
              <a:solidFill>
                <a:srgbClr val="F05555"/>
              </a:solidFill>
              <a:latin typeface="#9Slide07 IcielBaliho Script"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dirty="0">
                <a:solidFill>
                  <a:srgbClr val="313A61"/>
                </a:solidFill>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F192712F-7B24-043C-6A19-8EFF0B171F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1290" y="7055504"/>
            <a:ext cx="3268464" cy="3268464"/>
          </a:xfrm>
          <a:prstGeom prst="rect">
            <a:avLst/>
          </a:prstGeom>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525643" y="579254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8" name="Rectangle: Rounded Corners 27">
            <a:extLst>
              <a:ext uri="{FF2B5EF4-FFF2-40B4-BE49-F238E27FC236}">
                <a16:creationId xmlns:a16="http://schemas.microsoft.com/office/drawing/2014/main" id="{82D12FAB-271B-6CD6-28E6-B7FA49AF4096}"/>
              </a:ext>
            </a:extLst>
          </p:cNvPr>
          <p:cNvSpPr/>
          <p:nvPr/>
        </p:nvSpPr>
        <p:spPr>
          <a:xfrm>
            <a:off x="327313" y="386283"/>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4823A942-9243-73B4-1DB9-6FE631E69E6B}"/>
              </a:ext>
            </a:extLst>
          </p:cNvPr>
          <p:cNvSpPr txBox="1"/>
          <p:nvPr/>
        </p:nvSpPr>
        <p:spPr>
          <a:xfrm>
            <a:off x="430873" y="441990"/>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30" name="Picture 29">
            <a:extLst>
              <a:ext uri="{FF2B5EF4-FFF2-40B4-BE49-F238E27FC236}">
                <a16:creationId xmlns:a16="http://schemas.microsoft.com/office/drawing/2014/main" id="{3AFECC13-B5FE-5512-1B50-91EB87704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121" y="2663525"/>
            <a:ext cx="3812931" cy="1530950"/>
          </a:xfrm>
          <a:prstGeom prst="rect">
            <a:avLst/>
          </a:prstGeom>
        </p:spPr>
      </p:pic>
      <p:sp>
        <p:nvSpPr>
          <p:cNvPr id="41" name="Rectangle: Rounded Corners 40">
            <a:extLst>
              <a:ext uri="{FF2B5EF4-FFF2-40B4-BE49-F238E27FC236}">
                <a16:creationId xmlns:a16="http://schemas.microsoft.com/office/drawing/2014/main" id="{3E088879-396E-29A4-390A-FAFE61F785C7}"/>
              </a:ext>
            </a:extLst>
          </p:cNvPr>
          <p:cNvSpPr/>
          <p:nvPr/>
        </p:nvSpPr>
        <p:spPr>
          <a:xfrm>
            <a:off x="8861011" y="36291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TextBox 44">
            <a:extLst>
              <a:ext uri="{FF2B5EF4-FFF2-40B4-BE49-F238E27FC236}">
                <a16:creationId xmlns:a16="http://schemas.microsoft.com/office/drawing/2014/main" id="{099F4F6E-1C93-C98F-0552-1D22E478FB6F}"/>
              </a:ext>
            </a:extLst>
          </p:cNvPr>
          <p:cNvSpPr txBox="1"/>
          <p:nvPr/>
        </p:nvSpPr>
        <p:spPr>
          <a:xfrm>
            <a:off x="8713591" y="42690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46" name="Google Shape;3776;p52">
            <a:extLst>
              <a:ext uri="{FF2B5EF4-FFF2-40B4-BE49-F238E27FC236}">
                <a16:creationId xmlns:a16="http://schemas.microsoft.com/office/drawing/2014/main" id="{832202D0-8D41-3C9A-DC65-6E50A5F12DDC}"/>
              </a:ext>
            </a:extLst>
          </p:cNvPr>
          <p:cNvSpPr/>
          <p:nvPr/>
        </p:nvSpPr>
        <p:spPr>
          <a:xfrm>
            <a:off x="11013095" y="316700"/>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7" name="Picture 2">
            <a:extLst>
              <a:ext uri="{FF2B5EF4-FFF2-40B4-BE49-F238E27FC236}">
                <a16:creationId xmlns:a16="http://schemas.microsoft.com/office/drawing/2014/main" id="{67F2216C-AB75-8A5D-F6BA-C086F5365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924" y="426901"/>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8C2389-2E1E-D6A7-2C5F-051DE77EB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055" y="3832162"/>
            <a:ext cx="6182714" cy="2500057"/>
          </a:xfrm>
          <a:prstGeom prst="rect">
            <a:avLst/>
          </a:prstGeom>
        </p:spPr>
      </p:pic>
      <p:pic>
        <p:nvPicPr>
          <p:cNvPr id="17" name="Picture 16">
            <a:extLst>
              <a:ext uri="{FF2B5EF4-FFF2-40B4-BE49-F238E27FC236}">
                <a16:creationId xmlns:a16="http://schemas.microsoft.com/office/drawing/2014/main" id="{71B89AAD-3CB2-3C03-F348-031A59768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97" y="1238283"/>
            <a:ext cx="6008969" cy="2446129"/>
          </a:xfrm>
          <a:prstGeom prst="rect">
            <a:avLst/>
          </a:prstGeom>
        </p:spPr>
      </p:pic>
      <p:sp>
        <p:nvSpPr>
          <p:cNvPr id="48" name="TextBox 47">
            <a:extLst>
              <a:ext uri="{FF2B5EF4-FFF2-40B4-BE49-F238E27FC236}">
                <a16:creationId xmlns:a16="http://schemas.microsoft.com/office/drawing/2014/main" id="{B96F8519-9BE5-9A81-EA44-BA6B8A1CC665}"/>
              </a:ext>
            </a:extLst>
          </p:cNvPr>
          <p:cNvSpPr txBox="1"/>
          <p:nvPr/>
        </p:nvSpPr>
        <p:spPr>
          <a:xfrm>
            <a:off x="6469260" y="1966677"/>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 </a:t>
            </a:r>
          </a:p>
          <a:p>
            <a:pPr algn="ctr">
              <a:lnSpc>
                <a:spcPct val="100000"/>
              </a:lnSpc>
            </a:pPr>
            <a:r>
              <a:rPr lang="vi-VN" sz="3200" dirty="0">
                <a:latin typeface="#9Slide07 IcielBaliho Script" pitchFamily="2" charset="0"/>
              </a:rPr>
              <a:t>Nguồn âm dao động với tần số nhỏ</a:t>
            </a:r>
            <a:endParaRPr lang="en-US" sz="7200" dirty="0">
              <a:latin typeface="#9Slide07 IcielBaliho Script" pitchFamily="2" charset="0"/>
            </a:endParaRPr>
          </a:p>
        </p:txBody>
      </p:sp>
      <p:sp>
        <p:nvSpPr>
          <p:cNvPr id="49" name="TextBox 48">
            <a:extLst>
              <a:ext uri="{FF2B5EF4-FFF2-40B4-BE49-F238E27FC236}">
                <a16:creationId xmlns:a16="http://schemas.microsoft.com/office/drawing/2014/main" id="{D44EB3A4-DED3-7E71-7A20-4C2DC15EF92A}"/>
              </a:ext>
            </a:extLst>
          </p:cNvPr>
          <p:cNvSpPr txBox="1"/>
          <p:nvPr/>
        </p:nvSpPr>
        <p:spPr>
          <a:xfrm>
            <a:off x="189231" y="4490914"/>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 </a:t>
            </a:r>
          </a:p>
          <a:p>
            <a:pPr algn="ctr">
              <a:lnSpc>
                <a:spcPct val="100000"/>
              </a:lnSpc>
            </a:pPr>
            <a:r>
              <a:rPr lang="vi-VN" sz="3200" dirty="0">
                <a:latin typeface="#9Slide07 IcielBaliho Script" pitchFamily="2" charset="0"/>
              </a:rPr>
              <a:t>Nguồn âm dao động với tần số lớn</a:t>
            </a:r>
            <a:endParaRPr lang="en-US" sz="7200" dirty="0">
              <a:latin typeface="#9Slide07 IcielBaliho Script" pitchFamily="2" charset="0"/>
            </a:endParaRPr>
          </a:p>
        </p:txBody>
      </p:sp>
    </p:spTree>
    <p:extLst>
      <p:ext uri="{BB962C8B-B14F-4D97-AF65-F5344CB8AC3E}">
        <p14:creationId xmlns:p14="http://schemas.microsoft.com/office/powerpoint/2010/main" val="308531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49"/>
                                        </p:tgtEl>
                                        <p:attrNameLst>
                                          <p:attrName>style.visibility</p:attrName>
                                        </p:attrNameLst>
                                      </p:cBhvr>
                                      <p:to>
                                        <p:strVal val="visible"/>
                                      </p:to>
                                    </p:set>
                                    <p:animEffect transition="in" filter="wipe(left)">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4984642"/>
            <a:ext cx="10729169" cy="148853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86" y="523389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53090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3633112"/>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Hãy</a:t>
            </a:r>
            <a:r>
              <a:rPr lang="en-US" dirty="0"/>
              <a:t> so </a:t>
            </a:r>
            <a:r>
              <a:rPr lang="en-US" dirty="0" err="1"/>
              <a:t>sánh</a:t>
            </a:r>
            <a:r>
              <a:rPr lang="en-US" dirty="0"/>
              <a:t> </a:t>
            </a:r>
            <a:r>
              <a:rPr lang="en-US" dirty="0" err="1"/>
              <a:t>tần</a:t>
            </a:r>
            <a:r>
              <a:rPr lang="en-US" dirty="0"/>
              <a:t> </a:t>
            </a:r>
            <a:r>
              <a:rPr lang="en-US" dirty="0" err="1"/>
              <a:t>số</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trong</a:t>
            </a:r>
            <a:r>
              <a:rPr lang="en-US" dirty="0"/>
              <a:t> </a:t>
            </a:r>
            <a:r>
              <a:rPr lang="en-US" dirty="0" err="1"/>
              <a:t>hình</a:t>
            </a:r>
            <a:r>
              <a:rPr lang="en-US" dirty="0"/>
              <a:t> 13.4a </a:t>
            </a:r>
            <a:r>
              <a:rPr lang="en-US" dirty="0" err="1"/>
              <a:t>và</a:t>
            </a:r>
            <a:r>
              <a:rPr lang="en-US" dirty="0"/>
              <a:t> 13.4b </a:t>
            </a:r>
            <a:r>
              <a:rPr lang="en-US" dirty="0" err="1"/>
              <a:t>từ</a:t>
            </a:r>
            <a:r>
              <a:rPr lang="en-US" dirty="0"/>
              <a:t> </a:t>
            </a:r>
            <a:r>
              <a:rPr lang="en-US" dirty="0" err="1"/>
              <a:t>đó</a:t>
            </a:r>
            <a:r>
              <a:rPr lang="en-US" dirty="0"/>
              <a:t> </a:t>
            </a:r>
            <a:r>
              <a:rPr lang="en-US" dirty="0" err="1"/>
              <a:t>rút</a:t>
            </a:r>
            <a:r>
              <a:rPr lang="en-US" dirty="0"/>
              <a:t> ra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a &lt; Hình b</a:t>
            </a:r>
          </a:p>
          <a:p>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càng</a:t>
            </a:r>
            <a:r>
              <a:rPr lang="en-US" dirty="0"/>
              <a:t> </a:t>
            </a:r>
            <a:r>
              <a:rPr lang="en-US" dirty="0" err="1"/>
              <a:t>chậm</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r>
              <a:rPr lang="en-US" dirty="0"/>
              <a:t> </a:t>
            </a:r>
            <a:r>
              <a:rPr lang="en-US" dirty="0" err="1"/>
              <a:t>càng</a:t>
            </a:r>
            <a:r>
              <a:rPr lang="en-US" dirty="0"/>
              <a:t> </a:t>
            </a:r>
            <a:r>
              <a:rPr lang="en-US" dirty="0" err="1"/>
              <a:t>nhỏ</a:t>
            </a:r>
            <a:r>
              <a:rPr lang="vi-VN" dirty="0"/>
              <a:t> và ngược lại</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B7072ED-EBC6-FD17-ADBA-76D8EDE3F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443722"/>
            <a:ext cx="4185793" cy="1692577"/>
          </a:xfrm>
          <a:prstGeom prst="rect">
            <a:avLst/>
          </a:prstGeom>
        </p:spPr>
      </p:pic>
      <p:pic>
        <p:nvPicPr>
          <p:cNvPr id="118" name="Picture 117">
            <a:extLst>
              <a:ext uri="{FF2B5EF4-FFF2-40B4-BE49-F238E27FC236}">
                <a16:creationId xmlns:a16="http://schemas.microsoft.com/office/drawing/2014/main" id="{2BBC1022-6A2B-9A01-3D86-6F848FC11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452371"/>
            <a:ext cx="4084786" cy="1662833"/>
          </a:xfrm>
          <a:prstGeom prst="rect">
            <a:avLst/>
          </a:prstGeom>
        </p:spPr>
      </p:pic>
      <p:sp>
        <p:nvSpPr>
          <p:cNvPr id="119" name="TextBox 118">
            <a:extLst>
              <a:ext uri="{FF2B5EF4-FFF2-40B4-BE49-F238E27FC236}">
                <a16:creationId xmlns:a16="http://schemas.microsoft.com/office/drawing/2014/main" id="{08FF46A9-385D-9341-813C-F281ED531135}"/>
              </a:ext>
            </a:extLst>
          </p:cNvPr>
          <p:cNvSpPr txBox="1"/>
          <p:nvPr/>
        </p:nvSpPr>
        <p:spPr>
          <a:xfrm>
            <a:off x="3142926" y="2953184"/>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D5D03BBC-ED14-F6F2-4B3F-C909AE40AF2F}"/>
              </a:ext>
            </a:extLst>
          </p:cNvPr>
          <p:cNvSpPr txBox="1"/>
          <p:nvPr/>
        </p:nvSpPr>
        <p:spPr>
          <a:xfrm>
            <a:off x="8103476" y="3002197"/>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285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38969" y="5436208"/>
            <a:ext cx="8085526" cy="719597"/>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61" y="5166149"/>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01" y="387391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1794" y="4089425"/>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So sánh độ cao (bồng, trầm) của âm nghe được trong thí nghiệm hình 13.4a và 13.4b</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65705" y="5465099"/>
            <a:ext cx="1028101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thanh nghe được hình a trầm hơn so với hình b</a:t>
            </a:r>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B3A4BED7-8D22-1D10-6DF0-BEEB076E6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607320"/>
            <a:ext cx="4185793" cy="1692577"/>
          </a:xfrm>
          <a:prstGeom prst="rect">
            <a:avLst/>
          </a:prstGeom>
        </p:spPr>
      </p:pic>
      <p:pic>
        <p:nvPicPr>
          <p:cNvPr id="118" name="Picture 117">
            <a:extLst>
              <a:ext uri="{FF2B5EF4-FFF2-40B4-BE49-F238E27FC236}">
                <a16:creationId xmlns:a16="http://schemas.microsoft.com/office/drawing/2014/main" id="{A8549F2D-0D3F-23E6-A634-9AF2C5051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615969"/>
            <a:ext cx="4084786" cy="1662833"/>
          </a:xfrm>
          <a:prstGeom prst="rect">
            <a:avLst/>
          </a:prstGeom>
        </p:spPr>
      </p:pic>
      <p:sp>
        <p:nvSpPr>
          <p:cNvPr id="119" name="TextBox 118">
            <a:extLst>
              <a:ext uri="{FF2B5EF4-FFF2-40B4-BE49-F238E27FC236}">
                <a16:creationId xmlns:a16="http://schemas.microsoft.com/office/drawing/2014/main" id="{FAC1EE05-B836-945F-A3F7-97570B3F9578}"/>
              </a:ext>
            </a:extLst>
          </p:cNvPr>
          <p:cNvSpPr txBox="1"/>
          <p:nvPr/>
        </p:nvSpPr>
        <p:spPr>
          <a:xfrm>
            <a:off x="3142926" y="3116782"/>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F51F04A7-1808-E375-5A37-40B65CCD154D}"/>
              </a:ext>
            </a:extLst>
          </p:cNvPr>
          <p:cNvSpPr txBox="1"/>
          <p:nvPr/>
        </p:nvSpPr>
        <p:spPr>
          <a:xfrm>
            <a:off x="8103476" y="3165795"/>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36562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5051252"/>
            <a:ext cx="10729169"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910" y="4781193"/>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63479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4006202"/>
            <a:ext cx="9002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độ</a:t>
            </a:r>
            <a:r>
              <a:rPr lang="en-US" dirty="0"/>
              <a:t> </a:t>
            </a:r>
            <a:r>
              <a:rPr lang="en-US" dirty="0" err="1"/>
              <a:t>cao</a:t>
            </a:r>
            <a:r>
              <a:rPr lang="en-US" dirty="0"/>
              <a:t> </a:t>
            </a:r>
            <a:r>
              <a:rPr lang="en-US" dirty="0" err="1"/>
              <a:t>của</a:t>
            </a:r>
            <a:r>
              <a:rPr lang="en-US" dirty="0"/>
              <a:t> </a:t>
            </a:r>
            <a:r>
              <a:rPr lang="en-US" dirty="0" err="1"/>
              <a:t>âm</a:t>
            </a:r>
            <a:r>
              <a:rPr lang="en-US" dirty="0"/>
              <a:t> </a:t>
            </a:r>
            <a:r>
              <a:rPr lang="en-US" dirty="0" err="1"/>
              <a:t>với</a:t>
            </a:r>
            <a:r>
              <a:rPr lang="en-US" dirty="0"/>
              <a:t> </a:t>
            </a:r>
            <a:r>
              <a:rPr lang="en-US" dirty="0" err="1"/>
              <a:t>tần</a:t>
            </a:r>
            <a:r>
              <a:rPr lang="en-US" dirty="0"/>
              <a:t> </a:t>
            </a:r>
            <a:r>
              <a:rPr lang="en-US" dirty="0" err="1"/>
              <a:t>số</a:t>
            </a:r>
            <a:r>
              <a:rPr lang="en-US" dirty="0"/>
              <a:t> </a:t>
            </a:r>
            <a:r>
              <a:rPr lang="vi-VN" dirty="0"/>
              <a:t>sóng </a:t>
            </a:r>
            <a:r>
              <a:rPr lang="en-US" dirty="0" err="1"/>
              <a:t>âm</a:t>
            </a:r>
            <a:r>
              <a:rPr lang="en-US" dirty="0"/>
              <a:t>.</a:t>
            </a:r>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phát ra càng cao (càng bổng) khi tần số âm càng lớn và ngược lại, âm phát ra càng thấp (càng trầm) khi tần số càng nhỏ.</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1DF7921-86D3-2449-F70F-3FBBF153A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127" y="1541433"/>
            <a:ext cx="4185793" cy="1692577"/>
          </a:xfrm>
          <a:prstGeom prst="rect">
            <a:avLst/>
          </a:prstGeom>
        </p:spPr>
      </p:pic>
      <p:pic>
        <p:nvPicPr>
          <p:cNvPr id="118" name="Picture 117">
            <a:extLst>
              <a:ext uri="{FF2B5EF4-FFF2-40B4-BE49-F238E27FC236}">
                <a16:creationId xmlns:a16="http://schemas.microsoft.com/office/drawing/2014/main" id="{BB7DB67C-68D5-E8D2-7D0C-F8566C9893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494" y="1550082"/>
            <a:ext cx="4084786" cy="1662833"/>
          </a:xfrm>
          <a:prstGeom prst="rect">
            <a:avLst/>
          </a:prstGeom>
        </p:spPr>
      </p:pic>
      <p:sp>
        <p:nvSpPr>
          <p:cNvPr id="119" name="TextBox 118">
            <a:extLst>
              <a:ext uri="{FF2B5EF4-FFF2-40B4-BE49-F238E27FC236}">
                <a16:creationId xmlns:a16="http://schemas.microsoft.com/office/drawing/2014/main" id="{AAB827D0-D21A-A119-0B62-907685345964}"/>
              </a:ext>
            </a:extLst>
          </p:cNvPr>
          <p:cNvSpPr txBox="1"/>
          <p:nvPr/>
        </p:nvSpPr>
        <p:spPr>
          <a:xfrm>
            <a:off x="3042212" y="3050895"/>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148D6BBB-CD92-19DF-7F84-F83637D054A2}"/>
              </a:ext>
            </a:extLst>
          </p:cNvPr>
          <p:cNvSpPr txBox="1"/>
          <p:nvPr/>
        </p:nvSpPr>
        <p:spPr>
          <a:xfrm>
            <a:off x="8002762" y="3099908"/>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62906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5" name="Picture 54">
            <a:extLst>
              <a:ext uri="{FF2B5EF4-FFF2-40B4-BE49-F238E27FC236}">
                <a16:creationId xmlns:a16="http://schemas.microsoft.com/office/drawing/2014/main" id="{0D686A98-29BE-E87D-8330-CE6B8D7AB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778" y="2104060"/>
            <a:ext cx="2123149" cy="1373801"/>
          </a:xfrm>
          <a:prstGeom prst="rect">
            <a:avLst/>
          </a:prstGeom>
        </p:spPr>
      </p:pic>
      <p:sp>
        <p:nvSpPr>
          <p:cNvPr id="63" name="Rectangle: Rounded Corners 62">
            <a:extLst>
              <a:ext uri="{FF2B5EF4-FFF2-40B4-BE49-F238E27FC236}">
                <a16:creationId xmlns:a16="http://schemas.microsoft.com/office/drawing/2014/main" id="{35E480BF-69EF-41DC-AC3C-B822B7B22590}"/>
              </a:ext>
            </a:extLst>
          </p:cNvPr>
          <p:cNvSpPr/>
          <p:nvPr/>
        </p:nvSpPr>
        <p:spPr>
          <a:xfrm>
            <a:off x="1176031" y="1124797"/>
            <a:ext cx="10681064" cy="5007662"/>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8A2F6CE-A39D-CF17-BCCE-38AA77CCC286}"/>
              </a:ext>
            </a:extLst>
          </p:cNvPr>
          <p:cNvSpPr txBox="1"/>
          <p:nvPr/>
        </p:nvSpPr>
        <p:spPr>
          <a:xfrm>
            <a:off x="2246247" y="1620699"/>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65" name="Group 64">
            <a:extLst>
              <a:ext uri="{FF2B5EF4-FFF2-40B4-BE49-F238E27FC236}">
                <a16:creationId xmlns:a16="http://schemas.microsoft.com/office/drawing/2014/main" id="{7B3F0A30-76FE-963A-63E8-FDD3C0279856}"/>
              </a:ext>
            </a:extLst>
          </p:cNvPr>
          <p:cNvGrpSpPr/>
          <p:nvPr/>
        </p:nvGrpSpPr>
        <p:grpSpPr>
          <a:xfrm flipH="1">
            <a:off x="-35357" y="1985242"/>
            <a:ext cx="3101282" cy="4825606"/>
            <a:chOff x="9050311" y="1907329"/>
            <a:chExt cx="3101282" cy="4825606"/>
          </a:xfrm>
        </p:grpSpPr>
        <p:sp>
          <p:nvSpPr>
            <p:cNvPr id="66" name="Freeform: Shape 65">
              <a:extLst>
                <a:ext uri="{FF2B5EF4-FFF2-40B4-BE49-F238E27FC236}">
                  <a16:creationId xmlns:a16="http://schemas.microsoft.com/office/drawing/2014/main" id="{5CF98D62-D145-8F4F-002F-2DDEBFC945DD}"/>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C65EC60-3A8F-5396-CC94-040021BCB8C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D50AFB2-12F5-5F0D-33FA-838D1D24DCB5}"/>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0BDB6C4-E2AC-F69A-667F-5561D52022D1}"/>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91BD2E6-6EF4-F69E-C78C-71C62862DE45}"/>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097C2C0-E1B0-421B-C524-04D41AB8D54B}"/>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BDF0229-44BB-58C4-0FCE-049AC46E4781}"/>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9E9E868-FA0D-BB2A-5267-5BCC282CBD1C}"/>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1663840-964C-3B1B-74CA-2B1C073E26CF}"/>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3498D2-F250-7399-1D23-D9E1E8EC43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6682B99-EBA7-EAB8-D290-9982AD59FC40}"/>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7D7E218-0EBC-FE26-C7B4-7006D36BE518}"/>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67C51A6-A7C2-6A64-BB40-5973921744D6}"/>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D858D7A-9CF5-8778-8D2D-B33AD11E4D2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9B202E8-8830-72A7-A764-F171BA9F879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DD5E435-D2FF-4F91-5FF5-7702F85997E9}"/>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F399624-5AE8-FCA4-D7C3-F0392C6A469C}"/>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C826728-66FD-1755-079F-69C3A5246248}"/>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02E82E1-185A-A5E2-946F-D72E3ED0A51F}"/>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E9098FE-0D63-039E-0A96-344565D4884F}"/>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8A0BD60-4F4B-198F-CCB2-28FFCD5346E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EFC734D-633D-F1CF-F45E-9A606C4BA589}"/>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BEBD3EF-3514-4D27-E271-3E32E93B195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F607A39-DBEC-BE45-D8BC-D4F32A851325}"/>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398BC4E7-41F9-9200-2B41-7136BCB17A3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23DF2889-7575-33B9-8488-05C9D54F748C}"/>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436C165-91F1-738C-B00D-44A87F4D5CA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A6F85B6-B415-68FA-F75B-EE31CE151F89}"/>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5F273B7-62AE-559D-A033-DD8EFC299AA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CEA8273-5F15-BF1A-91FB-D890CA99AD5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5052FB9-6731-1143-1C89-4EB336217C5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FAC6195-26B6-BC71-45F3-97D0905DFE82}"/>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AFAAB02-2FC5-728A-62FF-3427FE61B67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492E88E-0F77-11EF-7B9B-13BE41EA6554}"/>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B5F31B-AFD6-BCC6-5558-D0D75B9A5C3F}"/>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432D53-0BB3-4142-8ED7-9EB01B8A1215}"/>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0F16B59-71BA-18DD-0993-B9BA4F6A2DF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87D05A9-C20D-B84D-2B83-99F12F5A2BAC}"/>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6683C9CF-6ADF-6625-5903-3454953B761A}"/>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D71217D-54DA-B2BF-2349-B0D0E90E8024}"/>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36634A5-6F6F-8361-A207-491E4C1144E3}"/>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A916331-1B21-49D8-DE57-B635CA25104F}"/>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6E5FB8D-FC2F-3A65-5577-111C687BA8B4}"/>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47FA0F5-AE10-065A-181A-FB020B3CAC0F}"/>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D9C2688-6E25-1CE6-1813-E471034B0898}"/>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805F7C9-4984-B100-95F2-1CA8A5E831D4}"/>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6D8E64-61C2-0311-F1D1-2934A5FC93E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13" name="Picture 2" descr="Âm nhạc">
            <a:extLst>
              <a:ext uri="{FF2B5EF4-FFF2-40B4-BE49-F238E27FC236}">
                <a16:creationId xmlns:a16="http://schemas.microsoft.com/office/drawing/2014/main" id="{B5401702-9AC5-8F64-FBBE-24ED34DD8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522" y="158275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E343976C-A5EA-C872-A06A-8773C17B174A}"/>
              </a:ext>
            </a:extLst>
          </p:cNvPr>
          <p:cNvSpPr txBox="1"/>
          <p:nvPr/>
        </p:nvSpPr>
        <p:spPr>
          <a:xfrm>
            <a:off x="3435135" y="2736580"/>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115" name="Picture 2" descr="Âm nhạc">
            <a:extLst>
              <a:ext uri="{FF2B5EF4-FFF2-40B4-BE49-F238E27FC236}">
                <a16:creationId xmlns:a16="http://schemas.microsoft.com/office/drawing/2014/main" id="{DB7051E2-8921-BB04-F978-678B138F2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409" y="2698633"/>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E2ED1F5A-82D6-ABC6-5EDD-6ECBEA520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655" y="-2385668"/>
            <a:ext cx="3089396" cy="1709998"/>
          </a:xfrm>
          <a:prstGeom prst="rect">
            <a:avLst/>
          </a:prstGeom>
        </p:spPr>
      </p:pic>
      <p:sp>
        <p:nvSpPr>
          <p:cNvPr id="123" name="TextBox 122">
            <a:extLst>
              <a:ext uri="{FF2B5EF4-FFF2-40B4-BE49-F238E27FC236}">
                <a16:creationId xmlns:a16="http://schemas.microsoft.com/office/drawing/2014/main" id="{B651118E-76D6-3A6C-6459-224916EA9D6C}"/>
              </a:ext>
            </a:extLst>
          </p:cNvPr>
          <p:cNvSpPr txBox="1"/>
          <p:nvPr/>
        </p:nvSpPr>
        <p:spPr>
          <a:xfrm>
            <a:off x="2680906" y="3628895"/>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nhanh → Tần số âm càng lớn → Âm phát ra càng cao (càng bổng)</a:t>
            </a:r>
            <a:endParaRPr lang="en-US" dirty="0"/>
          </a:p>
        </p:txBody>
      </p:sp>
      <p:pic>
        <p:nvPicPr>
          <p:cNvPr id="124" name="Picture 2" descr="Âm nhạc">
            <a:extLst>
              <a:ext uri="{FF2B5EF4-FFF2-40B4-BE49-F238E27FC236}">
                <a16:creationId xmlns:a16="http://schemas.microsoft.com/office/drawing/2014/main" id="{71BA38A3-B80E-CBF2-DA9E-BCB61FEC2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481" y="3789444"/>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7AFE1C2E-3C04-23A3-2466-4090A26CFE54}"/>
              </a:ext>
            </a:extLst>
          </p:cNvPr>
          <p:cNvSpPr txBox="1"/>
          <p:nvPr/>
        </p:nvSpPr>
        <p:spPr>
          <a:xfrm>
            <a:off x="2626247" y="4780362"/>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chậm  → Tần số âm càng nhỏ → Âm phát ra càng thấp (càng trầm)</a:t>
            </a:r>
            <a:endParaRPr lang="en-US" dirty="0"/>
          </a:p>
        </p:txBody>
      </p:sp>
      <p:pic>
        <p:nvPicPr>
          <p:cNvPr id="126" name="Picture 2" descr="Âm nhạc">
            <a:extLst>
              <a:ext uri="{FF2B5EF4-FFF2-40B4-BE49-F238E27FC236}">
                <a16:creationId xmlns:a16="http://schemas.microsoft.com/office/drawing/2014/main" id="{1BBE1938-DBC7-FA9B-24E0-B34C758D7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822" y="494091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Rounded Corners 120">
            <a:extLst>
              <a:ext uri="{FF2B5EF4-FFF2-40B4-BE49-F238E27FC236}">
                <a16:creationId xmlns:a16="http://schemas.microsoft.com/office/drawing/2014/main" id="{9D339473-E903-AD14-7D4A-E59946381E84}"/>
              </a:ext>
            </a:extLst>
          </p:cNvPr>
          <p:cNvSpPr/>
          <p:nvPr/>
        </p:nvSpPr>
        <p:spPr>
          <a:xfrm>
            <a:off x="1741637" y="70040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2" name="TextBox 121">
            <a:extLst>
              <a:ext uri="{FF2B5EF4-FFF2-40B4-BE49-F238E27FC236}">
                <a16:creationId xmlns:a16="http://schemas.microsoft.com/office/drawing/2014/main" id="{B4F2B226-02D1-693F-3AA9-B67B785B417C}"/>
              </a:ext>
            </a:extLst>
          </p:cNvPr>
          <p:cNvSpPr txBox="1"/>
          <p:nvPr/>
        </p:nvSpPr>
        <p:spPr>
          <a:xfrm>
            <a:off x="1962141" y="794360"/>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27" name="Google Shape;3776;p52">
            <a:extLst>
              <a:ext uri="{FF2B5EF4-FFF2-40B4-BE49-F238E27FC236}">
                <a16:creationId xmlns:a16="http://schemas.microsoft.com/office/drawing/2014/main" id="{5B53DFBB-592C-A928-E89D-A82D70898939}"/>
              </a:ext>
            </a:extLst>
          </p:cNvPr>
          <p:cNvSpPr/>
          <p:nvPr/>
        </p:nvSpPr>
        <p:spPr>
          <a:xfrm>
            <a:off x="1381203" y="678577"/>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8" name="Picture 2">
            <a:extLst>
              <a:ext uri="{FF2B5EF4-FFF2-40B4-BE49-F238E27FC236}">
                <a16:creationId xmlns:a16="http://schemas.microsoft.com/office/drawing/2014/main" id="{8E9A7856-54D8-3D4B-0D1C-5326EF2A1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032" y="788778"/>
            <a:ext cx="417109" cy="417109"/>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roup 128">
            <a:extLst>
              <a:ext uri="{FF2B5EF4-FFF2-40B4-BE49-F238E27FC236}">
                <a16:creationId xmlns:a16="http://schemas.microsoft.com/office/drawing/2014/main" id="{85A5AEBD-BCCD-A4C7-476E-F3B18A883206}"/>
              </a:ext>
            </a:extLst>
          </p:cNvPr>
          <p:cNvGrpSpPr/>
          <p:nvPr/>
        </p:nvGrpSpPr>
        <p:grpSpPr>
          <a:xfrm flipH="1">
            <a:off x="4350876" y="7206559"/>
            <a:ext cx="428488" cy="665993"/>
            <a:chOff x="5314507" y="1696399"/>
            <a:chExt cx="2657208" cy="4130062"/>
          </a:xfrm>
        </p:grpSpPr>
        <p:sp>
          <p:nvSpPr>
            <p:cNvPr id="130" name="Freeform: Shape 129">
              <a:extLst>
                <a:ext uri="{FF2B5EF4-FFF2-40B4-BE49-F238E27FC236}">
                  <a16:creationId xmlns:a16="http://schemas.microsoft.com/office/drawing/2014/main" id="{CD75FD8C-A685-C5D5-0620-265497142B3F}"/>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2DB73CE-35C6-C967-0C68-A256828EBEA2}"/>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4434570-7839-F92E-0B73-64F79F9F118A}"/>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3D54D49-B2AA-9F1A-C20F-1E115B6C660A}"/>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4086D2-1367-6A79-2CCB-76B46645F644}"/>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C5B109F-290B-8224-80F7-D86417B10D6E}"/>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D78AE64-8C58-4441-55C7-ED32430D19C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7F27DCA-E621-9C03-0550-88EA3788B202}"/>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133A71DD-7C84-9776-B2B9-AD6D7523590A}"/>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E509E9E-4104-90B5-3730-E866087DB0F9}"/>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EB8C77D-7947-84CF-7519-8DB6C2B4CACC}"/>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D2BB921-10AD-FA1A-D4B4-E430BF4C7B8C}"/>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893BEE-0C93-48A0-CDB3-09906F3D53AD}"/>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F1F9DD7-FA68-5788-2D0E-B6A4572FEE1D}"/>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1654BF6-8DD7-9BC3-E2E4-1A81C4618693}"/>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6C82DEC-45CF-0073-18BF-648756F406D7}"/>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4C7FD3F-819F-BDF2-2615-4EFDB9FB0B1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17C536F-0666-C5FB-B73C-67F2133446E0}"/>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C56D92B-B080-B5D6-1F7A-51E29CA0569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61F5622-8AD4-C0E6-243E-BEF9A31A42E5}"/>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95FA175-923B-A0C3-A676-FF6B735B6E9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F909652-5264-D3AB-FE13-910349BD1D42}"/>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4D04CC7-0965-C07B-A163-C69CDD89A83E}"/>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B1AA191-441B-7E57-3118-7D74154FD0F4}"/>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3B21CB1-919D-8D62-6C0E-9C7AC32CE0DB}"/>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6AD930F-54A0-13D9-25DD-175B814077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3EEA424-0126-C157-645B-622D891B4D47}"/>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7A704AB-4FB4-4361-68CF-C5EDE42FE6E8}"/>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2108E7B-0402-4104-F841-D8E750DD6447}"/>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940278E-4BCE-3155-DE5B-0FD57E640906}"/>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257031A-18DA-DC68-F5B2-3BDA19A92AB3}"/>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046E583-D35C-6588-0BAA-89DA7DC08A0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C63D387-5BE1-4D38-C519-1E55F4297B82}"/>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918E210-79B0-A230-A346-5C726595CFFC}"/>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2B7CD17-BF61-74E7-0614-87E10680740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2D903D9-35A8-7FAF-8940-1AF7A59F783B}"/>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B27108B-D04F-A55A-ACF0-ED74BB1C2A59}"/>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9243C9B-B357-9DE8-C554-0B7E52BF6F7A}"/>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4557019-5FD2-127E-9A12-9FA01C5072A9}"/>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3A80273-36C5-9EC9-CB0A-1A0102894E80}"/>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1B1E352-5E2D-ED49-AD37-267F5B1E6186}"/>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BB1E256-2E3A-AD72-9927-BF88ECD5FFA4}"/>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96563C-7388-8AEC-4331-197BE21E29C4}"/>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875EB70-65B0-EA43-CA9B-09281965638C}"/>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DC692B4-D17D-FFE9-DF52-DDDF13F4001D}"/>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D1A206F-0C1D-D75B-9A84-D98B46720482}"/>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FA3C584-9663-D3CD-B250-A08108A02DF7}"/>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B2884D0-CBCA-7927-3EDB-FC8EE85D9244}"/>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7AA0D39-5F9B-A94F-C8BC-B8C79A501E20}"/>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5B25E35-3729-72B7-37F1-5F57BEE24014}"/>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1CF83EA-CD2A-031F-D48B-A815E8E61761}"/>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621F585-5263-F2C3-4EFE-75A412B44D02}"/>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0B022FD-3A0C-7A92-7BB4-18D809F0364C}"/>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F1C4416-9D46-C69B-C460-6F11AD64232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CF92EB7-23AB-854E-A7ED-29DFDF0A40A5}"/>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4C8831C-F531-6E44-586A-8CFFC0D9AFF4}"/>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94EDFF9-B839-A7DE-3893-1E5E89D9D6F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35F38A3-9301-9BC0-20AF-255E71F39CB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0A9032C-9C4E-2020-FCC8-ED9D58CEE4B7}"/>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067543B-3A2A-9F5D-F4B8-98580E7F0B25}"/>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1332B1C-379D-A4EF-05E4-EF52873B7F91}"/>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C0315E1-0BA6-EEBA-36D3-D48AB0DB8F98}"/>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0651B1-9052-D0E4-ACF9-320ADAABF9CF}"/>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B7B896F3-4A82-D2EB-DC67-C23C5232D7C6}"/>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CEAFD0C-1ACB-1E99-E61D-E930C21B9DD0}"/>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83C2D18-7496-9495-CC5B-02FA8A3E58B5}"/>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83FC4DE-7ABC-7958-7F9D-D465C4AE9EDB}"/>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3D36D836-FE6A-4E5C-56AE-1A2CCEABED00}"/>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B8B2398-0D21-6FD0-D257-A0F8607DD078}"/>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DD367F18-2621-0018-7D58-D44BB32B309E}"/>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5C819DB-B82C-7E48-65B6-3C5E3ECDC6C5}"/>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6EAB8AA-53F6-AB14-EBD3-CE004A5131E7}"/>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D5D0911-BDEC-1829-432F-384360DD315E}"/>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986DEE0-3A02-7B6E-63E1-243A3BE3EE18}"/>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9980631-77B1-41B1-CACD-A7BFB8D9DB99}"/>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5971DDE-6324-6D13-03B8-9792EC2DE31C}"/>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C889CAC-16B3-4986-A740-644E3CE9691A}"/>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04F1A01D-7987-67EC-3067-9A3A72957849}"/>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136AA0E-D394-0526-7F1B-2A8D6E0F3C5E}"/>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12DE29BF-ED4F-5D2E-9835-FCCAE74DDF2F}"/>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30B7E41-DF8B-4F72-3485-108F3B53D6F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2A90977-FC84-66FD-7BC8-12E379E464A5}"/>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A2C5385-B8B4-2A95-8EE0-BEED8E6537B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51BE3CAE-3376-A8E3-598C-DB610BE6FB6F}"/>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F3D0ABF-F4B4-DFAA-246A-FD39B4102540}"/>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23C9C88-6FCF-5C48-87CD-119E3C810D45}"/>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C40A7E2-6E84-8CF0-FC93-9FA2E8ED4B5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837C646-5F32-26BB-CFE5-03AB3F92C81D}"/>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B95A037-2FDA-1B92-DAEA-744B9DD13DF3}"/>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8FC15A0-F58A-E307-368B-ECE1BD7410DB}"/>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94DDCD-267D-68C2-CF68-A1EBDEC60F5D}"/>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A2BA65E6-09A1-F5D7-6106-9B34D94BB2D1}"/>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AF6CAB3-BC6F-D952-878F-962C93E43F03}"/>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7E7714C-D764-1E67-6C7A-26F190411CFB}"/>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5B9183D-ABE5-2BFF-D547-83EF5D016D2A}"/>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A81E0B2-9E9B-1DA2-DE65-9D43AD0B2D54}"/>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8452932-9C3D-7E41-4D62-DF56EDC7C921}"/>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465685E-488D-7607-6DB7-B43C68A317CB}"/>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9A62896-9CA7-5F1E-F1A9-798251C2E595}"/>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612504C-1EDF-84AD-1D31-8EF9CE7A41F6}"/>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53FABC8-BB5A-87A7-4DF6-22E30E25459B}"/>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5AD72F7-4918-5DB2-7162-D8E40176ECC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517E8AD4-0A92-0EEF-329C-E7D112662A1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BB860F8F-AB67-E838-90E0-0CC75DB39B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DC67D0AA-6040-C74D-ECE8-3FE9A46E80EE}"/>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5917C40-4BA2-4066-5CEB-D911E8499741}"/>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6E84AB0-C774-99E2-5DE8-1685EDAB7CF3}"/>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8978ED5-F7CD-4267-CA6F-9648642D0F5F}"/>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2E63EDA-139D-D7FC-B06D-ACF3F6AC6A22}"/>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1BC3D35-3DD1-65C3-077B-7B9CF10CD0B5}"/>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AC7CDB4-3CAB-E21F-E5F1-2BE07F8A4B2E}"/>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5563133-CCBA-A1C7-68D6-820A9033C790}"/>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B92C6A4-DA6E-9FB8-DA48-057FCCE19CCF}"/>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C6E6DA8-DFD6-6C03-AAEB-0CD5A3FB1BF9}"/>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BC92CAA-102C-B6D4-EF4C-12209AC4F402}"/>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E6F4225-1C98-87A3-D89E-971C4BF64FEE}"/>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A09396B-304F-4205-5DA2-8A4A12DB4326}"/>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973154E-98B2-F8EB-817A-B482B2D20E51}"/>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5745544-5D66-EB21-EC1B-18F191649E56}"/>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136C1EF-3CA1-5EB5-5095-A87127CE471B}"/>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A688CF59-785A-A0E4-72D3-3A8248401E0F}"/>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26E8818-FCF5-93CC-4575-86E226B0F59A}"/>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C192194-3A85-BB04-CAB5-11FED730B90B}"/>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A964887-6316-0CE8-7664-4D48A79A9514}"/>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2BCBC0-559C-AEEC-60C0-329AE707DD1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59CC852-7334-90F3-B812-470E5E9CDD91}"/>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550A38FE-EF43-C8BD-51A0-4B946255F112}"/>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A829E15-749B-6BA0-F34D-F3314C74185D}"/>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0F6D7CA-C931-12B6-340C-7FD28279D1AD}"/>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56372E1-43C0-FBDC-9400-03E3C9C4A54A}"/>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4E42E0B-29AF-A2FA-BE48-A753C53D7C87}"/>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39BF7CD0-D108-EEDF-ABFA-BC7C7D9AAF7D}"/>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B248EA1-2AAE-490D-E3C9-D807C5E6664E}"/>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614560F-4572-B423-EF0B-184C647C5917}"/>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3919F396-BFAB-08D9-2237-7F6A82DC6F69}"/>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65" name="Group 264">
              <a:extLst>
                <a:ext uri="{FF2B5EF4-FFF2-40B4-BE49-F238E27FC236}">
                  <a16:creationId xmlns:a16="http://schemas.microsoft.com/office/drawing/2014/main" id="{824D81DC-BBD2-063A-071A-794A8886ACE2}"/>
                </a:ext>
              </a:extLst>
            </p:cNvPr>
            <p:cNvGrpSpPr/>
            <p:nvPr/>
          </p:nvGrpSpPr>
          <p:grpSpPr>
            <a:xfrm flipH="1">
              <a:off x="6767628" y="3458435"/>
              <a:ext cx="133446" cy="438064"/>
              <a:chOff x="14692737" y="2561777"/>
              <a:chExt cx="173622" cy="569956"/>
            </a:xfrm>
          </p:grpSpPr>
          <p:sp>
            <p:nvSpPr>
              <p:cNvPr id="266" name="Arrow: Notched Right 2874">
                <a:extLst>
                  <a:ext uri="{FF2B5EF4-FFF2-40B4-BE49-F238E27FC236}">
                    <a16:creationId xmlns:a16="http://schemas.microsoft.com/office/drawing/2014/main" id="{C1F91D5F-CA3C-C68E-8E77-F510190BBE7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Arrow: Notched Right 2874">
                <a:extLst>
                  <a:ext uri="{FF2B5EF4-FFF2-40B4-BE49-F238E27FC236}">
                    <a16:creationId xmlns:a16="http://schemas.microsoft.com/office/drawing/2014/main" id="{D4441141-3C98-72A5-4F15-E018F8825515}"/>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Arrow: Notched Right 2874">
                <a:extLst>
                  <a:ext uri="{FF2B5EF4-FFF2-40B4-BE49-F238E27FC236}">
                    <a16:creationId xmlns:a16="http://schemas.microsoft.com/office/drawing/2014/main" id="{3DFEA83E-40B6-D47C-3767-F3DDCB9B1D38}"/>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9" name="Group 268">
            <a:extLst>
              <a:ext uri="{FF2B5EF4-FFF2-40B4-BE49-F238E27FC236}">
                <a16:creationId xmlns:a16="http://schemas.microsoft.com/office/drawing/2014/main" id="{12FBCB15-BC5C-ADA6-14AB-79ED8CE92A4B}"/>
              </a:ext>
            </a:extLst>
          </p:cNvPr>
          <p:cNvGrpSpPr/>
          <p:nvPr/>
        </p:nvGrpSpPr>
        <p:grpSpPr>
          <a:xfrm>
            <a:off x="1650690" y="7115399"/>
            <a:ext cx="377181" cy="679988"/>
            <a:chOff x="2873099" y="1609635"/>
            <a:chExt cx="2339031" cy="4216846"/>
          </a:xfrm>
        </p:grpSpPr>
        <p:sp>
          <p:nvSpPr>
            <p:cNvPr id="270" name="Freeform: Shape 269">
              <a:extLst>
                <a:ext uri="{FF2B5EF4-FFF2-40B4-BE49-F238E27FC236}">
                  <a16:creationId xmlns:a16="http://schemas.microsoft.com/office/drawing/2014/main" id="{39CDDFAF-449C-3B21-AEB3-3AC1C7922E1F}"/>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C2D6C34-6D18-2E33-EBC1-9BF829F529BD}"/>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CD2FD4E-A910-309B-594E-66DC151650DF}"/>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6BD1133-DBA4-EF4A-8DCF-4F6569A8AAB9}"/>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E3470D8-DFE4-ED4C-648B-DDBDDA679D4E}"/>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BB66DF8-3BBB-7C44-CA9D-C0029082EE9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D3FFE27-B96F-BECB-AF27-966C960BE010}"/>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835293E-BD1A-5501-BDAA-4E7EAC897FCD}"/>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C62A325-F930-45C8-8F1F-A952328DE4D5}"/>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5C4D045-44F6-ED35-0EFA-C208AA19A9B9}"/>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DCA31C95-837A-0457-637B-456E5F40D491}"/>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B36A790-C993-EF90-2C32-71CECBCB4768}"/>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A3F8808-45DC-5295-23C6-FACF622174F4}"/>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EA90540-7654-478D-F252-EDAED6CB614B}"/>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5310183-DD33-1AA8-D5D3-DB39A291ED4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BEAB55F-3A6F-6B4E-2B70-23CD37CFF1A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B81AADB-3648-08B2-163E-06B89A81D7B7}"/>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35BCE629-A9CD-E72A-FD7C-A929D83B1E1A}"/>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C9B38C7-EB0A-28C7-CA1E-A6D346FA3639}"/>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D36C2F8C-A876-83D0-7E81-560EDB4B678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8A9E36-8CDB-7194-7DD8-89B469A46F91}"/>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A5E89C3-7D43-D208-A07B-FD93299F7BD3}"/>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E265B162-3A27-08C6-B7F9-77C88140BD8D}"/>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630B4D27-B9BA-B169-8B97-632BEB183E0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16C9D5-A82E-9564-0B86-48A359B6D7B7}"/>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E2630E84-460F-C037-B8F9-E8F05469A30E}"/>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6186487-B1A2-4AB9-F643-346EF5B48DDD}"/>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A69FC48-0E2A-62F5-8688-473621EF6A7E}"/>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ADAB268-2F68-5CE5-1CB1-AAB5F349FC88}"/>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DC58F8E-3D19-CC89-C459-F9D4ADC0C439}"/>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56644DB-1A6C-3996-E1F8-BF1ABEF9794A}"/>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0728E11-CF65-EBC1-0FB3-E590A4E1B061}"/>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439772-8883-0A3C-A4D4-2F245A22AB21}"/>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6D4C0176-67BE-B2BC-E4FB-BB29D3EB6964}"/>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7607BAA-38A7-B057-80D3-970BFB49D4F8}"/>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C26C2ED-3ED7-67DF-02BF-F8227BDC07B9}"/>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8D18DE4-84B5-67B4-0DFA-52A4C4FDF0A1}"/>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C32E9FB-94F8-3BC5-D7A7-B30A49B15932}"/>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F356815-1424-032A-5F58-C8D4ED69769D}"/>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E415696-0BE3-1719-0B9F-F50680B33A50}"/>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6DC5363B-C46A-2F17-1C53-A6C2B2491350}"/>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FE791A0-AE85-3C1D-ECF8-5D02AA00978A}"/>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E99B4DA-27E0-A977-22CD-441620E19A62}"/>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CDD7785-D212-B087-BA5E-5E0DDAAF4DA3}"/>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8D017A3-0226-899C-74C9-190476EFD03D}"/>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C25CCD2D-C7AD-78A2-CD43-B90D92A3E9DE}"/>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9003087A-6E2A-72DD-30EB-4B498F124F6C}"/>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13C88E-D8A5-B3B6-D187-F6AEA168CB4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2E6E194B-CE00-38EE-ADEE-8680928E8E36}"/>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8975D01E-4571-93C3-8E89-F647A5AEDD99}"/>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02EC05A-8DA1-6D5F-96CC-2EA439C95078}"/>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31D446D2-C111-3055-9756-B55FA6416613}"/>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3B280A2-D048-E217-3958-8A72D9ADCA49}"/>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47D49214-4052-D180-6EB4-4F9C2683C330}"/>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00D21CF-1022-5F64-7DD4-D4FC14DFBDD4}"/>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6178EEF-FDA2-355F-81E2-20BFD0A0C816}"/>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0C95C59-AAC1-645E-F8F7-29F4CC9D83B8}"/>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AD5A18B6-C705-2619-39D7-5D9D59F972F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7715332-8222-5E00-18D4-88A24185F474}"/>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60D5176-ABAE-54CB-41E3-C0F18E8AC6E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A46CDEB0-96D4-D2F3-957E-F5AF8694B13A}"/>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D846621-841A-47A0-14D5-CCAA85D09D65}"/>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332DC21-FAA5-6645-D8BB-79AA482CF86F}"/>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A79C762-5B29-CFB2-4EE8-83172008444A}"/>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64EAA81-D9F5-334E-6906-6DE1E8AC4D59}"/>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28170B78-15BA-ADF5-4E19-80E37D6E7D7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36010F0A-323C-3DC8-0D24-150BD3CF1E66}"/>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71A3A3C-5137-1175-C802-42ED3897709A}"/>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4A203539-4FF3-BE6D-1245-AE4EF7808495}"/>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D171CA0D-DC47-64DE-3772-0799B668EC94}"/>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6A05A67-8714-E70E-F3E3-5C82A5B68F42}"/>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EB7862-240A-9CBF-BB33-634359381ADD}"/>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620683F6-E0C2-80B1-C267-2A016DA66D44}"/>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CD48063-E4CA-B41C-0780-30188BF2DEF7}"/>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EFC40B3-2872-B3FA-31EB-B30AF82A56BE}"/>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EA462CF1-45A5-BE8D-79FD-420298D238E5}"/>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40BB621-2366-0EBB-F9D0-20FF47C4F1BC}"/>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ED2EB16-E42E-E182-09AB-D5F31B1AA329}"/>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F1A42C7D-ECB3-5C3D-34ED-A19BA7828F43}"/>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9DF86FB-DC79-C8AF-D38F-61F0A7F0755F}"/>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31B9F14D-AF5E-BD2F-A641-3E4F067AE085}"/>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0BBBFA4-1524-9C47-372E-380CA063E45D}"/>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1F0A6B4-DF74-A233-F6B1-FBDEF5AF92B4}"/>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206EAF45-D677-9B83-B198-4E6001B60E52}"/>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B770613D-2E6C-C91A-C9E4-37BB83FE06CF}"/>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C92C9875-9587-797F-8523-70E5893C6872}"/>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93591F0-A7A0-FD8C-F937-67B0EB67290C}"/>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EB6FCF23-0DE6-2805-1F2E-F689FF08E1B4}"/>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35D8B25-48F9-3A54-4525-83894BB7CEBD}"/>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837FCCA-E5EC-B062-550B-CBEFFACBF1E4}"/>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2D98A79-7212-1542-1E03-9E53AFF7C4E4}"/>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0E41B38-455B-2ECF-6E30-3276E01837D2}"/>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CA36F418-364B-B8EC-1990-22A7121BA044}"/>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24DE4F5E-916C-73F8-2C09-B71F806CB8A3}"/>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631251EE-369F-EE5B-893D-83803DBFA74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38F29B9-ADD7-1423-9D46-65D5DBBD9FF5}"/>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5432FE6-6D21-6E66-FC20-2C3C91D3AA7C}"/>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A5879101-7C2D-2D4F-DFB1-A5C860058CB7}"/>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6376996-8616-C431-B2CB-EA6EB1B51347}"/>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3F9FD5F8-2E06-E3CF-D535-B94B8EF9EB9F}"/>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47AEDBCA-0DEE-DBB0-854D-0CB9882A6CC3}"/>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2D84-F434-8D70-8AF6-B57E487EAF60}"/>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6B1A598F-4B11-03AB-B954-6E554724E00A}"/>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1AB6A5FD-0CCB-170D-F478-CE696DE42D4B}"/>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01C2FDC-7430-69CB-B6D9-7467042BAF73}"/>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4ED1EEEF-780A-FE8C-87AA-56CCDBD91D6A}"/>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10FD4D5C-4A2F-2B02-F1E7-EC82C7626EAC}"/>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6D3B234-F2E3-F402-9154-BF667C5F1BC6}"/>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5F705BD-C96F-116B-032D-7C9C88B413B2}"/>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28253D38-6660-984C-81A0-CC7DDB4B7397}"/>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038B4BB2-100F-9D0C-2CFF-94F223F51476}"/>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09283C7-8A58-ADAA-FC0D-ACC451400CC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65771E3C-6F83-0B4B-A95A-2CDC09DB136D}"/>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075B17D0-E2A2-7528-C5C1-ED80B851DB4D}"/>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485D208C-22C4-0B38-C39D-49C963E1619F}"/>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7A506C97-3FA9-FDBF-2394-7F1183C54340}"/>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261C92D-E6E7-7D60-3697-5E9C48EBF9D4}"/>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7E00C802-44C7-C3E4-DE34-293E8F6278F7}"/>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ADABF9D2-A1DB-5078-DD99-7084AD0BC00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E406DD0-A92A-FA77-8777-08333F542EAF}"/>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A6022634-643D-85B3-3D17-2007CE5010B8}"/>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B46DD5FE-8FB3-8E8C-4C3A-140EFBEB311D}"/>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F347CA17-BE77-897C-A1DE-6D5DEF95677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5643394-4278-0392-EBBD-31269D28D930}"/>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CC25468C-6988-1DE3-C707-520DC88BBC70}"/>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CFEDD70C-D3FB-CF2E-3481-6E59707F2E18}"/>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B9E0AA88-C8BA-6A49-CB3E-0C083F44AD8F}"/>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5A4AA0A1-C9EE-3048-6855-5C03E86AF3E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200FCAF-500E-506E-0C57-230D491DC867}"/>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5929763D-39A9-2614-E2B2-51887B4C6D2F}"/>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400" name="Group 399">
              <a:extLst>
                <a:ext uri="{FF2B5EF4-FFF2-40B4-BE49-F238E27FC236}">
                  <a16:creationId xmlns:a16="http://schemas.microsoft.com/office/drawing/2014/main" id="{9C6FD915-B1B4-3286-750C-7C10792D7D64}"/>
                </a:ext>
              </a:extLst>
            </p:cNvPr>
            <p:cNvGrpSpPr/>
            <p:nvPr/>
          </p:nvGrpSpPr>
          <p:grpSpPr>
            <a:xfrm>
              <a:off x="3812204" y="3592951"/>
              <a:ext cx="133446" cy="438064"/>
              <a:chOff x="14692737" y="2561777"/>
              <a:chExt cx="173622" cy="569956"/>
            </a:xfrm>
          </p:grpSpPr>
          <p:sp>
            <p:nvSpPr>
              <p:cNvPr id="406" name="Arrow: Notched Right 2874">
                <a:extLst>
                  <a:ext uri="{FF2B5EF4-FFF2-40B4-BE49-F238E27FC236}">
                    <a16:creationId xmlns:a16="http://schemas.microsoft.com/office/drawing/2014/main" id="{12A1AAF6-8AAF-FB5D-F863-C00C0EA65CC0}"/>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Arrow: Notched Right 2874">
                <a:extLst>
                  <a:ext uri="{FF2B5EF4-FFF2-40B4-BE49-F238E27FC236}">
                    <a16:creationId xmlns:a16="http://schemas.microsoft.com/office/drawing/2014/main" id="{A6D74E4A-40E7-C836-0676-DCFCC3AEEEC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Arrow: Notched Right 2874">
                <a:extLst>
                  <a:ext uri="{FF2B5EF4-FFF2-40B4-BE49-F238E27FC236}">
                    <a16:creationId xmlns:a16="http://schemas.microsoft.com/office/drawing/2014/main" id="{44ED2F3C-0BB7-EA9A-D75F-3219CB0860A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1" name="Freeform: Shape 400">
              <a:extLst>
                <a:ext uri="{FF2B5EF4-FFF2-40B4-BE49-F238E27FC236}">
                  <a16:creationId xmlns:a16="http://schemas.microsoft.com/office/drawing/2014/main" id="{CF0A8758-0DEA-1689-158E-09EB66DB09AF}"/>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4086E373-B6AE-3AEE-C4B5-2C6F4904356E}"/>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9C7F0E68-1C24-C3A4-FD64-F725BCD157BA}"/>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9222FFC0-EA36-6F80-D48A-E9D6668D56B8}"/>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16B5270-17A5-8179-8A45-C4B01DC8387A}"/>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p:cTn id="12" dur="500" fill="hold"/>
                                        <p:tgtEl>
                                          <p:spTgt spid="124"/>
                                        </p:tgtEl>
                                        <p:attrNameLst>
                                          <p:attrName>ppt_w</p:attrName>
                                        </p:attrNameLst>
                                      </p:cBhvr>
                                      <p:tavLst>
                                        <p:tav tm="0">
                                          <p:val>
                                            <p:fltVal val="0"/>
                                          </p:val>
                                        </p:tav>
                                        <p:tav tm="100000">
                                          <p:val>
                                            <p:strVal val="#ppt_w"/>
                                          </p:val>
                                        </p:tav>
                                      </p:tavLst>
                                    </p:anim>
                                    <p:anim calcmode="lin" valueType="num">
                                      <p:cBhvr>
                                        <p:cTn id="13" dur="500" fill="hold"/>
                                        <p:tgtEl>
                                          <p:spTgt spid="124"/>
                                        </p:tgtEl>
                                        <p:attrNameLst>
                                          <p:attrName>ppt_h</p:attrName>
                                        </p:attrNameLst>
                                      </p:cBhvr>
                                      <p:tavLst>
                                        <p:tav tm="0">
                                          <p:val>
                                            <p:fltVal val="0"/>
                                          </p:val>
                                        </p:tav>
                                        <p:tav tm="100000">
                                          <p:val>
                                            <p:strVal val="#ppt_h"/>
                                          </p:val>
                                        </p:tav>
                                      </p:tavLst>
                                    </p:anim>
                                    <p:animEffect transition="in" filter="fade">
                                      <p:cBhvr>
                                        <p:cTn id="14" dur="500"/>
                                        <p:tgtEl>
                                          <p:spTgt spid="12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123"/>
                                        </p:tgtEl>
                                        <p:attrNameLst>
                                          <p:attrName>style.visibility</p:attrName>
                                        </p:attrNameLst>
                                      </p:cBhvr>
                                      <p:to>
                                        <p:strVal val="visible"/>
                                      </p:to>
                                    </p:set>
                                    <p:animEffect transition="in" filter="wipe(up)">
                                      <p:cBhvr>
                                        <p:cTn id="18" dur="5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 calcmode="lin" valueType="num">
                                      <p:cBhvr>
                                        <p:cTn id="23" dur="500" fill="hold"/>
                                        <p:tgtEl>
                                          <p:spTgt spid="126"/>
                                        </p:tgtEl>
                                        <p:attrNameLst>
                                          <p:attrName>ppt_w</p:attrName>
                                        </p:attrNameLst>
                                      </p:cBhvr>
                                      <p:tavLst>
                                        <p:tav tm="0">
                                          <p:val>
                                            <p:fltVal val="0"/>
                                          </p:val>
                                        </p:tav>
                                        <p:tav tm="100000">
                                          <p:val>
                                            <p:strVal val="#ppt_w"/>
                                          </p:val>
                                        </p:tav>
                                      </p:tavLst>
                                    </p:anim>
                                    <p:anim calcmode="lin" valueType="num">
                                      <p:cBhvr>
                                        <p:cTn id="24" dur="500" fill="hold"/>
                                        <p:tgtEl>
                                          <p:spTgt spid="126"/>
                                        </p:tgtEl>
                                        <p:attrNameLst>
                                          <p:attrName>ppt_h</p:attrName>
                                        </p:attrNameLst>
                                      </p:cBhvr>
                                      <p:tavLst>
                                        <p:tav tm="0">
                                          <p:val>
                                            <p:fltVal val="0"/>
                                          </p:val>
                                        </p:tav>
                                        <p:tav tm="100000">
                                          <p:val>
                                            <p:strVal val="#ppt_h"/>
                                          </p:val>
                                        </p:tav>
                                      </p:tavLst>
                                    </p:anim>
                                    <p:animEffect transition="in" filter="fade">
                                      <p:cBhvr>
                                        <p:cTn id="25" dur="500"/>
                                        <p:tgtEl>
                                          <p:spTgt spid="126"/>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125"/>
                                        </p:tgtEl>
                                        <p:attrNameLst>
                                          <p:attrName>style.visibility</p:attrName>
                                        </p:attrNameLst>
                                      </p:cBhvr>
                                      <p:to>
                                        <p:strVal val="visible"/>
                                      </p:to>
                                    </p:set>
                                    <p:animEffect transition="in" filter="wipe(up)">
                                      <p:cBhvr>
                                        <p:cTn id="2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23" grpId="0"/>
      <p:bldP spid="1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6250725" y="2650843"/>
            <a:ext cx="5405173" cy="245605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Giọng nói của nữ giới cao hơn nam giới → </a:t>
            </a:r>
            <a:r>
              <a:rPr kumimoji="0" lang="vi-VN"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nói dây thanh quản của nữ dao động nhanh hơn nam</a:t>
            </a:r>
            <a:endPar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Rectangle: Rounded Corners 107">
            <a:extLst>
              <a:ext uri="{FF2B5EF4-FFF2-40B4-BE49-F238E27FC236}">
                <a16:creationId xmlns:a16="http://schemas.microsoft.com/office/drawing/2014/main" id="{FB9816B9-B3AE-2FC2-A1AE-AFB683464533}"/>
              </a:ext>
            </a:extLst>
          </p:cNvPr>
          <p:cNvSpPr/>
          <p:nvPr/>
        </p:nvSpPr>
        <p:spPr>
          <a:xfrm>
            <a:off x="4659240" y="405644"/>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607ED701-D838-A0AA-27D8-1A2F1CF8B620}"/>
              </a:ext>
            </a:extLst>
          </p:cNvPr>
          <p:cNvSpPr txBox="1"/>
          <p:nvPr/>
        </p:nvSpPr>
        <p:spPr>
          <a:xfrm>
            <a:off x="4917183" y="515550"/>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37609" y="380108"/>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254" y="509020"/>
            <a:ext cx="487929" cy="487929"/>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28AF86CB-4ACE-B4C4-C0E9-13B2295AC0F1}"/>
              </a:ext>
            </a:extLst>
          </p:cNvPr>
          <p:cNvGrpSpPr/>
          <p:nvPr/>
        </p:nvGrpSpPr>
        <p:grpSpPr>
          <a:xfrm flipH="1">
            <a:off x="3704306" y="1930725"/>
            <a:ext cx="2299538" cy="3574140"/>
            <a:chOff x="5314507" y="1696399"/>
            <a:chExt cx="2657208" cy="4130062"/>
          </a:xfrm>
        </p:grpSpPr>
        <p:sp>
          <p:nvSpPr>
            <p:cNvPr id="71" name="Freeform: Shape 70">
              <a:extLst>
                <a:ext uri="{FF2B5EF4-FFF2-40B4-BE49-F238E27FC236}">
                  <a16:creationId xmlns:a16="http://schemas.microsoft.com/office/drawing/2014/main" id="{46C79E2D-2647-1DAF-B09A-9290A8E40135}"/>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13CF178-4E23-91CF-9277-346B9EEBAFB6}"/>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B0C92C7-2C20-25C4-B1BC-319147FD86FD}"/>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5AF5A57-5B48-4B87-BC05-CA88875054FE}"/>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0F92008-EB9D-4A38-9CDE-F8F26423BF27}"/>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B6A0780-96D2-A09D-B990-892E8F586AC3}"/>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A03E66-C4B0-4CE9-36A2-7BC920564E3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76FC642-207A-F5FE-CA4C-5942647F411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19DC2E3-3582-8D5A-C3B3-56B1CC013B32}"/>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53B393D-3F62-3FFB-95AE-E248C6DB3F9E}"/>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3D89D5-2FD8-78EC-F169-9ED5E11AC9C7}"/>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7CFF7E9-2973-E1FB-C85A-369ED4DF4CDD}"/>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27643A0-E43F-4D8E-17BE-91A7B6BC2167}"/>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E1C7EEF-8CC1-7F04-21E7-7D041B0462E8}"/>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AD677CD-FD28-7160-8E77-BD419BBEF4D1}"/>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A151CB9-59F4-63DA-9340-EC4F62D4BBB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D2793B0-4EAA-78FF-DC41-290F7EF7FBC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3EEEBC2-330A-6368-40CB-CDB41D65F939}"/>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1AAFE29-DE94-55F0-5B29-106FEF34652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01F6564-2F71-D3BC-F45B-2D92D8778E60}"/>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38416E1-71D6-546D-92C2-5901FA853D16}"/>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69509C8-48CC-7B15-6E4C-D5694AE18A2C}"/>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54A588D-7105-AB58-938B-F8871BE45C30}"/>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2A0B457-5851-C49B-DA74-FAC3ED6CF73A}"/>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D15049A-818C-062A-85DC-6D2A0C4F2D7C}"/>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4AD7142-2146-418C-3791-C309B6611490}"/>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3CDBA52-4A7A-48F5-DF6A-C18E1451E08C}"/>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BE49830-FBCF-86C5-CCA7-5FA7402BA3A5}"/>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E377173-5FC0-170A-8E3A-51FF0748CC24}"/>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1893EC1-D7ED-0451-64A9-320AD7A2918A}"/>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0FCF1B7-6F1A-6678-0BF0-CAEC7E3D8BEE}"/>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F07AE17-1BF6-1155-ED8A-13067D090A6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21C4593-3BBC-BAEF-5CD9-9298405FD7E3}"/>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F768285-830F-62BF-2128-3E45216AFB4E}"/>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D13D10F-31B3-2AA8-723C-6F27254D8274}"/>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AE8DAAB-5BD7-5BDF-36EF-F4E3AF2A3E53}"/>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4CF6F9D-0CAE-FA32-ACB3-C211E791934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568A71D-6657-38D1-A762-448E0CF60CEB}"/>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51D2C1C-A079-E2F3-243C-A901C4B944BD}"/>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8969110-BF32-2882-EFFB-AA3384639B03}"/>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D9A6543-62A3-EDF3-8612-6B0A53F2995B}"/>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8EAAB2B-5953-047D-097F-0C23A94FE179}"/>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B330716-BEDC-6D29-8545-80921629394D}"/>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6537E2AE-5701-2DB3-0EDF-7ACE9482E605}"/>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3E84DA8-2B6E-5136-C767-126A2230946C}"/>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73EAA88-460B-2813-4213-B4A501B3E776}"/>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13BE05C-6EDF-679E-DC66-05A31A6E830F}"/>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FE06722-4404-13DC-0457-3DFEBCAC1149}"/>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0230396-213A-56E0-2F67-DA0FCB8DB9C3}"/>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00E8312-86F6-4F63-D369-1A3CC3C75B99}"/>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953BE6F-BDB9-55F8-DD62-2807095631D6}"/>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057B0B-7BDF-29DF-F40A-34F0AD07EABE}"/>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FE3235A-256E-6147-DB1E-CB506A092242}"/>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619DD12-70FF-4F4F-AD47-78DF00E2A35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D38D615-7BA9-6BD6-8711-409598877C3D}"/>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EAA31A6-CC36-BAE1-F946-5E8CC3F17D53}"/>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BD9EF1D-D027-ABE5-56AB-B3762B14073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6BB4091-C3D9-D8F3-A1D6-9E89764625D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778EF88-FD0E-9600-674D-2A802E701740}"/>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0BF9E5C-94D3-6198-7592-F7CFB3B8137C}"/>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490545A-50BF-00B6-21F3-9F8118974F75}"/>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264136C-4CC9-A947-A635-958D631AB1D2}"/>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C3F3D03-71A9-520D-571F-A1ECE5AF5277}"/>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E256718-8A44-37FA-C80A-1ACC2AFC6AEA}"/>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784D5AF-A47D-0540-72D7-8CBB5D12C4B7}"/>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BBFCC27-AE78-8419-FE82-5F0359E559B8}"/>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512DEFB-EC4C-1392-03DB-72A2BA07814C}"/>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B267DDC-E029-8E77-490B-D6A87486F0A7}"/>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0D8688E-4F40-D81B-293C-4B0A234EE86C}"/>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D40A783-8581-AE18-228F-5E8DF2A3A7D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36BE9E2-6A08-261B-0C29-1E93E22E01C6}"/>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BC46191-51DA-AD6A-FD99-7A87D3BE0F06}"/>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5786849-0D4E-C592-6ACD-EB906384A3B4}"/>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B812408-2DAB-3FD1-80A6-B33A986B75BE}"/>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5794861-075F-17F1-D1AC-1A36D997B6EF}"/>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144C5A6-578D-5C79-B270-A943FCCBAA8F}"/>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81281B1-72FE-1880-6480-A528032D2494}"/>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BBEFD4B-84EA-AB9E-F70A-AF0F062F22CD}"/>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41BA014-98E1-7EE0-A3CC-EB253BC6C874}"/>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DFE2EAB-E365-364E-3F65-FE0A0725D2F5}"/>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3715AE4-1E36-DA53-8661-DC92EE30C630}"/>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5D39063-A437-C64C-24D9-67ACCE9E587D}"/>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FB30906-8E0C-80C6-BAEC-C5A8DC5221F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07C8441-86CF-499E-7EAE-9D902C27EFF0}"/>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624A332-454C-1C73-3BCF-709CB2B1555F}"/>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19D1BD6-D47C-9A61-1FDE-6F4A7E7E5E3B}"/>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6E63323-2069-FE81-7217-F6764C8A8F9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88A1396-E364-E371-67EB-FEA93376E79A}"/>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06FD29A-592D-0140-690F-1B6D9B208C00}"/>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DF4D361-C829-3909-C9F2-9C013CBFA536}"/>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D19E62F-4461-4AC7-3BB9-9991DE2DB451}"/>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594717CF-31D4-B582-DCE4-0296D77BAAF2}"/>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389E6B5-7F53-689F-D4B3-D06E29E5428C}"/>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351B740-C2E4-106A-1C9B-40CDA15928E1}"/>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FE3F4C3-28EC-1CAC-31BA-F4F7010D94B6}"/>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EEB8BDA-72A1-62EA-F30C-A3D9B03E9CF0}"/>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50F2B0A-8391-268A-2B94-48EC6AC8C467}"/>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E1CA798-CA99-D042-0E77-310F5C417EF4}"/>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6C41D1F-ADFB-4F31-EC44-4496745D16EB}"/>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0364BEA9-1C60-9541-31CB-FED9EB7ADAE5}"/>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AA0F623-27F9-1AC1-659F-43986B4247A3}"/>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95F6733-E2CD-BDD4-53AA-D5F3C928FB0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C65E3A8-5F2D-738F-66E0-B34446B7A4BF}"/>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1C4DD00-BA33-FB4E-360C-5BDF1EA8F7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93229D0-638B-09D6-0606-54637A3AAB22}"/>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75BEE58-F2EA-382B-01E4-13687ADF017C}"/>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F0AF31E-7018-41CF-7DAA-F74F8EC67AAE}"/>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109EF24-0AB9-51B7-160B-3FEE71C9526A}"/>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57A1652-33EC-A575-91B6-613647A36506}"/>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C27E36E-29F8-BE68-9016-EB695E7822CA}"/>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C132FCC-0916-51B0-93BE-C7338248E1C5}"/>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17D51D-2B2F-4F46-FCE4-5A9195804E6B}"/>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B889385-D1B0-428E-80DB-BDFC5212DC7C}"/>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CE71E9B-612C-6315-FF6E-5E8F7DE0B6CA}"/>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8AD9C3D-A420-985D-135B-F6BC81315D46}"/>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765C144-7AD0-E88D-0D0F-C157E17EADC2}"/>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EF5B0CF-D6E4-2BAC-4E50-B4F5FB7D45A2}"/>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CCA8A94-9532-1E62-EA82-E6EFF6B0A042}"/>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FFB98EB-2E17-C072-4465-8E0AE70A53AB}"/>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1B8F77B-E567-28AA-63D1-3CD797CC68CD}"/>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3D8745E-8515-4F5C-A945-0DF3F9089F4E}"/>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12294EA-4FDF-ADAF-7028-B1C4D0A2DEB9}"/>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5F536E8-8ADE-44A9-D178-7A7ABC27B5C9}"/>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ADDFB947-42EE-B920-C839-9BBE596E1A4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37193FE-6B8A-A072-8862-1E2C71562F7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B6EDEC2-EAE3-FD06-2098-1F640EC872B5}"/>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E078DA75-2CF5-27D6-391D-8077E933EBDF}"/>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0834E07-19F7-57ED-6B08-F8EBD2FBE7F6}"/>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6BB73C00-5E8A-C618-F58B-1EDE08EFE08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A93E263-3D50-6C34-E603-E242BD86DFB9}"/>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B7F2F4FE-A687-22DD-4D50-BA48534880FE}"/>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F30AB53-DDE3-8DC6-CB80-708AFC38B27E}"/>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C71B2C7-6134-5D49-E4FA-2689AB7D211A}"/>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FA0931E-75BE-0572-9590-4A00540C427D}"/>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A837FB4-AB59-BAC9-EBFC-4A56C6A13814}"/>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40" name="Group 239">
              <a:extLst>
                <a:ext uri="{FF2B5EF4-FFF2-40B4-BE49-F238E27FC236}">
                  <a16:creationId xmlns:a16="http://schemas.microsoft.com/office/drawing/2014/main" id="{50775442-2C73-2C94-EFB7-F0AA968FC16B}"/>
                </a:ext>
              </a:extLst>
            </p:cNvPr>
            <p:cNvGrpSpPr/>
            <p:nvPr/>
          </p:nvGrpSpPr>
          <p:grpSpPr>
            <a:xfrm flipH="1">
              <a:off x="6767628" y="3458435"/>
              <a:ext cx="133446" cy="438064"/>
              <a:chOff x="14692737" y="2561777"/>
              <a:chExt cx="173622" cy="569956"/>
            </a:xfrm>
          </p:grpSpPr>
          <p:sp>
            <p:nvSpPr>
              <p:cNvPr id="241" name="Arrow: Notched Right 2874">
                <a:extLst>
                  <a:ext uri="{FF2B5EF4-FFF2-40B4-BE49-F238E27FC236}">
                    <a16:creationId xmlns:a16="http://schemas.microsoft.com/office/drawing/2014/main" id="{D69A8C95-69D5-92AC-D47F-51D30DFAADF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Arrow: Notched Right 2874">
                <a:extLst>
                  <a:ext uri="{FF2B5EF4-FFF2-40B4-BE49-F238E27FC236}">
                    <a16:creationId xmlns:a16="http://schemas.microsoft.com/office/drawing/2014/main" id="{0E23DED6-0A91-94A0-8656-5C4830F0555F}"/>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Arrow: Notched Right 2874">
                <a:extLst>
                  <a:ext uri="{FF2B5EF4-FFF2-40B4-BE49-F238E27FC236}">
                    <a16:creationId xmlns:a16="http://schemas.microsoft.com/office/drawing/2014/main" id="{8DB23B50-5E5F-0F36-CD8D-62158F667A97}"/>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4" name="Group 243">
            <a:extLst>
              <a:ext uri="{FF2B5EF4-FFF2-40B4-BE49-F238E27FC236}">
                <a16:creationId xmlns:a16="http://schemas.microsoft.com/office/drawing/2014/main" id="{53EFC3A0-C01D-9BA2-0206-5DFCDF6A0317}"/>
              </a:ext>
            </a:extLst>
          </p:cNvPr>
          <p:cNvGrpSpPr/>
          <p:nvPr/>
        </p:nvGrpSpPr>
        <p:grpSpPr>
          <a:xfrm>
            <a:off x="1279470" y="1784604"/>
            <a:ext cx="2024189" cy="3649243"/>
            <a:chOff x="2873099" y="1609635"/>
            <a:chExt cx="2339031" cy="4216846"/>
          </a:xfrm>
        </p:grpSpPr>
        <p:sp>
          <p:nvSpPr>
            <p:cNvPr id="245" name="Freeform: Shape 244">
              <a:extLst>
                <a:ext uri="{FF2B5EF4-FFF2-40B4-BE49-F238E27FC236}">
                  <a16:creationId xmlns:a16="http://schemas.microsoft.com/office/drawing/2014/main" id="{95191098-9168-4F1B-6310-D288AFB71EB5}"/>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2C02C75E-C028-C36A-4220-751967496E2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FB01171-5E11-95A3-1E5A-3C3193E168A7}"/>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A2FA9DC2-B846-AB4A-5F86-AFE0D3A4641B}"/>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A1F892D-5335-28F1-601D-55B4F1990E0D}"/>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EDC5EB2-B604-4CBB-0937-87FC3096A6AF}"/>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AF07230-C858-437C-AF51-48F1642D2454}"/>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A31B776-CBC6-B6AD-4930-0F5BFA4DAF47}"/>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FDFF6FC1-89B9-763F-BE16-ACBA2CBEDB49}"/>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7D64CF3-1FD9-CCA2-5429-306FEA34CE7B}"/>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CCC0D5B-FC34-C1CE-C046-E2BB28773AD0}"/>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D9567AB-FD1A-D80F-2B3F-205BF459EF56}"/>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D876999-A957-BFB0-3C7D-A24DC710AD10}"/>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C4EFDA6-ED51-8B8D-3831-EDEF4BCD56D7}"/>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C3BDE56-63B9-0F06-7536-BE0AADEF7810}"/>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D2A7A798-B80A-EE5E-4D67-4F2778040333}"/>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AF846F8-0522-8FB8-C111-955014F4B8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1B5A356-1214-371F-FFAA-369E688C9531}"/>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9528F34-2DAC-16CA-DDE7-864DB6A58914}"/>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53C10B9-BFCA-4B82-5EB2-0F2EC8ACFDA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0EA7E9AC-9B66-BD6A-997E-14307CF5DC5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FCF3C85-C098-D172-5F47-25EA220132FA}"/>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BC7F5C8-B6A7-6D8B-8B47-A37C23E664F6}"/>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D374CFA-7F96-0A60-6D74-6BD9F950C5E1}"/>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C7486C2-FBC2-2846-266C-7AF733010DB4}"/>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5ADB5BA-FE2E-1459-2325-DE7AF5B77465}"/>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D44289F-44F9-0AEA-F2B1-44944364D5EF}"/>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E6A3716-A37E-EB9D-8A6C-F55FBBE1AEE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6A5308C-9A55-E003-0875-5534635D7DFA}"/>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6C0925-2FF3-C7E5-9AC0-34DF334C5D4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3EF9841-D320-1652-4EAF-C7B86D2862C4}"/>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22052B2-43B8-6C25-F62D-E0D6679CC5A5}"/>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ABDB95C-D8E3-5F3B-40C3-60690CAF9118}"/>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C1CF5C-5440-8E21-A278-8FB0BAF0E0F9}"/>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696EDE3-EC8F-1D79-E57E-9F10082BC5D5}"/>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2D76704-7B06-5EDE-BB94-3465F10C4368}"/>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E68A018A-5F93-C965-4B9A-A75C0287BCF3}"/>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F483677B-0815-9ABA-B8EF-CF2EE8A4ABB5}"/>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DE4640C-EA05-D133-35B1-A6AF8928FE10}"/>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22DDCE94-A1B7-1D9E-BA73-15F78E7B7F84}"/>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6AAC825-3D10-FCAB-E743-D55B76659AF3}"/>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979DDDA-EEBC-6C00-8FE6-1348C9D5302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8CF35E2-3EB7-3DA9-9FED-5517687A2434}"/>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3C67493-2268-2C80-FCAD-F6836720EA7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83B3BF3-AC89-3806-7115-3E4A5EBD8EAC}"/>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9C9551-4C9F-91C6-E103-18FC24BEC30D}"/>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4981793-18B8-570C-673C-98EFF279963F}"/>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9C77E5E-A3AB-4A56-F9C4-020A43521B2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1B1EEF67-02A3-2966-C448-DF05FF9484DE}"/>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3979E45-912E-38CA-5EFB-30F3FD4A5A41}"/>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5A62ACA-3D4D-A76F-A9B0-9A11F3F188BE}"/>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BD6EA0F2-0818-341B-B504-E9786EF28618}"/>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A8993264-60EC-49E1-488F-8062CDF37812}"/>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2AE9F54-D67E-3079-1256-F60DB6E25D78}"/>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BD97551-6754-8224-BA1C-1DFCD87DBD40}"/>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9F4F0BC-AF1A-132C-CD72-60730E0EC5F9}"/>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1BE058D-5392-E5CF-93FC-D1B73E4D4BAF}"/>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0D11CCE-24D9-BA0D-48D8-1C9C5D37DD5B}"/>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58284662-19F3-0EA4-F1E4-2E048AAB196B}"/>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62FFC5B1-A5EB-E02C-BAFB-D5674983C26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ECD7A5B-678F-172A-5574-D53B9767C91C}"/>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C8C8C68C-0DF0-9188-7936-E9C775134986}"/>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0282EA2-DF63-DC07-15A3-0D6C9A91F141}"/>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0969CDA3-7D39-00CC-5E77-29FD262A96AD}"/>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C8F79BB-FC62-EC46-3A05-2FD59BA3B4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D18D35E-6B18-7B44-1178-12F9BD1DC01C}"/>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B8CB91A-E1CD-73C0-CA80-C4C6F6A7F052}"/>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798B958-32FC-5787-853A-1719CC67DC6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934FC9E-DBF1-B04B-DA0B-159DD4CE8C20}"/>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0F9FEA2-6D40-9F90-C621-00291C1EF1D9}"/>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F25F190-6A70-CB37-845E-6F276FBC6E9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9908F29-F2F9-E5DC-2639-00FF758B41B3}"/>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B3B7DBC-46F8-FEED-117B-E4BEA536C465}"/>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37DEFF6-6853-A617-CC49-FDC6F4D3097C}"/>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0E97244-7018-82E0-285F-BF9947F3F227}"/>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76CF103-B4FB-0845-A227-9D025A4A6A91}"/>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F7885477-2559-9BC0-95BC-1AC1211F030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990817B-5964-719E-A3DA-E1B676F3D092}"/>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9D9DE1B-A025-AB75-CC48-897F9824D08A}"/>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CCB244F-41B6-A777-9CFB-C936E19C885C}"/>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2BAE272-59A9-3630-928F-C66BD442F33E}"/>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44A1F3A-2F84-359A-78A2-CFFD8EC03FE5}"/>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5C2E33D9-B3D2-1E2E-5CAA-BE13F84E384B}"/>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84D09B5-2E05-5854-9203-FBDF30B97356}"/>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61A0BF-F0DE-B598-552C-E151B4E17FAA}"/>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E5B6587-D766-2A0F-8EB6-FF6FAF94502E}"/>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3B90917-74BD-D8FD-7F66-7EDCBF580BEF}"/>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80B8F9FE-DE0B-5FB1-4FEE-936E1D465023}"/>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D5FA41B3-916D-2A48-34CD-3F034E3B1632}"/>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FA8D177D-468B-373B-0509-C3B33BF457A3}"/>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249A176-5BB5-E947-E1FA-83CC1E06A93B}"/>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BD815F5-B266-EC2B-B374-E785642A4B1C}"/>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57DB8E8-EC4D-A58A-C92B-4C30BD4ACC32}"/>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C14AE61-D89A-4B3A-C171-87935A3579A5}"/>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4AA845A-E794-ED8F-9758-7608F630EBC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E0FA8F1-68B1-F644-4385-E1A36EEE74E1}"/>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D0A465B4-F8AA-0346-5943-1F0B7B8F85AD}"/>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DAE2C093-22A3-ED6A-5021-66F6B1F99162}"/>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B6086A0-5E4D-4227-325A-1BB3BEEA84D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8A7D0CD7-AE34-A331-FCE1-2891317E7CA1}"/>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5B6237B7-D4F2-91E0-2778-65684BF30DA5}"/>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C58749CB-A2A3-D364-09BB-0B1D5BEF0035}"/>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4E6B237-4DB2-ADE2-8DD7-DC7824FB90C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C4BEEE5-3B5D-909A-7EEC-5829DE8F106E}"/>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880A5F64-1799-EDD8-8BB7-974E0E85E4A5}"/>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E14702B-9A22-3569-99F1-9171D62961DE}"/>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3690CBFB-25F9-A1BB-F4E1-C8337F81D398}"/>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2A9C55D-873E-6015-A506-EF45863FCF34}"/>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8FAF196-09FE-C36D-F5B7-2DF80CCCD299}"/>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41C8B26F-FF2C-8BA2-EAE0-FA04B976BAB4}"/>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8EA0365-2C86-F478-AB61-58278764F3C9}"/>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4E62E5C-BF7B-A0DB-3ECC-BAAF7F6B533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63F7A33-D811-5495-753C-A1E4A5B6D5D3}"/>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08E68A3-CE81-05F9-AAF6-4E5B9277D4B1}"/>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16198484-E82C-DFDB-DE37-345C257BD366}"/>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DDAB358-7D04-DD90-3967-551D16DB93BF}"/>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8A29AFBC-359B-D370-835D-28C9AF341BC3}"/>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1B7E5A9-6A98-E890-D2E4-F2E9EB3E2DBA}"/>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C2472F3A-11BF-CB15-9B1E-93FD9D25B7E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946AE109-3CAC-5181-29FC-A74E63646535}"/>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58F7E829-BED8-F0E9-CAF6-AE6B859733EB}"/>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88B5D374-7F22-C364-E086-BEF75FBB30FF}"/>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1CA6D46E-4EF7-7334-D0EC-B435139F4AC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ED9A3156-B108-6059-4223-E13E8608B253}"/>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C95E2494-72DE-2A83-F212-DA0200F4FF4E}"/>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9AFBD397-149E-6A31-2370-948F3ADF0C4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A0DC106-303E-75C9-7DC3-27B6210D486C}"/>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62F2BE7-661F-AD51-0F15-7A1195AA692A}"/>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78D9746-763C-D511-25AC-CF40EE7D1BCE}"/>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71196A4-C62F-95EF-5674-CEAD4E9FA0CC}"/>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75" name="Group 374">
              <a:extLst>
                <a:ext uri="{FF2B5EF4-FFF2-40B4-BE49-F238E27FC236}">
                  <a16:creationId xmlns:a16="http://schemas.microsoft.com/office/drawing/2014/main" id="{34F9BC1A-7D20-8FCB-6465-D3FB95240AC0}"/>
                </a:ext>
              </a:extLst>
            </p:cNvPr>
            <p:cNvGrpSpPr/>
            <p:nvPr/>
          </p:nvGrpSpPr>
          <p:grpSpPr>
            <a:xfrm>
              <a:off x="3812204" y="3592951"/>
              <a:ext cx="133446" cy="438064"/>
              <a:chOff x="14692737" y="2561777"/>
              <a:chExt cx="173622" cy="569956"/>
            </a:xfrm>
          </p:grpSpPr>
          <p:sp>
            <p:nvSpPr>
              <p:cNvPr id="381" name="Arrow: Notched Right 2874">
                <a:extLst>
                  <a:ext uri="{FF2B5EF4-FFF2-40B4-BE49-F238E27FC236}">
                    <a16:creationId xmlns:a16="http://schemas.microsoft.com/office/drawing/2014/main" id="{0116D640-4C3B-3AAE-D627-00C893B25E5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Arrow: Notched Right 2874">
                <a:extLst>
                  <a:ext uri="{FF2B5EF4-FFF2-40B4-BE49-F238E27FC236}">
                    <a16:creationId xmlns:a16="http://schemas.microsoft.com/office/drawing/2014/main" id="{0119B28D-A055-C951-66CE-CADE93CD92A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Arrow: Notched Right 2874">
                <a:extLst>
                  <a:ext uri="{FF2B5EF4-FFF2-40B4-BE49-F238E27FC236}">
                    <a16:creationId xmlns:a16="http://schemas.microsoft.com/office/drawing/2014/main" id="{170399FC-683B-A0B4-C394-CFF44E1FD476}"/>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6" name="Freeform: Shape 375">
              <a:extLst>
                <a:ext uri="{FF2B5EF4-FFF2-40B4-BE49-F238E27FC236}">
                  <a16:creationId xmlns:a16="http://schemas.microsoft.com/office/drawing/2014/main" id="{A2309840-14FC-7761-F137-86278A44BC1B}"/>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CD7D2FC-47A6-9836-EDC1-61158DFDD483}"/>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F46C3ED-0EEE-14B1-CE59-3F1507D2389E}"/>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B311D91-04D3-D729-8335-2DEB03B9DB5F}"/>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F66F25B0-9A61-65A4-D766-91312F79D478}"/>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pic>
        <p:nvPicPr>
          <p:cNvPr id="384"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5C5BFA8E-8BAE-6841-665D-67676E079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97" y="2934284"/>
            <a:ext cx="1212850" cy="121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5818094" y="2256154"/>
            <a:ext cx="5178058" cy="299325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rPr>
              <a:t>Khi hét to, kéo dài, các dây thanh quản phải dao động với biên độ lớn trong thời gian dài dẫn đến bị tổn thương, vì thế ta thường bị đau họng, giọngh nói khàn và nhỏ đi.</a:t>
            </a:r>
            <a:endParaRPr kumimoji="0" lang="en-US"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48583" y="209739"/>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1B7680C6-C194-0249-06C8-F9EBD6DCD076}"/>
              </a:ext>
            </a:extLst>
          </p:cNvPr>
          <p:cNvSpPr txBox="1"/>
          <p:nvPr/>
        </p:nvSpPr>
        <p:spPr>
          <a:xfrm>
            <a:off x="4706526" y="319645"/>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26952" y="184203"/>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597" y="313115"/>
            <a:ext cx="487929" cy="487929"/>
          </a:xfrm>
          <a:prstGeom prst="rect">
            <a:avLst/>
          </a:prstGeom>
          <a:noFill/>
          <a:extLst>
            <a:ext uri="{909E8E84-426E-40DD-AFC4-6F175D3DCCD1}">
              <a14:hiddenFill xmlns:a14="http://schemas.microsoft.com/office/drawing/2010/main">
                <a:solidFill>
                  <a:srgbClr val="FFFFFF"/>
                </a:solidFill>
              </a14:hiddenFill>
            </a:ext>
          </a:extLst>
        </p:spPr>
      </p:pic>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3739" y="2431851"/>
            <a:ext cx="3118183" cy="3118183"/>
          </a:xfrm>
          <a:prstGeom prst="rect">
            <a:avLst/>
          </a:prstGeom>
        </p:spPr>
      </p:pic>
      <p:pic>
        <p:nvPicPr>
          <p:cNvPr id="2050"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62BF6D6F-2A33-3147-BB7F-74F4BF085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61" y="1065365"/>
            <a:ext cx="5383733" cy="538373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51D32E01-B510-CEFC-3D41-C52AB77D5A6D}"/>
              </a:ext>
            </a:extLst>
          </p:cNvPr>
          <p:cNvGrpSpPr/>
          <p:nvPr/>
        </p:nvGrpSpPr>
        <p:grpSpPr>
          <a:xfrm flipH="1">
            <a:off x="6224560" y="7415283"/>
            <a:ext cx="981487" cy="1525512"/>
            <a:chOff x="5314507" y="1696399"/>
            <a:chExt cx="2657208" cy="4130062"/>
          </a:xfrm>
        </p:grpSpPr>
        <p:sp>
          <p:nvSpPr>
            <p:cNvPr id="28" name="Freeform: Shape 27">
              <a:extLst>
                <a:ext uri="{FF2B5EF4-FFF2-40B4-BE49-F238E27FC236}">
                  <a16:creationId xmlns:a16="http://schemas.microsoft.com/office/drawing/2014/main" id="{E8366039-B396-C4DD-44BA-D1A09D934D42}"/>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56C4989-412A-29E8-CEE3-1468E772A1AE}"/>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5DD414-64AF-B642-45E0-377EBD92FE98}"/>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1696083-F36F-96DB-9442-87A57B1936C1}"/>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212DBFE-55E5-315F-5240-34B080EABC29}"/>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D6EF323-8EC8-A896-D51E-C32203DB5F66}"/>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3580E1C-FE4F-BC8F-B7F1-0D4A8AF1791B}"/>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8B55A9A-C99C-A9ED-A454-620D11D8776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E8733FA-BDC6-9A84-BF04-F63CE4D4F8B5}"/>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9426CA8-D800-CBC5-1596-4D0680DB17C0}"/>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7A1466-16D8-7142-BD3A-9E9F1733649D}"/>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016A4F3-C2DB-9B4D-43C4-921D0839052E}"/>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1B5C637-AADF-6DBE-6CBC-56EF7B5EE13B}"/>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7867FEB-6D18-8DF7-7480-8A9608F08CB0}"/>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D820108-2533-94D7-E478-A1D11CE5D53E}"/>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BA4E802-3191-5C10-65B8-2C1C316A595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1E6790-6F99-AB89-8EF2-2348376DBBCF}"/>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0A3F95A-A6B4-B122-FA16-5B30DF0BA675}"/>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7ADB0CF-48DA-C5F1-B561-D60A333A4AF6}"/>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AE0100C-62B7-E7C4-2208-C013E7AD2DC4}"/>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5B51C5F-8CD9-D52C-5CBE-3AC90C82410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C8C8E7A-41CD-3A4B-6A61-15F1669A9C56}"/>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D08CADD-705E-1941-C725-E6CD05FA575A}"/>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A41D41C-8BF3-07FF-AD36-199D3086BE48}"/>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D96B15B-234C-AE3F-DD1B-40610CBD1827}"/>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7F1113F-B8A8-9B32-91EB-43A589CDAC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C1381AE-682D-070E-0F9E-6512F6CFCFC6}"/>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EC59F2D-28E5-E956-3AE2-B3523599B413}"/>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9B6C3E2-360B-C8A3-FD1E-69785D358CD0}"/>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43AC1A5-8339-EF9A-2369-E774412210CD}"/>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7EE9980-FA6B-C091-6BF0-B0BCCBD85A54}"/>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CA577F5-E547-AC07-4FC3-DE3D64EB754E}"/>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63A8E1F-171C-B46F-F703-00510D97EC30}"/>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FC74994-2321-2562-6355-8A56D8B49BB2}"/>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2E7FEBA-18AB-2DAA-01F7-2ED43ABC3DD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D7F021A-7D25-C02C-DA7B-831D8C06B2BA}"/>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5567C12-DCEB-86C7-2DE6-18EB139BA3B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B968372-58E8-5A0C-B57A-5C3BCE3D176D}"/>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75594FE-9809-C4B6-B0D0-26F6279E21A6}"/>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FB99B2-CE87-7A86-448A-A9C3452D3E18}"/>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D0E9BF6-F139-3075-7EF1-87688D246B29}"/>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892116-2550-03C2-2CBC-A366954ED7DD}"/>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8618314-4429-55B8-2D6A-EFDD2CFE8E2F}"/>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DD5E8EC-8EFD-ADB9-88DD-8383E888E0B0}"/>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9F834E6-4926-02DA-35F1-A972B860BAE9}"/>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7E90A54-4FD4-0827-31B6-800467D6F03F}"/>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95498C7-D1E3-53FA-D5CF-852836565AB0}"/>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4F09AC-9D73-1FBB-16E9-4FD9D2C8A2EB}"/>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15CCF1-7BCD-C4B6-F52B-7270CE18AA32}"/>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F51148E-570A-29D4-1EBD-51D23804C36D}"/>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1A6F3D2-0CA3-31AC-2FBA-852FC373DA83}"/>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BE95FEA-2135-D09F-3FBF-8563D183A09D}"/>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1564A85-2B26-23B2-7B30-6DF77DBABAEA}"/>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3F4EEF7-C7E0-C24A-DFB6-EB6F6C89B2D1}"/>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5F52C39-8AFA-BCDF-5ED4-CEAC71756237}"/>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1BABB64-3B7D-95E1-621A-29D8FEAC90CF}"/>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176FEF2-AE31-CE59-5452-B7065B1B1951}"/>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7614EDD-E2EE-941C-09A1-4C23C27CF132}"/>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FEB8210-0F3A-0C6C-9105-3EA00F55A343}"/>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E5D0539-ECCC-208D-4192-0B0C0F68D4C7}"/>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EA4ED05-71B3-28BD-78AB-E076F465467E}"/>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1A95947-3B9C-72AA-9220-89EB9E646A91}"/>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8EA6481-AC2F-BBC4-108F-5E42075332DE}"/>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F7465A2-586E-4755-BA31-49E519C799A8}"/>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5CF4C44-878A-ADD1-AD6F-DFA3BE2D1808}"/>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DFD181C-B165-396E-088F-1E367DD5E42A}"/>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08974B7-1C13-168D-A9C1-8D1018C0AEB0}"/>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12BD71C-1307-4524-BFD9-271B45053EB2}"/>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7A080BA-5058-E76C-6160-6D48F18730D7}"/>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D5220E-E6BC-76B9-C913-A64BE32C8CF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FAAD73E-D1C9-6E99-D5FC-DDC68C1DBEB3}"/>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7F1E882-88CC-90EF-1CE6-9F11CA90F735}"/>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33843E-6F83-D03F-CC44-2073F123E6D5}"/>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652D010-2479-1610-2617-372EF82380ED}"/>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F7305AB-3634-0EBA-FA0D-73B5D1213551}"/>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69A4D692-E893-AE08-4B16-A2FD2C4BA2E3}"/>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5AF22A3-F38C-8BEB-49ED-6A38F0287AA2}"/>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30A63B4-C634-8327-5531-29875FBADD9F}"/>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2837B6D-1CF0-A72C-F162-348922ACE486}"/>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C648362-DE7C-7733-EB43-FFC59D2279AB}"/>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7B62091-624A-2060-6CF3-B2AEC4B5857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4ED3590-8120-E17E-89B1-1434E6B765F7}"/>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CCCD81F-570E-B7F6-1578-2C075ECE9D66}"/>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0B0EB0E-581A-AEFF-BCE0-EA24189AEB18}"/>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F1491C6-B609-F98E-683A-A9EBED79180B}"/>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451E6FE-8262-F6FA-8349-4078175753E4}"/>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16D0DEA-4206-8989-3688-34242AA3B772}"/>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F3F0D07-C91E-1270-AD8C-E72132A5FF30}"/>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4C7CE5B-A369-C2F1-9111-1BA2DDE2A22A}"/>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F01EAF6-769F-AF4E-61E0-A5B6326E34D1}"/>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FC24646-EB5F-CBAD-D772-49413E7EFD4B}"/>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76B0E5D-264D-CE58-2819-E78B1106DA33}"/>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890114D-F505-9D40-1DEB-5310DE751079}"/>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E7BB53D-F59A-CE7E-0AC1-B802A54714C6}"/>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61CEE39-5AE3-E981-00D9-84539E047E00}"/>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095D117-F83C-2D02-93C3-B4C79DC5E43B}"/>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8D364E5A-A435-CDF4-CCFA-48284A9C61CB}"/>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BDE3D45-80AE-8093-FCD2-DA3CC441391D}"/>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C2B7627-5624-D28E-88A4-CF00825F2760}"/>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474AB0A-F27E-618E-403C-53AA107B3C7E}"/>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6AD18FF-2578-9E5A-0D4D-2B2F4E317271}"/>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AC01857-293D-F137-D6D6-2D9E25272FF5}"/>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909EE9D-E371-BE91-F25F-AB07D261C6B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049E89-05F8-9104-7C87-887A377C2E4E}"/>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15F3E9-FBBB-EA10-E86B-807432835DAF}"/>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DA072FF-EC49-12F8-97FE-AB47FEBED505}"/>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4924197-26B0-E20B-7B12-10E04ACD34C7}"/>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6C3C382-B01A-138D-3219-1D1B175B85C9}"/>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3592733-343E-A941-48F2-9227A001C254}"/>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67F7DC1-F7A9-C0D7-6D35-FCC3D842E87B}"/>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A6B962D-1BB1-5876-E788-5B0F0D7C69CF}"/>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EB3AB98-CEEF-CA48-D98D-CA7E08658825}"/>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8986F6C-975B-9DC6-E510-559296730EF4}"/>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6C08640-EF56-2191-AD15-5091D514B332}"/>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8664174-2AE1-B9C8-F76A-0603968D942B}"/>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345C4EA-7B1B-3889-F29D-0B5AFBF413EF}"/>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A42627A-CC24-6D23-35A6-49B4D729C143}"/>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0845575-D09D-D5A1-9011-9E7A9C4BB6B4}"/>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7939810-B150-4A59-C447-A246EB785235}"/>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50C090-85E3-8479-C476-542402B5595A}"/>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23D6AC8-465F-60CD-7201-C47BEE117F63}"/>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D9F593A-029E-33CA-A245-734952B5474E}"/>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B4624D8-C392-FD53-8B47-0558817DB60A}"/>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544460-92FE-2548-E0BD-7E3B638E04D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DCA1509-4036-4595-B3F5-1E3B14482CC7}"/>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810C550-DBA9-EB40-08D5-EC10A45F2FAF}"/>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7178390-23AC-91B2-54A1-7BF50E22AE2E}"/>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537BAA5-7D0B-FE52-2BAE-6DC71769ADAA}"/>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ADFFC33-FE1C-0AFB-23E8-42CA3FC0EA3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F0C2879-75F6-A91D-B415-BC3707ED1D27}"/>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51ACFA3-4F75-C1BF-49EA-87E03D995E0C}"/>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1B892B1-F505-E476-A37B-CD853C830B51}"/>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DDA7619-A5B2-3A2C-1A02-080AFE4F622F}"/>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86FD29F-6D5B-F325-8F56-33B1B7664238}"/>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EC00694-334B-C7C6-28A9-07FF22044A7F}"/>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172" name="Group 171">
              <a:extLst>
                <a:ext uri="{FF2B5EF4-FFF2-40B4-BE49-F238E27FC236}">
                  <a16:creationId xmlns:a16="http://schemas.microsoft.com/office/drawing/2014/main" id="{4176F518-4C38-310C-DAC0-5AE1FFF2B2E1}"/>
                </a:ext>
              </a:extLst>
            </p:cNvPr>
            <p:cNvGrpSpPr/>
            <p:nvPr/>
          </p:nvGrpSpPr>
          <p:grpSpPr>
            <a:xfrm flipH="1">
              <a:off x="6767628" y="3458435"/>
              <a:ext cx="133446" cy="438064"/>
              <a:chOff x="14692737" y="2561777"/>
              <a:chExt cx="173622" cy="569956"/>
            </a:xfrm>
          </p:grpSpPr>
          <p:sp>
            <p:nvSpPr>
              <p:cNvPr id="173" name="Arrow: Notched Right 2874">
                <a:extLst>
                  <a:ext uri="{FF2B5EF4-FFF2-40B4-BE49-F238E27FC236}">
                    <a16:creationId xmlns:a16="http://schemas.microsoft.com/office/drawing/2014/main" id="{F7D4F879-3207-3339-21F0-706249E6D038}"/>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Arrow: Notched Right 2874">
                <a:extLst>
                  <a:ext uri="{FF2B5EF4-FFF2-40B4-BE49-F238E27FC236}">
                    <a16:creationId xmlns:a16="http://schemas.microsoft.com/office/drawing/2014/main" id="{C4A2DE7A-03E3-5721-A9A7-F093C9AC3BE2}"/>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Arrow: Notched Right 2874">
                <a:extLst>
                  <a:ext uri="{FF2B5EF4-FFF2-40B4-BE49-F238E27FC236}">
                    <a16:creationId xmlns:a16="http://schemas.microsoft.com/office/drawing/2014/main" id="{39E9EC24-37CE-CA47-E266-7EA61C816574}"/>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76" name="Group 175">
            <a:extLst>
              <a:ext uri="{FF2B5EF4-FFF2-40B4-BE49-F238E27FC236}">
                <a16:creationId xmlns:a16="http://schemas.microsoft.com/office/drawing/2014/main" id="{82BBF220-49B3-82AE-B3E6-1693B7F16EAB}"/>
              </a:ext>
            </a:extLst>
          </p:cNvPr>
          <p:cNvGrpSpPr/>
          <p:nvPr/>
        </p:nvGrpSpPr>
        <p:grpSpPr>
          <a:xfrm>
            <a:off x="3524376" y="7312210"/>
            <a:ext cx="863963" cy="1557567"/>
            <a:chOff x="2873099" y="1609635"/>
            <a:chExt cx="2339031" cy="4216846"/>
          </a:xfrm>
        </p:grpSpPr>
        <p:sp>
          <p:nvSpPr>
            <p:cNvPr id="177" name="Freeform: Shape 176">
              <a:extLst>
                <a:ext uri="{FF2B5EF4-FFF2-40B4-BE49-F238E27FC236}">
                  <a16:creationId xmlns:a16="http://schemas.microsoft.com/office/drawing/2014/main" id="{ECBA6A70-9DB0-49D4-F6F3-66DC6C08D593}"/>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B27062E2-345B-F16D-B25E-43D495F461A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CEDD85B-F841-F1ED-3D38-7338B8A351E0}"/>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737F665-1ACD-67D9-5E3C-E9F297321B07}"/>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6455C04-8CC9-54DE-9D41-4BF8A0784B98}"/>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617409A-8E6B-E2F2-DE2B-BB7DF83DE7A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DA9088A-039F-EC2A-69F8-C66B2D03D24D}"/>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EE7EA73-EDDE-58C4-0C74-90EB4A221C1A}"/>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B1CD323-6538-BCA6-C6C5-1A133E4F42C8}"/>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6A5ADA7C-52E3-D293-9F38-4AAF9D5F6C4A}"/>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9024EC3-099E-C0B8-5DB5-B813FF8819E9}"/>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5978260-AABB-C242-26A0-3B2DF80EBE69}"/>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9B2FF38A-60E9-CD16-0D20-4753547E8B85}"/>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FF62FA7-0CBC-341D-6AFD-1D9274F89A43}"/>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A11CFD3-D3FE-D862-4C65-D213A4B9EE2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6EA37B9-E902-1FA6-46AA-89E0A24DE6F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E4F32513-5501-BAFC-05D6-AB70165C4D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129419F-5D25-378C-518F-A27704DFA7AF}"/>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E46B4DD9-861C-A43C-FE25-16C87AD69E0F}"/>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DD92D05-8A18-1F40-DC64-09504F4716CA}"/>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84D393A-013B-3580-3F58-8B2196613FC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B12DE4B-E348-809B-1C2C-6952D0E8DA56}"/>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C4EB1585-DBD9-0FC1-A445-FBA500519C88}"/>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5AC5366-2AB2-76D8-2BDC-B4E99C5E1E8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5136B680-0C9C-6BFB-DCD2-068E14160C60}"/>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705A532-D21D-BB41-E0BF-9E9BE4BAA3E4}"/>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1426DC3-1BC8-C198-C109-D796A7B1C227}"/>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15ECAD4-AF81-8D41-1B4D-A5AE7B688F0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98E3E82-9F67-BA52-D8BA-80024D6C7E96}"/>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F91E762-6DBC-0387-0B34-64DD8A984BC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0BF647F-6E23-BD14-57F9-5821F10B0542}"/>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F333D8B-7EA0-D0A7-0AB9-7D720714A23B}"/>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464317C-FD14-02A1-581D-5B252F38EDC4}"/>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E35F1AE-EDB4-A7F5-431F-8ACCDC147972}"/>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E282863-4349-8D3F-3AD5-EE5170B6D433}"/>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14A8AB4-FED8-35E9-F128-BA3EA383F25D}"/>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E38E037-2DF4-362A-5A71-6CAC254BB7E8}"/>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3941B77-CE56-4AB0-520C-B5D6AA5DB6C9}"/>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5BC4AA0-DA1A-865C-AFC1-A947C08A8CA6}"/>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970917-8644-DD0D-59AA-832776AC3FF8}"/>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2AA7248-E7AD-45E1-3964-DC4C49B89AFB}"/>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C93E994-DFA8-1498-F792-02215901730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61601652-6A97-B64D-A4D5-F439B9976389}"/>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E93E168-DB43-CA2F-6A25-726C4390ED4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5035330-ACC5-F627-DDCE-F672E04F2C6A}"/>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DAE126E-CC10-FD7B-E984-86D517318B94}"/>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2BB8319-1607-E214-AC4D-CE4AAB1056EA}"/>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F9C503F-0C23-2BD2-A62A-F317503B3A35}"/>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BC3815A-B9D8-7962-25C9-BB7EFC3BD28A}"/>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DFE3704-1901-7172-5542-908E6D894486}"/>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035D83B7-DDF7-C0E0-BB4A-A7223BC97FC3}"/>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F09C44DB-E3A0-4BF8-9B10-898E90241585}"/>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791C263-ED3D-2B24-078A-9F881734E8BE}"/>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A0BEF7BD-2357-9B64-7109-57C69473D0C1}"/>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0C7EAC0B-835C-7699-CE28-04AE38E44775}"/>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77B6FD9-F6F5-96A3-4C77-71D847A3D62B}"/>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2500C1E-B8C0-073F-D8EA-32B58468D1EB}"/>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D6FE8EC-2C42-415C-445E-E3AE144A8E2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ED36D9F5-4C78-CF57-DECB-BF5E750CE356}"/>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44AFCCB-51E1-6B35-57AD-48654338FB22}"/>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8A835C3B-BA6A-571E-A5D2-6E7D7F857C7B}"/>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3997426-A2EC-B607-F1BD-54A7B3DFB343}"/>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7D233BF-6435-50BC-CF61-9CD3E09F3926}"/>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C243A216-EF82-DC4A-9FBF-67881336EFE0}"/>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D30EC18-0877-B4D3-8B5C-0B54006196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4A811B91-9FFD-F540-A0D4-31235925762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1E0285C-A6AE-40B4-8462-FF9DE5E3254A}"/>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94BC7398-EF40-19F8-5F24-EFEA86C53A7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9C7526E8-7EE3-32F5-FE05-54E75F1FB9C8}"/>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8E93BE24-78A3-2891-DFDC-D34FEA8EFC06}"/>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E9575BD-CB60-7665-5ECD-C0B7718E97C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6B0541FA-FB51-0A91-322B-698C5ACD3E0A}"/>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B81C6DF-4289-B12B-E277-333B321ED9A2}"/>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5A13A572-4CFB-905A-7EEC-FCE60D6C0B15}"/>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49704888-84FC-8E44-BB14-DFC7E09B9A7F}"/>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992317C8-F1B4-9860-9EDA-04C1B6F040AB}"/>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650CFA3-99AA-22EC-D541-B523420EFF6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2A4DEE5-CB2A-E3B6-C10D-5DF64E611AFF}"/>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3DF162B-8AA8-12C2-31B3-300684D55F1C}"/>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3B6E0B93-0A78-066E-C773-F957928BD172}"/>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4683B1C-4C15-E01A-F67B-75C941CD9D2A}"/>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7D1525C-57BF-CEC8-31CD-6D275CC0634F}"/>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A649D35-EAE4-7496-AFCF-CF2A469BA8FE}"/>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5B4A158-B960-1B00-6557-D1655DD73FA8}"/>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9E403B9-599E-53D7-9213-BBBC03184646}"/>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E945D1D-2558-C782-E62D-9D796F6F3B96}"/>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EF319ADA-A793-A865-CEEB-631EBED28534}"/>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030C526-29E1-CECE-2AD4-222FF27878BE}"/>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9869155-F5D6-C81B-CB1D-65BA88FB988E}"/>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B1A8613-E000-E644-8D6E-BDF232DC2AF0}"/>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39312F2-3BE8-19B5-FDD6-5DAF541D2D1D}"/>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8D086DD-1FE1-F6D7-1BB6-BF194785C334}"/>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D541971-DCBC-7B54-5417-5AAEBD5E8390}"/>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0C7C03F5-028B-4924-3B1F-EBFB5A1242E9}"/>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5FB1E590-6E68-4488-4A39-C1FF4C4D0B80}"/>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3939B91-EE47-1925-0998-7968E0B6AE8A}"/>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949D48E-F4C5-0F12-006C-1AB2CE80B05F}"/>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315129-76C4-B1E8-989E-41C7F199E740}"/>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294E38A-D785-E113-B8A6-E52BCEEB95E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9E837A3-8500-5818-4E74-D688D04BDD55}"/>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823164F0-93B7-E423-3C8C-5E5266762FE2}"/>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6E36E95-4BB3-6049-2A1F-886D7FAD9576}"/>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33019DB-51E8-66B6-85A6-B7743ACCED8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8828A66-23C0-4B21-A9BC-A6582951190A}"/>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A369239-1292-D521-FFB7-CBCB5259232A}"/>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76A2736-D17A-8E01-558E-8E0476EE4568}"/>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123DE5E-5C10-D888-6F7D-1230DF1E6E37}"/>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EB91055-FBF0-7630-4405-455B16CC2A8C}"/>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00F4141-D507-BFBE-95EA-01368431D030}"/>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3C2D54A-7701-69BC-29E4-20355E526845}"/>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590F02-6219-6EC6-9FCE-C11DE1F5D200}"/>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E6EC1728-F3FA-5E21-ED0C-4652A84F81C5}"/>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EF95A-ECC7-2A7B-AD4E-E2BC58B313FC}"/>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8B4BB1D-2039-1608-7A8D-2D73D5BFAFEF}"/>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B00C16D-A61B-0148-E8FF-652E44257D1E}"/>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5C5F926-E302-5D91-0DCE-82B1B87CAD87}"/>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8E8BDF1-C40C-7205-EBB5-88EEF6DE6C57}"/>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5B1C29A-AE36-7DB9-9664-58E8453E0942}"/>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8B4625B-3ADB-C63E-02F9-B097A4499621}"/>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E2CB9AE-71E9-8101-5418-AFDB39F5A368}"/>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DFC2BE0-6CF4-B760-F206-7F9FE372987E}"/>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B5D77CC-1251-2719-2467-CA1FBAB0DA3A}"/>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A8E2AA7-8107-33B1-294A-78DAE1CAB474}"/>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86F24DD-D10E-5570-2AE5-A8D8771A71DC}"/>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31F26B8-3E58-160F-2862-21C78877D29C}"/>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31D950A-3F30-88B8-2E8A-F7CD8E57255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78950647-7C24-7507-26AF-B199936DFBE1}"/>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4D5BE3F-B794-29A4-82C1-17EA8CB1825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49F8CF6-5F51-37FB-62DF-B152A02D1C6F}"/>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FF54FE1-5C69-E05E-12F1-9C101B95178D}"/>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07" name="Group 306">
              <a:extLst>
                <a:ext uri="{FF2B5EF4-FFF2-40B4-BE49-F238E27FC236}">
                  <a16:creationId xmlns:a16="http://schemas.microsoft.com/office/drawing/2014/main" id="{CAC41EBD-058D-2635-B17F-8B9B12AFDC23}"/>
                </a:ext>
              </a:extLst>
            </p:cNvPr>
            <p:cNvGrpSpPr/>
            <p:nvPr/>
          </p:nvGrpSpPr>
          <p:grpSpPr>
            <a:xfrm>
              <a:off x="3812204" y="3592951"/>
              <a:ext cx="133446" cy="438064"/>
              <a:chOff x="14692737" y="2561777"/>
              <a:chExt cx="173622" cy="569956"/>
            </a:xfrm>
          </p:grpSpPr>
          <p:sp>
            <p:nvSpPr>
              <p:cNvPr id="313" name="Arrow: Notched Right 2874">
                <a:extLst>
                  <a:ext uri="{FF2B5EF4-FFF2-40B4-BE49-F238E27FC236}">
                    <a16:creationId xmlns:a16="http://schemas.microsoft.com/office/drawing/2014/main" id="{1CEF0FC7-1EB7-6615-0477-3F50D51E139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Arrow: Notched Right 2874">
                <a:extLst>
                  <a:ext uri="{FF2B5EF4-FFF2-40B4-BE49-F238E27FC236}">
                    <a16:creationId xmlns:a16="http://schemas.microsoft.com/office/drawing/2014/main" id="{67407347-964B-14F3-469E-66F8CCD0F88E}"/>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Arrow: Notched Right 2874">
                <a:extLst>
                  <a:ext uri="{FF2B5EF4-FFF2-40B4-BE49-F238E27FC236}">
                    <a16:creationId xmlns:a16="http://schemas.microsoft.com/office/drawing/2014/main" id="{08E4C2A8-76D5-F2CB-496C-91AC2BAF69B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8" name="Freeform: Shape 307">
              <a:extLst>
                <a:ext uri="{FF2B5EF4-FFF2-40B4-BE49-F238E27FC236}">
                  <a16:creationId xmlns:a16="http://schemas.microsoft.com/office/drawing/2014/main" id="{C47F34A7-E3AF-DC9F-B676-59245FC2E98E}"/>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052720E4-C9C2-F229-1B83-1993B4F36C67}"/>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FE7DE74-B205-3B62-354C-5000BFB1000B}"/>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27691F59-ADE6-187D-BAF4-F0D977F65B00}"/>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1E115CD5-A596-00FE-7D9D-51B909FB3251}"/>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
        <p:nvSpPr>
          <p:cNvPr id="316" name="Rectangle: Rounded Corners 315">
            <a:extLst>
              <a:ext uri="{FF2B5EF4-FFF2-40B4-BE49-F238E27FC236}">
                <a16:creationId xmlns:a16="http://schemas.microsoft.com/office/drawing/2014/main" id="{D4F358C2-F3D3-6659-D8B0-2CC947C80D0D}"/>
              </a:ext>
            </a:extLst>
          </p:cNvPr>
          <p:cNvSpPr/>
          <p:nvPr/>
        </p:nvSpPr>
        <p:spPr>
          <a:xfrm>
            <a:off x="1294206" y="7489330"/>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 name="Picture 2">
            <a:extLst>
              <a:ext uri="{FF2B5EF4-FFF2-40B4-BE49-F238E27FC236}">
                <a16:creationId xmlns:a16="http://schemas.microsoft.com/office/drawing/2014/main" id="{5C8AC191-1EFF-65A7-16D5-F11769825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819250" y="1221416"/>
            <a:ext cx="2347138" cy="1906520"/>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4">
            <a:extLst>
              <a:ext uri="{FF2B5EF4-FFF2-40B4-BE49-F238E27FC236}">
                <a16:creationId xmlns:a16="http://schemas.microsoft.com/office/drawing/2014/main" id="{817953B1-1F18-1D37-D696-2A36B0264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076194" y="557079"/>
            <a:ext cx="2347136" cy="234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70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789278" y="2611346"/>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1262013" y="3297905"/>
            <a:ext cx="9768653"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Một con muỗi khi bay vỗ cánh 3000 lần trong 5 giây và một con ong mật khi vỗ cánh 4950 lần trong 15 giây.</a:t>
            </a:r>
          </a:p>
          <a:p>
            <a:r>
              <a:rPr lang="vi-VN" dirty="0"/>
              <a:t>          a) Tính tần số dao động của cánh muỗi và cánh ong khi bay. Con nào vỗ cánh nhanh hơn?</a:t>
            </a:r>
          </a:p>
          <a:p>
            <a:r>
              <a:rPr lang="vi-VN" dirty="0"/>
              <a:t>         b) Âm phát ra khi vỗ cánh của con muỗi hay con ong cao hơn?</a:t>
            </a: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985883" y="666364"/>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D9383A3-DEBA-01B4-D8D0-279759439FDB}"/>
              </a:ext>
            </a:extLst>
          </p:cNvPr>
          <p:cNvSpPr txBox="1"/>
          <p:nvPr/>
        </p:nvSpPr>
        <p:spPr>
          <a:xfrm>
            <a:off x="1206387" y="760317"/>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625449" y="644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78" y="754735"/>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5546D66-B822-1BE4-F302-2AA8D35BD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76386" y="828240"/>
            <a:ext cx="3036482" cy="24664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6B905CC-F0F9-22F1-EBFA-A262A2B02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843272" y="322033"/>
            <a:ext cx="3036480" cy="303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44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1076094" y="2066692"/>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5F249FD-8905-3FBA-E863-C067560D6C50}"/>
              </a:ext>
            </a:extLst>
          </p:cNvPr>
          <p:cNvSpPr txBox="1"/>
          <p:nvPr/>
        </p:nvSpPr>
        <p:spPr>
          <a:xfrm>
            <a:off x="1076094" y="2749312"/>
            <a:ext cx="4573812"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muỗi: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3 000 : 5 = 600 Hz</a:t>
            </a:r>
          </a:p>
        </p:txBody>
      </p:sp>
      <p:pic>
        <p:nvPicPr>
          <p:cNvPr id="28" name="Picture 2">
            <a:extLst>
              <a:ext uri="{FF2B5EF4-FFF2-40B4-BE49-F238E27FC236}">
                <a16:creationId xmlns:a16="http://schemas.microsoft.com/office/drawing/2014/main" id="{3472952D-4212-4136-513D-313DA90A7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59028" y="1144891"/>
            <a:ext cx="1975412" cy="160457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AB729ECF-19FC-2CB1-3A9D-E7B6B9BD38B7}"/>
              </a:ext>
            </a:extLst>
          </p:cNvPr>
          <p:cNvSpPr/>
          <p:nvPr/>
        </p:nvSpPr>
        <p:spPr>
          <a:xfrm>
            <a:off x="6542093" y="2065717"/>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796EDA4-291B-FCB8-3698-1AB9129EAA28}"/>
              </a:ext>
            </a:extLst>
          </p:cNvPr>
          <p:cNvSpPr txBox="1"/>
          <p:nvPr/>
        </p:nvSpPr>
        <p:spPr>
          <a:xfrm>
            <a:off x="6690732" y="2659368"/>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ong: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4 950 : 15 = 330 Hz</a:t>
            </a:r>
          </a:p>
        </p:txBody>
      </p:sp>
      <p:pic>
        <p:nvPicPr>
          <p:cNvPr id="29" name="Picture 4">
            <a:extLst>
              <a:ext uri="{FF2B5EF4-FFF2-40B4-BE49-F238E27FC236}">
                <a16:creationId xmlns:a16="http://schemas.microsoft.com/office/drawing/2014/main" id="{EFB3CDBD-C792-2205-938A-9CE23B781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555873" y="512700"/>
            <a:ext cx="2326596" cy="232659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2CDCFFB-7B0B-273A-4100-57596475095A}"/>
              </a:ext>
            </a:extLst>
          </p:cNvPr>
          <p:cNvSpPr txBox="1"/>
          <p:nvPr/>
        </p:nvSpPr>
        <p:spPr>
          <a:xfrm>
            <a:off x="1063541" y="4520648"/>
            <a:ext cx="9351233" cy="1977464"/>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9Slide03 Arima Madurai Black" panose="00000A00000000000000" pitchFamily="2" charset="0"/>
                <a:cs typeface="#9Slide03 Arima Madurai Black" panose="00000A00000000000000" pitchFamily="2" charset="0"/>
              </a:defRPr>
            </a:lvl1pPr>
          </a:lstStyle>
          <a:p>
            <a:pPr algn="l"/>
            <a:r>
              <a:rPr lang="vi-VN" dirty="0"/>
              <a:t>a) Con muỗi vỗ cánh nhanh hơn</a:t>
            </a:r>
          </a:p>
          <a:p>
            <a:pPr algn="l"/>
            <a:r>
              <a:rPr lang="vi-VN" dirty="0"/>
              <a:t>b) Âm phát ra khi vỗ cánh của con muỗi cao hơn vì có tần số lớn hơn</a:t>
            </a:r>
          </a:p>
        </p:txBody>
      </p:sp>
    </p:spTree>
    <p:extLst>
      <p:ext uri="{BB962C8B-B14F-4D97-AF65-F5344CB8AC3E}">
        <p14:creationId xmlns:p14="http://schemas.microsoft.com/office/powerpoint/2010/main" val="77892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2603066">
            <a:off x="-1521961" y="551837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0527026" y="4860824"/>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983881" y="2655001"/>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6000" dirty="0">
                <a:latin typeface="#9Slide07 IcielCadena" panose="02000503000000020004" pitchFamily="2" charset="0"/>
              </a:rPr>
              <a:t>LUYỆN TẬP</a:t>
            </a:r>
            <a:endParaRPr lang="en-US" sz="6000" dirty="0">
              <a:latin typeface="#9Slide07 IcielCadena" panose="02000503000000020004" pitchFamily="2"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004019" y="-949528"/>
            <a:ext cx="2723533" cy="2644656"/>
            <a:chOff x="1348896" y="1051554"/>
            <a:chExt cx="4118106" cy="4398992"/>
          </a:xfrm>
          <a:solidFill>
            <a:schemeClr val="accent1">
              <a:lumMod val="60000"/>
              <a:lumOff val="40000"/>
            </a:schemeClr>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527026" y="-739817"/>
            <a:ext cx="2338384" cy="2497879"/>
            <a:chOff x="1348896" y="1051554"/>
            <a:chExt cx="4118106" cy="4398992"/>
          </a:xfrm>
          <a:solidFill>
            <a:srgbClr val="F05555"/>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
            <a:extLst>
              <a:ext uri="{FF2B5EF4-FFF2-40B4-BE49-F238E27FC236}">
                <a16:creationId xmlns:a16="http://schemas.microsoft.com/office/drawing/2014/main" id="{C77FB692-278D-77F7-548F-83C1E3DEB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130" y="7066202"/>
            <a:ext cx="2816715" cy="17564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Mèo, Động Vật Trẻ, Mèo Con, Mèo Xám">
            <a:extLst>
              <a:ext uri="{FF2B5EF4-FFF2-40B4-BE49-F238E27FC236}">
                <a16:creationId xmlns:a16="http://schemas.microsoft.com/office/drawing/2014/main" id="{7AB53081-0A11-999E-4D5F-47B99CCC2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192" y="7397619"/>
            <a:ext cx="2816715" cy="1719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á Heo, Động Vật Có Vú, Loài Vật">
            <a:extLst>
              <a:ext uri="{FF2B5EF4-FFF2-40B4-BE49-F238E27FC236}">
                <a16:creationId xmlns:a16="http://schemas.microsoft.com/office/drawing/2014/main" id="{BAF9BEAB-89D9-B5D2-EA4D-E8A0B92FD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8184" y="7292477"/>
            <a:ext cx="3062426" cy="17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4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1AD01C-23F2-D120-33BA-04A538B32DB5}"/>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1950405" y="1852823"/>
            <a:ext cx="7883054" cy="3841476"/>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8" y="341112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7037586" y="643724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523661" y="6823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3293970" y="-202841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33C61953-C880-857B-5FF9-095D25485A16}"/>
              </a:ext>
            </a:extLst>
          </p:cNvPr>
          <p:cNvSpPr txBox="1"/>
          <p:nvPr/>
        </p:nvSpPr>
        <p:spPr>
          <a:xfrm>
            <a:off x="324905" y="647203"/>
            <a:ext cx="7451623" cy="646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3600" dirty="0">
                <a:solidFill>
                  <a:srgbClr val="313A61"/>
                </a:solidFill>
                <a:latin typeface="#9Slide07 IcielBaliho Script" pitchFamily="2" charset="0"/>
              </a:rPr>
              <a:t>1. </a:t>
            </a:r>
            <a:r>
              <a:rPr lang="en-US" sz="3600" dirty="0" err="1">
                <a:solidFill>
                  <a:srgbClr val="313A61"/>
                </a:solidFill>
                <a:latin typeface="#9Slide07 IcielBaliho Script" pitchFamily="2" charset="0"/>
              </a:rPr>
              <a:t>Biên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dao</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của</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nguồn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sóng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endParaRPr lang="en-US" sz="3600" dirty="0">
              <a:solidFill>
                <a:srgbClr val="313A61"/>
              </a:solidFill>
              <a:latin typeface="#9Slide07 IcielBaliho Script" pitchFamily="2" charset="0"/>
            </a:endParaRPr>
          </a:p>
        </p:txBody>
      </p:sp>
      <p:sp>
        <p:nvSpPr>
          <p:cNvPr id="24" name="TextBox 23">
            <a:extLst>
              <a:ext uri="{FF2B5EF4-FFF2-40B4-BE49-F238E27FC236}">
                <a16:creationId xmlns:a16="http://schemas.microsoft.com/office/drawing/2014/main" id="{F289DF17-C90C-327E-27B1-97D60D95FCC4}"/>
              </a:ext>
            </a:extLst>
          </p:cNvPr>
          <p:cNvSpPr txBox="1"/>
          <p:nvPr/>
        </p:nvSpPr>
        <p:spPr>
          <a:xfrm>
            <a:off x="910551" y="-1455379"/>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
        <p:nvSpPr>
          <p:cNvPr id="18" name="Rectangle: Rounded Corners 17">
            <a:extLst>
              <a:ext uri="{FF2B5EF4-FFF2-40B4-BE49-F238E27FC236}">
                <a16:creationId xmlns:a16="http://schemas.microsoft.com/office/drawing/2014/main" id="{2E7BD13F-F174-0607-F6C5-61B9A9536313}"/>
              </a:ext>
            </a:extLst>
          </p:cNvPr>
          <p:cNvSpPr/>
          <p:nvPr/>
        </p:nvSpPr>
        <p:spPr>
          <a:xfrm>
            <a:off x="8416407" y="172054"/>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B89A807B-F0B3-B4C6-E889-86E03BAED79D}"/>
              </a:ext>
            </a:extLst>
          </p:cNvPr>
          <p:cNvSpPr txBox="1"/>
          <p:nvPr/>
        </p:nvSpPr>
        <p:spPr>
          <a:xfrm>
            <a:off x="8474015" y="182516"/>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0" name="Google Shape;3776;p52">
            <a:extLst>
              <a:ext uri="{FF2B5EF4-FFF2-40B4-BE49-F238E27FC236}">
                <a16:creationId xmlns:a16="http://schemas.microsoft.com/office/drawing/2014/main" id="{F9EE34A2-B58A-256C-074E-5C0BC5973E35}"/>
              </a:ext>
            </a:extLst>
          </p:cNvPr>
          <p:cNvSpPr/>
          <p:nvPr/>
        </p:nvSpPr>
        <p:spPr>
          <a:xfrm>
            <a:off x="10657937" y="119739"/>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4">
            <a:extLst>
              <a:ext uri="{FF2B5EF4-FFF2-40B4-BE49-F238E27FC236}">
                <a16:creationId xmlns:a16="http://schemas.microsoft.com/office/drawing/2014/main" id="{DB11B195-15EB-0565-0C72-0EC168C86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5772" y="277260"/>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37B6D17-5EF3-128C-5DC0-8D29B9DDD6FF}"/>
              </a:ext>
            </a:extLst>
          </p:cNvPr>
          <p:cNvSpPr/>
          <p:nvPr/>
        </p:nvSpPr>
        <p:spPr>
          <a:xfrm>
            <a:off x="531931" y="1357623"/>
            <a:ext cx="1980755" cy="455777"/>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26" name="TextBox 25">
            <a:extLst>
              <a:ext uri="{FF2B5EF4-FFF2-40B4-BE49-F238E27FC236}">
                <a16:creationId xmlns:a16="http://schemas.microsoft.com/office/drawing/2014/main" id="{461F1C8D-990B-5A89-A9C0-08957DEE9F17}"/>
              </a:ext>
            </a:extLst>
          </p:cNvPr>
          <p:cNvSpPr txBox="1"/>
          <p:nvPr/>
        </p:nvSpPr>
        <p:spPr>
          <a:xfrm>
            <a:off x="514091" y="1332188"/>
            <a:ext cx="1808695" cy="495200"/>
          </a:xfrm>
          <a:prstGeom prst="rect">
            <a:avLst/>
          </a:prstGeom>
          <a:noFill/>
        </p:spPr>
        <p:txBody>
          <a:bodyPr wrap="square" rtlCol="0">
            <a:spAutoFit/>
          </a:bodyPr>
          <a:lstStyle/>
          <a:p>
            <a:pPr algn="ctr">
              <a:lnSpc>
                <a:spcPct val="120000"/>
              </a:lnSpc>
            </a:pPr>
            <a:r>
              <a:rPr lang="en-US" sz="2400" dirty="0" err="1">
                <a:solidFill>
                  <a:srgbClr val="313A61"/>
                </a:solidFill>
                <a:latin typeface="#9Slide07 IcielBaliho Script" pitchFamily="2" charset="0"/>
                <a:cs typeface="#9Slide03 Arima Madurai Black" panose="00000A00000000000000" pitchFamily="2" charset="0"/>
              </a:rPr>
              <a:t>Thí</a:t>
            </a:r>
            <a:r>
              <a:rPr lang="en-US" sz="2400" dirty="0">
                <a:solidFill>
                  <a:srgbClr val="313A61"/>
                </a:solidFill>
                <a:latin typeface="#9Slide07 IcielBaliho Script" pitchFamily="2" charset="0"/>
                <a:cs typeface="#9Slide03 Arima Madurai Black" panose="00000A00000000000000" pitchFamily="2" charset="0"/>
              </a:rPr>
              <a:t> </a:t>
            </a:r>
            <a:r>
              <a:rPr lang="en-US" sz="2400" dirty="0" err="1">
                <a:solidFill>
                  <a:srgbClr val="313A61"/>
                </a:solidFill>
                <a:latin typeface="#9Slide07 IcielBaliho Script" pitchFamily="2" charset="0"/>
                <a:cs typeface="#9Slide03 Arima Madurai Black" panose="00000A00000000000000" pitchFamily="2" charset="0"/>
              </a:rPr>
              <a:t>nghiệm</a:t>
            </a:r>
            <a:r>
              <a:rPr lang="en-US" sz="2400" dirty="0">
                <a:solidFill>
                  <a:srgbClr val="313A61"/>
                </a:solidFill>
                <a:latin typeface="#9Slide07 IcielBaliho Script" pitchFamily="2" charset="0"/>
                <a:cs typeface="#9Slide03 Arima Madurai Black" panose="00000A00000000000000" pitchFamily="2" charset="0"/>
              </a:rPr>
              <a:t> 1</a:t>
            </a:r>
            <a:endParaRPr lang="vi-VN" sz="2400" dirty="0">
              <a:solidFill>
                <a:srgbClr val="313A61"/>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10E12DAC-F7FC-D051-96BB-BBA6AF287E4D}"/>
              </a:ext>
            </a:extLst>
          </p:cNvPr>
          <p:cNvSpPr txBox="1"/>
          <p:nvPr/>
        </p:nvSpPr>
        <p:spPr>
          <a:xfrm>
            <a:off x="910551" y="5733722"/>
            <a:ext cx="10361407"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Cố</a:t>
            </a:r>
            <a:r>
              <a:rPr lang="en-US" sz="2800" dirty="0"/>
              <a:t> </a:t>
            </a:r>
            <a:r>
              <a:rPr lang="en-US" sz="2800" dirty="0" err="1"/>
              <a:t>định</a:t>
            </a:r>
            <a:r>
              <a:rPr lang="en-US" sz="2800" dirty="0"/>
              <a:t> </a:t>
            </a:r>
            <a:r>
              <a:rPr lang="en-US" sz="2800" dirty="0" err="1"/>
              <a:t>một</a:t>
            </a:r>
            <a:r>
              <a:rPr lang="en-US" sz="2800" dirty="0"/>
              <a:t> </a:t>
            </a:r>
            <a:r>
              <a:rPr lang="en-US" sz="2800" dirty="0" err="1"/>
              <a:t>đầu</a:t>
            </a:r>
            <a:r>
              <a:rPr lang="en-US" sz="2800" dirty="0"/>
              <a:t> </a:t>
            </a:r>
            <a:r>
              <a:rPr lang="en-US" sz="2800" dirty="0" err="1"/>
              <a:t>thước</a:t>
            </a:r>
            <a:r>
              <a:rPr lang="en-US" sz="2800" dirty="0"/>
              <a:t> </a:t>
            </a:r>
            <a:r>
              <a:rPr lang="en-US" sz="2800" dirty="0" err="1"/>
              <a:t>thép</a:t>
            </a:r>
            <a:r>
              <a:rPr lang="en-US" sz="2800" dirty="0"/>
              <a:t> </a:t>
            </a:r>
            <a:r>
              <a:rPr lang="en-US" sz="2800" dirty="0" err="1"/>
              <a:t>mỏng</a:t>
            </a:r>
            <a:r>
              <a:rPr lang="en-US" sz="2800" dirty="0"/>
              <a:t>, </a:t>
            </a:r>
            <a:r>
              <a:rPr lang="en-US" sz="2800" dirty="0" err="1"/>
              <a:t>đàn</a:t>
            </a:r>
            <a:r>
              <a:rPr lang="en-US" sz="2800" dirty="0"/>
              <a:t> </a:t>
            </a:r>
            <a:r>
              <a:rPr lang="en-US" sz="2800" dirty="0" err="1"/>
              <a:t>hồi</a:t>
            </a:r>
            <a:r>
              <a:rPr lang="en-US" sz="2800" dirty="0"/>
              <a:t>, </a:t>
            </a:r>
            <a:r>
              <a:rPr lang="en-US" sz="2800" dirty="0" err="1"/>
              <a:t>đầu</a:t>
            </a:r>
            <a:r>
              <a:rPr lang="en-US" sz="2800" dirty="0"/>
              <a:t> </a:t>
            </a:r>
            <a:r>
              <a:rPr lang="en-US" sz="2800" dirty="0" err="1"/>
              <a:t>còn</a:t>
            </a:r>
            <a:r>
              <a:rPr lang="en-US" sz="2800" dirty="0"/>
              <a:t> lại </a:t>
            </a:r>
            <a:r>
              <a:rPr lang="en-US" sz="2800" dirty="0" err="1"/>
              <a:t>để</a:t>
            </a:r>
            <a:r>
              <a:rPr lang="en-US" sz="2800" dirty="0"/>
              <a:t> </a:t>
            </a:r>
            <a:r>
              <a:rPr lang="en-US" sz="2800" dirty="0" err="1"/>
              <a:t>tự</a:t>
            </a:r>
            <a:r>
              <a:rPr lang="en-US" sz="2800" dirty="0"/>
              <a:t> do</a:t>
            </a:r>
          </a:p>
        </p:txBody>
      </p:sp>
      <p:sp>
        <p:nvSpPr>
          <p:cNvPr id="28" name="TextBox 27">
            <a:extLst>
              <a:ext uri="{FF2B5EF4-FFF2-40B4-BE49-F238E27FC236}">
                <a16:creationId xmlns:a16="http://schemas.microsoft.com/office/drawing/2014/main" id="{33740DF9-7F03-B301-538E-B95E01738243}"/>
              </a:ext>
            </a:extLst>
          </p:cNvPr>
          <p:cNvSpPr txBox="1"/>
          <p:nvPr/>
        </p:nvSpPr>
        <p:spPr>
          <a:xfrm>
            <a:off x="1979574" y="5614463"/>
            <a:ext cx="8300705"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Kéo</a:t>
            </a:r>
            <a:r>
              <a:rPr lang="en-US" sz="2800" dirty="0"/>
              <a:t> </a:t>
            </a:r>
            <a:r>
              <a:rPr lang="en-US" sz="2800" dirty="0" err="1"/>
              <a:t>đầu</a:t>
            </a:r>
            <a:r>
              <a:rPr lang="en-US" sz="2800" dirty="0"/>
              <a:t> </a:t>
            </a:r>
            <a:r>
              <a:rPr lang="en-US" sz="2800" dirty="0" err="1"/>
              <a:t>tự</a:t>
            </a:r>
            <a:r>
              <a:rPr lang="en-US" sz="2800" dirty="0"/>
              <a:t> do </a:t>
            </a:r>
            <a:r>
              <a:rPr lang="en-US" sz="2800" dirty="0" err="1"/>
              <a:t>xuống</a:t>
            </a:r>
            <a:r>
              <a:rPr lang="en-US" sz="2800" dirty="0"/>
              <a:t> rồi </a:t>
            </a:r>
            <a:r>
              <a:rPr lang="en-US" sz="2800" dirty="0" err="1"/>
              <a:t>buông</a:t>
            </a:r>
            <a:r>
              <a:rPr lang="en-US" sz="2800" dirty="0"/>
              <a:t> </a:t>
            </a:r>
            <a:r>
              <a:rPr lang="en-US" sz="2800" dirty="0" err="1"/>
              <a:t>ra</a:t>
            </a:r>
            <a:r>
              <a:rPr lang="en-US" sz="2800" dirty="0"/>
              <a:t> </a:t>
            </a:r>
            <a:r>
              <a:rPr lang="en-US" sz="2800" dirty="0" err="1"/>
              <a:t>thì</a:t>
            </a:r>
            <a:r>
              <a:rPr lang="en-US" sz="2800" dirty="0"/>
              <a:t> </a:t>
            </a:r>
            <a:r>
              <a:rPr lang="en-US" sz="2800" dirty="0" err="1"/>
              <a:t>đầu</a:t>
            </a:r>
            <a:r>
              <a:rPr lang="en-US" sz="2800" dirty="0"/>
              <a:t> </a:t>
            </a:r>
            <a:r>
              <a:rPr lang="en-US" sz="2800" dirty="0" err="1"/>
              <a:t>thước</a:t>
            </a:r>
            <a:r>
              <a:rPr lang="en-US" sz="2800" dirty="0"/>
              <a:t> </a:t>
            </a:r>
            <a:r>
              <a:rPr lang="en-US" sz="2800" dirty="0" err="1"/>
              <a:t>dao</a:t>
            </a:r>
            <a:r>
              <a:rPr lang="en-US" sz="2800" dirty="0"/>
              <a:t> </a:t>
            </a:r>
            <a:r>
              <a:rPr lang="en-US" sz="2800" dirty="0" err="1"/>
              <a:t>động</a:t>
            </a:r>
            <a:r>
              <a:rPr lang="en-US" sz="2800" dirty="0"/>
              <a:t> </a:t>
            </a:r>
            <a:r>
              <a:rPr lang="en-US" sz="2800" dirty="0" err="1"/>
              <a:t>và</a:t>
            </a:r>
            <a:r>
              <a:rPr lang="en-US" sz="2800" dirty="0"/>
              <a:t> </a:t>
            </a:r>
            <a:r>
              <a:rPr lang="en-US" sz="2800" dirty="0" err="1"/>
              <a:t>phát</a:t>
            </a:r>
            <a:r>
              <a:rPr lang="en-US" sz="2800" dirty="0"/>
              <a:t> </a:t>
            </a:r>
            <a:r>
              <a:rPr lang="en-US" sz="2800" dirty="0" err="1"/>
              <a:t>ra</a:t>
            </a:r>
            <a:r>
              <a:rPr lang="en-US" sz="2800" dirty="0"/>
              <a:t> </a:t>
            </a:r>
            <a:r>
              <a:rPr lang="en-US" sz="2800" dirty="0" err="1"/>
              <a:t>âm</a:t>
            </a:r>
            <a:endParaRPr lang="en-US" sz="2800" dirty="0"/>
          </a:p>
        </p:txBody>
      </p:sp>
      <p:sp>
        <p:nvSpPr>
          <p:cNvPr id="29" name="TextBox 28">
            <a:extLst>
              <a:ext uri="{FF2B5EF4-FFF2-40B4-BE49-F238E27FC236}">
                <a16:creationId xmlns:a16="http://schemas.microsoft.com/office/drawing/2014/main" id="{51B9FE94-C2D2-11BF-084B-EB12651B8B49}"/>
              </a:ext>
            </a:extLst>
          </p:cNvPr>
          <p:cNvSpPr txBox="1"/>
          <p:nvPr/>
        </p:nvSpPr>
        <p:spPr>
          <a:xfrm>
            <a:off x="723359" y="5694299"/>
            <a:ext cx="10361407"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Khoảng</a:t>
            </a:r>
            <a:r>
              <a:rPr lang="en-US" sz="2800" dirty="0"/>
              <a:t> </a:t>
            </a:r>
            <a:r>
              <a:rPr lang="en-US" sz="2800" dirty="0" err="1"/>
              <a:t>cách</a:t>
            </a:r>
            <a:r>
              <a:rPr lang="en-US" sz="2800" dirty="0"/>
              <a:t> </a:t>
            </a:r>
            <a:r>
              <a:rPr lang="en-US" sz="2800" dirty="0" err="1"/>
              <a:t>từ</a:t>
            </a:r>
            <a:r>
              <a:rPr lang="en-US" sz="2800" dirty="0"/>
              <a:t> </a:t>
            </a:r>
            <a:r>
              <a:rPr lang="en-US" sz="2800" dirty="0" err="1"/>
              <a:t>vị</a:t>
            </a:r>
            <a:r>
              <a:rPr lang="en-US" sz="2800" dirty="0"/>
              <a:t> </a:t>
            </a:r>
            <a:r>
              <a:rPr lang="en-US" sz="2800" dirty="0" err="1"/>
              <a:t>trí</a:t>
            </a:r>
            <a:r>
              <a:rPr lang="en-US" sz="2800" dirty="0"/>
              <a:t> ban </a:t>
            </a:r>
            <a:r>
              <a:rPr lang="en-US" sz="2800" dirty="0" err="1"/>
              <a:t>đầu</a:t>
            </a:r>
            <a:r>
              <a:rPr lang="en-US" sz="2800" dirty="0"/>
              <a:t> </a:t>
            </a:r>
            <a:r>
              <a:rPr lang="en-US" sz="2800" dirty="0" err="1"/>
              <a:t>đến</a:t>
            </a:r>
            <a:r>
              <a:rPr lang="en-US" sz="2800" dirty="0"/>
              <a:t> </a:t>
            </a:r>
            <a:r>
              <a:rPr lang="en-US" sz="2800" dirty="0" err="1"/>
              <a:t>vị</a:t>
            </a:r>
            <a:r>
              <a:rPr lang="en-US" sz="2800" dirty="0"/>
              <a:t> </a:t>
            </a:r>
            <a:r>
              <a:rPr lang="en-US" sz="2800" dirty="0" err="1"/>
              <a:t>trí</a:t>
            </a:r>
            <a:r>
              <a:rPr lang="en-US" sz="2800" dirty="0"/>
              <a:t> </a:t>
            </a:r>
            <a:r>
              <a:rPr lang="en-US" sz="2800" dirty="0" err="1"/>
              <a:t>xa</a:t>
            </a:r>
            <a:r>
              <a:rPr lang="en-US" sz="2800" dirty="0"/>
              <a:t> </a:t>
            </a:r>
            <a:r>
              <a:rPr lang="en-US" sz="2800" dirty="0" err="1"/>
              <a:t>nhất</a:t>
            </a:r>
            <a:r>
              <a:rPr lang="en-US" sz="2800" dirty="0"/>
              <a:t> </a:t>
            </a:r>
            <a:r>
              <a:rPr lang="en-US" sz="2800" dirty="0" err="1"/>
              <a:t>của</a:t>
            </a:r>
            <a:r>
              <a:rPr lang="en-US" sz="2800" dirty="0"/>
              <a:t> </a:t>
            </a:r>
            <a:r>
              <a:rPr lang="en-US" sz="2800" dirty="0" err="1"/>
              <a:t>đầu</a:t>
            </a:r>
            <a:r>
              <a:rPr lang="en-US" sz="2800" dirty="0"/>
              <a:t> </a:t>
            </a:r>
            <a:r>
              <a:rPr lang="en-US" sz="2800" dirty="0" err="1"/>
              <a:t>thước</a:t>
            </a:r>
            <a:r>
              <a:rPr lang="en-US" sz="2800" dirty="0"/>
              <a:t> </a:t>
            </a:r>
            <a:r>
              <a:rPr lang="en-US" sz="2800" dirty="0" err="1"/>
              <a:t>là</a:t>
            </a:r>
            <a:r>
              <a:rPr lang="en-US" sz="2800" dirty="0"/>
              <a:t> </a:t>
            </a:r>
            <a:r>
              <a:rPr lang="en-US" sz="2800" dirty="0" err="1"/>
              <a:t>biên</a:t>
            </a:r>
            <a:r>
              <a:rPr lang="en-US" sz="2800" dirty="0"/>
              <a:t> </a:t>
            </a:r>
            <a:r>
              <a:rPr lang="en-US" sz="2800" dirty="0" err="1"/>
              <a:t>độ</a:t>
            </a:r>
            <a:r>
              <a:rPr lang="en-US" sz="2800" dirty="0"/>
              <a:t> </a:t>
            </a:r>
            <a:r>
              <a:rPr lang="en-US" sz="2800" dirty="0" err="1"/>
              <a:t>dao</a:t>
            </a:r>
            <a:r>
              <a:rPr lang="en-US" sz="2800" dirty="0"/>
              <a:t> </a:t>
            </a:r>
            <a:r>
              <a:rPr lang="en-US" sz="2800" dirty="0" err="1"/>
              <a:t>động</a:t>
            </a:r>
            <a:r>
              <a:rPr lang="en-US" sz="2800" dirty="0"/>
              <a:t>.</a:t>
            </a:r>
          </a:p>
        </p:txBody>
      </p:sp>
    </p:spTree>
    <p:extLst>
      <p:ext uri="{BB962C8B-B14F-4D97-AF65-F5344CB8AC3E}">
        <p14:creationId xmlns:p14="http://schemas.microsoft.com/office/powerpoint/2010/main" val="79807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12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iterate type="lt">
                                    <p:tmPct val="0"/>
                                  </p:iterate>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22" presetClass="entr" presetSubtype="1" fill="hold" grpId="0" nodeType="withEffect">
                                  <p:stCondLst>
                                    <p:cond delay="0"/>
                                  </p:stCondLst>
                                  <p:iterate type="lt">
                                    <p:tmPct val="4000"/>
                                  </p:iterate>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22" presetClass="entr" presetSubtype="1" fill="hold" grpId="0" nodeType="withEffect">
                                  <p:stCondLst>
                                    <p:cond delay="0"/>
                                  </p:stCondLst>
                                  <p:iterate type="lt">
                                    <p:tmPct val="4000"/>
                                  </p:iterate>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P spid="27" grpId="1"/>
      <p:bldP spid="28" grpId="0"/>
      <p:bldP spid="28" grpId="1"/>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002770" y="4932604"/>
            <a:ext cx="3391391"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khi</a:t>
            </a:r>
            <a:r>
              <a:rPr lang="en-US" dirty="0"/>
              <a:t> </a:t>
            </a:r>
            <a:r>
              <a:rPr lang="en-US" dirty="0" err="1"/>
              <a:t>vật</a:t>
            </a:r>
            <a:r>
              <a:rPr lang="en-US" dirty="0"/>
              <a:t> </a:t>
            </a:r>
            <a:r>
              <a:rPr lang="en-US" dirty="0" err="1"/>
              <a:t>dao</a:t>
            </a:r>
            <a:r>
              <a:rPr lang="en-US" dirty="0"/>
              <a:t> </a:t>
            </a:r>
            <a:r>
              <a:rPr lang="en-US" dirty="0" err="1"/>
              <a:t>động</a:t>
            </a:r>
            <a:endParaRPr lang="en-US" dirty="0"/>
          </a:p>
        </p:txBody>
      </p:sp>
      <p:sp>
        <p:nvSpPr>
          <p:cNvPr id="57" name="TextBox 18"/>
          <p:cNvSpPr txBox="1"/>
          <p:nvPr/>
        </p:nvSpPr>
        <p:spPr>
          <a:xfrm flipH="1">
            <a:off x="457513" y="1971415"/>
            <a:ext cx="4412385"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Tốc</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60" name="TextBox 18"/>
          <p:cNvSpPr txBox="1"/>
          <p:nvPr/>
        </p:nvSpPr>
        <p:spPr>
          <a:xfrm flipH="1">
            <a:off x="7772467" y="1990725"/>
            <a:ext cx="4470069"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Vận</a:t>
            </a:r>
            <a:r>
              <a:rPr lang="en-US" dirty="0"/>
              <a:t> </a:t>
            </a:r>
            <a:r>
              <a:rPr lang="en-US" dirty="0" err="1"/>
              <a:t>tốc</a:t>
            </a:r>
            <a:r>
              <a:rPr lang="en-US" dirty="0"/>
              <a:t> </a:t>
            </a:r>
            <a:r>
              <a:rPr lang="en-US" dirty="0" err="1"/>
              <a:t>truyền</a:t>
            </a:r>
            <a:r>
              <a:rPr lang="en-US" dirty="0"/>
              <a:t> </a:t>
            </a:r>
            <a:r>
              <a:rPr lang="en-US" dirty="0" err="1"/>
              <a:t>dao</a:t>
            </a:r>
            <a:r>
              <a:rPr lang="en-US" dirty="0"/>
              <a:t> </a:t>
            </a:r>
            <a:r>
              <a:rPr lang="en-US" dirty="0" err="1"/>
              <a:t>động</a:t>
            </a:r>
            <a:endParaRPr lang="en-US" dirty="0"/>
          </a:p>
        </p:txBody>
      </p:sp>
      <p:sp>
        <p:nvSpPr>
          <p:cNvPr id="63" name="TextBox 18"/>
          <p:cNvSpPr txBox="1"/>
          <p:nvPr/>
        </p:nvSpPr>
        <p:spPr>
          <a:xfrm flipH="1">
            <a:off x="7775660" y="5119372"/>
            <a:ext cx="4326212"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2" y="356118"/>
            <a:ext cx="5588976" cy="584775"/>
          </a:xfrm>
          <a:prstGeom prst="rect">
            <a:avLst/>
          </a:prstGeom>
          <a:noFill/>
        </p:spPr>
        <p:txBody>
          <a:bodyPr wrap="square" rtlCol="0">
            <a:spAutoFit/>
          </a:bodyPr>
          <a:lstStyle/>
          <a:p>
            <a:pPr defTabSz="1219170"/>
            <a:r>
              <a:rPr lang="en-US" sz="3200" dirty="0">
                <a:latin typeface="#9Slide07 IcielBaliho Script" pitchFamily="2" charset="0"/>
                <a:ea typeface="Times New Roman" panose="02020603050405020304" pitchFamily="18" charset="0"/>
              </a:rPr>
              <a:t>CÂU 1: </a:t>
            </a:r>
            <a:r>
              <a:rPr lang="en-US" sz="3200" dirty="0" err="1">
                <a:latin typeface="#9Slide07 IcielBaliho Script" pitchFamily="2" charset="0"/>
                <a:ea typeface="Times New Roman" panose="02020603050405020304" pitchFamily="18" charset="0"/>
              </a:rPr>
              <a:t>Biên</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dao</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động</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của</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vật</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là</a:t>
            </a:r>
            <a:r>
              <a:rPr lang="en-US" sz="3200" dirty="0">
                <a:latin typeface="#9Slide07 IcielBaliho Script" pitchFamily="2" charset="0"/>
                <a:ea typeface="Times New Roman" panose="02020603050405020304" pitchFamily="18" charset="0"/>
              </a:rPr>
              <a:t>:</a:t>
            </a: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25058" y="4740798"/>
            <a:ext cx="3600928" cy="128354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EA9A96"/>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313A61"/>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8FAADC"/>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05555"/>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2: Khi </a:t>
            </a:r>
            <a:r>
              <a:rPr lang="en-US" sz="3600" dirty="0" err="1">
                <a:solidFill>
                  <a:prstClr val="black"/>
                </a:solidFill>
                <a:latin typeface="#9Slide07 IcielBaliho Script" pitchFamily="2" charset="0"/>
                <a:ea typeface="Times New Roman" panose="02020603050405020304" pitchFamily="18" charset="0"/>
              </a:rPr>
              <a:t>biên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dao</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càng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lớn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thì</a:t>
            </a:r>
            <a:r>
              <a:rPr lang="en-US" sz="3600" dirty="0">
                <a:solidFill>
                  <a:prstClr val="black"/>
                </a:solidFill>
                <a:latin typeface="#9Slide07 IcielBaliho Script" pitchFamily="2" charset="0"/>
                <a:ea typeface="Times New Roman" panose="02020603050405020304" pitchFamily="18" charset="0"/>
              </a:rPr>
              <a:t>:</a:t>
            </a: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66646"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to</a:t>
            </a: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33781" y="4420164"/>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a:t> </a:t>
            </a:r>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a:t>
            </a:r>
            <a:r>
              <a:rPr lang="en-US" dirty="0" err="1"/>
              <a:t>nhỏ</a:t>
            </a:r>
            <a:endParaRPr lang="en-US" dirty="0"/>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90389" y="4419086"/>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bổng</a:t>
            </a:r>
            <a:endParaRPr lang="en-US" dirty="0"/>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38659"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trầm</a:t>
            </a:r>
            <a:endParaRPr lang="en-US" dirty="0"/>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EA9A96"/>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86114" y="-1174834"/>
            <a:ext cx="2338384" cy="2497879"/>
            <a:chOff x="1348896" y="1051554"/>
            <a:chExt cx="4118106" cy="4398992"/>
          </a:xfrm>
          <a:solidFill>
            <a:srgbClr val="313A61"/>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8FAADC"/>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05555"/>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67">
            <a:extLst>
              <a:ext uri="{FF2B5EF4-FFF2-40B4-BE49-F238E27FC236}">
                <a16:creationId xmlns:a16="http://schemas.microsoft.com/office/drawing/2014/main" id="{36B7A896-B104-0C51-E582-98CAEB97BEF0}"/>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289318"/>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060226"/>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2813231"/>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470450"/>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89485"/>
            <a:ext cx="10287376"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3</a:t>
            </a:r>
            <a:r>
              <a:rPr lang="en-US" sz="3200" dirty="0">
                <a:solidFill>
                  <a:prstClr val="black"/>
                </a:solidFill>
                <a:latin typeface="#9Slide07 IcielBaliho Script" pitchFamily="2" charset="0"/>
                <a:ea typeface="Times New Roman" panose="02020603050405020304" pitchFamily="18" charset="0"/>
              </a:rPr>
              <a:t>: Khi </a:t>
            </a:r>
            <a:r>
              <a:rPr lang="en-US" sz="3200" dirty="0" err="1">
                <a:solidFill>
                  <a:prstClr val="black"/>
                </a:solidFill>
                <a:latin typeface="#9Slide07 IcielBaliho Script" pitchFamily="2" charset="0"/>
                <a:ea typeface="Times New Roman" panose="02020603050405020304" pitchFamily="18" charset="0"/>
              </a:rPr>
              <a:t>gõ</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trống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để</a:t>
            </a:r>
            <a:r>
              <a:rPr lang="en-US" sz="3200" dirty="0">
                <a:solidFill>
                  <a:prstClr val="black"/>
                </a:solidFill>
                <a:latin typeface="#9Slide07 IcielBaliho Script" pitchFamily="2" charset="0"/>
                <a:ea typeface="Times New Roman" panose="02020603050405020304" pitchFamily="18" charset="0"/>
              </a:rPr>
              <a:t> có </a:t>
            </a:r>
            <a:r>
              <a:rPr lang="en-US" sz="3200" dirty="0" err="1">
                <a:solidFill>
                  <a:prstClr val="black"/>
                </a:solidFill>
                <a:latin typeface="#9Slide07 IcielBaliho Script" pitchFamily="2" charset="0"/>
                <a:ea typeface="Times New Roman" panose="02020603050405020304" pitchFamily="18" charset="0"/>
              </a:rPr>
              <a:t>âm</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lớn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phát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ra</a:t>
            </a:r>
            <a:r>
              <a:rPr lang="en-US" sz="3200" dirty="0">
                <a:solidFill>
                  <a:prstClr val="black"/>
                </a:solidFill>
                <a:latin typeface="#9Slide07 IcielBaliho Script" pitchFamily="2" charset="0"/>
                <a:ea typeface="Times New Roman" panose="02020603050405020304" pitchFamily="18" charset="0"/>
              </a:rPr>
              <a:t> ta </a:t>
            </a:r>
            <a:r>
              <a:rPr lang="en-US" sz="3200" dirty="0" err="1">
                <a:solidFill>
                  <a:prstClr val="black"/>
                </a:solidFill>
                <a:latin typeface="#9Slide07 IcielBaliho Script" pitchFamily="2" charset="0"/>
                <a:ea typeface="Times New Roman" panose="02020603050405020304" pitchFamily="18" charset="0"/>
              </a:rPr>
              <a:t>phải</a:t>
            </a:r>
            <a:r>
              <a:rPr lang="en-US" sz="3200" dirty="0">
                <a:solidFill>
                  <a:prstClr val="black"/>
                </a:solidFill>
                <a:latin typeface="#9Slide07 IcielBaliho Script" pitchFamily="2" charset="0"/>
                <a:ea typeface="Times New Roman" panose="02020603050405020304" pitchFamily="18" charset="0"/>
              </a:rPr>
              <a:t>:</a:t>
            </a:r>
            <a:endParaRPr lang="vi-VN" sz="3200" dirty="0">
              <a:solidFill>
                <a:prstClr val="black"/>
              </a:solidFill>
              <a:latin typeface="#9Slide07 IcielBaliho Script" pitchFamily="2" charset="0"/>
              <a:ea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69691" y="1728971"/>
            <a:ext cx="4839294"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Gõ</a:t>
            </a:r>
            <a:r>
              <a:rPr lang="en-US" dirty="0"/>
              <a:t> </a:t>
            </a:r>
            <a:r>
              <a:rPr lang="en-US" dirty="0" err="1"/>
              <a:t>mạnh</a:t>
            </a:r>
            <a:r>
              <a:rPr lang="en-US" dirty="0"/>
              <a:t> </a:t>
            </a:r>
            <a:r>
              <a:rPr lang="en-US" dirty="0" err="1"/>
              <a:t>vào</a:t>
            </a:r>
            <a:r>
              <a:rPr lang="en-US" dirty="0"/>
              <a:t> </a:t>
            </a:r>
            <a:r>
              <a:rPr lang="en-US" dirty="0" err="1"/>
              <a:t>mặt</a:t>
            </a:r>
            <a:r>
              <a:rPr lang="en-US" dirty="0"/>
              <a:t> </a:t>
            </a:r>
            <a:r>
              <a:rPr lang="en-US" dirty="0" err="1"/>
              <a:t>trống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627355"/>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3211" y="4311956"/>
            <a:ext cx="4327937"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Chọn</a:t>
            </a:r>
            <a:r>
              <a:rPr lang="en-US" dirty="0"/>
              <a:t> </a:t>
            </a:r>
            <a:r>
              <a:rPr lang="en-US" dirty="0" err="1"/>
              <a:t>rùi</a:t>
            </a:r>
            <a:r>
              <a:rPr lang="en-US" dirty="0"/>
              <a:t> </a:t>
            </a:r>
            <a:r>
              <a:rPr lang="en-US" dirty="0" err="1"/>
              <a:t>trống</a:t>
            </a:r>
            <a:r>
              <a:rPr lang="en-US" dirty="0"/>
              <a:t> </a:t>
            </a:r>
            <a:r>
              <a:rPr lang="en-US" dirty="0" err="1"/>
              <a:t>chắc</a:t>
            </a:r>
            <a:r>
              <a:rPr lang="en-US" dirty="0"/>
              <a:t>, </a:t>
            </a:r>
            <a:r>
              <a:rPr lang="en-US" dirty="0" err="1"/>
              <a:t>khỏe</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28424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69691" y="3056955"/>
            <a:ext cx="468548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chậm</a:t>
            </a:r>
            <a:r>
              <a:rPr lang="en-US" dirty="0"/>
              <a:t> </a:t>
            </a:r>
            <a:r>
              <a:rPr lang="en-US" dirty="0" err="1"/>
              <a:t>rãi</a:t>
            </a:r>
            <a:r>
              <a:rPr lang="en-US" dirty="0"/>
              <a:t> </a:t>
            </a:r>
            <a:r>
              <a:rPr lang="en-US" dirty="0" err="1"/>
              <a:t>và</a:t>
            </a:r>
            <a:r>
              <a:rPr lang="en-US" dirty="0"/>
              <a:t> </a:t>
            </a:r>
            <a:r>
              <a:rPr lang="en-US" dirty="0" err="1"/>
              <a:t>đều</a:t>
            </a:r>
            <a:r>
              <a:rPr lang="en-US" dirty="0"/>
              <a:t> </a:t>
            </a:r>
            <a:r>
              <a:rPr lang="en-US" dirty="0" err="1"/>
              <a:t>vào</a:t>
            </a:r>
            <a:r>
              <a:rPr lang="en-US" dirty="0"/>
              <a:t> </a:t>
            </a:r>
            <a:r>
              <a:rPr lang="en-US" dirty="0" err="1"/>
              <a:t>trống</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00369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618952" y="5589100"/>
            <a:ext cx="344740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nhanh</a:t>
            </a:r>
            <a:r>
              <a:rPr lang="en-US" dirty="0"/>
              <a:t> </a:t>
            </a:r>
            <a:r>
              <a:rPr lang="en-US" dirty="0" err="1"/>
              <a:t>và</a:t>
            </a:r>
            <a:r>
              <a:rPr lang="en-US" dirty="0"/>
              <a:t> </a:t>
            </a:r>
            <a:r>
              <a:rPr lang="en-US" dirty="0" err="1"/>
              <a:t>đều</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451610"/>
            <a:ext cx="512839" cy="523220"/>
          </a:xfrm>
          <a:prstGeom prst="rect">
            <a:avLst/>
          </a:prstGeom>
          <a:noFill/>
        </p:spPr>
        <p:txBody>
          <a:bodyPr wrap="square" rtlCol="0">
            <a:spAutoFit/>
          </a:bodyPr>
          <a:lstStyle/>
          <a:p>
            <a:pPr defTabSz="1219170"/>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536121"/>
            <a:ext cx="5289823" cy="841636"/>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2835096"/>
            <a:ext cx="5289823"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092573"/>
            <a:ext cx="5199727" cy="91105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350049"/>
            <a:ext cx="5241159"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EA9A96"/>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Rectangle 37">
            <a:extLst>
              <a:ext uri="{FF2B5EF4-FFF2-40B4-BE49-F238E27FC236}">
                <a16:creationId xmlns:a16="http://schemas.microsoft.com/office/drawing/2014/main" id="{51E518C9-3B38-40DC-BC49-7EB41FD8D817}"/>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onsonant Blends | English - Quizizz">
            <a:extLst>
              <a:ext uri="{FF2B5EF4-FFF2-40B4-BE49-F238E27FC236}">
                <a16:creationId xmlns:a16="http://schemas.microsoft.com/office/drawing/2014/main" id="{D45EEBD2-08A0-78E5-0FDD-A7C497FDD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898" y="1927650"/>
            <a:ext cx="3746151" cy="374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6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367604" y="326355"/>
            <a:ext cx="11159361"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4</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là</a:t>
            </a:r>
            <a:r>
              <a:rPr lang="en-US" sz="3200" dirty="0">
                <a:solidFill>
                  <a:prstClr val="black"/>
                </a:solidFill>
                <a:latin typeface="#9Slide07 IcielBaliho Script" pitchFamily="2" charset="0"/>
                <a:ea typeface="Times New Roman" panose="02020603050405020304" pitchFamily="18" charset="0"/>
              </a:rPr>
              <a:t>:</a:t>
            </a: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1D1D7DB5-0E32-4FA8-926B-5802A8133852}"/>
              </a:ext>
            </a:extLst>
          </p:cNvPr>
          <p:cNvCxnSpPr>
            <a:cxnSpLocks/>
          </p:cNvCxnSpPr>
          <p:nvPr/>
        </p:nvCxnSpPr>
        <p:spPr>
          <a:xfrm>
            <a:off x="394269" y="2292553"/>
            <a:ext cx="916003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892D5E24-75A3-48E6-A64E-5FCB3B229A45}"/>
              </a:ext>
            </a:extLst>
          </p:cNvPr>
          <p:cNvSpPr/>
          <p:nvPr/>
        </p:nvSpPr>
        <p:spPr>
          <a:xfrm>
            <a:off x="394269" y="1562001"/>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1613467" y="1581354"/>
            <a:ext cx="784564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một dao động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699071" y="1670213"/>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Times New Roman" panose="02020603050405020304" pitchFamily="18" charset="0"/>
              </a:rPr>
              <a:t>A</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0F80D945-F8D1-420F-9B14-7F97C2CD68F4}"/>
              </a:ext>
            </a:extLst>
          </p:cNvPr>
          <p:cNvCxnSpPr>
            <a:cxnSpLocks/>
          </p:cNvCxnSpPr>
          <p:nvPr/>
        </p:nvCxnSpPr>
        <p:spPr>
          <a:xfrm>
            <a:off x="409389" y="4825916"/>
            <a:ext cx="914491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26" name="Rectangle: Top Corners Rounded 25">
            <a:extLst>
              <a:ext uri="{FF2B5EF4-FFF2-40B4-BE49-F238E27FC236}">
                <a16:creationId xmlns:a16="http://schemas.microsoft.com/office/drawing/2014/main" id="{9E9B7596-40CD-4D10-95B7-0284152FA7E5}"/>
              </a:ext>
            </a:extLst>
          </p:cNvPr>
          <p:cNvSpPr/>
          <p:nvPr/>
        </p:nvSpPr>
        <p:spPr>
          <a:xfrm>
            <a:off x="409389" y="4095364"/>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1628587" y="4114717"/>
            <a:ext cx="7609198"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60 dao động</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714191" y="4203576"/>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c</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617F0C2-EB49-4D46-9A2B-5CF4E529A7D5}"/>
              </a:ext>
            </a:extLst>
          </p:cNvPr>
          <p:cNvCxnSpPr>
            <a:cxnSpLocks/>
          </p:cNvCxnSpPr>
          <p:nvPr/>
        </p:nvCxnSpPr>
        <p:spPr>
          <a:xfrm>
            <a:off x="394269" y="3528715"/>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0206FB54-B352-4B69-ADCC-CD741814BBBA}"/>
              </a:ext>
            </a:extLst>
          </p:cNvPr>
          <p:cNvSpPr/>
          <p:nvPr/>
        </p:nvSpPr>
        <p:spPr>
          <a:xfrm>
            <a:off x="394269" y="2800553"/>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1628587" y="2921179"/>
            <a:ext cx="5783621"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phút</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699071" y="2906375"/>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B</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3C7EF5EF-DEC3-4AFC-A234-E547AE2CC04D}"/>
              </a:ext>
            </a:extLst>
          </p:cNvPr>
          <p:cNvCxnSpPr>
            <a:cxnSpLocks/>
          </p:cNvCxnSpPr>
          <p:nvPr/>
        </p:nvCxnSpPr>
        <p:spPr>
          <a:xfrm>
            <a:off x="394269" y="6086937"/>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44" name="Rectangle: Top Corners Rounded 43">
            <a:extLst>
              <a:ext uri="{FF2B5EF4-FFF2-40B4-BE49-F238E27FC236}">
                <a16:creationId xmlns:a16="http://schemas.microsoft.com/office/drawing/2014/main" id="{8AFAB042-081F-458E-9219-DAAAA24B16DB}"/>
              </a:ext>
            </a:extLst>
          </p:cNvPr>
          <p:cNvSpPr/>
          <p:nvPr/>
        </p:nvSpPr>
        <p:spPr>
          <a:xfrm>
            <a:off x="394269" y="5356385"/>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1560853" y="5375737"/>
            <a:ext cx="657321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giây</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699071" y="5464597"/>
            <a:ext cx="512839" cy="584775"/>
          </a:xfrm>
          <a:prstGeom prst="rect">
            <a:avLst/>
          </a:prstGeom>
          <a:noFill/>
        </p:spPr>
        <p:txBody>
          <a:bodyPr wrap="square" rtlCol="0">
            <a:spAutoFit/>
          </a:bodyPr>
          <a:lstStyle/>
          <a:p>
            <a:pPr defTabSz="1219170"/>
            <a:r>
              <a:rPr lang="en-US" sz="32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1511869" y="5276646"/>
            <a:ext cx="6411417" cy="97513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0" name="Graphic 2">
            <a:extLst>
              <a:ext uri="{FF2B5EF4-FFF2-40B4-BE49-F238E27FC236}">
                <a16:creationId xmlns:a16="http://schemas.microsoft.com/office/drawing/2014/main" id="{C8B5EB38-7CEE-C9DF-2798-94B89CFFA448}"/>
              </a:ext>
            </a:extLst>
          </p:cNvPr>
          <p:cNvGrpSpPr/>
          <p:nvPr/>
        </p:nvGrpSpPr>
        <p:grpSpPr>
          <a:xfrm rot="4251761">
            <a:off x="10818941" y="40073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294CD3C8-875D-8D2A-EA18-3DCF572C9A4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6C1BA5-4F26-661E-1482-103A00E33E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F55B5CDD-756C-7F10-D10D-71026A8C549D}"/>
              </a:ext>
            </a:extLst>
          </p:cNvPr>
          <p:cNvGrpSpPr/>
          <p:nvPr/>
        </p:nvGrpSpPr>
        <p:grpSpPr>
          <a:xfrm rot="18593154">
            <a:off x="-1248702" y="-2359356"/>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C0430B96-84F4-2360-EFEB-A5505481CF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31C8DE6-6C64-13F1-6A40-4B978046F6D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B8214C4A-1A14-C1D9-6A33-DFD080200677}"/>
              </a:ext>
            </a:extLst>
          </p:cNvPr>
          <p:cNvGrpSpPr/>
          <p:nvPr/>
        </p:nvGrpSpPr>
        <p:grpSpPr>
          <a:xfrm rot="13003892">
            <a:off x="10888517" y="5185586"/>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35ED29E9-BF3A-D1AB-F6F0-AD886A6339D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0EB6A6-AA90-9ABF-5AE5-CC983CE9BA4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89BD301D-3E53-F18D-67F7-59260A88798D}"/>
              </a:ext>
            </a:extLst>
          </p:cNvPr>
          <p:cNvGrpSpPr/>
          <p:nvPr/>
        </p:nvGrpSpPr>
        <p:grpSpPr>
          <a:xfrm rot="8954730">
            <a:off x="-1891922" y="5778620"/>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275100CA-B76A-4287-18E6-BECE95D2FD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432A039-648C-365C-0266-4701226D7D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881C09EF-8B9C-78D1-20F6-854A36974C7A}"/>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76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22" presetClass="entr" presetSubtype="8"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500"/>
                                        <p:tgtEl>
                                          <p:spTgt spid="20"/>
                                        </p:tgtEl>
                                      </p:cBhvr>
                                    </p:animEffect>
                                  </p:childTnLst>
                                </p:cTn>
                              </p:par>
                            </p:childTnLst>
                          </p:cTn>
                        </p:par>
                        <p:par>
                          <p:cTn id="23" fill="hold">
                            <p:stCondLst>
                              <p:cond delay="325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22" presetClass="entr" presetSubtype="8" fill="hold" nodeType="withEffect">
                                  <p:stCondLst>
                                    <p:cond delay="25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1000"/>
                                        <p:tgtEl>
                                          <p:spTgt spid="31"/>
                                        </p:tgtEl>
                                      </p:cBhvr>
                                    </p:animEffect>
                                  </p:childTnLst>
                                </p:cTn>
                              </p:par>
                              <p:par>
                                <p:cTn id="35" presetID="22" presetClass="entr" presetSubtype="8" fill="hold" grpId="0" nodeType="withEffect">
                                  <p:stCondLst>
                                    <p:cond delay="25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1500"/>
                                        <p:tgtEl>
                                          <p:spTgt spid="33"/>
                                        </p:tgtEl>
                                      </p:cBhvr>
                                    </p:animEffect>
                                  </p:childTnLst>
                                </p:cTn>
                              </p:par>
                            </p:childTnLst>
                          </p:cTn>
                        </p:par>
                        <p:par>
                          <p:cTn id="38" fill="hold">
                            <p:stCondLst>
                              <p:cond delay="5000"/>
                            </p:stCondLst>
                            <p:childTnLst>
                              <p:par>
                                <p:cTn id="39" presetID="53" presetClass="entr" presetSubtype="1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22" presetClass="entr" presetSubtype="8" fill="hold" nodeType="withEffect">
                                  <p:stCondLst>
                                    <p:cond delay="25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1000"/>
                                        <p:tgtEl>
                                          <p:spTgt spid="27"/>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500"/>
                                        <p:tgtEl>
                                          <p:spTgt spid="28"/>
                                        </p:tgtEl>
                                      </p:cBhvr>
                                    </p:animEffect>
                                  </p:childTnLst>
                                </p:cTn>
                              </p:par>
                            </p:childTnLst>
                          </p:cTn>
                        </p:par>
                        <p:par>
                          <p:cTn id="53" fill="hold">
                            <p:stCondLst>
                              <p:cond delay="6750"/>
                            </p:stCondLst>
                            <p:childTnLst>
                              <p:par>
                                <p:cTn id="54" presetID="53" presetClass="entr" presetSubtype="16"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Effect transition="in" filter="fade">
                                      <p:cBhvr>
                                        <p:cTn id="58" dur="500"/>
                                        <p:tgtEl>
                                          <p:spTgt spid="44"/>
                                        </p:tgtEl>
                                      </p:cBhvr>
                                    </p:animEffect>
                                  </p:childTnLst>
                                </p:cTn>
                              </p:par>
                              <p:par>
                                <p:cTn id="59" presetID="22" presetClass="entr" presetSubtype="8" fill="hold" nodeType="withEffect">
                                  <p:stCondLst>
                                    <p:cond delay="25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1000"/>
                                        <p:tgtEl>
                                          <p:spTgt spid="46"/>
                                        </p:tgtEl>
                                      </p:cBhvr>
                                    </p:animEffect>
                                  </p:childTnLst>
                                </p:cTn>
                              </p:par>
                              <p:par>
                                <p:cTn id="65" presetID="22" presetClass="entr" presetSubtype="8" fill="hold" grpId="0" nodeType="withEffect">
                                  <p:stCondLst>
                                    <p:cond delay="250"/>
                                  </p:stCondLst>
                                  <p:childTnLst>
                                    <p:set>
                                      <p:cBhvr>
                                        <p:cTn id="66" dur="1" fill="hold">
                                          <p:stCondLst>
                                            <p:cond delay="0"/>
                                          </p:stCondLst>
                                        </p:cTn>
                                        <p:tgtEl>
                                          <p:spTgt spid="47"/>
                                        </p:tgtEl>
                                        <p:attrNameLst>
                                          <p:attrName>style.visibility</p:attrName>
                                        </p:attrNameLst>
                                      </p:cBhvr>
                                      <p:to>
                                        <p:strVal val="visible"/>
                                      </p:to>
                                    </p:set>
                                    <p:animEffect transition="in" filter="wipe(left)">
                                      <p:cBhvr>
                                        <p:cTn id="67" dur="1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heel(1)">
                                      <p:cBhvr>
                                        <p:cTn id="7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19" grpId="0"/>
      <p:bldP spid="20" grpId="0"/>
      <p:bldP spid="26" grpId="0" animBg="1"/>
      <p:bldP spid="27" grpId="0"/>
      <p:bldP spid="28" grpId="0"/>
      <p:bldP spid="30" grpId="0" animBg="1"/>
      <p:bldP spid="31" grpId="0"/>
      <p:bldP spid="33" grpId="0"/>
      <p:bldP spid="44" grpId="0" animBg="1"/>
      <p:bldP spid="46" grpId="0"/>
      <p:bldP spid="47" grpId="0"/>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sosceles Triangle 26">
            <a:extLst>
              <a:ext uri="{FF2B5EF4-FFF2-40B4-BE49-F238E27FC236}">
                <a16:creationId xmlns:a16="http://schemas.microsoft.com/office/drawing/2014/main" id="{B42A6465-6F00-4316-927A-C7F3B00C5ECE}"/>
              </a:ext>
            </a:extLst>
          </p:cNvPr>
          <p:cNvSpPr/>
          <p:nvPr/>
        </p:nvSpPr>
        <p:spPr>
          <a:xfrm>
            <a:off x="2180431" y="1665143"/>
            <a:ext cx="4592264" cy="4439188"/>
          </a:xfrm>
          <a:prstGeom prst="triangle">
            <a:avLst/>
          </a:prstGeom>
          <a:solidFill>
            <a:srgbClr val="5192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6" name="Isosceles Triangle 5">
            <a:extLst>
              <a:ext uri="{FF2B5EF4-FFF2-40B4-BE49-F238E27FC236}">
                <a16:creationId xmlns:a16="http://schemas.microsoft.com/office/drawing/2014/main" id="{27E03EDD-3078-4817-A22E-38D8E32CCEDB}"/>
              </a:ext>
            </a:extLst>
          </p:cNvPr>
          <p:cNvSpPr/>
          <p:nvPr/>
        </p:nvSpPr>
        <p:spPr>
          <a:xfrm>
            <a:off x="3680627" y="1882694"/>
            <a:ext cx="2822205" cy="2728132"/>
          </a:xfrm>
          <a:prstGeom prst="triangl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8" name="Rectangle: Rounded Corners 7">
            <a:extLst>
              <a:ext uri="{FF2B5EF4-FFF2-40B4-BE49-F238E27FC236}">
                <a16:creationId xmlns:a16="http://schemas.microsoft.com/office/drawing/2014/main" id="{616ACF66-F9F4-4B65-AA93-D19BD73164D6}"/>
              </a:ext>
            </a:extLst>
          </p:cNvPr>
          <p:cNvSpPr/>
          <p:nvPr/>
        </p:nvSpPr>
        <p:spPr>
          <a:xfrm>
            <a:off x="5106194" y="2353185"/>
            <a:ext cx="4441473" cy="7131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Rounded Corners 23">
            <a:extLst>
              <a:ext uri="{FF2B5EF4-FFF2-40B4-BE49-F238E27FC236}">
                <a16:creationId xmlns:a16="http://schemas.microsoft.com/office/drawing/2014/main" id="{29370235-A0F5-446D-8F5C-1BD84316D083}"/>
              </a:ext>
            </a:extLst>
          </p:cNvPr>
          <p:cNvSpPr/>
          <p:nvPr/>
        </p:nvSpPr>
        <p:spPr>
          <a:xfrm>
            <a:off x="5133191" y="3234458"/>
            <a:ext cx="4360484" cy="7131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B5EC67EC-8406-437E-8FE0-007FE18CD470}"/>
              </a:ext>
            </a:extLst>
          </p:cNvPr>
          <p:cNvSpPr/>
          <p:nvPr/>
        </p:nvSpPr>
        <p:spPr>
          <a:xfrm>
            <a:off x="5160187" y="4115732"/>
            <a:ext cx="4360484" cy="713145"/>
          </a:xfrm>
          <a:prstGeom prst="roundRect">
            <a:avLst/>
          </a:prstGeom>
          <a:solidFill>
            <a:srgbClr val="FFC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6" name="Rectangle: Rounded Corners 25">
            <a:extLst>
              <a:ext uri="{FF2B5EF4-FFF2-40B4-BE49-F238E27FC236}">
                <a16:creationId xmlns:a16="http://schemas.microsoft.com/office/drawing/2014/main" id="{98223AAC-572C-48AF-8094-2923E740B881}"/>
              </a:ext>
            </a:extLst>
          </p:cNvPr>
          <p:cNvSpPr/>
          <p:nvPr/>
        </p:nvSpPr>
        <p:spPr>
          <a:xfrm>
            <a:off x="5187183" y="4997005"/>
            <a:ext cx="4360484" cy="713145"/>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4" name="TextBox 18">
            <a:extLst>
              <a:ext uri="{FF2B5EF4-FFF2-40B4-BE49-F238E27FC236}">
                <a16:creationId xmlns:a16="http://schemas.microsoft.com/office/drawing/2014/main" id="{60C87D5D-9FC0-4DAB-ACFB-F2CF66078CEA}"/>
              </a:ext>
            </a:extLst>
          </p:cNvPr>
          <p:cNvSpPr txBox="1"/>
          <p:nvPr/>
        </p:nvSpPr>
        <p:spPr>
          <a:xfrm flipH="1">
            <a:off x="1367604" y="419009"/>
            <a:ext cx="10637325"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5</a:t>
            </a:r>
            <a:r>
              <a:rPr lang="en-US" sz="3200" dirty="0">
                <a:solidFill>
                  <a:prstClr val="black"/>
                </a:solidFill>
                <a:latin typeface="#9Slide07 IcielBaliho Script" pitchFamily="2" charset="0"/>
                <a:ea typeface="Times New Roman" panose="02020603050405020304" pitchFamily="18" charset="0"/>
              </a:rPr>
              <a:t>: Dao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càng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nhanh</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thì</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dao</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a:t>
            </a:r>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5507951" y="2470877"/>
            <a:ext cx="4039717"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A.</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thay</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đổi</a:t>
            </a:r>
            <a:endPar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34" name="TextBox 33">
            <a:extLst>
              <a:ext uri="{FF2B5EF4-FFF2-40B4-BE49-F238E27FC236}">
                <a16:creationId xmlns:a16="http://schemas.microsoft.com/office/drawing/2014/main" id="{B8B02DE3-AD22-49EE-959D-3905E11C48CC}"/>
              </a:ext>
            </a:extLst>
          </p:cNvPr>
          <p:cNvSpPr txBox="1"/>
          <p:nvPr/>
        </p:nvSpPr>
        <p:spPr>
          <a:xfrm flipH="1">
            <a:off x="5547091" y="4215765"/>
            <a:ext cx="2431449"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nhỉ</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A20035B7-17B6-4961-87CF-E575DE21E95B}"/>
              </a:ext>
            </a:extLst>
          </p:cNvPr>
          <p:cNvSpPr txBox="1"/>
          <p:nvPr/>
        </p:nvSpPr>
        <p:spPr>
          <a:xfrm flipH="1">
            <a:off x="5493100" y="3342739"/>
            <a:ext cx="3349986"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lớn</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6" name="TextBox 35">
            <a:extLst>
              <a:ext uri="{FF2B5EF4-FFF2-40B4-BE49-F238E27FC236}">
                <a16:creationId xmlns:a16="http://schemas.microsoft.com/office/drawing/2014/main" id="{A394EEFE-FC86-45EC-95B7-020D449429D9}"/>
              </a:ext>
            </a:extLst>
          </p:cNvPr>
          <p:cNvSpPr txBox="1"/>
          <p:nvPr/>
        </p:nvSpPr>
        <p:spPr>
          <a:xfrm flipH="1">
            <a:off x="5547091" y="5105287"/>
            <a:ext cx="4000575"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 xác định được</a:t>
            </a:r>
            <a:endParaRPr lang="en-US" sz="3200" dirty="0">
              <a:solidFill>
                <a:prstClr val="black"/>
              </a:solidFill>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9CB55441-177F-49EE-89B6-1DCD9B80791D}"/>
              </a:ext>
            </a:extLst>
          </p:cNvPr>
          <p:cNvSpPr/>
          <p:nvPr/>
        </p:nvSpPr>
        <p:spPr>
          <a:xfrm>
            <a:off x="5450860" y="3160558"/>
            <a:ext cx="3741056" cy="88127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9Slide03 Arima Madurai" panose="00000500000000000000" pitchFamily="2" charset="0"/>
              <a:cs typeface="#9Slide03 Arima Madurai" panose="00000500000000000000" pitchFamily="2" charset="0"/>
            </a:endParaRPr>
          </a:p>
        </p:txBody>
      </p:sp>
      <p:sp>
        <p:nvSpPr>
          <p:cNvPr id="28" name="Isosceles Triangle 27">
            <a:extLst>
              <a:ext uri="{FF2B5EF4-FFF2-40B4-BE49-F238E27FC236}">
                <a16:creationId xmlns:a16="http://schemas.microsoft.com/office/drawing/2014/main" id="{89EE9933-2EDE-4957-8CC0-93132F0DA5A0}"/>
              </a:ext>
            </a:extLst>
          </p:cNvPr>
          <p:cNvSpPr/>
          <p:nvPr/>
        </p:nvSpPr>
        <p:spPr>
          <a:xfrm>
            <a:off x="1909419" y="3378618"/>
            <a:ext cx="2283901" cy="2207772"/>
          </a:xfrm>
          <a:prstGeom prst="triangle">
            <a:avLst/>
          </a:prstGeom>
          <a:solidFill>
            <a:srgbClr val="51925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grpSp>
        <p:nvGrpSpPr>
          <p:cNvPr id="29" name="Graphic 2">
            <a:extLst>
              <a:ext uri="{FF2B5EF4-FFF2-40B4-BE49-F238E27FC236}">
                <a16:creationId xmlns:a16="http://schemas.microsoft.com/office/drawing/2014/main" id="{CA72BFC2-DEBB-2627-2DF4-FB4788E1CDA8}"/>
              </a:ext>
            </a:extLst>
          </p:cNvPr>
          <p:cNvGrpSpPr/>
          <p:nvPr/>
        </p:nvGrpSpPr>
        <p:grpSpPr>
          <a:xfrm rot="927974">
            <a:off x="4268604" y="-1360306"/>
            <a:ext cx="4339984" cy="1661013"/>
            <a:chOff x="1348896" y="1051554"/>
            <a:chExt cx="4118106" cy="4398992"/>
          </a:xfrm>
          <a:solidFill>
            <a:srgbClr val="EA9A96"/>
          </a:solidFill>
        </p:grpSpPr>
        <p:sp>
          <p:nvSpPr>
            <p:cNvPr id="30" name="Freeform: Shape 29">
              <a:extLst>
                <a:ext uri="{FF2B5EF4-FFF2-40B4-BE49-F238E27FC236}">
                  <a16:creationId xmlns:a16="http://schemas.microsoft.com/office/drawing/2014/main" id="{FA836A55-1496-E398-6B63-5C69069A3C2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C8E5D77-FD87-DA0D-5742-E469977EA9A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2">
            <a:extLst>
              <a:ext uri="{FF2B5EF4-FFF2-40B4-BE49-F238E27FC236}">
                <a16:creationId xmlns:a16="http://schemas.microsoft.com/office/drawing/2014/main" id="{2D12B023-B31B-E4CE-9CDA-AAF9873E05D4}"/>
              </a:ext>
            </a:extLst>
          </p:cNvPr>
          <p:cNvGrpSpPr/>
          <p:nvPr/>
        </p:nvGrpSpPr>
        <p:grpSpPr>
          <a:xfrm rot="18593154">
            <a:off x="-1837434" y="2114248"/>
            <a:ext cx="2338384" cy="2497879"/>
            <a:chOff x="1348896" y="1051554"/>
            <a:chExt cx="4118106" cy="4398992"/>
          </a:xfrm>
          <a:solidFill>
            <a:srgbClr val="313A61"/>
          </a:solidFill>
        </p:grpSpPr>
        <p:sp>
          <p:nvSpPr>
            <p:cNvPr id="33" name="Freeform: Shape 32">
              <a:extLst>
                <a:ext uri="{FF2B5EF4-FFF2-40B4-BE49-F238E27FC236}">
                  <a16:creationId xmlns:a16="http://schemas.microsoft.com/office/drawing/2014/main" id="{7A51B16D-3429-120A-0697-39B4657E97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FDB4625-C8DA-7EC5-2438-8200F68730A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aphic 2">
            <a:extLst>
              <a:ext uri="{FF2B5EF4-FFF2-40B4-BE49-F238E27FC236}">
                <a16:creationId xmlns:a16="http://schemas.microsoft.com/office/drawing/2014/main" id="{BDD55647-FA44-5589-51D3-F4108E6F1CB4}"/>
              </a:ext>
            </a:extLst>
          </p:cNvPr>
          <p:cNvGrpSpPr/>
          <p:nvPr/>
        </p:nvGrpSpPr>
        <p:grpSpPr>
          <a:xfrm rot="13003892">
            <a:off x="12180710" y="2561743"/>
            <a:ext cx="2723533" cy="2644656"/>
            <a:chOff x="1348896" y="1051554"/>
            <a:chExt cx="4118106" cy="4398992"/>
          </a:xfrm>
          <a:solidFill>
            <a:srgbClr val="8FAADC"/>
          </a:solidFill>
        </p:grpSpPr>
        <p:sp>
          <p:nvSpPr>
            <p:cNvPr id="39" name="Freeform: Shape 38">
              <a:extLst>
                <a:ext uri="{FF2B5EF4-FFF2-40B4-BE49-F238E27FC236}">
                  <a16:creationId xmlns:a16="http://schemas.microsoft.com/office/drawing/2014/main" id="{BD91D98C-B922-C2DE-5C5D-2E8649DDEC5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E2D79D8-F0B6-1C10-94A6-574A7CE4DD1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
            <a:extLst>
              <a:ext uri="{FF2B5EF4-FFF2-40B4-BE49-F238E27FC236}">
                <a16:creationId xmlns:a16="http://schemas.microsoft.com/office/drawing/2014/main" id="{E66F4EC6-AF35-33D3-2974-1C08AA869877}"/>
              </a:ext>
            </a:extLst>
          </p:cNvPr>
          <p:cNvGrpSpPr/>
          <p:nvPr/>
        </p:nvGrpSpPr>
        <p:grpSpPr>
          <a:xfrm rot="12998617">
            <a:off x="4339437" y="6209255"/>
            <a:ext cx="2338384" cy="2497879"/>
            <a:chOff x="1348896" y="1051554"/>
            <a:chExt cx="4118106" cy="4398992"/>
          </a:xfrm>
          <a:solidFill>
            <a:srgbClr val="F05555"/>
          </a:solidFill>
        </p:grpSpPr>
        <p:sp>
          <p:nvSpPr>
            <p:cNvPr id="42" name="Freeform: Shape 41">
              <a:extLst>
                <a:ext uri="{FF2B5EF4-FFF2-40B4-BE49-F238E27FC236}">
                  <a16:creationId xmlns:a16="http://schemas.microsoft.com/office/drawing/2014/main" id="{59A3DC94-2101-46C6-2A54-20319F95274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78E01FE-5C93-9A08-CE83-36A94838921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Rectangle 43">
            <a:extLst>
              <a:ext uri="{FF2B5EF4-FFF2-40B4-BE49-F238E27FC236}">
                <a16:creationId xmlns:a16="http://schemas.microsoft.com/office/drawing/2014/main" id="{93BE1EB5-0F44-9E89-6EE6-9E92C63097ED}"/>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70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500"/>
                                        <p:tgtEl>
                                          <p:spTgt spid="27"/>
                                        </p:tgtEl>
                                      </p:cBhvr>
                                    </p:animEffect>
                                    <p:anim calcmode="lin" valueType="num">
                                      <p:cBhvr>
                                        <p:cTn id="11" dur="1500" fill="hold"/>
                                        <p:tgtEl>
                                          <p:spTgt spid="27"/>
                                        </p:tgtEl>
                                        <p:attrNameLst>
                                          <p:attrName>style.rotation</p:attrName>
                                        </p:attrNameLst>
                                      </p:cBhvr>
                                      <p:tavLst>
                                        <p:tav tm="0">
                                          <p:val>
                                            <p:fltVal val="720"/>
                                          </p:val>
                                        </p:tav>
                                        <p:tav tm="100000">
                                          <p:val>
                                            <p:fltVal val="0"/>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 calcmode="lin" valueType="num">
                                      <p:cBhvr>
                                        <p:cTn id="13" dur="1500" fill="hold"/>
                                        <p:tgtEl>
                                          <p:spTgt spid="27"/>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6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500"/>
                                        <p:tgtEl>
                                          <p:spTgt spid="28"/>
                                        </p:tgtEl>
                                      </p:cBhvr>
                                    </p:animEffect>
                                    <p:anim calcmode="lin" valueType="num">
                                      <p:cBhvr>
                                        <p:cTn id="17" dur="1500" fill="hold"/>
                                        <p:tgtEl>
                                          <p:spTgt spid="28"/>
                                        </p:tgtEl>
                                        <p:attrNameLst>
                                          <p:attrName>style.rotation</p:attrName>
                                        </p:attrNameLst>
                                      </p:cBhvr>
                                      <p:tavLst>
                                        <p:tav tm="0">
                                          <p:val>
                                            <p:fltVal val="720"/>
                                          </p:val>
                                        </p:tav>
                                        <p:tav tm="100000">
                                          <p:val>
                                            <p:fltVal val="0"/>
                                          </p:val>
                                        </p:tav>
                                      </p:tavLst>
                                    </p:anim>
                                    <p:anim calcmode="lin" valueType="num">
                                      <p:cBhvr>
                                        <p:cTn id="18" dur="1500" fill="hold"/>
                                        <p:tgtEl>
                                          <p:spTgt spid="28"/>
                                        </p:tgtEl>
                                        <p:attrNameLst>
                                          <p:attrName>ppt_h</p:attrName>
                                        </p:attrNameLst>
                                      </p:cBhvr>
                                      <p:tavLst>
                                        <p:tav tm="0">
                                          <p:val>
                                            <p:fltVal val="0"/>
                                          </p:val>
                                        </p:tav>
                                        <p:tav tm="100000">
                                          <p:val>
                                            <p:strVal val="#ppt_h"/>
                                          </p:val>
                                        </p:tav>
                                      </p:tavLst>
                                    </p:anim>
                                    <p:anim calcmode="lin" valueType="num">
                                      <p:cBhvr>
                                        <p:cTn id="19" dur="1500" fill="hold"/>
                                        <p:tgtEl>
                                          <p:spTgt spid="28"/>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1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style.rotation</p:attrName>
                                        </p:attrNameLst>
                                      </p:cBhvr>
                                      <p:tavLst>
                                        <p:tav tm="0">
                                          <p:val>
                                            <p:fltVal val="720"/>
                                          </p:val>
                                        </p:tav>
                                        <p:tav tm="100000">
                                          <p:val>
                                            <p:fltVal val="0"/>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 calcmode="lin" valueType="num">
                                      <p:cBhvr>
                                        <p:cTn id="25" dur="1500" fill="hold"/>
                                        <p:tgtEl>
                                          <p:spTgt spid="6"/>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1+#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350"/>
                            </p:stCondLst>
                            <p:childTnLst>
                              <p:par>
                                <p:cTn id="32" presetID="22" presetClass="entr" presetSubtype="8"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4350"/>
                            </p:stCondLst>
                            <p:childTnLst>
                              <p:par>
                                <p:cTn id="36" presetID="2" presetClass="entr" presetSubtype="2"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750" fill="hold"/>
                                        <p:tgtEl>
                                          <p:spTgt spid="24"/>
                                        </p:tgtEl>
                                        <p:attrNameLst>
                                          <p:attrName>ppt_x</p:attrName>
                                        </p:attrNameLst>
                                      </p:cBhvr>
                                      <p:tavLst>
                                        <p:tav tm="0">
                                          <p:val>
                                            <p:strVal val="1+#ppt_w/2"/>
                                          </p:val>
                                        </p:tav>
                                        <p:tav tm="100000">
                                          <p:val>
                                            <p:strVal val="#ppt_x"/>
                                          </p:val>
                                        </p:tav>
                                      </p:tavLst>
                                    </p:anim>
                                    <p:anim calcmode="lin" valueType="num">
                                      <p:cBhvr additive="base">
                                        <p:cTn id="39" dur="75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1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61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68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childTnLst>
                          </p:cTn>
                        </p:par>
                        <p:par>
                          <p:cTn id="53" fill="hold">
                            <p:stCondLst>
                              <p:cond delay="7850"/>
                            </p:stCondLst>
                            <p:childTnLst>
                              <p:par>
                                <p:cTn id="54" presetID="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600"/>
                            </p:stCondLst>
                            <p:childTnLst>
                              <p:par>
                                <p:cTn id="59" presetID="2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heel(1)">
                                      <p:cBhvr>
                                        <p:cTn id="66"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8" grpId="0" animBg="1"/>
      <p:bldP spid="24" grpId="0" animBg="1"/>
      <p:bldP spid="25" grpId="0" animBg="1"/>
      <p:bldP spid="26" grpId="0" animBg="1"/>
      <p:bldP spid="4" grpId="0"/>
      <p:bldP spid="59" grpId="0"/>
      <p:bldP spid="34" grpId="0"/>
      <p:bldP spid="35" grpId="0"/>
      <p:bldP spid="36" grpId="0"/>
      <p:bldP spid="46"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8FAADC"/>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050547">
            <a:off x="3567218" y="7336006"/>
            <a:ext cx="4339984" cy="1661013"/>
            <a:chOff x="1348896" y="1051554"/>
            <a:chExt cx="4118106" cy="4398992"/>
          </a:xfrm>
          <a:solidFill>
            <a:srgbClr val="EA9A96"/>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2">
            <a:extLst>
              <a:ext uri="{FF2B5EF4-FFF2-40B4-BE49-F238E27FC236}">
                <a16:creationId xmlns:a16="http://schemas.microsoft.com/office/drawing/2014/main" id="{F0F58CF0-92C5-BDC4-6F44-B291FF8C4B3E}"/>
              </a:ext>
            </a:extLst>
          </p:cNvPr>
          <p:cNvGrpSpPr/>
          <p:nvPr/>
        </p:nvGrpSpPr>
        <p:grpSpPr>
          <a:xfrm rot="13222103">
            <a:off x="6446070" y="-1727068"/>
            <a:ext cx="9412677" cy="9740301"/>
            <a:chOff x="1348896" y="1051554"/>
            <a:chExt cx="4118106" cy="4398992"/>
          </a:xfrm>
          <a:solidFill>
            <a:srgbClr val="F05555"/>
          </a:solidFill>
        </p:grpSpPr>
        <p:sp>
          <p:nvSpPr>
            <p:cNvPr id="12" name="Freeform: Shape 11">
              <a:extLst>
                <a:ext uri="{FF2B5EF4-FFF2-40B4-BE49-F238E27FC236}">
                  <a16:creationId xmlns:a16="http://schemas.microsoft.com/office/drawing/2014/main" id="{7F11DB3B-53A4-CCFE-4957-CF1E049BDE5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F079C6A9-EF65-0CA7-24CF-243040BF406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557049" y="577925"/>
            <a:ext cx="5850480" cy="2308324"/>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vi-VN" dirty="0"/>
              <a:t>CÂU 6: Để thay đổi độ to của tiếng đàn, người nghệ sĩ chơi đàn guitar thường thực hiện các thao tác như thế nào? Giải thích?</a:t>
            </a:r>
            <a:endParaRPr lang="en-US" dirty="0"/>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7012979" y="1982250"/>
            <a:ext cx="5069702" cy="267765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mạnh</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lớn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to.</a:t>
            </a:r>
          </a:p>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nhẹ</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a:t>
            </a:r>
          </a:p>
        </p:txBody>
      </p:sp>
      <p:pic>
        <p:nvPicPr>
          <p:cNvPr id="18" name="Picture 4" descr="Shabadadoo">
            <a:extLst>
              <a:ext uri="{FF2B5EF4-FFF2-40B4-BE49-F238E27FC236}">
                <a16:creationId xmlns:a16="http://schemas.microsoft.com/office/drawing/2014/main" id="{6A044DAD-F1C0-86F1-29AD-7BFE8A5C1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55" y="3143084"/>
            <a:ext cx="5680981" cy="303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flipH="1">
            <a:off x="4581943" y="3622236"/>
            <a:ext cx="1859751" cy="21468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3200" dirty="0">
              <a:solidFill>
                <a:prstClr val="black"/>
              </a:solidFill>
              <a:latin typeface="Yeseva One" panose="00000500000000000000" charset="0"/>
              <a:ea typeface="Yeseva One" panose="00000500000000000000" charset="0"/>
              <a:cs typeface="Yeseva One" panose="00000500000000000000" charset="0"/>
            </a:endParaRPr>
          </a:p>
        </p:txBody>
      </p:sp>
      <p:sp>
        <p:nvSpPr>
          <p:cNvPr id="27" name="Freeform 5"/>
          <p:cNvSpPr/>
          <p:nvPr/>
        </p:nvSpPr>
        <p:spPr bwMode="auto">
          <a:xfrm flipH="1">
            <a:off x="5689601" y="1750944"/>
            <a:ext cx="1602343" cy="184971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000" dirty="0">
              <a:solidFill>
                <a:prstClr val="black"/>
              </a:solidFill>
              <a:latin typeface="Yeseva One" panose="00000500000000000000" charset="0"/>
              <a:ea typeface="Yeseva One" panose="00000500000000000000" charset="0"/>
              <a:cs typeface="Yeseva One" panose="00000500000000000000" charset="0"/>
            </a:endParaRPr>
          </a:p>
        </p:txBody>
      </p:sp>
      <p:sp>
        <p:nvSpPr>
          <p:cNvPr id="28" name="Freeform 5"/>
          <p:cNvSpPr/>
          <p:nvPr/>
        </p:nvSpPr>
        <p:spPr bwMode="auto">
          <a:xfrm flipH="1">
            <a:off x="6805185" y="3212017"/>
            <a:ext cx="1633193"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4800" dirty="0">
              <a:solidFill>
                <a:srgbClr val="FFFFFF"/>
              </a:solidFill>
              <a:latin typeface="Yeseva One" panose="00000500000000000000" charset="0"/>
              <a:ea typeface="Yeseva One" panose="00000500000000000000" charset="0"/>
              <a:cs typeface="Yeseva One" panose="00000500000000000000" charset="0"/>
            </a:endParaRPr>
          </a:p>
        </p:txBody>
      </p:sp>
      <p:sp>
        <p:nvSpPr>
          <p:cNvPr id="30" name="Freeform 5"/>
          <p:cNvSpPr/>
          <p:nvPr/>
        </p:nvSpPr>
        <p:spPr bwMode="auto">
          <a:xfrm flipH="1">
            <a:off x="3556021" y="2707193"/>
            <a:ext cx="1336905" cy="154329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400" dirty="0">
              <a:solidFill>
                <a:prstClr val="black"/>
              </a:solidFill>
              <a:latin typeface="Yeseva One" panose="00000500000000000000" charset="0"/>
              <a:ea typeface="Yeseva One" panose="00000500000000000000" charset="0"/>
              <a:cs typeface="Yeseva One" panose="00000500000000000000" charset="0"/>
            </a:endParaRPr>
          </a:p>
        </p:txBody>
      </p:sp>
      <p:sp>
        <p:nvSpPr>
          <p:cNvPr id="33" name="Text Placeholder 32"/>
          <p:cNvSpPr txBox="1"/>
          <p:nvPr/>
        </p:nvSpPr>
        <p:spPr>
          <a:xfrm>
            <a:off x="340919" y="4951803"/>
            <a:ext cx="2909930"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 Ki-</a:t>
            </a:r>
            <a:r>
              <a:rPr lang="en-US" dirty="0" err="1"/>
              <a:t>lô</a:t>
            </a:r>
            <a:r>
              <a:rPr lang="en-US" dirty="0"/>
              <a:t>-</a:t>
            </a:r>
            <a:r>
              <a:rPr lang="en-US" dirty="0" err="1"/>
              <a:t>mét</a:t>
            </a:r>
            <a:r>
              <a:rPr lang="en-US" dirty="0"/>
              <a:t> (km)</a:t>
            </a:r>
          </a:p>
        </p:txBody>
      </p:sp>
      <p:sp>
        <p:nvSpPr>
          <p:cNvPr id="34" name="Text Placeholder 33"/>
          <p:cNvSpPr txBox="1"/>
          <p:nvPr/>
        </p:nvSpPr>
        <p:spPr>
          <a:xfrm>
            <a:off x="2578902" y="4326267"/>
            <a:ext cx="434752" cy="332659"/>
          </a:xfrm>
          <a:prstGeom prst="rect">
            <a:avLst/>
          </a:prstGeom>
          <a:ln>
            <a:noFill/>
          </a:ln>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A</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35" name="Text Placeholder 32"/>
          <p:cNvSpPr txBox="1"/>
          <p:nvPr/>
        </p:nvSpPr>
        <p:spPr>
          <a:xfrm>
            <a:off x="2655969" y="6022175"/>
            <a:ext cx="221044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Giờ</a:t>
            </a:r>
            <a:r>
              <a:rPr lang="en-US" dirty="0"/>
              <a:t> (h)</a:t>
            </a:r>
          </a:p>
        </p:txBody>
      </p:sp>
      <p:sp>
        <p:nvSpPr>
          <p:cNvPr id="36" name="Text Placeholder 33"/>
          <p:cNvSpPr txBox="1"/>
          <p:nvPr/>
        </p:nvSpPr>
        <p:spPr>
          <a:xfrm>
            <a:off x="4153403" y="5458083"/>
            <a:ext cx="590796"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C</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sp>
        <p:nvSpPr>
          <p:cNvPr id="37" name="Text Placeholder 32"/>
          <p:cNvSpPr txBox="1"/>
          <p:nvPr/>
        </p:nvSpPr>
        <p:spPr>
          <a:xfrm>
            <a:off x="8214069" y="2360738"/>
            <a:ext cx="222886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Héc</a:t>
            </a:r>
            <a:r>
              <a:rPr lang="en-US" dirty="0"/>
              <a:t> (Hz)</a:t>
            </a:r>
          </a:p>
        </p:txBody>
      </p:sp>
      <p:sp>
        <p:nvSpPr>
          <p:cNvPr id="38" name="Text Placeholder 33"/>
          <p:cNvSpPr txBox="1"/>
          <p:nvPr/>
        </p:nvSpPr>
        <p:spPr>
          <a:xfrm>
            <a:off x="8193635" y="1739582"/>
            <a:ext cx="495267"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B</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41" name="Text Placeholder 32"/>
          <p:cNvSpPr txBox="1"/>
          <p:nvPr/>
        </p:nvSpPr>
        <p:spPr>
          <a:xfrm>
            <a:off x="8237515" y="6125486"/>
            <a:ext cx="3764446"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Mét trên giây( (m/s)</a:t>
            </a:r>
            <a:endParaRPr lang="en-US" dirty="0"/>
          </a:p>
        </p:txBody>
      </p:sp>
      <p:sp>
        <p:nvSpPr>
          <p:cNvPr id="42" name="Text Placeholder 33"/>
          <p:cNvSpPr txBox="1"/>
          <p:nvPr/>
        </p:nvSpPr>
        <p:spPr>
          <a:xfrm>
            <a:off x="8558251" y="5522399"/>
            <a:ext cx="1786628"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D</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grpSp>
        <p:nvGrpSpPr>
          <p:cNvPr id="43" name="Group 42"/>
          <p:cNvGrpSpPr/>
          <p:nvPr/>
        </p:nvGrpSpPr>
        <p:grpSpPr>
          <a:xfrm>
            <a:off x="2613290" y="3909230"/>
            <a:ext cx="1025923" cy="360191"/>
            <a:chOff x="1652259" y="4256917"/>
            <a:chExt cx="1206254" cy="360191"/>
          </a:xfrm>
        </p:grpSpPr>
        <p:cxnSp>
          <p:nvCxnSpPr>
            <p:cNvPr id="44" name="Straight Connector 43"/>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6200000" flipH="1">
            <a:off x="7300506" y="1760790"/>
            <a:ext cx="382679" cy="896449"/>
            <a:chOff x="1652259" y="4256917"/>
            <a:chExt cx="1206254" cy="360191"/>
          </a:xfrm>
        </p:grpSpPr>
        <p:cxnSp>
          <p:nvCxnSpPr>
            <p:cNvPr id="50" name="Straight Connector 49"/>
            <p:cNvCxnSpPr/>
            <p:nvPr/>
          </p:nvCxnSpPr>
          <p:spPr>
            <a:xfrm flipH="1">
              <a:off x="1652259" y="4256917"/>
              <a:ext cx="1206254" cy="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652259" y="4256917"/>
              <a:ext cx="0" cy="360191"/>
            </a:xfrm>
            <a:prstGeom prst="line">
              <a:avLst/>
            </a:prstGeom>
            <a:ln>
              <a:solidFill>
                <a:srgbClr val="A6A6A6"/>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654885" y="5076990"/>
            <a:ext cx="709251" cy="741915"/>
            <a:chOff x="1652259" y="4256917"/>
            <a:chExt cx="1206254" cy="360191"/>
          </a:xfrm>
        </p:grpSpPr>
        <p:cxnSp>
          <p:nvCxnSpPr>
            <p:cNvPr id="56" name="Straight Connector 55"/>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230674" y="4860871"/>
            <a:ext cx="315431" cy="476499"/>
            <a:chOff x="1652259" y="4256917"/>
            <a:chExt cx="1206254" cy="360191"/>
          </a:xfrm>
        </p:grpSpPr>
        <p:cxnSp>
          <p:nvCxnSpPr>
            <p:cNvPr id="59" name="Straight Connector 58"/>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1" name="Freeform 142"/>
          <p:cNvSpPr/>
          <p:nvPr/>
        </p:nvSpPr>
        <p:spPr bwMode="auto">
          <a:xfrm>
            <a:off x="8838260" y="3825724"/>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pPr defTabSz="1219170"/>
            <a:endParaRPr lang="en-US">
              <a:solidFill>
                <a:prstClr val="black"/>
              </a:solidFill>
              <a:latin typeface="Yeseva One" panose="00000500000000000000" charset="0"/>
              <a:ea typeface="Yeseva One" panose="00000500000000000000" charset="0"/>
              <a:cs typeface="Yeseva One" panose="00000500000000000000" charset="0"/>
            </a:endParaRPr>
          </a:p>
        </p:txBody>
      </p:sp>
      <p:sp>
        <p:nvSpPr>
          <p:cNvPr id="77" name="TextBox 18">
            <a:extLst>
              <a:ext uri="{FF2B5EF4-FFF2-40B4-BE49-F238E27FC236}">
                <a16:creationId xmlns:a16="http://schemas.microsoft.com/office/drawing/2014/main" id="{C5D5B710-F987-43C9-87DA-A728B2638806}"/>
              </a:ext>
            </a:extLst>
          </p:cNvPr>
          <p:cNvSpPr txBox="1"/>
          <p:nvPr/>
        </p:nvSpPr>
        <p:spPr>
          <a:xfrm flipH="1">
            <a:off x="1442391" y="375405"/>
            <a:ext cx="10321973"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7</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Đơn vị của tần số là:</a:t>
            </a:r>
            <a:endParaRPr lang="en-US" sz="3200" dirty="0">
              <a:solidFill>
                <a:prstClr val="black"/>
              </a:solidFill>
              <a:latin typeface="#9Slide07 IcielBaliho Script" pitchFamily="2" charset="0"/>
              <a:ea typeface="Times New Roman" panose="02020603050405020304" pitchFamily="18" charset="0"/>
            </a:endParaRPr>
          </a:p>
        </p:txBody>
      </p:sp>
      <p:sp>
        <p:nvSpPr>
          <p:cNvPr id="81" name="Rectangle: Rounded Corners 80">
            <a:extLst>
              <a:ext uri="{FF2B5EF4-FFF2-40B4-BE49-F238E27FC236}">
                <a16:creationId xmlns:a16="http://schemas.microsoft.com/office/drawing/2014/main" id="{AAA21825-EB6C-4957-B9D3-1EDC336366CC}"/>
              </a:ext>
            </a:extLst>
          </p:cNvPr>
          <p:cNvSpPr/>
          <p:nvPr/>
        </p:nvSpPr>
        <p:spPr>
          <a:xfrm>
            <a:off x="7940071" y="1667013"/>
            <a:ext cx="2540580" cy="1222432"/>
          </a:xfrm>
          <a:prstGeom prst="roundRect">
            <a:avLst/>
          </a:prstGeom>
          <a:noFill/>
          <a:ln w="31750">
            <a:solidFill>
              <a:srgbClr val="E757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62" name="Graphic 2">
            <a:extLst>
              <a:ext uri="{FF2B5EF4-FFF2-40B4-BE49-F238E27FC236}">
                <a16:creationId xmlns:a16="http://schemas.microsoft.com/office/drawing/2014/main" id="{2FA4419F-FB4A-A490-8461-365837C22B1B}"/>
              </a:ext>
            </a:extLst>
          </p:cNvPr>
          <p:cNvGrpSpPr/>
          <p:nvPr/>
        </p:nvGrpSpPr>
        <p:grpSpPr>
          <a:xfrm rot="927974">
            <a:off x="4268604" y="-1360306"/>
            <a:ext cx="4339984" cy="1661013"/>
            <a:chOff x="1348896" y="1051554"/>
            <a:chExt cx="4118106" cy="4398992"/>
          </a:xfrm>
          <a:solidFill>
            <a:srgbClr val="EA9A96"/>
          </a:solidFill>
        </p:grpSpPr>
        <p:sp>
          <p:nvSpPr>
            <p:cNvPr id="63" name="Freeform: Shape 62">
              <a:extLst>
                <a:ext uri="{FF2B5EF4-FFF2-40B4-BE49-F238E27FC236}">
                  <a16:creationId xmlns:a16="http://schemas.microsoft.com/office/drawing/2014/main" id="{EF9ED135-CB17-D282-D803-69114A8908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2EAEE2-BD2F-F0F3-DFBF-6A91B236FA8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570B792F-70EE-76B6-ADB6-EECB2B8976CF}"/>
              </a:ext>
            </a:extLst>
          </p:cNvPr>
          <p:cNvGrpSpPr/>
          <p:nvPr/>
        </p:nvGrpSpPr>
        <p:grpSpPr>
          <a:xfrm rot="18593154">
            <a:off x="-1837434" y="2114248"/>
            <a:ext cx="2338384" cy="2497879"/>
            <a:chOff x="1348896" y="1051554"/>
            <a:chExt cx="4118106" cy="4398992"/>
          </a:xfrm>
          <a:solidFill>
            <a:srgbClr val="313A61"/>
          </a:solidFill>
        </p:grpSpPr>
        <p:sp>
          <p:nvSpPr>
            <p:cNvPr id="66" name="Freeform: Shape 65">
              <a:extLst>
                <a:ext uri="{FF2B5EF4-FFF2-40B4-BE49-F238E27FC236}">
                  <a16:creationId xmlns:a16="http://schemas.microsoft.com/office/drawing/2014/main" id="{9D969F3B-BA13-D42F-9A59-3CD1A9F5E41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46FDE69-BDA3-3567-D2F7-BD65FAC056C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aphic 2">
            <a:extLst>
              <a:ext uri="{FF2B5EF4-FFF2-40B4-BE49-F238E27FC236}">
                <a16:creationId xmlns:a16="http://schemas.microsoft.com/office/drawing/2014/main" id="{D6C98FAF-6B42-8C1E-4A20-E6437E7A190F}"/>
              </a:ext>
            </a:extLst>
          </p:cNvPr>
          <p:cNvGrpSpPr/>
          <p:nvPr/>
        </p:nvGrpSpPr>
        <p:grpSpPr>
          <a:xfrm rot="13003892">
            <a:off x="11201042" y="2825645"/>
            <a:ext cx="2723533" cy="2644656"/>
            <a:chOff x="1348896" y="1051554"/>
            <a:chExt cx="4118106" cy="4398992"/>
          </a:xfrm>
          <a:solidFill>
            <a:srgbClr val="8FAADC"/>
          </a:solidFill>
        </p:grpSpPr>
        <p:sp>
          <p:nvSpPr>
            <p:cNvPr id="69" name="Freeform: Shape 68">
              <a:extLst>
                <a:ext uri="{FF2B5EF4-FFF2-40B4-BE49-F238E27FC236}">
                  <a16:creationId xmlns:a16="http://schemas.microsoft.com/office/drawing/2014/main" id="{11607852-48F3-3C8A-29A4-21F24E5555F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78ABD90-4A4F-36CD-7149-72D61054B7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aphic 2">
            <a:extLst>
              <a:ext uri="{FF2B5EF4-FFF2-40B4-BE49-F238E27FC236}">
                <a16:creationId xmlns:a16="http://schemas.microsoft.com/office/drawing/2014/main" id="{6542CA76-3608-0155-9239-00139D54C8CA}"/>
              </a:ext>
            </a:extLst>
          </p:cNvPr>
          <p:cNvGrpSpPr/>
          <p:nvPr/>
        </p:nvGrpSpPr>
        <p:grpSpPr>
          <a:xfrm rot="12998617">
            <a:off x="4339437" y="6209255"/>
            <a:ext cx="2338384" cy="2497879"/>
            <a:chOff x="1348896" y="1051554"/>
            <a:chExt cx="4118106" cy="4398992"/>
          </a:xfrm>
          <a:solidFill>
            <a:srgbClr val="F05555"/>
          </a:solidFill>
        </p:grpSpPr>
        <p:sp>
          <p:nvSpPr>
            <p:cNvPr id="72" name="Freeform: Shape 71">
              <a:extLst>
                <a:ext uri="{FF2B5EF4-FFF2-40B4-BE49-F238E27FC236}">
                  <a16:creationId xmlns:a16="http://schemas.microsoft.com/office/drawing/2014/main" id="{2C0FD547-EFB3-0740-3FF0-5172217FCEF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C1F479F-128A-4C7B-7D22-F08B450B96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Rectangle 45">
            <a:extLst>
              <a:ext uri="{FF2B5EF4-FFF2-40B4-BE49-F238E27FC236}">
                <a16:creationId xmlns:a16="http://schemas.microsoft.com/office/drawing/2014/main" id="{41875A2D-3EAD-4F23-437E-F0A6F191D732}"/>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500"/>
                                        <p:tgtEl>
                                          <p:spTgt spid="7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1000"/>
                                        <p:tgtEl>
                                          <p:spTgt spid="30"/>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1000"/>
                                        <p:tgtEl>
                                          <p:spTgt spid="27"/>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childTnLst>
                          </p:cTn>
                        </p:par>
                        <p:par>
                          <p:cTn id="20" fill="hold">
                            <p:stCondLst>
                              <p:cond delay="4500"/>
                            </p:stCondLst>
                            <p:childTnLst>
                              <p:par>
                                <p:cTn id="21" presetID="14" presetClass="entr" presetSubtype="1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1000"/>
                                        <p:tgtEl>
                                          <p:spTgt spid="28"/>
                                        </p:tgtEl>
                                      </p:cBhvr>
                                    </p:animEffect>
                                  </p:childTnLst>
                                </p:cTn>
                              </p:par>
                            </p:childTnLst>
                          </p:cTn>
                        </p:par>
                        <p:par>
                          <p:cTn id="24" fill="hold">
                            <p:stCondLst>
                              <p:cond delay="5500"/>
                            </p:stCondLst>
                            <p:childTnLst>
                              <p:par>
                                <p:cTn id="25" presetID="22" presetClass="entr" presetSubtype="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right)">
                                      <p:cBhvr>
                                        <p:cTn id="27" dur="1000"/>
                                        <p:tgtEl>
                                          <p:spTgt spid="43"/>
                                        </p:tgtEl>
                                      </p:cBhvr>
                                    </p:animEffect>
                                  </p:childTnLst>
                                </p:cTn>
                              </p:par>
                            </p:childTnLst>
                          </p:cTn>
                        </p:par>
                        <p:par>
                          <p:cTn id="28" fill="hold">
                            <p:stCondLst>
                              <p:cond delay="65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par>
                          <p:cTn id="35" fill="hold">
                            <p:stCondLst>
                              <p:cond delay="7500"/>
                            </p:stCondLst>
                            <p:childTnLst>
                              <p:par>
                                <p:cTn id="36" presetID="22" presetClass="entr" presetSubtype="8"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1000"/>
                                        <p:tgtEl>
                                          <p:spTgt spid="49"/>
                                        </p:tgtEl>
                                      </p:cBhvr>
                                    </p:animEffect>
                                  </p:childTnLst>
                                </p:cTn>
                              </p:par>
                            </p:childTnLst>
                          </p:cTn>
                        </p:par>
                        <p:par>
                          <p:cTn id="39" fill="hold">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childTnLst>
                                </p:cTn>
                              </p:par>
                            </p:childTnLst>
                          </p:cTn>
                        </p:par>
                        <p:par>
                          <p:cTn id="46" fill="hold">
                            <p:stCondLst>
                              <p:cond delay="9500"/>
                            </p:stCondLst>
                            <p:childTnLst>
                              <p:par>
                                <p:cTn id="47" presetID="22" presetClass="entr" presetSubtype="1"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1000"/>
                                        <p:tgtEl>
                                          <p:spTgt spid="58"/>
                                        </p:tgtEl>
                                      </p:cBhvr>
                                    </p:animEffect>
                                  </p:childTnLst>
                                </p:cTn>
                              </p:par>
                            </p:childTnLst>
                          </p:cTn>
                        </p:par>
                        <p:par>
                          <p:cTn id="50" fill="hold">
                            <p:stCondLst>
                              <p:cond delay="105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childTnLst>
                                </p:cTn>
                              </p:par>
                            </p:childTnLst>
                          </p:cTn>
                        </p:par>
                        <p:par>
                          <p:cTn id="57" fill="hold">
                            <p:stCondLst>
                              <p:cond delay="11500"/>
                            </p:stCondLst>
                            <p:childTnLst>
                              <p:par>
                                <p:cTn id="58" presetID="22" presetClass="entr" presetSubtype="8"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left)">
                                      <p:cBhvr>
                                        <p:cTn id="60" dur="1000"/>
                                        <p:tgtEl>
                                          <p:spTgt spid="55"/>
                                        </p:tgtEl>
                                      </p:cBhvr>
                                    </p:animEffect>
                                  </p:childTnLst>
                                </p:cTn>
                              </p:par>
                            </p:childTnLst>
                          </p:cTn>
                        </p:par>
                        <p:par>
                          <p:cTn id="61" fill="hold">
                            <p:stCondLst>
                              <p:cond delay="12500"/>
                            </p:stCondLst>
                            <p:childTnLst>
                              <p:par>
                                <p:cTn id="62" presetID="10"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heel(1)">
                                      <p:cBhvr>
                                        <p:cTn id="72"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3" grpId="0"/>
      <p:bldP spid="34" grpId="0"/>
      <p:bldP spid="35" grpId="0"/>
      <p:bldP spid="36" grpId="0"/>
      <p:bldP spid="37" grpId="0"/>
      <p:bldP spid="38" grpId="0"/>
      <p:bldP spid="41" grpId="0"/>
      <p:bldP spid="42" grpId="0"/>
      <p:bldP spid="77" grpId="0"/>
      <p:bldP spid="8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18">
                <a:extLst>
                  <a:ext uri="{FF2B5EF4-FFF2-40B4-BE49-F238E27FC236}">
                    <a16:creationId xmlns:a16="http://schemas.microsoft.com/office/drawing/2014/main" id="{60C87D5D-9FC0-4DAB-ACFB-F2CF66078CEA}"/>
                  </a:ext>
                </a:extLst>
              </p:cNvPr>
              <p:cNvSpPr txBox="1"/>
              <p:nvPr/>
            </p:nvSpPr>
            <p:spPr>
              <a:xfrm flipH="1">
                <a:off x="777337" y="4427397"/>
                <a:ext cx="10637325" cy="1661160"/>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sz="2800" dirty="0">
                    <a:solidFill>
                      <a:srgbClr val="232932"/>
                    </a:solidFill>
                  </a:rPr>
                  <a:t>Tần số là số dao động trong một giây</a:t>
                </a:r>
              </a:p>
              <a:p>
                <a:r>
                  <a:rPr lang="vi-VN" sz="2800" dirty="0">
                    <a:solidFill>
                      <a:srgbClr val="232932"/>
                    </a:solidFill>
                  </a:rPr>
                  <a:t>⇒ Số dao động lá thép thực hiện được trong một giây là:</a:t>
                </a:r>
              </a:p>
              <a:p>
                <a14:m>
                  <m:oMath xmlns:m="http://schemas.openxmlformats.org/officeDocument/2006/math">
                    <m:f>
                      <m:fPr>
                        <m:ctrlPr>
                          <a:rPr lang="vi-VN" sz="2800" i="1" smtClean="0">
                            <a:solidFill>
                              <a:srgbClr val="232932"/>
                            </a:solidFill>
                            <a:latin typeface="Cambria Math" panose="02040503050406030204" pitchFamily="18" charset="0"/>
                          </a:rPr>
                        </m:ctrlPr>
                      </m:fPr>
                      <m:num>
                        <m:r>
                          <m:rPr>
                            <m:nor/>
                          </m:rPr>
                          <a:rPr lang="vi-VN" sz="2800" dirty="0">
                            <a:solidFill>
                              <a:srgbClr val="232932"/>
                            </a:solidFill>
                          </a:rPr>
                          <m:t>5000</m:t>
                        </m:r>
                      </m:num>
                      <m:den>
                        <m:r>
                          <m:rPr>
                            <m:nor/>
                          </m:rPr>
                          <a:rPr lang="vi-VN" sz="2800" dirty="0">
                            <a:solidFill>
                              <a:srgbClr val="232932"/>
                            </a:solidFill>
                          </a:rPr>
                          <m:t>20 </m:t>
                        </m:r>
                      </m:den>
                    </m:f>
                  </m:oMath>
                </a14:m>
                <a:r>
                  <a:rPr lang="vi-VN" sz="2800" dirty="0">
                    <a:solidFill>
                      <a:srgbClr val="232932"/>
                    </a:solidFill>
                  </a:rPr>
                  <a:t> = 250 Hz</a:t>
                </a:r>
              </a:p>
            </p:txBody>
          </p:sp>
        </mc:Choice>
        <mc:Fallback xmlns="">
          <p:sp>
            <p:nvSpPr>
              <p:cNvPr id="4" name="TextBox 18">
                <a:extLst>
                  <a:ext uri="{FF2B5EF4-FFF2-40B4-BE49-F238E27FC236}">
                    <a16:creationId xmlns:a16="http://schemas.microsoft.com/office/drawing/2014/main" id="{60C87D5D-9FC0-4DAB-ACFB-F2CF66078CEA}"/>
                  </a:ext>
                </a:extLst>
              </p:cNvPr>
              <p:cNvSpPr txBox="1">
                <a:spLocks noRot="1" noChangeAspect="1" noMove="1" noResize="1" noEditPoints="1" noAdjustHandles="1" noChangeArrowheads="1" noChangeShapeType="1" noTextEdit="1"/>
              </p:cNvSpPr>
              <p:nvPr/>
            </p:nvSpPr>
            <p:spPr>
              <a:xfrm flipH="1">
                <a:off x="777337" y="4427397"/>
                <a:ext cx="10637325" cy="1661160"/>
              </a:xfrm>
              <a:prstGeom prst="rect">
                <a:avLst/>
              </a:prstGeom>
              <a:blipFill>
                <a:blip r:embed="rId2"/>
                <a:stretch>
                  <a:fillRect l="-1204" t="-3663" b="-659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2339487"/>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1666879"/>
            <a:ext cx="532080" cy="584775"/>
          </a:xfrm>
          <a:prstGeom prst="rect">
            <a:avLst/>
          </a:prstGeom>
          <a:noFill/>
        </p:spPr>
        <p:txBody>
          <a:bodyPr wrap="square" rtlCol="0">
            <a:spAutoFit/>
          </a:bodyPr>
          <a:lstStyle/>
          <a:p>
            <a:pPr defTabSz="1219170"/>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1666879"/>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1608115"/>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1700228"/>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2339487"/>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1125583" y="1603614"/>
              <a:ext cx="1160416"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20Hz</a:t>
              </a: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2383890"/>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137877"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250Hz</a:t>
              </a: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6" y="2367615"/>
            <a:ext cx="2788251" cy="1169975"/>
            <a:chOff x="4458622" y="1221246"/>
            <a:chExt cx="209118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732589" y="1648462"/>
              <a:ext cx="1817221"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5000Hz</a:t>
              </a: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289118" y="2327394"/>
            <a:ext cx="2983692" cy="1391830"/>
            <a:chOff x="6400800" y="1191080"/>
            <a:chExt cx="223776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616880" y="1783181"/>
              <a:ext cx="2021689"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10000Hz</a:t>
              </a: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3005006"/>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aphic 2">
            <a:extLst>
              <a:ext uri="{FF2B5EF4-FFF2-40B4-BE49-F238E27FC236}">
                <a16:creationId xmlns:a16="http://schemas.microsoft.com/office/drawing/2014/main" id="{83142B9B-05BC-F536-AAFC-E12FC7636B64}"/>
              </a:ext>
            </a:extLst>
          </p:cNvPr>
          <p:cNvGrpSpPr/>
          <p:nvPr/>
        </p:nvGrpSpPr>
        <p:grpSpPr>
          <a:xfrm rot="927974">
            <a:off x="-3615663" y="-120511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C8F7CEFD-C049-A904-545B-7B84332DA98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884F1-4BE3-395B-51C5-91010FA1C0C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
            <a:extLst>
              <a:ext uri="{FF2B5EF4-FFF2-40B4-BE49-F238E27FC236}">
                <a16:creationId xmlns:a16="http://schemas.microsoft.com/office/drawing/2014/main" id="{F9E595B0-C17B-7EAF-C077-E794B6EA56E7}"/>
              </a:ext>
            </a:extLst>
          </p:cNvPr>
          <p:cNvGrpSpPr/>
          <p:nvPr/>
        </p:nvGrpSpPr>
        <p:grpSpPr>
          <a:xfrm rot="16416959">
            <a:off x="-1534409" y="5322404"/>
            <a:ext cx="2338384" cy="2497879"/>
            <a:chOff x="1348896" y="1051554"/>
            <a:chExt cx="4118106" cy="4398992"/>
          </a:xfrm>
          <a:solidFill>
            <a:srgbClr val="519259"/>
          </a:solidFill>
        </p:grpSpPr>
        <p:sp>
          <p:nvSpPr>
            <p:cNvPr id="44" name="Freeform: Shape 43">
              <a:extLst>
                <a:ext uri="{FF2B5EF4-FFF2-40B4-BE49-F238E27FC236}">
                  <a16:creationId xmlns:a16="http://schemas.microsoft.com/office/drawing/2014/main" id="{8E4D18B0-A186-F8F0-9FF1-5DEA120652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E8D6F0A-8C4F-B4BC-3DAD-30F4E8E84A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
            <a:extLst>
              <a:ext uri="{FF2B5EF4-FFF2-40B4-BE49-F238E27FC236}">
                <a16:creationId xmlns:a16="http://schemas.microsoft.com/office/drawing/2014/main" id="{2C949997-E09E-7385-F280-4C9B4C85DAAB}"/>
              </a:ext>
            </a:extLst>
          </p:cNvPr>
          <p:cNvGrpSpPr/>
          <p:nvPr/>
        </p:nvGrpSpPr>
        <p:grpSpPr>
          <a:xfrm rot="4812046">
            <a:off x="11392111" y="-1327170"/>
            <a:ext cx="2723533" cy="2644656"/>
            <a:chOff x="1348896" y="1051554"/>
            <a:chExt cx="4118106" cy="4398992"/>
          </a:xfrm>
          <a:solidFill>
            <a:srgbClr val="8FAADC"/>
          </a:solidFill>
        </p:grpSpPr>
        <p:sp>
          <p:nvSpPr>
            <p:cNvPr id="47" name="Freeform: Shape 46">
              <a:extLst>
                <a:ext uri="{FF2B5EF4-FFF2-40B4-BE49-F238E27FC236}">
                  <a16:creationId xmlns:a16="http://schemas.microsoft.com/office/drawing/2014/main" id="{BE0DEB26-2622-DF65-394C-BB0D0ADEC58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F8BF658-205B-911E-6E3D-323665D55EE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2">
            <a:extLst>
              <a:ext uri="{FF2B5EF4-FFF2-40B4-BE49-F238E27FC236}">
                <a16:creationId xmlns:a16="http://schemas.microsoft.com/office/drawing/2014/main" id="{13A51E76-32ED-8771-D96E-BDC431795CF8}"/>
              </a:ext>
            </a:extLst>
          </p:cNvPr>
          <p:cNvGrpSpPr/>
          <p:nvPr/>
        </p:nvGrpSpPr>
        <p:grpSpPr>
          <a:xfrm rot="9136532">
            <a:off x="11290758" y="5454127"/>
            <a:ext cx="2338384" cy="2497879"/>
            <a:chOff x="1348896" y="1051554"/>
            <a:chExt cx="4118106" cy="4398992"/>
          </a:xfrm>
          <a:solidFill>
            <a:srgbClr val="F4EEA9"/>
          </a:solidFill>
        </p:grpSpPr>
        <p:sp>
          <p:nvSpPr>
            <p:cNvPr id="50" name="Freeform: Shape 49">
              <a:extLst>
                <a:ext uri="{FF2B5EF4-FFF2-40B4-BE49-F238E27FC236}">
                  <a16:creationId xmlns:a16="http://schemas.microsoft.com/office/drawing/2014/main" id="{75967402-7497-93CF-B79F-71A97D75BC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D0EC76B-F7D7-BCCA-A922-CE4A3177AB4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aphic 2">
            <a:extLst>
              <a:ext uri="{FF2B5EF4-FFF2-40B4-BE49-F238E27FC236}">
                <a16:creationId xmlns:a16="http://schemas.microsoft.com/office/drawing/2014/main" id="{0247E580-488F-F4FC-1F9C-98FD4C4A065E}"/>
              </a:ext>
            </a:extLst>
          </p:cNvPr>
          <p:cNvGrpSpPr/>
          <p:nvPr/>
        </p:nvGrpSpPr>
        <p:grpSpPr>
          <a:xfrm rot="16416959">
            <a:off x="-1588999" y="5286005"/>
            <a:ext cx="2338384" cy="2497879"/>
            <a:chOff x="1348896" y="1051554"/>
            <a:chExt cx="4118106" cy="4398992"/>
          </a:xfrm>
          <a:solidFill>
            <a:srgbClr val="313A61"/>
          </a:solidFill>
        </p:grpSpPr>
        <p:sp>
          <p:nvSpPr>
            <p:cNvPr id="56" name="Freeform: Shape 55">
              <a:extLst>
                <a:ext uri="{FF2B5EF4-FFF2-40B4-BE49-F238E27FC236}">
                  <a16:creationId xmlns:a16="http://schemas.microsoft.com/office/drawing/2014/main" id="{8562008C-8999-69CE-E779-D15F372D88B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15B857-BCFE-EA9B-DB43-A8049CAF1AB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2">
            <a:extLst>
              <a:ext uri="{FF2B5EF4-FFF2-40B4-BE49-F238E27FC236}">
                <a16:creationId xmlns:a16="http://schemas.microsoft.com/office/drawing/2014/main" id="{93709932-69DE-591D-9253-D2A906713638}"/>
              </a:ext>
            </a:extLst>
          </p:cNvPr>
          <p:cNvGrpSpPr/>
          <p:nvPr/>
        </p:nvGrpSpPr>
        <p:grpSpPr>
          <a:xfrm rot="9136532">
            <a:off x="11236168" y="5417728"/>
            <a:ext cx="2338384" cy="2497879"/>
            <a:chOff x="1348896" y="1051554"/>
            <a:chExt cx="4118106" cy="4398992"/>
          </a:xfrm>
          <a:solidFill>
            <a:srgbClr val="F05555"/>
          </a:solidFill>
        </p:grpSpPr>
        <p:sp>
          <p:nvSpPr>
            <p:cNvPr id="59" name="Freeform: Shape 58">
              <a:extLst>
                <a:ext uri="{FF2B5EF4-FFF2-40B4-BE49-F238E27FC236}">
                  <a16:creationId xmlns:a16="http://schemas.microsoft.com/office/drawing/2014/main" id="{A63EA22B-B6AC-E9EE-2437-B40EA97720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202A4F3-E54B-E0CE-0B86-390B4B9C91A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TextBox 18">
            <a:extLst>
              <a:ext uri="{FF2B5EF4-FFF2-40B4-BE49-F238E27FC236}">
                <a16:creationId xmlns:a16="http://schemas.microsoft.com/office/drawing/2014/main" id="{0CBB0008-D540-0F33-3D0C-7C21379B7516}"/>
              </a:ext>
            </a:extLst>
          </p:cNvPr>
          <p:cNvSpPr txBox="1"/>
          <p:nvPr/>
        </p:nvSpPr>
        <p:spPr>
          <a:xfrm flipH="1">
            <a:off x="1653178" y="474170"/>
            <a:ext cx="10637325" cy="1200329"/>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a:t>
            </a:r>
            <a:r>
              <a:rPr lang="vi-VN" sz="3600" dirty="0">
                <a:solidFill>
                  <a:prstClr val="black"/>
                </a:solidFill>
                <a:latin typeface="#9Slide07 IcielBaliho Script" pitchFamily="2" charset="0"/>
                <a:ea typeface="Times New Roman" panose="02020603050405020304" pitchFamily="18" charset="0"/>
              </a:rPr>
              <a:t>8</a:t>
            </a:r>
            <a:r>
              <a:rPr lang="en-US" sz="3600" dirty="0">
                <a:solidFill>
                  <a:prstClr val="black"/>
                </a:solidFill>
                <a:latin typeface="#9Slide07 IcielBaliho Script" pitchFamily="2" charset="0"/>
                <a:ea typeface="Times New Roman" panose="02020603050405020304" pitchFamily="18" charset="0"/>
              </a:rPr>
              <a:t>: </a:t>
            </a:r>
            <a:r>
              <a:rPr lang="vi-VN" sz="3600" dirty="0">
                <a:solidFill>
                  <a:prstClr val="black"/>
                </a:solidFill>
                <a:latin typeface="#9Slide07 IcielBaliho Script" pitchFamily="2" charset="0"/>
                <a:ea typeface="Times New Roman" panose="02020603050405020304" pitchFamily="18" charset="0"/>
              </a:rPr>
              <a:t>Trong 20 giây, một lá thép thực hiện được 5000 dao động. Tần số dao động của lá thép có giá trị là:</a:t>
            </a:r>
            <a:endParaRPr lang="en-US" sz="3600" dirty="0">
              <a:solidFill>
                <a:prstClr val="black"/>
              </a:solidFill>
              <a:latin typeface="#9Slide07 IcielBaliho Script" pitchFamily="2" charset="0"/>
              <a:ea typeface="Times New Roman" panose="02020603050405020304" pitchFamily="18" charset="0"/>
            </a:endParaRPr>
          </a:p>
        </p:txBody>
      </p:sp>
      <p:pic>
        <p:nvPicPr>
          <p:cNvPr id="53" name="Picture 2" descr="Điều gì sẽ xảy ra nếu tất cả côn trùng biến mất và bạn sẽ không bắt gặp  gián, ruồi, muỗi nữa?">
            <a:extLst>
              <a:ext uri="{FF2B5EF4-FFF2-40B4-BE49-F238E27FC236}">
                <a16:creationId xmlns:a16="http://schemas.microsoft.com/office/drawing/2014/main" id="{4990EC6E-E018-7006-F1FE-E5E75B4BA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941" y="665580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ó thể bạn chưa biết] Tại sao ruồi cực khó bắt?">
            <a:extLst>
              <a:ext uri="{FF2B5EF4-FFF2-40B4-BE49-F238E27FC236}">
                <a16:creationId xmlns:a16="http://schemas.microsoft.com/office/drawing/2014/main" id="{9FD57B17-F3FE-5B86-5D29-3C16E3EEF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0593" y="7624051"/>
            <a:ext cx="3999186" cy="224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3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left)">
                                      <p:cBhvr>
                                        <p:cTn id="57" dur="1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388787">
            <a:off x="-1185625" y="4086208"/>
            <a:ext cx="14299810" cy="6167375"/>
            <a:chOff x="1348896" y="1051554"/>
            <a:chExt cx="4118106" cy="4398992"/>
          </a:xfrm>
          <a:solidFill>
            <a:srgbClr val="313A61"/>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504945"/>
            <a:ext cx="11779533" cy="175432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9: T</a:t>
            </a:r>
            <a:r>
              <a:rPr lang="vi-VN" dirty="0"/>
              <a:t>ần số vỗ cánh của ruồi đen khi bay vào khoảng 350 Hz, của muỗi vào khoảng 600 Hz. Âm thanh phát ra khi bay của ruồi đen hay của muỗi nghe bổng hơn? Vì sao?</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602262" y="5377973"/>
            <a:ext cx="11219511" cy="1077218"/>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lang="vi-VN" sz="3200" dirty="0">
                <a:solidFill>
                  <a:schemeClr val="bg1"/>
                </a:solidFill>
                <a:latin typeface="#9Slide03 Arima Madurai Black" panose="00000A00000000000000" pitchFamily="2" charset="0"/>
                <a:cs typeface="#9Slide03 Arima Madurai Black" panose="00000A00000000000000" pitchFamily="2" charset="0"/>
              </a:rPr>
              <a:t>Âm thanh phát ra khi bay của muỗi nghe bổng hơn vì tần số vỗ cánh của muỗi lớn hơn của ruồi đen.</a:t>
            </a:r>
          </a:p>
        </p:txBody>
      </p:sp>
      <p:pic>
        <p:nvPicPr>
          <p:cNvPr id="2050" name="Picture 2" descr="Điều gì sẽ xảy ra nếu tất cả côn trùng biến mất và bạn sẽ không bắt gặp  gián, ruồi, muỗi nữa?">
            <a:extLst>
              <a:ext uri="{FF2B5EF4-FFF2-40B4-BE49-F238E27FC236}">
                <a16:creationId xmlns:a16="http://schemas.microsoft.com/office/drawing/2014/main" id="{82E69FFE-BD40-CB94-C407-578478847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811" y="234918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ó thể bạn chưa biết] Tại sao ruồi cực khó bắt?">
            <a:extLst>
              <a:ext uri="{FF2B5EF4-FFF2-40B4-BE49-F238E27FC236}">
                <a16:creationId xmlns:a16="http://schemas.microsoft.com/office/drawing/2014/main" id="{3B792972-A19E-6434-4847-DFD4A7CAA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004" y="2376615"/>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ọn vỏ xe máy mùa mưa, không phải cứ đắt là ngon - CafeAuto.Vn">
            <a:extLst>
              <a:ext uri="{FF2B5EF4-FFF2-40B4-BE49-F238E27FC236}">
                <a16:creationId xmlns:a16="http://schemas.microsoft.com/office/drawing/2014/main" id="{EA140DF8-8F2E-221B-8D70-5D16EBEF4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347" y="2259271"/>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61" name="Graphic 2">
            <a:extLst>
              <a:ext uri="{FF2B5EF4-FFF2-40B4-BE49-F238E27FC236}">
                <a16:creationId xmlns:a16="http://schemas.microsoft.com/office/drawing/2014/main" id="{E6F05E19-7561-7161-3DCD-416355230CD1}"/>
              </a:ext>
            </a:extLst>
          </p:cNvPr>
          <p:cNvGrpSpPr/>
          <p:nvPr/>
        </p:nvGrpSpPr>
        <p:grpSpPr>
          <a:xfrm>
            <a:off x="-8093056" y="3570656"/>
            <a:ext cx="26495977" cy="9985175"/>
            <a:chOff x="1348896" y="1051554"/>
            <a:chExt cx="4118106" cy="4398992"/>
          </a:xfrm>
          <a:solidFill>
            <a:srgbClr val="EA9A96"/>
          </a:solidFill>
        </p:grpSpPr>
        <p:sp>
          <p:nvSpPr>
            <p:cNvPr id="62" name="Freeform: Shape 61">
              <a:extLst>
                <a:ext uri="{FF2B5EF4-FFF2-40B4-BE49-F238E27FC236}">
                  <a16:creationId xmlns:a16="http://schemas.microsoft.com/office/drawing/2014/main" id="{F99A6A6F-2B84-6ACD-875C-DDF959D330B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1BD8ABF-4C54-5C83-FD06-D54C03BA039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2">
            <a:extLst>
              <a:ext uri="{FF2B5EF4-FFF2-40B4-BE49-F238E27FC236}">
                <a16:creationId xmlns:a16="http://schemas.microsoft.com/office/drawing/2014/main" id="{C1CDA8EE-4362-9462-E689-365ECFC8E605}"/>
              </a:ext>
            </a:extLst>
          </p:cNvPr>
          <p:cNvGrpSpPr/>
          <p:nvPr/>
        </p:nvGrpSpPr>
        <p:grpSpPr>
          <a:xfrm rot="927974">
            <a:off x="-3670253" y="-1241510"/>
            <a:ext cx="4339984" cy="1661013"/>
            <a:chOff x="1348896" y="1051554"/>
            <a:chExt cx="4118106" cy="4398992"/>
          </a:xfrm>
          <a:solidFill>
            <a:srgbClr val="F05555"/>
          </a:solidFill>
        </p:grpSpPr>
        <p:sp>
          <p:nvSpPr>
            <p:cNvPr id="65" name="Freeform: Shape 64">
              <a:extLst>
                <a:ext uri="{FF2B5EF4-FFF2-40B4-BE49-F238E27FC236}">
                  <a16:creationId xmlns:a16="http://schemas.microsoft.com/office/drawing/2014/main" id="{F5E9189C-BA86-8E96-A947-634411AF896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C6D66A4-DA13-50EA-81FE-E3BAA399763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aphic 2">
            <a:extLst>
              <a:ext uri="{FF2B5EF4-FFF2-40B4-BE49-F238E27FC236}">
                <a16:creationId xmlns:a16="http://schemas.microsoft.com/office/drawing/2014/main" id="{CCDE9820-3D4E-B295-C545-A291D78E499C}"/>
              </a:ext>
            </a:extLst>
          </p:cNvPr>
          <p:cNvGrpSpPr/>
          <p:nvPr/>
        </p:nvGrpSpPr>
        <p:grpSpPr>
          <a:xfrm rot="16416959">
            <a:off x="-1349260" y="5609060"/>
            <a:ext cx="2338384" cy="2497879"/>
            <a:chOff x="1348896" y="1051554"/>
            <a:chExt cx="4118106" cy="4398992"/>
          </a:xfrm>
          <a:solidFill>
            <a:srgbClr val="313A61"/>
          </a:solidFill>
        </p:grpSpPr>
        <p:sp>
          <p:nvSpPr>
            <p:cNvPr id="68" name="Freeform: Shape 67">
              <a:extLst>
                <a:ext uri="{FF2B5EF4-FFF2-40B4-BE49-F238E27FC236}">
                  <a16:creationId xmlns:a16="http://schemas.microsoft.com/office/drawing/2014/main" id="{07E4C729-74DE-1981-9540-AEBEA594CF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872F55D-A2CB-BC33-75F8-C8F8D4C40E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aphic 2">
            <a:extLst>
              <a:ext uri="{FF2B5EF4-FFF2-40B4-BE49-F238E27FC236}">
                <a16:creationId xmlns:a16="http://schemas.microsoft.com/office/drawing/2014/main" id="{7A1096A6-A2B5-0B7B-31DB-351F76892D7C}"/>
              </a:ext>
            </a:extLst>
          </p:cNvPr>
          <p:cNvGrpSpPr/>
          <p:nvPr/>
        </p:nvGrpSpPr>
        <p:grpSpPr>
          <a:xfrm rot="9136532">
            <a:off x="12686772" y="-1659944"/>
            <a:ext cx="2338384" cy="2497879"/>
            <a:chOff x="1348896" y="1051554"/>
            <a:chExt cx="4118106" cy="4398992"/>
          </a:xfrm>
          <a:solidFill>
            <a:srgbClr val="F4EEA9"/>
          </a:solidFill>
        </p:grpSpPr>
        <p:sp>
          <p:nvSpPr>
            <p:cNvPr id="71" name="Freeform: Shape 70">
              <a:extLst>
                <a:ext uri="{FF2B5EF4-FFF2-40B4-BE49-F238E27FC236}">
                  <a16:creationId xmlns:a16="http://schemas.microsoft.com/office/drawing/2014/main" id="{65EE179F-A6BE-BD58-2501-0CE385B41DB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E59CABA-058D-425E-A7BF-9CDA49C07F1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18">
            <a:extLst>
              <a:ext uri="{FF2B5EF4-FFF2-40B4-BE49-F238E27FC236}">
                <a16:creationId xmlns:a16="http://schemas.microsoft.com/office/drawing/2014/main" id="{C0178372-5F47-897C-6540-1CE3CDED5AE6}"/>
              </a:ext>
            </a:extLst>
          </p:cNvPr>
          <p:cNvSpPr txBox="1"/>
          <p:nvPr/>
        </p:nvSpPr>
        <p:spPr>
          <a:xfrm flipH="1">
            <a:off x="806512" y="389306"/>
            <a:ext cx="5719784" cy="2862322"/>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10</a:t>
            </a: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lang="vi-VN" dirty="0"/>
              <a:t>Tại sao khi kiểm tra nhanh lốp xe máy hay ô tô đã căng hay chưa, người ta thường dùng vật cứng hay lấy tay búng vào bên cạnh của lốp xe?</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74" name="TextBox 18">
            <a:extLst>
              <a:ext uri="{FF2B5EF4-FFF2-40B4-BE49-F238E27FC236}">
                <a16:creationId xmlns:a16="http://schemas.microsoft.com/office/drawing/2014/main" id="{AC23AA85-937A-20EA-8912-4E572A46E1F7}"/>
              </a:ext>
            </a:extLst>
          </p:cNvPr>
          <p:cNvSpPr txBox="1"/>
          <p:nvPr/>
        </p:nvSpPr>
        <p:spPr>
          <a:xfrm flipH="1">
            <a:off x="299346" y="4221925"/>
            <a:ext cx="11593307" cy="2246769"/>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gn="ctr"/>
            <a:r>
              <a:rPr lang="vi-VN" sz="2800" dirty="0">
                <a:latin typeface="#9Slide03 Arima Madurai" panose="00000500000000000000" pitchFamily="2" charset="0"/>
                <a:cs typeface="#9Slide03 Arima Madurai" panose="00000500000000000000" pitchFamily="2" charset="0"/>
              </a:rPr>
              <a:t>Khi kiểm tra lốp xe máy, ô tô đã bơm đủ căng chưa, người ta thường dùng vật cứng gõ vào lốp xe. Vì khi gõ vào lốp xem làm lốp xe dao động phát ra âm: Khi lốp xe căng sẽ phát ra tiếng “bong bong” do tần số dao động cao hơn, âm bổng hơn. Khi lốp xe non, sẽ phát ra tiếng “bịch bịch” do tần số dao động thấp hơn, âm trầm hơn.</a:t>
            </a:r>
            <a:endParaRPr kumimoji="0" lang="vi-VN" sz="2000" b="0" i="0" u="none" strike="noStrike" kern="1200" cap="none" spc="0" normalizeH="0" baseline="0" noProof="0" dirty="0">
              <a:ln>
                <a:noFill/>
              </a:ln>
              <a:solidFill>
                <a:srgbClr val="313A61"/>
              </a:solidFill>
              <a:effectLst/>
              <a:uLnTx/>
              <a:uFillTx/>
              <a:latin typeface="#9Slide03 Arima Madurai" panose="00000500000000000000" pitchFamily="2" charset="0"/>
              <a:cs typeface="#9Slide03 Arima Madurai" panose="00000500000000000000" pitchFamily="2" charset="0"/>
            </a:endParaRPr>
          </a:p>
        </p:txBody>
      </p:sp>
      <p:pic>
        <p:nvPicPr>
          <p:cNvPr id="3074" name="Picture 2" descr="Chọn vỏ xe máy mùa mưa, không phải cứ đắt là ngon - CafeAuto.Vn">
            <a:extLst>
              <a:ext uri="{FF2B5EF4-FFF2-40B4-BE49-F238E27FC236}">
                <a16:creationId xmlns:a16="http://schemas.microsoft.com/office/drawing/2014/main" id="{31C14C20-11C0-7225-8D05-F51E1514B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96" y="408756"/>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62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052D286D-F319-39AB-7F58-311DDAA1A8D2}"/>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2249499" y="2626999"/>
            <a:ext cx="7136949" cy="3477893"/>
          </a:xfrm>
          <a:prstGeom prst="rect">
            <a:avLst/>
          </a:prstGeom>
        </p:spPr>
      </p:pic>
      <p:sp>
        <p:nvSpPr>
          <p:cNvPr id="41" name="Rectangle: Rounded Corners 40">
            <a:extLst>
              <a:ext uri="{FF2B5EF4-FFF2-40B4-BE49-F238E27FC236}">
                <a16:creationId xmlns:a16="http://schemas.microsoft.com/office/drawing/2014/main" id="{1AC89430-1E1B-5C5B-231F-0CF946B81BE8}"/>
              </a:ext>
            </a:extLst>
          </p:cNvPr>
          <p:cNvSpPr/>
          <p:nvPr/>
        </p:nvSpPr>
        <p:spPr>
          <a:xfrm>
            <a:off x="621570" y="873458"/>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9" name="Rectangle: Rounded Corners 38">
            <a:extLst>
              <a:ext uri="{FF2B5EF4-FFF2-40B4-BE49-F238E27FC236}">
                <a16:creationId xmlns:a16="http://schemas.microsoft.com/office/drawing/2014/main" id="{09919F7A-2986-CED3-FED0-FCD0F63A1013}"/>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B8311730-42C2-3209-554B-6178CF963B20}"/>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89F6EFD2-50ED-CB3A-B4BA-12F39122AFA9}"/>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B4564415-F016-24C5-1C6C-D9DAC273B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54047F7-0AF0-7DCA-11B5-225158885089}"/>
              </a:ext>
            </a:extLst>
          </p:cNvPr>
          <p:cNvSpPr txBox="1"/>
          <p:nvPr/>
        </p:nvSpPr>
        <p:spPr>
          <a:xfrm>
            <a:off x="1520857" y="1495878"/>
            <a:ext cx="881988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đến</a:t>
            </a:r>
            <a:r>
              <a:rPr lang="en-US" dirty="0"/>
              <a:t> </a:t>
            </a:r>
            <a:r>
              <a:rPr lang="en-US" dirty="0" err="1"/>
              <a:t>vị</a:t>
            </a:r>
            <a:r>
              <a:rPr lang="en-US" dirty="0"/>
              <a:t> </a:t>
            </a:r>
            <a:r>
              <a:rPr lang="en-US" dirty="0" err="1"/>
              <a:t>trí</a:t>
            </a:r>
            <a:r>
              <a:rPr lang="en-US" dirty="0"/>
              <a:t> </a:t>
            </a:r>
            <a:r>
              <a:rPr lang="en-US" dirty="0" err="1"/>
              <a:t>xa</a:t>
            </a:r>
            <a:r>
              <a:rPr lang="en-US" dirty="0"/>
              <a:t> </a:t>
            </a:r>
            <a:r>
              <a:rPr lang="en-US" dirty="0" err="1"/>
              <a:t>nhất</a:t>
            </a:r>
            <a:r>
              <a:rPr lang="en-US" dirty="0"/>
              <a:t> –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 </a:t>
            </a:r>
          </a:p>
        </p:txBody>
      </p:sp>
      <p:grpSp>
        <p:nvGrpSpPr>
          <p:cNvPr id="18" name="Group 17">
            <a:extLst>
              <a:ext uri="{FF2B5EF4-FFF2-40B4-BE49-F238E27FC236}">
                <a16:creationId xmlns:a16="http://schemas.microsoft.com/office/drawing/2014/main" id="{E45D711D-B906-1F1B-DE14-887B3B73DA2D}"/>
              </a:ext>
            </a:extLst>
          </p:cNvPr>
          <p:cNvGrpSpPr/>
          <p:nvPr/>
        </p:nvGrpSpPr>
        <p:grpSpPr>
          <a:xfrm>
            <a:off x="9291144" y="2529104"/>
            <a:ext cx="2759375" cy="4293597"/>
            <a:chOff x="9050311" y="1907329"/>
            <a:chExt cx="3101282" cy="4825606"/>
          </a:xfrm>
        </p:grpSpPr>
        <p:sp>
          <p:nvSpPr>
            <p:cNvPr id="46" name="Freeform: Shape 45">
              <a:extLst>
                <a:ext uri="{FF2B5EF4-FFF2-40B4-BE49-F238E27FC236}">
                  <a16:creationId xmlns:a16="http://schemas.microsoft.com/office/drawing/2014/main" id="{4F4F3FA2-02ED-CF6A-9312-65B323AE44F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4DF7DE9-7050-DC08-5CD7-AE64891A72F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46859B3-9287-DACA-536A-52072F67FD58}"/>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30AF98E-B708-742B-4108-8204AA87E6B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E86A0B1-A7FB-E192-DD69-C3F55230CF3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B9459AD-5FA6-C662-1F25-4D9F1F91090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80586E3-DB59-D1F6-AE95-2B9DB0F4A46E}"/>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7830684-E37D-E475-0D89-4D4724703D25}"/>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5761162-904E-FEDF-136F-445396AA37C5}"/>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131EB01-71FF-3B28-ABCD-560D5F5CA0B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8E5D52B-DF75-5490-F2E3-29C8DBFF0AA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FB7457C-8146-6DAD-D11B-EFFDCA1270A0}"/>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E90467E-C50B-1BEE-3306-9C22276C8C5E}"/>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44F2605-732D-9499-1303-06175465286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31AC78F-7323-A260-2190-CD8248B749CD}"/>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F8251E-06CA-6D58-3FAB-0B0B6F6F3DE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A2DE75D-8EB7-C6F8-296B-9DF668C719F3}"/>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DA35FB-56AE-7733-93AF-554A9CCE10D0}"/>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F26A34-10AB-A846-6955-D159EA7CCFC4}"/>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79B05BC-7CF5-77B6-C368-61F7FFA581F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815C9CE-B0EF-4F74-39EE-1DC755CDCE2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EB84FA6-B6F1-D546-9307-FBBE099E16E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CB9E853-156E-F5EE-6B48-4260A7C3E354}"/>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D141E41-037C-89FD-9051-3F3D037CECEB}"/>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4D07B25C-0766-66E0-3E5C-78BEC1429DD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87EF5534-90E7-3769-2DDC-3E6415FB8171}"/>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7B8FDAF-19B4-9ED0-19BC-4E39621D29C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1321559-500E-8470-C1DA-21BA0563EB5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1CF9FA5-3600-C903-A13B-884FD2A1571D}"/>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C6D070-694D-7C39-A534-060F4398DCE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C69FAD1-EC28-FCBD-DA99-21B940CDE20F}"/>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E29BFB-5AFA-515C-9385-284944511471}"/>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9710787-8D6B-81D8-6B0F-0E741CDB2F85}"/>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5211EFF-CCD0-AE6F-9EEB-98B0BDE35F0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44B356A5-E5A9-4E23-40E3-85FC600A0EC9}"/>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043322B-56EB-93AA-66D5-E4D43720A7F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5F208C9-BC3C-7DFB-9A3D-05E98CA7D3CF}"/>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6A73A9B-1DEF-9ED3-7FAC-30E154FD68AD}"/>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ADEC9B4-9255-74FB-B256-4CDE7E5EDB40}"/>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C8AE429-6B47-CD54-39C3-72FBD6505A50}"/>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EF5B289-5A92-1275-6F27-87AC42538387}"/>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E46ABE4-1C54-23DC-1F65-81A4C965F0C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763AC25-6B17-8678-5200-E933F4E0224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067ADF3-B2A0-9275-71DC-854F436B4140}"/>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835700F-55C3-6E45-F6FE-BC8256E5D35C}"/>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4CA6620-CA9D-EA29-6BCC-57FC587BC5E7}"/>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93845B9-58CB-DDD7-582A-20250D681A4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3" name="Picture 2" descr="Âm nhạc">
            <a:extLst>
              <a:ext uri="{FF2B5EF4-FFF2-40B4-BE49-F238E27FC236}">
                <a16:creationId xmlns:a16="http://schemas.microsoft.com/office/drawing/2014/main" id="{880FC2ED-C744-5B9F-5B9C-F54B7BD54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69" y="1760192"/>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94" name="Graphic 93">
            <a:extLst>
              <a:ext uri="{FF2B5EF4-FFF2-40B4-BE49-F238E27FC236}">
                <a16:creationId xmlns:a16="http://schemas.microsoft.com/office/drawing/2014/main" id="{F0BEA8C9-C980-48E0-2CCB-A4BF158959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102" y="-3613539"/>
            <a:ext cx="3268464" cy="3268464"/>
          </a:xfrm>
          <a:prstGeom prst="rect">
            <a:avLst/>
          </a:prstGeom>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75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p:cTn id="15" dur="500" fill="hold"/>
                                        <p:tgtEl>
                                          <p:spTgt spid="93"/>
                                        </p:tgtEl>
                                        <p:attrNameLst>
                                          <p:attrName>ppt_w</p:attrName>
                                        </p:attrNameLst>
                                      </p:cBhvr>
                                      <p:tavLst>
                                        <p:tav tm="0">
                                          <p:val>
                                            <p:fltVal val="0"/>
                                          </p:val>
                                        </p:tav>
                                        <p:tav tm="100000">
                                          <p:val>
                                            <p:strVal val="#ppt_w"/>
                                          </p:val>
                                        </p:tav>
                                      </p:tavLst>
                                    </p:anim>
                                    <p:anim calcmode="lin" valueType="num">
                                      <p:cBhvr>
                                        <p:cTn id="16" dur="500" fill="hold"/>
                                        <p:tgtEl>
                                          <p:spTgt spid="93"/>
                                        </p:tgtEl>
                                        <p:attrNameLst>
                                          <p:attrName>ppt_h</p:attrName>
                                        </p:attrNameLst>
                                      </p:cBhvr>
                                      <p:tavLst>
                                        <p:tav tm="0">
                                          <p:val>
                                            <p:fltVal val="0"/>
                                          </p:val>
                                        </p:tav>
                                        <p:tav tm="100000">
                                          <p:val>
                                            <p:strVal val="#ppt_h"/>
                                          </p:val>
                                        </p:tav>
                                      </p:tavLst>
                                    </p:anim>
                                    <p:animEffect transition="in" filter="fade">
                                      <p:cBhvr>
                                        <p:cTn id="17" dur="500"/>
                                        <p:tgtEl>
                                          <p:spTgt spid="93"/>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4000"/>
                                  </p:iterate>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24854" y="671444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1879796" y="472031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0997961" y="-2294263"/>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2037653" y="118030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95" name="Graphic 94">
            <a:extLst>
              <a:ext uri="{FF2B5EF4-FFF2-40B4-BE49-F238E27FC236}">
                <a16:creationId xmlns:a16="http://schemas.microsoft.com/office/drawing/2014/main" id="{74DD2CC1-D1C8-FB80-EC44-577988713B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3786" y="1274968"/>
            <a:ext cx="5141653" cy="5141653"/>
          </a:xfrm>
          <a:prstGeom prst="rect">
            <a:avLst/>
          </a:prstGeom>
        </p:spPr>
      </p:pic>
      <p:sp>
        <p:nvSpPr>
          <p:cNvPr id="96" name="TextBox 95">
            <a:extLst>
              <a:ext uri="{FF2B5EF4-FFF2-40B4-BE49-F238E27FC236}">
                <a16:creationId xmlns:a16="http://schemas.microsoft.com/office/drawing/2014/main" id="{8C0EA844-E547-DA67-B845-5CBC8311A9A4}"/>
              </a:ext>
            </a:extLst>
          </p:cNvPr>
          <p:cNvSpPr txBox="1"/>
          <p:nvPr/>
        </p:nvSpPr>
        <p:spPr>
          <a:xfrm>
            <a:off x="868935" y="2524020"/>
            <a:ext cx="5680788"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4800" dirty="0" err="1"/>
              <a:t>Chúng</a:t>
            </a:r>
            <a:r>
              <a:rPr lang="en-US" sz="4800" dirty="0"/>
              <a:t> ta có </a:t>
            </a:r>
            <a:r>
              <a:rPr lang="en-US" sz="4800" dirty="0" err="1"/>
              <a:t>nhìn</a:t>
            </a:r>
            <a:r>
              <a:rPr lang="en-US" sz="4800" dirty="0"/>
              <a:t> </a:t>
            </a:r>
            <a:r>
              <a:rPr lang="en-US" sz="4800" dirty="0" err="1"/>
              <a:t>thấy</a:t>
            </a:r>
            <a:r>
              <a:rPr lang="en-US" sz="4800" dirty="0"/>
              <a:t> </a:t>
            </a:r>
            <a:r>
              <a:rPr lang="en-US" sz="4800" dirty="0" err="1"/>
              <a:t>được</a:t>
            </a:r>
            <a:r>
              <a:rPr lang="en-US" sz="4800" dirty="0"/>
              <a:t> </a:t>
            </a:r>
            <a:r>
              <a:rPr lang="en-US" sz="4800" dirty="0" err="1"/>
              <a:t>dao</a:t>
            </a:r>
            <a:r>
              <a:rPr lang="en-US" sz="4800" dirty="0"/>
              <a:t> </a:t>
            </a:r>
            <a:r>
              <a:rPr lang="en-US" sz="4800" dirty="0" err="1"/>
              <a:t>động</a:t>
            </a:r>
            <a:r>
              <a:rPr lang="en-US" sz="4800" dirty="0"/>
              <a:t> </a:t>
            </a:r>
            <a:r>
              <a:rPr lang="en-US" sz="4800" dirty="0" err="1"/>
              <a:t>sóng</a:t>
            </a:r>
            <a:r>
              <a:rPr lang="en-US" sz="4800" dirty="0"/>
              <a:t> </a:t>
            </a:r>
            <a:r>
              <a:rPr lang="en-US" sz="4800" dirty="0" err="1"/>
              <a:t>âm</a:t>
            </a:r>
            <a:r>
              <a:rPr lang="en-US" sz="4800" dirty="0"/>
              <a:t> </a:t>
            </a:r>
            <a:r>
              <a:rPr lang="en-US" sz="4800" dirty="0" err="1"/>
              <a:t>không</a:t>
            </a:r>
            <a:r>
              <a:rPr lang="en-US" sz="4800" dirty="0"/>
              <a:t>? </a:t>
            </a:r>
          </a:p>
        </p:txBody>
      </p:sp>
      <p:pic>
        <p:nvPicPr>
          <p:cNvPr id="97" name="Picture 96">
            <a:extLst>
              <a:ext uri="{FF2B5EF4-FFF2-40B4-BE49-F238E27FC236}">
                <a16:creationId xmlns:a16="http://schemas.microsoft.com/office/drawing/2014/main" id="{6465BB56-063C-F8E6-F32C-1CE371CE6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939" y="-2034140"/>
            <a:ext cx="2276122" cy="1724831"/>
          </a:xfrm>
          <a:prstGeom prst="rect">
            <a:avLst/>
          </a:prstGeom>
        </p:spPr>
      </p:pic>
      <p:sp>
        <p:nvSpPr>
          <p:cNvPr id="21" name="Rectangle: Rounded Corners 20">
            <a:extLst>
              <a:ext uri="{FF2B5EF4-FFF2-40B4-BE49-F238E27FC236}">
                <a16:creationId xmlns:a16="http://schemas.microsoft.com/office/drawing/2014/main" id="{BCDFC887-BA77-0331-9E6D-D0F48176BB99}"/>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5F01C9-FA29-ECD1-E1F4-3E2B6C9C60A6}"/>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F91A1855-FB35-8AE9-5819-93B4BB0A0A3C}"/>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FF5599FE-1B21-8B10-8FFE-39DCC1DDD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5220033" y="64949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621574" y="203647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278830" y="776510"/>
            <a:ext cx="2581425" cy="643560"/>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341822" y="768961"/>
            <a:ext cx="2455440" cy="629531"/>
          </a:xfrm>
          <a:prstGeom prst="rect">
            <a:avLst/>
          </a:prstGeom>
          <a:noFill/>
        </p:spPr>
        <p:txBody>
          <a:bodyPr wrap="square" rtlCol="0">
            <a:spAutoFit/>
          </a:bodyPr>
          <a:lstStyle/>
          <a:p>
            <a:pPr algn="ctr">
              <a:lnSpc>
                <a:spcPct val="120000"/>
              </a:lnSpc>
            </a:pPr>
            <a:r>
              <a:rPr lang="en-US" sz="3200" dirty="0">
                <a:solidFill>
                  <a:srgbClr val="313A61"/>
                </a:solidFill>
                <a:latin typeface="#9Slide07 IcielBaliho Script" pitchFamily="2" charset="0"/>
                <a:cs typeface="#9Slide03 Arima Madurai Black" panose="00000A00000000000000" pitchFamily="2" charset="0"/>
              </a:rPr>
              <a:t>Dao </a:t>
            </a:r>
            <a:r>
              <a:rPr lang="en-US" sz="3200" dirty="0" err="1">
                <a:solidFill>
                  <a:srgbClr val="313A61"/>
                </a:solidFill>
                <a:latin typeface="#9Slide07 IcielBaliho Script" pitchFamily="2" charset="0"/>
                <a:cs typeface="#9Slide03 Arima Madurai Black" panose="00000A00000000000000" pitchFamily="2" charset="0"/>
              </a:rPr>
              <a:t>động</a:t>
            </a:r>
            <a:r>
              <a:rPr lang="en-US" sz="3200" dirty="0">
                <a:solidFill>
                  <a:srgbClr val="313A61"/>
                </a:solidFill>
                <a:latin typeface="#9Slide07 IcielBaliho Script" pitchFamily="2" charset="0"/>
                <a:cs typeface="#9Slide03 Arima Madurai Black" panose="00000A00000000000000" pitchFamily="2" charset="0"/>
              </a:rPr>
              <a:t> </a:t>
            </a:r>
            <a:r>
              <a:rPr lang="en-US" sz="3200" dirty="0" err="1">
                <a:solidFill>
                  <a:srgbClr val="313A61"/>
                </a:solidFill>
                <a:latin typeface="#9Slide07 IcielBaliho Script" pitchFamily="2" charset="0"/>
                <a:cs typeface="#9Slide03 Arima Madurai Black" panose="00000A00000000000000" pitchFamily="2" charset="0"/>
              </a:rPr>
              <a:t>kí</a:t>
            </a:r>
            <a:endParaRPr lang="vi-VN" sz="3200" dirty="0">
              <a:solidFill>
                <a:srgbClr val="313A61"/>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1797671" y="5567578"/>
            <a:ext cx="8596658" cy="978729"/>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biểu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diễn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thu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a16="http://schemas.microsoft.com/office/drawing/2014/main" id="{13EE9C60-7304-702B-9E85-310651629B50}"/>
              </a:ext>
            </a:extLst>
          </p:cNvPr>
          <p:cNvSpPr txBox="1"/>
          <p:nvPr/>
        </p:nvSpPr>
        <p:spPr>
          <a:xfrm>
            <a:off x="4816498" y="1289814"/>
            <a:ext cx="98284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Đỉnh</a:t>
            </a:r>
            <a:endParaRPr lang="en-US" dirty="0"/>
          </a:p>
        </p:txBody>
      </p:sp>
      <p:sp>
        <p:nvSpPr>
          <p:cNvPr id="42" name="TextBox 41">
            <a:extLst>
              <a:ext uri="{FF2B5EF4-FFF2-40B4-BE49-F238E27FC236}">
                <a16:creationId xmlns:a16="http://schemas.microsoft.com/office/drawing/2014/main" id="{C2282080-691F-8E78-4ED8-FB0AF67AC98B}"/>
              </a:ext>
            </a:extLst>
          </p:cNvPr>
          <p:cNvSpPr txBox="1"/>
          <p:nvPr/>
        </p:nvSpPr>
        <p:spPr>
          <a:xfrm>
            <a:off x="6535668" y="1284499"/>
            <a:ext cx="143605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endParaRPr lang="en-US" dirty="0"/>
          </a:p>
        </p:txBody>
      </p:sp>
      <p:pic>
        <p:nvPicPr>
          <p:cNvPr id="17" name="Picture 16">
            <a:extLst>
              <a:ext uri="{FF2B5EF4-FFF2-40B4-BE49-F238E27FC236}">
                <a16:creationId xmlns:a16="http://schemas.microsoft.com/office/drawing/2014/main" id="{419190F0-9CA3-740C-94DD-0C004897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710" y="1953351"/>
            <a:ext cx="4381261" cy="3320092"/>
          </a:xfrm>
          <a:prstGeom prst="rect">
            <a:avLst/>
          </a:prstGeom>
        </p:spPr>
      </p:pic>
      <p:sp>
        <p:nvSpPr>
          <p:cNvPr id="39" name="TextBox 38">
            <a:extLst>
              <a:ext uri="{FF2B5EF4-FFF2-40B4-BE49-F238E27FC236}">
                <a16:creationId xmlns:a16="http://schemas.microsoft.com/office/drawing/2014/main" id="{23CA1031-B264-49FC-E2C1-8E5C75F5BE6E}"/>
              </a:ext>
            </a:extLst>
          </p:cNvPr>
          <p:cNvSpPr txBox="1"/>
          <p:nvPr/>
        </p:nvSpPr>
        <p:spPr>
          <a:xfrm>
            <a:off x="8149027" y="2461503"/>
            <a:ext cx="3647352" cy="2308324"/>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khoảng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giữa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đỉnh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xy</a:t>
            </a:r>
            <a:r>
              <a:rPr lang="en-US" sz="2400" dirty="0">
                <a:latin typeface="#9Slide03 Arima Madurai Black" panose="00000A00000000000000" pitchFamily="2" charset="0"/>
                <a:cs typeface="#9Slide03 Arima Madurai Black" panose="00000A00000000000000" pitchFamily="2" charset="0"/>
              </a:rPr>
              <a:t>)</a:t>
            </a:r>
          </a:p>
        </p:txBody>
      </p:sp>
      <p:sp>
        <p:nvSpPr>
          <p:cNvPr id="41" name="TextBox 40">
            <a:extLst>
              <a:ext uri="{FF2B5EF4-FFF2-40B4-BE49-F238E27FC236}">
                <a16:creationId xmlns:a16="http://schemas.microsoft.com/office/drawing/2014/main" id="{9A4345B5-5682-2959-ADA2-ECE6DC5CE259}"/>
              </a:ext>
            </a:extLst>
          </p:cNvPr>
          <p:cNvSpPr txBox="1"/>
          <p:nvPr/>
        </p:nvSpPr>
        <p:spPr>
          <a:xfrm>
            <a:off x="921628" y="2348819"/>
            <a:ext cx="2581425" cy="2751522"/>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tỉ</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543C4710-1F47-269D-7EDA-753D120D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142" y="-1821576"/>
            <a:ext cx="3955410" cy="1278916"/>
          </a:xfrm>
          <a:prstGeom prst="rect">
            <a:avLst/>
          </a:prstGeom>
        </p:spPr>
      </p:pic>
      <p:pic>
        <p:nvPicPr>
          <p:cNvPr id="44" name="Graphic 43">
            <a:extLst>
              <a:ext uri="{FF2B5EF4-FFF2-40B4-BE49-F238E27FC236}">
                <a16:creationId xmlns:a16="http://schemas.microsoft.com/office/drawing/2014/main" id="{0502ED91-5545-9363-35E7-AC079BDFB2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3594" y="156067"/>
            <a:ext cx="2338384" cy="2338384"/>
          </a:xfrm>
          <a:prstGeom prst="rect">
            <a:avLst/>
          </a:prstGeom>
        </p:spPr>
      </p:pic>
      <p:sp>
        <p:nvSpPr>
          <p:cNvPr id="29" name="Rectangle: Rounded Corners 28">
            <a:extLst>
              <a:ext uri="{FF2B5EF4-FFF2-40B4-BE49-F238E27FC236}">
                <a16:creationId xmlns:a16="http://schemas.microsoft.com/office/drawing/2014/main" id="{41A73BDF-5F40-E5E0-9EEB-2ABD39B884F0}"/>
              </a:ext>
            </a:extLst>
          </p:cNvPr>
          <p:cNvSpPr/>
          <p:nvPr/>
        </p:nvSpPr>
        <p:spPr>
          <a:xfrm>
            <a:off x="8430376" y="301231"/>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0E57E69C-6AB6-D244-8938-2A8908CD3D96}"/>
              </a:ext>
            </a:extLst>
          </p:cNvPr>
          <p:cNvSpPr txBox="1"/>
          <p:nvPr/>
        </p:nvSpPr>
        <p:spPr>
          <a:xfrm>
            <a:off x="8487984" y="311693"/>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F6F674E4-AF6B-B046-87DE-033F7F669F2A}"/>
              </a:ext>
            </a:extLst>
          </p:cNvPr>
          <p:cNvSpPr/>
          <p:nvPr/>
        </p:nvSpPr>
        <p:spPr>
          <a:xfrm>
            <a:off x="10671906" y="248916"/>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4">
            <a:extLst>
              <a:ext uri="{FF2B5EF4-FFF2-40B4-BE49-F238E27FC236}">
                <a16:creationId xmlns:a16="http://schemas.microsoft.com/office/drawing/2014/main" id="{81E7AB3C-BF6B-6DB2-4687-D204F9934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9741" y="406437"/>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27F9410-1D5E-5BD0-79CF-B4FF4DE54803}"/>
              </a:ext>
            </a:extLst>
          </p:cNvPr>
          <p:cNvSpPr txBox="1"/>
          <p:nvPr/>
        </p:nvSpPr>
        <p:spPr>
          <a:xfrm>
            <a:off x="3676521"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x</a:t>
            </a:r>
          </a:p>
        </p:txBody>
      </p:sp>
      <p:sp>
        <p:nvSpPr>
          <p:cNvPr id="46" name="TextBox 45">
            <a:extLst>
              <a:ext uri="{FF2B5EF4-FFF2-40B4-BE49-F238E27FC236}">
                <a16:creationId xmlns:a16="http://schemas.microsoft.com/office/drawing/2014/main" id="{3A3F3272-6A5C-F283-ECE5-8A913C754436}"/>
              </a:ext>
            </a:extLst>
          </p:cNvPr>
          <p:cNvSpPr txBox="1"/>
          <p:nvPr/>
        </p:nvSpPr>
        <p:spPr>
          <a:xfrm>
            <a:off x="7481687"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y</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par>
                          <p:cTn id="16" fill="hold">
                            <p:stCondLst>
                              <p:cond delay="6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2" grpId="0"/>
      <p:bldP spid="3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313A61"/>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chemeClr val="accent1">
              <a:lumMod val="60000"/>
              <a:lumOff val="40000"/>
            </a:schemeClr>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4" name="Picture 33">
            <a:extLst>
              <a:ext uri="{FF2B5EF4-FFF2-40B4-BE49-F238E27FC236}">
                <a16:creationId xmlns:a16="http://schemas.microsoft.com/office/drawing/2014/main" id="{CFE68AF0-3D24-21F0-6DD1-AB73DDCBD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785" y="7041965"/>
            <a:ext cx="2606588" cy="1975256"/>
          </a:xfrm>
          <a:prstGeom prst="rect">
            <a:avLst/>
          </a:prstGeom>
        </p:spPr>
      </p:pic>
      <p:pic>
        <p:nvPicPr>
          <p:cNvPr id="38" name="Graphic 37">
            <a:extLst>
              <a:ext uri="{FF2B5EF4-FFF2-40B4-BE49-F238E27FC236}">
                <a16:creationId xmlns:a16="http://schemas.microsoft.com/office/drawing/2014/main" id="{2DFF1EB0-F74D-5F1A-38B8-9204AE408F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349" y="1146172"/>
            <a:ext cx="2338384" cy="2338384"/>
          </a:xfrm>
          <a:prstGeom prst="rect">
            <a:avLst/>
          </a:prstGeom>
        </p:spPr>
      </p:pic>
      <p:sp>
        <p:nvSpPr>
          <p:cNvPr id="39" name="TextBox 38">
            <a:extLst>
              <a:ext uri="{FF2B5EF4-FFF2-40B4-BE49-F238E27FC236}">
                <a16:creationId xmlns:a16="http://schemas.microsoft.com/office/drawing/2014/main" id="{DEDDCFEE-8716-E677-8322-1E0DBEDEE05E}"/>
              </a:ext>
            </a:extLst>
          </p:cNvPr>
          <p:cNvSpPr txBox="1"/>
          <p:nvPr/>
        </p:nvSpPr>
        <p:spPr>
          <a:xfrm>
            <a:off x="2578733" y="1399769"/>
            <a:ext cx="8697279"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Hình dưới đây cho thấy đồ thị dao động âm trên màn hình dao động kí khi nguồn âm là một âm thoa được gõ nhẹ (a) và gõ mạnh (b). Sóng âm nào có biên độ </a:t>
            </a:r>
            <a:r>
              <a:rPr lang="en-US" dirty="0"/>
              <a:t>d</a:t>
            </a:r>
            <a:r>
              <a:rPr lang="vi-VN" dirty="0"/>
              <a:t>ao động lớn hơn?</a:t>
            </a:r>
            <a:endParaRPr lang="en-US" sz="4000" dirty="0"/>
          </a:p>
        </p:txBody>
      </p:sp>
      <p:pic>
        <p:nvPicPr>
          <p:cNvPr id="17" name="Picture 16">
            <a:extLst>
              <a:ext uri="{FF2B5EF4-FFF2-40B4-BE49-F238E27FC236}">
                <a16:creationId xmlns:a16="http://schemas.microsoft.com/office/drawing/2014/main" id="{57B135B7-5EB2-E00D-2FD4-F8AD692B2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405" y="3509698"/>
            <a:ext cx="8452958" cy="2733124"/>
          </a:xfrm>
          <a:prstGeom prst="rect">
            <a:avLst/>
          </a:prstGeom>
        </p:spPr>
      </p:pic>
      <p:sp>
        <p:nvSpPr>
          <p:cNvPr id="41" name="Rectangle: Rounded Corners 40">
            <a:extLst>
              <a:ext uri="{FF2B5EF4-FFF2-40B4-BE49-F238E27FC236}">
                <a16:creationId xmlns:a16="http://schemas.microsoft.com/office/drawing/2014/main" id="{E6B4E02E-8000-B910-B329-2E1A787CA96F}"/>
              </a:ext>
            </a:extLst>
          </p:cNvPr>
          <p:cNvSpPr/>
          <p:nvPr/>
        </p:nvSpPr>
        <p:spPr>
          <a:xfrm>
            <a:off x="1331068" y="26406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TextBox 42">
            <a:extLst>
              <a:ext uri="{FF2B5EF4-FFF2-40B4-BE49-F238E27FC236}">
                <a16:creationId xmlns:a16="http://schemas.microsoft.com/office/drawing/2014/main" id="{91982D65-CC90-2A0E-9AD9-235CB5A072CE}"/>
              </a:ext>
            </a:extLst>
          </p:cNvPr>
          <p:cNvSpPr txBox="1"/>
          <p:nvPr/>
        </p:nvSpPr>
        <p:spPr>
          <a:xfrm>
            <a:off x="1770066" y="27444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4" name="Google Shape;3776;p52">
            <a:extLst>
              <a:ext uri="{FF2B5EF4-FFF2-40B4-BE49-F238E27FC236}">
                <a16:creationId xmlns:a16="http://schemas.microsoft.com/office/drawing/2014/main" id="{5C459B77-B95D-B417-C0CF-D1A3BBBF36B3}"/>
              </a:ext>
            </a:extLst>
          </p:cNvPr>
          <p:cNvSpPr/>
          <p:nvPr/>
        </p:nvSpPr>
        <p:spPr>
          <a:xfrm>
            <a:off x="996479" y="20429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9908D218-FCBB-E996-DAC7-3B4F7C506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33" y="34703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0EE9C85-DFA8-EF58-8229-E38F73A39590}"/>
              </a:ext>
            </a:extLst>
          </p:cNvPr>
          <p:cNvSpPr txBox="1"/>
          <p:nvPr/>
        </p:nvSpPr>
        <p:spPr>
          <a:xfrm>
            <a:off x="3462886" y="6042229"/>
            <a:ext cx="68061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(a)</a:t>
            </a:r>
            <a:endParaRPr lang="en-US" sz="4000" dirty="0"/>
          </a:p>
        </p:txBody>
      </p:sp>
      <p:sp>
        <p:nvSpPr>
          <p:cNvPr id="47" name="TextBox 46">
            <a:extLst>
              <a:ext uri="{FF2B5EF4-FFF2-40B4-BE49-F238E27FC236}">
                <a16:creationId xmlns:a16="http://schemas.microsoft.com/office/drawing/2014/main" id="{7C34A0BC-F04F-EBBD-1B8C-E4C363B16811}"/>
              </a:ext>
            </a:extLst>
          </p:cNvPr>
          <p:cNvSpPr txBox="1"/>
          <p:nvPr/>
        </p:nvSpPr>
        <p:spPr>
          <a:xfrm>
            <a:off x="8040074" y="6142526"/>
            <a:ext cx="726140"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(b</a:t>
            </a:r>
            <a:r>
              <a:rPr lang="en-US" dirty="0"/>
              <a:t>)</a:t>
            </a:r>
            <a:endParaRPr lang="en-US" sz="4000" dirty="0"/>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8" fill="hold" grpId="0" nodeType="withEffect">
                                  <p:stCondLst>
                                    <p:cond delay="0"/>
                                  </p:stCondLst>
                                  <p:iterate type="lt">
                                    <p:tmPct val="4000"/>
                                  </p:iterate>
                                  <p:childTnLst>
                                    <p:set>
                                      <p:cBhvr>
                                        <p:cTn id="9" dur="1" fill="hold">
                                          <p:stCondLst>
                                            <p:cond delay="0"/>
                                          </p:stCondLst>
                                        </p:cTn>
                                        <p:tgtEl>
                                          <p:spTgt spid="46"/>
                                        </p:tgtEl>
                                        <p:attrNameLst>
                                          <p:attrName>style.visibility</p:attrName>
                                        </p:attrNameLst>
                                      </p:cBhvr>
                                      <p:to>
                                        <p:strVal val="visible"/>
                                      </p:to>
                                    </p:set>
                                    <p:animEffect transition="in" filter="wipe(left)">
                                      <p:cBhvr>
                                        <p:cTn id="10" dur="1000"/>
                                        <p:tgtEl>
                                          <p:spTgt spid="46"/>
                                        </p:tgtEl>
                                      </p:cBhvr>
                                    </p:animEffect>
                                  </p:childTnLst>
                                </p:cTn>
                              </p:par>
                              <p:par>
                                <p:cTn id="11" presetID="22" presetClass="entr" presetSubtype="8" fill="hold" grpId="0" nodeType="withEffect">
                                  <p:stCondLst>
                                    <p:cond delay="0"/>
                                  </p:stCondLst>
                                  <p:iterate type="lt">
                                    <p:tmPct val="4000"/>
                                  </p:iterate>
                                  <p:childTnLst>
                                    <p:set>
                                      <p:cBhvr>
                                        <p:cTn id="12" dur="1" fill="hold">
                                          <p:stCondLst>
                                            <p:cond delay="0"/>
                                          </p:stCondLst>
                                        </p:cTn>
                                        <p:tgtEl>
                                          <p:spTgt spid="47"/>
                                        </p:tgtEl>
                                        <p:attrNameLst>
                                          <p:attrName>style.visibility</p:attrName>
                                        </p:attrNameLst>
                                      </p:cBhvr>
                                      <p:to>
                                        <p:strVal val="visible"/>
                                      </p:to>
                                    </p:set>
                                    <p:animEffect transition="in" filter="wipe(left)">
                                      <p:cBhvr>
                                        <p:cTn id="1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3" name="Graphic 32">
            <a:extLst>
              <a:ext uri="{FF2B5EF4-FFF2-40B4-BE49-F238E27FC236}">
                <a16:creationId xmlns:a16="http://schemas.microsoft.com/office/drawing/2014/main" id="{1F9AEFF0-AAA7-3CA8-0CBB-1BEB330DC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4083" y="-2338384"/>
            <a:ext cx="2338384" cy="2338384"/>
          </a:xfrm>
          <a:prstGeom prst="rect">
            <a:avLst/>
          </a:prstGeom>
        </p:spPr>
      </p:pic>
      <p:pic>
        <p:nvPicPr>
          <p:cNvPr id="38" name="Graphic 37">
            <a:extLst>
              <a:ext uri="{FF2B5EF4-FFF2-40B4-BE49-F238E27FC236}">
                <a16:creationId xmlns:a16="http://schemas.microsoft.com/office/drawing/2014/main" id="{1D53375E-B0C0-F7FF-FDCD-BB7888C5AB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595" y="194424"/>
            <a:ext cx="2576963" cy="2576963"/>
          </a:xfrm>
          <a:prstGeom prst="rect">
            <a:avLst/>
          </a:prstGeom>
        </p:spPr>
      </p:pic>
      <p:sp>
        <p:nvSpPr>
          <p:cNvPr id="39" name="TextBox 38">
            <a:extLst>
              <a:ext uri="{FF2B5EF4-FFF2-40B4-BE49-F238E27FC236}">
                <a16:creationId xmlns:a16="http://schemas.microsoft.com/office/drawing/2014/main" id="{7EACEC7B-E5D2-ED05-1579-0345C2873E3C}"/>
              </a:ext>
            </a:extLst>
          </p:cNvPr>
          <p:cNvSpPr txBox="1"/>
          <p:nvPr/>
        </p:nvSpPr>
        <p:spPr>
          <a:xfrm>
            <a:off x="2990704" y="995957"/>
            <a:ext cx="8642296"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sz="2800" dirty="0"/>
              <a:t>Sóng âm khi âm thoa được gõ mạnh có biên độ </a:t>
            </a:r>
            <a:r>
              <a:rPr lang="en-US" sz="2800" dirty="0"/>
              <a:t>d</a:t>
            </a:r>
            <a:r>
              <a:rPr lang="vi-VN" sz="2800" dirty="0"/>
              <a:t>ao động lớn hơn khi âm thoa được gõ nhẹ.</a:t>
            </a:r>
            <a:endParaRPr lang="en-US" sz="4400" dirty="0"/>
          </a:p>
        </p:txBody>
      </p:sp>
      <p:pic>
        <p:nvPicPr>
          <p:cNvPr id="41" name="Picture 40">
            <a:extLst>
              <a:ext uri="{FF2B5EF4-FFF2-40B4-BE49-F238E27FC236}">
                <a16:creationId xmlns:a16="http://schemas.microsoft.com/office/drawing/2014/main" id="{9F3A4DC0-F38D-7108-9130-C463EFEFDB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1176" y="2732776"/>
            <a:ext cx="8549647" cy="2764386"/>
          </a:xfrm>
          <a:prstGeom prst="rect">
            <a:avLst/>
          </a:prstGeom>
        </p:spPr>
      </p:pic>
      <p:sp>
        <p:nvSpPr>
          <p:cNvPr id="43" name="TextBox 42">
            <a:extLst>
              <a:ext uri="{FF2B5EF4-FFF2-40B4-BE49-F238E27FC236}">
                <a16:creationId xmlns:a16="http://schemas.microsoft.com/office/drawing/2014/main" id="{EB7128A5-AED4-5466-499A-1F4E490794A1}"/>
              </a:ext>
            </a:extLst>
          </p:cNvPr>
          <p:cNvSpPr txBox="1"/>
          <p:nvPr/>
        </p:nvSpPr>
        <p:spPr>
          <a:xfrm>
            <a:off x="8551135" y="5711365"/>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Lớn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4" name="Graphic 43" descr="Line arrow Counter clockwise curve">
            <a:extLst>
              <a:ext uri="{FF2B5EF4-FFF2-40B4-BE49-F238E27FC236}">
                <a16:creationId xmlns:a16="http://schemas.microsoft.com/office/drawing/2014/main" id="{3678B944-E37E-F69C-46B9-B18CC29171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966893">
            <a:off x="7666277" y="5332053"/>
            <a:ext cx="914400" cy="914400"/>
          </a:xfrm>
          <a:prstGeom prst="rect">
            <a:avLst/>
          </a:prstGeom>
        </p:spPr>
      </p:pic>
      <p:sp>
        <p:nvSpPr>
          <p:cNvPr id="45" name="TextBox 44">
            <a:extLst>
              <a:ext uri="{FF2B5EF4-FFF2-40B4-BE49-F238E27FC236}">
                <a16:creationId xmlns:a16="http://schemas.microsoft.com/office/drawing/2014/main" id="{DB7B3BDC-C8C2-D1A7-62B4-CC3C5C242DF3}"/>
              </a:ext>
            </a:extLst>
          </p:cNvPr>
          <p:cNvSpPr txBox="1"/>
          <p:nvPr/>
        </p:nvSpPr>
        <p:spPr>
          <a:xfrm>
            <a:off x="3160348" y="5677826"/>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Nhỏ</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6" name="Graphic 45" descr="Line arrow Counter clockwise curve">
            <a:extLst>
              <a:ext uri="{FF2B5EF4-FFF2-40B4-BE49-F238E27FC236}">
                <a16:creationId xmlns:a16="http://schemas.microsoft.com/office/drawing/2014/main" id="{627E98B4-49E4-01B5-6047-C4AC78001C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633107" flipH="1">
            <a:off x="4829004" y="5277616"/>
            <a:ext cx="914400" cy="914400"/>
          </a:xfrm>
          <a:prstGeom prst="rect">
            <a:avLst/>
          </a:prstGeom>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8441</TotalTime>
  <Words>2255</Words>
  <Application>Microsoft Office PowerPoint</Application>
  <PresentationFormat>Widescreen</PresentationFormat>
  <Paragraphs>234</Paragraphs>
  <Slides>50</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#9Slide03 AmpleSoft</vt:lpstr>
      <vt:lpstr>#9Slide03 Arima Madurai</vt:lpstr>
      <vt:lpstr>#9Slide03 Arima Madurai Black</vt:lpstr>
      <vt:lpstr>#9Slide07 IcielBaliho Script</vt:lpstr>
      <vt:lpstr>#9Slide07 IcielCadena</vt:lpstr>
      <vt:lpstr>Arial</vt:lpstr>
      <vt:lpstr>Calibri</vt:lpstr>
      <vt:lpstr>Calibri Light</vt:lpstr>
      <vt:lpstr>Cambria Math</vt:lpstr>
      <vt:lpstr>Times New Roman</vt:lpstr>
      <vt:lpstr>Yeseva One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Administrator</cp:lastModifiedBy>
  <cp:revision>28</cp:revision>
  <dcterms:created xsi:type="dcterms:W3CDTF">2022-05-11T15:28:09Z</dcterms:created>
  <dcterms:modified xsi:type="dcterms:W3CDTF">2023-12-04T08:25:49Z</dcterms:modified>
</cp:coreProperties>
</file>