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webp" ContentType="image/webp"/>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1"/>
  </p:notesMasterIdLst>
  <p:sldIdLst>
    <p:sldId id="256" r:id="rId3"/>
    <p:sldId id="257" r:id="rId4"/>
    <p:sldId id="259" r:id="rId5"/>
    <p:sldId id="258" r:id="rId6"/>
    <p:sldId id="261" r:id="rId7"/>
    <p:sldId id="1799" r:id="rId8"/>
    <p:sldId id="1800" r:id="rId9"/>
    <p:sldId id="1780" r:id="rId10"/>
    <p:sldId id="1776" r:id="rId11"/>
    <p:sldId id="1777" r:id="rId12"/>
    <p:sldId id="383" r:id="rId13"/>
    <p:sldId id="382" r:id="rId14"/>
    <p:sldId id="263" r:id="rId15"/>
    <p:sldId id="367" r:id="rId16"/>
    <p:sldId id="363" r:id="rId17"/>
    <p:sldId id="1778" r:id="rId18"/>
    <p:sldId id="1785" r:id="rId19"/>
    <p:sldId id="1786" r:id="rId20"/>
    <p:sldId id="1787" r:id="rId21"/>
    <p:sldId id="1791" r:id="rId22"/>
    <p:sldId id="1792" r:id="rId23"/>
    <p:sldId id="1790" r:id="rId24"/>
    <p:sldId id="334" r:id="rId25"/>
    <p:sldId id="1793" r:id="rId26"/>
    <p:sldId id="286" r:id="rId27"/>
    <p:sldId id="391" r:id="rId28"/>
    <p:sldId id="1794" r:id="rId29"/>
    <p:sldId id="1795" r:id="rId30"/>
    <p:sldId id="1796" r:id="rId31"/>
    <p:sldId id="1797" r:id="rId32"/>
    <p:sldId id="324" r:id="rId33"/>
    <p:sldId id="1798" r:id="rId34"/>
    <p:sldId id="393" r:id="rId35"/>
    <p:sldId id="267" r:id="rId36"/>
    <p:sldId id="1801" r:id="rId37"/>
    <p:sldId id="404" r:id="rId38"/>
    <p:sldId id="406" r:id="rId39"/>
    <p:sldId id="1803" r:id="rId40"/>
    <p:sldId id="1779" r:id="rId41"/>
    <p:sldId id="1804" r:id="rId42"/>
    <p:sldId id="1808" r:id="rId43"/>
    <p:sldId id="1802" r:id="rId44"/>
    <p:sldId id="1809" r:id="rId45"/>
    <p:sldId id="1810" r:id="rId46"/>
    <p:sldId id="409" r:id="rId47"/>
    <p:sldId id="1811" r:id="rId48"/>
    <p:sldId id="271" r:id="rId49"/>
    <p:sldId id="1775" r:id="rId50"/>
    <p:sldId id="287" r:id="rId51"/>
    <p:sldId id="288" r:id="rId52"/>
    <p:sldId id="289" r:id="rId53"/>
    <p:sldId id="290" r:id="rId54"/>
    <p:sldId id="291" r:id="rId55"/>
    <p:sldId id="292" r:id="rId56"/>
    <p:sldId id="293" r:id="rId57"/>
    <p:sldId id="294" r:id="rId58"/>
    <p:sldId id="295" r:id="rId59"/>
    <p:sldId id="275"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CC00CC"/>
    <a:srgbClr val="FF99FF"/>
    <a:srgbClr val="9F6431"/>
    <a:srgbClr val="CA7D32"/>
    <a:srgbClr val="161F30"/>
    <a:srgbClr val="444D54"/>
    <a:srgbClr val="BC6B2A"/>
    <a:srgbClr val="192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showGuides="1">
      <p:cViewPr varScale="1">
        <p:scale>
          <a:sx n="69" d="100"/>
          <a:sy n="69"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E3EAF-82F0-40B5-AE52-F903CB3D3F99}" type="datetimeFigureOut">
              <a:rPr lang="vi-VN" smtClean="0"/>
              <a:t>19/02/2023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28EA-DEF1-4ADD-B11F-C23EF868FC2B}" type="slidenum">
              <a:rPr lang="vi-VN" smtClean="0"/>
              <a:t>‹#›</a:t>
            </a:fld>
            <a:endParaRPr lang="vi-VN"/>
          </a:p>
        </p:txBody>
      </p:sp>
    </p:spTree>
    <p:extLst>
      <p:ext uri="{BB962C8B-B14F-4D97-AF65-F5344CB8AC3E}">
        <p14:creationId xmlns:p14="http://schemas.microsoft.com/office/powerpoint/2010/main" val="134587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tắc sắp xếp các nguyên tố để dễ dàng nhận ra tính chất của chúng</a:t>
            </a:r>
          </a:p>
          <a:p>
            <a:pPr algn="l" latinLnBrk="0"/>
            <a:r>
              <a:rPr lang="vi-VN" b="0" i="0" dirty="0">
                <a:solidFill>
                  <a:srgbClr val="333333"/>
                </a:solidFill>
                <a:effectLst/>
                <a:latin typeface="OpenSans"/>
              </a:rPr>
              <a:t>   + Các nguyên tố hóa học được xếp theo chiều tăng dần của điện tích hạt nhân</a:t>
            </a:r>
          </a:p>
          <a:p>
            <a:pPr algn="l" latinLnBrk="0"/>
            <a:r>
              <a:rPr lang="vi-VN" b="0" i="0" dirty="0">
                <a:solidFill>
                  <a:srgbClr val="333333"/>
                </a:solidFill>
                <a:effectLst/>
                <a:latin typeface="OpenSans"/>
              </a:rPr>
              <a:t>   + Các nguyên tố trong cùng một hàng có cùng số lớp electron trong nguyên tử</a:t>
            </a:r>
          </a:p>
          <a:p>
            <a:pPr algn="l" latinLnBrk="0"/>
            <a:r>
              <a:rPr lang="vi-VN" b="0" i="0" dirty="0">
                <a:solidFill>
                  <a:srgbClr val="333333"/>
                </a:solidFill>
                <a:effectLst/>
                <a:latin typeface="OpenSans"/>
              </a:rPr>
              <a:t>   + Các nguyên tố trong cùng cột có tính chất gần giống nhau</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3</a:t>
            </a:fld>
            <a:endParaRPr lang="vi-VN"/>
          </a:p>
        </p:txBody>
      </p:sp>
    </p:spTree>
    <p:extLst>
      <p:ext uri="{BB962C8B-B14F-4D97-AF65-F5344CB8AC3E}">
        <p14:creationId xmlns:p14="http://schemas.microsoft.com/office/powerpoint/2010/main" val="193451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r>
              <a:rPr lang="vi-VN" dirty="0"/>
              <a:t>-	Hầu hết các nguyên tó thuộc nhóm IA, nhóm IIA, nhóm 111A và một số nguyên tó ở các nhóm IVA, VA, VIA.</a:t>
            </a:r>
          </a:p>
          <a:p>
            <a:pPr algn="l" latinLnBrk="0"/>
            <a:r>
              <a:rPr lang="vi-VN" dirty="0"/>
              <a:t>-	Các nguyên tổ thuộc nhóm IB đển VIIIB, các nguyên tố lanthanide và các nguyên tó actinide được xếp riêng thành hai hàng ở cuối bàng.</a:t>
            </a:r>
          </a:p>
          <a:p>
            <a:pPr algn="l" latinLnBrk="0"/>
            <a:endParaRPr lang="vi-VN" dirty="0"/>
          </a:p>
        </p:txBody>
      </p:sp>
    </p:spTree>
    <p:extLst>
      <p:ext uri="{BB962C8B-B14F-4D97-AF65-F5344CB8AC3E}">
        <p14:creationId xmlns:p14="http://schemas.microsoft.com/office/powerpoint/2010/main" val="155116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Nguyên tố Al:</a:t>
            </a:r>
          </a:p>
          <a:p>
            <a:pPr algn="l" latinLnBrk="0"/>
            <a:r>
              <a:rPr lang="vi-VN" b="0" i="0" dirty="0">
                <a:solidFill>
                  <a:srgbClr val="333333"/>
                </a:solidFill>
                <a:effectLst/>
                <a:latin typeface="OpenSans"/>
              </a:rPr>
              <a:t>   + Số thứ tự: 13</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IIIA</a:t>
            </a:r>
          </a:p>
          <a:p>
            <a:pPr algn="l" latinLnBrk="0"/>
            <a:r>
              <a:rPr lang="vi-VN" b="0" i="0" dirty="0">
                <a:solidFill>
                  <a:srgbClr val="333333"/>
                </a:solidFill>
                <a:effectLst/>
                <a:latin typeface="OpenSans"/>
              </a:rPr>
              <a:t>- Nguyên tố Ca:</a:t>
            </a:r>
          </a:p>
          <a:p>
            <a:pPr algn="l" latinLnBrk="0"/>
            <a:r>
              <a:rPr lang="vi-VN" b="0" i="0" dirty="0">
                <a:solidFill>
                  <a:srgbClr val="333333"/>
                </a:solidFill>
                <a:effectLst/>
                <a:latin typeface="OpenSans"/>
              </a:rPr>
              <a:t>   + Số thứ tự: 20</a:t>
            </a:r>
          </a:p>
          <a:p>
            <a:pPr algn="l" latinLnBrk="0"/>
            <a:r>
              <a:rPr lang="vi-VN" b="0" i="0" dirty="0">
                <a:solidFill>
                  <a:srgbClr val="333333"/>
                </a:solidFill>
                <a:effectLst/>
                <a:latin typeface="OpenSans"/>
              </a:rPr>
              <a:t>   + Chu kì: 4</a:t>
            </a:r>
          </a:p>
          <a:p>
            <a:pPr algn="l" latinLnBrk="0"/>
            <a:r>
              <a:rPr lang="vi-VN" b="0" i="0" dirty="0">
                <a:solidFill>
                  <a:srgbClr val="333333"/>
                </a:solidFill>
                <a:effectLst/>
                <a:latin typeface="OpenSans"/>
              </a:rPr>
              <a:t>   + Nhóm: IIA</a:t>
            </a:r>
          </a:p>
          <a:p>
            <a:pPr algn="l" latinLnBrk="0"/>
            <a:r>
              <a:rPr lang="vi-VN" b="0" i="0" dirty="0">
                <a:solidFill>
                  <a:srgbClr val="333333"/>
                </a:solidFill>
                <a:effectLst/>
                <a:latin typeface="OpenSans"/>
              </a:rPr>
              <a:t>- Nguyên tố Na:</a:t>
            </a:r>
          </a:p>
          <a:p>
            <a:pPr algn="l" latinLnBrk="0"/>
            <a:r>
              <a:rPr lang="vi-VN" b="0" i="0" dirty="0">
                <a:solidFill>
                  <a:srgbClr val="333333"/>
                </a:solidFill>
                <a:effectLst/>
                <a:latin typeface="OpenSans"/>
              </a:rPr>
              <a:t>   + Số thứ tự: 11</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IA</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Trong Hình 4.6:</a:t>
            </a:r>
          </a:p>
          <a:p>
            <a:pPr algn="l" latinLnBrk="0"/>
            <a:r>
              <a:rPr lang="vi-VN" b="0" i="0" dirty="0">
                <a:solidFill>
                  <a:srgbClr val="333333"/>
                </a:solidFill>
                <a:effectLst/>
                <a:latin typeface="OpenSans"/>
              </a:rPr>
              <a:t>   + Nhôm có tính dẻo, được dùng làm màng bọc thực phẩm</a:t>
            </a:r>
          </a:p>
          <a:p>
            <a:pPr algn="l" latinLnBrk="0"/>
            <a:r>
              <a:rPr lang="vi-VN" b="0" i="0" dirty="0">
                <a:solidFill>
                  <a:srgbClr val="333333"/>
                </a:solidFill>
                <a:effectLst/>
                <a:latin typeface="OpenSans"/>
              </a:rPr>
              <a:t>   + Sắt cứng, bền với môi trường, được dùng làm công trình xây dựng</a:t>
            </a:r>
          </a:p>
          <a:p>
            <a:pPr algn="l" latinLnBrk="0"/>
            <a:r>
              <a:rPr lang="vi-VN" b="0" i="0" dirty="0">
                <a:solidFill>
                  <a:srgbClr val="333333"/>
                </a:solidFill>
                <a:effectLst/>
                <a:latin typeface="OpenSans"/>
              </a:rPr>
              <a:t>   + Đồng có tính dẫn điện tốt, được dùng làm lõi dây điện</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39</a:t>
            </a:fld>
            <a:endParaRPr lang="vi-VN"/>
          </a:p>
        </p:txBody>
      </p:sp>
    </p:spTree>
    <p:extLst>
      <p:ext uri="{BB962C8B-B14F-4D97-AF65-F5344CB8AC3E}">
        <p14:creationId xmlns:p14="http://schemas.microsoft.com/office/powerpoint/2010/main" val="32728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r>
              <a:rPr lang="vi-VN" dirty="0"/>
              <a:t>-Hãu hết các nguyên tó thuộc nhóm VIIA, VIA, VA.</a:t>
            </a:r>
          </a:p>
          <a:p>
            <a:pPr algn="l" latinLnBrk="0"/>
            <a:r>
              <a:rPr lang="vi-VN" dirty="0"/>
              <a:t>-Một sổ nguyên tó thuộc nhóm IVA, 11IA.</a:t>
            </a:r>
          </a:p>
          <a:p>
            <a:pPr algn="l" latinLnBrk="0"/>
            <a:endParaRPr lang="vi-VN" dirty="0"/>
          </a:p>
          <a:p>
            <a:pPr algn="l" latinLnBrk="0"/>
            <a:r>
              <a:rPr lang="vi-VN" dirty="0"/>
              <a:t>Nguyên tố H ở nhóm IA</a:t>
            </a:r>
          </a:p>
          <a:p>
            <a:pPr algn="l" latinLnBrk="0"/>
            <a:endParaRPr lang="vi-VN" dirty="0"/>
          </a:p>
        </p:txBody>
      </p:sp>
    </p:spTree>
    <p:extLst>
      <p:ext uri="{BB962C8B-B14F-4D97-AF65-F5344CB8AC3E}">
        <p14:creationId xmlns:p14="http://schemas.microsoft.com/office/powerpoint/2010/main" val="106076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tố oxygen (O)</a:t>
            </a:r>
          </a:p>
          <a:p>
            <a:pPr algn="l" latinLnBrk="0"/>
            <a:r>
              <a:rPr lang="vi-VN" b="0" i="0" dirty="0">
                <a:solidFill>
                  <a:srgbClr val="333333"/>
                </a:solidFill>
                <a:effectLst/>
                <a:latin typeface="OpenSans"/>
              </a:rPr>
              <a:t>   + Số thứ tự: 8</a:t>
            </a:r>
          </a:p>
          <a:p>
            <a:pPr algn="l" latinLnBrk="0"/>
            <a:r>
              <a:rPr lang="vi-VN" b="0" i="0" dirty="0">
                <a:solidFill>
                  <a:srgbClr val="333333"/>
                </a:solidFill>
                <a:effectLst/>
                <a:latin typeface="OpenSans"/>
              </a:rPr>
              <a:t>   + Chu kì: 2</a:t>
            </a:r>
          </a:p>
          <a:p>
            <a:pPr algn="l" latinLnBrk="0"/>
            <a:r>
              <a:rPr lang="vi-VN" b="0" i="0" dirty="0">
                <a:solidFill>
                  <a:srgbClr val="333333"/>
                </a:solidFill>
                <a:effectLst/>
                <a:latin typeface="OpenSans"/>
              </a:rPr>
              <a:t>   + Nhóm: VIA</a:t>
            </a:r>
          </a:p>
          <a:p>
            <a:pPr algn="l" latinLnBrk="0"/>
            <a:r>
              <a:rPr lang="vi-VN" b="0" i="0" dirty="0">
                <a:solidFill>
                  <a:srgbClr val="333333"/>
                </a:solidFill>
                <a:effectLst/>
                <a:latin typeface="OpenSans"/>
              </a:rPr>
              <a:t>- Nguyên tố chlorine (Cl)</a:t>
            </a:r>
          </a:p>
          <a:p>
            <a:pPr algn="l" latinLnBrk="0"/>
            <a:r>
              <a:rPr lang="vi-VN" b="0" i="0" dirty="0">
                <a:solidFill>
                  <a:srgbClr val="333333"/>
                </a:solidFill>
                <a:effectLst/>
                <a:latin typeface="OpenSans"/>
              </a:rPr>
              <a:t>   + Số thứ tự: 17</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VIIA</a:t>
            </a:r>
          </a:p>
          <a:p>
            <a:pPr algn="l" latinLnBrk="0"/>
            <a:r>
              <a:rPr lang="vi-VN" b="0" i="0" dirty="0">
                <a:solidFill>
                  <a:srgbClr val="333333"/>
                </a:solidFill>
                <a:effectLst/>
                <a:latin typeface="OpenSans"/>
              </a:rPr>
              <a:t>- Nguyên tố sulfur (S)</a:t>
            </a:r>
          </a:p>
          <a:p>
            <a:pPr algn="l" latinLnBrk="0"/>
            <a:r>
              <a:rPr lang="vi-VN" b="0" i="0" dirty="0">
                <a:solidFill>
                  <a:srgbClr val="333333"/>
                </a:solidFill>
                <a:effectLst/>
                <a:latin typeface="OpenSans"/>
              </a:rPr>
              <a:t>   + Số thứ tự: 16</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VIIA</a:t>
            </a:r>
          </a:p>
          <a:p>
            <a:pPr algn="l" latinLnBrk="0"/>
            <a:r>
              <a:rPr lang="vi-VN" b="0" i="0" dirty="0">
                <a:solidFill>
                  <a:srgbClr val="333333"/>
                </a:solidFill>
                <a:effectLst/>
                <a:latin typeface="OpenSans"/>
              </a:rPr>
              <a:t>- Nguyên tố bromine (Br)</a:t>
            </a:r>
          </a:p>
          <a:p>
            <a:pPr algn="l" latinLnBrk="0"/>
            <a:r>
              <a:rPr lang="vi-VN" b="0" i="0" dirty="0">
                <a:solidFill>
                  <a:srgbClr val="333333"/>
                </a:solidFill>
                <a:effectLst/>
                <a:latin typeface="OpenSans"/>
              </a:rPr>
              <a:t>   + Số thứ tự: 35</a:t>
            </a:r>
          </a:p>
          <a:p>
            <a:pPr algn="l" latinLnBrk="0"/>
            <a:r>
              <a:rPr lang="vi-VN" b="0" i="0" dirty="0">
                <a:solidFill>
                  <a:srgbClr val="333333"/>
                </a:solidFill>
                <a:effectLst/>
                <a:latin typeface="OpenSans"/>
              </a:rPr>
              <a:t>   + Chu kì: 4</a:t>
            </a:r>
          </a:p>
          <a:p>
            <a:pPr algn="l" latinLnBrk="0"/>
            <a:r>
              <a:rPr lang="vi-VN" b="0" i="0" dirty="0">
                <a:solidFill>
                  <a:srgbClr val="333333"/>
                </a:solidFill>
                <a:effectLst/>
                <a:latin typeface="OpenSans"/>
              </a:rPr>
              <a:t>   + Nhóm: VIIA</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41</a:t>
            </a:fld>
            <a:endParaRPr lang="vi-VN"/>
          </a:p>
        </p:txBody>
      </p:sp>
    </p:spTree>
    <p:extLst>
      <p:ext uri="{BB962C8B-B14F-4D97-AF65-F5344CB8AC3E}">
        <p14:creationId xmlns:p14="http://schemas.microsoft.com/office/powerpoint/2010/main" val="178322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r>
              <a:rPr lang="vi-VN" dirty="0"/>
              <a:t>Trong bàng tuấn hoàn, nguyên tố khí hiếm nằm ở nhóm VIIIA</a:t>
            </a:r>
          </a:p>
        </p:txBody>
      </p:sp>
    </p:spTree>
    <p:extLst>
      <p:ext uri="{BB962C8B-B14F-4D97-AF65-F5344CB8AC3E}">
        <p14:creationId xmlns:p14="http://schemas.microsoft.com/office/powerpoint/2010/main" val="363928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vi-VN" b="1" i="0" dirty="0">
                <a:solidFill>
                  <a:srgbClr val="333333"/>
                </a:solidFill>
                <a:effectLst/>
                <a:latin typeface="OpenSansBold"/>
              </a:rPr>
              <a:t>1.</a:t>
            </a:r>
            <a:r>
              <a:rPr lang="vi-VN" b="0" i="0" dirty="0">
                <a:solidFill>
                  <a:srgbClr val="333333"/>
                </a:solidFill>
                <a:effectLst/>
                <a:latin typeface="OpenSans"/>
              </a:rPr>
              <a:t> Khí hiếm Neon</a:t>
            </a:r>
          </a:p>
          <a:p>
            <a:pPr algn="l" rtl="0" latinLnBrk="0"/>
            <a:r>
              <a:rPr lang="vi-VN" b="0" i="0" dirty="0">
                <a:solidFill>
                  <a:srgbClr val="333333"/>
                </a:solidFill>
                <a:effectLst/>
                <a:latin typeface="OpenSans"/>
              </a:rPr>
              <a:t>   + Số thứ tự: 10</a:t>
            </a:r>
          </a:p>
          <a:p>
            <a:pPr algn="l" rtl="0" latinLnBrk="0"/>
            <a:r>
              <a:rPr lang="vi-VN" b="0" i="0" dirty="0">
                <a:solidFill>
                  <a:srgbClr val="333333"/>
                </a:solidFill>
                <a:effectLst/>
                <a:latin typeface="OpenSans"/>
              </a:rPr>
              <a:t>   + Chu kì: 2</a:t>
            </a:r>
          </a:p>
          <a:p>
            <a:pPr algn="l" rtl="0" latinLnBrk="0"/>
            <a:r>
              <a:rPr lang="vi-VN" b="0" i="0" dirty="0">
                <a:solidFill>
                  <a:srgbClr val="333333"/>
                </a:solidFill>
                <a:effectLst/>
                <a:latin typeface="OpenSans"/>
              </a:rPr>
              <a:t>   + Nhóm: VIIIA</a:t>
            </a:r>
          </a:p>
          <a:p>
            <a:pPr algn="l" rtl="0" latinLnBrk="0"/>
            <a:r>
              <a:rPr lang="vi-VN" b="1" i="0" dirty="0">
                <a:solidFill>
                  <a:srgbClr val="333333"/>
                </a:solidFill>
                <a:effectLst/>
                <a:latin typeface="OpenSansBold"/>
              </a:rPr>
              <a:t>2.</a:t>
            </a:r>
            <a:r>
              <a:rPr lang="vi-VN" b="0" i="0" dirty="0">
                <a:solidFill>
                  <a:srgbClr val="333333"/>
                </a:solidFill>
                <a:effectLst/>
                <a:latin typeface="OpenSans"/>
              </a:rPr>
              <a:t> Bảng tuần hoàn các nguyên tố hóa học gồm các nguyên tố: kim loại (màu xanh), phi kim (màu hồng) và khí hiếm (màu vàng). Xem ở Bảng tuần hoàn trang 25</a:t>
            </a:r>
          </a:p>
          <a:p>
            <a:pPr algn="l" rtl="0" latinLnBrk="0"/>
            <a:r>
              <a:rPr lang="vi-VN" b="0" i="0" dirty="0">
                <a:solidFill>
                  <a:srgbClr val="333333"/>
                </a:solidFill>
                <a:effectLst/>
                <a:latin typeface="OpenSans"/>
              </a:rPr>
              <a:t>=&gt; Đáp án D</a:t>
            </a:r>
          </a:p>
        </p:txBody>
      </p:sp>
      <p:sp>
        <p:nvSpPr>
          <p:cNvPr id="4" name="Slide Number Placeholder 3"/>
          <p:cNvSpPr>
            <a:spLocks noGrp="1"/>
          </p:cNvSpPr>
          <p:nvPr>
            <p:ph type="sldNum" sz="quarter" idx="5"/>
          </p:nvPr>
        </p:nvSpPr>
        <p:spPr/>
        <p:txBody>
          <a:bodyPr/>
          <a:lstStyle/>
          <a:p>
            <a:fld id="{198128EA-DEF1-4ADD-B11F-C23EF868FC2B}" type="slidenum">
              <a:rPr lang="vi-VN" smtClean="0"/>
              <a:t>43</a:t>
            </a:fld>
            <a:endParaRPr lang="vi-VN"/>
          </a:p>
        </p:txBody>
      </p:sp>
    </p:spTree>
    <p:extLst>
      <p:ext uri="{BB962C8B-B14F-4D97-AF65-F5344CB8AC3E}">
        <p14:creationId xmlns:p14="http://schemas.microsoft.com/office/powerpoint/2010/main" val="33357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vi-VN" b="1" i="0" dirty="0">
                <a:solidFill>
                  <a:srgbClr val="333333"/>
                </a:solidFill>
                <a:effectLst/>
                <a:latin typeface="OpenSansBold"/>
              </a:rPr>
              <a:t>3.</a:t>
            </a:r>
            <a:endParaRPr lang="vi-VN" b="0" i="0" dirty="0">
              <a:solidFill>
                <a:srgbClr val="333333"/>
              </a:solidFill>
              <a:effectLst/>
              <a:latin typeface="OpenSans"/>
            </a:endParaRPr>
          </a:p>
          <a:p>
            <a:pPr algn="l" rtl="0" latinLnBrk="0"/>
            <a:r>
              <a:rPr lang="vi-VN" b="0" i="0" dirty="0">
                <a:solidFill>
                  <a:srgbClr val="333333"/>
                </a:solidFill>
                <a:effectLst/>
                <a:latin typeface="OpenSans"/>
              </a:rPr>
              <a:t>a) </a:t>
            </a:r>
          </a:p>
          <a:p>
            <a:pPr algn="l" rtl="0" latinLnBrk="0"/>
            <a:r>
              <a:rPr lang="vi-VN" b="0" i="0" dirty="0">
                <a:solidFill>
                  <a:srgbClr val="333333"/>
                </a:solidFill>
                <a:effectLst/>
                <a:latin typeface="OpenSans"/>
              </a:rPr>
              <a:t>- Các nguyên tố kim loại là: Ba, Rb, Cu, Fe</a:t>
            </a:r>
          </a:p>
          <a:p>
            <a:pPr algn="l" rtl="0" latinLnBrk="0"/>
            <a:r>
              <a:rPr lang="vi-VN" b="0" i="0" dirty="0">
                <a:solidFill>
                  <a:srgbClr val="333333"/>
                </a:solidFill>
                <a:effectLst/>
                <a:latin typeface="OpenSans"/>
              </a:rPr>
              <a:t>- Các nguyên tố phi kim là: P, Si</a:t>
            </a:r>
          </a:p>
          <a:p>
            <a:pPr algn="l" rtl="0" latinLnBrk="0"/>
            <a:r>
              <a:rPr lang="vi-VN" b="0" i="0" dirty="0">
                <a:solidFill>
                  <a:srgbClr val="333333"/>
                </a:solidFill>
                <a:effectLst/>
                <a:latin typeface="OpenSans"/>
              </a:rPr>
              <a:t>b) Ứng dụng của nguyên tố Nhôm (Al) trong đời sống</a:t>
            </a:r>
          </a:p>
          <a:p>
            <a:pPr algn="l" rtl="0" latinLnBrk="0"/>
            <a:r>
              <a:rPr lang="vi-VN" b="0" i="0" dirty="0">
                <a:solidFill>
                  <a:srgbClr val="333333"/>
                </a:solidFill>
                <a:effectLst/>
                <a:latin typeface="OpenSans"/>
              </a:rPr>
              <a:t>- Được dùng để chế tạo máy bay, ô tô, tên lửa, tàu vũ trụ</a:t>
            </a:r>
          </a:p>
          <a:p>
            <a:pPr algn="l" rtl="0" latinLnBrk="0"/>
            <a:r>
              <a:rPr lang="vi-VN" b="0" i="0" dirty="0">
                <a:solidFill>
                  <a:srgbClr val="333333"/>
                </a:solidFill>
                <a:effectLst/>
                <a:latin typeface="OpenSans"/>
              </a:rPr>
              <a:t>- Dùng trong xây dựng nhà cửa và trang trí nội thất</a:t>
            </a:r>
          </a:p>
          <a:p>
            <a:pPr algn="l" rtl="0" latinLnBrk="0"/>
            <a:r>
              <a:rPr lang="vi-VN" b="0" i="0" dirty="0">
                <a:solidFill>
                  <a:srgbClr val="333333"/>
                </a:solidFill>
                <a:effectLst/>
                <a:latin typeface="OpenSans"/>
              </a:rPr>
              <a:t>- Dụng cụ nhà bếp vì dẫn nhiệt tốt, ít bị gỉ và không độc</a:t>
            </a:r>
          </a:p>
          <a:p>
            <a:pPr algn="l" rtl="0" latinLnBrk="0"/>
            <a:r>
              <a:rPr lang="vi-VN" b="0" i="0" dirty="0">
                <a:solidFill>
                  <a:srgbClr val="333333"/>
                </a:solidFill>
                <a:effectLst/>
                <a:latin typeface="OpenSans"/>
              </a:rPr>
              <a:t>- Bột nhôm trộn với bột sắt oxit để thực hiện phản ứng nhiệt nhôm dùng hàn đường ray</a:t>
            </a:r>
          </a:p>
        </p:txBody>
      </p:sp>
      <p:sp>
        <p:nvSpPr>
          <p:cNvPr id="4" name="Slide Number Placeholder 3"/>
          <p:cNvSpPr>
            <a:spLocks noGrp="1"/>
          </p:cNvSpPr>
          <p:nvPr>
            <p:ph type="sldNum" sz="quarter" idx="5"/>
          </p:nvPr>
        </p:nvSpPr>
        <p:spPr/>
        <p:txBody>
          <a:bodyPr/>
          <a:lstStyle/>
          <a:p>
            <a:fld id="{198128EA-DEF1-4ADD-B11F-C23EF868FC2B}" type="slidenum">
              <a:rPr lang="vi-VN" smtClean="0"/>
              <a:t>44</a:t>
            </a:fld>
            <a:endParaRPr lang="vi-VN"/>
          </a:p>
        </p:txBody>
      </p:sp>
    </p:spTree>
    <p:extLst>
      <p:ext uri="{BB962C8B-B14F-4D97-AF65-F5344CB8AC3E}">
        <p14:creationId xmlns:p14="http://schemas.microsoft.com/office/powerpoint/2010/main" val="23515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vi-VN" b="1" i="0" dirty="0">
                <a:solidFill>
                  <a:srgbClr val="333333"/>
                </a:solidFill>
                <a:effectLst/>
                <a:latin typeface="OpenSansBold"/>
              </a:rPr>
              <a:t>3.</a:t>
            </a:r>
            <a:endParaRPr lang="vi-VN" b="0" i="0" dirty="0">
              <a:solidFill>
                <a:srgbClr val="333333"/>
              </a:solidFill>
              <a:effectLst/>
              <a:latin typeface="OpenSans"/>
            </a:endParaRPr>
          </a:p>
          <a:p>
            <a:pPr algn="l" rtl="0" latinLnBrk="0"/>
            <a:r>
              <a:rPr lang="vi-VN" b="0" i="0" dirty="0">
                <a:solidFill>
                  <a:srgbClr val="333333"/>
                </a:solidFill>
                <a:effectLst/>
                <a:latin typeface="OpenSans"/>
              </a:rPr>
              <a:t>a) </a:t>
            </a:r>
          </a:p>
          <a:p>
            <a:pPr algn="l" rtl="0" latinLnBrk="0"/>
            <a:r>
              <a:rPr lang="vi-VN" b="0" i="0" dirty="0">
                <a:solidFill>
                  <a:srgbClr val="333333"/>
                </a:solidFill>
                <a:effectLst/>
                <a:latin typeface="OpenSans"/>
              </a:rPr>
              <a:t>- Các nguyên tố kim loại là: Ba, Rb, Cu, Fe</a:t>
            </a:r>
          </a:p>
          <a:p>
            <a:pPr algn="l" rtl="0" latinLnBrk="0"/>
            <a:r>
              <a:rPr lang="vi-VN" b="0" i="0" dirty="0">
                <a:solidFill>
                  <a:srgbClr val="333333"/>
                </a:solidFill>
                <a:effectLst/>
                <a:latin typeface="OpenSans"/>
              </a:rPr>
              <a:t>- Các nguyên tố phi kim là: P, Si</a:t>
            </a:r>
          </a:p>
          <a:p>
            <a:pPr algn="l" rtl="0" latinLnBrk="0"/>
            <a:r>
              <a:rPr lang="vi-VN" b="0" i="0" dirty="0">
                <a:solidFill>
                  <a:srgbClr val="333333"/>
                </a:solidFill>
                <a:effectLst/>
                <a:latin typeface="OpenSans"/>
              </a:rPr>
              <a:t>b) Ứng dụng của nguyên tố Nhôm (Al) trong đời sống</a:t>
            </a:r>
          </a:p>
          <a:p>
            <a:pPr algn="l" rtl="0" latinLnBrk="0"/>
            <a:r>
              <a:rPr lang="vi-VN" b="0" i="0" dirty="0">
                <a:solidFill>
                  <a:srgbClr val="333333"/>
                </a:solidFill>
                <a:effectLst/>
                <a:latin typeface="OpenSans"/>
              </a:rPr>
              <a:t>- Được dùng để chế tạo máy bay, ô tô, tên lửa, tàu vũ trụ</a:t>
            </a:r>
          </a:p>
          <a:p>
            <a:pPr algn="l" rtl="0" latinLnBrk="0"/>
            <a:r>
              <a:rPr lang="vi-VN" b="0" i="0" dirty="0">
                <a:solidFill>
                  <a:srgbClr val="333333"/>
                </a:solidFill>
                <a:effectLst/>
                <a:latin typeface="OpenSans"/>
              </a:rPr>
              <a:t>- Dùng trong xây dựng nhà cửa và trang trí nội thất</a:t>
            </a:r>
          </a:p>
          <a:p>
            <a:pPr algn="l" rtl="0" latinLnBrk="0"/>
            <a:r>
              <a:rPr lang="vi-VN" b="0" i="0" dirty="0">
                <a:solidFill>
                  <a:srgbClr val="333333"/>
                </a:solidFill>
                <a:effectLst/>
                <a:latin typeface="OpenSans"/>
              </a:rPr>
              <a:t>- Dụng cụ nhà bếp vì dẫn nhiệt tốt, ít bị gỉ và không độc</a:t>
            </a:r>
          </a:p>
          <a:p>
            <a:pPr algn="l" rtl="0" latinLnBrk="0"/>
            <a:r>
              <a:rPr lang="vi-VN" b="0" i="0" dirty="0">
                <a:solidFill>
                  <a:srgbClr val="333333"/>
                </a:solidFill>
                <a:effectLst/>
                <a:latin typeface="OpenSans"/>
              </a:rPr>
              <a:t>- Bột nhôm trộn với bột sắt oxit để thực hiện phản ứng nhiệt nhôm dùng hàn đường ray</a:t>
            </a:r>
          </a:p>
        </p:txBody>
      </p:sp>
      <p:sp>
        <p:nvSpPr>
          <p:cNvPr id="4" name="Slide Number Placeholder 3"/>
          <p:cNvSpPr>
            <a:spLocks noGrp="1"/>
          </p:cNvSpPr>
          <p:nvPr>
            <p:ph type="sldNum" sz="quarter" idx="5"/>
          </p:nvPr>
        </p:nvSpPr>
        <p:spPr/>
        <p:txBody>
          <a:bodyPr/>
          <a:lstStyle/>
          <a:p>
            <a:fld id="{198128EA-DEF1-4ADD-B11F-C23EF868FC2B}" type="slidenum">
              <a:rPr lang="vi-VN" smtClean="0"/>
              <a:t>46</a:t>
            </a:fld>
            <a:endParaRPr lang="vi-VN"/>
          </a:p>
        </p:txBody>
      </p:sp>
    </p:spTree>
    <p:extLst>
      <p:ext uri="{BB962C8B-B14F-4D97-AF65-F5344CB8AC3E}">
        <p14:creationId xmlns:p14="http://schemas.microsoft.com/office/powerpoint/2010/main" val="1788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hàng khi đi từ trái sang phải:</a:t>
            </a:r>
          </a:p>
          <a:p>
            <a:pPr algn="l" latinLnBrk="0"/>
            <a:r>
              <a:rPr lang="vi-VN" b="0" i="0" dirty="0">
                <a:solidFill>
                  <a:srgbClr val="333333"/>
                </a:solidFill>
                <a:effectLst/>
                <a:latin typeface="OpenSans"/>
              </a:rPr>
              <a:t>   + Hàng thứ 1: Số electron ở lớp ngoài cùng tăng dần từ 1 đến 2</a:t>
            </a:r>
          </a:p>
          <a:p>
            <a:pPr algn="l" latinLnBrk="0"/>
            <a:r>
              <a:rPr lang="vi-VN" b="0" i="0" dirty="0">
                <a:solidFill>
                  <a:srgbClr val="333333"/>
                </a:solidFill>
                <a:effectLst/>
                <a:latin typeface="OpenSans"/>
              </a:rPr>
              <a:t>   + Hàng thứ 2: Số electron ở lớp ngoài cùng tăng dần từ 1 đến 8</a:t>
            </a:r>
          </a:p>
          <a:p>
            <a:pPr algn="l" latinLnBrk="0"/>
            <a:r>
              <a:rPr lang="vi-VN" b="0" i="0" dirty="0">
                <a:solidFill>
                  <a:srgbClr val="333333"/>
                </a:solidFill>
                <a:effectLst/>
                <a:latin typeface="OpenSans"/>
              </a:rPr>
              <a:t>   + Hàng thứ 3: Số electron ở lớp ngoài cùng tăng dần từ 1 đến 8</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cột khi đi từ trên xuống dưới: Trong cùng 1 cột, các nguyên tử có số electron ở lớp ngoài cùng bằng nhau. Ví dụ</a:t>
            </a:r>
          </a:p>
          <a:p>
            <a:pPr algn="l" latinLnBrk="0"/>
            <a:r>
              <a:rPr lang="vi-VN" b="0" i="0" dirty="0">
                <a:solidFill>
                  <a:srgbClr val="333333"/>
                </a:solidFill>
                <a:effectLst/>
                <a:latin typeface="OpenSans"/>
              </a:rPr>
              <a:t>   + Cột 1: Số electron ở lớp ngoài cùng = 1</a:t>
            </a:r>
          </a:p>
          <a:p>
            <a:pPr algn="l" latinLnBrk="0"/>
            <a:r>
              <a:rPr lang="vi-VN" b="0" i="0" dirty="0">
                <a:solidFill>
                  <a:srgbClr val="333333"/>
                </a:solidFill>
                <a:effectLst/>
                <a:latin typeface="OpenSans"/>
              </a:rPr>
              <a:t>   + Cột 2: Số electron ở lớp ngoài cùng = 2</a:t>
            </a:r>
          </a:p>
          <a:p>
            <a:pPr algn="l" latinLnBrk="0"/>
            <a:r>
              <a:rPr lang="vi-VN" b="0" i="0" dirty="0">
                <a:solidFill>
                  <a:srgbClr val="333333"/>
                </a:solidFill>
                <a:effectLst/>
                <a:latin typeface="OpenSans"/>
              </a:rPr>
              <a:t>   + Cột 8: Trừ He, số electron ở lớp ngoài cùng = 8</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8</a:t>
            </a:fld>
            <a:endParaRPr lang="vi-VN"/>
          </a:p>
        </p:txBody>
      </p:sp>
    </p:spTree>
    <p:extLst>
      <p:ext uri="{BB962C8B-B14F-4D97-AF65-F5344CB8AC3E}">
        <p14:creationId xmlns:p14="http://schemas.microsoft.com/office/powerpoint/2010/main" val="370568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99b7ced8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99b7ced8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endParaRPr lang="vi-VN" dirty="0"/>
          </a:p>
        </p:txBody>
      </p:sp>
    </p:spTree>
    <p:extLst>
      <p:ext uri="{BB962C8B-B14F-4D97-AF65-F5344CB8AC3E}">
        <p14:creationId xmlns:p14="http://schemas.microsoft.com/office/powerpoint/2010/main" val="109804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endParaRPr lang="vi-VN" dirty="0"/>
          </a:p>
        </p:txBody>
      </p:sp>
    </p:spTree>
    <p:extLst>
      <p:ext uri="{BB962C8B-B14F-4D97-AF65-F5344CB8AC3E}">
        <p14:creationId xmlns:p14="http://schemas.microsoft.com/office/powerpoint/2010/main" val="84081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nguyên tố xung quanh nguyên tố C là: B, N, Si</a:t>
            </a:r>
          </a:p>
          <a:p>
            <a:pPr algn="l" latinLnBrk="0"/>
            <a:r>
              <a:rPr lang="vi-VN" b="0" i="0" dirty="0">
                <a:solidFill>
                  <a:srgbClr val="333333"/>
                </a:solidFill>
                <a:effectLst/>
                <a:latin typeface="OpenSans"/>
              </a:rPr>
              <a:t>- Nguyên tố B:</a:t>
            </a:r>
          </a:p>
          <a:p>
            <a:pPr algn="l" latinLnBrk="0"/>
            <a:r>
              <a:rPr lang="vi-VN" b="0" i="0" dirty="0">
                <a:solidFill>
                  <a:srgbClr val="333333"/>
                </a:solidFill>
                <a:effectLst/>
                <a:latin typeface="OpenSans"/>
              </a:rPr>
              <a:t>   + Tên: Boron</a:t>
            </a:r>
          </a:p>
          <a:p>
            <a:pPr algn="l" latinLnBrk="0"/>
            <a:r>
              <a:rPr lang="vi-VN" b="0" i="0" dirty="0">
                <a:solidFill>
                  <a:srgbClr val="333333"/>
                </a:solidFill>
                <a:effectLst/>
                <a:latin typeface="OpenSans"/>
              </a:rPr>
              <a:t>   + Kí hiệu hóa học: B</a:t>
            </a:r>
          </a:p>
          <a:p>
            <a:pPr algn="l" latinLnBrk="0"/>
            <a:r>
              <a:rPr lang="vi-VN" b="0" i="0" dirty="0">
                <a:solidFill>
                  <a:srgbClr val="333333"/>
                </a:solidFill>
                <a:effectLst/>
                <a:latin typeface="OpenSans"/>
              </a:rPr>
              <a:t>   + Điện tích hạt nhân: 5</a:t>
            </a:r>
          </a:p>
          <a:p>
            <a:pPr algn="l" latinLnBrk="0"/>
            <a:r>
              <a:rPr lang="vi-VN" b="0" i="0" dirty="0">
                <a:solidFill>
                  <a:srgbClr val="333333"/>
                </a:solidFill>
                <a:effectLst/>
                <a:latin typeface="OpenSans"/>
              </a:rPr>
              <a:t>- Nguyên tố N:</a:t>
            </a:r>
          </a:p>
          <a:p>
            <a:pPr algn="l" latinLnBrk="0"/>
            <a:r>
              <a:rPr lang="vi-VN" b="0" i="0" dirty="0">
                <a:solidFill>
                  <a:srgbClr val="333333"/>
                </a:solidFill>
                <a:effectLst/>
                <a:latin typeface="OpenSans"/>
              </a:rPr>
              <a:t>   + Tên: Nitrogen</a:t>
            </a:r>
          </a:p>
          <a:p>
            <a:pPr algn="l" latinLnBrk="0"/>
            <a:r>
              <a:rPr lang="vi-VN" b="0" i="0" dirty="0">
                <a:solidFill>
                  <a:srgbClr val="333333"/>
                </a:solidFill>
                <a:effectLst/>
                <a:latin typeface="OpenSans"/>
              </a:rPr>
              <a:t>   + Kí hiệu hóa học: N</a:t>
            </a:r>
          </a:p>
          <a:p>
            <a:pPr algn="l" latinLnBrk="0"/>
            <a:r>
              <a:rPr lang="vi-VN" b="0" i="0" dirty="0">
                <a:solidFill>
                  <a:srgbClr val="333333"/>
                </a:solidFill>
                <a:effectLst/>
                <a:latin typeface="OpenSans"/>
              </a:rPr>
              <a:t>   + Điện tích hạt nhân: 7</a:t>
            </a:r>
          </a:p>
          <a:p>
            <a:pPr algn="l" latinLnBrk="0"/>
            <a:r>
              <a:rPr lang="vi-VN" b="0" i="0" dirty="0">
                <a:solidFill>
                  <a:srgbClr val="333333"/>
                </a:solidFill>
                <a:effectLst/>
                <a:latin typeface="OpenSans"/>
              </a:rPr>
              <a:t>- Nguyên tố Si:</a:t>
            </a:r>
          </a:p>
          <a:p>
            <a:pPr algn="l" latinLnBrk="0"/>
            <a:r>
              <a:rPr lang="vi-VN" b="0" i="0" dirty="0">
                <a:solidFill>
                  <a:srgbClr val="333333"/>
                </a:solidFill>
                <a:effectLst/>
                <a:latin typeface="OpenSans"/>
              </a:rPr>
              <a:t>   + Tên: silicon</a:t>
            </a:r>
          </a:p>
          <a:p>
            <a:pPr algn="l" latinLnBrk="0"/>
            <a:r>
              <a:rPr lang="vi-VN" b="0" i="0" dirty="0">
                <a:solidFill>
                  <a:srgbClr val="333333"/>
                </a:solidFill>
                <a:effectLst/>
                <a:latin typeface="OpenSans"/>
              </a:rPr>
              <a:t>   + Kí hiệu hóa học: Si</a:t>
            </a:r>
          </a:p>
          <a:p>
            <a:pPr algn="l" latinLnBrk="0"/>
            <a:r>
              <a:rPr lang="vi-VN" b="0" i="0" dirty="0">
                <a:solidFill>
                  <a:srgbClr val="333333"/>
                </a:solidFill>
                <a:effectLst/>
                <a:latin typeface="OpenSans"/>
              </a:rPr>
              <a:t>   + Điện tích hạt nhân: 14</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Chu kì là dãy các nguyên tố mà nguyên tử của chúng có cùng số lớp electron</a:t>
            </a:r>
          </a:p>
          <a:p>
            <a:pPr algn="l" latinLnBrk="0"/>
            <a:r>
              <a:rPr lang="vi-VN" b="0" i="0" dirty="0">
                <a:solidFill>
                  <a:srgbClr val="333333"/>
                </a:solidFill>
                <a:effectLst/>
                <a:latin typeface="OpenSans"/>
              </a:rPr>
              <a:t>=&gt; Nguyên tử các nguyên tố thuộc chu kì 3 đều có 3 lớp electron</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24</a:t>
            </a:fld>
            <a:endParaRPr lang="vi-VN"/>
          </a:p>
        </p:txBody>
      </p:sp>
    </p:spTree>
    <p:extLst>
      <p:ext uri="{BB962C8B-B14F-4D97-AF65-F5344CB8AC3E}">
        <p14:creationId xmlns:p14="http://schemas.microsoft.com/office/powerpoint/2010/main" val="95623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xl_extra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xl_extra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44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endParaRPr lang="vi-VN" dirty="0"/>
          </a:p>
        </p:txBody>
      </p:sp>
    </p:spTree>
    <p:extLst>
      <p:ext uri="{BB962C8B-B14F-4D97-AF65-F5344CB8AC3E}">
        <p14:creationId xmlns:p14="http://schemas.microsoft.com/office/powerpoint/2010/main" val="147362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Al thuộc nhóm IIIA =&gt; Al có 3 electron ở lớp ngoài cùng</a:t>
            </a:r>
          </a:p>
          <a:p>
            <a:pPr algn="l" latinLnBrk="0"/>
            <a:r>
              <a:rPr lang="vi-VN" b="0" i="0" dirty="0">
                <a:solidFill>
                  <a:srgbClr val="333333"/>
                </a:solidFill>
                <a:effectLst/>
                <a:latin typeface="OpenSans"/>
              </a:rPr>
              <a:t>- S thuộc nhóm VIA =&gt; S có 6 electron ở lớp ngoài cùng</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Beryllium thuộc chu kì 2 nhóm IIA</a:t>
            </a:r>
          </a:p>
          <a:p>
            <a:pPr algn="l" latinLnBrk="0"/>
            <a:r>
              <a:rPr lang="vi-VN" b="0" i="0" dirty="0">
                <a:solidFill>
                  <a:srgbClr val="333333"/>
                </a:solidFill>
                <a:effectLst/>
                <a:latin typeface="OpenSans"/>
              </a:rPr>
              <a:t>=&gt; Có nguyên tố Magnesium thuộc chu kì 3 nhóm IIA (cùng nhóm với nguyên tố beryllium)</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32</a:t>
            </a:fld>
            <a:endParaRPr lang="vi-VN"/>
          </a:p>
        </p:txBody>
      </p:sp>
    </p:spTree>
    <p:extLst>
      <p:ext uri="{BB962C8B-B14F-4D97-AF65-F5344CB8AC3E}">
        <p14:creationId xmlns:p14="http://schemas.microsoft.com/office/powerpoint/2010/main" val="214162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5AF27-AFFA-4C56-B2DF-5C6FA7CD6B4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9910AA-7AF7-4642-B9F8-EADB5FB4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AE8A392-254C-4B57-8907-4A4996D7BA70}"/>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30BEC387-8846-4C9E-8C3C-9B7AF58233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FF815E-500F-44C9-83B6-42981D8AD03A}"/>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348539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11B53-3CBA-40F2-90C6-257FF710BB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5C2C69-C399-442D-AE6B-29742AAEC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9654D8-6784-4FAA-A13E-EDA46725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D85D19-98C3-4CB4-B31D-21A4253C20ED}"/>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6" name="页脚占位符 5">
            <a:extLst>
              <a:ext uri="{FF2B5EF4-FFF2-40B4-BE49-F238E27FC236}">
                <a16:creationId xmlns:a16="http://schemas.microsoft.com/office/drawing/2014/main" id="{C73CA018-7C68-4AAB-A188-0C1E06D89B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FFD3DB-2EA8-4704-A93B-3730E1409F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873016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B4F04-3662-44F7-8FB3-DC714DA598F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7D908-E385-484D-90EB-EFB3ECD186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64DCC9-D9B3-4FB0-A6A0-D57BD089FBB6}"/>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041251EB-63D6-4A50-BE85-D992203379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E757F0-6FE0-422B-A45E-8C24BF6DAEA1}"/>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974166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AD3920B-3B47-448C-886D-1C06DB8EEC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9F35C36-07D5-4065-B04A-1EEFE0D92FC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B4F7CB-6902-43A4-B700-11DC9FB77B07}"/>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47290444-C260-4798-88CA-0F86B5D79B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D4419-7A8A-4092-A0DA-973C970DC4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6539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EAF9AC8-937D-4154-8837-9362F702FC2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158396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5"/>
        <p:cNvGrpSpPr/>
        <p:nvPr/>
      </p:nvGrpSpPr>
      <p:grpSpPr>
        <a:xfrm>
          <a:off x="0" y="0"/>
          <a:ext cx="0" cy="0"/>
          <a:chOff x="0" y="0"/>
          <a:chExt cx="0" cy="0"/>
        </a:xfrm>
      </p:grpSpPr>
      <p:sp>
        <p:nvSpPr>
          <p:cNvPr id="286" name="Google Shape;286;p8"/>
          <p:cNvSpPr/>
          <p:nvPr/>
        </p:nvSpPr>
        <p:spPr>
          <a:xfrm>
            <a:off x="-848533" y="2232067"/>
            <a:ext cx="6258800" cy="6258800"/>
          </a:xfrm>
          <a:prstGeom prst="ellipse">
            <a:avLst/>
          </a:pr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8"/>
          <p:cNvSpPr txBox="1">
            <a:spLocks noGrp="1"/>
          </p:cNvSpPr>
          <p:nvPr>
            <p:ph type="title"/>
          </p:nvPr>
        </p:nvSpPr>
        <p:spPr>
          <a:xfrm>
            <a:off x="958467" y="2978833"/>
            <a:ext cx="4314000" cy="3482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Tree>
    <p:extLst>
      <p:ext uri="{BB962C8B-B14F-4D97-AF65-F5344CB8AC3E}">
        <p14:creationId xmlns:p14="http://schemas.microsoft.com/office/powerpoint/2010/main" val="117456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96"/>
        <p:cNvGrpSpPr/>
        <p:nvPr/>
      </p:nvGrpSpPr>
      <p:grpSpPr>
        <a:xfrm>
          <a:off x="0" y="0"/>
          <a:ext cx="0" cy="0"/>
          <a:chOff x="0" y="0"/>
          <a:chExt cx="0" cy="0"/>
        </a:xfrm>
      </p:grpSpPr>
    </p:spTree>
    <p:extLst>
      <p:ext uri="{BB962C8B-B14F-4D97-AF65-F5344CB8AC3E}">
        <p14:creationId xmlns:p14="http://schemas.microsoft.com/office/powerpoint/2010/main" val="80655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09600" y="2867800"/>
            <a:ext cx="10972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64398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1679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4382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07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7560C3-E16A-49D4-9792-4DD1376F9A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AB89F2-D8E4-4F72-A617-C0604F22F6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E854AA-35EC-4732-8E6F-DE25B2D8C20A}"/>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CC674558-AAA8-4CCC-9981-37A5FC4078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AB9922-31E4-4E46-AE64-D80B5EB876CB}"/>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711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7F5706-52E5-4EFB-9B0A-E89C11DC11B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512414-2EA1-4FCC-9C48-6FB9F65BF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15713F-4904-4AAF-8BBE-6796A979A132}"/>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F808A32A-6340-4870-AEC8-7542EB6A49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5176C2-5B6D-42D3-AFB4-F6CFDB1FB05D}"/>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90456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1F5AD-C7D1-4345-85AD-5554733337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99FB17-45E9-4535-9729-FFBF9436E7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92347C-4527-43CB-9D38-AFB1C100C1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A800B84-6A91-4ACD-A925-F252737BBEF9}"/>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6" name="页脚占位符 5">
            <a:extLst>
              <a:ext uri="{FF2B5EF4-FFF2-40B4-BE49-F238E27FC236}">
                <a16:creationId xmlns:a16="http://schemas.microsoft.com/office/drawing/2014/main" id="{B8C6208D-42CE-436C-B600-4935CEB1E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A06258-76CF-42B6-80C6-97878847AD93}"/>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658081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80684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1" name="TextBox 10"/>
          <p:cNvSpPr txBox="1"/>
          <p:nvPr userDrawn="1"/>
        </p:nvSpPr>
        <p:spPr>
          <a:xfrm>
            <a:off x="839416"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7902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5CF23-0A45-4958-BC6B-0FD988CF34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1E309B4-E01D-4F9E-B25A-6FD2877FD416}"/>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4" name="页脚占位符 3">
            <a:extLst>
              <a:ext uri="{FF2B5EF4-FFF2-40B4-BE49-F238E27FC236}">
                <a16:creationId xmlns:a16="http://schemas.microsoft.com/office/drawing/2014/main" id="{965C6044-FC7F-46A4-B070-074B4EE703B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2E2464-027E-44D4-A8BF-0DE768F8F54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875662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1B12AF-4F56-4286-84D0-261AD5D752F0}"/>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3" name="页脚占位符 2">
            <a:extLst>
              <a:ext uri="{FF2B5EF4-FFF2-40B4-BE49-F238E27FC236}">
                <a16:creationId xmlns:a16="http://schemas.microsoft.com/office/drawing/2014/main" id="{B5D1C82F-BB69-4E28-955D-F10F1D5467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C8E366D-B496-431E-A03A-D2965B0DDC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82688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BF2F03-878F-4C46-BB3E-6E5C9E7221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0B64B07-622E-4E55-B16C-0D44D3D33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B8222CB-B025-4B6E-A620-EDEEC089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C92DF5-3703-44D7-8637-57B909F9B9A4}"/>
              </a:ext>
            </a:extLst>
          </p:cNvPr>
          <p:cNvSpPr>
            <a:spLocks noGrp="1"/>
          </p:cNvSpPr>
          <p:nvPr>
            <p:ph type="dt" sz="half" idx="10"/>
          </p:nvPr>
        </p:nvSpPr>
        <p:spPr/>
        <p:txBody>
          <a:bodyPr/>
          <a:lstStyle/>
          <a:p>
            <a:fld id="{1A6601EB-C126-4447-BBF8-17F5E305CB8C}" type="datetimeFigureOut">
              <a:rPr lang="zh-CN" altLang="en-US" smtClean="0"/>
              <a:t>2023/2/19</a:t>
            </a:fld>
            <a:endParaRPr lang="zh-CN" altLang="en-US"/>
          </a:p>
        </p:txBody>
      </p:sp>
      <p:sp>
        <p:nvSpPr>
          <p:cNvPr id="6" name="页脚占位符 5">
            <a:extLst>
              <a:ext uri="{FF2B5EF4-FFF2-40B4-BE49-F238E27FC236}">
                <a16:creationId xmlns:a16="http://schemas.microsoft.com/office/drawing/2014/main" id="{DE03A790-69AE-4FF8-BB64-8D67B0B79D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16C697-C457-44A3-BA4D-31C177886D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756189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FC3637-3419-45C5-9904-B77690ABF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F1DED18-C055-40B7-9F80-DED1F24AC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624080-CD6C-48B8-9654-3E06AAE33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601EB-C126-4447-BBF8-17F5E305CB8C}"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1C4B8EAC-D2E8-41BE-AC98-1BDF43754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A64DE4E-AAB5-4CA5-9F36-211F1626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0651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7" r:id="rId13"/>
    <p:sldLayoutId id="2147483668" r:id="rId14"/>
    <p:sldLayoutId id="2147483669" r:id="rId15"/>
    <p:sldLayoutId id="2147483670"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1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192437"/>
            </a:gs>
            <a:gs pos="74000">
              <a:srgbClr val="070404"/>
            </a:gs>
            <a:gs pos="83000">
              <a:srgbClr val="070404"/>
            </a:gs>
            <a:gs pos="100000">
              <a:srgbClr val="070404"/>
            </a:gs>
          </a:gsLst>
          <a:lin ang="5400000" scaled="1"/>
          <a:tileRect/>
        </a:gra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C8A9B5-8363-4872-99C9-17106FFEEA10}"/>
              </a:ext>
            </a:extLst>
          </p:cNvPr>
          <p:cNvGrpSpPr/>
          <p:nvPr/>
        </p:nvGrpSpPr>
        <p:grpSpPr>
          <a:xfrm>
            <a:off x="0" y="0"/>
            <a:ext cx="12192000" cy="6869420"/>
            <a:chOff x="0" y="0"/>
            <a:chExt cx="12192000" cy="6869420"/>
          </a:xfrm>
        </p:grpSpPr>
        <p:sp>
          <p:nvSpPr>
            <p:cNvPr id="9" name="矩形 8">
              <a:extLst>
                <a:ext uri="{FF2B5EF4-FFF2-40B4-BE49-F238E27FC236}">
                  <a16:creationId xmlns:a16="http://schemas.microsoft.com/office/drawing/2014/main" id="{6405FFDB-8E77-4252-B704-AA53799BEE3D}"/>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C96C0283-68CC-47CF-9F89-505415CDA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6275551D-81FC-4B14-A114-D9399ED42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17" name="图片 16">
            <a:extLst>
              <a:ext uri="{FF2B5EF4-FFF2-40B4-BE49-F238E27FC236}">
                <a16:creationId xmlns:a16="http://schemas.microsoft.com/office/drawing/2014/main" id="{13ED247B-E7FF-48A5-B4C2-BC1019182FB8}"/>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15" name="矩形: 圆角 14">
            <a:extLst>
              <a:ext uri="{FF2B5EF4-FFF2-40B4-BE49-F238E27FC236}">
                <a16:creationId xmlns:a16="http://schemas.microsoft.com/office/drawing/2014/main" id="{12E7C9F8-0C6A-45D3-ABD6-D4301C4D985C}"/>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8D3490DA-80A6-474D-A21F-F23D7F2DBFED}"/>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xtBox 7">
            <a:extLst>
              <a:ext uri="{FF2B5EF4-FFF2-40B4-BE49-F238E27FC236}">
                <a16:creationId xmlns:a16="http://schemas.microsoft.com/office/drawing/2014/main" id="{2AA896BE-72F0-40DC-9617-AA6640F150F9}"/>
              </a:ext>
            </a:extLst>
          </p:cNvPr>
          <p:cNvSpPr txBox="1"/>
          <p:nvPr/>
        </p:nvSpPr>
        <p:spPr>
          <a:xfrm>
            <a:off x="2240167" y="2401973"/>
            <a:ext cx="7759120" cy="2585323"/>
          </a:xfrm>
          <a:prstGeom prst="rect">
            <a:avLst/>
          </a:prstGeom>
          <a:noFill/>
        </p:spPr>
        <p:txBody>
          <a:bodyPr wrap="square" rtlCol="0" anchor="ctr">
            <a:spAutoFit/>
          </a:bodyPr>
          <a:lstStyle/>
          <a:p>
            <a:pPr algn="ctr"/>
            <a:r>
              <a:rPr lang="en-US" sz="5400" b="1" dirty="0">
                <a:solidFill>
                  <a:schemeClr val="bg1"/>
                </a:solidFill>
                <a:latin typeface="Arial" panose="020B0604020202020204" pitchFamily="34" charset="0"/>
                <a:cs typeface="Arial" panose="020B0604020202020204" pitchFamily="34" charset="0"/>
              </a:rPr>
              <a:t>SƠ LƯỢC BẢNG TUẦN HOÀN CÁC NGUYÊN TỐ HÓA HỌC</a:t>
            </a:r>
            <a:endParaRPr lang="ko-KR" altLang="en-US" sz="5400" b="1" dirty="0">
              <a:solidFill>
                <a:schemeClr val="bg1"/>
              </a:solidFill>
              <a:latin typeface="Arial" panose="020B0604020202020204" pitchFamily="34" charset="0"/>
              <a:cs typeface="Arial" panose="020B0604020202020204" pitchFamily="34" charset="0"/>
            </a:endParaRPr>
          </a:p>
        </p:txBody>
      </p:sp>
      <p:sp>
        <p:nvSpPr>
          <p:cNvPr id="24" name="Rounded Rectangle 7">
            <a:extLst>
              <a:ext uri="{FF2B5EF4-FFF2-40B4-BE49-F238E27FC236}">
                <a16:creationId xmlns:a16="http://schemas.microsoft.com/office/drawing/2014/main" id="{990C90F1-4AE7-4E97-B082-9D78F5C9EC84}"/>
              </a:ext>
            </a:extLst>
          </p:cNvPr>
          <p:cNvSpPr/>
          <p:nvPr/>
        </p:nvSpPr>
        <p:spPr>
          <a:xfrm>
            <a:off x="4927269" y="1674052"/>
            <a:ext cx="2088589" cy="548725"/>
          </a:xfrm>
          <a:prstGeom prst="roundRect">
            <a:avLst>
              <a:gd name="adj" fmla="val 50000"/>
            </a:avLst>
          </a:prstGeom>
          <a:solidFill>
            <a:schemeClr val="bg1">
              <a:alpha val="0"/>
            </a:schemeClr>
          </a:solidFill>
          <a:ln w="15875">
            <a:solidFill>
              <a:srgbClr val="FFD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i="1" dirty="0" err="1">
                <a:solidFill>
                  <a:schemeClr val="bg1"/>
                </a:solidFill>
                <a:latin typeface="Arial" panose="020B0604020202020204" pitchFamily="34" charset="0"/>
                <a:cs typeface="Arial" panose="020B0604020202020204" pitchFamily="34" charset="0"/>
              </a:rPr>
              <a:t>Bài</a:t>
            </a:r>
            <a:r>
              <a:rPr lang="en-US" altLang="zh-CN" sz="4000" b="1" i="1" dirty="0">
                <a:solidFill>
                  <a:schemeClr val="bg1"/>
                </a:solidFill>
                <a:latin typeface="Arial" panose="020B0604020202020204" pitchFamily="34" charset="0"/>
                <a:cs typeface="Arial" panose="020B0604020202020204" pitchFamily="34" charset="0"/>
              </a:rPr>
              <a:t> 4</a:t>
            </a:r>
            <a:endParaRPr lang="ko-KR" alt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729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
                                        </p:tgtEl>
                                        <p:attrNameLst>
                                          <p:attrName>ppt_x</p:attrName>
                                          <p:attrName>ppt_y</p:attrName>
                                        </p:attrNameLst>
                                      </p:cBhvr>
                                    </p:animMotion>
                                    <p:animRot by="1500000">
                                      <p:cBhvr>
                                        <p:cTn id="19" dur="125" fill="hold">
                                          <p:stCondLst>
                                            <p:cond delay="0"/>
                                          </p:stCondLst>
                                        </p:cTn>
                                        <p:tgtEl>
                                          <p:spTgt spid="24"/>
                                        </p:tgtEl>
                                        <p:attrNameLst>
                                          <p:attrName>r</p:attrName>
                                        </p:attrNameLst>
                                      </p:cBhvr>
                                    </p:animRot>
                                    <p:animRot by="-1500000">
                                      <p:cBhvr>
                                        <p:cTn id="20" dur="125" fill="hold">
                                          <p:stCondLst>
                                            <p:cond delay="125"/>
                                          </p:stCondLst>
                                        </p:cTn>
                                        <p:tgtEl>
                                          <p:spTgt spid="24"/>
                                        </p:tgtEl>
                                        <p:attrNameLst>
                                          <p:attrName>r</p:attrName>
                                        </p:attrNameLst>
                                      </p:cBhvr>
                                    </p:animRot>
                                    <p:animRot by="-1500000">
                                      <p:cBhvr>
                                        <p:cTn id="21" dur="125" fill="hold">
                                          <p:stCondLst>
                                            <p:cond delay="250"/>
                                          </p:stCondLst>
                                        </p:cTn>
                                        <p:tgtEl>
                                          <p:spTgt spid="24"/>
                                        </p:tgtEl>
                                        <p:attrNameLst>
                                          <p:attrName>r</p:attrName>
                                        </p:attrNameLst>
                                      </p:cBhvr>
                                    </p:animRot>
                                    <p:animRot by="1500000">
                                      <p:cBhvr>
                                        <p:cTn id="22" dur="125" fill="hold">
                                          <p:stCondLst>
                                            <p:cond delay="375"/>
                                          </p:stCondLst>
                                        </p:cTn>
                                        <p:tgtEl>
                                          <p:spTgt spid="24"/>
                                        </p:tgtEl>
                                        <p:attrNameLst>
                                          <p:attrName>r</p:attrName>
                                        </p:attrNameLst>
                                      </p:cBhvr>
                                    </p:animRot>
                                  </p:childTnLst>
                                </p:cTn>
                              </p:par>
                              <p:par>
                                <p:cTn id="23" presetID="34" presetClass="emph" presetSubtype="0" fill="hold" grpId="1"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2"/>
                                        </p:tgtEl>
                                        <p:attrNameLst>
                                          <p:attrName>ppt_x</p:attrName>
                                          <p:attrName>ppt_y</p:attrName>
                                        </p:attrNameLst>
                                      </p:cBhvr>
                                    </p:animMotion>
                                    <p:animRot by="1500000">
                                      <p:cBhvr>
                                        <p:cTn id="25" dur="125" fill="hold">
                                          <p:stCondLst>
                                            <p:cond delay="0"/>
                                          </p:stCondLst>
                                        </p:cTn>
                                        <p:tgtEl>
                                          <p:spTgt spid="22"/>
                                        </p:tgtEl>
                                        <p:attrNameLst>
                                          <p:attrName>r</p:attrName>
                                        </p:attrNameLst>
                                      </p:cBhvr>
                                    </p:animRot>
                                    <p:animRot by="-1500000">
                                      <p:cBhvr>
                                        <p:cTn id="26" dur="125" fill="hold">
                                          <p:stCondLst>
                                            <p:cond delay="125"/>
                                          </p:stCondLst>
                                        </p:cTn>
                                        <p:tgtEl>
                                          <p:spTgt spid="22"/>
                                        </p:tgtEl>
                                        <p:attrNameLst>
                                          <p:attrName>r</p:attrName>
                                        </p:attrNameLst>
                                      </p:cBhvr>
                                    </p:animRot>
                                    <p:animRot by="-1500000">
                                      <p:cBhvr>
                                        <p:cTn id="27" dur="125" fill="hold">
                                          <p:stCondLst>
                                            <p:cond delay="250"/>
                                          </p:stCondLst>
                                        </p:cTn>
                                        <p:tgtEl>
                                          <p:spTgt spid="22"/>
                                        </p:tgtEl>
                                        <p:attrNameLst>
                                          <p:attrName>r</p:attrName>
                                        </p:attrNameLst>
                                      </p:cBhvr>
                                    </p:animRot>
                                    <p:animRot by="1500000">
                                      <p:cBhvr>
                                        <p:cTn id="28"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animBg="1"/>
      <p:bldP spid="2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Picture 2">
            <a:extLst>
              <a:ext uri="{FF2B5EF4-FFF2-40B4-BE49-F238E27FC236}">
                <a16:creationId xmlns:a16="http://schemas.microsoft.com/office/drawing/2014/main" id="{B5168443-27E5-4BCC-8649-0B9A8B9CE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630" y="3267429"/>
            <a:ext cx="3600400" cy="2920806"/>
          </a:xfrm>
          <a:prstGeom prst="rect">
            <a:avLst/>
          </a:prstGeom>
        </p:spPr>
      </p:pic>
      <p:sp>
        <p:nvSpPr>
          <p:cNvPr id="6" name="TextBox 5">
            <a:extLst>
              <a:ext uri="{FF2B5EF4-FFF2-40B4-BE49-F238E27FC236}">
                <a16:creationId xmlns:a16="http://schemas.microsoft.com/office/drawing/2014/main" id="{2A5B3D64-F464-4024-AF11-11A76C785372}"/>
              </a:ext>
            </a:extLst>
          </p:cNvPr>
          <p:cNvSpPr txBox="1"/>
          <p:nvPr/>
        </p:nvSpPr>
        <p:spPr>
          <a:xfrm>
            <a:off x="3359696" y="1370514"/>
            <a:ext cx="7632848" cy="1569660"/>
          </a:xfrm>
          <a:prstGeom prst="rect">
            <a:avLst/>
          </a:prstGeom>
          <a:solidFill>
            <a:srgbClr val="FFFFCC"/>
          </a:solidFill>
        </p:spPr>
        <p:txBody>
          <a:bodyPr wrap="square">
            <a:spAutoFit/>
          </a:bodyPr>
          <a:lstStyle/>
          <a:p>
            <a:pPr algn="just"/>
            <a:r>
              <a:rPr lang="vi-VN" sz="3200" b="1" i="0" dirty="0">
                <a:solidFill>
                  <a:srgbClr val="FF0000"/>
                </a:solidFill>
                <a:effectLst/>
                <a:latin typeface="Arial" panose="020B0604020202020204" pitchFamily="34" charset="0"/>
                <a:cs typeface="Arial" panose="020B0604020202020204" pitchFamily="34" charset="0"/>
              </a:rPr>
              <a:t>1.</a:t>
            </a:r>
            <a:r>
              <a:rPr lang="vi-VN" sz="3200" b="0" i="0" dirty="0">
                <a:solidFill>
                  <a:srgbClr val="FF0000"/>
                </a:solidFill>
                <a:effectLst/>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Dựa vào đặc điểm nào về cấu tạo nguyên tử để sắp xếp các nguyên tố vào hàng, vào cột trong bảng tuần hoàn?</a:t>
            </a:r>
            <a:endParaRPr lang="vi-VN"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BD918C-1E4C-419A-8681-C044955A7ED0}"/>
              </a:ext>
            </a:extLst>
          </p:cNvPr>
          <p:cNvSpPr txBox="1"/>
          <p:nvPr/>
        </p:nvSpPr>
        <p:spPr>
          <a:xfrm>
            <a:off x="767408" y="3454581"/>
            <a:ext cx="7632848" cy="2062103"/>
          </a:xfrm>
          <a:prstGeom prst="rect">
            <a:avLst/>
          </a:prstGeom>
          <a:solidFill>
            <a:srgbClr val="FFFFCC"/>
          </a:solid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2.</a:t>
            </a:r>
            <a:r>
              <a:rPr lang="vi-VN" sz="3200" b="0" i="0" dirty="0">
                <a:solidFill>
                  <a:srgbClr val="FF0000"/>
                </a:solidFill>
                <a:effectLst/>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Sử dụng bảng tuần hoàn, hãy cho biết các nguyên tố nào trong số các nguyên tố Li, Na, C, O có cùng số lớp electron trong nguyên tử</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345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595231" y="1159169"/>
            <a:ext cx="11405425"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 Dựa vào số electron ở lớp ngoài cùng và số lớp electron của nguyên tố đó. Ví dụ</a:t>
            </a:r>
          </a:p>
          <a:p>
            <a:r>
              <a:rPr lang="vi-VN" sz="2800" dirty="0">
                <a:solidFill>
                  <a:srgbClr val="333333"/>
                </a:solidFill>
                <a:latin typeface="Arial" panose="020B0604020202020204" pitchFamily="34" charset="0"/>
                <a:cs typeface="Arial" panose="020B0604020202020204" pitchFamily="34" charset="0"/>
              </a:rPr>
              <a:t>   + Trong cùng một hàng, tính từ trái sang phải: Các nguyên tử có cùng số lớp electron, số electron ở lớp ngoài cùng tăng dần</a:t>
            </a:r>
          </a:p>
          <a:p>
            <a:r>
              <a:rPr lang="vi-VN" sz="2800" dirty="0">
                <a:solidFill>
                  <a:srgbClr val="333333"/>
                </a:solidFill>
                <a:latin typeface="Arial" panose="020B0604020202020204" pitchFamily="34" charset="0"/>
                <a:cs typeface="Arial" panose="020B0604020202020204" pitchFamily="34" charset="0"/>
              </a:rPr>
              <a:t>   + Trong cùng một cột, tính từ trên xuống dưới: Các nguyên tử có cùng số electron ở lớp ngoài cùng, số lớp electron tăng dần</a:t>
            </a:r>
          </a:p>
        </p:txBody>
      </p:sp>
      <p:sp>
        <p:nvSpPr>
          <p:cNvPr id="6" name="TextBox 5">
            <a:extLst>
              <a:ext uri="{FF2B5EF4-FFF2-40B4-BE49-F238E27FC236}">
                <a16:creationId xmlns:a16="http://schemas.microsoft.com/office/drawing/2014/main" id="{1CB0ADCB-1DFE-48FC-92B9-B01B9997FA86}"/>
              </a:ext>
            </a:extLst>
          </p:cNvPr>
          <p:cNvSpPr txBox="1"/>
          <p:nvPr/>
        </p:nvSpPr>
        <p:spPr>
          <a:xfrm>
            <a:off x="589874" y="4673523"/>
            <a:ext cx="11405425"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dirty="0">
                <a:solidFill>
                  <a:srgbClr val="333333"/>
                </a:solidFill>
                <a:latin typeface="Arial" panose="020B0604020202020204" pitchFamily="34" charset="0"/>
                <a:cs typeface="Arial" panose="020B0604020202020204" pitchFamily="34" charset="0"/>
              </a:rPr>
              <a:t>Trong 4 nguyên tố: Li, Na, C, O có 3 nguyên tố trong cùng 1 hàng đó là: Li, C, O đều nằm ở hàng thứ 2</a:t>
            </a:r>
          </a:p>
          <a:p>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3 nguyên tố Li, C, O đều có 2 lớp electron</a:t>
            </a:r>
          </a:p>
        </p:txBody>
      </p:sp>
    </p:spTree>
    <p:extLst>
      <p:ext uri="{BB962C8B-B14F-4D97-AF65-F5344CB8AC3E}">
        <p14:creationId xmlns:p14="http://schemas.microsoft.com/office/powerpoint/2010/main" val="27474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2345530" y="1413063"/>
            <a:ext cx="9470613" cy="403187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vi-VN" sz="3200" dirty="0">
                <a:latin typeface="Arial" panose="020B0604020202020204" pitchFamily="34" charset="0"/>
                <a:cs typeface="Arial" panose="020B0604020202020204" pitchFamily="34" charset="0"/>
              </a:rPr>
              <a:t>Ngày nay, bảng tuần hoàn các nguyên tố hoá học được xây dựng theo nguyên tắc sau:</a:t>
            </a:r>
          </a:p>
          <a:p>
            <a:r>
              <a:rPr lang="vi-VN" sz="3200" dirty="0">
                <a:latin typeface="Arial" panose="020B0604020202020204" pitchFamily="34" charset="0"/>
                <a:cs typeface="Arial" panose="020B0604020202020204" pitchFamily="34" charset="0"/>
              </a:rPr>
              <a:t>- Các nguyên tố hoá học được xếp theo chiều tăng dần của điện tích hạt nhân.</a:t>
            </a:r>
          </a:p>
          <a:p>
            <a:r>
              <a:rPr lang="vi-VN" sz="3200" dirty="0">
                <a:latin typeface="Arial" panose="020B0604020202020204" pitchFamily="34" charset="0"/>
                <a:cs typeface="Arial" panose="020B0604020202020204" pitchFamily="34" charset="0"/>
              </a:rPr>
              <a:t>- Các nguyên tố trong cùng một hàng có cùng số lớp electron trong nguyên tử.</a:t>
            </a:r>
          </a:p>
          <a:p>
            <a:r>
              <a:rPr lang="vi-VN" sz="3200" dirty="0">
                <a:latin typeface="Arial" panose="020B0604020202020204" pitchFamily="34" charset="0"/>
                <a:cs typeface="Arial" panose="020B0604020202020204" pitchFamily="34" charset="0"/>
              </a:rPr>
              <a:t>- Các nguyên tố trong cùng cột có tính chất gần giống nhau.</a:t>
            </a:r>
          </a:p>
        </p:txBody>
      </p:sp>
      <p:pic>
        <p:nvPicPr>
          <p:cNvPr id="4" name="Picture 3">
            <a:extLst>
              <a:ext uri="{FF2B5EF4-FFF2-40B4-BE49-F238E27FC236}">
                <a16:creationId xmlns:a16="http://schemas.microsoft.com/office/drawing/2014/main" id="{9655A6BA-103B-488B-A4DC-FE1D8CE50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12530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32;p28">
            <a:extLst>
              <a:ext uri="{FF2B5EF4-FFF2-40B4-BE49-F238E27FC236}">
                <a16:creationId xmlns:a16="http://schemas.microsoft.com/office/drawing/2014/main" id="{205614C4-2E72-4717-9F6E-DF4F6796A5EF}"/>
              </a:ext>
            </a:extLst>
          </p:cNvPr>
          <p:cNvSpPr txBox="1">
            <a:spLocks/>
          </p:cNvSpPr>
          <p:nvPr/>
        </p:nvSpPr>
        <p:spPr>
          <a:xfrm>
            <a:off x="1490245" y="3908827"/>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chemeClr val="accent4"/>
                </a:solidFill>
                <a:latin typeface="Arial" panose="020B0604020202020204" pitchFamily="34" charset="0"/>
                <a:cs typeface="Arial" panose="020B0604020202020204" pitchFamily="34" charset="0"/>
              </a:rPr>
              <a:t>II.</a:t>
            </a:r>
          </a:p>
        </p:txBody>
      </p:sp>
      <p:sp>
        <p:nvSpPr>
          <p:cNvPr id="20" name="Google Shape;933;p28">
            <a:extLst>
              <a:ext uri="{FF2B5EF4-FFF2-40B4-BE49-F238E27FC236}">
                <a16:creationId xmlns:a16="http://schemas.microsoft.com/office/drawing/2014/main" id="{49EF1211-0A79-4579-851A-40064802C6D6}"/>
              </a:ext>
            </a:extLst>
          </p:cNvPr>
          <p:cNvSpPr txBox="1">
            <a:spLocks/>
          </p:cNvSpPr>
          <p:nvPr/>
        </p:nvSpPr>
        <p:spPr>
          <a:xfrm>
            <a:off x="3312345" y="3816977"/>
            <a:ext cx="7325696"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CN" sz="4800" b="1" dirty="0">
                <a:solidFill>
                  <a:schemeClr val="accent4"/>
                </a:solidFill>
                <a:latin typeface="Arial" panose="020B0604020202020204" pitchFamily="34" charset="0"/>
                <a:cs typeface="Arial" panose="020B0604020202020204" pitchFamily="34" charset="0"/>
                <a:sym typeface="+mn-lt"/>
              </a:rPr>
              <a:t>CẤU TẠO BẢNG TUẦN HOÀN CÁC NGUYÊN TỐ HÓA HỌC</a:t>
            </a:r>
            <a:endParaRPr lang="en-US" sz="48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81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grpSp>
        <p:nvGrpSpPr>
          <p:cNvPr id="61" name="Group 3">
            <a:extLst>
              <a:ext uri="{FF2B5EF4-FFF2-40B4-BE49-F238E27FC236}">
                <a16:creationId xmlns:a16="http://schemas.microsoft.com/office/drawing/2014/main" id="{D6272F8E-90F1-4EB9-951C-AD60EF39E19C}"/>
              </a:ext>
            </a:extLst>
          </p:cNvPr>
          <p:cNvGrpSpPr>
            <a:grpSpLocks/>
          </p:cNvGrpSpPr>
          <p:nvPr/>
        </p:nvGrpSpPr>
        <p:grpSpPr bwMode="auto">
          <a:xfrm>
            <a:off x="3791744" y="620688"/>
            <a:ext cx="6701016" cy="5803877"/>
            <a:chOff x="523" y="112"/>
            <a:chExt cx="4489" cy="4307"/>
          </a:xfrm>
        </p:grpSpPr>
        <p:sp>
          <p:nvSpPr>
            <p:cNvPr id="62" name="Rectangle 4">
              <a:extLst>
                <a:ext uri="{FF2B5EF4-FFF2-40B4-BE49-F238E27FC236}">
                  <a16:creationId xmlns:a16="http://schemas.microsoft.com/office/drawing/2014/main" id="{88BDBF66-76D7-4758-AA25-3242484F6D5B}"/>
                </a:ext>
              </a:extLst>
            </p:cNvPr>
            <p:cNvSpPr>
              <a:spLocks noChangeArrowheads="1"/>
            </p:cNvSpPr>
            <p:nvPr/>
          </p:nvSpPr>
          <p:spPr bwMode="gray">
            <a:xfrm rot="13770025">
              <a:off x="3108" y="2470"/>
              <a:ext cx="934" cy="154"/>
            </a:xfrm>
            <a:prstGeom prst="rect">
              <a:avLst/>
            </a:prstGeom>
            <a:gradFill rotWithShape="1">
              <a:gsLst>
                <a:gs pos="0">
                  <a:schemeClr val="bg2"/>
                </a:gs>
                <a:gs pos="50000">
                  <a:schemeClr val="bg2">
                    <a:gamma/>
                    <a:tint val="51373"/>
                    <a:invGamma/>
                  </a:schemeClr>
                </a:gs>
                <a:gs pos="100000">
                  <a:schemeClr val="bg2"/>
                </a:gs>
              </a:gsLst>
              <a:lin ang="5400000" scaled="1"/>
            </a:gradFill>
            <a:ln w="9525" algn="ctr">
              <a:noFill/>
              <a:miter lim="800000"/>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63" name="Rectangle 5">
              <a:extLst>
                <a:ext uri="{FF2B5EF4-FFF2-40B4-BE49-F238E27FC236}">
                  <a16:creationId xmlns:a16="http://schemas.microsoft.com/office/drawing/2014/main" id="{BF1B5820-F1B9-4149-91E2-B602A091EB9B}"/>
                </a:ext>
              </a:extLst>
            </p:cNvPr>
            <p:cNvSpPr>
              <a:spLocks noChangeArrowheads="1"/>
            </p:cNvSpPr>
            <p:nvPr/>
          </p:nvSpPr>
          <p:spPr bwMode="gray">
            <a:xfrm rot="20856083">
              <a:off x="1672" y="2070"/>
              <a:ext cx="780" cy="136"/>
            </a:xfrm>
            <a:prstGeom prst="rect">
              <a:avLst/>
            </a:prstGeom>
            <a:gradFill rotWithShape="1">
              <a:gsLst>
                <a:gs pos="0">
                  <a:schemeClr val="bg2"/>
                </a:gs>
                <a:gs pos="50000">
                  <a:schemeClr val="bg2">
                    <a:gamma/>
                    <a:tint val="48627"/>
                    <a:invGamma/>
                  </a:schemeClr>
                </a:gs>
                <a:gs pos="100000">
                  <a:schemeClr val="bg2"/>
                </a:gs>
              </a:gsLst>
              <a:lin ang="5400000" scaled="1"/>
            </a:gradFill>
            <a:ln w="9525" algn="ctr">
              <a:noFill/>
              <a:miter lim="800000"/>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64" name="Rectangle 6">
              <a:extLst>
                <a:ext uri="{FF2B5EF4-FFF2-40B4-BE49-F238E27FC236}">
                  <a16:creationId xmlns:a16="http://schemas.microsoft.com/office/drawing/2014/main" id="{CCC138FC-3E8D-400E-AE41-F2B29A64178A}"/>
                </a:ext>
              </a:extLst>
            </p:cNvPr>
            <p:cNvSpPr>
              <a:spLocks noChangeArrowheads="1"/>
            </p:cNvSpPr>
            <p:nvPr/>
          </p:nvSpPr>
          <p:spPr bwMode="gray">
            <a:xfrm rot="19137332">
              <a:off x="3151" y="1019"/>
              <a:ext cx="870" cy="200"/>
            </a:xfrm>
            <a:prstGeom prst="rect">
              <a:avLst/>
            </a:prstGeom>
            <a:gradFill rotWithShape="1">
              <a:gsLst>
                <a:gs pos="0">
                  <a:schemeClr val="bg2"/>
                </a:gs>
                <a:gs pos="50000">
                  <a:schemeClr val="bg2">
                    <a:gamma/>
                    <a:tint val="30196"/>
                    <a:invGamma/>
                  </a:schemeClr>
                </a:gs>
                <a:gs pos="100000">
                  <a:schemeClr val="bg2"/>
                </a:gs>
              </a:gsLst>
              <a:lin ang="5400000" scaled="1"/>
            </a:gradFill>
            <a:ln w="9525" algn="ctr">
              <a:noFill/>
              <a:miter lim="800000"/>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grpSp>
          <p:nvGrpSpPr>
            <p:cNvPr id="65" name="Group 7">
              <a:extLst>
                <a:ext uri="{FF2B5EF4-FFF2-40B4-BE49-F238E27FC236}">
                  <a16:creationId xmlns:a16="http://schemas.microsoft.com/office/drawing/2014/main" id="{1475D797-EB37-47A9-B63B-00532B101C61}"/>
                </a:ext>
              </a:extLst>
            </p:cNvPr>
            <p:cNvGrpSpPr>
              <a:grpSpLocks/>
            </p:cNvGrpSpPr>
            <p:nvPr/>
          </p:nvGrpSpPr>
          <p:grpSpPr bwMode="auto">
            <a:xfrm>
              <a:off x="2248" y="1064"/>
              <a:ext cx="1495" cy="1600"/>
              <a:chOff x="2248" y="1256"/>
              <a:chExt cx="1495" cy="1600"/>
            </a:xfrm>
          </p:grpSpPr>
          <p:grpSp>
            <p:nvGrpSpPr>
              <p:cNvPr id="91" name="Group 8">
                <a:extLst>
                  <a:ext uri="{FF2B5EF4-FFF2-40B4-BE49-F238E27FC236}">
                    <a16:creationId xmlns:a16="http://schemas.microsoft.com/office/drawing/2014/main" id="{8AC756D3-D437-4466-8D56-351F919438EB}"/>
                  </a:ext>
                </a:extLst>
              </p:cNvPr>
              <p:cNvGrpSpPr>
                <a:grpSpLocks/>
              </p:cNvGrpSpPr>
              <p:nvPr/>
            </p:nvGrpSpPr>
            <p:grpSpPr bwMode="auto">
              <a:xfrm>
                <a:off x="2248" y="1256"/>
                <a:ext cx="1495" cy="1600"/>
                <a:chOff x="1794" y="1582"/>
                <a:chExt cx="2179" cy="2330"/>
              </a:xfrm>
            </p:grpSpPr>
            <p:sp>
              <p:nvSpPr>
                <p:cNvPr id="93" name="Oval 9">
                  <a:extLst>
                    <a:ext uri="{FF2B5EF4-FFF2-40B4-BE49-F238E27FC236}">
                      <a16:creationId xmlns:a16="http://schemas.microsoft.com/office/drawing/2014/main" id="{B9A689A6-9A5D-4A33-BECA-B3C3FBAAADEB}"/>
                    </a:ext>
                  </a:extLst>
                </p:cNvPr>
                <p:cNvSpPr>
                  <a:spLocks noChangeArrowheads="1"/>
                </p:cNvSpPr>
                <p:nvPr/>
              </p:nvSpPr>
              <p:spPr bwMode="gray">
                <a:xfrm>
                  <a:off x="1794" y="1582"/>
                  <a:ext cx="2179" cy="233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94" name="Freeform 10">
                  <a:extLst>
                    <a:ext uri="{FF2B5EF4-FFF2-40B4-BE49-F238E27FC236}">
                      <a16:creationId xmlns:a16="http://schemas.microsoft.com/office/drawing/2014/main" id="{B76E62B2-DC70-4ED5-ACEF-2DD1CB10838A}"/>
                    </a:ext>
                  </a:extLst>
                </p:cNvPr>
                <p:cNvSpPr>
                  <a:spLocks/>
                </p:cNvSpPr>
                <p:nvPr/>
              </p:nvSpPr>
              <p:spPr bwMode="gray">
                <a:xfrm>
                  <a:off x="2020" y="1679"/>
                  <a:ext cx="1708" cy="86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vi-VN" sz="1400" dirty="0">
                    <a:latin typeface="Arial" panose="020B0604020202020204" pitchFamily="34" charset="0"/>
                    <a:cs typeface="Arial" panose="020B0604020202020204" pitchFamily="34" charset="0"/>
                  </a:endParaRPr>
                </a:p>
              </p:txBody>
            </p:sp>
          </p:grpSp>
          <p:sp>
            <p:nvSpPr>
              <p:cNvPr id="92" name="Text Box 11">
                <a:extLst>
                  <a:ext uri="{FF2B5EF4-FFF2-40B4-BE49-F238E27FC236}">
                    <a16:creationId xmlns:a16="http://schemas.microsoft.com/office/drawing/2014/main" id="{670A8D2A-F305-4833-94E6-F66933CE74DE}"/>
                  </a:ext>
                </a:extLst>
              </p:cNvPr>
              <p:cNvSpPr txBox="1">
                <a:spLocks noChangeArrowheads="1"/>
              </p:cNvSpPr>
              <p:nvPr/>
            </p:nvSpPr>
            <p:spPr bwMode="gray">
              <a:xfrm>
                <a:off x="2373" y="1755"/>
                <a:ext cx="1302" cy="708"/>
              </a:xfrm>
              <a:prstGeom prst="rect">
                <a:avLst/>
              </a:prstGeom>
              <a:noFill/>
              <a:ln w="9525">
                <a:noFill/>
                <a:miter lim="800000"/>
                <a:headEnd/>
                <a:tailEnd/>
              </a:ln>
              <a:effectLst/>
            </p:spPr>
            <p:txBody>
              <a:bodyPr wrap="none">
                <a:spAutoFit/>
              </a:bodyPr>
              <a:lstStyle/>
              <a:p>
                <a:pPr algn="ctr" eaLnBrk="0" hangingPunct="0"/>
                <a:r>
                  <a:rPr lang="vi-VN" sz="28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Bảng tuần</a:t>
                </a:r>
              </a:p>
              <a:p>
                <a:pPr algn="ctr" eaLnBrk="0" hangingPunct="0"/>
                <a:r>
                  <a:rPr lang="vi-VN" sz="28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 hoàn </a:t>
                </a:r>
              </a:p>
            </p:txBody>
          </p:sp>
        </p:grpSp>
        <p:grpSp>
          <p:nvGrpSpPr>
            <p:cNvPr id="66" name="Group 12">
              <a:extLst>
                <a:ext uri="{FF2B5EF4-FFF2-40B4-BE49-F238E27FC236}">
                  <a16:creationId xmlns:a16="http://schemas.microsoft.com/office/drawing/2014/main" id="{59C3906F-5E11-4877-A342-EB8BB794D222}"/>
                </a:ext>
              </a:extLst>
            </p:cNvPr>
            <p:cNvGrpSpPr>
              <a:grpSpLocks/>
            </p:cNvGrpSpPr>
            <p:nvPr/>
          </p:nvGrpSpPr>
          <p:grpSpPr bwMode="auto">
            <a:xfrm>
              <a:off x="3840" y="112"/>
              <a:ext cx="1172" cy="1236"/>
              <a:chOff x="4032" y="448"/>
              <a:chExt cx="1172" cy="1236"/>
            </a:xfrm>
          </p:grpSpPr>
          <p:grpSp>
            <p:nvGrpSpPr>
              <p:cNvPr id="81" name="Group 13">
                <a:extLst>
                  <a:ext uri="{FF2B5EF4-FFF2-40B4-BE49-F238E27FC236}">
                    <a16:creationId xmlns:a16="http://schemas.microsoft.com/office/drawing/2014/main" id="{451AB339-60F5-477A-B5E5-9063EDD9E60D}"/>
                  </a:ext>
                </a:extLst>
              </p:cNvPr>
              <p:cNvGrpSpPr>
                <a:grpSpLocks/>
              </p:cNvGrpSpPr>
              <p:nvPr/>
            </p:nvGrpSpPr>
            <p:grpSpPr bwMode="auto">
              <a:xfrm>
                <a:off x="4032" y="448"/>
                <a:ext cx="1172" cy="1236"/>
                <a:chOff x="3180" y="542"/>
                <a:chExt cx="3161" cy="3326"/>
              </a:xfrm>
            </p:grpSpPr>
            <p:sp>
              <p:nvSpPr>
                <p:cNvPr id="89" name="Oval 14">
                  <a:extLst>
                    <a:ext uri="{FF2B5EF4-FFF2-40B4-BE49-F238E27FC236}">
                      <a16:creationId xmlns:a16="http://schemas.microsoft.com/office/drawing/2014/main" id="{B3221182-DF2E-431F-B327-C46F6E0479B7}"/>
                    </a:ext>
                  </a:extLst>
                </p:cNvPr>
                <p:cNvSpPr>
                  <a:spLocks noChangeArrowheads="1"/>
                </p:cNvSpPr>
                <p:nvPr/>
              </p:nvSpPr>
              <p:spPr bwMode="gray">
                <a:xfrm>
                  <a:off x="3180" y="542"/>
                  <a:ext cx="3161" cy="3326"/>
                </a:xfrm>
                <a:prstGeom prst="ellipse">
                  <a:avLst/>
                </a:prstGeom>
                <a:solidFill>
                  <a:srgbClr val="92D050"/>
                </a:soli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90" name="Freeform 15">
                  <a:extLst>
                    <a:ext uri="{FF2B5EF4-FFF2-40B4-BE49-F238E27FC236}">
                      <a16:creationId xmlns:a16="http://schemas.microsoft.com/office/drawing/2014/main" id="{6A29A95D-EBA0-42DF-ACA7-E156AAD28DF6}"/>
                    </a:ext>
                  </a:extLst>
                </p:cNvPr>
                <p:cNvSpPr>
                  <a:spLocks/>
                </p:cNvSpPr>
                <p:nvPr/>
              </p:nvSpPr>
              <p:spPr bwMode="gray">
                <a:xfrm>
                  <a:off x="3540" y="653"/>
                  <a:ext cx="2526" cy="99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rgbClr val="92D050"/>
                </a:solidFill>
                <a:ln w="0">
                  <a:noFill/>
                  <a:prstDash val="solid"/>
                  <a:round/>
                  <a:headEnd/>
                  <a:tailEnd/>
                </a:ln>
              </p:spPr>
              <p:txBody>
                <a:bodyPr/>
                <a:lstStyle/>
                <a:p>
                  <a:endParaRPr lang="vi-VN" sz="1400" dirty="0">
                    <a:latin typeface="Arial" panose="020B0604020202020204" pitchFamily="34" charset="0"/>
                    <a:cs typeface="Arial" panose="020B0604020202020204" pitchFamily="34" charset="0"/>
                  </a:endParaRPr>
                </a:p>
              </p:txBody>
            </p:sp>
          </p:grpSp>
          <p:sp>
            <p:nvSpPr>
              <p:cNvPr id="82" name="Text Box 16">
                <a:extLst>
                  <a:ext uri="{FF2B5EF4-FFF2-40B4-BE49-F238E27FC236}">
                    <a16:creationId xmlns:a16="http://schemas.microsoft.com/office/drawing/2014/main" id="{0D8160DF-B3F6-45EF-A3AC-B09DDB6235A1}"/>
                  </a:ext>
                </a:extLst>
              </p:cNvPr>
              <p:cNvSpPr txBox="1">
                <a:spLocks noChangeArrowheads="1"/>
              </p:cNvSpPr>
              <p:nvPr/>
            </p:nvSpPr>
            <p:spPr bwMode="gray">
              <a:xfrm>
                <a:off x="4061" y="860"/>
                <a:ext cx="1055" cy="343"/>
              </a:xfrm>
              <a:prstGeom prst="rect">
                <a:avLst/>
              </a:prstGeom>
              <a:noFill/>
              <a:ln w="9525" algn="ctr">
                <a:noFill/>
                <a:miter lim="800000"/>
                <a:headEnd/>
                <a:tailEnd/>
              </a:ln>
              <a:effectLst/>
            </p:spPr>
            <p:txBody>
              <a:bodyPr wrap="square">
                <a:spAutoFit/>
              </a:bodyPr>
              <a:lstStyle/>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Chu kì</a:t>
                </a:r>
              </a:p>
            </p:txBody>
          </p:sp>
        </p:grpSp>
        <p:grpSp>
          <p:nvGrpSpPr>
            <p:cNvPr id="67" name="Group 17">
              <a:extLst>
                <a:ext uri="{FF2B5EF4-FFF2-40B4-BE49-F238E27FC236}">
                  <a16:creationId xmlns:a16="http://schemas.microsoft.com/office/drawing/2014/main" id="{CB27A327-BD35-42D0-AA5A-7A5D8CCE9FDF}"/>
                </a:ext>
              </a:extLst>
            </p:cNvPr>
            <p:cNvGrpSpPr>
              <a:grpSpLocks/>
            </p:cNvGrpSpPr>
            <p:nvPr/>
          </p:nvGrpSpPr>
          <p:grpSpPr bwMode="auto">
            <a:xfrm>
              <a:off x="523" y="1613"/>
              <a:ext cx="1198" cy="1236"/>
              <a:chOff x="331" y="1661"/>
              <a:chExt cx="1198" cy="1236"/>
            </a:xfrm>
          </p:grpSpPr>
          <p:grpSp>
            <p:nvGrpSpPr>
              <p:cNvPr id="77" name="Group 18">
                <a:extLst>
                  <a:ext uri="{FF2B5EF4-FFF2-40B4-BE49-F238E27FC236}">
                    <a16:creationId xmlns:a16="http://schemas.microsoft.com/office/drawing/2014/main" id="{65C273D1-4FEA-44DE-8243-CCA249615FD4}"/>
                  </a:ext>
                </a:extLst>
              </p:cNvPr>
              <p:cNvGrpSpPr>
                <a:grpSpLocks/>
              </p:cNvGrpSpPr>
              <p:nvPr/>
            </p:nvGrpSpPr>
            <p:grpSpPr bwMode="auto">
              <a:xfrm>
                <a:off x="331" y="1661"/>
                <a:ext cx="1172" cy="1236"/>
                <a:chOff x="1620" y="2020"/>
                <a:chExt cx="1577" cy="1602"/>
              </a:xfrm>
            </p:grpSpPr>
            <p:sp>
              <p:nvSpPr>
                <p:cNvPr id="79" name="Oval 19">
                  <a:extLst>
                    <a:ext uri="{FF2B5EF4-FFF2-40B4-BE49-F238E27FC236}">
                      <a16:creationId xmlns:a16="http://schemas.microsoft.com/office/drawing/2014/main" id="{CBEFA60A-6EEF-478B-A5A9-A11B375360C7}"/>
                    </a:ext>
                  </a:extLst>
                </p:cNvPr>
                <p:cNvSpPr>
                  <a:spLocks noChangeArrowheads="1"/>
                </p:cNvSpPr>
                <p:nvPr/>
              </p:nvSpPr>
              <p:spPr bwMode="gray">
                <a:xfrm>
                  <a:off x="1620" y="2020"/>
                  <a:ext cx="1577" cy="1602"/>
                </a:xfrm>
                <a:prstGeom prst="ellipse">
                  <a:avLst/>
                </a:prstGeom>
                <a:solidFill>
                  <a:schemeClr val="accent4"/>
                </a:soli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80" name="Freeform 20">
                  <a:extLst>
                    <a:ext uri="{FF2B5EF4-FFF2-40B4-BE49-F238E27FC236}">
                      <a16:creationId xmlns:a16="http://schemas.microsoft.com/office/drawing/2014/main" id="{0DD104EE-FBB3-4BE6-9908-7D4ADFA198F0}"/>
                    </a:ext>
                  </a:extLst>
                </p:cNvPr>
                <p:cNvSpPr>
                  <a:spLocks/>
                </p:cNvSpPr>
                <p:nvPr/>
              </p:nvSpPr>
              <p:spPr bwMode="gray">
                <a:xfrm>
                  <a:off x="1734" y="2100"/>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4"/>
                </a:solidFill>
                <a:ln w="0">
                  <a:noFill/>
                  <a:prstDash val="solid"/>
                  <a:round/>
                  <a:headEnd/>
                  <a:tailEnd/>
                </a:ln>
              </p:spPr>
              <p:txBody>
                <a:bodyPr/>
                <a:lstStyle/>
                <a:p>
                  <a:endParaRPr lang="vi-VN" sz="1400" dirty="0">
                    <a:latin typeface="Arial" panose="020B0604020202020204" pitchFamily="34" charset="0"/>
                    <a:cs typeface="Arial" panose="020B0604020202020204" pitchFamily="34" charset="0"/>
                  </a:endParaRPr>
                </a:p>
              </p:txBody>
            </p:sp>
          </p:grpSp>
          <p:sp>
            <p:nvSpPr>
              <p:cNvPr id="78" name="Text Box 21">
                <a:extLst>
                  <a:ext uri="{FF2B5EF4-FFF2-40B4-BE49-F238E27FC236}">
                    <a16:creationId xmlns:a16="http://schemas.microsoft.com/office/drawing/2014/main" id="{DA218B2A-FB91-49C2-A7E8-FF46738E5B0F}"/>
                  </a:ext>
                </a:extLst>
              </p:cNvPr>
              <p:cNvSpPr txBox="1">
                <a:spLocks noChangeArrowheads="1"/>
              </p:cNvSpPr>
              <p:nvPr/>
            </p:nvSpPr>
            <p:spPr bwMode="gray">
              <a:xfrm>
                <a:off x="331" y="1882"/>
                <a:ext cx="1198" cy="617"/>
              </a:xfrm>
              <a:prstGeom prst="rect">
                <a:avLst/>
              </a:prstGeom>
              <a:noFill/>
              <a:ln w="9525">
                <a:noFill/>
                <a:miter lim="800000"/>
                <a:headEnd/>
                <a:tailEnd/>
              </a:ln>
              <a:effectLst/>
            </p:spPr>
            <p:txBody>
              <a:bodyPr wrap="square">
                <a:spAutoFit/>
              </a:bodyPr>
              <a:lstStyle/>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Ô </a:t>
                </a:r>
              </a:p>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nguyên tố</a:t>
                </a:r>
              </a:p>
            </p:txBody>
          </p:sp>
        </p:grpSp>
        <p:grpSp>
          <p:nvGrpSpPr>
            <p:cNvPr id="68" name="Group 22">
              <a:extLst>
                <a:ext uri="{FF2B5EF4-FFF2-40B4-BE49-F238E27FC236}">
                  <a16:creationId xmlns:a16="http://schemas.microsoft.com/office/drawing/2014/main" id="{4EA4540C-981A-40F8-B44C-DBA0E6302EEC}"/>
                </a:ext>
              </a:extLst>
            </p:cNvPr>
            <p:cNvGrpSpPr>
              <a:grpSpLocks/>
            </p:cNvGrpSpPr>
            <p:nvPr/>
          </p:nvGrpSpPr>
          <p:grpSpPr bwMode="auto">
            <a:xfrm>
              <a:off x="3658" y="2724"/>
              <a:ext cx="1230" cy="1299"/>
              <a:chOff x="3658" y="2916"/>
              <a:chExt cx="1230" cy="1299"/>
            </a:xfrm>
          </p:grpSpPr>
          <p:grpSp>
            <p:nvGrpSpPr>
              <p:cNvPr id="73" name="Group 23">
                <a:extLst>
                  <a:ext uri="{FF2B5EF4-FFF2-40B4-BE49-F238E27FC236}">
                    <a16:creationId xmlns:a16="http://schemas.microsoft.com/office/drawing/2014/main" id="{B2BDF527-7330-4D3A-82BD-CC26EE9333FD}"/>
                  </a:ext>
                </a:extLst>
              </p:cNvPr>
              <p:cNvGrpSpPr>
                <a:grpSpLocks/>
              </p:cNvGrpSpPr>
              <p:nvPr/>
            </p:nvGrpSpPr>
            <p:grpSpPr bwMode="auto">
              <a:xfrm>
                <a:off x="3687" y="2916"/>
                <a:ext cx="1172" cy="1299"/>
                <a:chOff x="2397" y="2187"/>
                <a:chExt cx="1368" cy="1516"/>
              </a:xfrm>
            </p:grpSpPr>
            <p:sp>
              <p:nvSpPr>
                <p:cNvPr id="75" name="Oval 24">
                  <a:extLst>
                    <a:ext uri="{FF2B5EF4-FFF2-40B4-BE49-F238E27FC236}">
                      <a16:creationId xmlns:a16="http://schemas.microsoft.com/office/drawing/2014/main" id="{A2D11468-59A7-4A29-BB96-2B6E68D4B113}"/>
                    </a:ext>
                  </a:extLst>
                </p:cNvPr>
                <p:cNvSpPr>
                  <a:spLocks noChangeArrowheads="1"/>
                </p:cNvSpPr>
                <p:nvPr/>
              </p:nvSpPr>
              <p:spPr bwMode="gray">
                <a:xfrm>
                  <a:off x="2397" y="2187"/>
                  <a:ext cx="1368" cy="1516"/>
                </a:xfrm>
                <a:prstGeom prst="ellipse">
                  <a:avLst/>
                </a:prstGeom>
                <a:solidFill>
                  <a:schemeClr val="accent3"/>
                </a:soli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6" name="Freeform 25">
                  <a:extLst>
                    <a:ext uri="{FF2B5EF4-FFF2-40B4-BE49-F238E27FC236}">
                      <a16:creationId xmlns:a16="http://schemas.microsoft.com/office/drawing/2014/main" id="{8A2B2C7B-2507-4A52-B82D-7FE523054891}"/>
                    </a:ext>
                  </a:extLst>
                </p:cNvPr>
                <p:cNvSpPr>
                  <a:spLocks/>
                </p:cNvSpPr>
                <p:nvPr/>
              </p:nvSpPr>
              <p:spPr bwMode="gray">
                <a:xfrm>
                  <a:off x="2534" y="2260"/>
                  <a:ext cx="1023" cy="49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3"/>
                </a:solidFill>
                <a:ln w="0">
                  <a:noFill/>
                  <a:prstDash val="solid"/>
                  <a:round/>
                  <a:headEnd/>
                  <a:tailEnd/>
                </a:ln>
                <a:effectLst/>
              </p:spPr>
              <p:txBody>
                <a:bodyPr/>
                <a:lstStyle/>
                <a:p>
                  <a:endParaRPr lang="vi-VN" sz="1400" dirty="0">
                    <a:latin typeface="Arial" panose="020B0604020202020204" pitchFamily="34" charset="0"/>
                    <a:cs typeface="Arial" panose="020B0604020202020204" pitchFamily="34" charset="0"/>
                  </a:endParaRPr>
                </a:p>
              </p:txBody>
            </p:sp>
          </p:grpSp>
          <p:sp>
            <p:nvSpPr>
              <p:cNvPr id="74" name="Text Box 26">
                <a:extLst>
                  <a:ext uri="{FF2B5EF4-FFF2-40B4-BE49-F238E27FC236}">
                    <a16:creationId xmlns:a16="http://schemas.microsoft.com/office/drawing/2014/main" id="{B4BD8C3E-E0D4-4A80-A9A9-0B90B72DCAB0}"/>
                  </a:ext>
                </a:extLst>
              </p:cNvPr>
              <p:cNvSpPr txBox="1">
                <a:spLocks noChangeArrowheads="1"/>
              </p:cNvSpPr>
              <p:nvPr/>
            </p:nvSpPr>
            <p:spPr bwMode="gray">
              <a:xfrm>
                <a:off x="3658" y="3226"/>
                <a:ext cx="1230" cy="617"/>
              </a:xfrm>
              <a:prstGeom prst="rect">
                <a:avLst/>
              </a:prstGeom>
              <a:noFill/>
              <a:ln w="9525">
                <a:noFill/>
                <a:miter lim="800000"/>
                <a:headEnd/>
                <a:tailEnd/>
              </a:ln>
              <a:effectLst/>
            </p:spPr>
            <p:txBody>
              <a:bodyPr wrap="square">
                <a:spAutoFit/>
              </a:bodyPr>
              <a:lstStyle/>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Nhóm nguyên tố</a:t>
                </a:r>
              </a:p>
            </p:txBody>
          </p:sp>
        </p:grpSp>
        <p:sp>
          <p:nvSpPr>
            <p:cNvPr id="69" name="Oval 27">
              <a:extLst>
                <a:ext uri="{FF2B5EF4-FFF2-40B4-BE49-F238E27FC236}">
                  <a16:creationId xmlns:a16="http://schemas.microsoft.com/office/drawing/2014/main" id="{66E0DE7A-3DF2-4EB4-8645-551B0197B765}"/>
                </a:ext>
              </a:extLst>
            </p:cNvPr>
            <p:cNvSpPr>
              <a:spLocks noChangeArrowheads="1"/>
            </p:cNvSpPr>
            <p:nvPr/>
          </p:nvSpPr>
          <p:spPr bwMode="gray">
            <a:xfrm>
              <a:off x="582" y="2973"/>
              <a:ext cx="1014" cy="334"/>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0" name="Oval 28">
              <a:extLst>
                <a:ext uri="{FF2B5EF4-FFF2-40B4-BE49-F238E27FC236}">
                  <a16:creationId xmlns:a16="http://schemas.microsoft.com/office/drawing/2014/main" id="{9551296D-20AE-4069-858C-41729C81C56C}"/>
                </a:ext>
              </a:extLst>
            </p:cNvPr>
            <p:cNvSpPr>
              <a:spLocks noChangeArrowheads="1"/>
            </p:cNvSpPr>
            <p:nvPr/>
          </p:nvSpPr>
          <p:spPr bwMode="gray">
            <a:xfrm>
              <a:off x="2281" y="2725"/>
              <a:ext cx="1250" cy="334"/>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1" name="Oval 29">
              <a:extLst>
                <a:ext uri="{FF2B5EF4-FFF2-40B4-BE49-F238E27FC236}">
                  <a16:creationId xmlns:a16="http://schemas.microsoft.com/office/drawing/2014/main" id="{8A49EBC0-F2D0-412C-AD4F-433A50356570}"/>
                </a:ext>
              </a:extLst>
            </p:cNvPr>
            <p:cNvSpPr>
              <a:spLocks noChangeArrowheads="1"/>
            </p:cNvSpPr>
            <p:nvPr/>
          </p:nvSpPr>
          <p:spPr bwMode="gray">
            <a:xfrm>
              <a:off x="3746" y="4085"/>
              <a:ext cx="1014" cy="334"/>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2" name="Oval 30">
              <a:extLst>
                <a:ext uri="{FF2B5EF4-FFF2-40B4-BE49-F238E27FC236}">
                  <a16:creationId xmlns:a16="http://schemas.microsoft.com/office/drawing/2014/main" id="{0EFA18FC-F038-4CA3-8C55-0A025381199A}"/>
                </a:ext>
              </a:extLst>
            </p:cNvPr>
            <p:cNvSpPr>
              <a:spLocks noChangeArrowheads="1"/>
            </p:cNvSpPr>
            <p:nvPr/>
          </p:nvSpPr>
          <p:spPr bwMode="gray">
            <a:xfrm>
              <a:off x="3987" y="1355"/>
              <a:ext cx="878" cy="310"/>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grpSp>
      <p:sp>
        <p:nvSpPr>
          <p:cNvPr id="95" name="Rectangle 94">
            <a:extLst>
              <a:ext uri="{FF2B5EF4-FFF2-40B4-BE49-F238E27FC236}">
                <a16:creationId xmlns:a16="http://schemas.microsoft.com/office/drawing/2014/main" id="{8A174403-C958-42C7-993B-48E148F31FCB}"/>
              </a:ext>
            </a:extLst>
          </p:cNvPr>
          <p:cNvSpPr/>
          <p:nvPr/>
        </p:nvSpPr>
        <p:spPr>
          <a:xfrm>
            <a:off x="-4546" y="0"/>
            <a:ext cx="255465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Arial" panose="020B0604020202020204" pitchFamily="34" charset="0"/>
                <a:cs typeface="Arial" panose="020B0604020202020204" pitchFamily="34" charset="0"/>
              </a:rPr>
              <a:t>CẤU TẠO BẢNG TUẦN HOÀN</a:t>
            </a:r>
            <a:endParaRPr lang="en-US" sz="5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nergistically utilize technically sound portals with frictionless chains. Dramatically customize…">
            <a:extLst>
              <a:ext uri="{FF2B5EF4-FFF2-40B4-BE49-F238E27FC236}">
                <a16:creationId xmlns:a16="http://schemas.microsoft.com/office/drawing/2014/main" id="{ED2B53E6-9B8F-4426-B7F5-7515D94EB0D0}"/>
              </a:ext>
            </a:extLst>
          </p:cNvPr>
          <p:cNvSpPr txBox="1"/>
          <p:nvPr/>
        </p:nvSpPr>
        <p:spPr>
          <a:xfrm>
            <a:off x="2920409" y="5550079"/>
            <a:ext cx="8566403"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vi-VN" sz="2400" i="1" dirty="0">
                <a:solidFill>
                  <a:srgbClr val="00B0F0"/>
                </a:solidFill>
                <a:latin typeface="Arial" panose="020B0604020202020204" pitchFamily="34" charset="0"/>
                <a:cs typeface="Arial" panose="020B0604020202020204" pitchFamily="34" charset="0"/>
                <a:sym typeface="+mn-lt"/>
              </a:rPr>
              <a:t>Hình 4.2. Ô nguyên tố oxygen</a:t>
            </a:r>
            <a:endParaRPr lang="en-US" altLang="zh-CN" sz="2400" i="1" dirty="0">
              <a:solidFill>
                <a:srgbClr val="00B0F0"/>
              </a:solidFill>
              <a:latin typeface="Arial" panose="020B0604020202020204" pitchFamily="34" charset="0"/>
              <a:cs typeface="Arial" panose="020B0604020202020204" pitchFamily="34" charset="0"/>
              <a:sym typeface="+mn-lt"/>
            </a:endParaRPr>
          </a:p>
        </p:txBody>
      </p:sp>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FF00"/>
                </a:solidFill>
                <a:latin typeface="Arial" panose="020B0604020202020204" pitchFamily="34" charset="0"/>
                <a:cs typeface="Arial" panose="020B0604020202020204" pitchFamily="34" charset="0"/>
              </a:rPr>
              <a:t>1. </a:t>
            </a:r>
          </a:p>
          <a:p>
            <a:pPr algn="ctr"/>
            <a:r>
              <a:rPr lang="vi-VN" sz="4400" b="1" dirty="0">
                <a:solidFill>
                  <a:srgbClr val="FFFF00"/>
                </a:solidFill>
                <a:latin typeface="Arial" panose="020B0604020202020204" pitchFamily="34" charset="0"/>
                <a:cs typeface="Arial" panose="020B0604020202020204" pitchFamily="34" charset="0"/>
              </a:rPr>
              <a:t>Ô nguyên tố</a:t>
            </a:r>
            <a:endParaRPr lang="en-US" sz="4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47E2401-CA7A-4101-82F3-4DBFA2B48ADE}"/>
              </a:ext>
            </a:extLst>
          </p:cNvPr>
          <p:cNvSpPr txBox="1"/>
          <p:nvPr/>
        </p:nvSpPr>
        <p:spPr>
          <a:xfrm>
            <a:off x="2487087" y="330532"/>
            <a:ext cx="9433048" cy="10772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dirty="0">
                <a:solidFill>
                  <a:srgbClr val="333333"/>
                </a:solidFill>
                <a:latin typeface="Arial" panose="020B0604020202020204" pitchFamily="34" charset="0"/>
                <a:cs typeface="Arial" panose="020B0604020202020204" pitchFamily="34" charset="0"/>
              </a:rPr>
              <a:t>Ví dụ: Các thông tin về nguyên tố ở ô số 8 trong bảng tuần hoàn được chỉ ra trong Hình 4.2.</a:t>
            </a:r>
            <a:endParaRPr lang="vi-VN" sz="32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0BD121C-F301-4659-A0C3-83366AB8BC73}"/>
              </a:ext>
            </a:extLst>
          </p:cNvPr>
          <p:cNvSpPr/>
          <p:nvPr/>
        </p:nvSpPr>
        <p:spPr>
          <a:xfrm>
            <a:off x="5834295" y="2420889"/>
            <a:ext cx="2355574" cy="2664296"/>
          </a:xfrm>
          <a:prstGeom prst="roundRect">
            <a:avLst/>
          </a:prstGeom>
          <a:solidFill>
            <a:srgbClr val="FF00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8</a:t>
            </a:r>
          </a:p>
          <a:p>
            <a:pPr algn="ctr"/>
            <a:r>
              <a:rPr lang="vi-VN" sz="7200" b="1" dirty="0">
                <a:latin typeface="Arial" panose="020B0604020202020204" pitchFamily="34" charset="0"/>
                <a:cs typeface="Arial" panose="020B0604020202020204" pitchFamily="34" charset="0"/>
              </a:rPr>
              <a:t>O</a:t>
            </a:r>
          </a:p>
          <a:p>
            <a:pPr algn="ctr"/>
            <a:r>
              <a:rPr lang="vi-VN" sz="2800" b="1" dirty="0">
                <a:latin typeface="Arial" panose="020B0604020202020204" pitchFamily="34" charset="0"/>
                <a:cs typeface="Arial" panose="020B0604020202020204" pitchFamily="34" charset="0"/>
              </a:rPr>
              <a:t>Oxygen</a:t>
            </a:r>
          </a:p>
          <a:p>
            <a:pPr algn="ctr"/>
            <a:r>
              <a:rPr lang="vi-VN" sz="2800" b="1" dirty="0">
                <a:latin typeface="Arial" panose="020B0604020202020204" pitchFamily="34" charset="0"/>
                <a:cs typeface="Arial" panose="020B0604020202020204" pitchFamily="34" charset="0"/>
              </a:rPr>
              <a:t>16</a:t>
            </a:r>
          </a:p>
        </p:txBody>
      </p:sp>
      <p:sp>
        <p:nvSpPr>
          <p:cNvPr id="16" name="Speech Bubble: Rectangle with Corners Rounded 15">
            <a:extLst>
              <a:ext uri="{FF2B5EF4-FFF2-40B4-BE49-F238E27FC236}">
                <a16:creationId xmlns:a16="http://schemas.microsoft.com/office/drawing/2014/main" id="{9118931A-A36E-42BA-B96A-048830D7E5D1}"/>
              </a:ext>
            </a:extLst>
          </p:cNvPr>
          <p:cNvSpPr/>
          <p:nvPr/>
        </p:nvSpPr>
        <p:spPr>
          <a:xfrm>
            <a:off x="8024367" y="1990653"/>
            <a:ext cx="3219354" cy="566531"/>
          </a:xfrm>
          <a:prstGeom prst="wedgeRoundRectCallout">
            <a:avLst>
              <a:gd name="adj1" fmla="val -77548"/>
              <a:gd name="adj2" fmla="val 735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Số đơn vị điện tích hạt nhân</a:t>
            </a:r>
          </a:p>
        </p:txBody>
      </p:sp>
      <p:sp>
        <p:nvSpPr>
          <p:cNvPr id="18" name="Speech Bubble: Rectangle with Corners Rounded 17">
            <a:extLst>
              <a:ext uri="{FF2B5EF4-FFF2-40B4-BE49-F238E27FC236}">
                <a16:creationId xmlns:a16="http://schemas.microsoft.com/office/drawing/2014/main" id="{3799F371-1973-4599-BAFD-AF79860B9776}"/>
              </a:ext>
            </a:extLst>
          </p:cNvPr>
          <p:cNvSpPr/>
          <p:nvPr/>
        </p:nvSpPr>
        <p:spPr>
          <a:xfrm>
            <a:off x="8335496" y="4197185"/>
            <a:ext cx="2764209" cy="566531"/>
          </a:xfrm>
          <a:prstGeom prst="wedgeRoundRectCallout">
            <a:avLst>
              <a:gd name="adj1" fmla="val -89832"/>
              <a:gd name="adj2" fmla="val 5522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Khối lượng nguyên tử</a:t>
            </a:r>
          </a:p>
        </p:txBody>
      </p:sp>
      <p:sp>
        <p:nvSpPr>
          <p:cNvPr id="19" name="Speech Bubble: Rectangle with Corners Rounded 18">
            <a:extLst>
              <a:ext uri="{FF2B5EF4-FFF2-40B4-BE49-F238E27FC236}">
                <a16:creationId xmlns:a16="http://schemas.microsoft.com/office/drawing/2014/main" id="{A8EEBD0A-6779-450F-BD8A-AC8A38AD6719}"/>
              </a:ext>
            </a:extLst>
          </p:cNvPr>
          <p:cNvSpPr/>
          <p:nvPr/>
        </p:nvSpPr>
        <p:spPr>
          <a:xfrm>
            <a:off x="8603741" y="3022078"/>
            <a:ext cx="2064632" cy="566531"/>
          </a:xfrm>
          <a:prstGeom prst="wedgeRoundRectCallout">
            <a:avLst>
              <a:gd name="adj1" fmla="val -100240"/>
              <a:gd name="adj2" fmla="val 1624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Tên nguyên tố</a:t>
            </a:r>
          </a:p>
        </p:txBody>
      </p:sp>
      <p:sp>
        <p:nvSpPr>
          <p:cNvPr id="20" name="Speech Bubble: Rectangle with Corners Rounded 19">
            <a:extLst>
              <a:ext uri="{FF2B5EF4-FFF2-40B4-BE49-F238E27FC236}">
                <a16:creationId xmlns:a16="http://schemas.microsoft.com/office/drawing/2014/main" id="{DF03B774-E398-4A3D-BDA4-DD001ED5DC68}"/>
              </a:ext>
            </a:extLst>
          </p:cNvPr>
          <p:cNvSpPr/>
          <p:nvPr/>
        </p:nvSpPr>
        <p:spPr>
          <a:xfrm>
            <a:off x="3098557" y="3252003"/>
            <a:ext cx="2355574" cy="566531"/>
          </a:xfrm>
          <a:prstGeom prst="wedgeRoundRectCallout">
            <a:avLst>
              <a:gd name="adj1" fmla="val 99398"/>
              <a:gd name="adj2" fmla="val -83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Kí hiệu hóa học</a:t>
            </a:r>
          </a:p>
        </p:txBody>
      </p:sp>
    </p:spTree>
    <p:extLst>
      <p:ext uri="{BB962C8B-B14F-4D97-AF65-F5344CB8AC3E}">
        <p14:creationId xmlns:p14="http://schemas.microsoft.com/office/powerpoint/2010/main" val="188823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6"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TextBox 3">
            <a:extLst>
              <a:ext uri="{FF2B5EF4-FFF2-40B4-BE49-F238E27FC236}">
                <a16:creationId xmlns:a16="http://schemas.microsoft.com/office/drawing/2014/main" id="{D506B96A-6223-4D33-9398-19D0AD1DD963}"/>
              </a:ext>
            </a:extLst>
          </p:cNvPr>
          <p:cNvSpPr txBox="1"/>
          <p:nvPr/>
        </p:nvSpPr>
        <p:spPr>
          <a:xfrm>
            <a:off x="3690455" y="1556792"/>
            <a:ext cx="7632848" cy="1077218"/>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Quan sát Hình 4.2, cho biết số proton, electron trong nguyên tử oxygen</a:t>
            </a:r>
          </a:p>
        </p:txBody>
      </p:sp>
      <p:pic>
        <p:nvPicPr>
          <p:cNvPr id="5" name="Picture 4">
            <a:extLst>
              <a:ext uri="{FF2B5EF4-FFF2-40B4-BE49-F238E27FC236}">
                <a16:creationId xmlns:a16="http://schemas.microsoft.com/office/drawing/2014/main" id="{92E51565-29E9-441D-A02A-59AE75518579}"/>
              </a:ext>
            </a:extLst>
          </p:cNvPr>
          <p:cNvPicPr>
            <a:picLocks noChangeAspect="1"/>
          </p:cNvPicPr>
          <p:nvPr/>
        </p:nvPicPr>
        <p:blipFill>
          <a:blip r:embed="rId2"/>
          <a:stretch>
            <a:fillRect/>
          </a:stretch>
        </p:blipFill>
        <p:spPr>
          <a:xfrm>
            <a:off x="263353" y="379080"/>
            <a:ext cx="2953896" cy="2953896"/>
          </a:xfrm>
          <a:prstGeom prst="rect">
            <a:avLst/>
          </a:prstGeom>
        </p:spPr>
      </p:pic>
      <p:sp>
        <p:nvSpPr>
          <p:cNvPr id="6" name="TextBox 5">
            <a:extLst>
              <a:ext uri="{FF2B5EF4-FFF2-40B4-BE49-F238E27FC236}">
                <a16:creationId xmlns:a16="http://schemas.microsoft.com/office/drawing/2014/main" id="{68978469-8DCF-47FB-9EA4-F6F6EFA7BE40}"/>
              </a:ext>
            </a:extLst>
          </p:cNvPr>
          <p:cNvSpPr txBox="1"/>
          <p:nvPr/>
        </p:nvSpPr>
        <p:spPr>
          <a:xfrm>
            <a:off x="1775520" y="3429000"/>
            <a:ext cx="9721080" cy="2062103"/>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Sử dụng bảng tuần hoàn và cho biết kí hiệu hóa học, tên nguyên tố, số hiệu nguyên tử, khối lượng nguyên tử và số electron trong nguyên tử của các nguyên tố ở ô số 6, 11</a:t>
            </a:r>
          </a:p>
        </p:txBody>
      </p:sp>
    </p:spTree>
    <p:extLst>
      <p:ext uri="{BB962C8B-B14F-4D97-AF65-F5344CB8AC3E}">
        <p14:creationId xmlns:p14="http://schemas.microsoft.com/office/powerpoint/2010/main" val="265342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479376" y="944921"/>
            <a:ext cx="11405425"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Ta có: số hiệu nguyên tử = số đơn vị điện tích hạt nhân (số proton) = số electron trong nguyên tử</a:t>
            </a:r>
          </a:p>
          <a:p>
            <a:r>
              <a:rPr lang="vi-VN" sz="2800" dirty="0">
                <a:solidFill>
                  <a:srgbClr val="333333"/>
                </a:solidFill>
                <a:latin typeface="Arial" panose="020B0604020202020204" pitchFamily="34" charset="0"/>
                <a:cs typeface="Arial" panose="020B0604020202020204" pitchFamily="34" charset="0"/>
              </a:rPr>
              <a:t>- Oxygen có số hiệu nguyên tử là  8</a:t>
            </a:r>
          </a:p>
          <a:p>
            <a:r>
              <a:rPr lang="en-US" sz="2800" dirty="0">
                <a:solidFill>
                  <a:schemeClr val="tx1"/>
                </a:solidFill>
              </a:rPr>
              <a:t>⇒ </a:t>
            </a:r>
            <a:r>
              <a:rPr lang="vi-VN" sz="2800" dirty="0">
                <a:solidFill>
                  <a:srgbClr val="333333"/>
                </a:solidFill>
                <a:latin typeface="Arial" panose="020B0604020202020204" pitchFamily="34" charset="0"/>
                <a:cs typeface="Arial" panose="020B0604020202020204" pitchFamily="34" charset="0"/>
              </a:rPr>
              <a:t>Oxygen có 8 proton và 8 electron</a:t>
            </a:r>
          </a:p>
        </p:txBody>
      </p:sp>
      <p:sp>
        <p:nvSpPr>
          <p:cNvPr id="6" name="TextBox 5">
            <a:extLst>
              <a:ext uri="{FF2B5EF4-FFF2-40B4-BE49-F238E27FC236}">
                <a16:creationId xmlns:a16="http://schemas.microsoft.com/office/drawing/2014/main" id="{1CB0ADCB-1DFE-48FC-92B9-B01B9997FA86}"/>
              </a:ext>
            </a:extLst>
          </p:cNvPr>
          <p:cNvSpPr txBox="1"/>
          <p:nvPr/>
        </p:nvSpPr>
        <p:spPr>
          <a:xfrm>
            <a:off x="479376" y="3191690"/>
            <a:ext cx="5400600"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b="1" dirty="0">
                <a:solidFill>
                  <a:srgbClr val="333333"/>
                </a:solidFill>
                <a:latin typeface="Arial" panose="020B0604020202020204" pitchFamily="34" charset="0"/>
                <a:cs typeface="Arial" panose="020B0604020202020204" pitchFamily="34" charset="0"/>
              </a:rPr>
              <a:t>- Ô số 6:  </a:t>
            </a:r>
          </a:p>
          <a:p>
            <a:r>
              <a:rPr lang="vi-VN" sz="2800" dirty="0">
                <a:solidFill>
                  <a:srgbClr val="333333"/>
                </a:solidFill>
                <a:latin typeface="Arial" panose="020B0604020202020204" pitchFamily="34" charset="0"/>
                <a:cs typeface="Arial" panose="020B0604020202020204" pitchFamily="34" charset="0"/>
              </a:rPr>
              <a:t>   + Kí hiệu hóa học: C</a:t>
            </a:r>
          </a:p>
          <a:p>
            <a:r>
              <a:rPr lang="vi-VN" sz="2800" dirty="0">
                <a:solidFill>
                  <a:srgbClr val="333333"/>
                </a:solidFill>
                <a:latin typeface="Arial" panose="020B0604020202020204" pitchFamily="34" charset="0"/>
                <a:cs typeface="Arial" panose="020B0604020202020204" pitchFamily="34" charset="0"/>
              </a:rPr>
              <a:t>   + Tên nguyên tố: Carbon</a:t>
            </a:r>
          </a:p>
          <a:p>
            <a:r>
              <a:rPr lang="vi-VN" sz="2800" dirty="0">
                <a:solidFill>
                  <a:srgbClr val="333333"/>
                </a:solidFill>
                <a:latin typeface="Arial" panose="020B0604020202020204" pitchFamily="34" charset="0"/>
                <a:cs typeface="Arial" panose="020B0604020202020204" pitchFamily="34" charset="0"/>
              </a:rPr>
              <a:t>   + Số hiệu nguyên tử: 6</a:t>
            </a:r>
          </a:p>
          <a:p>
            <a:r>
              <a:rPr lang="vi-VN" sz="2800" dirty="0">
                <a:solidFill>
                  <a:srgbClr val="333333"/>
                </a:solidFill>
                <a:latin typeface="Arial" panose="020B0604020202020204" pitchFamily="34" charset="0"/>
                <a:cs typeface="Arial" panose="020B0604020202020204" pitchFamily="34" charset="0"/>
              </a:rPr>
              <a:t>   + Khối lượng nguyên tử: 12</a:t>
            </a:r>
          </a:p>
          <a:p>
            <a:r>
              <a:rPr lang="vi-VN" sz="2800" dirty="0">
                <a:solidFill>
                  <a:srgbClr val="333333"/>
                </a:solidFill>
                <a:latin typeface="Arial" panose="020B0604020202020204" pitchFamily="34" charset="0"/>
                <a:cs typeface="Arial" panose="020B0604020202020204" pitchFamily="34" charset="0"/>
              </a:rPr>
              <a:t>   + Số electron trong nguyên tử = số hiệu nguyên tử: 6</a:t>
            </a:r>
          </a:p>
        </p:txBody>
      </p:sp>
      <p:sp>
        <p:nvSpPr>
          <p:cNvPr id="5" name="TextBox 4">
            <a:extLst>
              <a:ext uri="{FF2B5EF4-FFF2-40B4-BE49-F238E27FC236}">
                <a16:creationId xmlns:a16="http://schemas.microsoft.com/office/drawing/2014/main" id="{6BD0ABE3-3013-45F4-B728-98FF1D43F6F6}"/>
              </a:ext>
            </a:extLst>
          </p:cNvPr>
          <p:cNvSpPr txBox="1"/>
          <p:nvPr/>
        </p:nvSpPr>
        <p:spPr>
          <a:xfrm>
            <a:off x="5847908" y="3191690"/>
            <a:ext cx="6036893"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b="1" dirty="0">
                <a:solidFill>
                  <a:srgbClr val="333333"/>
                </a:solidFill>
                <a:latin typeface="Arial" panose="020B0604020202020204" pitchFamily="34" charset="0"/>
                <a:cs typeface="Arial" panose="020B0604020202020204" pitchFamily="34" charset="0"/>
              </a:rPr>
              <a:t>- Ô số 11:   </a:t>
            </a:r>
          </a:p>
          <a:p>
            <a:r>
              <a:rPr lang="vi-VN" sz="2800" dirty="0">
                <a:solidFill>
                  <a:srgbClr val="333333"/>
                </a:solidFill>
                <a:latin typeface="Arial" panose="020B0604020202020204" pitchFamily="34" charset="0"/>
                <a:cs typeface="Arial" panose="020B0604020202020204" pitchFamily="34" charset="0"/>
              </a:rPr>
              <a:t>   + Kí hiệu hóa học: Na</a:t>
            </a:r>
          </a:p>
          <a:p>
            <a:r>
              <a:rPr lang="vi-VN" sz="2800" dirty="0">
                <a:solidFill>
                  <a:srgbClr val="333333"/>
                </a:solidFill>
                <a:latin typeface="Arial" panose="020B0604020202020204" pitchFamily="34" charset="0"/>
                <a:cs typeface="Arial" panose="020B0604020202020204" pitchFamily="34" charset="0"/>
              </a:rPr>
              <a:t>   + Tên nguyên tố: Sodium</a:t>
            </a:r>
          </a:p>
          <a:p>
            <a:r>
              <a:rPr lang="vi-VN" sz="2800" dirty="0">
                <a:solidFill>
                  <a:srgbClr val="333333"/>
                </a:solidFill>
                <a:latin typeface="Arial" panose="020B0604020202020204" pitchFamily="34" charset="0"/>
                <a:cs typeface="Arial" panose="020B0604020202020204" pitchFamily="34" charset="0"/>
              </a:rPr>
              <a:t>   + Số hiệu nguyên tử: 11</a:t>
            </a:r>
          </a:p>
          <a:p>
            <a:r>
              <a:rPr lang="vi-VN" sz="2800" dirty="0">
                <a:solidFill>
                  <a:srgbClr val="333333"/>
                </a:solidFill>
                <a:latin typeface="Arial" panose="020B0604020202020204" pitchFamily="34" charset="0"/>
                <a:cs typeface="Arial" panose="020B0604020202020204" pitchFamily="34" charset="0"/>
              </a:rPr>
              <a:t>   + Khối lượng nguyên tử: 23</a:t>
            </a:r>
          </a:p>
          <a:p>
            <a:r>
              <a:rPr lang="vi-VN" sz="2800" dirty="0">
                <a:solidFill>
                  <a:srgbClr val="333333"/>
                </a:solidFill>
                <a:latin typeface="Arial" panose="020B0604020202020204" pitchFamily="34" charset="0"/>
                <a:cs typeface="Arial" panose="020B0604020202020204" pitchFamily="34" charset="0"/>
              </a:rPr>
              <a:t>   + Số electron trong nguyên tử = số hiệu nguyên tử: 12</a:t>
            </a:r>
          </a:p>
        </p:txBody>
      </p:sp>
    </p:spTree>
    <p:extLst>
      <p:ext uri="{BB962C8B-B14F-4D97-AF65-F5344CB8AC3E}">
        <p14:creationId xmlns:p14="http://schemas.microsoft.com/office/powerpoint/2010/main" val="25533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2467779" y="1270315"/>
            <a:ext cx="9470613" cy="12412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600" dirty="0">
                <a:latin typeface="Arial" panose="020B0604020202020204" pitchFamily="34" charset="0"/>
                <a:cs typeface="Arial" panose="020B0604020202020204" pitchFamily="34" charset="0"/>
              </a:rPr>
              <a:t>- Mỗi nguyên tố hoá học được xếp vào một ô của bảng tuần hoàn, gọi là ô nguyên tố.</a:t>
            </a:r>
          </a:p>
        </p:txBody>
      </p:sp>
      <p:sp>
        <p:nvSpPr>
          <p:cNvPr id="9" name="TextBox 8">
            <a:extLst>
              <a:ext uri="{FF2B5EF4-FFF2-40B4-BE49-F238E27FC236}">
                <a16:creationId xmlns:a16="http://schemas.microsoft.com/office/drawing/2014/main" id="{9DCDE968-91E8-4246-B4A8-9F69CDFA9DC7}"/>
              </a:ext>
            </a:extLst>
          </p:cNvPr>
          <p:cNvSpPr txBox="1"/>
          <p:nvPr/>
        </p:nvSpPr>
        <p:spPr>
          <a:xfrm>
            <a:off x="582416" y="3208477"/>
            <a:ext cx="11236013" cy="181569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600" dirty="0">
                <a:latin typeface="Arial" panose="020B0604020202020204" pitchFamily="34" charset="0"/>
                <a:cs typeface="Arial" panose="020B0604020202020204" pitchFamily="34" charset="0"/>
              </a:rPr>
              <a:t>- Ô nguyên tố cho biết: số hiệu nguyên tử, kí hiệu hoá học, tên nguyên tố và khối lượng nguyên tử của nguyên tố đó.</a:t>
            </a:r>
          </a:p>
        </p:txBody>
      </p:sp>
      <p:sp>
        <p:nvSpPr>
          <p:cNvPr id="11" name="Synergistically utilize technically sound portals with frictionless chains. Dramatically customize…">
            <a:extLst>
              <a:ext uri="{FF2B5EF4-FFF2-40B4-BE49-F238E27FC236}">
                <a16:creationId xmlns:a16="http://schemas.microsoft.com/office/drawing/2014/main" id="{4726F43D-44DF-4581-8AF9-17A5B500BD69}"/>
              </a:ext>
            </a:extLst>
          </p:cNvPr>
          <p:cNvSpPr txBox="1"/>
          <p:nvPr/>
        </p:nvSpPr>
        <p:spPr>
          <a:xfrm>
            <a:off x="582416" y="5395089"/>
            <a:ext cx="11236013" cy="1148904"/>
          </a:xfrm>
          <a:prstGeom prst="rect">
            <a:avLst/>
          </a:prstGeom>
          <a:ln/>
          <a:extLst>
            <a:ext uri="{C572A759-6A51-4108-AA02-DFA0A04FC94B}">
              <ma14:wrappingTextBox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just" defTabSz="550320" hangingPunct="0">
              <a:defRPr sz="2000" b="0">
                <a:solidFill>
                  <a:srgbClr val="1C1F25"/>
                </a:solidFill>
                <a:latin typeface="Roboto Bold"/>
                <a:ea typeface="Roboto Bold"/>
                <a:cs typeface="Roboto Bold"/>
                <a:sym typeface="Roboto Bold"/>
              </a:defRPr>
            </a:pPr>
            <a:r>
              <a:rPr lang="vi-VN"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Số hiệu nguyên tử (Z) = Số đơn vị điện tích hạt nhân = Số p =</a:t>
            </a:r>
            <a:r>
              <a:rPr lang="en-US"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 </a:t>
            </a:r>
            <a:r>
              <a:rPr lang="vi-VN"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Số e</a:t>
            </a:r>
            <a:r>
              <a:rPr lang="vi-VN" sz="3600" dirty="0">
                <a:solidFill>
                  <a:srgbClr val="FF0000"/>
                </a:solidFill>
                <a:latin typeface="Arial" panose="020B0604020202020204" pitchFamily="34" charset="0"/>
                <a:ea typeface="Roboto Bold"/>
                <a:cs typeface="Arial" panose="020B0604020202020204" pitchFamily="34" charset="0"/>
                <a:sym typeface="+mn-lt"/>
              </a:rPr>
              <a:t> </a:t>
            </a:r>
            <a:r>
              <a:rPr lang="vi-VN"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 Số thứ tự ô</a:t>
            </a:r>
            <a:endParaRPr lang="en-US" altLang="zh-CN" sz="3600" dirty="0">
              <a:solidFill>
                <a:srgbClr val="FF0000"/>
              </a:solidFill>
              <a:latin typeface="Arial" panose="020B0604020202020204" pitchFamily="34" charset="0"/>
              <a:cs typeface="Arial" panose="020B0604020202020204" pitchFamily="34" charset="0"/>
              <a:sym typeface="+mn-lt"/>
            </a:endParaRPr>
          </a:p>
        </p:txBody>
      </p:sp>
      <p:pic>
        <p:nvPicPr>
          <p:cNvPr id="7" name="Picture 6">
            <a:extLst>
              <a:ext uri="{FF2B5EF4-FFF2-40B4-BE49-F238E27FC236}">
                <a16:creationId xmlns:a16="http://schemas.microsoft.com/office/drawing/2014/main" id="{32FA9D3E-D764-4443-A065-09D8C525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5965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2. </a:t>
            </a:r>
          </a:p>
          <a:p>
            <a:pPr algn="ctr"/>
            <a:r>
              <a:rPr lang="vi-VN" sz="8000" b="1" dirty="0">
                <a:solidFill>
                  <a:srgbClr val="FFFF00"/>
                </a:solidFill>
                <a:latin typeface="Arial" panose="020B0604020202020204" pitchFamily="34" charset="0"/>
                <a:cs typeface="Arial" panose="020B0604020202020204" pitchFamily="34" charset="0"/>
              </a:rPr>
              <a:t>Chu kì</a:t>
            </a:r>
            <a:endParaRPr lang="en-US" sz="80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47E2401-CA7A-4101-82F3-4DBFA2B48ADE}"/>
              </a:ext>
            </a:extLst>
          </p:cNvPr>
          <p:cNvSpPr txBox="1"/>
          <p:nvPr/>
        </p:nvSpPr>
        <p:spPr>
          <a:xfrm>
            <a:off x="2255389" y="161109"/>
            <a:ext cx="9896442"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200" b="1" dirty="0">
                <a:solidFill>
                  <a:srgbClr val="333333"/>
                </a:solidFill>
                <a:latin typeface="Arial" panose="020B0604020202020204" pitchFamily="34" charset="0"/>
                <a:cs typeface="Arial" panose="020B0604020202020204" pitchFamily="34" charset="0"/>
              </a:rPr>
              <a:t>Tìm hiểu mối quan hệ giữa số lớp electron của nguyên tử các nguyên tố với số thứ tự của chu kì</a:t>
            </a:r>
            <a:endParaRPr lang="vi-VN" sz="3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AE3352-8215-49B6-AD9B-05939CBD928B}"/>
              </a:ext>
            </a:extLst>
          </p:cNvPr>
          <p:cNvSpPr txBox="1"/>
          <p:nvPr/>
        </p:nvSpPr>
        <p:spPr>
          <a:xfrm>
            <a:off x="2235304" y="1916832"/>
            <a:ext cx="9936611" cy="1384995"/>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b="0" i="0" dirty="0">
                <a:solidFill>
                  <a:srgbClr val="333333"/>
                </a:solidFill>
                <a:effectLst/>
                <a:latin typeface="Arial" panose="020B0604020202020204" pitchFamily="34" charset="0"/>
                <a:cs typeface="Arial" panose="020B0604020202020204" pitchFamily="34" charset="0"/>
              </a:rPr>
              <a:t>6 mô hình sắp xếp electron ở vỏ nguyên tử của sáu nguyên tố H, He, Li, Be, C, N theo mẫu được mô tả trong Hình 4.4</a:t>
            </a:r>
            <a:endParaRPr lang="vi-V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744017B-EA52-49AC-8F13-2FA6D0AC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496307"/>
            <a:ext cx="7997196" cy="3140717"/>
          </a:xfrm>
          <a:prstGeom prst="rect">
            <a:avLst/>
          </a:prstGeom>
        </p:spPr>
      </p:pic>
    </p:spTree>
    <p:extLst>
      <p:ext uri="{BB962C8B-B14F-4D97-AF65-F5344CB8AC3E}">
        <p14:creationId xmlns:p14="http://schemas.microsoft.com/office/powerpoint/2010/main" val="1305642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2207FF6D-1419-4D34-BFF4-812D616DBC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8" name="组合 47">
            <a:extLst>
              <a:ext uri="{FF2B5EF4-FFF2-40B4-BE49-F238E27FC236}">
                <a16:creationId xmlns:a16="http://schemas.microsoft.com/office/drawing/2014/main" id="{A1FD5535-CD6D-4EEC-82C7-C34E228A1E8C}"/>
              </a:ext>
            </a:extLst>
          </p:cNvPr>
          <p:cNvGrpSpPr/>
          <p:nvPr/>
        </p:nvGrpSpPr>
        <p:grpSpPr>
          <a:xfrm>
            <a:off x="1379476" y="1268760"/>
            <a:ext cx="9433048" cy="4873961"/>
            <a:chOff x="1415480" y="1340768"/>
            <a:chExt cx="9433048" cy="4873961"/>
          </a:xfrm>
        </p:grpSpPr>
        <p:pic>
          <p:nvPicPr>
            <p:cNvPr id="47" name="图片 46">
              <a:extLst>
                <a:ext uri="{FF2B5EF4-FFF2-40B4-BE49-F238E27FC236}">
                  <a16:creationId xmlns:a16="http://schemas.microsoft.com/office/drawing/2014/main" id="{4D76EF78-13F3-46BD-A6CA-1543DB940E3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76"/>
                      </a14:imgEffect>
                    </a14:imgLayer>
                  </a14:imgProps>
                </a:ext>
                <a:ext uri="{28A0092B-C50C-407E-A947-70E740481C1C}">
                  <a14:useLocalDpi xmlns:a14="http://schemas.microsoft.com/office/drawing/2010/main"/>
                </a:ext>
              </a:extLst>
            </a:blip>
            <a:srcRect/>
            <a:stretch/>
          </p:blipFill>
          <p:spPr>
            <a:xfrm>
              <a:off x="1415480" y="1340768"/>
              <a:ext cx="9433048" cy="4873961"/>
            </a:xfrm>
            <a:custGeom>
              <a:avLst/>
              <a:gdLst>
                <a:gd name="connsiteX0" fmla="*/ 350340 w 9433048"/>
                <a:gd name="connsiteY0" fmla="*/ 0 h 4873961"/>
                <a:gd name="connsiteX1" fmla="*/ 9082708 w 9433048"/>
                <a:gd name="connsiteY1" fmla="*/ 0 h 4873961"/>
                <a:gd name="connsiteX2" fmla="*/ 9433048 w 9433048"/>
                <a:gd name="connsiteY2" fmla="*/ 350340 h 4873961"/>
                <a:gd name="connsiteX3" fmla="*/ 9433048 w 9433048"/>
                <a:gd name="connsiteY3" fmla="*/ 4523621 h 4873961"/>
                <a:gd name="connsiteX4" fmla="*/ 9082708 w 9433048"/>
                <a:gd name="connsiteY4" fmla="*/ 4873961 h 4873961"/>
                <a:gd name="connsiteX5" fmla="*/ 350340 w 9433048"/>
                <a:gd name="connsiteY5" fmla="*/ 4873961 h 4873961"/>
                <a:gd name="connsiteX6" fmla="*/ 0 w 9433048"/>
                <a:gd name="connsiteY6" fmla="*/ 4523621 h 4873961"/>
                <a:gd name="connsiteX7" fmla="*/ 0 w 9433048"/>
                <a:gd name="connsiteY7" fmla="*/ 350340 h 4873961"/>
                <a:gd name="connsiteX8" fmla="*/ 350340 w 9433048"/>
                <a:gd name="connsiteY8" fmla="*/ 0 h 48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3048" h="4873961">
                  <a:moveTo>
                    <a:pt x="350340" y="0"/>
                  </a:moveTo>
                  <a:lnTo>
                    <a:pt x="9082708" y="0"/>
                  </a:lnTo>
                  <a:cubicBezTo>
                    <a:pt x="9276195" y="0"/>
                    <a:pt x="9433048" y="156853"/>
                    <a:pt x="9433048" y="350340"/>
                  </a:cubicBezTo>
                  <a:lnTo>
                    <a:pt x="9433048" y="4523621"/>
                  </a:lnTo>
                  <a:cubicBezTo>
                    <a:pt x="9433048" y="4717108"/>
                    <a:pt x="9276195" y="4873961"/>
                    <a:pt x="9082708" y="4873961"/>
                  </a:cubicBezTo>
                  <a:lnTo>
                    <a:pt x="350340" y="4873961"/>
                  </a:lnTo>
                  <a:cubicBezTo>
                    <a:pt x="156853" y="4873961"/>
                    <a:pt x="0" y="4717108"/>
                    <a:pt x="0" y="4523621"/>
                  </a:cubicBezTo>
                  <a:lnTo>
                    <a:pt x="0" y="350340"/>
                  </a:lnTo>
                  <a:cubicBezTo>
                    <a:pt x="0" y="156853"/>
                    <a:pt x="156853" y="0"/>
                    <a:pt x="350340" y="0"/>
                  </a:cubicBezTo>
                  <a:close/>
                </a:path>
              </a:pathLst>
            </a:custGeom>
          </p:spPr>
        </p:pic>
        <p:sp>
          <p:nvSpPr>
            <p:cNvPr id="45" name="矩形: 圆角 44">
              <a:extLst>
                <a:ext uri="{FF2B5EF4-FFF2-40B4-BE49-F238E27FC236}">
                  <a16:creationId xmlns:a16="http://schemas.microsoft.com/office/drawing/2014/main" id="{19C0733D-B29B-4A52-9BD0-20E2D8EAFEF7}"/>
                </a:ext>
              </a:extLst>
            </p:cNvPr>
            <p:cNvSpPr/>
            <p:nvPr/>
          </p:nvSpPr>
          <p:spPr>
            <a:xfrm>
              <a:off x="1415480" y="1340768"/>
              <a:ext cx="9433048" cy="4873961"/>
            </a:xfrm>
            <a:prstGeom prst="roundRect">
              <a:avLst>
                <a:gd name="adj" fmla="val 7188"/>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Google Shape;928;p28">
            <a:extLst>
              <a:ext uri="{FF2B5EF4-FFF2-40B4-BE49-F238E27FC236}">
                <a16:creationId xmlns:a16="http://schemas.microsoft.com/office/drawing/2014/main" id="{B062109C-F0DC-493C-9DB9-C0A735C29984}"/>
              </a:ext>
            </a:extLst>
          </p:cNvPr>
          <p:cNvSpPr txBox="1">
            <a:spLocks/>
          </p:cNvSpPr>
          <p:nvPr/>
        </p:nvSpPr>
        <p:spPr>
          <a:xfrm>
            <a:off x="3358523" y="1484784"/>
            <a:ext cx="5474953" cy="4479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NỘI DUNG BÀI HỌC</a:t>
            </a:r>
            <a:endParaRPr lang="zh-CN"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sp>
        <p:nvSpPr>
          <p:cNvPr id="39" name="Google Shape;929;p28">
            <a:extLst>
              <a:ext uri="{FF2B5EF4-FFF2-40B4-BE49-F238E27FC236}">
                <a16:creationId xmlns:a16="http://schemas.microsoft.com/office/drawing/2014/main" id="{0970AA74-726A-4036-A4DA-5D757FD805BD}"/>
              </a:ext>
            </a:extLst>
          </p:cNvPr>
          <p:cNvSpPr txBox="1">
            <a:spLocks/>
          </p:cNvSpPr>
          <p:nvPr/>
        </p:nvSpPr>
        <p:spPr>
          <a:xfrm>
            <a:off x="2030448" y="3336507"/>
            <a:ext cx="417646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tắc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sắp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xếp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các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tố</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hóa</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học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trong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bảng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tuần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hoàn</a:t>
            </a:r>
            <a:endParaRPr lang="en-US" altLang="zh-CN" sz="1400" b="1" dirty="0">
              <a:solidFill>
                <a:srgbClr val="00B0F0"/>
              </a:solidFill>
              <a:latin typeface="Arial" panose="020B0604020202020204" pitchFamily="34" charset="0"/>
              <a:cs typeface="Arial" panose="020B0604020202020204" pitchFamily="34" charset="0"/>
              <a:sym typeface="+mn-lt"/>
            </a:endParaRPr>
          </a:p>
        </p:txBody>
      </p:sp>
      <p:sp>
        <p:nvSpPr>
          <p:cNvPr id="40" name="Google Shape;931;p28">
            <a:extLst>
              <a:ext uri="{FF2B5EF4-FFF2-40B4-BE49-F238E27FC236}">
                <a16:creationId xmlns:a16="http://schemas.microsoft.com/office/drawing/2014/main" id="{2BD9F8D3-E77E-4886-8421-95FC4B6644A4}"/>
              </a:ext>
            </a:extLst>
          </p:cNvPr>
          <p:cNvSpPr txBox="1">
            <a:spLocks/>
          </p:cNvSpPr>
          <p:nvPr/>
        </p:nvSpPr>
        <p:spPr>
          <a:xfrm>
            <a:off x="737960" y="2963100"/>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F0"/>
                </a:solidFill>
                <a:latin typeface="Arial" panose="020B0604020202020204" pitchFamily="34" charset="0"/>
                <a:cs typeface="Arial" panose="020B0604020202020204" pitchFamily="34" charset="0"/>
              </a:rPr>
              <a:t>I.</a:t>
            </a:r>
          </a:p>
        </p:txBody>
      </p:sp>
      <p:sp>
        <p:nvSpPr>
          <p:cNvPr id="41" name="Google Shape;932;p28">
            <a:extLst>
              <a:ext uri="{FF2B5EF4-FFF2-40B4-BE49-F238E27FC236}">
                <a16:creationId xmlns:a16="http://schemas.microsoft.com/office/drawing/2014/main" id="{7621D918-24EE-458D-9EB5-CB3D0C61EBE8}"/>
              </a:ext>
            </a:extLst>
          </p:cNvPr>
          <p:cNvSpPr txBox="1">
            <a:spLocks/>
          </p:cNvSpPr>
          <p:nvPr/>
        </p:nvSpPr>
        <p:spPr>
          <a:xfrm>
            <a:off x="5731273" y="2915171"/>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chemeClr val="accent4"/>
                </a:solidFill>
                <a:latin typeface="Arial" panose="020B0604020202020204" pitchFamily="34" charset="0"/>
                <a:cs typeface="Arial" panose="020B0604020202020204" pitchFamily="34" charset="0"/>
              </a:rPr>
              <a:t>II.</a:t>
            </a:r>
          </a:p>
        </p:txBody>
      </p:sp>
      <p:sp>
        <p:nvSpPr>
          <p:cNvPr id="43" name="Google Shape;933;p28">
            <a:extLst>
              <a:ext uri="{FF2B5EF4-FFF2-40B4-BE49-F238E27FC236}">
                <a16:creationId xmlns:a16="http://schemas.microsoft.com/office/drawing/2014/main" id="{D1CCED1B-6723-49DB-A2DD-67E61167E962}"/>
              </a:ext>
            </a:extLst>
          </p:cNvPr>
          <p:cNvSpPr txBox="1">
            <a:spLocks/>
          </p:cNvSpPr>
          <p:nvPr/>
        </p:nvSpPr>
        <p:spPr>
          <a:xfrm>
            <a:off x="7115831" y="3239952"/>
            <a:ext cx="361675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altLang="zh-CN" sz="2800" b="1" dirty="0" err="1">
                <a:solidFill>
                  <a:schemeClr val="accent4"/>
                </a:solidFill>
                <a:latin typeface="Arial" panose="020B0604020202020204" pitchFamily="34" charset="0"/>
                <a:cs typeface="Arial" panose="020B0604020202020204" pitchFamily="34" charset="0"/>
                <a:sym typeface="+mn-lt"/>
              </a:rPr>
              <a:t>Cấu</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tạo</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bảng</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tuần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hoàn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các</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nguyên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tố</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hóa</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học</a:t>
            </a:r>
            <a:endParaRPr lang="en-US" sz="2800" b="1" dirty="0">
              <a:solidFill>
                <a:schemeClr val="accent4"/>
              </a:solidFill>
              <a:latin typeface="Arial" panose="020B0604020202020204" pitchFamily="34" charset="0"/>
              <a:cs typeface="Arial" panose="020B0604020202020204" pitchFamily="34" charset="0"/>
            </a:endParaRPr>
          </a:p>
        </p:txBody>
      </p:sp>
      <p:sp>
        <p:nvSpPr>
          <p:cNvPr id="44" name="Google Shape;935;p28">
            <a:extLst>
              <a:ext uri="{FF2B5EF4-FFF2-40B4-BE49-F238E27FC236}">
                <a16:creationId xmlns:a16="http://schemas.microsoft.com/office/drawing/2014/main" id="{8669B318-A27B-4128-8A81-C17216F16676}"/>
              </a:ext>
            </a:extLst>
          </p:cNvPr>
          <p:cNvSpPr txBox="1">
            <a:spLocks/>
          </p:cNvSpPr>
          <p:nvPr/>
        </p:nvSpPr>
        <p:spPr>
          <a:xfrm>
            <a:off x="3170855" y="4540779"/>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50"/>
                </a:solidFill>
                <a:latin typeface="Arial" panose="020B0604020202020204" pitchFamily="34" charset="0"/>
                <a:cs typeface="Arial" panose="020B0604020202020204" pitchFamily="34" charset="0"/>
              </a:rPr>
              <a:t>III.</a:t>
            </a:r>
          </a:p>
        </p:txBody>
      </p:sp>
      <p:sp>
        <p:nvSpPr>
          <p:cNvPr id="46" name="Google Shape;936;p28">
            <a:extLst>
              <a:ext uri="{FF2B5EF4-FFF2-40B4-BE49-F238E27FC236}">
                <a16:creationId xmlns:a16="http://schemas.microsoft.com/office/drawing/2014/main" id="{1E1A9463-7898-40B6-9AA8-5F45E03DB77D}"/>
              </a:ext>
            </a:extLst>
          </p:cNvPr>
          <p:cNvSpPr txBox="1">
            <a:spLocks/>
          </p:cNvSpPr>
          <p:nvPr/>
        </p:nvSpPr>
        <p:spPr>
          <a:xfrm>
            <a:off x="4737501" y="4829458"/>
            <a:ext cx="489654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vi-VN" sz="2800" b="1" dirty="0">
                <a:solidFill>
                  <a:srgbClr val="00B050"/>
                </a:solidFill>
                <a:latin typeface="Arial" panose="020B0604020202020204" pitchFamily="34" charset="0"/>
                <a:cs typeface="Arial" panose="020B0604020202020204" pitchFamily="34" charset="0"/>
              </a:rPr>
              <a:t>Vị trí của các nguyên tố kim loại, phi kim và khí hiếm trong bảng tuần hoàn</a:t>
            </a:r>
          </a:p>
        </p:txBody>
      </p:sp>
    </p:spTree>
    <p:extLst>
      <p:ext uri="{BB962C8B-B14F-4D97-AF65-F5344CB8AC3E}">
        <p14:creationId xmlns:p14="http://schemas.microsoft.com/office/powerpoint/2010/main" val="132012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TextBox 6">
            <a:extLst>
              <a:ext uri="{FF2B5EF4-FFF2-40B4-BE49-F238E27FC236}">
                <a16:creationId xmlns:a16="http://schemas.microsoft.com/office/drawing/2014/main" id="{719F4F46-2003-482D-9880-3D691FB80359}"/>
              </a:ext>
            </a:extLst>
          </p:cNvPr>
          <p:cNvSpPr txBox="1"/>
          <p:nvPr/>
        </p:nvSpPr>
        <p:spPr>
          <a:xfrm>
            <a:off x="990602" y="610316"/>
            <a:ext cx="10210794"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200" b="1" dirty="0">
                <a:solidFill>
                  <a:srgbClr val="333333"/>
                </a:solidFill>
                <a:latin typeface="Arial" panose="020B0604020202020204" pitchFamily="34" charset="0"/>
                <a:cs typeface="Arial" panose="020B0604020202020204" pitchFamily="34" charset="0"/>
              </a:rPr>
              <a:t>Tìm hiểu mối quan hệ giữa số lớp electron của nguyên tử các nguyên tố với số thứ tự của chu kì</a:t>
            </a:r>
            <a:endParaRPr lang="vi-VN"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FDE65B-F637-4FA8-AE2A-905012A1DB93}"/>
              </a:ext>
            </a:extLst>
          </p:cNvPr>
          <p:cNvSpPr txBox="1"/>
          <p:nvPr/>
        </p:nvSpPr>
        <p:spPr>
          <a:xfrm>
            <a:off x="767407" y="2276872"/>
            <a:ext cx="10657184" cy="954107"/>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b="0" i="0" dirty="0">
                <a:solidFill>
                  <a:srgbClr val="333333"/>
                </a:solidFill>
                <a:effectLst/>
                <a:latin typeface="Arial" panose="020B0604020202020204" pitchFamily="34" charset="0"/>
                <a:cs typeface="Arial" panose="020B0604020202020204" pitchFamily="34" charset="0"/>
              </a:rPr>
              <a:t>6 mô hình sắp xếp electron ở vỏ nguyên tử của sáu nguyên tố H, He, Li, Be, C, N theo mẫu được mô tả trong Hình 4.1</a:t>
            </a:r>
            <a:endParaRPr lang="vi-VN"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426EF9E-8BC5-4220-9E40-714960EBE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623" y="3424772"/>
            <a:ext cx="7786753" cy="2969170"/>
          </a:xfrm>
          <a:prstGeom prst="rect">
            <a:avLst/>
          </a:prstGeom>
        </p:spPr>
      </p:pic>
    </p:spTree>
    <p:extLst>
      <p:ext uri="{BB962C8B-B14F-4D97-AF65-F5344CB8AC3E}">
        <p14:creationId xmlns:p14="http://schemas.microsoft.com/office/powerpoint/2010/main" val="2988740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TextBox 6">
            <a:extLst>
              <a:ext uri="{FF2B5EF4-FFF2-40B4-BE49-F238E27FC236}">
                <a16:creationId xmlns:a16="http://schemas.microsoft.com/office/drawing/2014/main" id="{719F4F46-2003-482D-9880-3D691FB80359}"/>
              </a:ext>
            </a:extLst>
          </p:cNvPr>
          <p:cNvSpPr txBox="1"/>
          <p:nvPr/>
        </p:nvSpPr>
        <p:spPr>
          <a:xfrm>
            <a:off x="990602" y="610316"/>
            <a:ext cx="10210794"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200" b="1" dirty="0">
                <a:solidFill>
                  <a:srgbClr val="333333"/>
                </a:solidFill>
                <a:latin typeface="Arial" panose="020B0604020202020204" pitchFamily="34" charset="0"/>
                <a:cs typeface="Arial" panose="020B0604020202020204" pitchFamily="34" charset="0"/>
              </a:rPr>
              <a:t>Tìm hiểu mối quan hệ giữa số lớp electron của nguyên tử các nguyên tố với số thứ tự của chu kì</a:t>
            </a:r>
            <a:endParaRPr lang="vi-VN"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34EA5F8-16E5-4666-90E7-DB01276A0D60}"/>
              </a:ext>
            </a:extLst>
          </p:cNvPr>
          <p:cNvSpPr txBox="1"/>
          <p:nvPr/>
        </p:nvSpPr>
        <p:spPr>
          <a:xfrm>
            <a:off x="1398015" y="2328582"/>
            <a:ext cx="8963922" cy="954107"/>
          </a:xfrm>
          <a:prstGeom prst="rect">
            <a:avLst/>
          </a:prstGeom>
          <a:noFill/>
        </p:spPr>
        <p:txBody>
          <a:bodyPr wrap="square">
            <a:spAutoFit/>
          </a:bodyPr>
          <a:lstStyle/>
          <a:p>
            <a:r>
              <a:rPr lang="vi-VN" sz="2800" i="1" dirty="0">
                <a:solidFill>
                  <a:srgbClr val="FF0000"/>
                </a:solidFill>
                <a:latin typeface="Arial" panose="020B0604020202020204" pitchFamily="34" charset="0"/>
                <a:cs typeface="Arial" panose="020B0604020202020204" pitchFamily="34" charset="0"/>
              </a:rPr>
              <a:t>Quan sát các mô hình đã chuẩn bị, thảo luận và thực hiện các yêu cầu sau:</a:t>
            </a:r>
            <a:endParaRPr lang="vi-VN" sz="28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F20FC2-837B-4664-AC84-A4545FEE7703}"/>
              </a:ext>
            </a:extLst>
          </p:cNvPr>
          <p:cNvSpPr txBox="1"/>
          <p:nvPr/>
        </p:nvSpPr>
        <p:spPr>
          <a:xfrm>
            <a:off x="1398015" y="3429000"/>
            <a:ext cx="9395970"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Hãy cho biết số lớp electron của nguyên tử các nguyên tố trên.</a:t>
            </a:r>
            <a:endParaRPr lang="vi-VN"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243606-F2E0-404E-84A3-F3EC9083371A}"/>
              </a:ext>
            </a:extLst>
          </p:cNvPr>
          <p:cNvSpPr txBox="1"/>
          <p:nvPr/>
        </p:nvSpPr>
        <p:spPr>
          <a:xfrm>
            <a:off x="1419864" y="4675729"/>
            <a:ext cx="9197846"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So sánh số lớp electron của nguyên tử các nguyên tố trên với số thứ tự chu kì của các nguyên tố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510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1271464" y="1419541"/>
            <a:ext cx="9361040"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 Nguyên tố H, He có 1 đường tròn</a:t>
            </a:r>
            <a:r>
              <a:rPr lang="en-US" sz="2800" dirty="0">
                <a:solidFill>
                  <a:schemeClr val="tx1"/>
                </a:solidFill>
              </a:rPr>
              <a:t> ⇒ </a:t>
            </a:r>
            <a:r>
              <a:rPr lang="vi-VN" sz="2800" dirty="0">
                <a:solidFill>
                  <a:srgbClr val="333333"/>
                </a:solidFill>
                <a:latin typeface="Arial" panose="020B0604020202020204" pitchFamily="34" charset="0"/>
                <a:cs typeface="Arial" panose="020B0604020202020204" pitchFamily="34" charset="0"/>
              </a:rPr>
              <a:t>1 lớp electron</a:t>
            </a:r>
          </a:p>
          <a:p>
            <a:r>
              <a:rPr lang="vi-VN" sz="2800" dirty="0">
                <a:solidFill>
                  <a:srgbClr val="333333"/>
                </a:solidFill>
                <a:latin typeface="Arial" panose="020B0604020202020204" pitchFamily="34" charset="0"/>
                <a:cs typeface="Arial" panose="020B0604020202020204" pitchFamily="34" charset="0"/>
              </a:rPr>
              <a:t>- Nguyên tố Li, Be, C, N có 2 đường tròn</a:t>
            </a:r>
            <a:r>
              <a:rPr lang="en-US" sz="2800" dirty="0">
                <a:solidFill>
                  <a:schemeClr val="tx1"/>
                </a:solidFill>
              </a:rPr>
              <a:t> ⇒ </a:t>
            </a:r>
            <a:r>
              <a:rPr lang="vi-VN" sz="2800" dirty="0">
                <a:solidFill>
                  <a:srgbClr val="333333"/>
                </a:solidFill>
                <a:latin typeface="Arial" panose="020B0604020202020204" pitchFamily="34" charset="0"/>
                <a:cs typeface="Arial" panose="020B0604020202020204" pitchFamily="34" charset="0"/>
              </a:rPr>
              <a:t>2 lớp electron</a:t>
            </a:r>
          </a:p>
        </p:txBody>
      </p:sp>
      <p:sp>
        <p:nvSpPr>
          <p:cNvPr id="6" name="TextBox 5">
            <a:extLst>
              <a:ext uri="{FF2B5EF4-FFF2-40B4-BE49-F238E27FC236}">
                <a16:creationId xmlns:a16="http://schemas.microsoft.com/office/drawing/2014/main" id="{1CB0ADCB-1DFE-48FC-92B9-B01B9997FA86}"/>
              </a:ext>
            </a:extLst>
          </p:cNvPr>
          <p:cNvSpPr txBox="1"/>
          <p:nvPr/>
        </p:nvSpPr>
        <p:spPr>
          <a:xfrm>
            <a:off x="479376" y="3191690"/>
            <a:ext cx="10945216"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dirty="0">
                <a:solidFill>
                  <a:srgbClr val="333333"/>
                </a:solidFill>
                <a:latin typeface="Arial" panose="020B0604020202020204" pitchFamily="34" charset="0"/>
                <a:cs typeface="Arial" panose="020B0604020202020204" pitchFamily="34" charset="0"/>
              </a:rPr>
              <a:t>- Nguyên tố H, He có 1 lớp electron, nằm ở chu kì 1</a:t>
            </a:r>
          </a:p>
          <a:p>
            <a:r>
              <a:rPr lang="vi-VN" sz="2800" dirty="0">
                <a:solidFill>
                  <a:srgbClr val="333333"/>
                </a:solidFill>
                <a:latin typeface="Arial" panose="020B0604020202020204" pitchFamily="34" charset="0"/>
                <a:cs typeface="Arial" panose="020B0604020202020204" pitchFamily="34" charset="0"/>
              </a:rPr>
              <a:t>- Nguyên tố Li, Be, C, N có 2 lớp electron, nằm ở chu kì 2</a:t>
            </a:r>
          </a:p>
          <a:p>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Số lớp electron của nguyên tử các nguyên tố = số thứ tự chu kì của các nguyên tố đó</a:t>
            </a:r>
          </a:p>
        </p:txBody>
      </p:sp>
    </p:spTree>
    <p:extLst>
      <p:ext uri="{BB962C8B-B14F-4D97-AF65-F5344CB8AC3E}">
        <p14:creationId xmlns:p14="http://schemas.microsoft.com/office/powerpoint/2010/main" val="3148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1722909"/>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1788005"/>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hidden="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dirty="0">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dirty="0">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1225686"/>
            <a:ext cx="12192000" cy="12590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445865"/>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1076580"/>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13060"/>
            <a:ext cx="2112060" cy="24130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1610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Picture 2">
            <a:extLst>
              <a:ext uri="{FF2B5EF4-FFF2-40B4-BE49-F238E27FC236}">
                <a16:creationId xmlns:a16="http://schemas.microsoft.com/office/drawing/2014/main" id="{B5168443-27E5-4BCC-8649-0B9A8B9CE246}"/>
              </a:ext>
            </a:extLst>
          </p:cNvPr>
          <p:cNvPicPr>
            <a:picLocks noChangeAspect="1"/>
          </p:cNvPicPr>
          <p:nvPr/>
        </p:nvPicPr>
        <p:blipFill rotWithShape="1">
          <a:blip r:embed="rId3">
            <a:extLst>
              <a:ext uri="{28A0092B-C50C-407E-A947-70E740481C1C}">
                <a14:useLocalDpi xmlns:a14="http://schemas.microsoft.com/office/drawing/2010/main" val="0"/>
              </a:ext>
            </a:extLst>
          </a:blip>
          <a:srcRect l="14720" t="9953" r="13280" b="6225"/>
          <a:stretch/>
        </p:blipFill>
        <p:spPr>
          <a:xfrm>
            <a:off x="533672" y="2710279"/>
            <a:ext cx="2592288" cy="2448272"/>
          </a:xfrm>
          <a:prstGeom prst="rect">
            <a:avLst/>
          </a:prstGeom>
        </p:spPr>
      </p:pic>
      <p:sp>
        <p:nvSpPr>
          <p:cNvPr id="6" name="TextBox 5">
            <a:extLst>
              <a:ext uri="{FF2B5EF4-FFF2-40B4-BE49-F238E27FC236}">
                <a16:creationId xmlns:a16="http://schemas.microsoft.com/office/drawing/2014/main" id="{2A5B3D64-F464-4024-AF11-11A76C785372}"/>
              </a:ext>
            </a:extLst>
          </p:cNvPr>
          <p:cNvSpPr txBox="1"/>
          <p:nvPr/>
        </p:nvSpPr>
        <p:spPr>
          <a:xfrm>
            <a:off x="789693" y="669765"/>
            <a:ext cx="10778914" cy="1384995"/>
          </a:xfrm>
          <a:prstGeom prst="rect">
            <a:avLst/>
          </a:prstGeom>
          <a:solidFill>
            <a:srgbClr val="FFFFCC"/>
          </a:solidFill>
        </p:spPr>
        <p:txBody>
          <a:bodyPr wrap="square">
            <a:spAutoFit/>
          </a:bodyPr>
          <a:lstStyle/>
          <a:p>
            <a:pPr algn="just"/>
            <a:r>
              <a:rPr lang="vi-VN" sz="2800" b="1" i="0" dirty="0">
                <a:solidFill>
                  <a:srgbClr val="FF0000"/>
                </a:solidFill>
                <a:effectLst/>
                <a:latin typeface="Arial" panose="020B0604020202020204" pitchFamily="34" charset="0"/>
                <a:cs typeface="Arial" panose="020B0604020202020204" pitchFamily="34" charset="0"/>
              </a:rPr>
              <a:t>1.</a:t>
            </a:r>
            <a:r>
              <a:rPr lang="vi-VN" sz="2800" b="0" i="0" dirty="0">
                <a:solidFill>
                  <a:srgbClr val="FF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Quan sát Hình 4.3 và cho biết tên, kí hiệu hóa học và điện tích hạt nhân của nguyên tử các nguyên tố xung quanh nguyên tố carbon</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BD918C-1E4C-419A-8681-C044955A7ED0}"/>
              </a:ext>
            </a:extLst>
          </p:cNvPr>
          <p:cNvSpPr txBox="1"/>
          <p:nvPr/>
        </p:nvSpPr>
        <p:spPr>
          <a:xfrm>
            <a:off x="514944" y="5405566"/>
            <a:ext cx="11125672" cy="954107"/>
          </a:xfrm>
          <a:prstGeom prst="rect">
            <a:avLst/>
          </a:prstGeom>
          <a:solidFill>
            <a:srgbClr val="FFFFCC"/>
          </a:solidFill>
        </p:spPr>
        <p:txBody>
          <a:bodyPr wrap="square">
            <a:spAutoFit/>
          </a:bodyPr>
          <a:lstStyle/>
          <a:p>
            <a:r>
              <a:rPr lang="vi-VN" sz="2800" b="1" i="0" dirty="0">
                <a:solidFill>
                  <a:srgbClr val="FF0000"/>
                </a:solidFill>
                <a:effectLst/>
                <a:latin typeface="Arial" panose="020B0604020202020204" pitchFamily="34" charset="0"/>
                <a:cs typeface="Arial" panose="020B0604020202020204" pitchFamily="34" charset="0"/>
              </a:rPr>
              <a:t>2.</a:t>
            </a:r>
            <a:r>
              <a:rPr lang="vi-VN" sz="2800" b="0" i="0" dirty="0">
                <a:solidFill>
                  <a:srgbClr val="FF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cho biết số lớp electron của nguyên tử các nguyên tố thuộc chu kì 3. Giải thích</a:t>
            </a:r>
            <a:endParaRPr lang="vi-V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031A0D2-B985-49EF-BE16-724260CC5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97" y="2190794"/>
            <a:ext cx="8234840" cy="3038900"/>
          </a:xfrm>
          <a:prstGeom prst="rect">
            <a:avLst/>
          </a:prstGeom>
        </p:spPr>
      </p:pic>
    </p:spTree>
    <p:extLst>
      <p:ext uri="{BB962C8B-B14F-4D97-AF65-F5344CB8AC3E}">
        <p14:creationId xmlns:p14="http://schemas.microsoft.com/office/powerpoint/2010/main" val="3140131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1373"/>
        <p:cNvGrpSpPr/>
        <p:nvPr/>
      </p:nvGrpSpPr>
      <p:grpSpPr>
        <a:xfrm>
          <a:off x="0" y="0"/>
          <a:ext cx="0" cy="0"/>
          <a:chOff x="0" y="0"/>
          <a:chExt cx="0" cy="0"/>
        </a:xfrm>
      </p:grpSpPr>
      <p:sp>
        <p:nvSpPr>
          <p:cNvPr id="11" name="TextBox 6">
            <a:extLst>
              <a:ext uri="{FF2B5EF4-FFF2-40B4-BE49-F238E27FC236}">
                <a16:creationId xmlns:a16="http://schemas.microsoft.com/office/drawing/2014/main" id="{FE164304-65BF-42B4-A375-A456BA53CB0E}"/>
              </a:ext>
            </a:extLst>
          </p:cNvPr>
          <p:cNvSpPr txBox="1"/>
          <p:nvPr/>
        </p:nvSpPr>
        <p:spPr>
          <a:xfrm>
            <a:off x="1984279" y="325921"/>
            <a:ext cx="9036799" cy="707886"/>
          </a:xfrm>
          <a:prstGeom prst="rect">
            <a:avLst/>
          </a:prstGeom>
          <a:solidFill>
            <a:schemeClr val="tx2">
              <a:lumMod val="50000"/>
            </a:schemeClr>
          </a:solidFill>
          <a:effectLst/>
        </p:spPr>
        <p:txBody>
          <a:bodyPr wrap="square">
            <a:spAutoFit/>
          </a:bodyPr>
          <a:lstStyle/>
          <a:p>
            <a:pPr algn="ctr">
              <a:defRPr/>
            </a:pPr>
            <a:r>
              <a:rPr lang="en-US" altLang="zh-CN" sz="4000" b="1" dirty="0">
                <a:ln w="6350">
                  <a:noFill/>
                </a:ln>
                <a:solidFill>
                  <a:srgbClr val="FFFF00"/>
                </a:solidFill>
                <a:latin typeface="Arial" panose="020B0604020202020204" pitchFamily="34" charset="0"/>
                <a:ea typeface="Autocar Bold Condensed" panose="020B0500000000000000" pitchFamily="34" charset="0"/>
                <a:cs typeface="Arial" panose="020B0604020202020204" pitchFamily="34" charset="0"/>
              </a:rPr>
              <a:t>CHU KÌ TRONG BẢNG TUẦN HOÀN</a:t>
            </a:r>
          </a:p>
        </p:txBody>
      </p:sp>
      <p:grpSp>
        <p:nvGrpSpPr>
          <p:cNvPr id="12" name="组合 19">
            <a:extLst>
              <a:ext uri="{FF2B5EF4-FFF2-40B4-BE49-F238E27FC236}">
                <a16:creationId xmlns:a16="http://schemas.microsoft.com/office/drawing/2014/main" id="{D25DCFC8-31C8-4495-9FE7-244EF0315AE9}"/>
              </a:ext>
            </a:extLst>
          </p:cNvPr>
          <p:cNvGrpSpPr/>
          <p:nvPr/>
        </p:nvGrpSpPr>
        <p:grpSpPr>
          <a:xfrm>
            <a:off x="4072806" y="1886903"/>
            <a:ext cx="2027477" cy="1547614"/>
            <a:chOff x="4066842" y="1162493"/>
            <a:chExt cx="2344656" cy="1789723"/>
          </a:xfrm>
          <a:effectLst>
            <a:outerShdw blurRad="127000" dist="63500" dir="8100000" algn="tr" rotWithShape="0">
              <a:schemeClr val="tx1">
                <a:lumMod val="75000"/>
                <a:lumOff val="25000"/>
                <a:alpha val="40000"/>
              </a:schemeClr>
            </a:outerShdw>
          </a:effectLst>
        </p:grpSpPr>
        <p:sp>
          <p:nvSpPr>
            <p:cNvPr id="13" name="任意多边形 20">
              <a:extLst>
                <a:ext uri="{FF2B5EF4-FFF2-40B4-BE49-F238E27FC236}">
                  <a16:creationId xmlns:a16="http://schemas.microsoft.com/office/drawing/2014/main" id="{EC6899C6-18CF-47DE-9A22-21FE19FC78C9}"/>
                </a:ext>
              </a:extLst>
            </p:cNvPr>
            <p:cNvSpPr/>
            <p:nvPr/>
          </p:nvSpPr>
          <p:spPr>
            <a:xfrm>
              <a:off x="5246965" y="1162493"/>
              <a:ext cx="1164533" cy="1789723"/>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FFC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4" name="任意多边形 21">
              <a:extLst>
                <a:ext uri="{FF2B5EF4-FFF2-40B4-BE49-F238E27FC236}">
                  <a16:creationId xmlns:a16="http://schemas.microsoft.com/office/drawing/2014/main" id="{10E34EF7-8190-436C-93F2-D9B092ECF226}"/>
                </a:ext>
              </a:extLst>
            </p:cNvPr>
            <p:cNvSpPr/>
            <p:nvPr/>
          </p:nvSpPr>
          <p:spPr>
            <a:xfrm>
              <a:off x="4066842" y="1162493"/>
              <a:ext cx="1184028" cy="121920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15" name="组合 22">
            <a:extLst>
              <a:ext uri="{FF2B5EF4-FFF2-40B4-BE49-F238E27FC236}">
                <a16:creationId xmlns:a16="http://schemas.microsoft.com/office/drawing/2014/main" id="{F1301204-9BB8-4C28-AD63-216C679E5E39}"/>
              </a:ext>
            </a:extLst>
          </p:cNvPr>
          <p:cNvGrpSpPr/>
          <p:nvPr/>
        </p:nvGrpSpPr>
        <p:grpSpPr>
          <a:xfrm>
            <a:off x="4074117" y="3422268"/>
            <a:ext cx="2027477" cy="1547614"/>
            <a:chOff x="4074117" y="3422268"/>
            <a:chExt cx="2027477" cy="1547614"/>
          </a:xfrm>
          <a:effectLst>
            <a:outerShdw blurRad="127000" dist="63500" dir="8100000" algn="tr" rotWithShape="0">
              <a:schemeClr val="tx1">
                <a:lumMod val="75000"/>
                <a:lumOff val="25000"/>
                <a:alpha val="40000"/>
              </a:schemeClr>
            </a:outerShdw>
          </a:effectLst>
        </p:grpSpPr>
        <p:sp>
          <p:nvSpPr>
            <p:cNvPr id="16" name="任意多边形 23">
              <a:extLst>
                <a:ext uri="{FF2B5EF4-FFF2-40B4-BE49-F238E27FC236}">
                  <a16:creationId xmlns:a16="http://schemas.microsoft.com/office/drawing/2014/main" id="{7D724B8B-1A21-4C2E-897A-CE182DE7F062}"/>
                </a:ext>
              </a:extLst>
            </p:cNvPr>
            <p:cNvSpPr/>
            <p:nvPr/>
          </p:nvSpPr>
          <p:spPr>
            <a:xfrm>
              <a:off x="5094596" y="3422268"/>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tx1">
                <a:lumMod val="75000"/>
                <a:lumOff val="2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7" name="任意多边形 24">
              <a:extLst>
                <a:ext uri="{FF2B5EF4-FFF2-40B4-BE49-F238E27FC236}">
                  <a16:creationId xmlns:a16="http://schemas.microsoft.com/office/drawing/2014/main" id="{8380F683-2D72-4D0B-BE2C-0AEAB8CD52FD}"/>
                </a:ext>
              </a:extLst>
            </p:cNvPr>
            <p:cNvSpPr/>
            <p:nvPr/>
          </p:nvSpPr>
          <p:spPr>
            <a:xfrm>
              <a:off x="4074117" y="3422268"/>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18" name="组合 25">
            <a:extLst>
              <a:ext uri="{FF2B5EF4-FFF2-40B4-BE49-F238E27FC236}">
                <a16:creationId xmlns:a16="http://schemas.microsoft.com/office/drawing/2014/main" id="{9D98DAC0-F44A-44E4-A5BB-52851A55C3B9}"/>
              </a:ext>
            </a:extLst>
          </p:cNvPr>
          <p:cNvGrpSpPr/>
          <p:nvPr/>
        </p:nvGrpSpPr>
        <p:grpSpPr>
          <a:xfrm>
            <a:off x="4083085" y="4969882"/>
            <a:ext cx="2027477" cy="1547614"/>
            <a:chOff x="4083085" y="4969882"/>
            <a:chExt cx="2027477" cy="1547614"/>
          </a:xfrm>
          <a:effectLst>
            <a:outerShdw blurRad="127000" dist="63500" dir="8100000" algn="tr" rotWithShape="0">
              <a:schemeClr val="tx1">
                <a:lumMod val="75000"/>
                <a:lumOff val="25000"/>
                <a:alpha val="40000"/>
              </a:schemeClr>
            </a:outerShdw>
          </a:effectLst>
        </p:grpSpPr>
        <p:sp>
          <p:nvSpPr>
            <p:cNvPr id="19" name="任意多边形 26">
              <a:extLst>
                <a:ext uri="{FF2B5EF4-FFF2-40B4-BE49-F238E27FC236}">
                  <a16:creationId xmlns:a16="http://schemas.microsoft.com/office/drawing/2014/main" id="{D66507F3-8DEA-4E7C-9A70-7A999C055965}"/>
                </a:ext>
              </a:extLst>
            </p:cNvPr>
            <p:cNvSpPr/>
            <p:nvPr/>
          </p:nvSpPr>
          <p:spPr>
            <a:xfrm>
              <a:off x="5103564" y="4969882"/>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00B0F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0" name="任意多边形 27">
              <a:extLst>
                <a:ext uri="{FF2B5EF4-FFF2-40B4-BE49-F238E27FC236}">
                  <a16:creationId xmlns:a16="http://schemas.microsoft.com/office/drawing/2014/main" id="{5403137D-636C-48DD-ABE2-4D106747CC36}"/>
                </a:ext>
              </a:extLst>
            </p:cNvPr>
            <p:cNvSpPr/>
            <p:nvPr/>
          </p:nvSpPr>
          <p:spPr>
            <a:xfrm>
              <a:off x="4083085" y="4969882"/>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21" name="组合 28">
            <a:extLst>
              <a:ext uri="{FF2B5EF4-FFF2-40B4-BE49-F238E27FC236}">
                <a16:creationId xmlns:a16="http://schemas.microsoft.com/office/drawing/2014/main" id="{3A108E48-11D1-4956-968F-E9328F7DAE2D}"/>
              </a:ext>
            </a:extLst>
          </p:cNvPr>
          <p:cNvGrpSpPr/>
          <p:nvPr/>
        </p:nvGrpSpPr>
        <p:grpSpPr>
          <a:xfrm>
            <a:off x="6099367" y="2749307"/>
            <a:ext cx="2027477" cy="1547614"/>
            <a:chOff x="6099367" y="2749307"/>
            <a:chExt cx="2027477" cy="1547614"/>
          </a:xfrm>
          <a:effectLst>
            <a:outerShdw blurRad="127000" dist="63500" dir="2700000" algn="tl" rotWithShape="0">
              <a:schemeClr val="tx1">
                <a:lumMod val="75000"/>
                <a:lumOff val="25000"/>
                <a:alpha val="40000"/>
              </a:schemeClr>
            </a:outerShdw>
          </a:effectLst>
        </p:grpSpPr>
        <p:sp>
          <p:nvSpPr>
            <p:cNvPr id="22" name="任意多边形 29">
              <a:extLst>
                <a:ext uri="{FF2B5EF4-FFF2-40B4-BE49-F238E27FC236}">
                  <a16:creationId xmlns:a16="http://schemas.microsoft.com/office/drawing/2014/main" id="{075F0B7C-BAF8-466D-BB11-B568B7C8428E}"/>
                </a:ext>
              </a:extLst>
            </p:cNvPr>
            <p:cNvSpPr/>
            <p:nvPr/>
          </p:nvSpPr>
          <p:spPr>
            <a:xfrm flipH="1">
              <a:off x="6099367" y="2749307"/>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3" name="任意多边形 30">
              <a:extLst>
                <a:ext uri="{FF2B5EF4-FFF2-40B4-BE49-F238E27FC236}">
                  <a16:creationId xmlns:a16="http://schemas.microsoft.com/office/drawing/2014/main" id="{0405F4B9-0C50-4CE3-9E43-91662B924C0C}"/>
                </a:ext>
              </a:extLst>
            </p:cNvPr>
            <p:cNvSpPr/>
            <p:nvPr/>
          </p:nvSpPr>
          <p:spPr>
            <a:xfrm flipH="1">
              <a:off x="7102988" y="2749307"/>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24" name="组合 31">
            <a:extLst>
              <a:ext uri="{FF2B5EF4-FFF2-40B4-BE49-F238E27FC236}">
                <a16:creationId xmlns:a16="http://schemas.microsoft.com/office/drawing/2014/main" id="{B2913A87-D10A-4B1D-B157-4F205EE36F6A}"/>
              </a:ext>
            </a:extLst>
          </p:cNvPr>
          <p:cNvGrpSpPr/>
          <p:nvPr/>
        </p:nvGrpSpPr>
        <p:grpSpPr>
          <a:xfrm>
            <a:off x="6108335" y="4296921"/>
            <a:ext cx="2027477" cy="1547614"/>
            <a:chOff x="6108335" y="4296921"/>
            <a:chExt cx="2027477" cy="1547614"/>
          </a:xfrm>
          <a:effectLst>
            <a:outerShdw blurRad="127000" dist="63500" dir="2700000" algn="tl" rotWithShape="0">
              <a:schemeClr val="tx1">
                <a:lumMod val="75000"/>
                <a:lumOff val="25000"/>
                <a:alpha val="40000"/>
              </a:schemeClr>
            </a:outerShdw>
          </a:effectLst>
        </p:grpSpPr>
        <p:sp>
          <p:nvSpPr>
            <p:cNvPr id="25" name="任意多边形 32">
              <a:extLst>
                <a:ext uri="{FF2B5EF4-FFF2-40B4-BE49-F238E27FC236}">
                  <a16:creationId xmlns:a16="http://schemas.microsoft.com/office/drawing/2014/main" id="{1B2BF236-4AE8-4C3E-8819-B341CE351FBA}"/>
                </a:ext>
              </a:extLst>
            </p:cNvPr>
            <p:cNvSpPr/>
            <p:nvPr/>
          </p:nvSpPr>
          <p:spPr>
            <a:xfrm flipH="1">
              <a:off x="6108335" y="4296921"/>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2F737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6" name="任意多边形 33">
              <a:extLst>
                <a:ext uri="{FF2B5EF4-FFF2-40B4-BE49-F238E27FC236}">
                  <a16:creationId xmlns:a16="http://schemas.microsoft.com/office/drawing/2014/main" id="{A21C249A-21DD-4312-9F17-328687D50D34}"/>
                </a:ext>
              </a:extLst>
            </p:cNvPr>
            <p:cNvSpPr/>
            <p:nvPr/>
          </p:nvSpPr>
          <p:spPr>
            <a:xfrm flipH="1">
              <a:off x="7111956" y="4296921"/>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sp>
        <p:nvSpPr>
          <p:cNvPr id="27" name="Freeform 223">
            <a:extLst>
              <a:ext uri="{FF2B5EF4-FFF2-40B4-BE49-F238E27FC236}">
                <a16:creationId xmlns:a16="http://schemas.microsoft.com/office/drawing/2014/main" id="{7BF84C9D-97C4-46B2-A424-3ED8DD0B98CB}"/>
              </a:ext>
            </a:extLst>
          </p:cNvPr>
          <p:cNvSpPr>
            <a:spLocks/>
          </p:cNvSpPr>
          <p:nvPr/>
        </p:nvSpPr>
        <p:spPr bwMode="auto">
          <a:xfrm>
            <a:off x="6354151" y="3087753"/>
            <a:ext cx="544971" cy="44198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endParaRPr>
          </a:p>
        </p:txBody>
      </p:sp>
      <p:sp>
        <p:nvSpPr>
          <p:cNvPr id="28" name="矩形 35">
            <a:extLst>
              <a:ext uri="{FF2B5EF4-FFF2-40B4-BE49-F238E27FC236}">
                <a16:creationId xmlns:a16="http://schemas.microsoft.com/office/drawing/2014/main" id="{A030725B-E45F-4DEB-9CA0-1049742992A7}"/>
              </a:ext>
            </a:extLst>
          </p:cNvPr>
          <p:cNvSpPr/>
          <p:nvPr/>
        </p:nvSpPr>
        <p:spPr>
          <a:xfrm>
            <a:off x="4209472" y="2068322"/>
            <a:ext cx="931441"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36">
            <a:extLst>
              <a:ext uri="{FF2B5EF4-FFF2-40B4-BE49-F238E27FC236}">
                <a16:creationId xmlns:a16="http://schemas.microsoft.com/office/drawing/2014/main" id="{24100B4B-D1DD-4C54-A67C-3006DB443BCA}"/>
              </a:ext>
            </a:extLst>
          </p:cNvPr>
          <p:cNvSpPr/>
          <p:nvPr/>
        </p:nvSpPr>
        <p:spPr>
          <a:xfrm>
            <a:off x="7087451" y="2916061"/>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矩形 37">
            <a:extLst>
              <a:ext uri="{FF2B5EF4-FFF2-40B4-BE49-F238E27FC236}">
                <a16:creationId xmlns:a16="http://schemas.microsoft.com/office/drawing/2014/main" id="{EBB090B0-75E9-4B3C-B8E4-5FC933C5C82C}"/>
              </a:ext>
            </a:extLst>
          </p:cNvPr>
          <p:cNvSpPr/>
          <p:nvPr/>
        </p:nvSpPr>
        <p:spPr>
          <a:xfrm>
            <a:off x="4067389" y="3570807"/>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38">
            <a:extLst>
              <a:ext uri="{FF2B5EF4-FFF2-40B4-BE49-F238E27FC236}">
                <a16:creationId xmlns:a16="http://schemas.microsoft.com/office/drawing/2014/main" id="{FE203231-3D2E-4B04-80CB-9F0B7625D5EA}"/>
              </a:ext>
            </a:extLst>
          </p:cNvPr>
          <p:cNvSpPr/>
          <p:nvPr/>
        </p:nvSpPr>
        <p:spPr>
          <a:xfrm>
            <a:off x="7111956" y="4443702"/>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04</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矩形 39">
            <a:extLst>
              <a:ext uri="{FF2B5EF4-FFF2-40B4-BE49-F238E27FC236}">
                <a16:creationId xmlns:a16="http://schemas.microsoft.com/office/drawing/2014/main" id="{F072A818-5837-4828-BA3A-46BFFC0B7D1A}"/>
              </a:ext>
            </a:extLst>
          </p:cNvPr>
          <p:cNvSpPr/>
          <p:nvPr/>
        </p:nvSpPr>
        <p:spPr>
          <a:xfrm>
            <a:off x="4074117" y="5101642"/>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26">
            <a:extLst>
              <a:ext uri="{FF2B5EF4-FFF2-40B4-BE49-F238E27FC236}">
                <a16:creationId xmlns:a16="http://schemas.microsoft.com/office/drawing/2014/main" id="{5B0004A0-D890-4461-B3BD-BA0060CAE774}"/>
              </a:ext>
            </a:extLst>
          </p:cNvPr>
          <p:cNvSpPr>
            <a:spLocks noEditPoints="1"/>
          </p:cNvSpPr>
          <p:nvPr/>
        </p:nvSpPr>
        <p:spPr bwMode="auto">
          <a:xfrm>
            <a:off x="5381213" y="5293386"/>
            <a:ext cx="431141" cy="4529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rgbClr val="ED7D31"/>
              </a:solidFill>
              <a:latin typeface="Arial" panose="020B0604020202020204" pitchFamily="34" charset="0"/>
              <a:cs typeface="Arial" panose="020B0604020202020204" pitchFamily="34" charset="0"/>
            </a:endParaRPr>
          </a:p>
        </p:txBody>
      </p:sp>
      <p:sp>
        <p:nvSpPr>
          <p:cNvPr id="34" name="文本框 44">
            <a:extLst>
              <a:ext uri="{FF2B5EF4-FFF2-40B4-BE49-F238E27FC236}">
                <a16:creationId xmlns:a16="http://schemas.microsoft.com/office/drawing/2014/main" id="{7D309647-649C-42FF-B82E-8E3518455E02}"/>
              </a:ext>
            </a:extLst>
          </p:cNvPr>
          <p:cNvSpPr txBox="1"/>
          <p:nvPr/>
        </p:nvSpPr>
        <p:spPr>
          <a:xfrm>
            <a:off x="119742" y="1856714"/>
            <a:ext cx="3761984" cy="1366849"/>
          </a:xfrm>
          <a:prstGeom prst="rect">
            <a:avLst/>
          </a:prstGeom>
          <a:noFill/>
          <a:effectLst/>
        </p:spPr>
        <p:txBody>
          <a:bodyPr wrap="square" rtlCol="0">
            <a:spAutoFit/>
          </a:bodyPr>
          <a:lstStyle/>
          <a:p>
            <a:pPr algn="just">
              <a:lnSpc>
                <a:spcPct val="130000"/>
              </a:lnSpc>
            </a:pPr>
            <a:r>
              <a:rPr lang="vi-VN" sz="2200" dirty="0">
                <a:latin typeface="Arial" panose="020B0604020202020204" pitchFamily="34" charset="0"/>
                <a:ea typeface="Autocar Bold Condensed" panose="020B0500000000000000" pitchFamily="34" charset="0"/>
                <a:cs typeface="Arial" panose="020B0604020202020204" pitchFamily="34" charset="0"/>
              </a:rPr>
              <a:t>Mỗi chu kì đều bắt đầu bằng 1 kim loại kiềm, kết thúc là khí hiếm (trừ chu kì 1 và 7)</a:t>
            </a:r>
          </a:p>
        </p:txBody>
      </p:sp>
      <p:sp>
        <p:nvSpPr>
          <p:cNvPr id="35" name="文本框 45">
            <a:extLst>
              <a:ext uri="{FF2B5EF4-FFF2-40B4-BE49-F238E27FC236}">
                <a16:creationId xmlns:a16="http://schemas.microsoft.com/office/drawing/2014/main" id="{17CB6D6F-7EF5-4CE6-848E-1E1CF3B3BF2C}"/>
              </a:ext>
            </a:extLst>
          </p:cNvPr>
          <p:cNvSpPr txBox="1"/>
          <p:nvPr/>
        </p:nvSpPr>
        <p:spPr>
          <a:xfrm>
            <a:off x="259882" y="3595183"/>
            <a:ext cx="3613864" cy="920252"/>
          </a:xfrm>
          <a:prstGeom prst="rect">
            <a:avLst/>
          </a:prstGeom>
          <a:noFill/>
          <a:effectLst/>
        </p:spPr>
        <p:txBody>
          <a:bodyPr wrap="square" rtlCol="0">
            <a:spAutoFit/>
          </a:bodyPr>
          <a:lstStyle/>
          <a:p>
            <a:pPr algn="just">
              <a:lnSpc>
                <a:spcPct val="130000"/>
              </a:lnSpc>
            </a:pPr>
            <a:r>
              <a:rPr lang="vi-VN" sz="2200" dirty="0">
                <a:solidFill>
                  <a:srgbClr val="00B0F0"/>
                </a:solidFill>
                <a:latin typeface="Arial" panose="020B0604020202020204" pitchFamily="34" charset="0"/>
                <a:ea typeface="Autocar Bold Condensed" panose="020B0500000000000000" pitchFamily="34" charset="0"/>
                <a:cs typeface="Arial" panose="020B0604020202020204" pitchFamily="34" charset="0"/>
                <a:sym typeface="Wingdings" panose="05000000000000000000" pitchFamily="2" charset="2"/>
              </a:rPr>
              <a:t>Số nguyên tố theo lớp: 2 – 8 – 8 – 18 – 18 - 36</a:t>
            </a:r>
            <a:endParaRPr lang="vi-VN" sz="2200" dirty="0">
              <a:solidFill>
                <a:srgbClr val="00B0F0"/>
              </a:solidFill>
              <a:latin typeface="Arial" panose="020B0604020202020204" pitchFamily="34" charset="0"/>
              <a:ea typeface="Autocar Bold Condensed" panose="020B0500000000000000" pitchFamily="34" charset="0"/>
              <a:cs typeface="Arial" panose="020B0604020202020204" pitchFamily="34" charset="0"/>
            </a:endParaRPr>
          </a:p>
        </p:txBody>
      </p:sp>
      <p:sp>
        <p:nvSpPr>
          <p:cNvPr id="36" name="文本框 46">
            <a:extLst>
              <a:ext uri="{FF2B5EF4-FFF2-40B4-BE49-F238E27FC236}">
                <a16:creationId xmlns:a16="http://schemas.microsoft.com/office/drawing/2014/main" id="{87EE0B45-97BA-4F21-A79D-EB705DBBB6DB}"/>
              </a:ext>
            </a:extLst>
          </p:cNvPr>
          <p:cNvSpPr txBox="1"/>
          <p:nvPr/>
        </p:nvSpPr>
        <p:spPr>
          <a:xfrm>
            <a:off x="8524643" y="2926126"/>
            <a:ext cx="3564688" cy="925510"/>
          </a:xfrm>
          <a:prstGeom prst="rect">
            <a:avLst/>
          </a:prstGeom>
          <a:noFill/>
          <a:effectLst/>
        </p:spPr>
        <p:txBody>
          <a:bodyPr wrap="square" rtlCol="0">
            <a:spAutoFit/>
          </a:bodyPr>
          <a:lstStyle/>
          <a:p>
            <a:pPr algn="just">
              <a:lnSpc>
                <a:spcPct val="130000"/>
              </a:lnSpc>
            </a:pPr>
            <a:r>
              <a:rPr lang="vi-VN" sz="2200" dirty="0">
                <a:solidFill>
                  <a:srgbClr val="FFC000"/>
                </a:solidFill>
                <a:latin typeface="Arial" panose="020B0604020202020204" pitchFamily="34" charset="0"/>
                <a:ea typeface="Autocar Bold Condensed" panose="020B0500000000000000" pitchFamily="34" charset="0"/>
                <a:cs typeface="Arial" panose="020B0604020202020204" pitchFamily="34" charset="0"/>
              </a:rPr>
              <a:t>Trong cùng 1 CK, số e lớp ngoài cùng tăng từ 1 </a:t>
            </a:r>
            <a:r>
              <a:rPr lang="vi-VN" sz="2200" dirty="0">
                <a:solidFill>
                  <a:srgbClr val="FFC000"/>
                </a:solidFill>
                <a:latin typeface="Arial" panose="020B0604020202020204" pitchFamily="34" charset="0"/>
                <a:ea typeface="Autocar Bold Condensed" panose="020B0500000000000000" pitchFamily="34" charset="0"/>
                <a:cs typeface="Arial" panose="020B0604020202020204" pitchFamily="34" charset="0"/>
                <a:sym typeface="Wingdings" panose="05000000000000000000" pitchFamily="2" charset="2"/>
              </a:rPr>
              <a:t>→ 8</a:t>
            </a:r>
            <a:endParaRPr lang="en-US" sz="2200" dirty="0">
              <a:solidFill>
                <a:srgbClr val="FFC000"/>
              </a:solidFill>
              <a:latin typeface="Arial" panose="020B0604020202020204" pitchFamily="34" charset="0"/>
              <a:ea typeface="Autocar Bold Condensed" panose="020B0500000000000000" pitchFamily="34" charset="0"/>
              <a:cs typeface="Arial" panose="020B0604020202020204" pitchFamily="34" charset="0"/>
              <a:sym typeface="Wingdings" panose="05000000000000000000" pitchFamily="2" charset="2"/>
            </a:endParaRPr>
          </a:p>
        </p:txBody>
      </p:sp>
      <p:sp>
        <p:nvSpPr>
          <p:cNvPr id="37" name="文本框 47">
            <a:extLst>
              <a:ext uri="{FF2B5EF4-FFF2-40B4-BE49-F238E27FC236}">
                <a16:creationId xmlns:a16="http://schemas.microsoft.com/office/drawing/2014/main" id="{4327AA8A-43BB-4393-A0DF-1B2627552B82}"/>
              </a:ext>
            </a:extLst>
          </p:cNvPr>
          <p:cNvSpPr txBox="1"/>
          <p:nvPr/>
        </p:nvSpPr>
        <p:spPr>
          <a:xfrm>
            <a:off x="8520010" y="4681081"/>
            <a:ext cx="3424941" cy="473912"/>
          </a:xfrm>
          <a:prstGeom prst="rect">
            <a:avLst/>
          </a:prstGeom>
          <a:noFill/>
          <a:effectLst/>
        </p:spPr>
        <p:txBody>
          <a:bodyPr wrap="square" rtlCol="0">
            <a:spAutoFit/>
          </a:bodyPr>
          <a:lstStyle/>
          <a:p>
            <a:pPr fontAlgn="base">
              <a:lnSpc>
                <a:spcPct val="125000"/>
              </a:lnSpc>
              <a:spcBef>
                <a:spcPct val="0"/>
              </a:spcBef>
              <a:spcAft>
                <a:spcPct val="0"/>
              </a:spcAft>
            </a:pPr>
            <a:r>
              <a:rPr lang="vi-VN" sz="2200"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Chu kì 1,2,3 là chu kì nhỏ</a:t>
            </a:r>
            <a:endParaRPr lang="zh-CN" altLang="en-US" sz="2200" dirty="0">
              <a:solidFill>
                <a:prstClr val="black">
                  <a:lumMod val="85000"/>
                  <a:lumOff val="15000"/>
                </a:prstClr>
              </a:solidFill>
              <a:latin typeface="Arial" panose="020B0604020202020204" pitchFamily="34" charset="0"/>
              <a:ea typeface="Autocar Bold Condensed" panose="020B0500000000000000" pitchFamily="34" charset="0"/>
              <a:cs typeface="Arial" panose="020B0604020202020204" pitchFamily="34" charset="0"/>
            </a:endParaRPr>
          </a:p>
        </p:txBody>
      </p:sp>
      <p:sp>
        <p:nvSpPr>
          <p:cNvPr id="38" name="文本框 48">
            <a:extLst>
              <a:ext uri="{FF2B5EF4-FFF2-40B4-BE49-F238E27FC236}">
                <a16:creationId xmlns:a16="http://schemas.microsoft.com/office/drawing/2014/main" id="{C8AEE094-B254-4917-BE48-42C411607311}"/>
              </a:ext>
            </a:extLst>
          </p:cNvPr>
          <p:cNvSpPr txBox="1"/>
          <p:nvPr/>
        </p:nvSpPr>
        <p:spPr>
          <a:xfrm>
            <a:off x="275923" y="5123433"/>
            <a:ext cx="3613864" cy="486608"/>
          </a:xfrm>
          <a:prstGeom prst="rect">
            <a:avLst/>
          </a:prstGeom>
          <a:noFill/>
          <a:effectLst/>
        </p:spPr>
        <p:txBody>
          <a:bodyPr wrap="square" rtlCol="0">
            <a:spAutoFit/>
          </a:bodyPr>
          <a:lstStyle/>
          <a:p>
            <a:pPr algn="just">
              <a:lnSpc>
                <a:spcPct val="130000"/>
              </a:lnSpc>
            </a:pPr>
            <a:r>
              <a:rPr lang="vi-VN" sz="2200"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Chu kì 4,5,6,7 là chu kì lớn.</a:t>
            </a:r>
          </a:p>
        </p:txBody>
      </p:sp>
      <p:grpSp>
        <p:nvGrpSpPr>
          <p:cNvPr id="39" name="Google Shape;9292;p126">
            <a:extLst>
              <a:ext uri="{FF2B5EF4-FFF2-40B4-BE49-F238E27FC236}">
                <a16:creationId xmlns:a16="http://schemas.microsoft.com/office/drawing/2014/main" id="{E454F140-8D2B-4FF4-A608-B04E53C67744}"/>
              </a:ext>
            </a:extLst>
          </p:cNvPr>
          <p:cNvGrpSpPr/>
          <p:nvPr/>
        </p:nvGrpSpPr>
        <p:grpSpPr>
          <a:xfrm>
            <a:off x="6210606" y="4373583"/>
            <a:ext cx="753359" cy="775641"/>
            <a:chOff x="4206459" y="1191441"/>
            <a:chExt cx="712557" cy="785901"/>
          </a:xfrm>
          <a:solidFill>
            <a:schemeClr val="accent2">
              <a:lumMod val="40000"/>
              <a:lumOff val="60000"/>
            </a:schemeClr>
          </a:solidFill>
        </p:grpSpPr>
        <p:sp>
          <p:nvSpPr>
            <p:cNvPr id="40" name="Google Shape;9293;p126">
              <a:extLst>
                <a:ext uri="{FF2B5EF4-FFF2-40B4-BE49-F238E27FC236}">
                  <a16:creationId xmlns:a16="http://schemas.microsoft.com/office/drawing/2014/main" id="{48D2984C-B994-4C23-AAC2-83B65B8474F0}"/>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grp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1" name="Google Shape;9294;p126">
              <a:extLst>
                <a:ext uri="{FF2B5EF4-FFF2-40B4-BE49-F238E27FC236}">
                  <a16:creationId xmlns:a16="http://schemas.microsoft.com/office/drawing/2014/main" id="{439BDF63-1DD1-4666-8B53-98A9C0D22FA2}"/>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grp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2" name="Google Shape;9295;p126">
              <a:extLst>
                <a:ext uri="{FF2B5EF4-FFF2-40B4-BE49-F238E27FC236}">
                  <a16:creationId xmlns:a16="http://schemas.microsoft.com/office/drawing/2014/main" id="{8E5ED933-21A7-4EB5-BA46-9493253F3EEE}"/>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grp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3" name="Google Shape;9296;p126">
              <a:extLst>
                <a:ext uri="{FF2B5EF4-FFF2-40B4-BE49-F238E27FC236}">
                  <a16:creationId xmlns:a16="http://schemas.microsoft.com/office/drawing/2014/main" id="{B1246095-6C2F-4E9F-B27F-1DDF9552D1D9}"/>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nvGrpSpPr>
            <p:cNvPr id="44" name="Google Shape;9297;p126">
              <a:extLst>
                <a:ext uri="{FF2B5EF4-FFF2-40B4-BE49-F238E27FC236}">
                  <a16:creationId xmlns:a16="http://schemas.microsoft.com/office/drawing/2014/main" id="{DC1B5E3E-7E60-4C04-A372-331CB65D783B}"/>
                </a:ext>
              </a:extLst>
            </p:cNvPr>
            <p:cNvGrpSpPr/>
            <p:nvPr/>
          </p:nvGrpSpPr>
          <p:grpSpPr>
            <a:xfrm>
              <a:off x="4644280" y="1290523"/>
              <a:ext cx="143716" cy="29463"/>
              <a:chOff x="4644280" y="1290523"/>
              <a:chExt cx="143716" cy="29463"/>
            </a:xfrm>
            <a:grpFill/>
          </p:grpSpPr>
          <p:sp>
            <p:nvSpPr>
              <p:cNvPr id="74" name="Google Shape;9298;p126">
                <a:extLst>
                  <a:ext uri="{FF2B5EF4-FFF2-40B4-BE49-F238E27FC236}">
                    <a16:creationId xmlns:a16="http://schemas.microsoft.com/office/drawing/2014/main" id="{B39C7D32-548F-487C-9032-BEDA22897936}"/>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5" name="Google Shape;9299;p126">
                <a:extLst>
                  <a:ext uri="{FF2B5EF4-FFF2-40B4-BE49-F238E27FC236}">
                    <a16:creationId xmlns:a16="http://schemas.microsoft.com/office/drawing/2014/main" id="{D5BEE09C-5E8A-4796-B184-4108E7A0DE2A}"/>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6" name="Google Shape;9300;p126">
                <a:extLst>
                  <a:ext uri="{FF2B5EF4-FFF2-40B4-BE49-F238E27FC236}">
                    <a16:creationId xmlns:a16="http://schemas.microsoft.com/office/drawing/2014/main" id="{F13C6B2A-8256-4374-8F26-6029B9CC9869}"/>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7" name="Google Shape;9301;p126">
                <a:extLst>
                  <a:ext uri="{FF2B5EF4-FFF2-40B4-BE49-F238E27FC236}">
                    <a16:creationId xmlns:a16="http://schemas.microsoft.com/office/drawing/2014/main" id="{B7662312-D487-42AB-83E5-8AD393A82B3C}"/>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45" name="Google Shape;9302;p126">
              <a:extLst>
                <a:ext uri="{FF2B5EF4-FFF2-40B4-BE49-F238E27FC236}">
                  <a16:creationId xmlns:a16="http://schemas.microsoft.com/office/drawing/2014/main" id="{ED8B98E2-A0E0-4B44-9D34-AEE2852E9654}"/>
                </a:ext>
              </a:extLst>
            </p:cNvPr>
            <p:cNvGrpSpPr/>
            <p:nvPr/>
          </p:nvGrpSpPr>
          <p:grpSpPr>
            <a:xfrm>
              <a:off x="4356567" y="1191441"/>
              <a:ext cx="143690" cy="29488"/>
              <a:chOff x="4356567" y="1191441"/>
              <a:chExt cx="143690" cy="29488"/>
            </a:xfrm>
            <a:grpFill/>
          </p:grpSpPr>
          <p:sp>
            <p:nvSpPr>
              <p:cNvPr id="70" name="Google Shape;9303;p126">
                <a:extLst>
                  <a:ext uri="{FF2B5EF4-FFF2-40B4-BE49-F238E27FC236}">
                    <a16:creationId xmlns:a16="http://schemas.microsoft.com/office/drawing/2014/main" id="{92E68EF0-5326-45F5-9814-5F9D3848F0D7}"/>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1" name="Google Shape;9304;p126">
                <a:extLst>
                  <a:ext uri="{FF2B5EF4-FFF2-40B4-BE49-F238E27FC236}">
                    <a16:creationId xmlns:a16="http://schemas.microsoft.com/office/drawing/2014/main" id="{E025BBBB-4B8D-4F9A-B867-F9548F104F44}"/>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2" name="Google Shape;9305;p126">
                <a:extLst>
                  <a:ext uri="{FF2B5EF4-FFF2-40B4-BE49-F238E27FC236}">
                    <a16:creationId xmlns:a16="http://schemas.microsoft.com/office/drawing/2014/main" id="{2B7910BA-3E87-401B-934C-DCC3F50E7698}"/>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3" name="Google Shape;9306;p126">
                <a:extLst>
                  <a:ext uri="{FF2B5EF4-FFF2-40B4-BE49-F238E27FC236}">
                    <a16:creationId xmlns:a16="http://schemas.microsoft.com/office/drawing/2014/main" id="{19AFABE9-F5AD-4B88-9423-5D719A6B49C1}"/>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46" name="Google Shape;9307;p126">
              <a:extLst>
                <a:ext uri="{FF2B5EF4-FFF2-40B4-BE49-F238E27FC236}">
                  <a16:creationId xmlns:a16="http://schemas.microsoft.com/office/drawing/2014/main" id="{30E094A4-1425-4129-9170-13684392C75C}"/>
                </a:ext>
              </a:extLst>
            </p:cNvPr>
            <p:cNvGrpSpPr/>
            <p:nvPr/>
          </p:nvGrpSpPr>
          <p:grpSpPr>
            <a:xfrm>
              <a:off x="4339009" y="1863727"/>
              <a:ext cx="143703" cy="29476"/>
              <a:chOff x="4339009" y="1863727"/>
              <a:chExt cx="143703" cy="29476"/>
            </a:xfrm>
            <a:grpFill/>
          </p:grpSpPr>
          <p:sp>
            <p:nvSpPr>
              <p:cNvPr id="66" name="Google Shape;9308;p126">
                <a:extLst>
                  <a:ext uri="{FF2B5EF4-FFF2-40B4-BE49-F238E27FC236}">
                    <a16:creationId xmlns:a16="http://schemas.microsoft.com/office/drawing/2014/main" id="{19C76A5D-422E-482A-BED9-CB207A4E26BF}"/>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7" name="Google Shape;9309;p126">
                <a:extLst>
                  <a:ext uri="{FF2B5EF4-FFF2-40B4-BE49-F238E27FC236}">
                    <a16:creationId xmlns:a16="http://schemas.microsoft.com/office/drawing/2014/main" id="{18677D52-4073-4EED-A73E-A655CBC6D51E}"/>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8" name="Google Shape;9310;p126">
                <a:extLst>
                  <a:ext uri="{FF2B5EF4-FFF2-40B4-BE49-F238E27FC236}">
                    <a16:creationId xmlns:a16="http://schemas.microsoft.com/office/drawing/2014/main" id="{F653C34D-7712-4C0E-BB62-7F6B7BC70580}"/>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9" name="Google Shape;9311;p126">
                <a:extLst>
                  <a:ext uri="{FF2B5EF4-FFF2-40B4-BE49-F238E27FC236}">
                    <a16:creationId xmlns:a16="http://schemas.microsoft.com/office/drawing/2014/main" id="{EBE8FAE2-FF51-4CCA-96D7-A49E81AD266B}"/>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47" name="Google Shape;9312;p126">
              <a:extLst>
                <a:ext uri="{FF2B5EF4-FFF2-40B4-BE49-F238E27FC236}">
                  <a16:creationId xmlns:a16="http://schemas.microsoft.com/office/drawing/2014/main" id="{9C2D3C06-51C4-40A5-AD03-7CD44663350B}"/>
                </a:ext>
              </a:extLst>
            </p:cNvPr>
            <p:cNvGrpSpPr/>
            <p:nvPr/>
          </p:nvGrpSpPr>
          <p:grpSpPr>
            <a:xfrm>
              <a:off x="4206459" y="1607315"/>
              <a:ext cx="29539" cy="142899"/>
              <a:chOff x="4206459" y="1607315"/>
              <a:chExt cx="29539" cy="142899"/>
            </a:xfrm>
            <a:grpFill/>
          </p:grpSpPr>
          <p:sp>
            <p:nvSpPr>
              <p:cNvPr id="62" name="Google Shape;9313;p126">
                <a:extLst>
                  <a:ext uri="{FF2B5EF4-FFF2-40B4-BE49-F238E27FC236}">
                    <a16:creationId xmlns:a16="http://schemas.microsoft.com/office/drawing/2014/main" id="{30D64B5F-7CC1-40F6-BA35-8B4F00BB4FDF}"/>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3" name="Google Shape;9314;p126">
                <a:extLst>
                  <a:ext uri="{FF2B5EF4-FFF2-40B4-BE49-F238E27FC236}">
                    <a16:creationId xmlns:a16="http://schemas.microsoft.com/office/drawing/2014/main" id="{77C5F8F1-A62A-457F-8489-6387A85D4BA5}"/>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4" name="Google Shape;9315;p126">
                <a:extLst>
                  <a:ext uri="{FF2B5EF4-FFF2-40B4-BE49-F238E27FC236}">
                    <a16:creationId xmlns:a16="http://schemas.microsoft.com/office/drawing/2014/main" id="{0E3AFFA0-674C-452F-9360-07A9EF31102D}"/>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5" name="Google Shape;9316;p126">
                <a:extLst>
                  <a:ext uri="{FF2B5EF4-FFF2-40B4-BE49-F238E27FC236}">
                    <a16:creationId xmlns:a16="http://schemas.microsoft.com/office/drawing/2014/main" id="{E92E2198-B1C8-4C5C-8801-0F2D347866AD}"/>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sp>
          <p:nvSpPr>
            <p:cNvPr id="48" name="Google Shape;9317;p126">
              <a:extLst>
                <a:ext uri="{FF2B5EF4-FFF2-40B4-BE49-F238E27FC236}">
                  <a16:creationId xmlns:a16="http://schemas.microsoft.com/office/drawing/2014/main" id="{2C6ECA4A-DFD8-467D-A992-77F7F4B3DCF1}"/>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9" name="Google Shape;9318;p126">
              <a:extLst>
                <a:ext uri="{FF2B5EF4-FFF2-40B4-BE49-F238E27FC236}">
                  <a16:creationId xmlns:a16="http://schemas.microsoft.com/office/drawing/2014/main" id="{4D288144-97B5-405C-A9A7-031A7C233187}"/>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0" name="Google Shape;9319;p126">
              <a:extLst>
                <a:ext uri="{FF2B5EF4-FFF2-40B4-BE49-F238E27FC236}">
                  <a16:creationId xmlns:a16="http://schemas.microsoft.com/office/drawing/2014/main" id="{135F146D-A135-4795-82AD-9363868955DF}"/>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1" name="Google Shape;9320;p126">
              <a:extLst>
                <a:ext uri="{FF2B5EF4-FFF2-40B4-BE49-F238E27FC236}">
                  <a16:creationId xmlns:a16="http://schemas.microsoft.com/office/drawing/2014/main" id="{5BAFABA2-CE19-45CE-B882-80504156B29B}"/>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nvGrpSpPr>
            <p:cNvPr id="52" name="Google Shape;9321;p126">
              <a:extLst>
                <a:ext uri="{FF2B5EF4-FFF2-40B4-BE49-F238E27FC236}">
                  <a16:creationId xmlns:a16="http://schemas.microsoft.com/office/drawing/2014/main" id="{79A6BAE4-5094-4CE0-8EB1-B7D6AFD18A14}"/>
                </a:ext>
              </a:extLst>
            </p:cNvPr>
            <p:cNvGrpSpPr/>
            <p:nvPr/>
          </p:nvGrpSpPr>
          <p:grpSpPr>
            <a:xfrm>
              <a:off x="4889463" y="1423737"/>
              <a:ext cx="29552" cy="142899"/>
              <a:chOff x="4889463" y="1423737"/>
              <a:chExt cx="29552" cy="142899"/>
            </a:xfrm>
            <a:grpFill/>
          </p:grpSpPr>
          <p:sp>
            <p:nvSpPr>
              <p:cNvPr id="58" name="Google Shape;9322;p126">
                <a:extLst>
                  <a:ext uri="{FF2B5EF4-FFF2-40B4-BE49-F238E27FC236}">
                    <a16:creationId xmlns:a16="http://schemas.microsoft.com/office/drawing/2014/main" id="{49FD9EE8-D771-4AA1-8DB4-BADD3B95900C}"/>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9" name="Google Shape;9323;p126">
                <a:extLst>
                  <a:ext uri="{FF2B5EF4-FFF2-40B4-BE49-F238E27FC236}">
                    <a16:creationId xmlns:a16="http://schemas.microsoft.com/office/drawing/2014/main" id="{AE598E4B-AC9B-4EC8-A30E-5E6594C4D877}"/>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0" name="Google Shape;9324;p126">
                <a:extLst>
                  <a:ext uri="{FF2B5EF4-FFF2-40B4-BE49-F238E27FC236}">
                    <a16:creationId xmlns:a16="http://schemas.microsoft.com/office/drawing/2014/main" id="{47E2AD27-A1A0-4455-B2AD-91C4820D2857}"/>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1" name="Google Shape;9325;p126">
                <a:extLst>
                  <a:ext uri="{FF2B5EF4-FFF2-40B4-BE49-F238E27FC236}">
                    <a16:creationId xmlns:a16="http://schemas.microsoft.com/office/drawing/2014/main" id="{2C1E072D-6CDD-49B3-9BEF-3F8164CA47AF}"/>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53" name="Google Shape;9326;p126">
              <a:extLst>
                <a:ext uri="{FF2B5EF4-FFF2-40B4-BE49-F238E27FC236}">
                  <a16:creationId xmlns:a16="http://schemas.microsoft.com/office/drawing/2014/main" id="{DBAD2F08-9210-4CDA-A98E-8108FEFBE191}"/>
                </a:ext>
              </a:extLst>
            </p:cNvPr>
            <p:cNvGrpSpPr/>
            <p:nvPr/>
          </p:nvGrpSpPr>
          <p:grpSpPr>
            <a:xfrm>
              <a:off x="4771663" y="1876896"/>
              <a:ext cx="108651" cy="100447"/>
              <a:chOff x="4771663" y="1876896"/>
              <a:chExt cx="108651" cy="100447"/>
            </a:xfrm>
            <a:grpFill/>
          </p:grpSpPr>
          <p:sp>
            <p:nvSpPr>
              <p:cNvPr id="54" name="Google Shape;9327;p126">
                <a:extLst>
                  <a:ext uri="{FF2B5EF4-FFF2-40B4-BE49-F238E27FC236}">
                    <a16:creationId xmlns:a16="http://schemas.microsoft.com/office/drawing/2014/main" id="{EE027D8C-DBE6-4A4A-944F-869EE70C4151}"/>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5" name="Google Shape;9328;p126">
                <a:extLst>
                  <a:ext uri="{FF2B5EF4-FFF2-40B4-BE49-F238E27FC236}">
                    <a16:creationId xmlns:a16="http://schemas.microsoft.com/office/drawing/2014/main" id="{46476B1E-D034-4235-879F-9D13C1CA21B1}"/>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6" name="Google Shape;9329;p126">
                <a:extLst>
                  <a:ext uri="{FF2B5EF4-FFF2-40B4-BE49-F238E27FC236}">
                    <a16:creationId xmlns:a16="http://schemas.microsoft.com/office/drawing/2014/main" id="{0A87F9ED-EA7A-4128-AAA5-01BEC897C20B}"/>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7" name="Google Shape;9330;p126">
                <a:extLst>
                  <a:ext uri="{FF2B5EF4-FFF2-40B4-BE49-F238E27FC236}">
                    <a16:creationId xmlns:a16="http://schemas.microsoft.com/office/drawing/2014/main" id="{56625295-7E1C-41E5-8909-E83BF8ECBB02}"/>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grpSp>
        <p:nvGrpSpPr>
          <p:cNvPr id="78" name="Google Shape;10024;p128">
            <a:extLst>
              <a:ext uri="{FF2B5EF4-FFF2-40B4-BE49-F238E27FC236}">
                <a16:creationId xmlns:a16="http://schemas.microsoft.com/office/drawing/2014/main" id="{3DA2CE14-50F5-4BBC-948B-98927540DEF1}"/>
              </a:ext>
            </a:extLst>
          </p:cNvPr>
          <p:cNvGrpSpPr/>
          <p:nvPr/>
        </p:nvGrpSpPr>
        <p:grpSpPr>
          <a:xfrm>
            <a:off x="5284358" y="2209248"/>
            <a:ext cx="495844" cy="487588"/>
            <a:chOff x="860940" y="2746477"/>
            <a:chExt cx="371883" cy="365691"/>
          </a:xfrm>
          <a:solidFill>
            <a:schemeClr val="accent6">
              <a:lumMod val="50000"/>
            </a:schemeClr>
          </a:solidFill>
        </p:grpSpPr>
        <p:sp>
          <p:nvSpPr>
            <p:cNvPr id="79" name="Google Shape;10025;p128">
              <a:extLst>
                <a:ext uri="{FF2B5EF4-FFF2-40B4-BE49-F238E27FC236}">
                  <a16:creationId xmlns:a16="http://schemas.microsoft.com/office/drawing/2014/main" id="{D61470F3-BE6B-4B44-9BB4-D1C696A88D88}"/>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0" name="Google Shape;10026;p128">
              <a:extLst>
                <a:ext uri="{FF2B5EF4-FFF2-40B4-BE49-F238E27FC236}">
                  <a16:creationId xmlns:a16="http://schemas.microsoft.com/office/drawing/2014/main" id="{8B61A103-9012-4D77-9656-A59137DB340B}"/>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1" name="Google Shape;10027;p128">
              <a:extLst>
                <a:ext uri="{FF2B5EF4-FFF2-40B4-BE49-F238E27FC236}">
                  <a16:creationId xmlns:a16="http://schemas.microsoft.com/office/drawing/2014/main" id="{52FFDF9E-131D-4595-B7FE-076F59E87533}"/>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2" name="Google Shape;10028;p128">
              <a:extLst>
                <a:ext uri="{FF2B5EF4-FFF2-40B4-BE49-F238E27FC236}">
                  <a16:creationId xmlns:a16="http://schemas.microsoft.com/office/drawing/2014/main" id="{1632F44D-B13D-4BD5-8523-59E3DC724207}"/>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3" name="Google Shape;10029;p128">
              <a:extLst>
                <a:ext uri="{FF2B5EF4-FFF2-40B4-BE49-F238E27FC236}">
                  <a16:creationId xmlns:a16="http://schemas.microsoft.com/office/drawing/2014/main" id="{A906CDC8-CE5F-415D-B846-74C4DD6A1B0F}"/>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84" name="Google Shape;10049;p128">
            <a:extLst>
              <a:ext uri="{FF2B5EF4-FFF2-40B4-BE49-F238E27FC236}">
                <a16:creationId xmlns:a16="http://schemas.microsoft.com/office/drawing/2014/main" id="{9C47D019-0984-4859-8460-CB8CA272A020}"/>
              </a:ext>
            </a:extLst>
          </p:cNvPr>
          <p:cNvGrpSpPr/>
          <p:nvPr/>
        </p:nvGrpSpPr>
        <p:grpSpPr>
          <a:xfrm>
            <a:off x="5338372" y="3689716"/>
            <a:ext cx="638916" cy="607205"/>
            <a:chOff x="4675986" y="2745684"/>
            <a:chExt cx="381346" cy="368644"/>
          </a:xfrm>
          <a:solidFill>
            <a:schemeClr val="bg1"/>
          </a:solidFill>
        </p:grpSpPr>
        <p:sp>
          <p:nvSpPr>
            <p:cNvPr id="85" name="Google Shape;10050;p128">
              <a:extLst>
                <a:ext uri="{FF2B5EF4-FFF2-40B4-BE49-F238E27FC236}">
                  <a16:creationId xmlns:a16="http://schemas.microsoft.com/office/drawing/2014/main" id="{6B750D23-17BA-415B-8B26-329444F9C705}"/>
                </a:ext>
              </a:extLst>
            </p:cNvPr>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6" name="Google Shape;10051;p128">
              <a:extLst>
                <a:ext uri="{FF2B5EF4-FFF2-40B4-BE49-F238E27FC236}">
                  <a16:creationId xmlns:a16="http://schemas.microsoft.com/office/drawing/2014/main" id="{91F72868-D6D8-4737-9603-7C7B09327E8F}"/>
                </a:ext>
              </a:extLst>
            </p:cNvPr>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475375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25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900" decel="100000" fill="hold"/>
                                        <p:tgtEl>
                                          <p:spTgt spid="2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75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900" decel="100000" fill="hold"/>
                                        <p:tgtEl>
                                          <p:spTgt spid="2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900" decel="100000" fill="hold"/>
                                        <p:tgtEl>
                                          <p:spTgt spid="1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8" grpId="0"/>
      <p:bldP spid="29" grpId="0"/>
      <p:bldP spid="30" grpId="0"/>
      <p:bldP spid="31" grpId="0"/>
      <p:bldP spid="32" grpId="0"/>
      <p:bldP spid="33" grpId="0" animBg="1"/>
      <p:bldP spid="34" grpId="0"/>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1847528" y="2132856"/>
            <a:ext cx="9937104"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200" dirty="0">
                <a:latin typeface="Arial" panose="020B0604020202020204" pitchFamily="34" charset="0"/>
                <a:cs typeface="Arial" panose="020B0604020202020204" pitchFamily="34" charset="0"/>
              </a:rPr>
              <a:t>- </a:t>
            </a:r>
            <a:r>
              <a:rPr lang="vi-VN" sz="3200" i="1" dirty="0">
                <a:solidFill>
                  <a:srgbClr val="FF0000"/>
                </a:solidFill>
                <a:latin typeface="Arial" panose="020B0604020202020204" pitchFamily="34" charset="0"/>
                <a:cs typeface="Arial" panose="020B0604020202020204" pitchFamily="34" charset="0"/>
              </a:rPr>
              <a:t>Chu kì </a:t>
            </a:r>
            <a:r>
              <a:rPr lang="vi-VN" sz="3200" dirty="0">
                <a:latin typeface="Arial" panose="020B0604020202020204" pitchFamily="34" charset="0"/>
                <a:cs typeface="Arial" panose="020B0604020202020204" pitchFamily="34" charset="0"/>
              </a:rPr>
              <a:t>gồm các nguyên tố mà nguyên tử của chúng có </a:t>
            </a:r>
            <a:r>
              <a:rPr lang="vi-VN" sz="3200" i="1" dirty="0">
                <a:solidFill>
                  <a:srgbClr val="FF0000"/>
                </a:solidFill>
                <a:latin typeface="Arial" panose="020B0604020202020204" pitchFamily="34" charset="0"/>
                <a:cs typeface="Arial" panose="020B0604020202020204" pitchFamily="34" charset="0"/>
              </a:rPr>
              <a:t>cùng số lớp e </a:t>
            </a:r>
            <a:r>
              <a:rPr lang="vi-VN" sz="3200" dirty="0">
                <a:latin typeface="Arial" panose="020B0604020202020204" pitchFamily="34" charset="0"/>
                <a:cs typeface="Arial" panose="020B0604020202020204" pitchFamily="34" charset="0"/>
              </a:rPr>
              <a:t>và được xếp thành </a:t>
            </a:r>
            <a:r>
              <a:rPr lang="vi-VN" sz="3200" i="1" dirty="0">
                <a:solidFill>
                  <a:srgbClr val="FF0000"/>
                </a:solidFill>
                <a:latin typeface="Arial" panose="020B0604020202020204" pitchFamily="34" charset="0"/>
                <a:cs typeface="Arial" panose="020B0604020202020204" pitchFamily="34" charset="0"/>
              </a:rPr>
              <a:t>một hàng</a:t>
            </a:r>
            <a:r>
              <a:rPr lang="vi-VN" sz="3200" i="1" dirty="0">
                <a:solidFill>
                  <a:schemeClr val="accent3"/>
                </a:solidFill>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theo chiều </a:t>
            </a:r>
            <a:r>
              <a:rPr lang="vi-VN" sz="3200" i="1" dirty="0">
                <a:solidFill>
                  <a:srgbClr val="FF0000"/>
                </a:solidFill>
                <a:latin typeface="Arial" panose="020B0604020202020204" pitchFamily="34" charset="0"/>
                <a:cs typeface="Arial" panose="020B0604020202020204" pitchFamily="34" charset="0"/>
              </a:rPr>
              <a:t>tăng dần điện tích hạt nhân.</a:t>
            </a:r>
          </a:p>
        </p:txBody>
      </p:sp>
      <p:sp>
        <p:nvSpPr>
          <p:cNvPr id="11" name="Synergistically utilize technically sound portals with frictionless chains. Dramatically customize…">
            <a:extLst>
              <a:ext uri="{FF2B5EF4-FFF2-40B4-BE49-F238E27FC236}">
                <a16:creationId xmlns:a16="http://schemas.microsoft.com/office/drawing/2014/main" id="{4726F43D-44DF-4581-8AF9-17A5B500BD69}"/>
              </a:ext>
            </a:extLst>
          </p:cNvPr>
          <p:cNvSpPr txBox="1"/>
          <p:nvPr/>
        </p:nvSpPr>
        <p:spPr>
          <a:xfrm>
            <a:off x="3488648" y="4422223"/>
            <a:ext cx="6619371" cy="574453"/>
          </a:xfrm>
          <a:prstGeom prst="rect">
            <a:avLst/>
          </a:prstGeom>
          <a:ln/>
          <a:extLst>
            <a:ext uri="{C572A759-6A51-4108-AA02-DFA0A04FC94B}">
              <ma14:wrappingTextBox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550320" hangingPunct="0">
              <a:defRPr sz="2000" b="0">
                <a:solidFill>
                  <a:srgbClr val="1C1F25"/>
                </a:solidFill>
                <a:latin typeface="Roboto Bold"/>
                <a:ea typeface="Roboto Bold"/>
                <a:cs typeface="Roboto Bold"/>
                <a:sym typeface="Roboto Bold"/>
              </a:defRPr>
            </a:pPr>
            <a:r>
              <a:rPr lang="vi-VN" sz="3733" b="1" dirty="0">
                <a:solidFill>
                  <a:srgbClr val="C00000"/>
                </a:solidFill>
                <a:latin typeface="Arial" panose="020B0604020202020204" pitchFamily="34" charset="0"/>
                <a:ea typeface="Autocar Bold Condensed" panose="020B0500000000000000" pitchFamily="34" charset="0"/>
                <a:cs typeface="Arial" panose="020B0604020202020204" pitchFamily="34" charset="0"/>
              </a:rPr>
              <a:t>Số thứ tự chu kì = số lớp e</a:t>
            </a:r>
            <a:endParaRPr lang="en-US" altLang="zh-CN" sz="3733" i="1" dirty="0">
              <a:latin typeface="Arial" panose="020B0604020202020204" pitchFamily="34" charset="0"/>
              <a:cs typeface="Arial" panose="020B0604020202020204" pitchFamily="34" charset="0"/>
              <a:sym typeface="+mn-lt"/>
            </a:endParaRPr>
          </a:p>
        </p:txBody>
      </p:sp>
      <p:pic>
        <p:nvPicPr>
          <p:cNvPr id="5" name="Picture 4">
            <a:extLst>
              <a:ext uri="{FF2B5EF4-FFF2-40B4-BE49-F238E27FC236}">
                <a16:creationId xmlns:a16="http://schemas.microsoft.com/office/drawing/2014/main" id="{C51CECAB-BA2B-4904-91CA-6E8C202C5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40629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3. </a:t>
            </a:r>
          </a:p>
          <a:p>
            <a:pPr algn="ctr"/>
            <a:r>
              <a:rPr lang="vi-VN" sz="5400" b="1" dirty="0">
                <a:solidFill>
                  <a:srgbClr val="FFFF00"/>
                </a:solidFill>
                <a:latin typeface="Arial" panose="020B0604020202020204" pitchFamily="34" charset="0"/>
                <a:cs typeface="Arial" panose="020B0604020202020204" pitchFamily="34" charset="0"/>
              </a:rPr>
              <a:t>Nhóm </a:t>
            </a:r>
            <a:endParaRPr lang="en-US" sz="5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47E2401-CA7A-4101-82F3-4DBFA2B48ADE}"/>
              </a:ext>
            </a:extLst>
          </p:cNvPr>
          <p:cNvSpPr txBox="1"/>
          <p:nvPr/>
        </p:nvSpPr>
        <p:spPr>
          <a:xfrm>
            <a:off x="2255389" y="161109"/>
            <a:ext cx="9896442" cy="14465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2800" b="1" dirty="0">
                <a:solidFill>
                  <a:srgbClr val="333333"/>
                </a:solidFill>
                <a:latin typeface="Arial" panose="020B0604020202020204" pitchFamily="34" charset="0"/>
                <a:cs typeface="Arial" panose="020B0604020202020204" pitchFamily="34" charset="0"/>
              </a:rPr>
              <a:t>Tìm hiểu mối quan hệ giữa số electron ở lớp ngoài cùng của nguyên tử các nguyên tố với số thứ tự của nhóm</a:t>
            </a:r>
            <a:endParaRPr lang="vi-VN"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AE3352-8215-49B6-AD9B-05939CBD928B}"/>
              </a:ext>
            </a:extLst>
          </p:cNvPr>
          <p:cNvSpPr txBox="1"/>
          <p:nvPr/>
        </p:nvSpPr>
        <p:spPr>
          <a:xfrm>
            <a:off x="2215612" y="1772816"/>
            <a:ext cx="9936611" cy="954107"/>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dirty="0">
                <a:solidFill>
                  <a:srgbClr val="333333"/>
                </a:solidFill>
                <a:latin typeface="Arial" panose="020B0604020202020204" pitchFamily="34" charset="0"/>
                <a:cs typeface="Arial" panose="020B0604020202020204" pitchFamily="34" charset="0"/>
              </a:rPr>
              <a:t>4 mô hình sắp xếp electron ở vỏ nguyên tử của Li, Na, F, Cl theo mẫu mô tả trong Hình 4.4.</a:t>
            </a:r>
            <a:endParaRPr lang="vi-V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744017B-EA52-49AC-8F13-2FA6D0AC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012" y="3068960"/>
            <a:ext cx="7997196" cy="3140717"/>
          </a:xfrm>
          <a:prstGeom prst="rect">
            <a:avLst/>
          </a:prstGeom>
        </p:spPr>
      </p:pic>
    </p:spTree>
    <p:extLst>
      <p:ext uri="{BB962C8B-B14F-4D97-AF65-F5344CB8AC3E}">
        <p14:creationId xmlns:p14="http://schemas.microsoft.com/office/powerpoint/2010/main" val="1938922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TextBox 6">
            <a:extLst>
              <a:ext uri="{FF2B5EF4-FFF2-40B4-BE49-F238E27FC236}">
                <a16:creationId xmlns:a16="http://schemas.microsoft.com/office/drawing/2014/main" id="{719F4F46-2003-482D-9880-3D691FB80359}"/>
              </a:ext>
            </a:extLst>
          </p:cNvPr>
          <p:cNvSpPr txBox="1"/>
          <p:nvPr/>
        </p:nvSpPr>
        <p:spPr>
          <a:xfrm>
            <a:off x="990601" y="610316"/>
            <a:ext cx="10433989" cy="15081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000" b="1" dirty="0">
                <a:solidFill>
                  <a:srgbClr val="333333"/>
                </a:solidFill>
                <a:latin typeface="Arial" panose="020B0604020202020204" pitchFamily="34" charset="0"/>
                <a:cs typeface="Arial" panose="020B0604020202020204" pitchFamily="34" charset="0"/>
              </a:rPr>
              <a:t>Tìm hiểu mối quan hệ giữa số electron ở lớp ngoài cùng của nguyên tử các nguyên tố với số thứ tự của nhóm</a:t>
            </a:r>
          </a:p>
        </p:txBody>
      </p:sp>
      <p:sp>
        <p:nvSpPr>
          <p:cNvPr id="8" name="TextBox 7">
            <a:extLst>
              <a:ext uri="{FF2B5EF4-FFF2-40B4-BE49-F238E27FC236}">
                <a16:creationId xmlns:a16="http://schemas.microsoft.com/office/drawing/2014/main" id="{EEFDE65B-F637-4FA8-AE2A-905012A1DB93}"/>
              </a:ext>
            </a:extLst>
          </p:cNvPr>
          <p:cNvSpPr txBox="1"/>
          <p:nvPr/>
        </p:nvSpPr>
        <p:spPr>
          <a:xfrm>
            <a:off x="767407" y="2276872"/>
            <a:ext cx="10657184" cy="954107"/>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b="0" i="0" dirty="0">
                <a:solidFill>
                  <a:srgbClr val="333333"/>
                </a:solidFill>
                <a:effectLst/>
                <a:latin typeface="Arial" panose="020B0604020202020204" pitchFamily="34" charset="0"/>
                <a:cs typeface="Arial" panose="020B0604020202020204" pitchFamily="34" charset="0"/>
              </a:rPr>
              <a:t>4 mô hình sắp xếp electron ở vỏ nguyên tử của Li, Na, F, Cl theo mẫu mô tả trong Hình 4.4.</a:t>
            </a:r>
            <a:endParaRPr lang="vi-VN"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0EC4500-BE11-4437-9596-496A06203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66" y="3583587"/>
            <a:ext cx="10359865" cy="2271818"/>
          </a:xfrm>
          <a:prstGeom prst="rect">
            <a:avLst/>
          </a:prstGeom>
        </p:spPr>
      </p:pic>
    </p:spTree>
    <p:extLst>
      <p:ext uri="{BB962C8B-B14F-4D97-AF65-F5344CB8AC3E}">
        <p14:creationId xmlns:p14="http://schemas.microsoft.com/office/powerpoint/2010/main" val="123472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TextBox 5">
            <a:extLst>
              <a:ext uri="{FF2B5EF4-FFF2-40B4-BE49-F238E27FC236}">
                <a16:creationId xmlns:a16="http://schemas.microsoft.com/office/drawing/2014/main" id="{434EA5F8-16E5-4666-90E7-DB01276A0D60}"/>
              </a:ext>
            </a:extLst>
          </p:cNvPr>
          <p:cNvSpPr txBox="1"/>
          <p:nvPr/>
        </p:nvSpPr>
        <p:spPr>
          <a:xfrm>
            <a:off x="990601" y="2250490"/>
            <a:ext cx="10170593" cy="523220"/>
          </a:xfrm>
          <a:prstGeom prst="rect">
            <a:avLst/>
          </a:prstGeom>
          <a:noFill/>
        </p:spPr>
        <p:txBody>
          <a:bodyPr wrap="square">
            <a:spAutoFit/>
          </a:bodyPr>
          <a:lstStyle/>
          <a:p>
            <a:r>
              <a:rPr lang="vi-VN" sz="2800" i="1" dirty="0">
                <a:solidFill>
                  <a:srgbClr val="FF0000"/>
                </a:solidFill>
                <a:latin typeface="Arial" panose="020B0604020202020204" pitchFamily="34" charset="0"/>
                <a:cs typeface="Arial" panose="020B0604020202020204" pitchFamily="34" charset="0"/>
              </a:rPr>
              <a:t>Quan sát các mô hình đã chuẩn bị, thảo luận và trả lời câu hỏi:</a:t>
            </a:r>
            <a:endParaRPr lang="vi-VN" sz="28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F20FC2-837B-4664-AC84-A4545FEE7703}"/>
              </a:ext>
            </a:extLst>
          </p:cNvPr>
          <p:cNvSpPr txBox="1"/>
          <p:nvPr/>
        </p:nvSpPr>
        <p:spPr>
          <a:xfrm>
            <a:off x="858391" y="3066333"/>
            <a:ext cx="10585174"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cho biết nguyên tử các nguyên tố nào có cùng số electron ở lớp ngoài cùng</a:t>
            </a:r>
            <a:endParaRPr lang="vi-VN"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243606-F2E0-404E-84A3-F3EC9083371A}"/>
              </a:ext>
            </a:extLst>
          </p:cNvPr>
          <p:cNvSpPr txBox="1"/>
          <p:nvPr/>
        </p:nvSpPr>
        <p:spPr>
          <a:xfrm>
            <a:off x="858391" y="4241445"/>
            <a:ext cx="10585174"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so sánh số electron lớp ngoài cùng của nguyên tử các nguyên tố với số thứ tự nhóm của các nguyên tố đó</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D1DB31-9FFB-49B7-B604-6BFE0BE5A190}"/>
              </a:ext>
            </a:extLst>
          </p:cNvPr>
          <p:cNvSpPr txBox="1"/>
          <p:nvPr/>
        </p:nvSpPr>
        <p:spPr>
          <a:xfrm>
            <a:off x="990601" y="610316"/>
            <a:ext cx="10433989" cy="15081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000" b="1" dirty="0">
                <a:solidFill>
                  <a:srgbClr val="333333"/>
                </a:solidFill>
                <a:latin typeface="Arial" panose="020B0604020202020204" pitchFamily="34" charset="0"/>
                <a:cs typeface="Arial" panose="020B0604020202020204" pitchFamily="34" charset="0"/>
              </a:rPr>
              <a:t>Tìm hiểu mối quan hệ giữa số electron ở lớp ngoài cùng của nguyên tử các nguyên tố với số thứ tự của nhóm</a:t>
            </a:r>
          </a:p>
        </p:txBody>
      </p:sp>
    </p:spTree>
    <p:extLst>
      <p:ext uri="{BB962C8B-B14F-4D97-AF65-F5344CB8AC3E}">
        <p14:creationId xmlns:p14="http://schemas.microsoft.com/office/powerpoint/2010/main" val="2375667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53" name="Picture 52">
            <a:extLst>
              <a:ext uri="{FF2B5EF4-FFF2-40B4-BE49-F238E27FC236}">
                <a16:creationId xmlns:a16="http://schemas.microsoft.com/office/drawing/2014/main" id="{975613D5-C3A6-443F-B73C-44DDDF75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476672"/>
            <a:ext cx="5544616" cy="5904656"/>
          </a:xfrm>
          <a:prstGeom prst="rect">
            <a:avLst/>
          </a:prstGeom>
        </p:spPr>
      </p:pic>
      <p:sp>
        <p:nvSpPr>
          <p:cNvPr id="55" name="TextBox 54">
            <a:extLst>
              <a:ext uri="{FF2B5EF4-FFF2-40B4-BE49-F238E27FC236}">
                <a16:creationId xmlns:a16="http://schemas.microsoft.com/office/drawing/2014/main" id="{02890BF7-3F90-4775-AEC8-0563D5A4A2DD}"/>
              </a:ext>
            </a:extLst>
          </p:cNvPr>
          <p:cNvSpPr txBox="1"/>
          <p:nvPr/>
        </p:nvSpPr>
        <p:spPr>
          <a:xfrm>
            <a:off x="903817" y="1628800"/>
            <a:ext cx="4752528" cy="3970318"/>
          </a:xfrm>
          <a:prstGeom prst="rect">
            <a:avLst/>
          </a:prstGeom>
          <a:solidFill>
            <a:schemeClr val="accent4">
              <a:lumMod val="40000"/>
              <a:lumOff val="60000"/>
            </a:schemeClr>
          </a:solidFill>
        </p:spPr>
        <p:txBody>
          <a:bodyPr wrap="square">
            <a:spAutoFit/>
          </a:bodyPr>
          <a:lstStyle/>
          <a:p>
            <a:pPr algn="just"/>
            <a:r>
              <a:rPr lang="vi-VN" sz="2800" b="0" i="1" dirty="0">
                <a:solidFill>
                  <a:srgbClr val="333333"/>
                </a:solidFill>
                <a:effectLst/>
                <a:latin typeface="Arial" panose="020B0604020202020204" pitchFamily="34" charset="0"/>
                <a:cs typeface="Arial" panose="020B0604020202020204" pitchFamily="34" charset="0"/>
              </a:rPr>
              <a:t>Ngày nay, người ta đã xác định được hàng chục triệu chất hóa học với các tính chất khác nhau được tạo thành từ hơn một trăm nguyên tố hóa học. Liệu có nguyên tắc nào sắp xếp các nguyên tố để dễ nhận ra tính chất của chúng không?   </a:t>
            </a:r>
            <a:endParaRPr lang="vi-VN"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09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247318" y="953370"/>
            <a:ext cx="11609322"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 Nguyên tử Li (Z = 3): Có 1 electron ở lớp ngoài cùng</a:t>
            </a:r>
          </a:p>
          <a:p>
            <a:r>
              <a:rPr lang="vi-VN" sz="2800" dirty="0">
                <a:solidFill>
                  <a:srgbClr val="333333"/>
                </a:solidFill>
                <a:latin typeface="Arial" panose="020B0604020202020204" pitchFamily="34" charset="0"/>
                <a:cs typeface="Arial" panose="020B0604020202020204" pitchFamily="34" charset="0"/>
              </a:rPr>
              <a:t>- Nguyên tử Na (Z = 11): Có 1 electron ở lớp ngoài cùng</a:t>
            </a:r>
          </a:p>
          <a:p>
            <a:r>
              <a:rPr lang="vi-VN" sz="2800" dirty="0">
                <a:solidFill>
                  <a:srgbClr val="333333"/>
                </a:solidFill>
                <a:latin typeface="Arial" panose="020B0604020202020204" pitchFamily="34" charset="0"/>
                <a:cs typeface="Arial" panose="020B0604020202020204" pitchFamily="34" charset="0"/>
              </a:rPr>
              <a:t>- Nguyên tử F (Z = 9): Có 7 electron ở lớp ngoài cùng</a:t>
            </a:r>
          </a:p>
          <a:p>
            <a:r>
              <a:rPr lang="vi-VN" sz="2800" dirty="0">
                <a:solidFill>
                  <a:srgbClr val="333333"/>
                </a:solidFill>
                <a:latin typeface="Arial" panose="020B0604020202020204" pitchFamily="34" charset="0"/>
                <a:cs typeface="Arial" panose="020B0604020202020204" pitchFamily="34" charset="0"/>
              </a:rPr>
              <a:t>- Nguyên tử Cl (Z = 17): Có 7 electron ở lớp ngoài cùng</a:t>
            </a:r>
          </a:p>
          <a:p>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Nguyên tử Li, Na có cùng số electron ở lớp ngoài cùng, nguyên tử F, Cl có cùng số electron ở lớp ngoài cùng</a:t>
            </a:r>
          </a:p>
        </p:txBody>
      </p:sp>
      <p:sp>
        <p:nvSpPr>
          <p:cNvPr id="6" name="TextBox 5">
            <a:extLst>
              <a:ext uri="{FF2B5EF4-FFF2-40B4-BE49-F238E27FC236}">
                <a16:creationId xmlns:a16="http://schemas.microsoft.com/office/drawing/2014/main" id="{1CB0ADCB-1DFE-48FC-92B9-B01B9997FA86}"/>
              </a:ext>
            </a:extLst>
          </p:cNvPr>
          <p:cNvSpPr txBox="1"/>
          <p:nvPr/>
        </p:nvSpPr>
        <p:spPr>
          <a:xfrm>
            <a:off x="247318" y="4252345"/>
            <a:ext cx="11697364"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dirty="0">
                <a:solidFill>
                  <a:srgbClr val="333333"/>
                </a:solidFill>
                <a:latin typeface="Arial" panose="020B0604020202020204" pitchFamily="34" charset="0"/>
                <a:cs typeface="Arial" panose="020B0604020202020204" pitchFamily="34" charset="0"/>
              </a:rPr>
              <a:t> Nguyên tử Li, Na có 1 electron ở lớp ngoài cùng </a:t>
            </a:r>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Nằm trong nhóm IA</a:t>
            </a:r>
          </a:p>
          <a:p>
            <a:r>
              <a:rPr lang="vi-VN" sz="2800" dirty="0">
                <a:solidFill>
                  <a:srgbClr val="333333"/>
                </a:solidFill>
                <a:latin typeface="Arial" panose="020B0604020202020204" pitchFamily="34" charset="0"/>
                <a:cs typeface="Arial" panose="020B0604020202020204" pitchFamily="34" charset="0"/>
              </a:rPr>
              <a:t>- Nguyên tử F, Cl có 7 electron ở lớp ngoài cùng </a:t>
            </a:r>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Nằm ở nhóm VIIA</a:t>
            </a:r>
          </a:p>
          <a:p>
            <a:r>
              <a:rPr lang="en-US" sz="2800" dirty="0">
                <a:solidFill>
                  <a:schemeClr val="tx1"/>
                </a:solidFill>
              </a:rPr>
              <a:t>⇒ </a:t>
            </a:r>
            <a:r>
              <a:rPr lang="vi-VN" sz="2800" dirty="0">
                <a:solidFill>
                  <a:srgbClr val="333333"/>
                </a:solidFill>
                <a:latin typeface="Arial" panose="020B0604020202020204" pitchFamily="34" charset="0"/>
                <a:cs typeface="Arial" panose="020B0604020202020204" pitchFamily="34" charset="0"/>
              </a:rPr>
              <a:t>Số electron ở lớp ngoài cùng của nguyên tử các nguyên tố = số thứ tự nhóm</a:t>
            </a:r>
          </a:p>
        </p:txBody>
      </p:sp>
    </p:spTree>
    <p:extLst>
      <p:ext uri="{BB962C8B-B14F-4D97-AF65-F5344CB8AC3E}">
        <p14:creationId xmlns:p14="http://schemas.microsoft.com/office/powerpoint/2010/main" val="29558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1722909"/>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1788005"/>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hidden="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1225686"/>
            <a:ext cx="12192000" cy="12590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445865"/>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1076580"/>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13060"/>
            <a:ext cx="2112060" cy="24130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80900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TextBox 3">
            <a:extLst>
              <a:ext uri="{FF2B5EF4-FFF2-40B4-BE49-F238E27FC236}">
                <a16:creationId xmlns:a16="http://schemas.microsoft.com/office/drawing/2014/main" id="{D506B96A-6223-4D33-9398-19D0AD1DD963}"/>
              </a:ext>
            </a:extLst>
          </p:cNvPr>
          <p:cNvSpPr txBox="1"/>
          <p:nvPr/>
        </p:nvSpPr>
        <p:spPr>
          <a:xfrm>
            <a:off x="2711624" y="2351782"/>
            <a:ext cx="8467663" cy="1077218"/>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Số electron lớp ngoài cùng của nguyên tử hai nguyên tố Al và S. Giải thích</a:t>
            </a:r>
          </a:p>
        </p:txBody>
      </p:sp>
      <p:pic>
        <p:nvPicPr>
          <p:cNvPr id="5" name="Picture 4">
            <a:extLst>
              <a:ext uri="{FF2B5EF4-FFF2-40B4-BE49-F238E27FC236}">
                <a16:creationId xmlns:a16="http://schemas.microsoft.com/office/drawing/2014/main" id="{92E51565-29E9-441D-A02A-59AE75518579}"/>
              </a:ext>
            </a:extLst>
          </p:cNvPr>
          <p:cNvPicPr>
            <a:picLocks noChangeAspect="1"/>
          </p:cNvPicPr>
          <p:nvPr/>
        </p:nvPicPr>
        <p:blipFill>
          <a:blip r:embed="rId3"/>
          <a:stretch>
            <a:fillRect/>
          </a:stretch>
        </p:blipFill>
        <p:spPr>
          <a:xfrm>
            <a:off x="191344" y="1393546"/>
            <a:ext cx="2953896" cy="2953896"/>
          </a:xfrm>
          <a:prstGeom prst="rect">
            <a:avLst/>
          </a:prstGeom>
        </p:spPr>
      </p:pic>
      <p:sp>
        <p:nvSpPr>
          <p:cNvPr id="6" name="TextBox 5">
            <a:extLst>
              <a:ext uri="{FF2B5EF4-FFF2-40B4-BE49-F238E27FC236}">
                <a16:creationId xmlns:a16="http://schemas.microsoft.com/office/drawing/2014/main" id="{68978469-8DCF-47FB-9EA4-F6F6EFA7BE40}"/>
              </a:ext>
            </a:extLst>
          </p:cNvPr>
          <p:cNvSpPr txBox="1"/>
          <p:nvPr/>
        </p:nvSpPr>
        <p:spPr>
          <a:xfrm>
            <a:off x="1405095" y="4445062"/>
            <a:ext cx="9721080" cy="1077218"/>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Hãy kể tên nguyên tố thuộc chu kì nhỏ và cùng nhóm với nguyên tố beryllium</a:t>
            </a:r>
          </a:p>
        </p:txBody>
      </p:sp>
      <p:sp>
        <p:nvSpPr>
          <p:cNvPr id="7" name="TextBox 6">
            <a:extLst>
              <a:ext uri="{FF2B5EF4-FFF2-40B4-BE49-F238E27FC236}">
                <a16:creationId xmlns:a16="http://schemas.microsoft.com/office/drawing/2014/main" id="{0AD0D9EA-BC43-429A-A05D-4EAD4ABD5749}"/>
              </a:ext>
            </a:extLst>
          </p:cNvPr>
          <p:cNvSpPr txBox="1"/>
          <p:nvPr/>
        </p:nvSpPr>
        <p:spPr>
          <a:xfrm>
            <a:off x="2351584" y="733590"/>
            <a:ext cx="7828103" cy="584775"/>
          </a:xfrm>
          <a:prstGeom prst="rect">
            <a:avLst/>
          </a:prstGeom>
          <a:noFill/>
        </p:spPr>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Sử dụng bảng tuần hoàn, hãy cho biết:</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45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1909792" y="2060848"/>
            <a:ext cx="987484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4000" dirty="0">
                <a:latin typeface="Arial" panose="020B0604020202020204" pitchFamily="34" charset="0"/>
                <a:cs typeface="Arial" panose="020B0604020202020204" pitchFamily="34" charset="0"/>
              </a:rPr>
              <a:t>- </a:t>
            </a:r>
            <a:r>
              <a:rPr lang="vi-VN" sz="4000" i="1" dirty="0">
                <a:solidFill>
                  <a:srgbClr val="FF0000"/>
                </a:solidFill>
                <a:latin typeface="Arial" panose="020B0604020202020204" pitchFamily="34" charset="0"/>
                <a:cs typeface="Arial" panose="020B0604020202020204" pitchFamily="34" charset="0"/>
              </a:rPr>
              <a:t>Nhóm</a:t>
            </a:r>
            <a:r>
              <a:rPr lang="vi-VN" sz="4000" i="1" dirty="0">
                <a:solidFill>
                  <a:schemeClr val="accent3"/>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gồm các nguyên tố có </a:t>
            </a:r>
            <a:r>
              <a:rPr lang="vi-VN" sz="4000" i="1" dirty="0">
                <a:solidFill>
                  <a:srgbClr val="FF0000"/>
                </a:solidFill>
                <a:latin typeface="Arial" panose="020B0604020202020204" pitchFamily="34" charset="0"/>
                <a:cs typeface="Arial" panose="020B0604020202020204" pitchFamily="34" charset="0"/>
              </a:rPr>
              <a:t>tính chất hóa học tương tự nhau</a:t>
            </a:r>
            <a:r>
              <a:rPr lang="vi-VN" sz="4000" dirty="0">
                <a:latin typeface="Arial" panose="020B0604020202020204" pitchFamily="34" charset="0"/>
                <a:cs typeface="Arial" panose="020B0604020202020204" pitchFamily="34" charset="0"/>
              </a:rPr>
              <a:t>, được xếp thành </a:t>
            </a:r>
            <a:r>
              <a:rPr lang="vi-VN" sz="4000" i="1" dirty="0">
                <a:solidFill>
                  <a:srgbClr val="FF0000"/>
                </a:solidFill>
                <a:latin typeface="Arial" panose="020B0604020202020204" pitchFamily="34" charset="0"/>
                <a:cs typeface="Arial" panose="020B0604020202020204" pitchFamily="34" charset="0"/>
              </a:rPr>
              <a:t>cột</a:t>
            </a:r>
            <a:r>
              <a:rPr lang="vi-VN"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chiều </a:t>
            </a:r>
            <a:r>
              <a:rPr lang="vi-VN" sz="4000" i="1" dirty="0">
                <a:solidFill>
                  <a:srgbClr val="FF0000"/>
                </a:solidFill>
                <a:latin typeface="Arial" panose="020B0604020202020204" pitchFamily="34" charset="0"/>
                <a:cs typeface="Arial" panose="020B0604020202020204" pitchFamily="34" charset="0"/>
              </a:rPr>
              <a:t>tăng dần điện tích hạt nhân.</a:t>
            </a:r>
          </a:p>
        </p:txBody>
      </p:sp>
      <p:sp>
        <p:nvSpPr>
          <p:cNvPr id="11" name="Synergistically utilize technically sound portals with frictionless chains. Dramatically customize…">
            <a:extLst>
              <a:ext uri="{FF2B5EF4-FFF2-40B4-BE49-F238E27FC236}">
                <a16:creationId xmlns:a16="http://schemas.microsoft.com/office/drawing/2014/main" id="{4726F43D-44DF-4581-8AF9-17A5B500BD69}"/>
              </a:ext>
            </a:extLst>
          </p:cNvPr>
          <p:cNvSpPr txBox="1"/>
          <p:nvPr/>
        </p:nvSpPr>
        <p:spPr>
          <a:xfrm>
            <a:off x="1172754" y="4725144"/>
            <a:ext cx="10611878" cy="615553"/>
          </a:xfrm>
          <a:prstGeom prst="rect">
            <a:avLst/>
          </a:prstGeom>
          <a:solidFill>
            <a:srgbClr val="92D050"/>
          </a:solidFill>
          <a:ln/>
          <a:extLst>
            <a:ext uri="{C572A759-6A51-4108-AA02-DFA0A04FC94B}">
              <ma14:wrappingTextBox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a:defRPr/>
            </a:pPr>
            <a:r>
              <a:rPr lang="vi-VN" sz="4000" b="1" dirty="0">
                <a:solidFill>
                  <a:srgbClr val="FFFF00"/>
                </a:solidFill>
                <a:latin typeface="Arial" panose="020B0604020202020204" pitchFamily="34" charset="0"/>
                <a:ea typeface="Autocar Bold Condensed" panose="020B0500000000000000" pitchFamily="34" charset="0"/>
                <a:cs typeface="Arial" panose="020B0604020202020204" pitchFamily="34" charset="0"/>
              </a:rPr>
              <a:t>Nhóm A: STT nhóm = Số e lớp ngoài cùng</a:t>
            </a:r>
            <a:endParaRPr lang="vi-VN" sz="4000" b="1" dirty="0">
              <a:solidFill>
                <a:srgbClr val="C00000"/>
              </a:solidFill>
              <a:latin typeface="Arial" panose="020B0604020202020204" pitchFamily="34" charset="0"/>
              <a:ea typeface="Autocar Bold Condens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id="{FE87AF50-21FE-413B-AA25-54ED29F3A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827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35;p28">
            <a:extLst>
              <a:ext uri="{FF2B5EF4-FFF2-40B4-BE49-F238E27FC236}">
                <a16:creationId xmlns:a16="http://schemas.microsoft.com/office/drawing/2014/main" id="{A6CBF9A0-075F-4310-9EF1-D7F9C9B0E51F}"/>
              </a:ext>
            </a:extLst>
          </p:cNvPr>
          <p:cNvSpPr txBox="1">
            <a:spLocks/>
          </p:cNvSpPr>
          <p:nvPr/>
        </p:nvSpPr>
        <p:spPr>
          <a:xfrm>
            <a:off x="1306418" y="3887505"/>
            <a:ext cx="2897919"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rgbClr val="00B050"/>
                </a:solidFill>
                <a:latin typeface="Arial" panose="020B0604020202020204" pitchFamily="34" charset="0"/>
                <a:cs typeface="Arial" panose="020B0604020202020204" pitchFamily="34" charset="0"/>
              </a:rPr>
              <a:t>III.</a:t>
            </a:r>
          </a:p>
        </p:txBody>
      </p:sp>
      <p:sp>
        <p:nvSpPr>
          <p:cNvPr id="20" name="Google Shape;936;p28">
            <a:extLst>
              <a:ext uri="{FF2B5EF4-FFF2-40B4-BE49-F238E27FC236}">
                <a16:creationId xmlns:a16="http://schemas.microsoft.com/office/drawing/2014/main" id="{E4318D53-A04F-4CC4-A6F9-606CF4BCAD24}"/>
              </a:ext>
            </a:extLst>
          </p:cNvPr>
          <p:cNvSpPr txBox="1">
            <a:spLocks/>
          </p:cNvSpPr>
          <p:nvPr/>
        </p:nvSpPr>
        <p:spPr>
          <a:xfrm>
            <a:off x="3840835" y="4406955"/>
            <a:ext cx="682568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800" b="1" dirty="0">
                <a:solidFill>
                  <a:srgbClr val="00B050"/>
                </a:solidFill>
                <a:latin typeface="Arial" panose="020B0604020202020204" pitchFamily="34" charset="0"/>
                <a:cs typeface="Arial" panose="020B0604020202020204" pitchFamily="34" charset="0"/>
              </a:rPr>
              <a:t>VỊ TRÍ CỦA CÁC NGUYÊN TỐ KIM LOẠI, PHI KIM VÀ KHÍ HIẾM TRONG BẢNG TUẦN HOÀN</a:t>
            </a:r>
          </a:p>
        </p:txBody>
      </p:sp>
    </p:spTree>
    <p:extLst>
      <p:ext uri="{BB962C8B-B14F-4D97-AF65-F5344CB8AC3E}">
        <p14:creationId xmlns:p14="http://schemas.microsoft.com/office/powerpoint/2010/main" val="2872707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1. </a:t>
            </a:r>
          </a:p>
          <a:p>
            <a:pPr algn="ctr"/>
            <a:r>
              <a:rPr lang="vi-VN" sz="4400" b="1" dirty="0">
                <a:solidFill>
                  <a:srgbClr val="FFFF00"/>
                </a:solidFill>
                <a:latin typeface="Arial" panose="020B0604020202020204" pitchFamily="34" charset="0"/>
                <a:cs typeface="Arial" panose="020B0604020202020204" pitchFamily="34" charset="0"/>
              </a:rPr>
              <a:t>Các nguyên tố kim loại </a:t>
            </a:r>
            <a:endParaRPr lang="en-US" sz="44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BA3817-F31B-4EFD-872D-A2BC0214D2C2}"/>
              </a:ext>
            </a:extLst>
          </p:cNvPr>
          <p:cNvSpPr txBox="1"/>
          <p:nvPr/>
        </p:nvSpPr>
        <p:spPr>
          <a:xfrm>
            <a:off x="3431704" y="5397723"/>
            <a:ext cx="8352536"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2800" dirty="0">
                <a:solidFill>
                  <a:srgbClr val="333333"/>
                </a:solidFill>
                <a:latin typeface="Arial" panose="020B0604020202020204" pitchFamily="34" charset="0"/>
                <a:cs typeface="Arial" panose="020B0604020202020204" pitchFamily="34" charset="0"/>
              </a:rPr>
              <a:t> Quan sát bảng tuần hoàn các nguyên tố hóa học, hãy cho biết vị trí của các nguyên tố kim loại</a:t>
            </a:r>
            <a:endParaRPr lang="vi-V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29134B-FBF9-47DD-8EED-3707B291422B}"/>
              </a:ext>
            </a:extLst>
          </p:cNvPr>
          <p:cNvPicPr>
            <a:picLocks noChangeAspect="1"/>
          </p:cNvPicPr>
          <p:nvPr/>
        </p:nvPicPr>
        <p:blipFill>
          <a:blip r:embed="rId3"/>
          <a:stretch>
            <a:fillRect/>
          </a:stretch>
        </p:blipFill>
        <p:spPr>
          <a:xfrm>
            <a:off x="1732096" y="4714875"/>
            <a:ext cx="2143125" cy="2143125"/>
          </a:xfrm>
          <a:prstGeom prst="rect">
            <a:avLst/>
          </a:prstGeom>
        </p:spPr>
      </p:pic>
      <p:pic>
        <p:nvPicPr>
          <p:cNvPr id="3" name="Picture 2">
            <a:extLst>
              <a:ext uri="{FF2B5EF4-FFF2-40B4-BE49-F238E27FC236}">
                <a16:creationId xmlns:a16="http://schemas.microsoft.com/office/drawing/2014/main" id="{2F586F47-EC2B-45B8-93EE-7B961CB64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817" y="506170"/>
            <a:ext cx="8454497" cy="4550129"/>
          </a:xfrm>
          <a:prstGeom prst="rect">
            <a:avLst/>
          </a:prstGeom>
        </p:spPr>
      </p:pic>
    </p:spTree>
    <p:extLst>
      <p:ext uri="{BB962C8B-B14F-4D97-AF65-F5344CB8AC3E}">
        <p14:creationId xmlns:p14="http://schemas.microsoft.com/office/powerpoint/2010/main" val="412749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3CD85D-B96E-4A69-A705-F5AA852CA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09" y="879627"/>
            <a:ext cx="7620407" cy="5098745"/>
          </a:xfrm>
          <a:prstGeom prst="rect">
            <a:avLst/>
          </a:prstGeom>
        </p:spPr>
      </p:pic>
      <p:sp>
        <p:nvSpPr>
          <p:cNvPr id="8" name="Rectangle 7">
            <a:extLst>
              <a:ext uri="{FF2B5EF4-FFF2-40B4-BE49-F238E27FC236}">
                <a16:creationId xmlns:a16="http://schemas.microsoft.com/office/drawing/2014/main" id="{3090E7C0-C9BC-430E-AC45-0F583F81E829}"/>
              </a:ext>
            </a:extLst>
          </p:cNvPr>
          <p:cNvSpPr/>
          <p:nvPr/>
        </p:nvSpPr>
        <p:spPr>
          <a:xfrm>
            <a:off x="8476491" y="0"/>
            <a:ext cx="32385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7030A0"/>
                </a:solidFill>
                <a:latin typeface="Arial" panose="020B0604020202020204" pitchFamily="34" charset="0"/>
                <a:cs typeface="Arial" panose="020B0604020202020204" pitchFamily="34" charset="0"/>
              </a:rPr>
              <a:t>Các nguyên tố kim loại thuộc nhóm IA được gọi là nhóm kim loại kiềm</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012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3E24E-7840-4558-BD4D-263F139A2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1268760"/>
            <a:ext cx="7584281" cy="4628605"/>
          </a:xfrm>
          <a:prstGeom prst="rect">
            <a:avLst/>
          </a:prstGeom>
        </p:spPr>
      </p:pic>
      <p:sp>
        <p:nvSpPr>
          <p:cNvPr id="12" name="Rectangle 11">
            <a:extLst>
              <a:ext uri="{FF2B5EF4-FFF2-40B4-BE49-F238E27FC236}">
                <a16:creationId xmlns:a16="http://schemas.microsoft.com/office/drawing/2014/main" id="{519F9856-9BE4-44B8-ABC6-51FBABE1A409}"/>
              </a:ext>
            </a:extLst>
          </p:cNvPr>
          <p:cNvSpPr/>
          <p:nvPr/>
        </p:nvSpPr>
        <p:spPr>
          <a:xfrm>
            <a:off x="8554878" y="0"/>
            <a:ext cx="32385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7030A0"/>
                </a:solidFill>
                <a:latin typeface="Arial" panose="020B0604020202020204" pitchFamily="34" charset="0"/>
                <a:cs typeface="Arial" panose="020B0604020202020204" pitchFamily="34" charset="0"/>
              </a:rPr>
              <a:t>Các nguyên tố kim loại thuộc nhóm IIA được gọi là nhóm kim loại kiềm thổ </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98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AC21AA-AB27-463E-9512-FCF2C6E656E0}"/>
              </a:ext>
            </a:extLst>
          </p:cNvPr>
          <p:cNvGraphicFramePr>
            <a:graphicFrameLocks noGrp="1"/>
          </p:cNvGraphicFramePr>
          <p:nvPr>
            <p:extLst>
              <p:ext uri="{D42A27DB-BD31-4B8C-83A1-F6EECF244321}">
                <p14:modId xmlns:p14="http://schemas.microsoft.com/office/powerpoint/2010/main" val="4241437950"/>
              </p:ext>
            </p:extLst>
          </p:nvPr>
        </p:nvGraphicFramePr>
        <p:xfrm>
          <a:off x="2915762" y="461532"/>
          <a:ext cx="8856984" cy="6269015"/>
        </p:xfrm>
        <a:graphic>
          <a:graphicData uri="http://schemas.openxmlformats.org/drawingml/2006/table">
            <a:tbl>
              <a:tblPr firstRow="1" bandRow="1">
                <a:tableStyleId>{5940675A-B579-460E-94D1-54222C63F5DA}</a:tableStyleId>
              </a:tblPr>
              <a:tblGrid>
                <a:gridCol w="2214246">
                  <a:extLst>
                    <a:ext uri="{9D8B030D-6E8A-4147-A177-3AD203B41FA5}">
                      <a16:colId xmlns:a16="http://schemas.microsoft.com/office/drawing/2014/main" val="1292758638"/>
                    </a:ext>
                  </a:extLst>
                </a:gridCol>
                <a:gridCol w="2214246">
                  <a:extLst>
                    <a:ext uri="{9D8B030D-6E8A-4147-A177-3AD203B41FA5}">
                      <a16:colId xmlns:a16="http://schemas.microsoft.com/office/drawing/2014/main" val="2367153848"/>
                    </a:ext>
                  </a:extLst>
                </a:gridCol>
                <a:gridCol w="2214246">
                  <a:extLst>
                    <a:ext uri="{9D8B030D-6E8A-4147-A177-3AD203B41FA5}">
                      <a16:colId xmlns:a16="http://schemas.microsoft.com/office/drawing/2014/main" val="1593083822"/>
                    </a:ext>
                  </a:extLst>
                </a:gridCol>
                <a:gridCol w="2214246">
                  <a:extLst>
                    <a:ext uri="{9D8B030D-6E8A-4147-A177-3AD203B41FA5}">
                      <a16:colId xmlns:a16="http://schemas.microsoft.com/office/drawing/2014/main" val="3061543148"/>
                    </a:ext>
                  </a:extLst>
                </a:gridCol>
              </a:tblGrid>
              <a:tr h="1512168">
                <a:tc>
                  <a:txBody>
                    <a:bodyPr/>
                    <a:lstStyle/>
                    <a:p>
                      <a:pPr algn="ctr"/>
                      <a:r>
                        <a:rPr lang="vi-VN" sz="1600" b="0" dirty="0">
                          <a:latin typeface="Arial" panose="020B0604020202020204" pitchFamily="34" charset="0"/>
                          <a:cs typeface="Arial" panose="020B0604020202020204" pitchFamily="34" charset="0"/>
                        </a:rPr>
                        <a:t>13</a:t>
                      </a:r>
                    </a:p>
                    <a:p>
                      <a:pPr algn="ctr"/>
                      <a:r>
                        <a:rPr lang="vi-VN" sz="4800" b="0" dirty="0">
                          <a:latin typeface="Arial" panose="020B0604020202020204" pitchFamily="34" charset="0"/>
                          <a:cs typeface="Arial" panose="020B0604020202020204" pitchFamily="34" charset="0"/>
                        </a:rPr>
                        <a:t>Al</a:t>
                      </a:r>
                    </a:p>
                    <a:p>
                      <a:pPr algn="ctr"/>
                      <a:r>
                        <a:rPr lang="vi-VN" sz="1600" b="0" dirty="0">
                          <a:latin typeface="Arial" panose="020B0604020202020204" pitchFamily="34" charset="0"/>
                          <a:cs typeface="Arial" panose="020B0604020202020204" pitchFamily="34" charset="0"/>
                        </a:rPr>
                        <a:t>Aluminium</a:t>
                      </a:r>
                    </a:p>
                    <a:p>
                      <a:pPr algn="ctr"/>
                      <a:r>
                        <a:rPr lang="vi-VN" sz="1600" b="0" dirty="0">
                          <a:latin typeface="Arial" panose="020B0604020202020204" pitchFamily="34" charset="0"/>
                          <a:cs typeface="Arial" panose="020B0604020202020204" pitchFamily="34" charset="0"/>
                        </a:rPr>
                        <a:t>27</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dirty="0">
                          <a:latin typeface="Arial" panose="020B0604020202020204" pitchFamily="34" charset="0"/>
                          <a:cs typeface="Arial" panose="020B0604020202020204" pitchFamily="34" charset="0"/>
                        </a:rPr>
                        <a:t>Màng bọc thực phẩm</a:t>
                      </a:r>
                    </a:p>
                  </a:txBody>
                  <a:tcPr/>
                </a:tc>
                <a:tc>
                  <a:txBody>
                    <a:bodyPr/>
                    <a:lstStyle/>
                    <a:p>
                      <a:pPr algn="ctr"/>
                      <a:r>
                        <a:rPr lang="vi-VN" sz="1600" b="0" dirty="0">
                          <a:latin typeface="Arial" panose="020B0604020202020204" pitchFamily="34" charset="0"/>
                          <a:cs typeface="Arial" panose="020B0604020202020204" pitchFamily="34" charset="0"/>
                        </a:rPr>
                        <a:t>26</a:t>
                      </a:r>
                    </a:p>
                    <a:p>
                      <a:pPr algn="ctr"/>
                      <a:r>
                        <a:rPr lang="vi-VN" sz="4800" b="0" dirty="0">
                          <a:latin typeface="Arial" panose="020B0604020202020204" pitchFamily="34" charset="0"/>
                          <a:cs typeface="Arial" panose="020B0604020202020204" pitchFamily="34" charset="0"/>
                        </a:rPr>
                        <a:t>Fe</a:t>
                      </a:r>
                    </a:p>
                    <a:p>
                      <a:pPr algn="ctr"/>
                      <a:r>
                        <a:rPr lang="vi-VN" sz="1600" b="0" dirty="0">
                          <a:latin typeface="Arial" panose="020B0604020202020204" pitchFamily="34" charset="0"/>
                          <a:cs typeface="Arial" panose="020B0604020202020204" pitchFamily="34" charset="0"/>
                        </a:rPr>
                        <a:t>Iron</a:t>
                      </a:r>
                    </a:p>
                    <a:p>
                      <a:pPr algn="ctr"/>
                      <a:r>
                        <a:rPr lang="vi-VN" sz="1600" b="0" dirty="0">
                          <a:latin typeface="Arial" panose="020B0604020202020204" pitchFamily="34" charset="0"/>
                          <a:cs typeface="Arial" panose="020B0604020202020204" pitchFamily="34" charset="0"/>
                        </a:rPr>
                        <a:t>56</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r>
                        <a:rPr lang="vi-VN" sz="1600" dirty="0">
                          <a:latin typeface="Arial" panose="020B0604020202020204" pitchFamily="34" charset="0"/>
                          <a:cs typeface="Arial" panose="020B0604020202020204" pitchFamily="34" charset="0"/>
                        </a:rPr>
                        <a:t>Công trình xây dựng</a:t>
                      </a:r>
                      <a:endParaRPr lang="vi-VN"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0208583"/>
                  </a:ext>
                </a:extLst>
              </a:tr>
              <a:tr h="432048">
                <a:tc gridSpan="2">
                  <a:txBody>
                    <a:bodyPr/>
                    <a:lstStyle/>
                    <a:p>
                      <a:r>
                        <a:rPr lang="vi-VN" sz="1600" b="0" dirty="0">
                          <a:latin typeface="Arial" panose="020B0604020202020204" pitchFamily="34" charset="0"/>
                          <a:cs typeface="Arial" panose="020B0604020202020204" pitchFamily="34" charset="0"/>
                        </a:rPr>
                        <a:t>a.</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tc gridSpan="2">
                  <a:txBody>
                    <a:bodyPr/>
                    <a:lstStyle/>
                    <a:p>
                      <a:r>
                        <a:rPr lang="vi-VN" sz="1600" b="0" dirty="0">
                          <a:latin typeface="Arial" panose="020B0604020202020204" pitchFamily="34" charset="0"/>
                          <a:cs typeface="Arial" panose="020B0604020202020204" pitchFamily="34" charset="0"/>
                        </a:rPr>
                        <a:t>b.</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3793361"/>
                  </a:ext>
                </a:extLst>
              </a:tr>
              <a:tr h="1859544">
                <a:tc>
                  <a:txBody>
                    <a:bodyPr/>
                    <a:lstStyle/>
                    <a:p>
                      <a:pPr algn="ctr"/>
                      <a:r>
                        <a:rPr lang="vi-VN" sz="1600" b="0" dirty="0">
                          <a:latin typeface="Arial" panose="020B0604020202020204" pitchFamily="34" charset="0"/>
                          <a:cs typeface="Arial" panose="020B0604020202020204" pitchFamily="34" charset="0"/>
                        </a:rPr>
                        <a:t>20</a:t>
                      </a:r>
                    </a:p>
                    <a:p>
                      <a:pPr algn="ctr"/>
                      <a:r>
                        <a:rPr lang="vi-VN" sz="4800" b="0" dirty="0">
                          <a:latin typeface="Arial" panose="020B0604020202020204" pitchFamily="34" charset="0"/>
                          <a:cs typeface="Arial" panose="020B0604020202020204" pitchFamily="34" charset="0"/>
                        </a:rPr>
                        <a:t>Ca</a:t>
                      </a:r>
                    </a:p>
                    <a:p>
                      <a:pPr algn="ctr"/>
                      <a:r>
                        <a:rPr lang="vi-VN" sz="1600" b="0" dirty="0">
                          <a:latin typeface="Arial" panose="020B0604020202020204" pitchFamily="34" charset="0"/>
                          <a:cs typeface="Arial" panose="020B0604020202020204" pitchFamily="34" charset="0"/>
                        </a:rPr>
                        <a:t>Calcium</a:t>
                      </a:r>
                    </a:p>
                    <a:p>
                      <a:pPr algn="ctr"/>
                      <a:r>
                        <a:rPr lang="vi-VN" sz="1600" b="0" dirty="0">
                          <a:latin typeface="Arial" panose="020B0604020202020204" pitchFamily="34" charset="0"/>
                          <a:cs typeface="Arial" panose="020B0604020202020204" pitchFamily="34" charset="0"/>
                        </a:rPr>
                        <a:t>40</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dirty="0">
                          <a:latin typeface="Arial" panose="020B0604020202020204" pitchFamily="34" charset="0"/>
                          <a:cs typeface="Arial" panose="020B0604020202020204" pitchFamily="34" charset="0"/>
                        </a:rPr>
                        <a:t>Là 1 thành phàn tạo nên xương, giúp xương chắc khỏe</a:t>
                      </a:r>
                    </a:p>
                  </a:txBody>
                  <a:tcPr/>
                </a:tc>
                <a:tc>
                  <a:txBody>
                    <a:bodyPr/>
                    <a:lstStyle/>
                    <a:p>
                      <a:pPr algn="ctr"/>
                      <a:r>
                        <a:rPr lang="vi-VN" sz="1600" b="0" dirty="0">
                          <a:latin typeface="Arial" panose="020B0604020202020204" pitchFamily="34" charset="0"/>
                          <a:cs typeface="Arial" panose="020B0604020202020204" pitchFamily="34" charset="0"/>
                        </a:rPr>
                        <a:t>29</a:t>
                      </a:r>
                    </a:p>
                    <a:p>
                      <a:pPr algn="ctr"/>
                      <a:r>
                        <a:rPr lang="vi-VN" sz="4800" b="0" dirty="0">
                          <a:latin typeface="Arial" panose="020B0604020202020204" pitchFamily="34" charset="0"/>
                          <a:cs typeface="Arial" panose="020B0604020202020204" pitchFamily="34" charset="0"/>
                        </a:rPr>
                        <a:t>Cu</a:t>
                      </a:r>
                    </a:p>
                    <a:p>
                      <a:pPr algn="ctr"/>
                      <a:r>
                        <a:rPr lang="vi-VN" sz="1600" b="0" dirty="0">
                          <a:latin typeface="Arial" panose="020B0604020202020204" pitchFamily="34" charset="0"/>
                          <a:cs typeface="Arial" panose="020B0604020202020204" pitchFamily="34" charset="0"/>
                        </a:rPr>
                        <a:t>Copper</a:t>
                      </a:r>
                    </a:p>
                    <a:p>
                      <a:pPr algn="ctr"/>
                      <a:r>
                        <a:rPr lang="vi-VN" sz="1600" b="0" dirty="0">
                          <a:latin typeface="Arial" panose="020B0604020202020204" pitchFamily="34" charset="0"/>
                          <a:cs typeface="Arial" panose="020B0604020202020204" pitchFamily="34" charset="0"/>
                        </a:rPr>
                        <a:t>64</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r>
                        <a:rPr lang="vi-VN" sz="1600" dirty="0">
                          <a:latin typeface="Arial" panose="020B0604020202020204" pitchFamily="34" charset="0"/>
                          <a:cs typeface="Arial" panose="020B0604020202020204" pitchFamily="34" charset="0"/>
                        </a:rPr>
                        <a:t>Lõi dây điện</a:t>
                      </a:r>
                    </a:p>
                  </a:txBody>
                  <a:tcPr/>
                </a:tc>
                <a:extLst>
                  <a:ext uri="{0D108BD9-81ED-4DB2-BD59-A6C34878D82A}">
                    <a16:rowId xmlns:a16="http://schemas.microsoft.com/office/drawing/2014/main" val="2609876801"/>
                  </a:ext>
                </a:extLst>
              </a:tr>
              <a:tr h="432048">
                <a:tc gridSpan="2">
                  <a:txBody>
                    <a:bodyPr/>
                    <a:lstStyle/>
                    <a:p>
                      <a:r>
                        <a:rPr lang="vi-VN" sz="1600" b="0" dirty="0">
                          <a:latin typeface="Arial" panose="020B0604020202020204" pitchFamily="34" charset="0"/>
                          <a:cs typeface="Arial" panose="020B0604020202020204" pitchFamily="34" charset="0"/>
                        </a:rPr>
                        <a:t>c.</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tc gridSpan="2">
                  <a:txBody>
                    <a:bodyPr/>
                    <a:lstStyle/>
                    <a:p>
                      <a:r>
                        <a:rPr lang="vi-VN" sz="1600" b="0" dirty="0">
                          <a:latin typeface="Arial" panose="020B0604020202020204" pitchFamily="34" charset="0"/>
                          <a:cs typeface="Arial" panose="020B0604020202020204" pitchFamily="34" charset="0"/>
                        </a:rPr>
                        <a:t>d.</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2818388"/>
                  </a:ext>
                </a:extLst>
              </a:tr>
              <a:tr h="1558847">
                <a:tc>
                  <a:txBody>
                    <a:bodyPr/>
                    <a:lstStyle/>
                    <a:p>
                      <a:pPr algn="ctr"/>
                      <a:r>
                        <a:rPr lang="vi-VN" sz="1600" b="0" dirty="0">
                          <a:latin typeface="Arial" panose="020B0604020202020204" pitchFamily="34" charset="0"/>
                          <a:cs typeface="Arial" panose="020B0604020202020204" pitchFamily="34" charset="0"/>
                        </a:rPr>
                        <a:t>11</a:t>
                      </a:r>
                    </a:p>
                    <a:p>
                      <a:pPr algn="ctr"/>
                      <a:r>
                        <a:rPr lang="vi-VN" sz="4800" b="0" dirty="0">
                          <a:latin typeface="Arial" panose="020B0604020202020204" pitchFamily="34" charset="0"/>
                          <a:cs typeface="Arial" panose="020B0604020202020204" pitchFamily="34" charset="0"/>
                        </a:rPr>
                        <a:t>Na</a:t>
                      </a:r>
                    </a:p>
                    <a:p>
                      <a:pPr algn="ctr"/>
                      <a:r>
                        <a:rPr lang="vi-VN" sz="1600" b="0" dirty="0">
                          <a:latin typeface="Arial" panose="020B0604020202020204" pitchFamily="34" charset="0"/>
                          <a:cs typeface="Arial" panose="020B0604020202020204" pitchFamily="34" charset="0"/>
                        </a:rPr>
                        <a:t>Sodium</a:t>
                      </a:r>
                    </a:p>
                    <a:p>
                      <a:pPr algn="ctr"/>
                      <a:r>
                        <a:rPr lang="vi-VN" sz="1600" b="0" dirty="0">
                          <a:latin typeface="Arial" panose="020B0604020202020204" pitchFamily="34" charset="0"/>
                          <a:cs typeface="Arial" panose="020B0604020202020204" pitchFamily="34" charset="0"/>
                        </a:rPr>
                        <a:t>23</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dirty="0">
                          <a:latin typeface="Arial" panose="020B0604020202020204" pitchFamily="34" charset="0"/>
                          <a:cs typeface="Arial" panose="020B0604020202020204" pitchFamily="34" charset="0"/>
                        </a:rPr>
                        <a:t>Muối ăn</a:t>
                      </a:r>
                    </a:p>
                  </a:txBody>
                  <a:tcPr/>
                </a:tc>
                <a:tc>
                  <a:txBody>
                    <a:bodyPr/>
                    <a:lstStyle/>
                    <a:p>
                      <a:pPr algn="ctr"/>
                      <a:r>
                        <a:rPr lang="vi-VN" sz="1600" b="0" dirty="0">
                          <a:latin typeface="Arial" panose="020B0604020202020204" pitchFamily="34" charset="0"/>
                          <a:cs typeface="Arial" panose="020B0604020202020204" pitchFamily="34" charset="0"/>
                        </a:rPr>
                        <a:t>79</a:t>
                      </a:r>
                    </a:p>
                    <a:p>
                      <a:pPr algn="ctr"/>
                      <a:r>
                        <a:rPr lang="vi-VN" sz="4800" b="0" dirty="0">
                          <a:latin typeface="Arial" panose="020B0604020202020204" pitchFamily="34" charset="0"/>
                          <a:cs typeface="Arial" panose="020B0604020202020204" pitchFamily="34" charset="0"/>
                        </a:rPr>
                        <a:t>Au</a:t>
                      </a:r>
                    </a:p>
                    <a:p>
                      <a:pPr algn="ctr"/>
                      <a:r>
                        <a:rPr lang="vi-VN" sz="1600" b="0" dirty="0">
                          <a:latin typeface="Arial" panose="020B0604020202020204" pitchFamily="34" charset="0"/>
                          <a:cs typeface="Arial" panose="020B0604020202020204" pitchFamily="34" charset="0"/>
                        </a:rPr>
                        <a:t>Gold</a:t>
                      </a:r>
                    </a:p>
                    <a:p>
                      <a:pPr algn="ctr"/>
                      <a:r>
                        <a:rPr lang="vi-VN" sz="1600" b="0" dirty="0">
                          <a:latin typeface="Arial" panose="020B0604020202020204" pitchFamily="34" charset="0"/>
                          <a:cs typeface="Arial" panose="020B0604020202020204" pitchFamily="34" charset="0"/>
                        </a:rPr>
                        <a:t>197</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r>
                        <a:rPr lang="vi-VN" sz="1600" dirty="0">
                          <a:latin typeface="Arial" panose="020B0604020202020204" pitchFamily="34" charset="0"/>
                          <a:cs typeface="Arial" panose="020B0604020202020204" pitchFamily="34" charset="0"/>
                        </a:rPr>
                        <a:t>Trang sức</a:t>
                      </a:r>
                    </a:p>
                  </a:txBody>
                  <a:tcPr/>
                </a:tc>
                <a:extLst>
                  <a:ext uri="{0D108BD9-81ED-4DB2-BD59-A6C34878D82A}">
                    <a16:rowId xmlns:a16="http://schemas.microsoft.com/office/drawing/2014/main" val="3229861535"/>
                  </a:ext>
                </a:extLst>
              </a:tr>
              <a:tr h="432048">
                <a:tc gridSpan="2">
                  <a:txBody>
                    <a:bodyPr/>
                    <a:lstStyle/>
                    <a:p>
                      <a:r>
                        <a:rPr lang="vi-VN" dirty="0"/>
                        <a:t>e.</a:t>
                      </a:r>
                    </a:p>
                  </a:txBody>
                  <a:tcPr>
                    <a:solidFill>
                      <a:srgbClr val="00B0F0"/>
                    </a:solidFill>
                  </a:tcPr>
                </a:tc>
                <a:tc hMerge="1">
                  <a:txBody>
                    <a:bodyPr/>
                    <a:lstStyle/>
                    <a:p>
                      <a:endParaRPr lang="vi-VN" dirty="0"/>
                    </a:p>
                  </a:txBody>
                  <a:tcPr/>
                </a:tc>
                <a:tc gridSpan="2">
                  <a:txBody>
                    <a:bodyPr/>
                    <a:lstStyle/>
                    <a:p>
                      <a:r>
                        <a:rPr lang="vi-VN" dirty="0"/>
                        <a:t>g.</a:t>
                      </a:r>
                    </a:p>
                  </a:txBody>
                  <a:tcPr>
                    <a:solidFill>
                      <a:srgbClr val="00B0F0"/>
                    </a:solidFill>
                  </a:tcPr>
                </a:tc>
                <a:tc hMerge="1">
                  <a:txBody>
                    <a:bodyPr/>
                    <a:lstStyle/>
                    <a:p>
                      <a:endParaRPr lang="vi-VN" dirty="0"/>
                    </a:p>
                  </a:txBody>
                  <a:tcPr/>
                </a:tc>
                <a:extLst>
                  <a:ext uri="{0D108BD9-81ED-4DB2-BD59-A6C34878D82A}">
                    <a16:rowId xmlns:a16="http://schemas.microsoft.com/office/drawing/2014/main" val="534976490"/>
                  </a:ext>
                </a:extLst>
              </a:tr>
            </a:tbl>
          </a:graphicData>
        </a:graphic>
      </p:graphicFrame>
      <p:grpSp>
        <p:nvGrpSpPr>
          <p:cNvPr id="15" name="Group 14">
            <a:extLst>
              <a:ext uri="{FF2B5EF4-FFF2-40B4-BE49-F238E27FC236}">
                <a16:creationId xmlns:a16="http://schemas.microsoft.com/office/drawing/2014/main" id="{35A34339-2D3F-4CB1-9075-C31966BC2148}"/>
              </a:ext>
            </a:extLst>
          </p:cNvPr>
          <p:cNvGrpSpPr/>
          <p:nvPr/>
        </p:nvGrpSpPr>
        <p:grpSpPr>
          <a:xfrm>
            <a:off x="5303912" y="476672"/>
            <a:ext cx="6192688" cy="5531276"/>
            <a:chOff x="3719736" y="513825"/>
            <a:chExt cx="6192688" cy="5531276"/>
          </a:xfrm>
        </p:grpSpPr>
        <p:pic>
          <p:nvPicPr>
            <p:cNvPr id="4" name="Picture 3">
              <a:extLst>
                <a:ext uri="{FF2B5EF4-FFF2-40B4-BE49-F238E27FC236}">
                  <a16:creationId xmlns:a16="http://schemas.microsoft.com/office/drawing/2014/main" id="{CBCEB5C1-3268-4539-91EE-532250153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548680"/>
              <a:ext cx="1878756" cy="1066949"/>
            </a:xfrm>
            <a:prstGeom prst="rect">
              <a:avLst/>
            </a:prstGeom>
          </p:spPr>
        </p:pic>
        <p:pic>
          <p:nvPicPr>
            <p:cNvPr id="6" name="Picture 5">
              <a:extLst>
                <a:ext uri="{FF2B5EF4-FFF2-40B4-BE49-F238E27FC236}">
                  <a16:creationId xmlns:a16="http://schemas.microsoft.com/office/drawing/2014/main" id="{9A9563F3-41C5-4152-B3CD-AF59662B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513825"/>
              <a:ext cx="1728192" cy="1047896"/>
            </a:xfrm>
            <a:prstGeom prst="rect">
              <a:avLst/>
            </a:prstGeom>
          </p:spPr>
        </p:pic>
        <p:pic>
          <p:nvPicPr>
            <p:cNvPr id="8" name="Picture 7">
              <a:extLst>
                <a:ext uri="{FF2B5EF4-FFF2-40B4-BE49-F238E27FC236}">
                  <a16:creationId xmlns:a16="http://schemas.microsoft.com/office/drawing/2014/main" id="{FD052FEE-C497-43BA-8DD9-DCD59F019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559" y="2564904"/>
              <a:ext cx="1878756" cy="904443"/>
            </a:xfrm>
            <a:prstGeom prst="rect">
              <a:avLst/>
            </a:prstGeom>
          </p:spPr>
        </p:pic>
        <p:pic>
          <p:nvPicPr>
            <p:cNvPr id="10" name="Picture 9">
              <a:extLst>
                <a:ext uri="{FF2B5EF4-FFF2-40B4-BE49-F238E27FC236}">
                  <a16:creationId xmlns:a16="http://schemas.microsoft.com/office/drawing/2014/main" id="{BD6720E1-9D56-4595-8388-74A1160A8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4765" y="2612620"/>
              <a:ext cx="1571844" cy="1133633"/>
            </a:xfrm>
            <a:prstGeom prst="rect">
              <a:avLst/>
            </a:prstGeom>
          </p:spPr>
        </p:pic>
        <p:pic>
          <p:nvPicPr>
            <p:cNvPr id="12" name="Picture 11">
              <a:extLst>
                <a:ext uri="{FF2B5EF4-FFF2-40B4-BE49-F238E27FC236}">
                  <a16:creationId xmlns:a16="http://schemas.microsoft.com/office/drawing/2014/main" id="{0AB96DB0-21C3-489F-BA08-63F88CA8F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5251" y="4987678"/>
              <a:ext cx="1581371" cy="1057423"/>
            </a:xfrm>
            <a:prstGeom prst="rect">
              <a:avLst/>
            </a:prstGeom>
          </p:spPr>
        </p:pic>
        <p:pic>
          <p:nvPicPr>
            <p:cNvPr id="14" name="Picture 13">
              <a:extLst>
                <a:ext uri="{FF2B5EF4-FFF2-40B4-BE49-F238E27FC236}">
                  <a16:creationId xmlns:a16="http://schemas.microsoft.com/office/drawing/2014/main" id="{56A6E2EC-F470-4C42-B566-C7D0697862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0090" y="4797152"/>
              <a:ext cx="1076475" cy="1247949"/>
            </a:xfrm>
            <a:prstGeom prst="rect">
              <a:avLst/>
            </a:prstGeom>
          </p:spPr>
        </p:pic>
      </p:grpSp>
      <p:sp>
        <p:nvSpPr>
          <p:cNvPr id="17" name="TextBox 16">
            <a:extLst>
              <a:ext uri="{FF2B5EF4-FFF2-40B4-BE49-F238E27FC236}">
                <a16:creationId xmlns:a16="http://schemas.microsoft.com/office/drawing/2014/main" id="{E8D4387F-C999-4353-BCC4-F19884DFC058}"/>
              </a:ext>
            </a:extLst>
          </p:cNvPr>
          <p:cNvSpPr txBox="1"/>
          <p:nvPr/>
        </p:nvSpPr>
        <p:spPr>
          <a:xfrm>
            <a:off x="623275" y="1524568"/>
            <a:ext cx="2011187" cy="3539430"/>
          </a:xfrm>
          <a:prstGeom prst="rect">
            <a:avLst/>
          </a:prstGeom>
          <a:noFill/>
        </p:spPr>
        <p:txBody>
          <a:bodyPr wrap="square">
            <a:spAutoFit/>
          </a:bodyPr>
          <a:lstStyle/>
          <a:p>
            <a:pPr algn="ctr"/>
            <a:r>
              <a:rPr lang="vi-VN" sz="2800" b="0" i="1" dirty="0">
                <a:solidFill>
                  <a:srgbClr val="FFC000"/>
                </a:solidFill>
                <a:effectLst/>
                <a:latin typeface="Arial" panose="020B0604020202020204" pitchFamily="34" charset="0"/>
                <a:cs typeface="Arial" panose="020B0604020202020204" pitchFamily="34" charset="0"/>
              </a:rPr>
              <a:t>Hình 4.6. ứng dụng của 1 số nguyên tố kim loại thông dụng trong đời sống</a:t>
            </a:r>
            <a:endParaRPr lang="vi-VN" sz="28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799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TextBox 4">
            <a:extLst>
              <a:ext uri="{FF2B5EF4-FFF2-40B4-BE49-F238E27FC236}">
                <a16:creationId xmlns:a16="http://schemas.microsoft.com/office/drawing/2014/main" id="{2105B233-F7A7-4FBD-AA5C-45FF6060871F}"/>
              </a:ext>
            </a:extLst>
          </p:cNvPr>
          <p:cNvSpPr txBox="1"/>
          <p:nvPr/>
        </p:nvSpPr>
        <p:spPr>
          <a:xfrm>
            <a:off x="4967173" y="1928857"/>
            <a:ext cx="6674408" cy="1384995"/>
          </a:xfrm>
          <a:prstGeom prst="rect">
            <a:avLst/>
          </a:prstGeom>
          <a:solidFill>
            <a:srgbClr val="FFFFCC"/>
          </a:solidFill>
        </p:spPr>
        <p:txBody>
          <a:bodyPr wrap="square">
            <a:spAutoFit/>
          </a:bodyPr>
          <a:lstStyle/>
          <a:p>
            <a:pPr algn="just" latinLnBrk="0"/>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Sử dụng bảng tuần hoàn, hãy xác định vị trí (số thứ tự, chu kì, nhóm) của các nguyên tố Al, Ca, Na.</a:t>
            </a:r>
          </a:p>
        </p:txBody>
      </p:sp>
      <p:pic>
        <p:nvPicPr>
          <p:cNvPr id="6" name="Picture 5">
            <a:extLst>
              <a:ext uri="{FF2B5EF4-FFF2-40B4-BE49-F238E27FC236}">
                <a16:creationId xmlns:a16="http://schemas.microsoft.com/office/drawing/2014/main" id="{BAE57CD1-ADFF-4E69-930E-761B76DC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32" y="1377056"/>
            <a:ext cx="4049563" cy="3420096"/>
          </a:xfrm>
          <a:prstGeom prst="rect">
            <a:avLst/>
          </a:prstGeom>
        </p:spPr>
      </p:pic>
      <p:sp>
        <p:nvSpPr>
          <p:cNvPr id="9" name="TextBox 8">
            <a:extLst>
              <a:ext uri="{FF2B5EF4-FFF2-40B4-BE49-F238E27FC236}">
                <a16:creationId xmlns:a16="http://schemas.microsoft.com/office/drawing/2014/main" id="{6F91E904-BFC6-4C7C-98C4-BD76AF562CFE}"/>
              </a:ext>
            </a:extLst>
          </p:cNvPr>
          <p:cNvSpPr txBox="1"/>
          <p:nvPr/>
        </p:nvSpPr>
        <p:spPr>
          <a:xfrm>
            <a:off x="4585595" y="3871791"/>
            <a:ext cx="6633098" cy="1384995"/>
          </a:xfrm>
          <a:prstGeom prst="rect">
            <a:avLst/>
          </a:prstGeom>
          <a:solidFill>
            <a:srgbClr val="FFFFCC"/>
          </a:solidFill>
        </p:spPr>
        <p:txBody>
          <a:bodyPr wrap="square">
            <a:spAutoFit/>
          </a:bodyPr>
          <a:lstStyle/>
          <a:p>
            <a:pPr algn="just" latinLnBrk="0"/>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Tính chất nào của nhôm, sắt, đồng đã được dùng trong các ứng dụng ở trong Hình 4.6?</a:t>
            </a:r>
          </a:p>
        </p:txBody>
      </p:sp>
    </p:spTree>
    <p:extLst>
      <p:ext uri="{BB962C8B-B14F-4D97-AF65-F5344CB8AC3E}">
        <p14:creationId xmlns:p14="http://schemas.microsoft.com/office/powerpoint/2010/main" val="254778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29;p28">
            <a:extLst>
              <a:ext uri="{FF2B5EF4-FFF2-40B4-BE49-F238E27FC236}">
                <a16:creationId xmlns:a16="http://schemas.microsoft.com/office/drawing/2014/main" id="{EB3D3804-8608-4AB0-ADD3-C4E795EF724D}"/>
              </a:ext>
            </a:extLst>
          </p:cNvPr>
          <p:cNvSpPr txBox="1">
            <a:spLocks/>
          </p:cNvSpPr>
          <p:nvPr/>
        </p:nvSpPr>
        <p:spPr>
          <a:xfrm>
            <a:off x="2855640" y="3973707"/>
            <a:ext cx="7556241"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a:solidFill>
                  <a:srgbClr val="00B0F0"/>
                </a:solidFill>
                <a:latin typeface="Arial" panose="020B0604020202020204" pitchFamily="34" charset="0"/>
                <a:cs typeface="Arial" panose="020B0604020202020204" pitchFamily="34" charset="0"/>
                <a:sym typeface="+mn-lt"/>
              </a:rPr>
              <a:t>NGUYÊN TẮC SẮP XẾP CÁC NGUYÊN TỐ HÓA HỌC TRONG BẢNG TUẦN HOÀN</a:t>
            </a:r>
            <a:endParaRPr lang="en-US" altLang="zh-CN" sz="2800" b="1" dirty="0">
              <a:solidFill>
                <a:srgbClr val="00B0F0"/>
              </a:solidFill>
              <a:latin typeface="Arial" panose="020B0604020202020204" pitchFamily="34" charset="0"/>
              <a:cs typeface="Arial" panose="020B0604020202020204" pitchFamily="34" charset="0"/>
              <a:sym typeface="+mn-lt"/>
            </a:endParaRPr>
          </a:p>
        </p:txBody>
      </p:sp>
      <p:sp>
        <p:nvSpPr>
          <p:cNvPr id="20" name="Google Shape;931;p28">
            <a:extLst>
              <a:ext uri="{FF2B5EF4-FFF2-40B4-BE49-F238E27FC236}">
                <a16:creationId xmlns:a16="http://schemas.microsoft.com/office/drawing/2014/main" id="{AF93BC17-D73F-4744-8EB5-7291880BBD83}"/>
              </a:ext>
            </a:extLst>
          </p:cNvPr>
          <p:cNvSpPr txBox="1">
            <a:spLocks/>
          </p:cNvSpPr>
          <p:nvPr/>
        </p:nvSpPr>
        <p:spPr>
          <a:xfrm>
            <a:off x="1231283" y="3796685"/>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rgbClr val="00B0F0"/>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2798276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2. </a:t>
            </a:r>
          </a:p>
          <a:p>
            <a:pPr algn="ctr"/>
            <a:r>
              <a:rPr lang="vi-VN" sz="4400" b="1" dirty="0">
                <a:solidFill>
                  <a:srgbClr val="FFFF00"/>
                </a:solidFill>
                <a:latin typeface="Arial" panose="020B0604020202020204" pitchFamily="34" charset="0"/>
                <a:cs typeface="Arial" panose="020B0604020202020204" pitchFamily="34" charset="0"/>
              </a:rPr>
              <a:t>Các nguyên tố phi kim</a:t>
            </a:r>
            <a:endParaRPr lang="en-US" sz="44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BA3817-F31B-4EFD-872D-A2BC0214D2C2}"/>
              </a:ext>
            </a:extLst>
          </p:cNvPr>
          <p:cNvSpPr txBox="1"/>
          <p:nvPr/>
        </p:nvSpPr>
        <p:spPr>
          <a:xfrm>
            <a:off x="3431704" y="5397723"/>
            <a:ext cx="8352536"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2800" dirty="0">
                <a:solidFill>
                  <a:srgbClr val="333333"/>
                </a:solidFill>
                <a:latin typeface="Arial" panose="020B0604020202020204" pitchFamily="34" charset="0"/>
                <a:cs typeface="Arial" panose="020B0604020202020204" pitchFamily="34" charset="0"/>
              </a:rPr>
              <a:t> Quan sát bảng tuần hoàn các nguyên tố hóa học, hãy cho biết vị trí của các nguyên tố phi kim</a:t>
            </a:r>
            <a:endParaRPr lang="vi-V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29134B-FBF9-47DD-8EED-3707B291422B}"/>
              </a:ext>
            </a:extLst>
          </p:cNvPr>
          <p:cNvPicPr>
            <a:picLocks noChangeAspect="1"/>
          </p:cNvPicPr>
          <p:nvPr/>
        </p:nvPicPr>
        <p:blipFill>
          <a:blip r:embed="rId3"/>
          <a:stretch>
            <a:fillRect/>
          </a:stretch>
        </p:blipFill>
        <p:spPr>
          <a:xfrm>
            <a:off x="1732096" y="4714875"/>
            <a:ext cx="2143125" cy="2143125"/>
          </a:xfrm>
          <a:prstGeom prst="rect">
            <a:avLst/>
          </a:prstGeom>
        </p:spPr>
      </p:pic>
      <p:pic>
        <p:nvPicPr>
          <p:cNvPr id="11" name="Picture 10">
            <a:extLst>
              <a:ext uri="{FF2B5EF4-FFF2-40B4-BE49-F238E27FC236}">
                <a16:creationId xmlns:a16="http://schemas.microsoft.com/office/drawing/2014/main" id="{2694BD15-543A-4A33-A0FC-9B8D506D7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817" y="506170"/>
            <a:ext cx="8454497" cy="4550129"/>
          </a:xfrm>
          <a:prstGeom prst="rect">
            <a:avLst/>
          </a:prstGeom>
        </p:spPr>
      </p:pic>
    </p:spTree>
    <p:extLst>
      <p:ext uri="{BB962C8B-B14F-4D97-AF65-F5344CB8AC3E}">
        <p14:creationId xmlns:p14="http://schemas.microsoft.com/office/powerpoint/2010/main" val="3269043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AC21AA-AB27-463E-9512-FCF2C6E656E0}"/>
              </a:ext>
            </a:extLst>
          </p:cNvPr>
          <p:cNvGraphicFramePr>
            <a:graphicFrameLocks noGrp="1"/>
          </p:cNvGraphicFramePr>
          <p:nvPr>
            <p:extLst>
              <p:ext uri="{D42A27DB-BD31-4B8C-83A1-F6EECF244321}">
                <p14:modId xmlns:p14="http://schemas.microsoft.com/office/powerpoint/2010/main" val="1045268678"/>
              </p:ext>
            </p:extLst>
          </p:nvPr>
        </p:nvGraphicFramePr>
        <p:xfrm>
          <a:off x="1509366" y="1507232"/>
          <a:ext cx="8856984" cy="3846072"/>
        </p:xfrm>
        <a:graphic>
          <a:graphicData uri="http://schemas.openxmlformats.org/drawingml/2006/table">
            <a:tbl>
              <a:tblPr firstRow="1" bandRow="1">
                <a:tableStyleId>{5940675A-B579-460E-94D1-54222C63F5DA}</a:tableStyleId>
              </a:tblPr>
              <a:tblGrid>
                <a:gridCol w="2214246">
                  <a:extLst>
                    <a:ext uri="{9D8B030D-6E8A-4147-A177-3AD203B41FA5}">
                      <a16:colId xmlns:a16="http://schemas.microsoft.com/office/drawing/2014/main" val="1292758638"/>
                    </a:ext>
                  </a:extLst>
                </a:gridCol>
                <a:gridCol w="2214246">
                  <a:extLst>
                    <a:ext uri="{9D8B030D-6E8A-4147-A177-3AD203B41FA5}">
                      <a16:colId xmlns:a16="http://schemas.microsoft.com/office/drawing/2014/main" val="2367153848"/>
                    </a:ext>
                  </a:extLst>
                </a:gridCol>
                <a:gridCol w="2214246">
                  <a:extLst>
                    <a:ext uri="{9D8B030D-6E8A-4147-A177-3AD203B41FA5}">
                      <a16:colId xmlns:a16="http://schemas.microsoft.com/office/drawing/2014/main" val="1593083822"/>
                    </a:ext>
                  </a:extLst>
                </a:gridCol>
                <a:gridCol w="2214246">
                  <a:extLst>
                    <a:ext uri="{9D8B030D-6E8A-4147-A177-3AD203B41FA5}">
                      <a16:colId xmlns:a16="http://schemas.microsoft.com/office/drawing/2014/main" val="3061543148"/>
                    </a:ext>
                  </a:extLst>
                </a:gridCol>
              </a:tblGrid>
              <a:tr h="1512168">
                <a:tc>
                  <a:txBody>
                    <a:bodyPr/>
                    <a:lstStyle/>
                    <a:p>
                      <a:pPr algn="ctr"/>
                      <a:r>
                        <a:rPr lang="vi-VN" sz="1600" b="0" dirty="0">
                          <a:latin typeface="Arial" panose="020B0604020202020204" pitchFamily="34" charset="0"/>
                          <a:cs typeface="Arial" panose="020B0604020202020204" pitchFamily="34" charset="0"/>
                        </a:rPr>
                        <a:t>8</a:t>
                      </a:r>
                    </a:p>
                    <a:p>
                      <a:pPr algn="ctr"/>
                      <a:r>
                        <a:rPr lang="vi-VN" sz="4800" b="0" dirty="0">
                          <a:latin typeface="Arial" panose="020B0604020202020204" pitchFamily="34" charset="0"/>
                          <a:cs typeface="Arial" panose="020B0604020202020204" pitchFamily="34" charset="0"/>
                        </a:rPr>
                        <a:t>O</a:t>
                      </a:r>
                    </a:p>
                    <a:p>
                      <a:pPr algn="ctr"/>
                      <a:r>
                        <a:rPr lang="vi-VN" sz="1600" b="0" dirty="0">
                          <a:latin typeface="Arial" panose="020B0604020202020204" pitchFamily="34" charset="0"/>
                          <a:cs typeface="Arial" panose="020B0604020202020204" pitchFamily="34" charset="0"/>
                        </a:rPr>
                        <a:t>Oxygen</a:t>
                      </a:r>
                    </a:p>
                    <a:p>
                      <a:pPr algn="ctr"/>
                      <a:r>
                        <a:rPr lang="vi-VN" sz="1600" b="0" dirty="0">
                          <a:latin typeface="Arial" panose="020B0604020202020204" pitchFamily="34" charset="0"/>
                          <a:cs typeface="Arial" panose="020B0604020202020204" pitchFamily="34" charset="0"/>
                        </a:rPr>
                        <a:t>16</a:t>
                      </a:r>
                    </a:p>
                  </a:txBody>
                  <a:tcPr>
                    <a:solidFill>
                      <a:srgbClr val="FF00FF"/>
                    </a:solidFill>
                  </a:tcPr>
                </a:tc>
                <a:tc>
                  <a:txBody>
                    <a:bodyPr/>
                    <a:lstStyle/>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txBody>
                  <a:tcPr/>
                </a:tc>
                <a:tc>
                  <a:txBody>
                    <a:bodyPr/>
                    <a:lstStyle/>
                    <a:p>
                      <a:pPr algn="ctr"/>
                      <a:r>
                        <a:rPr lang="vi-VN" sz="1600" b="0" dirty="0">
                          <a:latin typeface="Arial" panose="020B0604020202020204" pitchFamily="34" charset="0"/>
                          <a:cs typeface="Arial" panose="020B0604020202020204" pitchFamily="34" charset="0"/>
                        </a:rPr>
                        <a:t>17</a:t>
                      </a:r>
                    </a:p>
                    <a:p>
                      <a:pPr algn="ctr"/>
                      <a:r>
                        <a:rPr lang="vi-VN" sz="4800" b="0" dirty="0">
                          <a:latin typeface="Arial" panose="020B0604020202020204" pitchFamily="34" charset="0"/>
                          <a:cs typeface="Arial" panose="020B0604020202020204" pitchFamily="34" charset="0"/>
                        </a:rPr>
                        <a:t>Cl</a:t>
                      </a:r>
                    </a:p>
                    <a:p>
                      <a:pPr algn="ctr"/>
                      <a:r>
                        <a:rPr lang="vi-VN" sz="1600" b="0" dirty="0">
                          <a:latin typeface="Arial" panose="020B0604020202020204" pitchFamily="34" charset="0"/>
                          <a:cs typeface="Arial" panose="020B0604020202020204" pitchFamily="34" charset="0"/>
                        </a:rPr>
                        <a:t>Chlorine</a:t>
                      </a:r>
                    </a:p>
                    <a:p>
                      <a:pPr algn="ctr"/>
                      <a:r>
                        <a:rPr lang="vi-VN" sz="1600" b="0" dirty="0">
                          <a:latin typeface="Arial" panose="020B0604020202020204" pitchFamily="34" charset="0"/>
                          <a:cs typeface="Arial" panose="020B0604020202020204" pitchFamily="34" charset="0"/>
                        </a:rPr>
                        <a:t>35,5</a:t>
                      </a:r>
                    </a:p>
                  </a:txBody>
                  <a:tcPr>
                    <a:solidFill>
                      <a:srgbClr val="FF00FF"/>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0208583"/>
                  </a:ext>
                </a:extLst>
              </a:tr>
              <a:tr h="1859544">
                <a:tc>
                  <a:txBody>
                    <a:bodyPr/>
                    <a:lstStyle/>
                    <a:p>
                      <a:pPr algn="ctr"/>
                      <a:r>
                        <a:rPr lang="vi-VN" sz="1600" b="0" dirty="0">
                          <a:latin typeface="Arial" panose="020B0604020202020204" pitchFamily="34" charset="0"/>
                          <a:cs typeface="Arial" panose="020B0604020202020204" pitchFamily="34" charset="0"/>
                        </a:rPr>
                        <a:t>16</a:t>
                      </a:r>
                    </a:p>
                    <a:p>
                      <a:pPr algn="ctr"/>
                      <a:r>
                        <a:rPr lang="vi-VN" sz="4800" b="0" dirty="0">
                          <a:latin typeface="Arial" panose="020B0604020202020204" pitchFamily="34" charset="0"/>
                          <a:cs typeface="Arial" panose="020B0604020202020204" pitchFamily="34" charset="0"/>
                        </a:rPr>
                        <a:t>S</a:t>
                      </a:r>
                    </a:p>
                    <a:p>
                      <a:pPr algn="ctr"/>
                      <a:r>
                        <a:rPr lang="vi-VN" sz="1600" b="0" dirty="0">
                          <a:latin typeface="Arial" panose="020B0604020202020204" pitchFamily="34" charset="0"/>
                          <a:cs typeface="Arial" panose="020B0604020202020204" pitchFamily="34" charset="0"/>
                        </a:rPr>
                        <a:t>Sulfur</a:t>
                      </a:r>
                    </a:p>
                    <a:p>
                      <a:pPr algn="ctr"/>
                      <a:r>
                        <a:rPr lang="vi-VN" sz="1600" b="0" dirty="0">
                          <a:latin typeface="Arial" panose="020B0604020202020204" pitchFamily="34" charset="0"/>
                          <a:cs typeface="Arial" panose="020B0604020202020204" pitchFamily="34" charset="0"/>
                        </a:rPr>
                        <a:t>32</a:t>
                      </a:r>
                    </a:p>
                  </a:txBody>
                  <a:tcPr>
                    <a:solidFill>
                      <a:srgbClr val="FF00FF"/>
                    </a:solidFill>
                  </a:tcPr>
                </a:tc>
                <a:tc>
                  <a:txBody>
                    <a:bodyPr/>
                    <a:lstStyle/>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txBody>
                  <a:tcPr/>
                </a:tc>
                <a:tc>
                  <a:txBody>
                    <a:bodyPr/>
                    <a:lstStyle/>
                    <a:p>
                      <a:pPr algn="ctr"/>
                      <a:r>
                        <a:rPr lang="vi-VN" sz="1600" b="0" dirty="0">
                          <a:latin typeface="Arial" panose="020B0604020202020204" pitchFamily="34" charset="0"/>
                          <a:cs typeface="Arial" panose="020B0604020202020204" pitchFamily="34" charset="0"/>
                        </a:rPr>
                        <a:t>35</a:t>
                      </a:r>
                    </a:p>
                    <a:p>
                      <a:pPr algn="ctr"/>
                      <a:r>
                        <a:rPr lang="vi-VN" sz="4800" b="0" dirty="0">
                          <a:latin typeface="Arial" panose="020B0604020202020204" pitchFamily="34" charset="0"/>
                          <a:cs typeface="Arial" panose="020B0604020202020204" pitchFamily="34" charset="0"/>
                        </a:rPr>
                        <a:t>Br</a:t>
                      </a:r>
                    </a:p>
                    <a:p>
                      <a:pPr algn="ctr"/>
                      <a:r>
                        <a:rPr lang="vi-VN" sz="1600" b="0" dirty="0">
                          <a:latin typeface="Arial" panose="020B0604020202020204" pitchFamily="34" charset="0"/>
                          <a:cs typeface="Arial" panose="020B0604020202020204" pitchFamily="34" charset="0"/>
                        </a:rPr>
                        <a:t>Bromine</a:t>
                      </a:r>
                    </a:p>
                    <a:p>
                      <a:pPr algn="ctr"/>
                      <a:r>
                        <a:rPr lang="vi-VN" sz="1600" b="0" dirty="0">
                          <a:latin typeface="Arial" panose="020B0604020202020204" pitchFamily="34" charset="0"/>
                          <a:cs typeface="Arial" panose="020B0604020202020204" pitchFamily="34" charset="0"/>
                        </a:rPr>
                        <a:t>80</a:t>
                      </a:r>
                    </a:p>
                  </a:txBody>
                  <a:tcPr>
                    <a:solidFill>
                      <a:srgbClr val="FF00FF"/>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9876801"/>
                  </a:ext>
                </a:extLst>
              </a:tr>
              <a:tr h="432048">
                <a:tc gridSpan="2">
                  <a:txBody>
                    <a:bodyPr/>
                    <a:lstStyle/>
                    <a:p>
                      <a:r>
                        <a:rPr lang="vi-VN" sz="1600" b="0" dirty="0">
                          <a:latin typeface="Arial" panose="020B0604020202020204" pitchFamily="34" charset="0"/>
                          <a:cs typeface="Arial" panose="020B0604020202020204" pitchFamily="34" charset="0"/>
                        </a:rPr>
                        <a:t>a.</a:t>
                      </a:r>
                      <a:r>
                        <a:rPr lang="pt-BR" sz="1600" b="0" dirty="0">
                          <a:latin typeface="Arial" panose="020B0604020202020204" pitchFamily="34" charset="0"/>
                          <a:cs typeface="Arial" panose="020B0604020202020204" pitchFamily="34" charset="0"/>
                        </a:rPr>
                        <a:t> Nguyên t</a:t>
                      </a:r>
                      <a:r>
                        <a:rPr lang="vi-VN" sz="1600" b="0" dirty="0">
                          <a:latin typeface="Arial" panose="020B0604020202020204" pitchFamily="34" charset="0"/>
                          <a:cs typeface="Arial" panose="020B0604020202020204" pitchFamily="34" charset="0"/>
                        </a:rPr>
                        <a:t>ố</a:t>
                      </a:r>
                      <a:r>
                        <a:rPr lang="pt-BR" sz="1600" b="0" dirty="0">
                          <a:latin typeface="Arial" panose="020B0604020202020204" pitchFamily="34" charset="0"/>
                          <a:cs typeface="Arial" panose="020B0604020202020204" pitchFamily="34" charset="0"/>
                        </a:rPr>
                        <a:t> O, S thuộc nhóm VIA </a:t>
                      </a:r>
                      <a:endParaRPr lang="vi-VN" sz="1600" b="0" dirty="0">
                        <a:latin typeface="Arial" panose="020B0604020202020204" pitchFamily="34" charset="0"/>
                        <a:cs typeface="Arial" panose="020B0604020202020204" pitchFamily="34" charset="0"/>
                      </a:endParaRPr>
                    </a:p>
                  </a:txBody>
                  <a:tcPr>
                    <a:noFill/>
                  </a:tcPr>
                </a:tc>
                <a:tc hMerge="1">
                  <a:txBody>
                    <a:bodyPr/>
                    <a:lstStyle/>
                    <a:p>
                      <a:pPr algn="ctr"/>
                      <a:endParaRPr lang="vi-VN" sz="1600" dirty="0">
                        <a:latin typeface="Arial" panose="020B0604020202020204" pitchFamily="34" charset="0"/>
                        <a:cs typeface="Arial" panose="020B0604020202020204" pitchFamily="34" charset="0"/>
                      </a:endParaRPr>
                    </a:p>
                  </a:txBody>
                  <a:tcPr/>
                </a:tc>
                <a:tc gridSpan="2">
                  <a:txBody>
                    <a:bodyPr/>
                    <a:lstStyle/>
                    <a:p>
                      <a:r>
                        <a:rPr lang="vi-VN" sz="1600" b="0" dirty="0">
                          <a:latin typeface="Arial" panose="020B0604020202020204" pitchFamily="34" charset="0"/>
                          <a:cs typeface="Arial" panose="020B0604020202020204" pitchFamily="34" charset="0"/>
                        </a:rPr>
                        <a:t>b. </a:t>
                      </a:r>
                      <a:r>
                        <a:rPr lang="pt-BR" sz="1600" b="0" dirty="0">
                          <a:latin typeface="Arial" panose="020B0604020202020204" pitchFamily="34" charset="0"/>
                          <a:cs typeface="Arial" panose="020B0604020202020204" pitchFamily="34" charset="0"/>
                        </a:rPr>
                        <a:t>Nguyên t</a:t>
                      </a:r>
                      <a:r>
                        <a:rPr lang="vi-VN" sz="1600" b="0" dirty="0">
                          <a:latin typeface="Arial" panose="020B0604020202020204" pitchFamily="34" charset="0"/>
                          <a:cs typeface="Arial" panose="020B0604020202020204" pitchFamily="34" charset="0"/>
                        </a:rPr>
                        <a:t>ố</a:t>
                      </a:r>
                      <a:r>
                        <a:rPr lang="pt-BR" sz="1600" b="0" dirty="0">
                          <a:latin typeface="Arial" panose="020B0604020202020204" pitchFamily="34" charset="0"/>
                          <a:cs typeface="Arial" panose="020B0604020202020204" pitchFamily="34" charset="0"/>
                        </a:rPr>
                        <a:t> </a:t>
                      </a:r>
                      <a:r>
                        <a:rPr lang="vi-VN" sz="1600" b="0" dirty="0">
                          <a:latin typeface="Arial" panose="020B0604020202020204" pitchFamily="34" charset="0"/>
                          <a:cs typeface="Arial" panose="020B0604020202020204" pitchFamily="34" charset="0"/>
                        </a:rPr>
                        <a:t>Cl</a:t>
                      </a:r>
                      <a:r>
                        <a:rPr lang="pt-BR" sz="1600" b="0" dirty="0">
                          <a:latin typeface="Arial" panose="020B0604020202020204" pitchFamily="34" charset="0"/>
                          <a:cs typeface="Arial" panose="020B0604020202020204" pitchFamily="34" charset="0"/>
                        </a:rPr>
                        <a:t>, </a:t>
                      </a:r>
                      <a:r>
                        <a:rPr lang="vi-VN" sz="1600" b="0" dirty="0">
                          <a:latin typeface="Arial" panose="020B0604020202020204" pitchFamily="34" charset="0"/>
                          <a:cs typeface="Arial" panose="020B0604020202020204" pitchFamily="34" charset="0"/>
                        </a:rPr>
                        <a:t>Br</a:t>
                      </a:r>
                      <a:r>
                        <a:rPr lang="pt-BR" sz="1600" b="0" dirty="0">
                          <a:latin typeface="Arial" panose="020B0604020202020204" pitchFamily="34" charset="0"/>
                          <a:cs typeface="Arial" panose="020B0604020202020204" pitchFamily="34" charset="0"/>
                        </a:rPr>
                        <a:t> thuộc nhóm VI</a:t>
                      </a:r>
                      <a:r>
                        <a:rPr lang="vi-VN" sz="1600" b="0" dirty="0">
                          <a:latin typeface="Arial" panose="020B0604020202020204" pitchFamily="34" charset="0"/>
                          <a:cs typeface="Arial" panose="020B0604020202020204" pitchFamily="34" charset="0"/>
                        </a:rPr>
                        <a:t>I</a:t>
                      </a:r>
                      <a:r>
                        <a:rPr lang="pt-BR" sz="1600" b="0" dirty="0">
                          <a:latin typeface="Arial" panose="020B0604020202020204" pitchFamily="34" charset="0"/>
                          <a:cs typeface="Arial" panose="020B0604020202020204" pitchFamily="34" charset="0"/>
                        </a:rPr>
                        <a:t>A </a:t>
                      </a:r>
                      <a:endParaRPr lang="vi-VN" sz="1600" b="0" dirty="0">
                        <a:latin typeface="Arial" panose="020B0604020202020204" pitchFamily="34" charset="0"/>
                        <a:cs typeface="Arial" panose="020B0604020202020204" pitchFamily="34" charset="0"/>
                      </a:endParaRPr>
                    </a:p>
                  </a:txBody>
                  <a:tcPr>
                    <a:noFill/>
                  </a:tcPr>
                </a:tc>
                <a:tc hMerge="1">
                  <a:txBody>
                    <a:bodyPr/>
                    <a:lstStyle/>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2818388"/>
                  </a:ext>
                </a:extLst>
              </a:tr>
            </a:tbl>
          </a:graphicData>
        </a:graphic>
      </p:graphicFrame>
      <p:sp>
        <p:nvSpPr>
          <p:cNvPr id="17" name="TextBox 16">
            <a:extLst>
              <a:ext uri="{FF2B5EF4-FFF2-40B4-BE49-F238E27FC236}">
                <a16:creationId xmlns:a16="http://schemas.microsoft.com/office/drawing/2014/main" id="{E8D4387F-C999-4353-BCC4-F19884DFC058}"/>
              </a:ext>
            </a:extLst>
          </p:cNvPr>
          <p:cNvSpPr txBox="1"/>
          <p:nvPr/>
        </p:nvSpPr>
        <p:spPr>
          <a:xfrm>
            <a:off x="1061853" y="5602069"/>
            <a:ext cx="10441160" cy="461665"/>
          </a:xfrm>
          <a:prstGeom prst="rect">
            <a:avLst/>
          </a:prstGeom>
          <a:noFill/>
        </p:spPr>
        <p:txBody>
          <a:bodyPr wrap="square">
            <a:spAutoFit/>
          </a:bodyPr>
          <a:lstStyle/>
          <a:p>
            <a:pPr algn="ctr"/>
            <a:r>
              <a:rPr lang="vi-VN" sz="2400" b="0" i="1" dirty="0">
                <a:solidFill>
                  <a:srgbClr val="FFC000"/>
                </a:solidFill>
                <a:effectLst/>
                <a:latin typeface="Arial" panose="020B0604020202020204" pitchFamily="34" charset="0"/>
                <a:cs typeface="Arial" panose="020B0604020202020204" pitchFamily="34" charset="0"/>
              </a:rPr>
              <a:t>Hình 4.7. Trạng thái, màu sắc của 1 số phi kim ở điều kiện thường</a:t>
            </a:r>
            <a:endParaRPr lang="vi-VN" sz="2400" i="1" dirty="0">
              <a:solidFill>
                <a:srgbClr val="FFC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49C51DF-63EB-4AB0-AEEF-43E94F7BB18E}"/>
              </a:ext>
            </a:extLst>
          </p:cNvPr>
          <p:cNvSpPr txBox="1"/>
          <p:nvPr/>
        </p:nvSpPr>
        <p:spPr>
          <a:xfrm>
            <a:off x="357238" y="290608"/>
            <a:ext cx="11161240" cy="954107"/>
          </a:xfrm>
          <a:prstGeom prst="rect">
            <a:avLst/>
          </a:prstGeom>
          <a:solidFill>
            <a:srgbClr val="FFFFCC"/>
          </a:solidFill>
        </p:spPr>
        <p:txBody>
          <a:bodyPr wrap="square">
            <a:spAutoFit/>
          </a:bodyPr>
          <a:lstStyle/>
          <a:p>
            <a:r>
              <a:rPr lang="vi-VN" sz="2800" b="0" i="0" dirty="0">
                <a:solidFill>
                  <a:srgbClr val="333333"/>
                </a:solidFill>
                <a:effectLst/>
                <a:latin typeface="Arial" panose="020B0604020202020204" pitchFamily="34" charset="0"/>
                <a:cs typeface="Arial" panose="020B0604020202020204" pitchFamily="34" charset="0"/>
              </a:rPr>
              <a:t>Sử dụng bảng tuần hoàn, hãy xác định vị trí (số thứ tự, chu kì, nhóm) của các nguyên tố có tên trong Hình 4.7</a:t>
            </a:r>
            <a:endParaRPr lang="vi-VN" sz="28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3A7C8E7-7858-4959-887D-2CA07127BD0D}"/>
              </a:ext>
            </a:extLst>
          </p:cNvPr>
          <p:cNvGrpSpPr/>
          <p:nvPr/>
        </p:nvGrpSpPr>
        <p:grpSpPr>
          <a:xfrm>
            <a:off x="3863752" y="1504696"/>
            <a:ext cx="6260235" cy="2999362"/>
            <a:chOff x="3929253" y="1531451"/>
            <a:chExt cx="6260235" cy="2999362"/>
          </a:xfrm>
        </p:grpSpPr>
        <p:pic>
          <p:nvPicPr>
            <p:cNvPr id="7" name="Picture 6">
              <a:extLst>
                <a:ext uri="{FF2B5EF4-FFF2-40B4-BE49-F238E27FC236}">
                  <a16:creationId xmlns:a16="http://schemas.microsoft.com/office/drawing/2014/main" id="{91E8B4EC-3249-4C51-8869-A23F7DC25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096" y="1531451"/>
              <a:ext cx="1486107" cy="1457528"/>
            </a:xfrm>
            <a:prstGeom prst="rect">
              <a:avLst/>
            </a:prstGeom>
          </p:spPr>
        </p:pic>
        <p:pic>
          <p:nvPicPr>
            <p:cNvPr id="11" name="Picture 10">
              <a:extLst>
                <a:ext uri="{FF2B5EF4-FFF2-40B4-BE49-F238E27FC236}">
                  <a16:creationId xmlns:a16="http://schemas.microsoft.com/office/drawing/2014/main" id="{A9E98717-57FB-40D6-930A-5A61324D8C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30" b="94595" l="10000" r="97059">
                          <a14:foregroundMark x1="89412" y1="63784" x2="89412" y2="63784"/>
                          <a14:foregroundMark x1="90588" y1="72973" x2="90588" y2="72973"/>
                          <a14:foregroundMark x1="91176" y1="74054" x2="91176" y2="74054"/>
                          <a14:foregroundMark x1="89412" y1="70270" x2="89412" y2="70270"/>
                          <a14:foregroundMark x1="86471" y1="74054" x2="86471" y2="74054"/>
                          <a14:foregroundMark x1="97647" y1="76216" x2="97647" y2="76216"/>
                          <a14:foregroundMark x1="97647" y1="71351" x2="97647" y2="71351"/>
                          <a14:foregroundMark x1="95294" y1="68649" x2="95294" y2="68649"/>
                          <a14:foregroundMark x1="92353" y1="62162" x2="92353" y2="62162"/>
                          <a14:foregroundMark x1="91176" y1="66486" x2="89412" y2="71351"/>
                          <a14:foregroundMark x1="87059" y1="60000" x2="86471" y2="69730"/>
                          <a14:foregroundMark x1="86471" y1="70270" x2="86471" y2="70270"/>
                          <a14:foregroundMark x1="86471" y1="72432" x2="86471" y2="76216"/>
                          <a14:foregroundMark x1="89412" y1="68649" x2="89412" y2="68649"/>
                          <a14:foregroundMark x1="89412" y1="68649" x2="89412" y2="68649"/>
                          <a14:foregroundMark x1="88235" y1="70270" x2="88235" y2="70270"/>
                          <a14:foregroundMark x1="86471" y1="71351" x2="86471" y2="71351"/>
                          <a14:foregroundMark x1="87059" y1="63784" x2="87059" y2="63784"/>
                          <a14:foregroundMark x1="85294" y1="77838" x2="85294" y2="77838"/>
                          <a14:foregroundMark x1="82353" y1="90270" x2="82353" y2="90270"/>
                          <a14:foregroundMark x1="71765" y1="92973" x2="71765" y2="92973"/>
                          <a14:foregroundMark x1="60588" y1="94054" x2="60588" y2="94054"/>
                          <a14:foregroundMark x1="51765" y1="94054" x2="51765" y2="94054"/>
                          <a14:foregroundMark x1="53529" y1="94595" x2="53529" y2="94595"/>
                          <a14:foregroundMark x1="71176" y1="91892" x2="71176" y2="91892"/>
                          <a14:foregroundMark x1="89412" y1="72973" x2="89412" y2="72973"/>
                          <a14:foregroundMark x1="89412" y1="71351" x2="89412" y2="71351"/>
                          <a14:foregroundMark x1="88235" y1="70270" x2="88235" y2="70270"/>
                          <a14:foregroundMark x1="74118" y1="87027" x2="71176" y2="89189"/>
                          <a14:foregroundMark x1="55882" y1="90811" x2="55882" y2="90811"/>
                          <a14:foregroundMark x1="45294" y1="87027" x2="45294" y2="80000"/>
                          <a14:backgroundMark x1="87059" y1="71351" x2="87059" y2="72432"/>
                        </a14:backgroundRemoval>
                      </a14:imgEffect>
                    </a14:imgLayer>
                  </a14:imgProps>
                </a:ext>
                <a:ext uri="{28A0092B-C50C-407E-A947-70E740481C1C}">
                  <a14:useLocalDpi xmlns:a14="http://schemas.microsoft.com/office/drawing/2010/main" val="0"/>
                </a:ext>
              </a:extLst>
            </a:blip>
            <a:stretch>
              <a:fillRect/>
            </a:stretch>
          </p:blipFill>
          <p:spPr>
            <a:xfrm>
              <a:off x="8544272" y="1531451"/>
              <a:ext cx="1379586" cy="1501314"/>
            </a:xfrm>
            <a:prstGeom prst="rect">
              <a:avLst/>
            </a:prstGeom>
          </p:spPr>
        </p:pic>
        <p:pic>
          <p:nvPicPr>
            <p:cNvPr id="18" name="Picture 17">
              <a:extLst>
                <a:ext uri="{FF2B5EF4-FFF2-40B4-BE49-F238E27FC236}">
                  <a16:creationId xmlns:a16="http://schemas.microsoft.com/office/drawing/2014/main" id="{3BE78559-CA5C-49B2-854D-023D637F6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253" y="3482917"/>
              <a:ext cx="1733792" cy="1047896"/>
            </a:xfrm>
            <a:prstGeom prst="rect">
              <a:avLst/>
            </a:prstGeom>
          </p:spPr>
        </p:pic>
        <p:pic>
          <p:nvPicPr>
            <p:cNvPr id="20" name="Picture 19">
              <a:extLst>
                <a:ext uri="{FF2B5EF4-FFF2-40B4-BE49-F238E27FC236}">
                  <a16:creationId xmlns:a16="http://schemas.microsoft.com/office/drawing/2014/main" id="{AD818509-4F46-4EEB-9B16-754E65B86395}"/>
                </a:ext>
              </a:extLst>
            </p:cNvPr>
            <p:cNvPicPr>
              <a:picLocks noChangeAspect="1"/>
            </p:cNvPicPr>
            <p:nvPr/>
          </p:nvPicPr>
          <p:blipFill rotWithShape="1">
            <a:blip r:embed="rId7">
              <a:extLst>
                <a:ext uri="{28A0092B-C50C-407E-A947-70E740481C1C}">
                  <a14:useLocalDpi xmlns:a14="http://schemas.microsoft.com/office/drawing/2010/main" val="0"/>
                </a:ext>
              </a:extLst>
            </a:blip>
            <a:srcRect r="7988"/>
            <a:stretch/>
          </p:blipFill>
          <p:spPr>
            <a:xfrm>
              <a:off x="8278642" y="3340022"/>
              <a:ext cx="1910846" cy="1190791"/>
            </a:xfrm>
            <a:prstGeom prst="rect">
              <a:avLst/>
            </a:prstGeom>
          </p:spPr>
        </p:pic>
      </p:grpSp>
    </p:spTree>
    <p:extLst>
      <p:ext uri="{BB962C8B-B14F-4D97-AF65-F5344CB8AC3E}">
        <p14:creationId xmlns:p14="http://schemas.microsoft.com/office/powerpoint/2010/main" val="11957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3. </a:t>
            </a:r>
          </a:p>
          <a:p>
            <a:pPr algn="ctr"/>
            <a:r>
              <a:rPr lang="vi-VN" sz="4400" b="1" dirty="0">
                <a:solidFill>
                  <a:srgbClr val="FFFF00"/>
                </a:solidFill>
                <a:latin typeface="Arial" panose="020B0604020202020204" pitchFamily="34" charset="0"/>
                <a:cs typeface="Arial" panose="020B0604020202020204" pitchFamily="34" charset="0"/>
              </a:rPr>
              <a:t>Các nguyên tố khí hiếm</a:t>
            </a:r>
            <a:endParaRPr lang="en-US" sz="44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BA3817-F31B-4EFD-872D-A2BC0214D2C2}"/>
              </a:ext>
            </a:extLst>
          </p:cNvPr>
          <p:cNvSpPr txBox="1"/>
          <p:nvPr/>
        </p:nvSpPr>
        <p:spPr>
          <a:xfrm>
            <a:off x="3431704" y="5397723"/>
            <a:ext cx="8352536"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2800" dirty="0">
                <a:solidFill>
                  <a:srgbClr val="333333"/>
                </a:solidFill>
                <a:latin typeface="Arial" panose="020B0604020202020204" pitchFamily="34" charset="0"/>
                <a:cs typeface="Arial" panose="020B0604020202020204" pitchFamily="34" charset="0"/>
              </a:rPr>
              <a:t> Quan sát bảng tuần hoàn các nguyên tố hóa học, hãy cho biết vị trí của các nguyên </a:t>
            </a:r>
            <a:r>
              <a:rPr lang="vi-VN" sz="2800">
                <a:solidFill>
                  <a:srgbClr val="333333"/>
                </a:solidFill>
                <a:latin typeface="Arial" panose="020B0604020202020204" pitchFamily="34" charset="0"/>
                <a:cs typeface="Arial" panose="020B0604020202020204" pitchFamily="34" charset="0"/>
              </a:rPr>
              <a:t>tố khí hiếm</a:t>
            </a:r>
            <a:endParaRPr lang="vi-V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29134B-FBF9-47DD-8EED-3707B291422B}"/>
              </a:ext>
            </a:extLst>
          </p:cNvPr>
          <p:cNvPicPr>
            <a:picLocks noChangeAspect="1"/>
          </p:cNvPicPr>
          <p:nvPr/>
        </p:nvPicPr>
        <p:blipFill>
          <a:blip r:embed="rId3"/>
          <a:stretch>
            <a:fillRect/>
          </a:stretch>
        </p:blipFill>
        <p:spPr>
          <a:xfrm>
            <a:off x="1732096" y="4714875"/>
            <a:ext cx="2143125" cy="2143125"/>
          </a:xfrm>
          <a:prstGeom prst="rect">
            <a:avLst/>
          </a:prstGeom>
        </p:spPr>
      </p:pic>
      <p:pic>
        <p:nvPicPr>
          <p:cNvPr id="137" name="Picture 136">
            <a:extLst>
              <a:ext uri="{FF2B5EF4-FFF2-40B4-BE49-F238E27FC236}">
                <a16:creationId xmlns:a16="http://schemas.microsoft.com/office/drawing/2014/main" id="{C4AD921E-4E71-4093-8F3E-FFE1142FE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817" y="506170"/>
            <a:ext cx="8454497" cy="4550129"/>
          </a:xfrm>
          <a:prstGeom prst="rect">
            <a:avLst/>
          </a:prstGeom>
        </p:spPr>
      </p:pic>
    </p:spTree>
    <p:extLst>
      <p:ext uri="{BB962C8B-B14F-4D97-AF65-F5344CB8AC3E}">
        <p14:creationId xmlns:p14="http://schemas.microsoft.com/office/powerpoint/2010/main" val="112800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TextBox 4">
            <a:extLst>
              <a:ext uri="{FF2B5EF4-FFF2-40B4-BE49-F238E27FC236}">
                <a16:creationId xmlns:a16="http://schemas.microsoft.com/office/drawing/2014/main" id="{2105B233-F7A7-4FBD-AA5C-45FF6060871F}"/>
              </a:ext>
            </a:extLst>
          </p:cNvPr>
          <p:cNvSpPr txBox="1"/>
          <p:nvPr/>
        </p:nvSpPr>
        <p:spPr>
          <a:xfrm>
            <a:off x="767408" y="908720"/>
            <a:ext cx="10585176" cy="954107"/>
          </a:xfrm>
          <a:prstGeom prst="rect">
            <a:avLst/>
          </a:prstGeom>
          <a:solidFill>
            <a:srgbClr val="FFFFCC"/>
          </a:solidFill>
        </p:spPr>
        <p:txBody>
          <a:bodyPr wrap="square">
            <a:spAutoFit/>
          </a:bodyPr>
          <a:lstStyle/>
          <a:p>
            <a:pPr algn="just"/>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Sử dụng bảng tuần hoàn, hãy xác định vị trí (số thứ tự, chu kì, nhóm) của khí hiếm neon</a:t>
            </a:r>
            <a:endParaRPr lang="vi-VN" sz="2800" b="0" i="0" dirty="0">
              <a:solidFill>
                <a:srgbClr val="333333"/>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91E904-BFC6-4C7C-98C4-BD76AF562CFE}"/>
              </a:ext>
            </a:extLst>
          </p:cNvPr>
          <p:cNvSpPr txBox="1"/>
          <p:nvPr/>
        </p:nvSpPr>
        <p:spPr>
          <a:xfrm>
            <a:off x="767408" y="2276872"/>
            <a:ext cx="7632848" cy="3108543"/>
          </a:xfrm>
          <a:prstGeom prst="rect">
            <a:avLst/>
          </a:prstGeom>
          <a:solidFill>
            <a:srgbClr val="FFFFCC"/>
          </a:solidFill>
        </p:spPr>
        <p:txBody>
          <a:bodyPr wrap="square">
            <a:spAutoFit/>
          </a:bodyPr>
          <a:lstStyle/>
          <a:p>
            <a:pPr algn="just"/>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Bảng tuần hoàn các nguyên tố hóa học gồm các nguyên tố:</a:t>
            </a:r>
          </a:p>
          <a:p>
            <a:pPr algn="just"/>
            <a:r>
              <a:rPr lang="vi-VN" sz="2800" dirty="0">
                <a:solidFill>
                  <a:srgbClr val="333333"/>
                </a:solidFill>
                <a:latin typeface="Arial" panose="020B0604020202020204" pitchFamily="34" charset="0"/>
                <a:cs typeface="Arial" panose="020B0604020202020204" pitchFamily="34" charset="0"/>
              </a:rPr>
              <a:t>A. Kim loại và phi kim</a:t>
            </a:r>
          </a:p>
          <a:p>
            <a:pPr algn="just"/>
            <a:r>
              <a:rPr lang="vi-VN" sz="2800" dirty="0">
                <a:solidFill>
                  <a:srgbClr val="333333"/>
                </a:solidFill>
                <a:latin typeface="Arial" panose="020B0604020202020204" pitchFamily="34" charset="0"/>
                <a:cs typeface="Arial" panose="020B0604020202020204" pitchFamily="34" charset="0"/>
              </a:rPr>
              <a:t>B. Phi kim và khí hiếm</a:t>
            </a:r>
          </a:p>
          <a:p>
            <a:pPr algn="just"/>
            <a:r>
              <a:rPr lang="vi-VN" sz="2800" dirty="0">
                <a:solidFill>
                  <a:srgbClr val="333333"/>
                </a:solidFill>
                <a:latin typeface="Arial" panose="020B0604020202020204" pitchFamily="34" charset="0"/>
                <a:cs typeface="Arial" panose="020B0604020202020204" pitchFamily="34" charset="0"/>
              </a:rPr>
              <a:t>C. Kim loại và khí hiếm</a:t>
            </a:r>
          </a:p>
          <a:p>
            <a:pPr algn="just"/>
            <a:r>
              <a:rPr lang="vi-VN" sz="2800" dirty="0">
                <a:solidFill>
                  <a:srgbClr val="333333"/>
                </a:solidFill>
                <a:latin typeface="Arial" panose="020B0604020202020204" pitchFamily="34" charset="0"/>
                <a:cs typeface="Arial" panose="020B0604020202020204" pitchFamily="34" charset="0"/>
              </a:rPr>
              <a:t>D. Kim loại, phi kim và khí hiếm</a:t>
            </a:r>
          </a:p>
          <a:p>
            <a:pPr algn="just"/>
            <a:r>
              <a:rPr lang="vi-VN" sz="2800" dirty="0">
                <a:solidFill>
                  <a:srgbClr val="333333"/>
                </a:solidFill>
                <a:latin typeface="Arial" panose="020B0604020202020204" pitchFamily="34" charset="0"/>
                <a:cs typeface="Arial" panose="020B0604020202020204" pitchFamily="34" charset="0"/>
              </a:rPr>
              <a:t>Hãy chọn đáp án đúng nhất.</a:t>
            </a:r>
            <a:endParaRPr lang="vi-VN" sz="2800" b="0" i="0" dirty="0">
              <a:solidFill>
                <a:srgbClr val="333333"/>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5F05630-667C-4CBB-B0E0-5E336DF4E5C0}"/>
              </a:ext>
            </a:extLst>
          </p:cNvPr>
          <p:cNvPicPr>
            <a:picLocks noChangeAspect="1"/>
          </p:cNvPicPr>
          <p:nvPr/>
        </p:nvPicPr>
        <p:blipFill rotWithShape="1">
          <a:blip r:embed="rId3">
            <a:extLst>
              <a:ext uri="{28A0092B-C50C-407E-A947-70E740481C1C}">
                <a14:useLocalDpi xmlns:a14="http://schemas.microsoft.com/office/drawing/2010/main" val="0"/>
              </a:ext>
            </a:extLst>
          </a:blip>
          <a:srcRect l="14720" t="9953" r="13280" b="6225"/>
          <a:stretch/>
        </p:blipFill>
        <p:spPr>
          <a:xfrm>
            <a:off x="8796489" y="2599060"/>
            <a:ext cx="2592288" cy="2448272"/>
          </a:xfrm>
          <a:prstGeom prst="rect">
            <a:avLst/>
          </a:prstGeom>
        </p:spPr>
      </p:pic>
    </p:spTree>
    <p:extLst>
      <p:ext uri="{BB962C8B-B14F-4D97-AF65-F5344CB8AC3E}">
        <p14:creationId xmlns:p14="http://schemas.microsoft.com/office/powerpoint/2010/main" val="4256754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TextBox 4">
            <a:extLst>
              <a:ext uri="{FF2B5EF4-FFF2-40B4-BE49-F238E27FC236}">
                <a16:creationId xmlns:a16="http://schemas.microsoft.com/office/drawing/2014/main" id="{2105B233-F7A7-4FBD-AA5C-45FF6060871F}"/>
              </a:ext>
            </a:extLst>
          </p:cNvPr>
          <p:cNvSpPr txBox="1"/>
          <p:nvPr/>
        </p:nvSpPr>
        <p:spPr>
          <a:xfrm>
            <a:off x="3863752" y="1124744"/>
            <a:ext cx="7773292" cy="4832092"/>
          </a:xfrm>
          <a:prstGeom prst="rect">
            <a:avLst/>
          </a:prstGeom>
          <a:solidFill>
            <a:srgbClr val="FFFFCC"/>
          </a:solidFill>
        </p:spPr>
        <p:txBody>
          <a:bodyPr wrap="square">
            <a:spAutoFit/>
          </a:bodyPr>
          <a:lstStyle/>
          <a:p>
            <a:pPr algn="just"/>
            <a:r>
              <a:rPr lang="vi-VN" sz="2800" b="1" dirty="0">
                <a:solidFill>
                  <a:srgbClr val="333333"/>
                </a:solidFill>
                <a:latin typeface="Arial" panose="020B0604020202020204" pitchFamily="34" charset="0"/>
                <a:cs typeface="Arial" panose="020B0604020202020204" pitchFamily="34" charset="0"/>
              </a:rPr>
              <a:t>3</a:t>
            </a:r>
            <a:r>
              <a:rPr lang="vi-VN" sz="2800" b="1" i="0" dirty="0">
                <a:solidFill>
                  <a:srgbClr val="333333"/>
                </a:solidFill>
                <a:effectLst/>
                <a:latin typeface="Arial" panose="020B060402020202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Cho các nguyên tố sau:</a:t>
            </a:r>
          </a:p>
          <a:p>
            <a:pPr algn="just"/>
            <a:endParaRPr lang="vi-VN" sz="2800" b="0" i="0" dirty="0">
              <a:solidFill>
                <a:srgbClr val="333333"/>
              </a:solidFill>
              <a:effectLst/>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a) Sử dụng bảng tuần hoàn, hãy cho biết trong các nguyên tố trên, nguyên tố nào là kim loại, nguyên tố nào là phi kim</a:t>
            </a:r>
          </a:p>
          <a:p>
            <a:r>
              <a:rPr lang="vi-VN" sz="2800" dirty="0">
                <a:latin typeface="Arial" panose="020B0604020202020204" pitchFamily="34" charset="0"/>
                <a:cs typeface="Arial" panose="020B0604020202020204" pitchFamily="34" charset="0"/>
              </a:rPr>
              <a:t>b) Nêu ứng dụng trong đời sống của một nguyên tố trong số các nguyên tố trên.</a:t>
            </a:r>
            <a:endParaRPr lang="vi-VN" sz="2800" b="0" i="0" dirty="0">
              <a:solidFill>
                <a:srgbClr val="333333"/>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5F05630-667C-4CBB-B0E0-5E336DF4E5C0}"/>
              </a:ext>
            </a:extLst>
          </p:cNvPr>
          <p:cNvPicPr>
            <a:picLocks noChangeAspect="1"/>
          </p:cNvPicPr>
          <p:nvPr/>
        </p:nvPicPr>
        <p:blipFill rotWithShape="1">
          <a:blip r:embed="rId3">
            <a:extLst>
              <a:ext uri="{28A0092B-C50C-407E-A947-70E740481C1C}">
                <a14:useLocalDpi xmlns:a14="http://schemas.microsoft.com/office/drawing/2010/main" val="0"/>
              </a:ext>
            </a:extLst>
          </a:blip>
          <a:srcRect l="14720" t="9953" r="13280" b="6225"/>
          <a:stretch/>
        </p:blipFill>
        <p:spPr>
          <a:xfrm>
            <a:off x="685983" y="1988840"/>
            <a:ext cx="3049751" cy="2880320"/>
          </a:xfrm>
          <a:prstGeom prst="rect">
            <a:avLst/>
          </a:prstGeom>
        </p:spPr>
      </p:pic>
      <p:sp>
        <p:nvSpPr>
          <p:cNvPr id="2" name="Rectangle: Rounded Corners 1">
            <a:extLst>
              <a:ext uri="{FF2B5EF4-FFF2-40B4-BE49-F238E27FC236}">
                <a16:creationId xmlns:a16="http://schemas.microsoft.com/office/drawing/2014/main" id="{340691CF-8451-4259-AF1E-A410DCAA1A77}"/>
              </a:ext>
            </a:extLst>
          </p:cNvPr>
          <p:cNvSpPr/>
          <p:nvPr/>
        </p:nvSpPr>
        <p:spPr>
          <a:xfrm>
            <a:off x="4703226" y="1826309"/>
            <a:ext cx="122413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P</a:t>
            </a:r>
          </a:p>
        </p:txBody>
      </p:sp>
      <p:sp>
        <p:nvSpPr>
          <p:cNvPr id="3" name="Hexagon 2">
            <a:extLst>
              <a:ext uri="{FF2B5EF4-FFF2-40B4-BE49-F238E27FC236}">
                <a16:creationId xmlns:a16="http://schemas.microsoft.com/office/drawing/2014/main" id="{143CF509-F810-4AFC-95FA-F59ACC2CCB47}"/>
              </a:ext>
            </a:extLst>
          </p:cNvPr>
          <p:cNvSpPr/>
          <p:nvPr/>
        </p:nvSpPr>
        <p:spPr>
          <a:xfrm>
            <a:off x="6191094" y="1841622"/>
            <a:ext cx="1368152" cy="720080"/>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Ba</a:t>
            </a:r>
          </a:p>
        </p:txBody>
      </p:sp>
      <p:sp>
        <p:nvSpPr>
          <p:cNvPr id="8" name="Rectangle: Rounded Corners 7">
            <a:extLst>
              <a:ext uri="{FF2B5EF4-FFF2-40B4-BE49-F238E27FC236}">
                <a16:creationId xmlns:a16="http://schemas.microsoft.com/office/drawing/2014/main" id="{A070A8C6-24AE-423D-A181-D8A5E652C1DF}"/>
              </a:ext>
            </a:extLst>
          </p:cNvPr>
          <p:cNvSpPr/>
          <p:nvPr/>
        </p:nvSpPr>
        <p:spPr>
          <a:xfrm>
            <a:off x="7873109" y="1841622"/>
            <a:ext cx="122413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Rb</a:t>
            </a:r>
          </a:p>
        </p:txBody>
      </p:sp>
      <p:sp>
        <p:nvSpPr>
          <p:cNvPr id="4" name="Rectangle: Diagonal Corners Rounded 3">
            <a:extLst>
              <a:ext uri="{FF2B5EF4-FFF2-40B4-BE49-F238E27FC236}">
                <a16:creationId xmlns:a16="http://schemas.microsoft.com/office/drawing/2014/main" id="{F1DBE01A-3E83-4477-90C6-3EE972D59ACF}"/>
              </a:ext>
            </a:extLst>
          </p:cNvPr>
          <p:cNvSpPr/>
          <p:nvPr/>
        </p:nvSpPr>
        <p:spPr>
          <a:xfrm>
            <a:off x="9472682" y="1844824"/>
            <a:ext cx="1224136" cy="73539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Cu</a:t>
            </a:r>
          </a:p>
        </p:txBody>
      </p:sp>
      <p:sp>
        <p:nvSpPr>
          <p:cNvPr id="10" name="Hexagon 9">
            <a:extLst>
              <a:ext uri="{FF2B5EF4-FFF2-40B4-BE49-F238E27FC236}">
                <a16:creationId xmlns:a16="http://schemas.microsoft.com/office/drawing/2014/main" id="{C4F2BADC-F869-45D7-8D37-CB3AD597D683}"/>
              </a:ext>
            </a:extLst>
          </p:cNvPr>
          <p:cNvSpPr/>
          <p:nvPr/>
        </p:nvSpPr>
        <p:spPr>
          <a:xfrm>
            <a:off x="5150390" y="2914085"/>
            <a:ext cx="1368152" cy="720080"/>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Fe</a:t>
            </a:r>
          </a:p>
        </p:txBody>
      </p:sp>
      <p:sp>
        <p:nvSpPr>
          <p:cNvPr id="11" name="Rectangle: Rounded Corners 10">
            <a:extLst>
              <a:ext uri="{FF2B5EF4-FFF2-40B4-BE49-F238E27FC236}">
                <a16:creationId xmlns:a16="http://schemas.microsoft.com/office/drawing/2014/main" id="{3CDCEC80-B210-4508-8A97-F59C075B61D7}"/>
              </a:ext>
            </a:extLst>
          </p:cNvPr>
          <p:cNvSpPr/>
          <p:nvPr/>
        </p:nvSpPr>
        <p:spPr>
          <a:xfrm>
            <a:off x="6832405" y="2914085"/>
            <a:ext cx="122413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Ne</a:t>
            </a:r>
          </a:p>
        </p:txBody>
      </p:sp>
      <p:sp>
        <p:nvSpPr>
          <p:cNvPr id="12" name="Rectangle: Diagonal Corners Rounded 11">
            <a:extLst>
              <a:ext uri="{FF2B5EF4-FFF2-40B4-BE49-F238E27FC236}">
                <a16:creationId xmlns:a16="http://schemas.microsoft.com/office/drawing/2014/main" id="{70492A1D-760C-4B91-AAF1-FFB0699DE18E}"/>
              </a:ext>
            </a:extLst>
          </p:cNvPr>
          <p:cNvSpPr/>
          <p:nvPr/>
        </p:nvSpPr>
        <p:spPr>
          <a:xfrm>
            <a:off x="8431978" y="2917287"/>
            <a:ext cx="1224136" cy="73539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Si</a:t>
            </a:r>
          </a:p>
        </p:txBody>
      </p:sp>
    </p:spTree>
    <p:extLst>
      <p:ext uri="{BB962C8B-B14F-4D97-AF65-F5344CB8AC3E}">
        <p14:creationId xmlns:p14="http://schemas.microsoft.com/office/powerpoint/2010/main" val="4242678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8" grpId="0" animBg="1"/>
      <p:bldP spid="4"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1199456" y="2492896"/>
            <a:ext cx="10278140" cy="296459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3733" dirty="0">
                <a:latin typeface="Arial" panose="020B0604020202020204" pitchFamily="34" charset="0"/>
                <a:cs typeface="Arial" panose="020B0604020202020204" pitchFamily="34" charset="0"/>
              </a:rPr>
              <a:t>Trong bảng tuần hoàn, các nguyên tố kim loại tập trung ở các nhóm IA, IIA, IIIA và các nhóm B. Các nguyên tố phi kim tập trung ở các nhóm VA, VIA, VIIA, còn các nguyên tố khí hiếm ở nhóm VIIIA.</a:t>
            </a:r>
            <a:endParaRPr lang="vi-VN" sz="3733"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3C70E3E-3CE3-4C8C-842B-31C428315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38108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3" name="Picture 12">
            <a:extLst>
              <a:ext uri="{FF2B5EF4-FFF2-40B4-BE49-F238E27FC236}">
                <a16:creationId xmlns:a16="http://schemas.microsoft.com/office/drawing/2014/main" id="{9BC29DB0-8689-4DD7-B4C0-755430782E9E}"/>
              </a:ext>
            </a:extLst>
          </p:cNvPr>
          <p:cNvPicPr>
            <a:picLocks noChangeAspect="1"/>
          </p:cNvPicPr>
          <p:nvPr/>
        </p:nvPicPr>
        <p:blipFill>
          <a:blip r:embed="rId3"/>
          <a:stretch>
            <a:fillRect/>
          </a:stretch>
        </p:blipFill>
        <p:spPr>
          <a:xfrm>
            <a:off x="1271464" y="1988840"/>
            <a:ext cx="2635546" cy="2635546"/>
          </a:xfrm>
          <a:prstGeom prst="rect">
            <a:avLst/>
          </a:prstGeom>
        </p:spPr>
      </p:pic>
      <p:sp>
        <p:nvSpPr>
          <p:cNvPr id="14" name="TextBox 13">
            <a:extLst>
              <a:ext uri="{FF2B5EF4-FFF2-40B4-BE49-F238E27FC236}">
                <a16:creationId xmlns:a16="http://schemas.microsoft.com/office/drawing/2014/main" id="{B86A382D-057C-4F0D-96E7-DB01423D8124}"/>
              </a:ext>
            </a:extLst>
          </p:cNvPr>
          <p:cNvSpPr txBox="1"/>
          <p:nvPr/>
        </p:nvSpPr>
        <p:spPr>
          <a:xfrm>
            <a:off x="1696102" y="1404065"/>
            <a:ext cx="1786270" cy="584775"/>
          </a:xfrm>
          <a:prstGeom prst="rect">
            <a:avLst/>
          </a:prstGeom>
          <a:noFill/>
        </p:spPr>
        <p:txBody>
          <a:bodyPr wrap="square">
            <a:spAutoFit/>
          </a:bodyPr>
          <a:lstStyle/>
          <a:p>
            <a:r>
              <a:rPr lang="vi-VN" altLang="zh-CN" sz="3200" b="1" dirty="0">
                <a:solidFill>
                  <a:srgbClr val="FF0000"/>
                </a:solidFill>
                <a:latin typeface="Arial" panose="020B0604020202020204" pitchFamily="34" charset="0"/>
                <a:cs typeface="Arial" panose="020B0604020202020204" pitchFamily="34" charset="0"/>
                <a:sym typeface="+mn-lt"/>
              </a:rPr>
              <a:t>VỀ NHÀ</a:t>
            </a:r>
            <a:endParaRPr lang="vi-VN" sz="3200" dirty="0"/>
          </a:p>
        </p:txBody>
      </p:sp>
      <p:sp>
        <p:nvSpPr>
          <p:cNvPr id="15" name="TextBox 14">
            <a:extLst>
              <a:ext uri="{FF2B5EF4-FFF2-40B4-BE49-F238E27FC236}">
                <a16:creationId xmlns:a16="http://schemas.microsoft.com/office/drawing/2014/main" id="{21509955-7ACE-46E9-9556-268365598799}"/>
              </a:ext>
            </a:extLst>
          </p:cNvPr>
          <p:cNvSpPr txBox="1"/>
          <p:nvPr/>
        </p:nvSpPr>
        <p:spPr>
          <a:xfrm>
            <a:off x="4689583" y="2029340"/>
            <a:ext cx="6692986" cy="2554545"/>
          </a:xfrm>
          <a:prstGeom prst="rect">
            <a:avLst/>
          </a:prstGeom>
          <a:noFill/>
        </p:spPr>
        <p:txBody>
          <a:bodyPr wrap="square">
            <a:spAutoFit/>
          </a:bodyPr>
          <a:lstStyle/>
          <a:p>
            <a:pPr algn="just"/>
            <a:r>
              <a:rPr lang="vi-VN" sz="3200" i="1" dirty="0">
                <a:solidFill>
                  <a:srgbClr val="FFC000"/>
                </a:solidFill>
                <a:latin typeface="Arial" panose="020B0604020202020204" pitchFamily="34" charset="0"/>
                <a:cs typeface="Arial" panose="020B0604020202020204" pitchFamily="34" charset="0"/>
              </a:rPr>
              <a:t>Vận dụng mối quan hệ giữa vị trí trong bảng tuần hoàn, tính chất của một số kim loại, phi kim hay khí hiếm thông dụng với một số ứng dụng của chúng trong thực tiễn.</a:t>
            </a:r>
          </a:p>
        </p:txBody>
      </p:sp>
    </p:spTree>
    <p:extLst>
      <p:ext uri="{BB962C8B-B14F-4D97-AF65-F5344CB8AC3E}">
        <p14:creationId xmlns:p14="http://schemas.microsoft.com/office/powerpoint/2010/main" val="68716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7">
            <a:extLst>
              <a:ext uri="{FF2B5EF4-FFF2-40B4-BE49-F238E27FC236}">
                <a16:creationId xmlns:a16="http://schemas.microsoft.com/office/drawing/2014/main" id="{9A6A540E-7FA2-4667-B4C0-3352F158E859}"/>
              </a:ext>
            </a:extLst>
          </p:cNvPr>
          <p:cNvSpPr txBox="1"/>
          <p:nvPr/>
        </p:nvSpPr>
        <p:spPr>
          <a:xfrm>
            <a:off x="1170317" y="2332422"/>
            <a:ext cx="9851366" cy="2215991"/>
          </a:xfrm>
          <a:prstGeom prst="rect">
            <a:avLst/>
          </a:prstGeom>
          <a:noFill/>
        </p:spPr>
        <p:txBody>
          <a:bodyPr wrap="square" rtlCol="0">
            <a:spAutoFit/>
          </a:bodyPr>
          <a:lstStyle/>
          <a:p>
            <a:pPr algn="ctr"/>
            <a:r>
              <a:rPr lang="en-US" altLang="zh-CN" sz="13800" b="1" dirty="0">
                <a:solidFill>
                  <a:schemeClr val="bg2"/>
                </a:solidFill>
                <a:latin typeface="Arial" panose="020B0604020202020204" pitchFamily="34" charset="0"/>
                <a:cs typeface="Arial" panose="020B0604020202020204" pitchFamily="34" charset="0"/>
                <a:sym typeface="+mn-lt"/>
              </a:rPr>
              <a:t>CỦNG CỐ</a:t>
            </a:r>
          </a:p>
        </p:txBody>
      </p:sp>
    </p:spTree>
    <p:extLst>
      <p:ext uri="{BB962C8B-B14F-4D97-AF65-F5344CB8AC3E}">
        <p14:creationId xmlns:p14="http://schemas.microsoft.com/office/powerpoint/2010/main" val="3218625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5C2110E-02E9-4B66-AA20-D731549FD8E7}"/>
              </a:ext>
            </a:extLst>
          </p:cNvPr>
          <p:cNvGrpSpPr/>
          <p:nvPr/>
        </p:nvGrpSpPr>
        <p:grpSpPr>
          <a:xfrm>
            <a:off x="4427455" y="2758406"/>
            <a:ext cx="3934667" cy="3662531"/>
            <a:chOff x="4220972" y="1452310"/>
            <a:chExt cx="3749699" cy="3841152"/>
          </a:xfrm>
        </p:grpSpPr>
        <p:sp>
          <p:nvSpPr>
            <p:cNvPr id="9" name="Freeform: Shape 25">
              <a:extLst>
                <a:ext uri="{FF2B5EF4-FFF2-40B4-BE49-F238E27FC236}">
                  <a16:creationId xmlns:a16="http://schemas.microsoft.com/office/drawing/2014/main" id="{52A7A3D1-1B82-4204-A291-E51AB3340DC2}"/>
                </a:ext>
              </a:extLst>
            </p:cNvPr>
            <p:cNvSpPr>
              <a:spLocks/>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0" name="Freeform: Shape 26">
              <a:extLst>
                <a:ext uri="{FF2B5EF4-FFF2-40B4-BE49-F238E27FC236}">
                  <a16:creationId xmlns:a16="http://schemas.microsoft.com/office/drawing/2014/main" id="{ADD76E54-74B0-4E33-9F2A-BA4232D32C16}"/>
                </a:ext>
              </a:extLst>
            </p:cNvPr>
            <p:cNvSpPr>
              <a:spLocks/>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1" name="Freeform: Shape 27">
              <a:extLst>
                <a:ext uri="{FF2B5EF4-FFF2-40B4-BE49-F238E27FC236}">
                  <a16:creationId xmlns:a16="http://schemas.microsoft.com/office/drawing/2014/main" id="{0534508D-0C9E-4E4B-8989-F05DC5893825}"/>
                </a:ext>
              </a:extLst>
            </p:cNvPr>
            <p:cNvSpPr>
              <a:spLocks/>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2" name="Freeform: Shape 28">
              <a:extLst>
                <a:ext uri="{FF2B5EF4-FFF2-40B4-BE49-F238E27FC236}">
                  <a16:creationId xmlns:a16="http://schemas.microsoft.com/office/drawing/2014/main" id="{E97F706C-7518-4185-BE7F-89A0B115A259}"/>
                </a:ext>
              </a:extLst>
            </p:cNvPr>
            <p:cNvSpPr>
              <a:spLocks/>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3" name="Freeform: Shape 29">
              <a:extLst>
                <a:ext uri="{FF2B5EF4-FFF2-40B4-BE49-F238E27FC236}">
                  <a16:creationId xmlns:a16="http://schemas.microsoft.com/office/drawing/2014/main" id="{C861DA25-3722-4E3D-A414-F4995976EA4A}"/>
                </a:ext>
              </a:extLst>
            </p:cNvPr>
            <p:cNvSpPr>
              <a:spLocks/>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4" name="Freeform: Shape 30">
              <a:extLst>
                <a:ext uri="{FF2B5EF4-FFF2-40B4-BE49-F238E27FC236}">
                  <a16:creationId xmlns:a16="http://schemas.microsoft.com/office/drawing/2014/main" id="{91E7A68C-D30C-4BF6-A479-87DF7A79718A}"/>
                </a:ext>
              </a:extLst>
            </p:cNvPr>
            <p:cNvSpPr>
              <a:spLocks/>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5" name="Freeform: Shape 31">
              <a:extLst>
                <a:ext uri="{FF2B5EF4-FFF2-40B4-BE49-F238E27FC236}">
                  <a16:creationId xmlns:a16="http://schemas.microsoft.com/office/drawing/2014/main" id="{15733BC6-30EA-4042-B98B-BA421BF3B15D}"/>
                </a:ext>
              </a:extLst>
            </p:cNvPr>
            <p:cNvSpPr>
              <a:spLocks/>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6" name="Freeform: Shape 32">
              <a:extLst>
                <a:ext uri="{FF2B5EF4-FFF2-40B4-BE49-F238E27FC236}">
                  <a16:creationId xmlns:a16="http://schemas.microsoft.com/office/drawing/2014/main" id="{596EA2C9-D160-4ED5-BD03-AE0A5E809C59}"/>
                </a:ext>
              </a:extLst>
            </p:cNvPr>
            <p:cNvSpPr>
              <a:spLocks/>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7" name="Freeform: Shape 33">
              <a:extLst>
                <a:ext uri="{FF2B5EF4-FFF2-40B4-BE49-F238E27FC236}">
                  <a16:creationId xmlns:a16="http://schemas.microsoft.com/office/drawing/2014/main" id="{EAF22C27-7A71-4547-9D24-1B1D22D294E5}"/>
                </a:ext>
              </a:extLst>
            </p:cNvPr>
            <p:cNvSpPr>
              <a:spLocks/>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8" name="Freeform: Shape 34">
              <a:extLst>
                <a:ext uri="{FF2B5EF4-FFF2-40B4-BE49-F238E27FC236}">
                  <a16:creationId xmlns:a16="http://schemas.microsoft.com/office/drawing/2014/main" id="{D65C8815-2630-428A-B830-55D62BC853D6}"/>
                </a:ext>
              </a:extLst>
            </p:cNvPr>
            <p:cNvSpPr>
              <a:spLocks/>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9" name="Freeform: Shape 35">
              <a:extLst>
                <a:ext uri="{FF2B5EF4-FFF2-40B4-BE49-F238E27FC236}">
                  <a16:creationId xmlns:a16="http://schemas.microsoft.com/office/drawing/2014/main" id="{7C3AFAD0-B68D-4C9E-9645-5A62F7AF26C9}"/>
                </a:ext>
              </a:extLst>
            </p:cNvPr>
            <p:cNvSpPr>
              <a:spLocks/>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20" name="TextBox 39">
              <a:extLst>
                <a:ext uri="{FF2B5EF4-FFF2-40B4-BE49-F238E27FC236}">
                  <a16:creationId xmlns:a16="http://schemas.microsoft.com/office/drawing/2014/main" id="{79FCDB70-FC5C-41F2-A317-2886FAFCFD20}"/>
                </a:ext>
              </a:extLst>
            </p:cNvPr>
            <p:cNvSpPr txBox="1"/>
            <p:nvPr/>
          </p:nvSpPr>
          <p:spPr>
            <a:xfrm>
              <a:off x="4699604" y="2065526"/>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A</a:t>
              </a:r>
            </a:p>
          </p:txBody>
        </p:sp>
        <p:sp>
          <p:nvSpPr>
            <p:cNvPr id="22" name="TextBox 40">
              <a:extLst>
                <a:ext uri="{FF2B5EF4-FFF2-40B4-BE49-F238E27FC236}">
                  <a16:creationId xmlns:a16="http://schemas.microsoft.com/office/drawing/2014/main" id="{D307E148-A619-4BDA-B969-89F8F5CC496A}"/>
                </a:ext>
              </a:extLst>
            </p:cNvPr>
            <p:cNvSpPr txBox="1"/>
            <p:nvPr/>
          </p:nvSpPr>
          <p:spPr>
            <a:xfrm>
              <a:off x="6375726" y="1765731"/>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B</a:t>
              </a:r>
            </a:p>
          </p:txBody>
        </p:sp>
        <p:sp>
          <p:nvSpPr>
            <p:cNvPr id="25" name="TextBox 41">
              <a:extLst>
                <a:ext uri="{FF2B5EF4-FFF2-40B4-BE49-F238E27FC236}">
                  <a16:creationId xmlns:a16="http://schemas.microsoft.com/office/drawing/2014/main" id="{9B1903C9-BCDD-4E0F-80DF-EEEE503C6E47}"/>
                </a:ext>
              </a:extLst>
            </p:cNvPr>
            <p:cNvSpPr txBox="1"/>
            <p:nvPr/>
          </p:nvSpPr>
          <p:spPr>
            <a:xfrm>
              <a:off x="7193347" y="3210195"/>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D</a:t>
              </a:r>
            </a:p>
          </p:txBody>
        </p:sp>
        <p:sp>
          <p:nvSpPr>
            <p:cNvPr id="27" name="TextBox 43">
              <a:extLst>
                <a:ext uri="{FF2B5EF4-FFF2-40B4-BE49-F238E27FC236}">
                  <a16:creationId xmlns:a16="http://schemas.microsoft.com/office/drawing/2014/main" id="{D9B45F13-8C9A-4206-844A-C3A5C4D5B1C1}"/>
                </a:ext>
              </a:extLst>
            </p:cNvPr>
            <p:cNvSpPr txBox="1"/>
            <p:nvPr/>
          </p:nvSpPr>
          <p:spPr>
            <a:xfrm>
              <a:off x="4508826" y="3741648"/>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C</a:t>
              </a:r>
            </a:p>
          </p:txBody>
        </p:sp>
      </p:grpSp>
      <p:sp>
        <p:nvSpPr>
          <p:cNvPr id="29" name="Synergistically utilize technically sound portals with frictionless chains. Dramatically customize…">
            <a:extLst>
              <a:ext uri="{FF2B5EF4-FFF2-40B4-BE49-F238E27FC236}">
                <a16:creationId xmlns:a16="http://schemas.microsoft.com/office/drawing/2014/main" id="{DCEC2D41-37CA-4167-8CAF-BEEDC08DAEEE}"/>
              </a:ext>
            </a:extLst>
          </p:cNvPr>
          <p:cNvSpPr txBox="1"/>
          <p:nvPr/>
        </p:nvSpPr>
        <p:spPr>
          <a:xfrm>
            <a:off x="1386683" y="3186838"/>
            <a:ext cx="2495036"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chữ</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cái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trong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từ</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điển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0" name="Synergistically utilize technically sound portals with frictionless chains. Dramatically customize…">
            <a:extLst>
              <a:ext uri="{FF2B5EF4-FFF2-40B4-BE49-F238E27FC236}">
                <a16:creationId xmlns:a16="http://schemas.microsoft.com/office/drawing/2014/main" id="{C5915712-CA44-4E03-A214-66F162B9EC9A}"/>
              </a:ext>
            </a:extLst>
          </p:cNvPr>
          <p:cNvSpPr txBox="1"/>
          <p:nvPr/>
        </p:nvSpPr>
        <p:spPr>
          <a:xfrm>
            <a:off x="7857252" y="2995241"/>
            <a:ext cx="2974570"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điện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tích</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nhân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1" name="Synergistically utilize technically sound portals with frictionless chains. Dramatically customize…">
            <a:extLst>
              <a:ext uri="{FF2B5EF4-FFF2-40B4-BE49-F238E27FC236}">
                <a16:creationId xmlns:a16="http://schemas.microsoft.com/office/drawing/2014/main" id="{AC9AA6D6-DE75-4B68-9115-B2ECC47AF991}"/>
              </a:ext>
            </a:extLst>
          </p:cNvPr>
          <p:cNvSpPr txBox="1"/>
          <p:nvPr/>
        </p:nvSpPr>
        <p:spPr>
          <a:xfrm>
            <a:off x="1445939" y="5237923"/>
            <a:ext cx="2495036" cy="129266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sỗ</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electron </a:t>
            </a:r>
            <a:r>
              <a:rPr lang="en-US" sz="2800" kern="0" dirty="0" err="1">
                <a:latin typeface="Arial" panose="020B0604020202020204" pitchFamily="34" charset="0"/>
                <a:cs typeface="Arial" panose="020B0604020202020204" pitchFamily="34" charset="0"/>
                <a:sym typeface="+mn-lt"/>
              </a:rPr>
              <a:t>lớp</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ngoài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cùng</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2" name="Synergistically utilize technically sound portals with frictionless chains. Dramatically customize…">
            <a:extLst>
              <a:ext uri="{FF2B5EF4-FFF2-40B4-BE49-F238E27FC236}">
                <a16:creationId xmlns:a16="http://schemas.microsoft.com/office/drawing/2014/main" id="{E6900ADC-07E6-4E6D-B18C-7C93CF20ED2B}"/>
              </a:ext>
            </a:extLst>
          </p:cNvPr>
          <p:cNvSpPr txBox="1"/>
          <p:nvPr/>
        </p:nvSpPr>
        <p:spPr>
          <a:xfrm>
            <a:off x="8061703" y="5321029"/>
            <a:ext cx="2472904"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số</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neutron.</a:t>
            </a:r>
            <a:endParaRPr lang="en-US" altLang="zh-CN" sz="2800" kern="0" dirty="0">
              <a:latin typeface="Arial" panose="020B0604020202020204" pitchFamily="34" charset="0"/>
              <a:cs typeface="Arial" panose="020B0604020202020204" pitchFamily="34" charset="0"/>
              <a:sym typeface="+mn-lt"/>
            </a:endParaRPr>
          </a:p>
        </p:txBody>
      </p:sp>
      <p:sp>
        <p:nvSpPr>
          <p:cNvPr id="2" name="Rectangle: Rounded Corners 1">
            <a:extLst>
              <a:ext uri="{FF2B5EF4-FFF2-40B4-BE49-F238E27FC236}">
                <a16:creationId xmlns:a16="http://schemas.microsoft.com/office/drawing/2014/main" id="{6D727AA0-5A6C-4452-A807-C6C132F45E45}"/>
              </a:ext>
            </a:extLst>
          </p:cNvPr>
          <p:cNvSpPr/>
          <p:nvPr/>
        </p:nvSpPr>
        <p:spPr>
          <a:xfrm>
            <a:off x="7857252" y="2921436"/>
            <a:ext cx="2974570" cy="106918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组合 49">
            <a:extLst>
              <a:ext uri="{FF2B5EF4-FFF2-40B4-BE49-F238E27FC236}">
                <a16:creationId xmlns:a16="http://schemas.microsoft.com/office/drawing/2014/main" id="{D6F05D9D-47BC-487E-8692-5B1FD86DC5D5}"/>
              </a:ext>
            </a:extLst>
          </p:cNvPr>
          <p:cNvGrpSpPr/>
          <p:nvPr/>
        </p:nvGrpSpPr>
        <p:grpSpPr>
          <a:xfrm>
            <a:off x="1529350" y="292226"/>
            <a:ext cx="9369287" cy="2292806"/>
            <a:chOff x="-1224351" y="374887"/>
            <a:chExt cx="14653406" cy="2480983"/>
          </a:xfrm>
        </p:grpSpPr>
        <p:sp>
          <p:nvSpPr>
            <p:cNvPr id="34" name="Google Shape;354;p33">
              <a:extLst>
                <a:ext uri="{FF2B5EF4-FFF2-40B4-BE49-F238E27FC236}">
                  <a16:creationId xmlns:a16="http://schemas.microsoft.com/office/drawing/2014/main" id="{81FD3D9E-B706-4718-ACF6-E6CD5FD4F7A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35" name="文本框 51">
              <a:extLst>
                <a:ext uri="{FF2B5EF4-FFF2-40B4-BE49-F238E27FC236}">
                  <a16:creationId xmlns:a16="http://schemas.microsoft.com/office/drawing/2014/main" id="{140A874D-872E-4FA9-8527-CB766A3251BA}"/>
                </a:ext>
              </a:extLst>
            </p:cNvPr>
            <p:cNvSpPr txBox="1"/>
            <p:nvPr/>
          </p:nvSpPr>
          <p:spPr>
            <a:xfrm>
              <a:off x="-838881" y="480263"/>
              <a:ext cx="14113920" cy="235910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1. </a:t>
              </a:r>
            </a:p>
            <a:p>
              <a:pPr algn="ctr"/>
              <a:r>
                <a:rPr lang="vi-VN" altLang="zh-CN" sz="3600" dirty="0">
                  <a:solidFill>
                    <a:schemeClr val="bg1"/>
                  </a:solidFill>
                  <a:latin typeface="Arial" panose="020B0604020202020204" pitchFamily="34" charset="0"/>
                  <a:cs typeface="Arial" panose="020B0604020202020204" pitchFamily="34" charset="0"/>
                  <a:sym typeface="+mn-lt"/>
                </a:rPr>
                <a:t>Trong bảng tuần hoàn, các nguyên tố hoá học được sắp xếp theo</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8280221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39">
            <a:extLst>
              <a:ext uri="{FF2B5EF4-FFF2-40B4-BE49-F238E27FC236}">
                <a16:creationId xmlns:a16="http://schemas.microsoft.com/office/drawing/2014/main" id="{E9A37C0C-7970-4369-AEB2-FD1DE073759E}"/>
              </a:ext>
            </a:extLst>
          </p:cNvPr>
          <p:cNvGrpSpPr/>
          <p:nvPr/>
        </p:nvGrpSpPr>
        <p:grpSpPr>
          <a:xfrm>
            <a:off x="678594" y="3517363"/>
            <a:ext cx="2424579" cy="2406359"/>
            <a:chOff x="637030" y="994628"/>
            <a:chExt cx="2424579" cy="1645251"/>
          </a:xfrm>
        </p:grpSpPr>
        <p:sp>
          <p:nvSpPr>
            <p:cNvPr id="23" name="Rectangle: Rounded Corners 8">
              <a:extLst>
                <a:ext uri="{FF2B5EF4-FFF2-40B4-BE49-F238E27FC236}">
                  <a16:creationId xmlns:a16="http://schemas.microsoft.com/office/drawing/2014/main" id="{BD65DF0C-9BF7-4308-9E79-0ACD02BB9647}"/>
                </a:ext>
              </a:extLst>
            </p:cNvPr>
            <p:cNvSpPr/>
            <p:nvPr/>
          </p:nvSpPr>
          <p:spPr>
            <a:xfrm>
              <a:off x="637031"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4" name="Freeform: Shape 11">
              <a:extLst>
                <a:ext uri="{FF2B5EF4-FFF2-40B4-BE49-F238E27FC236}">
                  <a16:creationId xmlns:a16="http://schemas.microsoft.com/office/drawing/2014/main" id="{6B56F691-1744-4060-BC62-5D8C1175CBAD}"/>
                </a:ext>
              </a:extLst>
            </p:cNvPr>
            <p:cNvSpPr/>
            <p:nvPr/>
          </p:nvSpPr>
          <p:spPr>
            <a:xfrm>
              <a:off x="637030"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8" name="TextBox 12">
              <a:extLst>
                <a:ext uri="{FF2B5EF4-FFF2-40B4-BE49-F238E27FC236}">
                  <a16:creationId xmlns:a16="http://schemas.microsoft.com/office/drawing/2014/main" id="{AE36892F-255C-4825-B43D-4A5D9D486A3C}"/>
                </a:ext>
              </a:extLst>
            </p:cNvPr>
            <p:cNvSpPr txBox="1"/>
            <p:nvPr/>
          </p:nvSpPr>
          <p:spPr>
            <a:xfrm>
              <a:off x="1472291" y="994628"/>
              <a:ext cx="439064" cy="392415"/>
            </a:xfrm>
            <a:prstGeom prst="rect">
              <a:avLst/>
            </a:prstGeom>
            <a:noFill/>
          </p:spPr>
          <p:txBody>
            <a:bodyPr wrap="none">
              <a:noAutofit/>
            </a:bodyPr>
            <a:lstStyle/>
            <a:p>
              <a:pPr algn="ctr"/>
              <a:r>
                <a:rPr lang="en-US" sz="4400" b="1" dirty="0">
                  <a:solidFill>
                    <a:schemeClr val="accent1"/>
                  </a:solidFill>
                  <a:latin typeface="Arial" panose="020B0604020202020204" pitchFamily="34" charset="0"/>
                  <a:cs typeface="Arial" panose="020B0604020202020204" pitchFamily="34" charset="0"/>
                  <a:sym typeface="+mn-lt"/>
                </a:rPr>
                <a:t>A</a:t>
              </a:r>
            </a:p>
          </p:txBody>
        </p:sp>
        <p:sp>
          <p:nvSpPr>
            <p:cNvPr id="31" name="Freeform: Shape 32">
              <a:extLst>
                <a:ext uri="{FF2B5EF4-FFF2-40B4-BE49-F238E27FC236}">
                  <a16:creationId xmlns:a16="http://schemas.microsoft.com/office/drawing/2014/main" id="{5CAB0617-AF1C-4452-972C-96191FCB1915}"/>
                </a:ext>
              </a:extLst>
            </p:cNvPr>
            <p:cNvSpPr/>
            <p:nvPr/>
          </p:nvSpPr>
          <p:spPr>
            <a:xfrm>
              <a:off x="765237" y="1979204"/>
              <a:ext cx="393382" cy="38441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32" name="组合 41">
            <a:extLst>
              <a:ext uri="{FF2B5EF4-FFF2-40B4-BE49-F238E27FC236}">
                <a16:creationId xmlns:a16="http://schemas.microsoft.com/office/drawing/2014/main" id="{4AA69041-7470-4AE5-901A-21A4DA399009}"/>
              </a:ext>
            </a:extLst>
          </p:cNvPr>
          <p:cNvGrpSpPr/>
          <p:nvPr/>
        </p:nvGrpSpPr>
        <p:grpSpPr>
          <a:xfrm>
            <a:off x="6295611" y="3510102"/>
            <a:ext cx="2656980" cy="2404974"/>
            <a:chOff x="6082392" y="996013"/>
            <a:chExt cx="2424578" cy="1643866"/>
          </a:xfrm>
        </p:grpSpPr>
        <p:sp>
          <p:nvSpPr>
            <p:cNvPr id="33" name="Rectangle: Rounded Corners 10">
              <a:extLst>
                <a:ext uri="{FF2B5EF4-FFF2-40B4-BE49-F238E27FC236}">
                  <a16:creationId xmlns:a16="http://schemas.microsoft.com/office/drawing/2014/main" id="{69E53388-D652-4AE1-8D68-B53F22A77BFA}"/>
                </a:ext>
              </a:extLst>
            </p:cNvPr>
            <p:cNvSpPr/>
            <p:nvPr/>
          </p:nvSpPr>
          <p:spPr>
            <a:xfrm>
              <a:off x="6082392"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34" name="Freeform: Shape 17">
              <a:extLst>
                <a:ext uri="{FF2B5EF4-FFF2-40B4-BE49-F238E27FC236}">
                  <a16:creationId xmlns:a16="http://schemas.microsoft.com/office/drawing/2014/main" id="{51A8185A-6D74-40B0-8558-582D202653DB}"/>
                </a:ext>
              </a:extLst>
            </p:cNvPr>
            <p:cNvSpPr/>
            <p:nvPr/>
          </p:nvSpPr>
          <p:spPr>
            <a:xfrm>
              <a:off x="6082392"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35" name="TextBox 18">
              <a:extLst>
                <a:ext uri="{FF2B5EF4-FFF2-40B4-BE49-F238E27FC236}">
                  <a16:creationId xmlns:a16="http://schemas.microsoft.com/office/drawing/2014/main" id="{DA845597-EB2C-4A60-80BD-806AA8FC894C}"/>
                </a:ext>
              </a:extLst>
            </p:cNvPr>
            <p:cNvSpPr txBox="1"/>
            <p:nvPr/>
          </p:nvSpPr>
          <p:spPr>
            <a:xfrm>
              <a:off x="7077055" y="996013"/>
              <a:ext cx="374068" cy="441183"/>
            </a:xfrm>
            <a:prstGeom prst="rect">
              <a:avLst/>
            </a:prstGeom>
            <a:noFill/>
          </p:spPr>
          <p:txBody>
            <a:bodyPr wrap="none">
              <a:noAutofit/>
            </a:bodyPr>
            <a:lstStyle/>
            <a:p>
              <a:pPr algn="ctr"/>
              <a:r>
                <a:rPr lang="en-US" sz="4400" b="1" dirty="0">
                  <a:solidFill>
                    <a:schemeClr val="accent3"/>
                  </a:solidFill>
                  <a:latin typeface="Arial" panose="020B0604020202020204" pitchFamily="34" charset="0"/>
                  <a:cs typeface="Arial" panose="020B0604020202020204" pitchFamily="34" charset="0"/>
                  <a:sym typeface="+mn-lt"/>
                </a:rPr>
                <a:t>C</a:t>
              </a:r>
            </a:p>
          </p:txBody>
        </p:sp>
        <p:sp>
          <p:nvSpPr>
            <p:cNvPr id="38" name="Freeform: Shape 33">
              <a:extLst>
                <a:ext uri="{FF2B5EF4-FFF2-40B4-BE49-F238E27FC236}">
                  <a16:creationId xmlns:a16="http://schemas.microsoft.com/office/drawing/2014/main" id="{FD1F0452-6F90-4A4B-A722-1486D9AB2837}"/>
                </a:ext>
              </a:extLst>
            </p:cNvPr>
            <p:cNvSpPr/>
            <p:nvPr/>
          </p:nvSpPr>
          <p:spPr>
            <a:xfrm>
              <a:off x="6232698" y="1971019"/>
              <a:ext cx="321857" cy="393351"/>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39" name="组合 40">
            <a:extLst>
              <a:ext uri="{FF2B5EF4-FFF2-40B4-BE49-F238E27FC236}">
                <a16:creationId xmlns:a16="http://schemas.microsoft.com/office/drawing/2014/main" id="{A1BA3334-4C93-43B4-83A0-5C038650A6D1}"/>
              </a:ext>
            </a:extLst>
          </p:cNvPr>
          <p:cNvGrpSpPr/>
          <p:nvPr/>
        </p:nvGrpSpPr>
        <p:grpSpPr>
          <a:xfrm>
            <a:off x="3524006" y="3518349"/>
            <a:ext cx="2424579" cy="2405373"/>
            <a:chOff x="3359711" y="995615"/>
            <a:chExt cx="2424579" cy="1644264"/>
          </a:xfrm>
        </p:grpSpPr>
        <p:sp>
          <p:nvSpPr>
            <p:cNvPr id="40" name="Rectangle: Rounded Corners 9">
              <a:extLst>
                <a:ext uri="{FF2B5EF4-FFF2-40B4-BE49-F238E27FC236}">
                  <a16:creationId xmlns:a16="http://schemas.microsoft.com/office/drawing/2014/main" id="{522BB7E9-B990-430F-90F9-6D1A8A135B25}"/>
                </a:ext>
              </a:extLst>
            </p:cNvPr>
            <p:cNvSpPr/>
            <p:nvPr/>
          </p:nvSpPr>
          <p:spPr>
            <a:xfrm>
              <a:off x="3359712"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41" name="Freeform: Shape 14">
              <a:extLst>
                <a:ext uri="{FF2B5EF4-FFF2-40B4-BE49-F238E27FC236}">
                  <a16:creationId xmlns:a16="http://schemas.microsoft.com/office/drawing/2014/main" id="{D5D4C8B7-376F-41F6-9916-209D660BA446}"/>
                </a:ext>
              </a:extLst>
            </p:cNvPr>
            <p:cNvSpPr/>
            <p:nvPr/>
          </p:nvSpPr>
          <p:spPr>
            <a:xfrm>
              <a:off x="3359711"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42" name="TextBox 15">
              <a:extLst>
                <a:ext uri="{FF2B5EF4-FFF2-40B4-BE49-F238E27FC236}">
                  <a16:creationId xmlns:a16="http://schemas.microsoft.com/office/drawing/2014/main" id="{6391D3E1-6546-4822-BDC1-0F96FF807270}"/>
                </a:ext>
              </a:extLst>
            </p:cNvPr>
            <p:cNvSpPr txBox="1"/>
            <p:nvPr/>
          </p:nvSpPr>
          <p:spPr>
            <a:xfrm>
              <a:off x="4293067" y="995615"/>
              <a:ext cx="439064" cy="392415"/>
            </a:xfrm>
            <a:prstGeom prst="rect">
              <a:avLst/>
            </a:prstGeom>
            <a:noFill/>
          </p:spPr>
          <p:txBody>
            <a:bodyPr wrap="none">
              <a:noAutofit/>
            </a:bodyPr>
            <a:lstStyle/>
            <a:p>
              <a:pPr algn="ctr"/>
              <a:r>
                <a:rPr lang="en-US" sz="4400" b="1" dirty="0">
                  <a:solidFill>
                    <a:schemeClr val="accent2"/>
                  </a:solidFill>
                  <a:latin typeface="Arial" panose="020B0604020202020204" pitchFamily="34" charset="0"/>
                  <a:cs typeface="Arial" panose="020B0604020202020204" pitchFamily="34" charset="0"/>
                  <a:sym typeface="+mn-lt"/>
                </a:rPr>
                <a:t>B</a:t>
              </a:r>
            </a:p>
          </p:txBody>
        </p:sp>
        <p:sp>
          <p:nvSpPr>
            <p:cNvPr id="45" name="Freeform: Shape 34">
              <a:extLst>
                <a:ext uri="{FF2B5EF4-FFF2-40B4-BE49-F238E27FC236}">
                  <a16:creationId xmlns:a16="http://schemas.microsoft.com/office/drawing/2014/main" id="{D27F99AA-EBD9-4A61-A1EF-7B8B2C6430DB}"/>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53" name="组合 40">
            <a:extLst>
              <a:ext uri="{FF2B5EF4-FFF2-40B4-BE49-F238E27FC236}">
                <a16:creationId xmlns:a16="http://schemas.microsoft.com/office/drawing/2014/main" id="{9A499FB5-EB2F-4B3D-8C54-BA7BE5BC966B}"/>
              </a:ext>
            </a:extLst>
          </p:cNvPr>
          <p:cNvGrpSpPr/>
          <p:nvPr/>
        </p:nvGrpSpPr>
        <p:grpSpPr>
          <a:xfrm>
            <a:off x="9094977" y="3496086"/>
            <a:ext cx="2686206" cy="2427636"/>
            <a:chOff x="3359711" y="994628"/>
            <a:chExt cx="2424579" cy="1645251"/>
          </a:xfrm>
        </p:grpSpPr>
        <p:sp>
          <p:nvSpPr>
            <p:cNvPr id="54" name="Rectangle: Rounded Corners 9">
              <a:extLst>
                <a:ext uri="{FF2B5EF4-FFF2-40B4-BE49-F238E27FC236}">
                  <a16:creationId xmlns:a16="http://schemas.microsoft.com/office/drawing/2014/main" id="{2A3C8771-D848-4D2F-9117-C1174F3A2E65}"/>
                </a:ext>
              </a:extLst>
            </p:cNvPr>
            <p:cNvSpPr/>
            <p:nvPr/>
          </p:nvSpPr>
          <p:spPr>
            <a:xfrm>
              <a:off x="3359712"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dirty="0">
                <a:latin typeface="Arial" panose="020B0604020202020204" pitchFamily="34" charset="0"/>
                <a:cs typeface="Arial" panose="020B0604020202020204" pitchFamily="34" charset="0"/>
                <a:sym typeface="+mn-lt"/>
              </a:endParaRPr>
            </a:p>
          </p:txBody>
        </p:sp>
        <p:sp>
          <p:nvSpPr>
            <p:cNvPr id="55" name="Freeform: Shape 14">
              <a:extLst>
                <a:ext uri="{FF2B5EF4-FFF2-40B4-BE49-F238E27FC236}">
                  <a16:creationId xmlns:a16="http://schemas.microsoft.com/office/drawing/2014/main" id="{DE691708-0C60-4D0D-9ECC-50FEAF240072}"/>
                </a:ext>
              </a:extLst>
            </p:cNvPr>
            <p:cNvSpPr/>
            <p:nvPr/>
          </p:nvSpPr>
          <p:spPr>
            <a:xfrm>
              <a:off x="3359711"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56" name="TextBox 15">
              <a:extLst>
                <a:ext uri="{FF2B5EF4-FFF2-40B4-BE49-F238E27FC236}">
                  <a16:creationId xmlns:a16="http://schemas.microsoft.com/office/drawing/2014/main" id="{E01D4A5F-A6DB-4255-81FF-C58A20B61D97}"/>
                </a:ext>
              </a:extLst>
            </p:cNvPr>
            <p:cNvSpPr txBox="1"/>
            <p:nvPr/>
          </p:nvSpPr>
          <p:spPr>
            <a:xfrm>
              <a:off x="4406838" y="994628"/>
              <a:ext cx="439064" cy="392415"/>
            </a:xfrm>
            <a:prstGeom prst="rect">
              <a:avLst/>
            </a:prstGeom>
            <a:noFill/>
          </p:spPr>
          <p:txBody>
            <a:bodyPr wrap="none">
              <a:noAutofit/>
            </a:bodyPr>
            <a:lstStyle/>
            <a:p>
              <a:pPr algn="ctr"/>
              <a:r>
                <a:rPr lang="en-US" sz="4400" b="1" dirty="0">
                  <a:solidFill>
                    <a:schemeClr val="accent2"/>
                  </a:solidFill>
                  <a:latin typeface="Arial" panose="020B0604020202020204" pitchFamily="34" charset="0"/>
                  <a:cs typeface="Arial" panose="020B0604020202020204" pitchFamily="34" charset="0"/>
                  <a:sym typeface="+mn-lt"/>
                </a:rPr>
                <a:t>D</a:t>
              </a:r>
            </a:p>
          </p:txBody>
        </p:sp>
        <p:sp>
          <p:nvSpPr>
            <p:cNvPr id="59" name="Freeform: Shape 34">
              <a:extLst>
                <a:ext uri="{FF2B5EF4-FFF2-40B4-BE49-F238E27FC236}">
                  <a16:creationId xmlns:a16="http://schemas.microsoft.com/office/drawing/2014/main" id="{0F63982A-9EFA-40BF-969F-3079CDC86841}"/>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60" name="组合 49">
            <a:extLst>
              <a:ext uri="{FF2B5EF4-FFF2-40B4-BE49-F238E27FC236}">
                <a16:creationId xmlns:a16="http://schemas.microsoft.com/office/drawing/2014/main" id="{D435E8BE-EE54-4B18-BEB4-5445B846264D}"/>
              </a:ext>
            </a:extLst>
          </p:cNvPr>
          <p:cNvGrpSpPr/>
          <p:nvPr/>
        </p:nvGrpSpPr>
        <p:grpSpPr>
          <a:xfrm>
            <a:off x="1733387" y="583096"/>
            <a:ext cx="9227127" cy="2500141"/>
            <a:chOff x="-1224351" y="374887"/>
            <a:chExt cx="14653406" cy="2874446"/>
          </a:xfrm>
        </p:grpSpPr>
        <p:sp>
          <p:nvSpPr>
            <p:cNvPr id="61" name="Google Shape;354;p33">
              <a:extLst>
                <a:ext uri="{FF2B5EF4-FFF2-40B4-BE49-F238E27FC236}">
                  <a16:creationId xmlns:a16="http://schemas.microsoft.com/office/drawing/2014/main" id="{08705EEB-A1C8-40C6-AF5A-EBF140936E80}"/>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cs typeface="+mn-ea"/>
                <a:sym typeface="+mn-lt"/>
              </a:endParaRPr>
            </a:p>
          </p:txBody>
        </p:sp>
        <p:sp>
          <p:nvSpPr>
            <p:cNvPr id="62" name="文本框 51">
              <a:extLst>
                <a:ext uri="{FF2B5EF4-FFF2-40B4-BE49-F238E27FC236}">
                  <a16:creationId xmlns:a16="http://schemas.microsoft.com/office/drawing/2014/main" id="{A265F645-1927-4FF6-921A-0084FD438B76}"/>
                </a:ext>
              </a:extLst>
            </p:cNvPr>
            <p:cNvSpPr txBox="1"/>
            <p:nvPr/>
          </p:nvSpPr>
          <p:spPr>
            <a:xfrm>
              <a:off x="-838881" y="480263"/>
              <a:ext cx="14113920" cy="276907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2. </a:t>
              </a:r>
            </a:p>
            <a:p>
              <a:pPr algn="ctr"/>
              <a:r>
                <a:rPr lang="vi-VN" altLang="zh-CN" sz="3600" dirty="0">
                  <a:solidFill>
                    <a:schemeClr val="bg1"/>
                  </a:solidFill>
                  <a:latin typeface="Arial" panose="020B0604020202020204" pitchFamily="34" charset="0"/>
                  <a:cs typeface="Arial" panose="020B0604020202020204" pitchFamily="34" charset="0"/>
                  <a:sym typeface="+mn-lt"/>
                </a:rPr>
                <a:t>Những nguyên tố hoá học nào sau đây thuộc cùng một nhóm?</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63" name="Synergistically utilize technically sound portals with frictionless chains. Dramatically customize…">
            <a:extLst>
              <a:ext uri="{FF2B5EF4-FFF2-40B4-BE49-F238E27FC236}">
                <a16:creationId xmlns:a16="http://schemas.microsoft.com/office/drawing/2014/main" id="{1645C73C-28DF-433E-B04A-5B2137F3A33B}"/>
              </a:ext>
            </a:extLst>
          </p:cNvPr>
          <p:cNvSpPr txBox="1"/>
          <p:nvPr/>
        </p:nvSpPr>
        <p:spPr>
          <a:xfrm>
            <a:off x="974445" y="4709218"/>
            <a:ext cx="2176415"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vi-VN" sz="3200" b="1" dirty="0">
                <a:latin typeface="Arial" panose="020B0604020202020204" pitchFamily="34" charset="0"/>
                <a:cs typeface="Arial" panose="020B0604020202020204" pitchFamily="34" charset="0"/>
                <a:sym typeface="Roboto Bold"/>
              </a:rPr>
              <a:t>O, S, Se</a:t>
            </a:r>
            <a:endParaRPr lang="en-US" altLang="zh-CN" sz="2400" b="1" kern="0" dirty="0">
              <a:solidFill>
                <a:srgbClr val="FFFFFF">
                  <a:lumMod val="65000"/>
                </a:srgbClr>
              </a:solidFill>
              <a:latin typeface="Arial" panose="020B0604020202020204" pitchFamily="34" charset="0"/>
              <a:cs typeface="Arial" panose="020B0604020202020204" pitchFamily="34" charset="0"/>
              <a:sym typeface="+mn-lt"/>
            </a:endParaRPr>
          </a:p>
        </p:txBody>
      </p:sp>
      <p:sp>
        <p:nvSpPr>
          <p:cNvPr id="64" name="Synergistically utilize technically sound portals with frictionless chains. Dramatically customize…">
            <a:extLst>
              <a:ext uri="{FF2B5EF4-FFF2-40B4-BE49-F238E27FC236}">
                <a16:creationId xmlns:a16="http://schemas.microsoft.com/office/drawing/2014/main" id="{78716872-CDA3-45C2-8FCB-CC4C64A5BDA6}"/>
              </a:ext>
            </a:extLst>
          </p:cNvPr>
          <p:cNvSpPr txBox="1"/>
          <p:nvPr/>
        </p:nvSpPr>
        <p:spPr>
          <a:xfrm>
            <a:off x="3867544" y="4776796"/>
            <a:ext cx="2176415"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vi-VN" sz="3200" b="1" dirty="0">
                <a:latin typeface="Arial" panose="020B0604020202020204" pitchFamily="34" charset="0"/>
                <a:cs typeface="Arial" panose="020B0604020202020204" pitchFamily="34" charset="0"/>
                <a:sym typeface="Roboto Bold"/>
              </a:rPr>
              <a:t>N, O, F</a:t>
            </a:r>
            <a:endParaRPr lang="en-US" altLang="zh-CN" sz="2400" b="1" kern="0" dirty="0">
              <a:solidFill>
                <a:srgbClr val="FFFFFF">
                  <a:lumMod val="65000"/>
                </a:srgbClr>
              </a:solidFill>
              <a:latin typeface="Arial" panose="020B0604020202020204" pitchFamily="34" charset="0"/>
              <a:cs typeface="Arial" panose="020B0604020202020204" pitchFamily="34" charset="0"/>
              <a:sym typeface="+mn-lt"/>
            </a:endParaRPr>
          </a:p>
        </p:txBody>
      </p:sp>
      <p:sp>
        <p:nvSpPr>
          <p:cNvPr id="65" name="Synergistically utilize technically sound portals with frictionless chains. Dramatically customize…">
            <a:extLst>
              <a:ext uri="{FF2B5EF4-FFF2-40B4-BE49-F238E27FC236}">
                <a16:creationId xmlns:a16="http://schemas.microsoft.com/office/drawing/2014/main" id="{6E0CCCA0-1180-4B0B-89E6-A5C3413F8B0A}"/>
              </a:ext>
            </a:extLst>
          </p:cNvPr>
          <p:cNvSpPr txBox="1"/>
          <p:nvPr/>
        </p:nvSpPr>
        <p:spPr>
          <a:xfrm>
            <a:off x="6583931" y="4839521"/>
            <a:ext cx="2484862"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vi-VN" sz="3200" b="1" dirty="0">
                <a:latin typeface="Arial" panose="020B0604020202020204" pitchFamily="34" charset="0"/>
                <a:cs typeface="Arial" panose="020B0604020202020204" pitchFamily="34" charset="0"/>
                <a:sym typeface="Roboto Bold"/>
              </a:rPr>
              <a:t>Na, Mg, K</a:t>
            </a:r>
            <a:r>
              <a:rPr lang="en-US" sz="2400" b="1" kern="0" dirty="0">
                <a:solidFill>
                  <a:srgbClr val="FFFFFF">
                    <a:lumMod val="65000"/>
                  </a:srgbClr>
                </a:solidFill>
                <a:latin typeface="Arial" panose="020B0604020202020204" pitchFamily="34" charset="0"/>
                <a:cs typeface="Arial" panose="020B0604020202020204" pitchFamily="34" charset="0"/>
                <a:sym typeface="+mn-lt"/>
              </a:rPr>
              <a:t>.</a:t>
            </a:r>
            <a:endParaRPr lang="en-US" altLang="zh-CN" sz="2400" b="1" kern="0" dirty="0">
              <a:solidFill>
                <a:srgbClr val="FFFFFF">
                  <a:lumMod val="65000"/>
                </a:srgbClr>
              </a:solidFill>
              <a:latin typeface="Arial" panose="020B0604020202020204" pitchFamily="34" charset="0"/>
              <a:cs typeface="Arial" panose="020B0604020202020204" pitchFamily="34" charset="0"/>
              <a:sym typeface="+mn-lt"/>
            </a:endParaRPr>
          </a:p>
        </p:txBody>
      </p:sp>
      <p:sp>
        <p:nvSpPr>
          <p:cNvPr id="66" name="Synergistically utilize technically sound portals with frictionless chains. Dramatically customize…">
            <a:extLst>
              <a:ext uri="{FF2B5EF4-FFF2-40B4-BE49-F238E27FC236}">
                <a16:creationId xmlns:a16="http://schemas.microsoft.com/office/drawing/2014/main" id="{7BC9F42A-6582-4E87-8AC0-4555F7799DFD}"/>
              </a:ext>
            </a:extLst>
          </p:cNvPr>
          <p:cNvSpPr txBox="1"/>
          <p:nvPr/>
        </p:nvSpPr>
        <p:spPr>
          <a:xfrm>
            <a:off x="9462382" y="4929748"/>
            <a:ext cx="217641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vi-VN" sz="3200" b="1" dirty="0">
                <a:latin typeface="Arial" panose="020B0604020202020204" pitchFamily="34" charset="0"/>
                <a:cs typeface="Arial" panose="020B0604020202020204" pitchFamily="34" charset="0"/>
              </a:rPr>
              <a:t>Ne, Na, Mg</a:t>
            </a:r>
          </a:p>
        </p:txBody>
      </p:sp>
      <p:sp>
        <p:nvSpPr>
          <p:cNvPr id="67" name="Rectangle: Rounded Corners 66">
            <a:extLst>
              <a:ext uri="{FF2B5EF4-FFF2-40B4-BE49-F238E27FC236}">
                <a16:creationId xmlns:a16="http://schemas.microsoft.com/office/drawing/2014/main" id="{709F6F13-3874-4DED-B047-A5A53F2C2F65}"/>
              </a:ext>
            </a:extLst>
          </p:cNvPr>
          <p:cNvSpPr/>
          <p:nvPr/>
        </p:nvSpPr>
        <p:spPr>
          <a:xfrm>
            <a:off x="1202774" y="4709218"/>
            <a:ext cx="1900398" cy="777724"/>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89345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250" fill="hold"/>
                                        <p:tgtEl>
                                          <p:spTgt spid="39"/>
                                        </p:tgtEl>
                                        <p:attrNameLst>
                                          <p:attrName>ppt_x</p:attrName>
                                        </p:attrNameLst>
                                      </p:cBhvr>
                                      <p:tavLst>
                                        <p:tav tm="0">
                                          <p:val>
                                            <p:strVal val="#ppt_x"/>
                                          </p:val>
                                        </p:tav>
                                        <p:tav tm="100000">
                                          <p:val>
                                            <p:strVal val="#ppt_x"/>
                                          </p:val>
                                        </p:tav>
                                      </p:tavLst>
                                    </p:anim>
                                    <p:anim calcmode="lin" valueType="num">
                                      <p:cBhvr additive="base">
                                        <p:cTn id="13" dur="25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250" fill="hold"/>
                                        <p:tgtEl>
                                          <p:spTgt spid="32"/>
                                        </p:tgtEl>
                                        <p:attrNameLst>
                                          <p:attrName>ppt_x</p:attrName>
                                        </p:attrNameLst>
                                      </p:cBhvr>
                                      <p:tavLst>
                                        <p:tav tm="0">
                                          <p:val>
                                            <p:strVal val="#ppt_x"/>
                                          </p:val>
                                        </p:tav>
                                        <p:tav tm="100000">
                                          <p:val>
                                            <p:strVal val="#ppt_x"/>
                                          </p:val>
                                        </p:tav>
                                      </p:tavLst>
                                    </p:anim>
                                    <p:anim calcmode="lin" valueType="num">
                                      <p:cBhvr additive="base">
                                        <p:cTn id="18" dur="25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50" fill="hold"/>
                                        <p:tgtEl>
                                          <p:spTgt spid="53"/>
                                        </p:tgtEl>
                                        <p:attrNameLst>
                                          <p:attrName>ppt_x</p:attrName>
                                        </p:attrNameLst>
                                      </p:cBhvr>
                                      <p:tavLst>
                                        <p:tav tm="0">
                                          <p:val>
                                            <p:strVal val="#ppt_x"/>
                                          </p:val>
                                        </p:tav>
                                        <p:tav tm="100000">
                                          <p:val>
                                            <p:strVal val="#ppt_x"/>
                                          </p:val>
                                        </p:tav>
                                      </p:tavLst>
                                    </p:anim>
                                    <p:anim calcmode="lin" valueType="num">
                                      <p:cBhvr additive="base">
                                        <p:cTn id="23" dur="250" fill="hold"/>
                                        <p:tgtEl>
                                          <p:spTgt spid="53"/>
                                        </p:tgtEl>
                                        <p:attrNameLst>
                                          <p:attrName>ppt_y</p:attrName>
                                        </p:attrNameLst>
                                      </p:cBhvr>
                                      <p:tavLst>
                                        <p:tav tm="0">
                                          <p:val>
                                            <p:strVal val="1+#ppt_h/2"/>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Vertical)">
                                      <p:cBhvr>
                                        <p:cTn id="26" dur="500"/>
                                        <p:tgtEl>
                                          <p:spTgt spid="6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arn(inVertical)">
                                      <p:cBhvr>
                                        <p:cTn id="32" dur="500"/>
                                        <p:tgtEl>
                                          <p:spTgt spid="6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circle(in)">
                                      <p:cBhvr>
                                        <p:cTn id="40"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1A15BEEB-C43F-42BB-89E9-A4DC8CF15F5A}"/>
              </a:ext>
            </a:extLst>
          </p:cNvPr>
          <p:cNvSpPr/>
          <p:nvPr/>
        </p:nvSpPr>
        <p:spPr>
          <a:xfrm>
            <a:off x="3668253" y="2681319"/>
            <a:ext cx="2664295" cy="3123945"/>
          </a:xfrm>
          <a:prstGeom prst="roundRect">
            <a:avLst/>
          </a:prstGeom>
          <a:solidFill>
            <a:srgbClr val="FF00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6</a:t>
            </a:r>
          </a:p>
          <a:p>
            <a:pPr algn="ctr"/>
            <a:r>
              <a:rPr lang="vi-VN" sz="7200" b="1" dirty="0">
                <a:latin typeface="Arial" panose="020B0604020202020204" pitchFamily="34" charset="0"/>
                <a:cs typeface="Arial" panose="020B0604020202020204" pitchFamily="34" charset="0"/>
              </a:rPr>
              <a:t>C</a:t>
            </a:r>
          </a:p>
          <a:p>
            <a:pPr algn="ctr"/>
            <a:r>
              <a:rPr lang="vi-VN" sz="2800" b="1" dirty="0">
                <a:latin typeface="Arial" panose="020B0604020202020204" pitchFamily="34" charset="0"/>
                <a:cs typeface="Arial" panose="020B0604020202020204" pitchFamily="34" charset="0"/>
              </a:rPr>
              <a:t>Carbon</a:t>
            </a:r>
          </a:p>
          <a:p>
            <a:pPr algn="ctr"/>
            <a:r>
              <a:rPr lang="vi-VN" sz="2800" b="1" dirty="0">
                <a:latin typeface="Arial" panose="020B0604020202020204" pitchFamily="34" charset="0"/>
                <a:cs typeface="Arial" panose="020B0604020202020204" pitchFamily="34" charset="0"/>
              </a:rPr>
              <a:t>12</a:t>
            </a:r>
          </a:p>
          <a:p>
            <a:pPr algn="ctr"/>
            <a:r>
              <a:rPr lang="vi-VN" sz="1800" b="1" dirty="0">
                <a:latin typeface="Arial" panose="020B0604020202020204" pitchFamily="34" charset="0"/>
                <a:cs typeface="Arial" panose="020B0604020202020204" pitchFamily="34" charset="0"/>
              </a:rPr>
              <a:t>Số e lớp ngoài cùng: 4</a:t>
            </a:r>
          </a:p>
          <a:p>
            <a:pPr algn="ctr"/>
            <a:endParaRPr lang="vi-VN" dirty="0"/>
          </a:p>
        </p:txBody>
      </p:sp>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17">
            <a:extLst>
              <a:ext uri="{FF2B5EF4-FFF2-40B4-BE49-F238E27FC236}">
                <a16:creationId xmlns:a16="http://schemas.microsoft.com/office/drawing/2014/main" id="{EF4D3A92-592E-40CA-8E3F-C26A6A857DFE}"/>
              </a:ext>
            </a:extLst>
          </p:cNvPr>
          <p:cNvSpPr/>
          <p:nvPr/>
        </p:nvSpPr>
        <p:spPr>
          <a:xfrm>
            <a:off x="9912424" y="3378"/>
            <a:ext cx="2279576" cy="68546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Arial" panose="020B0604020202020204" pitchFamily="34" charset="0"/>
                <a:cs typeface="Arial" panose="020B0604020202020204" pitchFamily="34" charset="0"/>
              </a:rPr>
              <a:t>HOẠT ĐỘNG</a:t>
            </a:r>
            <a:endParaRPr lang="en-US" sz="54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92479" y="260648"/>
            <a:ext cx="67709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C000"/>
                </a:solidFill>
                <a:effectLst/>
                <a:latin typeface="Arial" panose="020B0604020202020204" pitchFamily="34" charset="0"/>
                <a:cs typeface="Arial" panose="020B0604020202020204" pitchFamily="34" charset="0"/>
              </a:rPr>
              <a:t>Sắp xếp các nguyên tố hóa học</a:t>
            </a:r>
            <a:endParaRPr lang="vi-VN" sz="3200" dirty="0">
              <a:solidFill>
                <a:srgbClr val="FFC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8C25835-FF1C-4D33-9920-C38D8DAC4925}"/>
              </a:ext>
            </a:extLst>
          </p:cNvPr>
          <p:cNvSpPr txBox="1"/>
          <p:nvPr/>
        </p:nvSpPr>
        <p:spPr>
          <a:xfrm>
            <a:off x="551384" y="1052736"/>
            <a:ext cx="9577064" cy="1384995"/>
          </a:xfrm>
          <a:prstGeom prst="rect">
            <a:avLst/>
          </a:prstGeom>
          <a:noFill/>
        </p:spPr>
        <p:txBody>
          <a:bodyPr wrap="square">
            <a:spAutoFit/>
          </a:bodyPr>
          <a:lstStyle/>
          <a:p>
            <a:pPr algn="l" latinLnBrk="0"/>
            <a:r>
              <a:rPr lang="vi-VN" sz="2800" b="1" i="1" dirty="0">
                <a:solidFill>
                  <a:srgbClr val="FF0000"/>
                </a:solidFill>
                <a:effectLst/>
                <a:latin typeface="Arial" panose="020B0604020202020204" pitchFamily="34" charset="0"/>
                <a:cs typeface="Arial" panose="020B0604020202020204" pitchFamily="34" charset="0"/>
              </a:rPr>
              <a:t>Chuẩn bị:</a:t>
            </a:r>
            <a:endParaRPr lang="vi-VN" sz="2800" b="1" i="0" dirty="0">
              <a:solidFill>
                <a:srgbClr val="FF0000"/>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- 18 thẻ ghi thông tin của 18 nguyên tố đầu tiện theo mẫu trong Hình 4.1.</a:t>
            </a:r>
          </a:p>
        </p:txBody>
      </p:sp>
      <p:sp>
        <p:nvSpPr>
          <p:cNvPr id="23" name="Synergistically utilize technically sound portals with frictionless chains. Dramatically customize…">
            <a:extLst>
              <a:ext uri="{FF2B5EF4-FFF2-40B4-BE49-F238E27FC236}">
                <a16:creationId xmlns:a16="http://schemas.microsoft.com/office/drawing/2014/main" id="{C780BF50-B17A-47D7-9305-C4ABA0787194}"/>
              </a:ext>
            </a:extLst>
          </p:cNvPr>
          <p:cNvSpPr txBox="1"/>
          <p:nvPr/>
        </p:nvSpPr>
        <p:spPr>
          <a:xfrm>
            <a:off x="1808740" y="6265592"/>
            <a:ext cx="6424802" cy="2769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vi-VN" sz="1800" i="1" dirty="0">
                <a:solidFill>
                  <a:srgbClr val="00B0F0"/>
                </a:solidFill>
                <a:latin typeface="Arial" panose="020B0604020202020204" pitchFamily="34" charset="0"/>
                <a:cs typeface="Arial" panose="020B0604020202020204" pitchFamily="34" charset="0"/>
                <a:sym typeface="+mn-lt"/>
              </a:rPr>
              <a:t>Hình 4.1. Các thông tin về nguyên tố carbon</a:t>
            </a:r>
            <a:endParaRPr lang="en-US" altLang="zh-CN" sz="1800" i="1" dirty="0">
              <a:solidFill>
                <a:srgbClr val="00B0F0"/>
              </a:solidFill>
              <a:latin typeface="Arial" panose="020B0604020202020204" pitchFamily="34" charset="0"/>
              <a:cs typeface="Arial" panose="020B0604020202020204" pitchFamily="34" charset="0"/>
              <a:sym typeface="+mn-lt"/>
            </a:endParaRPr>
          </a:p>
        </p:txBody>
      </p:sp>
      <p:sp>
        <p:nvSpPr>
          <p:cNvPr id="25" name="Speech Bubble: Rectangle with Corners Rounded 24">
            <a:extLst>
              <a:ext uri="{FF2B5EF4-FFF2-40B4-BE49-F238E27FC236}">
                <a16:creationId xmlns:a16="http://schemas.microsoft.com/office/drawing/2014/main" id="{531D2F71-7543-4FE4-98BE-62B9C9379CB9}"/>
              </a:ext>
            </a:extLst>
          </p:cNvPr>
          <p:cNvSpPr/>
          <p:nvPr/>
        </p:nvSpPr>
        <p:spPr>
          <a:xfrm>
            <a:off x="6167046" y="2251084"/>
            <a:ext cx="3219354" cy="566531"/>
          </a:xfrm>
          <a:prstGeom prst="wedgeRoundRectCallout">
            <a:avLst>
              <a:gd name="adj1" fmla="val -77548"/>
              <a:gd name="adj2" fmla="val 735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Số đơn vị điện tích hạt nhân</a:t>
            </a:r>
          </a:p>
        </p:txBody>
      </p:sp>
      <p:sp>
        <p:nvSpPr>
          <p:cNvPr id="26" name="Speech Bubble: Rectangle with Corners Rounded 25">
            <a:extLst>
              <a:ext uri="{FF2B5EF4-FFF2-40B4-BE49-F238E27FC236}">
                <a16:creationId xmlns:a16="http://schemas.microsoft.com/office/drawing/2014/main" id="{EBDDB970-41C9-4694-930E-BF68546120E2}"/>
              </a:ext>
            </a:extLst>
          </p:cNvPr>
          <p:cNvSpPr/>
          <p:nvPr/>
        </p:nvSpPr>
        <p:spPr>
          <a:xfrm>
            <a:off x="6478175" y="4457616"/>
            <a:ext cx="2764209" cy="566531"/>
          </a:xfrm>
          <a:prstGeom prst="wedgeRoundRectCallout">
            <a:avLst>
              <a:gd name="adj1" fmla="val -91868"/>
              <a:gd name="adj2" fmla="val 2046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Khối lượng nguyên tử</a:t>
            </a:r>
          </a:p>
        </p:txBody>
      </p:sp>
      <p:sp>
        <p:nvSpPr>
          <p:cNvPr id="28" name="Speech Bubble: Rectangle with Corners Rounded 27">
            <a:extLst>
              <a:ext uri="{FF2B5EF4-FFF2-40B4-BE49-F238E27FC236}">
                <a16:creationId xmlns:a16="http://schemas.microsoft.com/office/drawing/2014/main" id="{2D797DEB-8FF4-47F4-B214-1C1C9A3DE155}"/>
              </a:ext>
            </a:extLst>
          </p:cNvPr>
          <p:cNvSpPr/>
          <p:nvPr/>
        </p:nvSpPr>
        <p:spPr>
          <a:xfrm>
            <a:off x="6746420" y="3282509"/>
            <a:ext cx="2064632" cy="566531"/>
          </a:xfrm>
          <a:prstGeom prst="wedgeRoundRectCallout">
            <a:avLst>
              <a:gd name="adj1" fmla="val -102965"/>
              <a:gd name="adj2" fmla="val 1426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Tên nguyên tố</a:t>
            </a:r>
          </a:p>
        </p:txBody>
      </p:sp>
      <p:sp>
        <p:nvSpPr>
          <p:cNvPr id="30" name="Speech Bubble: Rectangle with Corners Rounded 29">
            <a:extLst>
              <a:ext uri="{FF2B5EF4-FFF2-40B4-BE49-F238E27FC236}">
                <a16:creationId xmlns:a16="http://schemas.microsoft.com/office/drawing/2014/main" id="{6C31BD7C-9105-4864-8877-87C0057D7A2A}"/>
              </a:ext>
            </a:extLst>
          </p:cNvPr>
          <p:cNvSpPr/>
          <p:nvPr/>
        </p:nvSpPr>
        <p:spPr>
          <a:xfrm>
            <a:off x="1241236" y="3512434"/>
            <a:ext cx="2355574" cy="566531"/>
          </a:xfrm>
          <a:prstGeom prst="wedgeRoundRectCallout">
            <a:avLst>
              <a:gd name="adj1" fmla="val 99398"/>
              <a:gd name="adj2" fmla="val -83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Kí hiệu hóa học</a:t>
            </a:r>
          </a:p>
        </p:txBody>
      </p:sp>
    </p:spTree>
    <p:extLst>
      <p:ext uri="{BB962C8B-B14F-4D97-AF65-F5344CB8AC3E}">
        <p14:creationId xmlns:p14="http://schemas.microsoft.com/office/powerpoint/2010/main" val="32238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18" grpId="0" animBg="1"/>
      <p:bldP spid="20" grpId="0" animBg="1"/>
      <p:bldP spid="22" grpId="0"/>
      <p:bldP spid="23" grpId="0" animBg="1"/>
      <p:bldP spid="25" grpId="0" animBg="1"/>
      <p:bldP spid="26" grpId="0" animBg="1"/>
      <p:bldP spid="28"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3">
            <a:extLst>
              <a:ext uri="{FF2B5EF4-FFF2-40B4-BE49-F238E27FC236}">
                <a16:creationId xmlns:a16="http://schemas.microsoft.com/office/drawing/2014/main" id="{90C78459-49E3-479F-B1AE-AD355557639F}"/>
              </a:ext>
            </a:extLst>
          </p:cNvPr>
          <p:cNvSpPr/>
          <p:nvPr/>
        </p:nvSpPr>
        <p:spPr>
          <a:xfrm flipV="1">
            <a:off x="1862665" y="4762637"/>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cs typeface="Arial" panose="020B0604020202020204" pitchFamily="34" charset="0"/>
              <a:sym typeface="+mn-lt"/>
            </a:endParaRPr>
          </a:p>
        </p:txBody>
      </p:sp>
      <p:sp>
        <p:nvSpPr>
          <p:cNvPr id="13" name="Freeform: Shape 23">
            <a:extLst>
              <a:ext uri="{FF2B5EF4-FFF2-40B4-BE49-F238E27FC236}">
                <a16:creationId xmlns:a16="http://schemas.microsoft.com/office/drawing/2014/main" id="{9E335C85-AB77-4822-8092-3380A3B95B22}"/>
              </a:ext>
            </a:extLst>
          </p:cNvPr>
          <p:cNvSpPr/>
          <p:nvPr/>
        </p:nvSpPr>
        <p:spPr>
          <a:xfrm flipV="1">
            <a:off x="6534669" y="4703866"/>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cs typeface="Arial" panose="020B0604020202020204" pitchFamily="34" charset="0"/>
              <a:sym typeface="+mn-lt"/>
            </a:endParaRPr>
          </a:p>
        </p:txBody>
      </p:sp>
      <p:sp>
        <p:nvSpPr>
          <p:cNvPr id="21" name="Freeform: Shape 12">
            <a:extLst>
              <a:ext uri="{FF2B5EF4-FFF2-40B4-BE49-F238E27FC236}">
                <a16:creationId xmlns:a16="http://schemas.microsoft.com/office/drawing/2014/main" id="{D7F9E0D6-BBD1-443B-9F3A-50D8D3ABBADA}"/>
              </a:ext>
            </a:extLst>
          </p:cNvPr>
          <p:cNvSpPr/>
          <p:nvPr/>
        </p:nvSpPr>
        <p:spPr>
          <a:xfrm>
            <a:off x="4186866" y="3294491"/>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Arial" panose="020B0604020202020204" pitchFamily="34" charset="0"/>
              <a:cs typeface="Arial" panose="020B0604020202020204" pitchFamily="34" charset="0"/>
              <a:sym typeface="+mn-lt"/>
            </a:endParaRPr>
          </a:p>
        </p:txBody>
      </p:sp>
      <p:sp>
        <p:nvSpPr>
          <p:cNvPr id="29" name="Freeform: Shape 12">
            <a:extLst>
              <a:ext uri="{FF2B5EF4-FFF2-40B4-BE49-F238E27FC236}">
                <a16:creationId xmlns:a16="http://schemas.microsoft.com/office/drawing/2014/main" id="{2C2B684D-6C04-4169-B207-CA926A8973EE}"/>
              </a:ext>
            </a:extLst>
          </p:cNvPr>
          <p:cNvSpPr/>
          <p:nvPr/>
        </p:nvSpPr>
        <p:spPr>
          <a:xfrm>
            <a:off x="8858870" y="3313773"/>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Arial" panose="020B0604020202020204" pitchFamily="34" charset="0"/>
              <a:cs typeface="Arial" panose="020B0604020202020204" pitchFamily="34" charset="0"/>
              <a:sym typeface="+mn-lt"/>
            </a:endParaRPr>
          </a:p>
        </p:txBody>
      </p:sp>
      <p:grpSp>
        <p:nvGrpSpPr>
          <p:cNvPr id="34" name="组合 49">
            <a:extLst>
              <a:ext uri="{FF2B5EF4-FFF2-40B4-BE49-F238E27FC236}">
                <a16:creationId xmlns:a16="http://schemas.microsoft.com/office/drawing/2014/main" id="{05B57469-E7B5-4AF3-B90E-EDBA3622BEE5}"/>
              </a:ext>
            </a:extLst>
          </p:cNvPr>
          <p:cNvGrpSpPr/>
          <p:nvPr/>
        </p:nvGrpSpPr>
        <p:grpSpPr>
          <a:xfrm>
            <a:off x="1168569" y="626746"/>
            <a:ext cx="9923026" cy="2576696"/>
            <a:chOff x="-1224351" y="374887"/>
            <a:chExt cx="14653406" cy="2874446"/>
          </a:xfrm>
        </p:grpSpPr>
        <p:sp>
          <p:nvSpPr>
            <p:cNvPr id="35" name="Google Shape;354;p33">
              <a:extLst>
                <a:ext uri="{FF2B5EF4-FFF2-40B4-BE49-F238E27FC236}">
                  <a16:creationId xmlns:a16="http://schemas.microsoft.com/office/drawing/2014/main" id="{3FC102B8-5C1C-4185-A0F9-D1018B7BBAF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cs typeface="+mn-ea"/>
                <a:sym typeface="+mn-lt"/>
              </a:endParaRPr>
            </a:p>
          </p:txBody>
        </p:sp>
        <p:sp>
          <p:nvSpPr>
            <p:cNvPr id="36" name="文本框 51">
              <a:extLst>
                <a:ext uri="{FF2B5EF4-FFF2-40B4-BE49-F238E27FC236}">
                  <a16:creationId xmlns:a16="http://schemas.microsoft.com/office/drawing/2014/main" id="{CF0A53A9-F8E6-4EF1-A334-948184D6AB4E}"/>
                </a:ext>
              </a:extLst>
            </p:cNvPr>
            <p:cNvSpPr txBox="1"/>
            <p:nvPr/>
          </p:nvSpPr>
          <p:spPr>
            <a:xfrm>
              <a:off x="-838881" y="480263"/>
              <a:ext cx="14113920" cy="276907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3. </a:t>
              </a:r>
            </a:p>
            <a:p>
              <a:pPr algn="ctr"/>
              <a:r>
                <a:rPr lang="vi-VN" altLang="zh-CN" sz="3600" dirty="0">
                  <a:solidFill>
                    <a:schemeClr val="bg1"/>
                  </a:solidFill>
                  <a:latin typeface="Arial" panose="020B0604020202020204" pitchFamily="34" charset="0"/>
                  <a:cs typeface="Arial" panose="020B0604020202020204" pitchFamily="34" charset="0"/>
                  <a:sym typeface="+mn-lt"/>
                </a:rPr>
                <a:t>Những nguyên tố hoá học nào sau đây thuộc cùng một chu kì?</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37" name="Google Shape;1812;p38">
            <a:extLst>
              <a:ext uri="{FF2B5EF4-FFF2-40B4-BE49-F238E27FC236}">
                <a16:creationId xmlns:a16="http://schemas.microsoft.com/office/drawing/2014/main" id="{B9CE359B-5AC6-4A7F-A95E-EA6C6AE4B49B}"/>
              </a:ext>
            </a:extLst>
          </p:cNvPr>
          <p:cNvSpPr/>
          <p:nvPr/>
        </p:nvSpPr>
        <p:spPr>
          <a:xfrm flipH="1">
            <a:off x="4603863" y="4776790"/>
            <a:ext cx="1522800" cy="502800"/>
          </a:xfrm>
          <a:prstGeom prst="roundRect">
            <a:avLst>
              <a:gd name="adj" fmla="val 50000"/>
            </a:avLst>
          </a:prstGeom>
          <a:solidFill>
            <a:srgbClr val="7030A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B</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38" name="Google Shape;1817;p38">
            <a:extLst>
              <a:ext uri="{FF2B5EF4-FFF2-40B4-BE49-F238E27FC236}">
                <a16:creationId xmlns:a16="http://schemas.microsoft.com/office/drawing/2014/main" id="{F1C573E3-69B8-423E-BF7A-947FEE26D4C6}"/>
              </a:ext>
            </a:extLst>
          </p:cNvPr>
          <p:cNvSpPr/>
          <p:nvPr/>
        </p:nvSpPr>
        <p:spPr>
          <a:xfrm flipH="1">
            <a:off x="9429962" y="4814881"/>
            <a:ext cx="1522800" cy="502800"/>
          </a:xfrm>
          <a:prstGeom prst="roundRect">
            <a:avLst>
              <a:gd name="adj" fmla="val 50000"/>
            </a:avLst>
          </a:prstGeom>
          <a:solidFill>
            <a:srgbClr val="92D05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D</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39" name="Google Shape;1832;p38">
            <a:extLst>
              <a:ext uri="{FF2B5EF4-FFF2-40B4-BE49-F238E27FC236}">
                <a16:creationId xmlns:a16="http://schemas.microsoft.com/office/drawing/2014/main" id="{E249CE24-BA2F-4A7B-967E-B77D67148390}"/>
              </a:ext>
            </a:extLst>
          </p:cNvPr>
          <p:cNvSpPr/>
          <p:nvPr/>
        </p:nvSpPr>
        <p:spPr>
          <a:xfrm>
            <a:off x="2258791" y="4273261"/>
            <a:ext cx="1522800" cy="502800"/>
          </a:xfrm>
          <a:prstGeom prst="roundRect">
            <a:avLst>
              <a:gd name="adj" fmla="val 50000"/>
            </a:avLst>
          </a:prstGeom>
          <a:solidFill>
            <a:srgbClr val="C0000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A</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40" name="Google Shape;1837;p38">
            <a:extLst>
              <a:ext uri="{FF2B5EF4-FFF2-40B4-BE49-F238E27FC236}">
                <a16:creationId xmlns:a16="http://schemas.microsoft.com/office/drawing/2014/main" id="{9AD442A6-6621-4264-BD92-583F863906BB}"/>
              </a:ext>
            </a:extLst>
          </p:cNvPr>
          <p:cNvSpPr/>
          <p:nvPr/>
        </p:nvSpPr>
        <p:spPr>
          <a:xfrm>
            <a:off x="7017203" y="4178768"/>
            <a:ext cx="1522800" cy="502800"/>
          </a:xfrm>
          <a:prstGeom prst="roundRect">
            <a:avLst>
              <a:gd name="adj" fmla="val 50000"/>
            </a:avLst>
          </a:prstGeom>
          <a:solidFill>
            <a:srgbClr val="FFC00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C</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41" name="Synergistically utilize technically sound portals with frictionless chains. Dramatically customize…">
            <a:extLst>
              <a:ext uri="{FF2B5EF4-FFF2-40B4-BE49-F238E27FC236}">
                <a16:creationId xmlns:a16="http://schemas.microsoft.com/office/drawing/2014/main" id="{30FB4BC4-CE31-41C2-B85C-440AF75F05BC}"/>
              </a:ext>
            </a:extLst>
          </p:cNvPr>
          <p:cNvSpPr txBox="1"/>
          <p:nvPr/>
        </p:nvSpPr>
        <p:spPr>
          <a:xfrm>
            <a:off x="2258791" y="5017104"/>
            <a:ext cx="16616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vi-VN" sz="3200" dirty="0">
                <a:latin typeface="Arial" panose="020B0604020202020204" pitchFamily="34" charset="0"/>
                <a:cs typeface="Arial" panose="020B0604020202020204" pitchFamily="34" charset="0"/>
                <a:sym typeface="Roboto Bold"/>
              </a:rPr>
              <a:t>Li, </a:t>
            </a:r>
            <a:r>
              <a:rPr lang="en-US" sz="3200" dirty="0">
                <a:latin typeface="Arial" panose="020B0604020202020204" pitchFamily="34" charset="0"/>
                <a:cs typeface="Arial" panose="020B0604020202020204" pitchFamily="34" charset="0"/>
                <a:sym typeface="Roboto Bold"/>
              </a:rPr>
              <a:t>Si, Ne</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2" name="Synergistically utilize technically sound portals with frictionless chains. Dramatically customize…">
            <a:extLst>
              <a:ext uri="{FF2B5EF4-FFF2-40B4-BE49-F238E27FC236}">
                <a16:creationId xmlns:a16="http://schemas.microsoft.com/office/drawing/2014/main" id="{5429690C-6896-476B-8D85-DA6490726D91}"/>
              </a:ext>
            </a:extLst>
          </p:cNvPr>
          <p:cNvSpPr txBox="1"/>
          <p:nvPr/>
        </p:nvSpPr>
        <p:spPr>
          <a:xfrm>
            <a:off x="6920408" y="4831684"/>
            <a:ext cx="19593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vi-VN" sz="3200" dirty="0">
                <a:latin typeface="Arial" panose="020B0604020202020204" pitchFamily="34" charset="0"/>
                <a:cs typeface="Arial" panose="020B0604020202020204" pitchFamily="34" charset="0"/>
                <a:sym typeface="Roboto Bold"/>
              </a:rPr>
              <a:t>K, Fe, Ag</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3" name="Synergistically utilize technically sound portals with frictionless chains. Dramatically customize…">
            <a:extLst>
              <a:ext uri="{FF2B5EF4-FFF2-40B4-BE49-F238E27FC236}">
                <a16:creationId xmlns:a16="http://schemas.microsoft.com/office/drawing/2014/main" id="{BC1CE0E3-AA5F-453C-A124-455CB48C9B19}"/>
              </a:ext>
            </a:extLst>
          </p:cNvPr>
          <p:cNvSpPr txBox="1"/>
          <p:nvPr/>
        </p:nvSpPr>
        <p:spPr>
          <a:xfrm>
            <a:off x="4538042" y="3625840"/>
            <a:ext cx="16616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en-US" sz="3200" dirty="0">
                <a:latin typeface="Arial" panose="020B0604020202020204" pitchFamily="34" charset="0"/>
                <a:cs typeface="Arial" panose="020B0604020202020204" pitchFamily="34" charset="0"/>
                <a:sym typeface="Roboto Bold"/>
              </a:rPr>
              <a:t>Mg, </a:t>
            </a:r>
            <a:r>
              <a:rPr lang="vi-VN" sz="3200" dirty="0">
                <a:latin typeface="Arial" panose="020B0604020202020204" pitchFamily="34" charset="0"/>
                <a:cs typeface="Arial" panose="020B0604020202020204" pitchFamily="34" charset="0"/>
                <a:sym typeface="Roboto Bold"/>
              </a:rPr>
              <a:t>P, Ar </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4" name="Synergistically utilize technically sound portals with frictionless chains. Dramatically customize…">
            <a:extLst>
              <a:ext uri="{FF2B5EF4-FFF2-40B4-BE49-F238E27FC236}">
                <a16:creationId xmlns:a16="http://schemas.microsoft.com/office/drawing/2014/main" id="{DB49B57E-4571-445F-8E6A-0B9F29032554}"/>
              </a:ext>
            </a:extLst>
          </p:cNvPr>
          <p:cNvSpPr txBox="1"/>
          <p:nvPr/>
        </p:nvSpPr>
        <p:spPr>
          <a:xfrm>
            <a:off x="9429962" y="3949550"/>
            <a:ext cx="1661633"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vi-VN" sz="3200" dirty="0">
                <a:latin typeface="Arial" panose="020B0604020202020204" pitchFamily="34" charset="0"/>
                <a:cs typeface="Arial" panose="020B0604020202020204" pitchFamily="34" charset="0"/>
              </a:rPr>
              <a:t>B, Al, In</a:t>
            </a:r>
          </a:p>
        </p:txBody>
      </p:sp>
      <p:sp>
        <p:nvSpPr>
          <p:cNvPr id="45" name="Rectangle: Rounded Corners 44">
            <a:extLst>
              <a:ext uri="{FF2B5EF4-FFF2-40B4-BE49-F238E27FC236}">
                <a16:creationId xmlns:a16="http://schemas.microsoft.com/office/drawing/2014/main" id="{12F717A9-B3BD-41D1-AE8E-205187C79CDB}"/>
              </a:ext>
            </a:extLst>
          </p:cNvPr>
          <p:cNvSpPr/>
          <p:nvPr/>
        </p:nvSpPr>
        <p:spPr>
          <a:xfrm>
            <a:off x="4435922" y="3666578"/>
            <a:ext cx="1763753" cy="70469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9851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circle(in)">
                                      <p:cBhvr>
                                        <p:cTn id="10" dur="2000"/>
                                        <p:tgtEl>
                                          <p:spTgt spid="4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in)">
                                      <p:cBhvr>
                                        <p:cTn id="13" dur="2000"/>
                                        <p:tgtEl>
                                          <p:spTgt spid="4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circle(in)">
                                      <p:cBhvr>
                                        <p:cTn id="16" dur="2000"/>
                                        <p:tgtEl>
                                          <p:spTgt spid="4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circle(in)">
                                      <p:cBhvr>
                                        <p:cTn id="31" dur="2000"/>
                                        <p:tgtEl>
                                          <p:spTgt spid="3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circle(in)">
                                      <p:cBhvr>
                                        <p:cTn id="34" dur="2000"/>
                                        <p:tgtEl>
                                          <p:spTgt spid="3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ircle(in)">
                                      <p:cBhvr>
                                        <p:cTn id="37" dur="2000"/>
                                        <p:tgtEl>
                                          <p:spTgt spid="3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circle(in)">
                                      <p:cBhvr>
                                        <p:cTn id="4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1" grpId="0" animBg="1"/>
      <p:bldP spid="29"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809715B-C428-4CE3-ADBF-DDFF87FC170C}"/>
              </a:ext>
            </a:extLst>
          </p:cNvPr>
          <p:cNvGrpSpPr/>
          <p:nvPr/>
        </p:nvGrpSpPr>
        <p:grpSpPr>
          <a:xfrm>
            <a:off x="4870980" y="2904701"/>
            <a:ext cx="2450039" cy="3321371"/>
            <a:chOff x="4478716" y="1484783"/>
            <a:chExt cx="3266719" cy="4428495"/>
          </a:xfrm>
        </p:grpSpPr>
        <p:grpSp>
          <p:nvGrpSpPr>
            <p:cNvPr id="3" name="Group 80">
              <a:extLst>
                <a:ext uri="{FF2B5EF4-FFF2-40B4-BE49-F238E27FC236}">
                  <a16:creationId xmlns:a16="http://schemas.microsoft.com/office/drawing/2014/main" id="{D7118A6C-BC44-49E3-86A4-CEE27C4F834F}"/>
                </a:ext>
              </a:extLst>
            </p:cNvPr>
            <p:cNvGrpSpPr/>
            <p:nvPr/>
          </p:nvGrpSpPr>
          <p:grpSpPr>
            <a:xfrm>
              <a:off x="4478716" y="4156696"/>
              <a:ext cx="3266716" cy="1756582"/>
              <a:chOff x="3354640" y="2064545"/>
              <a:chExt cx="3995738" cy="1743075"/>
            </a:xfrm>
            <a:effectLst/>
          </p:grpSpPr>
          <p:sp>
            <p:nvSpPr>
              <p:cNvPr id="23" name="Freeform: Shape 81">
                <a:extLst>
                  <a:ext uri="{FF2B5EF4-FFF2-40B4-BE49-F238E27FC236}">
                    <a16:creationId xmlns:a16="http://schemas.microsoft.com/office/drawing/2014/main" id="{47878F04-1019-4192-99DE-719AED82BB82}"/>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3">
                    <a:lumMod val="50000"/>
                  </a:schemeClr>
                </a:fgClr>
                <a:bgClr>
                  <a:schemeClr val="accent3">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4" name="Freeform: Shape 82">
                <a:extLst>
                  <a:ext uri="{FF2B5EF4-FFF2-40B4-BE49-F238E27FC236}">
                    <a16:creationId xmlns:a16="http://schemas.microsoft.com/office/drawing/2014/main" id="{3B1CD7A0-D564-49C1-AD72-EA1D4B8E14E8}"/>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5" name="Freeform: Shape 83">
                <a:extLst>
                  <a:ext uri="{FF2B5EF4-FFF2-40B4-BE49-F238E27FC236}">
                    <a16:creationId xmlns:a16="http://schemas.microsoft.com/office/drawing/2014/main" id="{24CD6387-7852-4653-BCC9-9523A46264D8}"/>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3">
                    <a:lumMod val="50000"/>
                  </a:schemeClr>
                </a:fgClr>
                <a:bgClr>
                  <a:schemeClr val="accent3">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6" name="Freeform: Shape 85">
                <a:extLst>
                  <a:ext uri="{FF2B5EF4-FFF2-40B4-BE49-F238E27FC236}">
                    <a16:creationId xmlns:a16="http://schemas.microsoft.com/office/drawing/2014/main" id="{A7F82F55-146C-4B0E-B873-EDBD23FFEEC7}"/>
                  </a:ext>
                </a:extLst>
              </p:cNvPr>
              <p:cNvSpPr>
                <a:spLocks/>
              </p:cNvSpPr>
              <p:nvPr/>
            </p:nvSpPr>
            <p:spPr bwMode="auto">
              <a:xfrm>
                <a:off x="3354640" y="2867820"/>
                <a:ext cx="2736849"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r>
                  <a:rPr lang="en-US" altLang="ko-KR" sz="3600" b="1" dirty="0">
                    <a:latin typeface="Arial" panose="020B0604020202020204" pitchFamily="34" charset="0"/>
                    <a:cs typeface="Arial" panose="020B0604020202020204" pitchFamily="34" charset="0"/>
                    <a:sym typeface="+mn-lt"/>
                  </a:rPr>
                  <a:t>D</a:t>
                </a:r>
              </a:p>
            </p:txBody>
          </p:sp>
          <p:sp>
            <p:nvSpPr>
              <p:cNvPr id="27" name="Freeform: Shape 88">
                <a:extLst>
                  <a:ext uri="{FF2B5EF4-FFF2-40B4-BE49-F238E27FC236}">
                    <a16:creationId xmlns:a16="http://schemas.microsoft.com/office/drawing/2014/main" id="{886AA969-CB98-4BDD-AEAC-2296B5DE2584}"/>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3">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4" name="Group 96">
              <a:extLst>
                <a:ext uri="{FF2B5EF4-FFF2-40B4-BE49-F238E27FC236}">
                  <a16:creationId xmlns:a16="http://schemas.microsoft.com/office/drawing/2014/main" id="{AD00A00A-B734-4C6F-A283-339DCFB139D1}"/>
                </a:ext>
              </a:extLst>
            </p:cNvPr>
            <p:cNvGrpSpPr/>
            <p:nvPr/>
          </p:nvGrpSpPr>
          <p:grpSpPr>
            <a:xfrm>
              <a:off x="4478716" y="3266059"/>
              <a:ext cx="3266716" cy="1756582"/>
              <a:chOff x="3354640" y="2064545"/>
              <a:chExt cx="3995738" cy="1743075"/>
            </a:xfrm>
            <a:effectLst/>
          </p:grpSpPr>
          <p:sp>
            <p:nvSpPr>
              <p:cNvPr id="18" name="Freeform: Shape 102">
                <a:extLst>
                  <a:ext uri="{FF2B5EF4-FFF2-40B4-BE49-F238E27FC236}">
                    <a16:creationId xmlns:a16="http://schemas.microsoft.com/office/drawing/2014/main" id="{5625F516-D2AD-4636-AC27-24A32B2E18B1}"/>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4">
                    <a:lumMod val="50000"/>
                  </a:schemeClr>
                </a:fgClr>
                <a:bgClr>
                  <a:schemeClr val="accent4">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9" name="Freeform: Shape 105">
                <a:extLst>
                  <a:ext uri="{FF2B5EF4-FFF2-40B4-BE49-F238E27FC236}">
                    <a16:creationId xmlns:a16="http://schemas.microsoft.com/office/drawing/2014/main" id="{291D18E5-42B8-400F-AD53-2565D6D8AEE3}"/>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solidFill>
                    <a:schemeClr val="lt1"/>
                  </a:solidFill>
                  <a:latin typeface="Arial" panose="020B0604020202020204" pitchFamily="34" charset="0"/>
                  <a:cs typeface="Arial" panose="020B0604020202020204" pitchFamily="34" charset="0"/>
                  <a:sym typeface="+mn-lt"/>
                </a:endParaRPr>
              </a:p>
            </p:txBody>
          </p:sp>
          <p:sp>
            <p:nvSpPr>
              <p:cNvPr id="20" name="Freeform: Shape 107">
                <a:extLst>
                  <a:ext uri="{FF2B5EF4-FFF2-40B4-BE49-F238E27FC236}">
                    <a16:creationId xmlns:a16="http://schemas.microsoft.com/office/drawing/2014/main" id="{8F40C878-B43F-44D7-A083-F595043E4EF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4">
                    <a:lumMod val="50000"/>
                  </a:schemeClr>
                </a:fgClr>
                <a:bgClr>
                  <a:schemeClr val="accent4">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1" name="Freeform: Shape 108">
                <a:extLst>
                  <a:ext uri="{FF2B5EF4-FFF2-40B4-BE49-F238E27FC236}">
                    <a16:creationId xmlns:a16="http://schemas.microsoft.com/office/drawing/2014/main" id="{0A3DF962-37DD-4521-8E54-53E1B6A47EA8}"/>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ko-KR" sz="3600" b="1" dirty="0">
                    <a:solidFill>
                      <a:schemeClr val="lt1"/>
                    </a:solidFill>
                    <a:latin typeface="Arial" panose="020B0604020202020204" pitchFamily="34" charset="0"/>
                    <a:cs typeface="Arial" panose="020B0604020202020204" pitchFamily="34" charset="0"/>
                    <a:sym typeface="+mn-lt"/>
                  </a:rPr>
                  <a:t>C</a:t>
                </a:r>
              </a:p>
            </p:txBody>
          </p:sp>
          <p:sp>
            <p:nvSpPr>
              <p:cNvPr id="22" name="Freeform: Shape 109">
                <a:extLst>
                  <a:ext uri="{FF2B5EF4-FFF2-40B4-BE49-F238E27FC236}">
                    <a16:creationId xmlns:a16="http://schemas.microsoft.com/office/drawing/2014/main" id="{47564B66-9CE7-4461-A756-B4E9B69DEDBD}"/>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4">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5" name="Group 110">
              <a:extLst>
                <a:ext uri="{FF2B5EF4-FFF2-40B4-BE49-F238E27FC236}">
                  <a16:creationId xmlns:a16="http://schemas.microsoft.com/office/drawing/2014/main" id="{DF972D4D-4E9B-4B44-883E-5307D5375F5B}"/>
                </a:ext>
              </a:extLst>
            </p:cNvPr>
            <p:cNvGrpSpPr/>
            <p:nvPr/>
          </p:nvGrpSpPr>
          <p:grpSpPr>
            <a:xfrm>
              <a:off x="4478716" y="2375422"/>
              <a:ext cx="3266716" cy="1756582"/>
              <a:chOff x="3354640" y="2064545"/>
              <a:chExt cx="3995738" cy="1743075"/>
            </a:xfrm>
            <a:effectLst/>
          </p:grpSpPr>
          <p:sp>
            <p:nvSpPr>
              <p:cNvPr id="13" name="Freeform: Shape 111">
                <a:extLst>
                  <a:ext uri="{FF2B5EF4-FFF2-40B4-BE49-F238E27FC236}">
                    <a16:creationId xmlns:a16="http://schemas.microsoft.com/office/drawing/2014/main" id="{4D92617E-CF6C-41E5-9080-0335B5C59464}"/>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5">
                    <a:lumMod val="50000"/>
                  </a:schemeClr>
                </a:fgClr>
                <a:bgClr>
                  <a:schemeClr val="accent5">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4" name="Freeform: Shape 112">
                <a:extLst>
                  <a:ext uri="{FF2B5EF4-FFF2-40B4-BE49-F238E27FC236}">
                    <a16:creationId xmlns:a16="http://schemas.microsoft.com/office/drawing/2014/main" id="{24D5824B-1E49-4744-9FB3-720F95D40691}"/>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5" name="Freeform: Shape 113">
                <a:extLst>
                  <a:ext uri="{FF2B5EF4-FFF2-40B4-BE49-F238E27FC236}">
                    <a16:creationId xmlns:a16="http://schemas.microsoft.com/office/drawing/2014/main" id="{C3A652FE-4B9A-4E04-91D0-00F9E2DFB8D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5">
                    <a:lumMod val="50000"/>
                  </a:schemeClr>
                </a:fgClr>
                <a:bgClr>
                  <a:schemeClr val="accent5">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6" name="Freeform: Shape 114">
                <a:extLst>
                  <a:ext uri="{FF2B5EF4-FFF2-40B4-BE49-F238E27FC236}">
                    <a16:creationId xmlns:a16="http://schemas.microsoft.com/office/drawing/2014/main" id="{DE1F5D84-AEBD-41D5-8D54-4773A7425B0B}"/>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r>
                  <a:rPr lang="en-US" altLang="ko-KR" sz="3600" b="1" dirty="0">
                    <a:latin typeface="Arial" panose="020B0604020202020204" pitchFamily="34" charset="0"/>
                    <a:cs typeface="Arial" panose="020B0604020202020204" pitchFamily="34" charset="0"/>
                    <a:sym typeface="+mn-lt"/>
                  </a:rPr>
                  <a:t>B</a:t>
                </a:r>
              </a:p>
            </p:txBody>
          </p:sp>
          <p:sp>
            <p:nvSpPr>
              <p:cNvPr id="17" name="Freeform: Shape 115">
                <a:extLst>
                  <a:ext uri="{FF2B5EF4-FFF2-40B4-BE49-F238E27FC236}">
                    <a16:creationId xmlns:a16="http://schemas.microsoft.com/office/drawing/2014/main" id="{1C53934A-D911-4817-9548-AA50E1063D6F}"/>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5">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6" name="Group 116">
              <a:extLst>
                <a:ext uri="{FF2B5EF4-FFF2-40B4-BE49-F238E27FC236}">
                  <a16:creationId xmlns:a16="http://schemas.microsoft.com/office/drawing/2014/main" id="{655A2C57-EDDF-41FB-9F4E-ED1A59FB7832}"/>
                </a:ext>
              </a:extLst>
            </p:cNvPr>
            <p:cNvGrpSpPr/>
            <p:nvPr/>
          </p:nvGrpSpPr>
          <p:grpSpPr>
            <a:xfrm>
              <a:off x="4478718" y="1484783"/>
              <a:ext cx="3266717" cy="1756580"/>
              <a:chOff x="4129765" y="1474040"/>
              <a:chExt cx="2325491" cy="1014457"/>
            </a:xfrm>
            <a:effectLst/>
          </p:grpSpPr>
          <p:sp>
            <p:nvSpPr>
              <p:cNvPr id="7" name="Freeform: Shape 117">
                <a:extLst>
                  <a:ext uri="{FF2B5EF4-FFF2-40B4-BE49-F238E27FC236}">
                    <a16:creationId xmlns:a16="http://schemas.microsoft.com/office/drawing/2014/main" id="{43046467-A505-44D5-8B6A-7C317DBDD64F}"/>
                  </a:ext>
                </a:extLst>
              </p:cNvPr>
              <p:cNvSpPr>
                <a:spLocks/>
              </p:cNvSpPr>
              <p:nvPr/>
            </p:nvSpPr>
            <p:spPr bwMode="auto">
              <a:xfrm>
                <a:off x="4878135" y="1541486"/>
                <a:ext cx="1393262" cy="407446"/>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1">
                    <a:lumMod val="50000"/>
                  </a:schemeClr>
                </a:fgClr>
                <a:bgClr>
                  <a:schemeClr val="accent1">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8" name="Freeform: Shape 118">
                <a:extLst>
                  <a:ext uri="{FF2B5EF4-FFF2-40B4-BE49-F238E27FC236}">
                    <a16:creationId xmlns:a16="http://schemas.microsoft.com/office/drawing/2014/main" id="{F849E903-B151-45EE-9C99-CB419D109D02}"/>
                  </a:ext>
                </a:extLst>
              </p:cNvPr>
              <p:cNvSpPr>
                <a:spLocks/>
              </p:cNvSpPr>
              <p:nvPr/>
            </p:nvSpPr>
            <p:spPr bwMode="auto">
              <a:xfrm>
                <a:off x="5722592" y="1690236"/>
                <a:ext cx="732664" cy="798261"/>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solidFill>
                    <a:schemeClr val="lt1"/>
                  </a:solidFill>
                  <a:latin typeface="Arial" panose="020B0604020202020204" pitchFamily="34" charset="0"/>
                  <a:cs typeface="Arial" panose="020B0604020202020204" pitchFamily="34" charset="0"/>
                  <a:sym typeface="+mn-lt"/>
                </a:endParaRPr>
              </a:p>
            </p:txBody>
          </p:sp>
          <p:sp>
            <p:nvSpPr>
              <p:cNvPr id="9" name="Freeform: Shape 119">
                <a:extLst>
                  <a:ext uri="{FF2B5EF4-FFF2-40B4-BE49-F238E27FC236}">
                    <a16:creationId xmlns:a16="http://schemas.microsoft.com/office/drawing/2014/main" id="{BC9C4E28-4A2A-465B-A4C4-C2435376A051}"/>
                  </a:ext>
                </a:extLst>
              </p:cNvPr>
              <p:cNvSpPr>
                <a:spLocks/>
              </p:cNvSpPr>
              <p:nvPr/>
            </p:nvSpPr>
            <p:spPr bwMode="auto">
              <a:xfrm>
                <a:off x="4315472" y="1541486"/>
                <a:ext cx="562664" cy="407446"/>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1">
                    <a:lumMod val="50000"/>
                  </a:schemeClr>
                </a:fgClr>
                <a:bgClr>
                  <a:schemeClr val="accent1">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0" name="Freeform: Shape 120">
                <a:extLst>
                  <a:ext uri="{FF2B5EF4-FFF2-40B4-BE49-F238E27FC236}">
                    <a16:creationId xmlns:a16="http://schemas.microsoft.com/office/drawing/2014/main" id="{62E2848A-8163-4B57-9683-480E341C9484}"/>
                  </a:ext>
                </a:extLst>
              </p:cNvPr>
              <p:cNvSpPr>
                <a:spLocks/>
              </p:cNvSpPr>
              <p:nvPr/>
            </p:nvSpPr>
            <p:spPr bwMode="auto">
              <a:xfrm>
                <a:off x="4129765" y="1941540"/>
                <a:ext cx="1592827" cy="54695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ko-KR" sz="3600" b="1" dirty="0">
                    <a:solidFill>
                      <a:schemeClr val="lt1"/>
                    </a:solidFill>
                    <a:latin typeface="Arial" panose="020B0604020202020204" pitchFamily="34" charset="0"/>
                    <a:cs typeface="Arial" panose="020B0604020202020204" pitchFamily="34" charset="0"/>
                    <a:sym typeface="+mn-lt"/>
                  </a:rPr>
                  <a:t>A</a:t>
                </a:r>
              </a:p>
            </p:txBody>
          </p:sp>
          <p:sp>
            <p:nvSpPr>
              <p:cNvPr id="11" name="Freeform: Shape 121">
                <a:extLst>
                  <a:ext uri="{FF2B5EF4-FFF2-40B4-BE49-F238E27FC236}">
                    <a16:creationId xmlns:a16="http://schemas.microsoft.com/office/drawing/2014/main" id="{63096148-B13A-4A11-8584-88076F3FB592}"/>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pattFill prst="pct10">
                <a:fgClr>
                  <a:schemeClr val="bg1">
                    <a:lumMod val="65000"/>
                  </a:schemeClr>
                </a:fgClr>
                <a:bgClr>
                  <a:schemeClr val="bg1"/>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2" name="Freeform: Shape 122">
                <a:extLst>
                  <a:ext uri="{FF2B5EF4-FFF2-40B4-BE49-F238E27FC236}">
                    <a16:creationId xmlns:a16="http://schemas.microsoft.com/office/drawing/2014/main" id="{F06718A1-39E5-4E66-8C70-991A614D042F}"/>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solidFill>
                <a:schemeClr val="accent1">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grpSp>
        <p:nvGrpSpPr>
          <p:cNvPr id="28" name="组合 45">
            <a:extLst>
              <a:ext uri="{FF2B5EF4-FFF2-40B4-BE49-F238E27FC236}">
                <a16:creationId xmlns:a16="http://schemas.microsoft.com/office/drawing/2014/main" id="{072A5836-C5C6-450E-BB65-0FB17825A0E6}"/>
              </a:ext>
            </a:extLst>
          </p:cNvPr>
          <p:cNvGrpSpPr/>
          <p:nvPr/>
        </p:nvGrpSpPr>
        <p:grpSpPr>
          <a:xfrm>
            <a:off x="4500604" y="3575739"/>
            <a:ext cx="3190789" cy="1733997"/>
            <a:chOff x="2988661" y="1899339"/>
            <a:chExt cx="3190789" cy="1733997"/>
          </a:xfrm>
        </p:grpSpPr>
        <p:cxnSp>
          <p:nvCxnSpPr>
            <p:cNvPr id="29" name="Straight Connector 127">
              <a:extLst>
                <a:ext uri="{FF2B5EF4-FFF2-40B4-BE49-F238E27FC236}">
                  <a16:creationId xmlns:a16="http://schemas.microsoft.com/office/drawing/2014/main" id="{C9D779D1-DDB7-42BE-9BDB-B0AEAF3C7AE8}"/>
                </a:ext>
              </a:extLst>
            </p:cNvPr>
            <p:cNvCxnSpPr/>
            <p:nvPr/>
          </p:nvCxnSpPr>
          <p:spPr>
            <a:xfrm flipH="1">
              <a:off x="2988661" y="1899339"/>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128">
              <a:extLst>
                <a:ext uri="{FF2B5EF4-FFF2-40B4-BE49-F238E27FC236}">
                  <a16:creationId xmlns:a16="http://schemas.microsoft.com/office/drawing/2014/main" id="{1AD65A99-EB35-469E-BDC9-1EDB863F4135}"/>
                </a:ext>
              </a:extLst>
            </p:cNvPr>
            <p:cNvCxnSpPr/>
            <p:nvPr/>
          </p:nvCxnSpPr>
          <p:spPr>
            <a:xfrm flipH="1">
              <a:off x="2988661" y="3232710"/>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129">
              <a:extLst>
                <a:ext uri="{FF2B5EF4-FFF2-40B4-BE49-F238E27FC236}">
                  <a16:creationId xmlns:a16="http://schemas.microsoft.com/office/drawing/2014/main" id="{DDB4EB46-4C12-4324-953F-4D2CEB26958F}"/>
                </a:ext>
              </a:extLst>
            </p:cNvPr>
            <p:cNvCxnSpPr/>
            <p:nvPr/>
          </p:nvCxnSpPr>
          <p:spPr>
            <a:xfrm>
              <a:off x="5809074" y="2276899"/>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130">
              <a:extLst>
                <a:ext uri="{FF2B5EF4-FFF2-40B4-BE49-F238E27FC236}">
                  <a16:creationId xmlns:a16="http://schemas.microsoft.com/office/drawing/2014/main" id="{73A9E1C2-4D89-420B-8687-E508B6053FE8}"/>
                </a:ext>
              </a:extLst>
            </p:cNvPr>
            <p:cNvCxnSpPr/>
            <p:nvPr/>
          </p:nvCxnSpPr>
          <p:spPr>
            <a:xfrm>
              <a:off x="5809074" y="3633336"/>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sp>
        <p:nvSpPr>
          <p:cNvPr id="45" name="Synergistically utilize technically sound portals with frictionless chains. Dramatically customize…">
            <a:extLst>
              <a:ext uri="{FF2B5EF4-FFF2-40B4-BE49-F238E27FC236}">
                <a16:creationId xmlns:a16="http://schemas.microsoft.com/office/drawing/2014/main" id="{ED830107-5473-4B5B-BC2A-DC841AC2C6FF}"/>
              </a:ext>
            </a:extLst>
          </p:cNvPr>
          <p:cNvSpPr txBox="1"/>
          <p:nvPr/>
        </p:nvSpPr>
        <p:spPr>
          <a:xfrm>
            <a:off x="596857" y="3290937"/>
            <a:ext cx="3793069"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hạt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3+, </a:t>
            </a:r>
            <a:r>
              <a:rPr lang="en-US" altLang="en-US" sz="2400" dirty="0" err="1">
                <a:solidFill>
                  <a:srgbClr val="000000"/>
                </a:solidFill>
                <a:latin typeface="Arial" panose="020B0604020202020204" pitchFamily="34" charset="0"/>
                <a:cs typeface="Arial" panose="020B0604020202020204" pitchFamily="34" charset="0"/>
              </a:rPr>
              <a:t>có</a:t>
            </a:r>
            <a:r>
              <a:rPr lang="en-US" altLang="en-US" sz="2400" dirty="0">
                <a:solidFill>
                  <a:srgbClr val="000000"/>
                </a:solidFill>
                <a:latin typeface="Arial" panose="020B0604020202020204" pitchFamily="34" charset="0"/>
                <a:cs typeface="Arial" panose="020B0604020202020204" pitchFamily="34" charset="0"/>
              </a:rPr>
              <a:t> 2e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r>
              <a:rPr lang="en-US" altLang="en-US" sz="2400" dirty="0">
                <a:solidFill>
                  <a:srgbClr val="000000"/>
                </a:solidFill>
                <a:latin typeface="Arial" panose="020B0604020202020204" pitchFamily="34" charset="0"/>
                <a:cs typeface="Arial" panose="020B0604020202020204" pitchFamily="34" charset="0"/>
              </a:rPr>
              <a:t>, 1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a:t>
            </a:r>
          </a:p>
        </p:txBody>
      </p:sp>
      <p:sp>
        <p:nvSpPr>
          <p:cNvPr id="46" name="Synergistically utilize technically sound portals with frictionless chains. Dramatically customize…">
            <a:extLst>
              <a:ext uri="{FF2B5EF4-FFF2-40B4-BE49-F238E27FC236}">
                <a16:creationId xmlns:a16="http://schemas.microsoft.com/office/drawing/2014/main" id="{0297D710-4212-4678-B331-7CE4FA969F06}"/>
              </a:ext>
            </a:extLst>
          </p:cNvPr>
          <p:cNvSpPr txBox="1"/>
          <p:nvPr/>
        </p:nvSpPr>
        <p:spPr>
          <a:xfrm>
            <a:off x="8016994" y="3472194"/>
            <a:ext cx="3637965"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hạt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2+, 3 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r>
              <a:rPr lang="en-US" altLang="en-US" sz="2400" dirty="0">
                <a:solidFill>
                  <a:srgbClr val="000000"/>
                </a:solidFill>
                <a:latin typeface="Arial" panose="020B0604020202020204" pitchFamily="34" charset="0"/>
                <a:cs typeface="Arial" panose="020B0604020202020204" pitchFamily="34" charset="0"/>
              </a:rPr>
              <a:t>, 1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a:t>
            </a:r>
          </a:p>
        </p:txBody>
      </p:sp>
      <p:sp>
        <p:nvSpPr>
          <p:cNvPr id="47" name="Synergistically utilize technically sound portals with frictionless chains. Dramatically customize…">
            <a:extLst>
              <a:ext uri="{FF2B5EF4-FFF2-40B4-BE49-F238E27FC236}">
                <a16:creationId xmlns:a16="http://schemas.microsoft.com/office/drawing/2014/main" id="{39581A69-F3EF-470D-BBD0-CB2BB77B832D}"/>
              </a:ext>
            </a:extLst>
          </p:cNvPr>
          <p:cNvSpPr txBox="1"/>
          <p:nvPr/>
        </p:nvSpPr>
        <p:spPr>
          <a:xfrm>
            <a:off x="679888" y="4865018"/>
            <a:ext cx="3627009"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hat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1+,2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 , 3 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48" name="Synergistically utilize technically sound portals with frictionless chains. Dramatically customize…">
            <a:extLst>
              <a:ext uri="{FF2B5EF4-FFF2-40B4-BE49-F238E27FC236}">
                <a16:creationId xmlns:a16="http://schemas.microsoft.com/office/drawing/2014/main" id="{61F67596-ADD6-45E1-BC12-13D3A440D305}"/>
              </a:ext>
            </a:extLst>
          </p:cNvPr>
          <p:cNvSpPr txBox="1"/>
          <p:nvPr/>
        </p:nvSpPr>
        <p:spPr>
          <a:xfrm>
            <a:off x="7885100" y="5024051"/>
            <a:ext cx="3935840"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hạt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3+, 2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 , 1e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endParaRPr lang="en-US" altLang="en-US" sz="2400" dirty="0">
              <a:solidFill>
                <a:srgbClr val="000000"/>
              </a:solidFill>
              <a:latin typeface="Arial" panose="020B0604020202020204" pitchFamily="34" charset="0"/>
              <a:cs typeface="Arial" panose="020B0604020202020204" pitchFamily="34" charset="0"/>
            </a:endParaRPr>
          </a:p>
        </p:txBody>
      </p:sp>
      <p:grpSp>
        <p:nvGrpSpPr>
          <p:cNvPr id="49" name="组合 49">
            <a:extLst>
              <a:ext uri="{FF2B5EF4-FFF2-40B4-BE49-F238E27FC236}">
                <a16:creationId xmlns:a16="http://schemas.microsoft.com/office/drawing/2014/main" id="{AF52B1B1-6D9C-424D-93C0-66DC5BA81040}"/>
              </a:ext>
            </a:extLst>
          </p:cNvPr>
          <p:cNvGrpSpPr/>
          <p:nvPr/>
        </p:nvGrpSpPr>
        <p:grpSpPr>
          <a:xfrm>
            <a:off x="1060174" y="464506"/>
            <a:ext cx="10369498" cy="2286725"/>
            <a:chOff x="-1187755" y="443937"/>
            <a:chExt cx="14653406" cy="2064511"/>
          </a:xfrm>
        </p:grpSpPr>
        <p:sp>
          <p:nvSpPr>
            <p:cNvPr id="50" name="Google Shape;354;p33">
              <a:extLst>
                <a:ext uri="{FF2B5EF4-FFF2-40B4-BE49-F238E27FC236}">
                  <a16:creationId xmlns:a16="http://schemas.microsoft.com/office/drawing/2014/main" id="{43BCC6EB-C492-41D5-8658-DF864000293B}"/>
                </a:ext>
              </a:extLst>
            </p:cNvPr>
            <p:cNvSpPr/>
            <p:nvPr/>
          </p:nvSpPr>
          <p:spPr>
            <a:xfrm>
              <a:off x="-1187755" y="443937"/>
              <a:ext cx="14653406" cy="2064511"/>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51" name="文本框 51">
              <a:extLst>
                <a:ext uri="{FF2B5EF4-FFF2-40B4-BE49-F238E27FC236}">
                  <a16:creationId xmlns:a16="http://schemas.microsoft.com/office/drawing/2014/main" id="{A23FC3CA-92E6-4561-B692-D1DB45A3B37E}"/>
                </a:ext>
              </a:extLst>
            </p:cNvPr>
            <p:cNvSpPr txBox="1"/>
            <p:nvPr/>
          </p:nvSpPr>
          <p:spPr>
            <a:xfrm>
              <a:off x="-838880" y="480261"/>
              <a:ext cx="14113920" cy="192950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4. </a:t>
              </a:r>
            </a:p>
            <a:p>
              <a:pPr algn="ctr"/>
              <a:r>
                <a:rPr lang="vi-VN" altLang="zh-CN" sz="3600" dirty="0">
                  <a:solidFill>
                    <a:schemeClr val="bg1"/>
                  </a:solidFill>
                  <a:latin typeface="Arial" panose="020B0604020202020204" pitchFamily="34" charset="0"/>
                  <a:cs typeface="Arial" panose="020B0604020202020204" pitchFamily="34" charset="0"/>
                  <a:sym typeface="+mn-lt"/>
                </a:rPr>
                <a:t>Nguyên tố A ở ô số 3 ,chu kỳ 2 ,nhóm I. Cấu tạo nguyên tử của nguyên tố  A là:</a:t>
              </a:r>
            </a:p>
          </p:txBody>
        </p:sp>
      </p:grpSp>
      <p:sp>
        <p:nvSpPr>
          <p:cNvPr id="52" name="Rectangle: Rounded Corners 51">
            <a:extLst>
              <a:ext uri="{FF2B5EF4-FFF2-40B4-BE49-F238E27FC236}">
                <a16:creationId xmlns:a16="http://schemas.microsoft.com/office/drawing/2014/main" id="{6087B9B5-46FC-482D-A4DF-9C08940A45A7}"/>
              </a:ext>
            </a:extLst>
          </p:cNvPr>
          <p:cNvSpPr/>
          <p:nvPr/>
        </p:nvSpPr>
        <p:spPr>
          <a:xfrm>
            <a:off x="7788722" y="5003046"/>
            <a:ext cx="4032218"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046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circle(in)">
                                      <p:cBhvr>
                                        <p:cTn id="2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2">
            <a:extLst>
              <a:ext uri="{FF2B5EF4-FFF2-40B4-BE49-F238E27FC236}">
                <a16:creationId xmlns:a16="http://schemas.microsoft.com/office/drawing/2014/main" id="{657D5883-3B89-4395-86FC-E266679DECDE}"/>
              </a:ext>
            </a:extLst>
          </p:cNvPr>
          <p:cNvGrpSpPr/>
          <p:nvPr/>
        </p:nvGrpSpPr>
        <p:grpSpPr>
          <a:xfrm>
            <a:off x="4350858" y="2880169"/>
            <a:ext cx="3681464" cy="3556853"/>
            <a:chOff x="2742526" y="920084"/>
            <a:chExt cx="3681464" cy="3556853"/>
          </a:xfrm>
        </p:grpSpPr>
        <p:sp>
          <p:nvSpPr>
            <p:cNvPr id="4" name="等腰三角形 4">
              <a:extLst>
                <a:ext uri="{FF2B5EF4-FFF2-40B4-BE49-F238E27FC236}">
                  <a16:creationId xmlns:a16="http://schemas.microsoft.com/office/drawing/2014/main" id="{51E9713B-B7A6-4EDF-A470-39433CBDD7A5}"/>
                </a:ext>
              </a:extLst>
            </p:cNvPr>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箭头: 五边形 5">
              <a:extLst>
                <a:ext uri="{FF2B5EF4-FFF2-40B4-BE49-F238E27FC236}">
                  <a16:creationId xmlns:a16="http://schemas.microsoft.com/office/drawing/2014/main" id="{32C9B5BF-8CA5-48E4-BDE2-86C6F94B156B}"/>
                </a:ext>
              </a:extLst>
            </p:cNvPr>
            <p:cNvSpPr/>
            <p:nvPr/>
          </p:nvSpPr>
          <p:spPr>
            <a:xfrm rot="8100000" flipH="1">
              <a:off x="5057043" y="920084"/>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等腰三角形 6">
              <a:extLst>
                <a:ext uri="{FF2B5EF4-FFF2-40B4-BE49-F238E27FC236}">
                  <a16:creationId xmlns:a16="http://schemas.microsoft.com/office/drawing/2014/main" id="{31528344-7B8E-412B-B993-37CDB60C3BE5}"/>
                </a:ext>
              </a:extLst>
            </p:cNvPr>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箭头: 五边形 7">
              <a:extLst>
                <a:ext uri="{FF2B5EF4-FFF2-40B4-BE49-F238E27FC236}">
                  <a16:creationId xmlns:a16="http://schemas.microsoft.com/office/drawing/2014/main" id="{78A46993-ECF8-4C05-89C4-60AD3221F366}"/>
                </a:ext>
              </a:extLst>
            </p:cNvPr>
            <p:cNvSpPr/>
            <p:nvPr/>
          </p:nvSpPr>
          <p:spPr>
            <a:xfrm rot="8100000" flipV="1">
              <a:off x="2890053" y="2962462"/>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等腰三角形 8">
              <a:extLst>
                <a:ext uri="{FF2B5EF4-FFF2-40B4-BE49-F238E27FC236}">
                  <a16:creationId xmlns:a16="http://schemas.microsoft.com/office/drawing/2014/main" id="{F78CA1A8-284C-4408-A5DD-1F61E65D8C44}"/>
                </a:ext>
              </a:extLst>
            </p:cNvPr>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箭头: 五边形 9">
              <a:extLst>
                <a:ext uri="{FF2B5EF4-FFF2-40B4-BE49-F238E27FC236}">
                  <a16:creationId xmlns:a16="http://schemas.microsoft.com/office/drawing/2014/main" id="{D9A1B429-1976-4717-9066-897E6BAF8DCB}"/>
                </a:ext>
              </a:extLst>
            </p:cNvPr>
            <p:cNvSpPr/>
            <p:nvPr/>
          </p:nvSpPr>
          <p:spPr>
            <a:xfrm rot="13500000" flipH="1" flipV="1">
              <a:off x="5057043" y="2991525"/>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mn-lt"/>
                <a:ea typeface="+mn-ea"/>
                <a:cs typeface="+mn-ea"/>
                <a:sym typeface="+mn-lt"/>
              </a:endParaRPr>
            </a:p>
          </p:txBody>
        </p:sp>
        <p:grpSp>
          <p:nvGrpSpPr>
            <p:cNvPr id="14" name="组合 3">
              <a:extLst>
                <a:ext uri="{FF2B5EF4-FFF2-40B4-BE49-F238E27FC236}">
                  <a16:creationId xmlns:a16="http://schemas.microsoft.com/office/drawing/2014/main" id="{B12E4C87-3103-4F34-B5A5-BE4D81C1FAB3}"/>
                </a:ext>
              </a:extLst>
            </p:cNvPr>
            <p:cNvGrpSpPr/>
            <p:nvPr/>
          </p:nvGrpSpPr>
          <p:grpSpPr>
            <a:xfrm>
              <a:off x="2742526" y="1067611"/>
              <a:ext cx="2119879" cy="1461574"/>
              <a:chOff x="3656701" y="1423482"/>
              <a:chExt cx="2826506" cy="1948765"/>
            </a:xfrm>
          </p:grpSpPr>
          <p:sp>
            <p:nvSpPr>
              <p:cNvPr id="16" name="等腰三角形 26">
                <a:extLst>
                  <a:ext uri="{FF2B5EF4-FFF2-40B4-BE49-F238E27FC236}">
                    <a16:creationId xmlns:a16="http://schemas.microsoft.com/office/drawing/2014/main" id="{D9C80CB0-828E-4644-9AB1-B4607C814BD8}"/>
                  </a:ext>
                </a:extLst>
              </p:cNvPr>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箭头: 五边形 27">
                <a:extLst>
                  <a:ext uri="{FF2B5EF4-FFF2-40B4-BE49-F238E27FC236}">
                    <a16:creationId xmlns:a16="http://schemas.microsoft.com/office/drawing/2014/main" id="{CC03F2BB-9540-450D-B763-A016B9CBF0EC}"/>
                  </a:ext>
                </a:extLst>
              </p:cNvPr>
              <p:cNvSpPr/>
              <p:nvPr/>
            </p:nvSpPr>
            <p:spPr>
              <a:xfrm rot="13500000">
                <a:off x="3853404" y="1226779"/>
                <a:ext cx="1625894" cy="2019300"/>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solidFill>
                    <a:schemeClr val="tx1"/>
                  </a:solidFill>
                  <a:latin typeface="+mn-lt"/>
                  <a:ea typeface="+mn-ea"/>
                  <a:cs typeface="+mn-ea"/>
                  <a:sym typeface="+mn-lt"/>
                </a:endParaRPr>
              </a:p>
            </p:txBody>
          </p:sp>
        </p:grpSp>
      </p:grpSp>
      <p:grpSp>
        <p:nvGrpSpPr>
          <p:cNvPr id="19" name="组合 49">
            <a:extLst>
              <a:ext uri="{FF2B5EF4-FFF2-40B4-BE49-F238E27FC236}">
                <a16:creationId xmlns:a16="http://schemas.microsoft.com/office/drawing/2014/main" id="{7474ED07-FF35-41C5-A895-279DA8B7F5AB}"/>
              </a:ext>
            </a:extLst>
          </p:cNvPr>
          <p:cNvGrpSpPr/>
          <p:nvPr/>
        </p:nvGrpSpPr>
        <p:grpSpPr>
          <a:xfrm>
            <a:off x="759806" y="721793"/>
            <a:ext cx="10672388" cy="1949034"/>
            <a:chOff x="-1181591" y="344857"/>
            <a:chExt cx="14653406" cy="2961125"/>
          </a:xfrm>
        </p:grpSpPr>
        <p:sp>
          <p:nvSpPr>
            <p:cNvPr id="20" name="Google Shape;354;p33">
              <a:extLst>
                <a:ext uri="{FF2B5EF4-FFF2-40B4-BE49-F238E27FC236}">
                  <a16:creationId xmlns:a16="http://schemas.microsoft.com/office/drawing/2014/main" id="{D82799AE-E18E-4A6A-AADE-3F744FC29D79}"/>
                </a:ext>
              </a:extLst>
            </p:cNvPr>
            <p:cNvSpPr/>
            <p:nvPr/>
          </p:nvSpPr>
          <p:spPr>
            <a:xfrm>
              <a:off x="-1181591" y="344857"/>
              <a:ext cx="14653406" cy="2961125"/>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cs typeface="+mn-ea"/>
                <a:sym typeface="+mn-lt"/>
              </a:endParaRPr>
            </a:p>
          </p:txBody>
        </p:sp>
        <p:sp>
          <p:nvSpPr>
            <p:cNvPr id="21" name="文本框 51">
              <a:extLst>
                <a:ext uri="{FF2B5EF4-FFF2-40B4-BE49-F238E27FC236}">
                  <a16:creationId xmlns:a16="http://schemas.microsoft.com/office/drawing/2014/main" id="{EF1E9066-649F-42BC-94D7-9F2255800A8A}"/>
                </a:ext>
              </a:extLst>
            </p:cNvPr>
            <p:cNvSpPr txBox="1"/>
            <p:nvPr/>
          </p:nvSpPr>
          <p:spPr>
            <a:xfrm>
              <a:off x="-838881" y="480264"/>
              <a:ext cx="14113920" cy="1701005"/>
            </a:xfrm>
            <a:prstGeom prst="rect">
              <a:avLst/>
            </a:prstGeom>
            <a:noFill/>
          </p:spPr>
          <p:txBody>
            <a:bodyPr wrap="square" rtlCol="0">
              <a:spAutoFit/>
            </a:bodyPr>
            <a:lstStyle/>
            <a:p>
              <a:pPr algn="ctr"/>
              <a:r>
                <a:rPr lang="vi-VN" altLang="zh-CN" sz="2800" b="1" dirty="0">
                  <a:solidFill>
                    <a:srgbClr val="FF0000"/>
                  </a:solidFill>
                  <a:latin typeface="Arial" panose="020B0604020202020204" pitchFamily="34" charset="0"/>
                  <a:cs typeface="Arial" panose="020B0604020202020204" pitchFamily="34" charset="0"/>
                  <a:sym typeface="+mn-lt"/>
                </a:rPr>
                <a:t>Câu 5. </a:t>
              </a:r>
            </a:p>
            <a:p>
              <a:pPr algn="ctr"/>
              <a:r>
                <a:rPr lang="vi-VN" altLang="zh-CN" sz="2800" dirty="0">
                  <a:solidFill>
                    <a:schemeClr val="bg1"/>
                  </a:solidFill>
                  <a:latin typeface="Arial" panose="020B0604020202020204" pitchFamily="34" charset="0"/>
                  <a:cs typeface="Arial" panose="020B0604020202020204" pitchFamily="34" charset="0"/>
                  <a:sym typeface="+mn-lt"/>
                </a:rPr>
                <a:t>Nguyên tử X có  8 proton, 2 lớp electron và có 6 e lớp ngoài cùng .Vậy vị trí của nguyên tố X trong bảng tuần hoàn là:</a:t>
              </a:r>
            </a:p>
          </p:txBody>
        </p:sp>
      </p:grpSp>
      <p:sp>
        <p:nvSpPr>
          <p:cNvPr id="22" name="Google Shape;558;p20">
            <a:extLst>
              <a:ext uri="{FF2B5EF4-FFF2-40B4-BE49-F238E27FC236}">
                <a16:creationId xmlns:a16="http://schemas.microsoft.com/office/drawing/2014/main" id="{8634FE67-ED59-418D-9B28-C6A2982A8006}"/>
              </a:ext>
            </a:extLst>
          </p:cNvPr>
          <p:cNvSpPr txBox="1"/>
          <p:nvPr/>
        </p:nvSpPr>
        <p:spPr>
          <a:xfrm>
            <a:off x="4725020"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A</a:t>
            </a:r>
            <a:endParaRPr kumimoji="0" sz="4400" b="1" i="0" u="none" strike="noStrike" kern="0" cap="none" spc="0" normalizeH="0" baseline="0" noProof="0" dirty="0">
              <a:ln>
                <a:noFill/>
              </a:ln>
              <a:effectLst/>
              <a:uLnTx/>
              <a:uFillTx/>
              <a:cs typeface="+mn-ea"/>
              <a:sym typeface="+mn-lt"/>
            </a:endParaRPr>
          </a:p>
        </p:txBody>
      </p:sp>
      <p:sp>
        <p:nvSpPr>
          <p:cNvPr id="23" name="Google Shape;570;p20">
            <a:extLst>
              <a:ext uri="{FF2B5EF4-FFF2-40B4-BE49-F238E27FC236}">
                <a16:creationId xmlns:a16="http://schemas.microsoft.com/office/drawing/2014/main" id="{6720EBFD-406A-4E86-9946-3D4DB3C7C9BE}"/>
              </a:ext>
            </a:extLst>
          </p:cNvPr>
          <p:cNvSpPr txBox="1"/>
          <p:nvPr/>
        </p:nvSpPr>
        <p:spPr>
          <a:xfrm>
            <a:off x="6731023"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B</a:t>
            </a:r>
            <a:endParaRPr kumimoji="0" sz="4400" b="1" i="0" u="none" strike="noStrike" kern="0" cap="none" spc="0" normalizeH="0" baseline="0" noProof="0" dirty="0">
              <a:ln>
                <a:noFill/>
              </a:ln>
              <a:effectLst/>
              <a:uLnTx/>
              <a:uFillTx/>
              <a:cs typeface="+mn-ea"/>
              <a:sym typeface="+mn-lt"/>
            </a:endParaRPr>
          </a:p>
        </p:txBody>
      </p:sp>
      <p:sp>
        <p:nvSpPr>
          <p:cNvPr id="24" name="Google Shape;582;p20">
            <a:extLst>
              <a:ext uri="{FF2B5EF4-FFF2-40B4-BE49-F238E27FC236}">
                <a16:creationId xmlns:a16="http://schemas.microsoft.com/office/drawing/2014/main" id="{59BC6E52-D357-450E-932C-DB1CCCE43E9D}"/>
              </a:ext>
            </a:extLst>
          </p:cNvPr>
          <p:cNvSpPr txBox="1"/>
          <p:nvPr/>
        </p:nvSpPr>
        <p:spPr>
          <a:xfrm>
            <a:off x="4680717" y="5404009"/>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C</a:t>
            </a:r>
            <a:endParaRPr kumimoji="0" sz="4400" b="1" i="0" u="none" strike="noStrike" kern="0" cap="none" spc="0" normalizeH="0" baseline="0" noProof="0" dirty="0">
              <a:ln>
                <a:noFill/>
              </a:ln>
              <a:effectLst/>
              <a:uLnTx/>
              <a:uFillTx/>
              <a:cs typeface="+mn-ea"/>
              <a:sym typeface="+mn-lt"/>
            </a:endParaRPr>
          </a:p>
        </p:txBody>
      </p:sp>
      <p:sp>
        <p:nvSpPr>
          <p:cNvPr id="25" name="Google Shape;594;p20">
            <a:extLst>
              <a:ext uri="{FF2B5EF4-FFF2-40B4-BE49-F238E27FC236}">
                <a16:creationId xmlns:a16="http://schemas.microsoft.com/office/drawing/2014/main" id="{14D74D1A-3662-4243-AA9C-645C978B479D}"/>
              </a:ext>
            </a:extLst>
          </p:cNvPr>
          <p:cNvSpPr txBox="1"/>
          <p:nvPr/>
        </p:nvSpPr>
        <p:spPr>
          <a:xfrm>
            <a:off x="6761897" y="5458337"/>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D</a:t>
            </a:r>
            <a:endParaRPr kumimoji="0" sz="4400" b="1" i="0" u="none" strike="noStrike" kern="0" cap="none" spc="0" normalizeH="0" baseline="0" noProof="0" dirty="0">
              <a:ln>
                <a:noFill/>
              </a:ln>
              <a:effectLst/>
              <a:uLnTx/>
              <a:uFillTx/>
              <a:cs typeface="+mn-ea"/>
              <a:sym typeface="+mn-lt"/>
            </a:endParaRPr>
          </a:p>
        </p:txBody>
      </p:sp>
      <p:sp>
        <p:nvSpPr>
          <p:cNvPr id="26" name="Synergistically utilize technically sound portals with frictionless chains. Dramatically customize…">
            <a:extLst>
              <a:ext uri="{FF2B5EF4-FFF2-40B4-BE49-F238E27FC236}">
                <a16:creationId xmlns:a16="http://schemas.microsoft.com/office/drawing/2014/main" id="{3491F548-2A2F-4393-8E46-6E39CD269F65}"/>
              </a:ext>
            </a:extLst>
          </p:cNvPr>
          <p:cNvSpPr txBox="1"/>
          <p:nvPr/>
        </p:nvSpPr>
        <p:spPr>
          <a:xfrm>
            <a:off x="1305156" y="3290636"/>
            <a:ext cx="2642257"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6,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2 ,</a:t>
            </a:r>
            <a:r>
              <a:rPr lang="en-US" altLang="en-US" sz="2800" dirty="0" err="1">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VIII</a:t>
            </a:r>
          </a:p>
        </p:txBody>
      </p:sp>
      <p:sp>
        <p:nvSpPr>
          <p:cNvPr id="27" name="Synergistically utilize technically sound portals with frictionless chains. Dramatically customize…">
            <a:extLst>
              <a:ext uri="{FF2B5EF4-FFF2-40B4-BE49-F238E27FC236}">
                <a16:creationId xmlns:a16="http://schemas.microsoft.com/office/drawing/2014/main" id="{D2DD1D1D-BEC9-4C61-83A4-B745FC5FF2D5}"/>
              </a:ext>
            </a:extLst>
          </p:cNvPr>
          <p:cNvSpPr txBox="1"/>
          <p:nvPr/>
        </p:nvSpPr>
        <p:spPr>
          <a:xfrm>
            <a:off x="8369877" y="3150629"/>
            <a:ext cx="262540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8 ,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6, </a:t>
            </a:r>
            <a:r>
              <a:rPr lang="en-US" altLang="en-US" sz="2800" dirty="0" err="1">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II</a:t>
            </a:r>
          </a:p>
        </p:txBody>
      </p:sp>
      <p:sp>
        <p:nvSpPr>
          <p:cNvPr id="28" name="Synergistically utilize technically sound portals with frictionless chains. Dramatically customize…">
            <a:extLst>
              <a:ext uri="{FF2B5EF4-FFF2-40B4-BE49-F238E27FC236}">
                <a16:creationId xmlns:a16="http://schemas.microsoft.com/office/drawing/2014/main" id="{3169CD50-4E8B-4A2A-B574-B8A607F5CE57}"/>
              </a:ext>
            </a:extLst>
          </p:cNvPr>
          <p:cNvSpPr txBox="1"/>
          <p:nvPr/>
        </p:nvSpPr>
        <p:spPr>
          <a:xfrm>
            <a:off x="1392031" y="5073034"/>
            <a:ext cx="251565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8,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2,nhóm VI</a:t>
            </a:r>
          </a:p>
        </p:txBody>
      </p:sp>
      <p:sp>
        <p:nvSpPr>
          <p:cNvPr id="29" name="Synergistically utilize technically sound portals with frictionless chains. Dramatically customize…">
            <a:extLst>
              <a:ext uri="{FF2B5EF4-FFF2-40B4-BE49-F238E27FC236}">
                <a16:creationId xmlns:a16="http://schemas.microsoft.com/office/drawing/2014/main" id="{2E04C1A3-C674-4C6C-B891-87FDEA223896}"/>
              </a:ext>
            </a:extLst>
          </p:cNvPr>
          <p:cNvSpPr txBox="1"/>
          <p:nvPr/>
        </p:nvSpPr>
        <p:spPr>
          <a:xfrm>
            <a:off x="8413659" y="5149558"/>
            <a:ext cx="262540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2,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6, </a:t>
            </a:r>
            <a:r>
              <a:rPr lang="en-US" altLang="en-US" sz="2800" dirty="0" err="1">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VIII. </a:t>
            </a:r>
          </a:p>
        </p:txBody>
      </p:sp>
      <p:sp>
        <p:nvSpPr>
          <p:cNvPr id="30" name="Rectangle: Rounded Corners 29">
            <a:extLst>
              <a:ext uri="{FF2B5EF4-FFF2-40B4-BE49-F238E27FC236}">
                <a16:creationId xmlns:a16="http://schemas.microsoft.com/office/drawing/2014/main" id="{26A20BDF-F57D-4496-A393-9F7855590DCA}"/>
              </a:ext>
            </a:extLst>
          </p:cNvPr>
          <p:cNvSpPr/>
          <p:nvPr/>
        </p:nvSpPr>
        <p:spPr>
          <a:xfrm>
            <a:off x="1305156" y="5087552"/>
            <a:ext cx="2664365"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87917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animBg="1"/>
      <p:bldP spid="28" grpId="0" animBg="1"/>
      <p:bldP spid="29" grpId="0" animBg="1"/>
      <p:bldP spid="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9E78A9E-0687-4A33-8D8B-FCD702638264}"/>
              </a:ext>
            </a:extLst>
          </p:cNvPr>
          <p:cNvGrpSpPr/>
          <p:nvPr/>
        </p:nvGrpSpPr>
        <p:grpSpPr>
          <a:xfrm>
            <a:off x="3125561" y="2469722"/>
            <a:ext cx="5616658" cy="4100262"/>
            <a:chOff x="2211160" y="894551"/>
            <a:chExt cx="2536787" cy="3690620"/>
          </a:xfrm>
        </p:grpSpPr>
        <p:sp>
          <p:nvSpPr>
            <p:cNvPr id="3" name="Freeform: Shape 26">
              <a:extLst>
                <a:ext uri="{FF2B5EF4-FFF2-40B4-BE49-F238E27FC236}">
                  <a16:creationId xmlns:a16="http://schemas.microsoft.com/office/drawing/2014/main" id="{DD36ED5D-8D0C-4652-BDD7-75E726C8152A}"/>
                </a:ext>
              </a:extLst>
            </p:cNvPr>
            <p:cNvSpPr>
              <a:spLocks/>
            </p:cNvSpPr>
            <p:nvPr/>
          </p:nvSpPr>
          <p:spPr bwMode="auto">
            <a:xfrm>
              <a:off x="2217353" y="1144188"/>
              <a:ext cx="2530594" cy="867670"/>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4" name="Freeform: Shape 27">
              <a:extLst>
                <a:ext uri="{FF2B5EF4-FFF2-40B4-BE49-F238E27FC236}">
                  <a16:creationId xmlns:a16="http://schemas.microsoft.com/office/drawing/2014/main" id="{0C93AF1C-116B-445E-9E61-C6CE057509CD}"/>
                </a:ext>
              </a:extLst>
            </p:cNvPr>
            <p:cNvSpPr>
              <a:spLocks/>
            </p:cNvSpPr>
            <p:nvPr/>
          </p:nvSpPr>
          <p:spPr bwMode="auto">
            <a:xfrm>
              <a:off x="2217353" y="894551"/>
              <a:ext cx="724502" cy="860399"/>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5" name="Freeform: Shape 28">
              <a:extLst>
                <a:ext uri="{FF2B5EF4-FFF2-40B4-BE49-F238E27FC236}">
                  <a16:creationId xmlns:a16="http://schemas.microsoft.com/office/drawing/2014/main" id="{69826533-D13C-48E1-9801-E61508DB173B}"/>
                </a:ext>
              </a:extLst>
            </p:cNvPr>
            <p:cNvSpPr>
              <a:spLocks/>
            </p:cNvSpPr>
            <p:nvPr/>
          </p:nvSpPr>
          <p:spPr bwMode="auto">
            <a:xfrm>
              <a:off x="2211160" y="1493195"/>
              <a:ext cx="2536787" cy="528358"/>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7" name="TextBox 30">
              <a:extLst>
                <a:ext uri="{FF2B5EF4-FFF2-40B4-BE49-F238E27FC236}">
                  <a16:creationId xmlns:a16="http://schemas.microsoft.com/office/drawing/2014/main" id="{38699A67-3396-4A74-BA92-51778455F03F}"/>
                </a:ext>
              </a:extLst>
            </p:cNvPr>
            <p:cNvSpPr txBox="1"/>
            <p:nvPr/>
          </p:nvSpPr>
          <p:spPr>
            <a:xfrm>
              <a:off x="2325765" y="900410"/>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A</a:t>
              </a:r>
              <a:endParaRPr lang="ar-SA" sz="3600" b="1" dirty="0">
                <a:latin typeface="Arial" panose="020B0604020202020204" pitchFamily="34" charset="0"/>
                <a:cs typeface="Arial" panose="020B0604020202020204" pitchFamily="34" charset="0"/>
                <a:sym typeface="+mn-lt"/>
              </a:endParaRPr>
            </a:p>
          </p:txBody>
        </p:sp>
        <p:grpSp>
          <p:nvGrpSpPr>
            <p:cNvPr id="8" name="Group 33">
              <a:extLst>
                <a:ext uri="{FF2B5EF4-FFF2-40B4-BE49-F238E27FC236}">
                  <a16:creationId xmlns:a16="http://schemas.microsoft.com/office/drawing/2014/main" id="{6C9220EF-CAFE-4120-9334-3E5D15BD340A}"/>
                </a:ext>
              </a:extLst>
            </p:cNvPr>
            <p:cNvGrpSpPr/>
            <p:nvPr/>
          </p:nvGrpSpPr>
          <p:grpSpPr>
            <a:xfrm>
              <a:off x="2211160" y="1749086"/>
              <a:ext cx="2536787" cy="1127005"/>
              <a:chOff x="1733550" y="3700460"/>
              <a:chExt cx="1951038" cy="738190"/>
            </a:xfrm>
          </p:grpSpPr>
          <p:sp>
            <p:nvSpPr>
              <p:cNvPr id="34" name="Freeform: Shape 34">
                <a:extLst>
                  <a:ext uri="{FF2B5EF4-FFF2-40B4-BE49-F238E27FC236}">
                    <a16:creationId xmlns:a16="http://schemas.microsoft.com/office/drawing/2014/main" id="{5EDE6758-EC40-49D4-ABAE-C6BB59D414A0}"/>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dirty="0">
                  <a:latin typeface="+mn-lt"/>
                  <a:ea typeface="+mn-ea"/>
                  <a:cs typeface="+mn-ea"/>
                  <a:sym typeface="+mn-lt"/>
                </a:endParaRPr>
              </a:p>
            </p:txBody>
          </p:sp>
          <p:sp>
            <p:nvSpPr>
              <p:cNvPr id="35" name="Freeform: Shape 35">
                <a:extLst>
                  <a:ext uri="{FF2B5EF4-FFF2-40B4-BE49-F238E27FC236}">
                    <a16:creationId xmlns:a16="http://schemas.microsoft.com/office/drawing/2014/main" id="{28FD7B9E-4E11-46D8-9DE0-A8DF9B184B76}"/>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6" name="Freeform: Shape 36">
                <a:extLst>
                  <a:ext uri="{FF2B5EF4-FFF2-40B4-BE49-F238E27FC236}">
                    <a16:creationId xmlns:a16="http://schemas.microsoft.com/office/drawing/2014/main" id="{A612AB7B-FD94-4FCB-9BCE-75696B53E64C}"/>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0" name="TextBox 38">
              <a:extLst>
                <a:ext uri="{FF2B5EF4-FFF2-40B4-BE49-F238E27FC236}">
                  <a16:creationId xmlns:a16="http://schemas.microsoft.com/office/drawing/2014/main" id="{949A1D7E-3D96-4E1C-832D-7EB421399E09}"/>
                </a:ext>
              </a:extLst>
            </p:cNvPr>
            <p:cNvSpPr txBox="1"/>
            <p:nvPr/>
          </p:nvSpPr>
          <p:spPr>
            <a:xfrm>
              <a:off x="2310131" y="1754948"/>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B</a:t>
              </a:r>
            </a:p>
          </p:txBody>
        </p:sp>
        <p:grpSp>
          <p:nvGrpSpPr>
            <p:cNvPr id="11" name="Group 41">
              <a:extLst>
                <a:ext uri="{FF2B5EF4-FFF2-40B4-BE49-F238E27FC236}">
                  <a16:creationId xmlns:a16="http://schemas.microsoft.com/office/drawing/2014/main" id="{EC5D5BBA-D270-4F08-A258-2FF82ED26889}"/>
                </a:ext>
              </a:extLst>
            </p:cNvPr>
            <p:cNvGrpSpPr/>
            <p:nvPr/>
          </p:nvGrpSpPr>
          <p:grpSpPr>
            <a:xfrm>
              <a:off x="2211160" y="2603625"/>
              <a:ext cx="2536787" cy="1127005"/>
              <a:chOff x="1733550" y="3700460"/>
              <a:chExt cx="1951038" cy="738190"/>
            </a:xfrm>
          </p:grpSpPr>
          <p:sp>
            <p:nvSpPr>
              <p:cNvPr id="31" name="Freeform: Shape 42">
                <a:extLst>
                  <a:ext uri="{FF2B5EF4-FFF2-40B4-BE49-F238E27FC236}">
                    <a16:creationId xmlns:a16="http://schemas.microsoft.com/office/drawing/2014/main" id="{A62F5AE7-8497-4443-A32D-0857D170263B}"/>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latin typeface="+mn-lt"/>
                  <a:ea typeface="+mn-ea"/>
                  <a:cs typeface="+mn-ea"/>
                  <a:sym typeface="+mn-lt"/>
                </a:endParaRPr>
              </a:p>
            </p:txBody>
          </p:sp>
          <p:sp>
            <p:nvSpPr>
              <p:cNvPr id="32" name="Freeform: Shape 43">
                <a:extLst>
                  <a:ext uri="{FF2B5EF4-FFF2-40B4-BE49-F238E27FC236}">
                    <a16:creationId xmlns:a16="http://schemas.microsoft.com/office/drawing/2014/main" id="{EF2BCBFB-67CD-40AE-A4A1-BF1AA1BCAA59}"/>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33" name="Freeform: Shape 44">
                <a:extLst>
                  <a:ext uri="{FF2B5EF4-FFF2-40B4-BE49-F238E27FC236}">
                    <a16:creationId xmlns:a16="http://schemas.microsoft.com/office/drawing/2014/main" id="{5731C272-2B88-4D7E-A3C2-14E48FE4CAB9}"/>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3" name="TextBox 46">
              <a:extLst>
                <a:ext uri="{FF2B5EF4-FFF2-40B4-BE49-F238E27FC236}">
                  <a16:creationId xmlns:a16="http://schemas.microsoft.com/office/drawing/2014/main" id="{B12CD1A7-E605-4A87-8952-FA9DDDC1FC25}"/>
                </a:ext>
              </a:extLst>
            </p:cNvPr>
            <p:cNvSpPr txBox="1"/>
            <p:nvPr/>
          </p:nvSpPr>
          <p:spPr>
            <a:xfrm>
              <a:off x="2310131" y="2609488"/>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C</a:t>
              </a:r>
            </a:p>
          </p:txBody>
        </p:sp>
        <p:grpSp>
          <p:nvGrpSpPr>
            <p:cNvPr id="14" name="Group 49">
              <a:extLst>
                <a:ext uri="{FF2B5EF4-FFF2-40B4-BE49-F238E27FC236}">
                  <a16:creationId xmlns:a16="http://schemas.microsoft.com/office/drawing/2014/main" id="{F4650166-2705-41DA-922A-5DAB818B000E}"/>
                </a:ext>
              </a:extLst>
            </p:cNvPr>
            <p:cNvGrpSpPr/>
            <p:nvPr/>
          </p:nvGrpSpPr>
          <p:grpSpPr>
            <a:xfrm>
              <a:off x="2211160" y="3458166"/>
              <a:ext cx="2536787" cy="1127005"/>
              <a:chOff x="1733550" y="3700460"/>
              <a:chExt cx="1951038" cy="738190"/>
            </a:xfrm>
          </p:grpSpPr>
          <p:sp>
            <p:nvSpPr>
              <p:cNvPr id="28" name="Freeform: Shape 50">
                <a:extLst>
                  <a:ext uri="{FF2B5EF4-FFF2-40B4-BE49-F238E27FC236}">
                    <a16:creationId xmlns:a16="http://schemas.microsoft.com/office/drawing/2014/main" id="{A24B7714-7D46-4ADE-943A-F8EDC36BB39F}"/>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29" name="Freeform: Shape 51">
                <a:extLst>
                  <a:ext uri="{FF2B5EF4-FFF2-40B4-BE49-F238E27FC236}">
                    <a16:creationId xmlns:a16="http://schemas.microsoft.com/office/drawing/2014/main" id="{8B32D59D-FB67-4B4F-86AE-89087BE9A77D}"/>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0" name="Freeform: Shape 55">
                <a:extLst>
                  <a:ext uri="{FF2B5EF4-FFF2-40B4-BE49-F238E27FC236}">
                    <a16:creationId xmlns:a16="http://schemas.microsoft.com/office/drawing/2014/main" id="{7896C6A2-BC36-4C34-BC98-40AB0CC41171}"/>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6" name="TextBox 57">
              <a:extLst>
                <a:ext uri="{FF2B5EF4-FFF2-40B4-BE49-F238E27FC236}">
                  <a16:creationId xmlns:a16="http://schemas.microsoft.com/office/drawing/2014/main" id="{05725BC2-3AAF-4734-B573-B758F2528C2D}"/>
                </a:ext>
              </a:extLst>
            </p:cNvPr>
            <p:cNvSpPr txBox="1"/>
            <p:nvPr/>
          </p:nvSpPr>
          <p:spPr>
            <a:xfrm>
              <a:off x="2310131" y="3464029"/>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D</a:t>
              </a:r>
            </a:p>
          </p:txBody>
        </p:sp>
      </p:grpSp>
      <p:sp>
        <p:nvSpPr>
          <p:cNvPr id="37" name="Synergistically utilize technically sound portals with frictionless chains. Dramatically customize…">
            <a:extLst>
              <a:ext uri="{FF2B5EF4-FFF2-40B4-BE49-F238E27FC236}">
                <a16:creationId xmlns:a16="http://schemas.microsoft.com/office/drawing/2014/main" id="{24504C53-FEE1-41D1-847B-295A3E84A143}"/>
              </a:ext>
            </a:extLst>
          </p:cNvPr>
          <p:cNvSpPr txBox="1"/>
          <p:nvPr/>
        </p:nvSpPr>
        <p:spPr>
          <a:xfrm>
            <a:off x="5393499" y="2736294"/>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Ô </a:t>
            </a:r>
            <a:r>
              <a:rPr lang="en-US" altLang="en-US" sz="3200" dirty="0" err="1">
                <a:solidFill>
                  <a:srgbClr val="000000"/>
                </a:solidFill>
                <a:latin typeface="Arial" panose="020B0604020202020204" pitchFamily="34" charset="0"/>
                <a:cs typeface="Arial" panose="020B0604020202020204" pitchFamily="34" charset="0"/>
              </a:rPr>
              <a:t>số</a:t>
            </a:r>
            <a:r>
              <a:rPr lang="en-US" altLang="en-US" sz="3200" dirty="0">
                <a:solidFill>
                  <a:srgbClr val="000000"/>
                </a:solidFill>
                <a:latin typeface="Arial" panose="020B0604020202020204" pitchFamily="34" charset="0"/>
                <a:cs typeface="Arial" panose="020B0604020202020204" pitchFamily="34" charset="0"/>
              </a:rPr>
              <a:t> 4</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38" name="Synergistically utilize technically sound portals with frictionless chains. Dramatically customize…">
            <a:extLst>
              <a:ext uri="{FF2B5EF4-FFF2-40B4-BE49-F238E27FC236}">
                <a16:creationId xmlns:a16="http://schemas.microsoft.com/office/drawing/2014/main" id="{A7D0D17C-387D-4047-9565-F0602D97CBB0}"/>
              </a:ext>
            </a:extLst>
          </p:cNvPr>
          <p:cNvSpPr txBox="1"/>
          <p:nvPr/>
        </p:nvSpPr>
        <p:spPr>
          <a:xfrm>
            <a:off x="5540193" y="3800975"/>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Chu </a:t>
            </a:r>
            <a:r>
              <a:rPr lang="en-US" altLang="en-US" sz="3200" dirty="0" err="1">
                <a:solidFill>
                  <a:srgbClr val="000000"/>
                </a:solidFill>
                <a:latin typeface="Arial" panose="020B0604020202020204" pitchFamily="34" charset="0"/>
                <a:cs typeface="Arial" panose="020B0604020202020204" pitchFamily="34" charset="0"/>
              </a:rPr>
              <a:t>kỳ</a:t>
            </a:r>
            <a:r>
              <a:rPr lang="en-US" altLang="en-US" sz="3200" dirty="0">
                <a:solidFill>
                  <a:srgbClr val="000000"/>
                </a:solidFill>
                <a:latin typeface="Arial" panose="020B0604020202020204" pitchFamily="34" charset="0"/>
                <a:cs typeface="Arial" panose="020B0604020202020204" pitchFamily="34" charset="0"/>
              </a:rPr>
              <a:t> 4</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39" name="Synergistically utilize technically sound portals with frictionless chains. Dramatically customize…">
            <a:extLst>
              <a:ext uri="{FF2B5EF4-FFF2-40B4-BE49-F238E27FC236}">
                <a16:creationId xmlns:a16="http://schemas.microsoft.com/office/drawing/2014/main" id="{05BAA714-5778-4711-AB43-8078C8D63C69}"/>
              </a:ext>
            </a:extLst>
          </p:cNvPr>
          <p:cNvSpPr txBox="1"/>
          <p:nvPr/>
        </p:nvSpPr>
        <p:spPr>
          <a:xfrm>
            <a:off x="5486402" y="4764926"/>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err="1">
                <a:solidFill>
                  <a:srgbClr val="000000"/>
                </a:solidFill>
                <a:latin typeface="Arial" panose="020B0604020202020204" pitchFamily="34" charset="0"/>
                <a:cs typeface="Arial" panose="020B0604020202020204" pitchFamily="34" charset="0"/>
              </a:rPr>
              <a:t>Nhóm</a:t>
            </a:r>
            <a:r>
              <a:rPr lang="en-US" altLang="en-US" sz="3200" dirty="0">
                <a:solidFill>
                  <a:srgbClr val="000000"/>
                </a:solidFill>
                <a:latin typeface="Arial" panose="020B0604020202020204" pitchFamily="34" charset="0"/>
                <a:cs typeface="Arial" panose="020B0604020202020204" pitchFamily="34" charset="0"/>
              </a:rPr>
              <a:t> IV</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0" name="Synergistically utilize technically sound portals with frictionless chains. Dramatically customize…">
            <a:extLst>
              <a:ext uri="{FF2B5EF4-FFF2-40B4-BE49-F238E27FC236}">
                <a16:creationId xmlns:a16="http://schemas.microsoft.com/office/drawing/2014/main" id="{36831C2E-6B81-4740-A986-F33383A313DE}"/>
              </a:ext>
            </a:extLst>
          </p:cNvPr>
          <p:cNvSpPr txBox="1"/>
          <p:nvPr/>
        </p:nvSpPr>
        <p:spPr>
          <a:xfrm>
            <a:off x="5400956" y="5648025"/>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Chu </a:t>
            </a:r>
            <a:r>
              <a:rPr lang="en-US" altLang="en-US" sz="3200" dirty="0" err="1">
                <a:solidFill>
                  <a:srgbClr val="000000"/>
                </a:solidFill>
                <a:latin typeface="Arial" panose="020B0604020202020204" pitchFamily="34" charset="0"/>
                <a:cs typeface="Arial" panose="020B0604020202020204" pitchFamily="34" charset="0"/>
              </a:rPr>
              <a:t>kỳ</a:t>
            </a:r>
            <a:r>
              <a:rPr lang="en-US" altLang="en-US" sz="3200" dirty="0">
                <a:solidFill>
                  <a:srgbClr val="000000"/>
                </a:solidFill>
                <a:latin typeface="Arial" panose="020B0604020202020204" pitchFamily="34" charset="0"/>
                <a:cs typeface="Arial" panose="020B0604020202020204" pitchFamily="34" charset="0"/>
              </a:rPr>
              <a:t> 3</a:t>
            </a:r>
            <a:r>
              <a:rPr lang="en-US" altLang="zh-CN" sz="3200" kern="0" dirty="0">
                <a:solidFill>
                  <a:schemeClr val="bg1">
                    <a:lumMod val="65000"/>
                  </a:schemeClr>
                </a:solidFill>
                <a:latin typeface="Arial" panose="020B0604020202020204" pitchFamily="34" charset="0"/>
                <a:cs typeface="Arial" panose="020B0604020202020204" pitchFamily="34" charset="0"/>
                <a:sym typeface="+mn-lt"/>
              </a:rPr>
              <a:t> </a:t>
            </a:r>
          </a:p>
        </p:txBody>
      </p:sp>
      <p:grpSp>
        <p:nvGrpSpPr>
          <p:cNvPr id="41" name="组合 49">
            <a:extLst>
              <a:ext uri="{FF2B5EF4-FFF2-40B4-BE49-F238E27FC236}">
                <a16:creationId xmlns:a16="http://schemas.microsoft.com/office/drawing/2014/main" id="{6FD5D1DC-DB32-427C-89B3-7D6E243A7DEA}"/>
              </a:ext>
            </a:extLst>
          </p:cNvPr>
          <p:cNvGrpSpPr/>
          <p:nvPr/>
        </p:nvGrpSpPr>
        <p:grpSpPr>
          <a:xfrm>
            <a:off x="1152861" y="423575"/>
            <a:ext cx="10389704" cy="2645668"/>
            <a:chOff x="-1224351" y="374887"/>
            <a:chExt cx="14653406" cy="3360248"/>
          </a:xfrm>
        </p:grpSpPr>
        <p:sp>
          <p:nvSpPr>
            <p:cNvPr id="42" name="Google Shape;354;p33">
              <a:extLst>
                <a:ext uri="{FF2B5EF4-FFF2-40B4-BE49-F238E27FC236}">
                  <a16:creationId xmlns:a16="http://schemas.microsoft.com/office/drawing/2014/main" id="{FC6D084E-E858-4879-9114-5E74E31E5695}"/>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cs typeface="+mn-ea"/>
                <a:sym typeface="+mn-lt"/>
              </a:endParaRPr>
            </a:p>
          </p:txBody>
        </p:sp>
        <p:sp>
          <p:nvSpPr>
            <p:cNvPr id="43" name="文本框 51">
              <a:extLst>
                <a:ext uri="{FF2B5EF4-FFF2-40B4-BE49-F238E27FC236}">
                  <a16:creationId xmlns:a16="http://schemas.microsoft.com/office/drawing/2014/main" id="{48F7685F-7E19-4746-AA32-A2177E141FB7}"/>
                </a:ext>
              </a:extLst>
            </p:cNvPr>
            <p:cNvSpPr txBox="1"/>
            <p:nvPr/>
          </p:nvSpPr>
          <p:spPr>
            <a:xfrm>
              <a:off x="-1224350" y="480263"/>
              <a:ext cx="14419061" cy="3254872"/>
            </a:xfrm>
            <a:prstGeom prst="rect">
              <a:avLst/>
            </a:prstGeom>
            <a:noFill/>
          </p:spPr>
          <p:txBody>
            <a:bodyPr wrap="square" rtlCol="0">
              <a:spAutoFit/>
            </a:bodyPr>
            <a:lstStyle/>
            <a:p>
              <a:pPr algn="ctr"/>
              <a:r>
                <a:rPr lang="vi-VN" altLang="zh-CN" sz="3200" b="1" dirty="0">
                  <a:solidFill>
                    <a:srgbClr val="FF0000"/>
                  </a:solidFill>
                  <a:latin typeface="Arial" panose="020B0604020202020204" pitchFamily="34" charset="0"/>
                  <a:cs typeface="Arial" panose="020B0604020202020204" pitchFamily="34" charset="0"/>
                  <a:sym typeface="+mn-lt"/>
                </a:rPr>
                <a:t>Câu 6. </a:t>
              </a:r>
            </a:p>
            <a:p>
              <a:pPr algn="ctr"/>
              <a:r>
                <a:rPr lang="vi-VN" altLang="zh-CN" sz="3200" dirty="0">
                  <a:solidFill>
                    <a:schemeClr val="bg1"/>
                  </a:solidFill>
                  <a:latin typeface="Arial" panose="020B0604020202020204" pitchFamily="34" charset="0"/>
                  <a:cs typeface="Arial" panose="020B0604020202020204" pitchFamily="34" charset="0"/>
                  <a:sym typeface="+mn-lt"/>
                </a:rPr>
                <a:t>Nguyên tử Y lớp vỏ có 4 electron. Nguyên tố Y trong bảng tuần hoàn ở :</a:t>
              </a:r>
            </a:p>
            <a:p>
              <a:pPr algn="ctr"/>
              <a:endParaRPr lang="en-US" altLang="zh-CN" sz="3200" dirty="0">
                <a:solidFill>
                  <a:schemeClr val="bg1"/>
                </a:solidFill>
                <a:latin typeface="Arial" panose="020B0604020202020204" pitchFamily="34" charset="0"/>
                <a:cs typeface="Arial" panose="020B0604020202020204" pitchFamily="34" charset="0"/>
                <a:sym typeface="+mn-lt"/>
              </a:endParaRPr>
            </a:p>
          </p:txBody>
        </p:sp>
      </p:grpSp>
      <p:sp>
        <p:nvSpPr>
          <p:cNvPr id="44" name="Rectangle: Rounded Corners 43">
            <a:extLst>
              <a:ext uri="{FF2B5EF4-FFF2-40B4-BE49-F238E27FC236}">
                <a16:creationId xmlns:a16="http://schemas.microsoft.com/office/drawing/2014/main" id="{F58B8D63-3EAB-44CD-AE96-A397898F2A8E}"/>
              </a:ext>
            </a:extLst>
          </p:cNvPr>
          <p:cNvSpPr/>
          <p:nvPr/>
        </p:nvSpPr>
        <p:spPr>
          <a:xfrm>
            <a:off x="5486402" y="2742586"/>
            <a:ext cx="1815526"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57146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circle(in)">
                                      <p:cBhvr>
                                        <p:cTn id="24"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12c5dc6-786c-4ff1-943f-c8d2a21624de">
            <a:extLst>
              <a:ext uri="{FF2B5EF4-FFF2-40B4-BE49-F238E27FC236}">
                <a16:creationId xmlns:a16="http://schemas.microsoft.com/office/drawing/2014/main" id="{4EB9A772-646A-4864-81F1-808C436BCFE5}"/>
              </a:ext>
            </a:extLst>
          </p:cNvPr>
          <p:cNvGrpSpPr>
            <a:grpSpLocks noChangeAspect="1"/>
          </p:cNvGrpSpPr>
          <p:nvPr/>
        </p:nvGrpSpPr>
        <p:grpSpPr>
          <a:xfrm>
            <a:off x="3204704" y="2022764"/>
            <a:ext cx="5262929" cy="4835236"/>
            <a:chOff x="3135086" y="1417410"/>
            <a:chExt cx="5921829" cy="5440590"/>
          </a:xfrm>
        </p:grpSpPr>
        <p:grpSp>
          <p:nvGrpSpPr>
            <p:cNvPr id="3" name="组合 4">
              <a:extLst>
                <a:ext uri="{FF2B5EF4-FFF2-40B4-BE49-F238E27FC236}">
                  <a16:creationId xmlns:a16="http://schemas.microsoft.com/office/drawing/2014/main" id="{7B626F95-222D-4069-A32D-25E9E7A015A9}"/>
                </a:ext>
              </a:extLst>
            </p:cNvPr>
            <p:cNvGrpSpPr/>
            <p:nvPr/>
          </p:nvGrpSpPr>
          <p:grpSpPr>
            <a:xfrm>
              <a:off x="4435062" y="1417410"/>
              <a:ext cx="3350566" cy="4699228"/>
              <a:chOff x="4198620" y="660400"/>
              <a:chExt cx="3821430" cy="5359628"/>
            </a:xfrm>
          </p:grpSpPr>
          <p:sp>
            <p:nvSpPr>
              <p:cNvPr id="5" name="箭头: 五边形 5">
                <a:extLst>
                  <a:ext uri="{FF2B5EF4-FFF2-40B4-BE49-F238E27FC236}">
                    <a16:creationId xmlns:a16="http://schemas.microsoft.com/office/drawing/2014/main" id="{0CD873C6-8CB1-4920-BB47-38030D8C9710}"/>
                  </a:ext>
                </a:extLst>
              </p:cNvPr>
              <p:cNvSpPr/>
              <p:nvPr/>
            </p:nvSpPr>
            <p:spPr>
              <a:xfrm rot="16200000">
                <a:off x="3416186" y="3107985"/>
                <a:ext cx="5359628" cy="464458"/>
              </a:xfrm>
              <a:prstGeom prst="homePlate">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grpSp>
            <p:nvGrpSpPr>
              <p:cNvPr id="6" name="组合 6">
                <a:extLst>
                  <a:ext uri="{FF2B5EF4-FFF2-40B4-BE49-F238E27FC236}">
                    <a16:creationId xmlns:a16="http://schemas.microsoft.com/office/drawing/2014/main" id="{D2685799-34E6-42FF-A877-54042C917CBB}"/>
                  </a:ext>
                </a:extLst>
              </p:cNvPr>
              <p:cNvGrpSpPr/>
              <p:nvPr/>
            </p:nvGrpSpPr>
            <p:grpSpPr>
              <a:xfrm>
                <a:off x="4198620" y="1107293"/>
                <a:ext cx="2240280" cy="580570"/>
                <a:chOff x="4198620" y="1810329"/>
                <a:chExt cx="2240280" cy="580570"/>
              </a:xfrm>
            </p:grpSpPr>
            <p:sp>
              <p:nvSpPr>
                <p:cNvPr id="31" name="箭头: V 形 31">
                  <a:extLst>
                    <a:ext uri="{FF2B5EF4-FFF2-40B4-BE49-F238E27FC236}">
                      <a16:creationId xmlns:a16="http://schemas.microsoft.com/office/drawing/2014/main" id="{5831A09F-564F-482B-B9FF-17985F64E508}"/>
                    </a:ext>
                  </a:extLst>
                </p:cNvPr>
                <p:cNvSpPr/>
                <p:nvPr/>
              </p:nvSpPr>
              <p:spPr>
                <a:xfrm>
                  <a:off x="4198620" y="1810329"/>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32" name="矩形: 圆角 32">
                  <a:extLst>
                    <a:ext uri="{FF2B5EF4-FFF2-40B4-BE49-F238E27FC236}">
                      <a16:creationId xmlns:a16="http://schemas.microsoft.com/office/drawing/2014/main" id="{E62A866F-0DE8-4814-91AE-C82A15F4F05D}"/>
                    </a:ext>
                  </a:extLst>
                </p:cNvPr>
                <p:cNvSpPr/>
                <p:nvPr/>
              </p:nvSpPr>
              <p:spPr>
                <a:xfrm>
                  <a:off x="5207000" y="1810329"/>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33" name="椭圆 33">
                  <a:extLst>
                    <a:ext uri="{FF2B5EF4-FFF2-40B4-BE49-F238E27FC236}">
                      <a16:creationId xmlns:a16="http://schemas.microsoft.com/office/drawing/2014/main" id="{56041F18-4DE4-4539-BBA9-20FE473510AA}"/>
                    </a:ext>
                  </a:extLst>
                </p:cNvPr>
                <p:cNvSpPr/>
                <p:nvPr/>
              </p:nvSpPr>
              <p:spPr>
                <a:xfrm>
                  <a:off x="5897791" y="1852964"/>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grpSp>
            <p:nvGrpSpPr>
              <p:cNvPr id="7" name="组合 7">
                <a:extLst>
                  <a:ext uri="{FF2B5EF4-FFF2-40B4-BE49-F238E27FC236}">
                    <a16:creationId xmlns:a16="http://schemas.microsoft.com/office/drawing/2014/main" id="{3894EDB2-5470-47B3-9034-0960708557C3}"/>
                  </a:ext>
                </a:extLst>
              </p:cNvPr>
              <p:cNvGrpSpPr/>
              <p:nvPr/>
            </p:nvGrpSpPr>
            <p:grpSpPr>
              <a:xfrm>
                <a:off x="4198620" y="3581375"/>
                <a:ext cx="2240280" cy="580570"/>
                <a:chOff x="4198620" y="3581375"/>
                <a:chExt cx="2240280" cy="580570"/>
              </a:xfrm>
            </p:grpSpPr>
            <p:sp>
              <p:nvSpPr>
                <p:cNvPr id="28" name="箭头: V 形 28">
                  <a:extLst>
                    <a:ext uri="{FF2B5EF4-FFF2-40B4-BE49-F238E27FC236}">
                      <a16:creationId xmlns:a16="http://schemas.microsoft.com/office/drawing/2014/main" id="{2384C7CD-4B43-43FA-8C17-398E5F28EB54}"/>
                    </a:ext>
                  </a:extLst>
                </p:cNvPr>
                <p:cNvSpPr/>
                <p:nvPr/>
              </p:nvSpPr>
              <p:spPr>
                <a:xfrm>
                  <a:off x="4198620" y="3581375"/>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9" name="矩形: 圆角 29">
                  <a:extLst>
                    <a:ext uri="{FF2B5EF4-FFF2-40B4-BE49-F238E27FC236}">
                      <a16:creationId xmlns:a16="http://schemas.microsoft.com/office/drawing/2014/main" id="{16167176-B318-4549-B994-E81F49D15589}"/>
                    </a:ext>
                  </a:extLst>
                </p:cNvPr>
                <p:cNvSpPr/>
                <p:nvPr/>
              </p:nvSpPr>
              <p:spPr>
                <a:xfrm>
                  <a:off x="5207000" y="3581375"/>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30" name="椭圆 30">
                  <a:extLst>
                    <a:ext uri="{FF2B5EF4-FFF2-40B4-BE49-F238E27FC236}">
                      <a16:creationId xmlns:a16="http://schemas.microsoft.com/office/drawing/2014/main" id="{FE27DD93-0BA8-4705-8396-242259A527F2}"/>
                    </a:ext>
                  </a:extLst>
                </p:cNvPr>
                <p:cNvSpPr/>
                <p:nvPr/>
              </p:nvSpPr>
              <p:spPr>
                <a:xfrm>
                  <a:off x="5897791" y="3624010"/>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grpSp>
            <p:nvGrpSpPr>
              <p:cNvPr id="8" name="组合 8">
                <a:extLst>
                  <a:ext uri="{FF2B5EF4-FFF2-40B4-BE49-F238E27FC236}">
                    <a16:creationId xmlns:a16="http://schemas.microsoft.com/office/drawing/2014/main" id="{88CED799-AC56-4ADB-AA51-9FB81810E445}"/>
                  </a:ext>
                </a:extLst>
              </p:cNvPr>
              <p:cNvGrpSpPr/>
              <p:nvPr/>
            </p:nvGrpSpPr>
            <p:grpSpPr>
              <a:xfrm>
                <a:off x="5779770" y="2344334"/>
                <a:ext cx="2240280" cy="580570"/>
                <a:chOff x="5779770" y="2344334"/>
                <a:chExt cx="2240280" cy="580570"/>
              </a:xfrm>
            </p:grpSpPr>
            <p:sp>
              <p:nvSpPr>
                <p:cNvPr id="25" name="箭头: V 形 25">
                  <a:extLst>
                    <a:ext uri="{FF2B5EF4-FFF2-40B4-BE49-F238E27FC236}">
                      <a16:creationId xmlns:a16="http://schemas.microsoft.com/office/drawing/2014/main" id="{CD84B784-745F-4583-AB14-2A485B5E439E}"/>
                    </a:ext>
                  </a:extLst>
                </p:cNvPr>
                <p:cNvSpPr/>
                <p:nvPr/>
              </p:nvSpPr>
              <p:spPr>
                <a:xfrm flipH="1">
                  <a:off x="6004741" y="2344334"/>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6" name="矩形: 圆角 26">
                  <a:extLst>
                    <a:ext uri="{FF2B5EF4-FFF2-40B4-BE49-F238E27FC236}">
                      <a16:creationId xmlns:a16="http://schemas.microsoft.com/office/drawing/2014/main" id="{C2243DBD-24A3-4D2B-A5B5-8D2B16963BCD}"/>
                    </a:ext>
                  </a:extLst>
                </p:cNvPr>
                <p:cNvSpPr/>
                <p:nvPr/>
              </p:nvSpPr>
              <p:spPr>
                <a:xfrm flipH="1">
                  <a:off x="5779770" y="2344334"/>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7" name="椭圆 27">
                  <a:extLst>
                    <a:ext uri="{FF2B5EF4-FFF2-40B4-BE49-F238E27FC236}">
                      <a16:creationId xmlns:a16="http://schemas.microsoft.com/office/drawing/2014/main" id="{748F00D2-FA5C-492C-B377-BD71EC575E94}"/>
                    </a:ext>
                  </a:extLst>
                </p:cNvPr>
                <p:cNvSpPr/>
                <p:nvPr/>
              </p:nvSpPr>
              <p:spPr>
                <a:xfrm flipH="1">
                  <a:off x="5825579" y="2386969"/>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grpSp>
            <p:nvGrpSpPr>
              <p:cNvPr id="9" name="组合 9">
                <a:extLst>
                  <a:ext uri="{FF2B5EF4-FFF2-40B4-BE49-F238E27FC236}">
                    <a16:creationId xmlns:a16="http://schemas.microsoft.com/office/drawing/2014/main" id="{F43E399A-DC83-4DD6-9C32-84022A778BC7}"/>
                  </a:ext>
                </a:extLst>
              </p:cNvPr>
              <p:cNvGrpSpPr/>
              <p:nvPr/>
            </p:nvGrpSpPr>
            <p:grpSpPr>
              <a:xfrm>
                <a:off x="5779770" y="4818415"/>
                <a:ext cx="2240280" cy="580570"/>
                <a:chOff x="5779770" y="4818415"/>
                <a:chExt cx="2240280" cy="580570"/>
              </a:xfrm>
            </p:grpSpPr>
            <p:sp>
              <p:nvSpPr>
                <p:cNvPr id="22" name="箭头: V 形 22">
                  <a:extLst>
                    <a:ext uri="{FF2B5EF4-FFF2-40B4-BE49-F238E27FC236}">
                      <a16:creationId xmlns:a16="http://schemas.microsoft.com/office/drawing/2014/main" id="{DAF5D679-32E3-44EA-A9EB-5564B0FE2FF9}"/>
                    </a:ext>
                  </a:extLst>
                </p:cNvPr>
                <p:cNvSpPr/>
                <p:nvPr/>
              </p:nvSpPr>
              <p:spPr>
                <a:xfrm flipH="1">
                  <a:off x="6004741" y="4818415"/>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3" name="矩形: 圆角 23">
                  <a:extLst>
                    <a:ext uri="{FF2B5EF4-FFF2-40B4-BE49-F238E27FC236}">
                      <a16:creationId xmlns:a16="http://schemas.microsoft.com/office/drawing/2014/main" id="{537A1DD5-D62F-4DC7-AAE8-21BEDF11D050}"/>
                    </a:ext>
                  </a:extLst>
                </p:cNvPr>
                <p:cNvSpPr/>
                <p:nvPr/>
              </p:nvSpPr>
              <p:spPr>
                <a:xfrm flipH="1">
                  <a:off x="5779770" y="4818415"/>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4" name="椭圆 24">
                  <a:extLst>
                    <a:ext uri="{FF2B5EF4-FFF2-40B4-BE49-F238E27FC236}">
                      <a16:creationId xmlns:a16="http://schemas.microsoft.com/office/drawing/2014/main" id="{69C533B2-E58A-49A2-8EAA-6367A40E244C}"/>
                    </a:ext>
                  </a:extLst>
                </p:cNvPr>
                <p:cNvSpPr/>
                <p:nvPr/>
              </p:nvSpPr>
              <p:spPr>
                <a:xfrm flipH="1">
                  <a:off x="5825579" y="4861050"/>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sp>
            <p:nvSpPr>
              <p:cNvPr id="11" name="矩形 11">
                <a:extLst>
                  <a:ext uri="{FF2B5EF4-FFF2-40B4-BE49-F238E27FC236}">
                    <a16:creationId xmlns:a16="http://schemas.microsoft.com/office/drawing/2014/main" id="{9C921CA1-4B97-4983-9E13-8A09DA07BA66}"/>
                  </a:ext>
                </a:extLst>
              </p:cNvPr>
              <p:cNvSpPr/>
              <p:nvPr/>
            </p:nvSpPr>
            <p:spPr>
              <a:xfrm>
                <a:off x="6333397" y="2335512"/>
                <a:ext cx="1401898" cy="246221"/>
              </a:xfrm>
              <a:prstGeom prst="rect">
                <a:avLst/>
              </a:prstGeom>
            </p:spPr>
            <p:txBody>
              <a:bodyPr wrap="none" lIns="72000" tIns="0" rIns="72000" bIns="0">
                <a:noAutofit/>
              </a:bodyPr>
              <a:lstStyle/>
              <a:p>
                <a:pPr lvl="0" algn="r" defTabSz="914378">
                  <a:defRPr/>
                </a:pP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13" name="矩形 13">
                <a:extLst>
                  <a:ext uri="{FF2B5EF4-FFF2-40B4-BE49-F238E27FC236}">
                    <a16:creationId xmlns:a16="http://schemas.microsoft.com/office/drawing/2014/main" id="{76CD3F4F-9FDE-490F-9CD7-83401443F186}"/>
                  </a:ext>
                </a:extLst>
              </p:cNvPr>
              <p:cNvSpPr/>
              <p:nvPr/>
            </p:nvSpPr>
            <p:spPr>
              <a:xfrm>
                <a:off x="4466951" y="1028247"/>
                <a:ext cx="1392466" cy="246221"/>
              </a:xfrm>
              <a:prstGeom prst="rect">
                <a:avLst/>
              </a:prstGeom>
            </p:spPr>
            <p:txBody>
              <a:bodyPr wrap="none" lIns="72000" tIns="0" rIns="72000" bIns="0">
                <a:noAutofit/>
              </a:bodyPr>
              <a:lstStyle/>
              <a:p>
                <a:pPr lvl="0" defTabSz="914378">
                  <a:defRPr/>
                </a:pP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14" name="矩形 14">
                <a:extLst>
                  <a:ext uri="{FF2B5EF4-FFF2-40B4-BE49-F238E27FC236}">
                    <a16:creationId xmlns:a16="http://schemas.microsoft.com/office/drawing/2014/main" id="{5C74ED9B-6222-4234-9240-123A4C6A0707}"/>
                  </a:ext>
                </a:extLst>
              </p:cNvPr>
              <p:cNvSpPr/>
              <p:nvPr/>
            </p:nvSpPr>
            <p:spPr>
              <a:xfrm>
                <a:off x="4484097" y="3514987"/>
                <a:ext cx="1392466" cy="246221"/>
              </a:xfrm>
              <a:prstGeom prst="rect">
                <a:avLst/>
              </a:prstGeom>
            </p:spPr>
            <p:txBody>
              <a:bodyPr wrap="none" lIns="72000" tIns="0" rIns="72000" bIns="0">
                <a:noAutofit/>
              </a:bodyPr>
              <a:lstStyle/>
              <a:p>
                <a:pPr lvl="0" defTabSz="914378">
                  <a:defRPr/>
                </a:pP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15" name="矩形 15">
                <a:extLst>
                  <a:ext uri="{FF2B5EF4-FFF2-40B4-BE49-F238E27FC236}">
                    <a16:creationId xmlns:a16="http://schemas.microsoft.com/office/drawing/2014/main" id="{00C9E79B-832F-480E-8346-883FC4D59936}"/>
                  </a:ext>
                </a:extLst>
              </p:cNvPr>
              <p:cNvSpPr/>
              <p:nvPr/>
            </p:nvSpPr>
            <p:spPr>
              <a:xfrm>
                <a:off x="6333397" y="4779934"/>
                <a:ext cx="1401898" cy="246221"/>
              </a:xfrm>
              <a:prstGeom prst="rect">
                <a:avLst/>
              </a:prstGeom>
            </p:spPr>
            <p:txBody>
              <a:bodyPr wrap="none" lIns="72000" tIns="0" rIns="72000" bIns="0">
                <a:noAutofit/>
              </a:bodyPr>
              <a:lstStyle/>
              <a:p>
                <a:pPr lvl="0" algn="r" defTabSz="914378">
                  <a:defRPr/>
                </a:pP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18" name="任意多边形: 形状 18">
                <a:extLst>
                  <a:ext uri="{FF2B5EF4-FFF2-40B4-BE49-F238E27FC236}">
                    <a16:creationId xmlns:a16="http://schemas.microsoft.com/office/drawing/2014/main" id="{19DCDFC6-8D49-42A4-86CB-D2067F12882F}"/>
                  </a:ext>
                </a:extLst>
              </p:cNvPr>
              <p:cNvSpPr>
                <a:spLocks/>
              </p:cNvSpPr>
              <p:nvPr/>
            </p:nvSpPr>
            <p:spPr bwMode="auto">
              <a:xfrm>
                <a:off x="5963608" y="4933628"/>
                <a:ext cx="180250" cy="324450"/>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accent6"/>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19" name="任意多边形: 形状 19">
                <a:extLst>
                  <a:ext uri="{FF2B5EF4-FFF2-40B4-BE49-F238E27FC236}">
                    <a16:creationId xmlns:a16="http://schemas.microsoft.com/office/drawing/2014/main" id="{ABFB8BBC-5DF6-46DA-994C-BC718F672C85}"/>
                  </a:ext>
                </a:extLst>
              </p:cNvPr>
              <p:cNvSpPr>
                <a:spLocks/>
              </p:cNvSpPr>
              <p:nvPr/>
            </p:nvSpPr>
            <p:spPr bwMode="auto">
              <a:xfrm>
                <a:off x="5992600" y="1274697"/>
                <a:ext cx="305330" cy="25095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20" name="任意多边形: 形状 20">
                <a:extLst>
                  <a:ext uri="{FF2B5EF4-FFF2-40B4-BE49-F238E27FC236}">
                    <a16:creationId xmlns:a16="http://schemas.microsoft.com/office/drawing/2014/main" id="{CFEC6D2C-6B61-4125-9B41-368C13D70675}"/>
                  </a:ext>
                </a:extLst>
              </p:cNvPr>
              <p:cNvSpPr>
                <a:spLocks/>
              </p:cNvSpPr>
              <p:nvPr/>
            </p:nvSpPr>
            <p:spPr bwMode="auto">
              <a:xfrm>
                <a:off x="6003026" y="3735646"/>
                <a:ext cx="281664" cy="28114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4"/>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21" name="任意多边形: 形状 21">
                <a:extLst>
                  <a:ext uri="{FF2B5EF4-FFF2-40B4-BE49-F238E27FC236}">
                    <a16:creationId xmlns:a16="http://schemas.microsoft.com/office/drawing/2014/main" id="{602C73FB-EF73-42F9-8D1A-0BF019BA3E84}"/>
                  </a:ext>
                </a:extLst>
              </p:cNvPr>
              <p:cNvSpPr>
                <a:spLocks noChangeAspect="1"/>
              </p:cNvSpPr>
              <p:nvPr/>
            </p:nvSpPr>
            <p:spPr bwMode="auto">
              <a:xfrm>
                <a:off x="5921481" y="2483199"/>
                <a:ext cx="303156" cy="302838"/>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accent2"/>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grpSp>
        <p:sp>
          <p:nvSpPr>
            <p:cNvPr id="4" name="等腰三角形 3">
              <a:extLst>
                <a:ext uri="{FF2B5EF4-FFF2-40B4-BE49-F238E27FC236}">
                  <a16:creationId xmlns:a16="http://schemas.microsoft.com/office/drawing/2014/main" id="{C1C8F6A7-62FA-491B-8131-6AD4C85C8C67}"/>
                </a:ext>
              </a:extLst>
            </p:cNvPr>
            <p:cNvSpPr/>
            <p:nvPr/>
          </p:nvSpPr>
          <p:spPr>
            <a:xfrm>
              <a:off x="3135086" y="5609771"/>
              <a:ext cx="5921829" cy="1248229"/>
            </a:xfrm>
            <a:prstGeom prst="triangle">
              <a:avLst/>
            </a:pr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grpSp>
      <p:sp>
        <p:nvSpPr>
          <p:cNvPr id="34" name="Synergistically utilize technically sound portals with frictionless chains. Dramatically customize…">
            <a:extLst>
              <a:ext uri="{FF2B5EF4-FFF2-40B4-BE49-F238E27FC236}">
                <a16:creationId xmlns:a16="http://schemas.microsoft.com/office/drawing/2014/main" id="{76FD3A6F-04B0-4C39-8D82-6ADD850E681D}"/>
              </a:ext>
            </a:extLst>
          </p:cNvPr>
          <p:cNvSpPr txBox="1"/>
          <p:nvPr/>
        </p:nvSpPr>
        <p:spPr>
          <a:xfrm>
            <a:off x="1546917" y="2370995"/>
            <a:ext cx="2556111"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5 </a:t>
            </a:r>
            <a:r>
              <a:rPr lang="en-US" altLang="en-US" sz="2800" dirty="0" err="1">
                <a:solidFill>
                  <a:srgbClr val="000000"/>
                </a:solidFill>
                <a:latin typeface="Arial" panose="020B0604020202020204" pitchFamily="34" charset="0"/>
                <a:cs typeface="Arial" panose="020B0604020202020204" pitchFamily="34" charset="0"/>
              </a:rPr>
              <a:t>lớp</a:t>
            </a:r>
            <a:r>
              <a:rPr lang="en-US" altLang="en-US" sz="2800" dirty="0">
                <a:solidFill>
                  <a:srgbClr val="000000"/>
                </a:solidFill>
                <a:latin typeface="Arial" panose="020B0604020202020204" pitchFamily="34" charset="0"/>
                <a:cs typeface="Arial" panose="020B0604020202020204" pitchFamily="34" charset="0"/>
              </a:rPr>
              <a:t> electron</a:t>
            </a:r>
          </a:p>
        </p:txBody>
      </p:sp>
      <p:sp>
        <p:nvSpPr>
          <p:cNvPr id="35" name="Synergistically utilize technically sound portals with frictionless chains. Dramatically customize…">
            <a:extLst>
              <a:ext uri="{FF2B5EF4-FFF2-40B4-BE49-F238E27FC236}">
                <a16:creationId xmlns:a16="http://schemas.microsoft.com/office/drawing/2014/main" id="{E92F4EFF-3E44-4742-B887-71231C3B38C8}"/>
              </a:ext>
            </a:extLst>
          </p:cNvPr>
          <p:cNvSpPr txBox="1"/>
          <p:nvPr/>
        </p:nvSpPr>
        <p:spPr>
          <a:xfrm>
            <a:off x="956194" y="4110945"/>
            <a:ext cx="3348703"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điện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tích</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hạt</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nhân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là</a:t>
            </a:r>
            <a:r>
              <a:rPr lang="en-US" altLang="en-US" sz="2800" dirty="0">
                <a:solidFill>
                  <a:srgbClr val="000000"/>
                </a:solidFill>
                <a:latin typeface="Arial" panose="020B0604020202020204" pitchFamily="34" charset="0"/>
                <a:cs typeface="Arial" panose="020B0604020202020204" pitchFamily="34" charset="0"/>
              </a:rPr>
              <a:t> 5+</a:t>
            </a:r>
          </a:p>
        </p:txBody>
      </p:sp>
      <p:sp>
        <p:nvSpPr>
          <p:cNvPr id="36" name="Synergistically utilize technically sound portals with frictionless chains. Dramatically customize…">
            <a:extLst>
              <a:ext uri="{FF2B5EF4-FFF2-40B4-BE49-F238E27FC236}">
                <a16:creationId xmlns:a16="http://schemas.microsoft.com/office/drawing/2014/main" id="{F89EBDBE-6629-4227-A44A-397E1B56D1C5}"/>
              </a:ext>
            </a:extLst>
          </p:cNvPr>
          <p:cNvSpPr txBox="1"/>
          <p:nvPr/>
        </p:nvSpPr>
        <p:spPr>
          <a:xfrm>
            <a:off x="7849570" y="3012250"/>
            <a:ext cx="3803587"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5 electron </a:t>
            </a:r>
            <a:r>
              <a:rPr lang="en-US" altLang="en-US" sz="2800" dirty="0" err="1">
                <a:solidFill>
                  <a:srgbClr val="000000"/>
                </a:solidFill>
                <a:latin typeface="Arial" panose="020B0604020202020204" pitchFamily="34" charset="0"/>
                <a:cs typeface="Arial" panose="020B0604020202020204" pitchFamily="34" charset="0"/>
              </a:rPr>
              <a:t>lớp</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ngoài</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cùng</a:t>
            </a:r>
            <a:endParaRPr lang="en-US" altLang="en-US" sz="2800" dirty="0">
              <a:solidFill>
                <a:srgbClr val="000000"/>
              </a:solidFill>
              <a:latin typeface="Arial" panose="020B0604020202020204" pitchFamily="34" charset="0"/>
              <a:cs typeface="Arial" panose="020B0604020202020204" pitchFamily="34" charset="0"/>
            </a:endParaRPr>
          </a:p>
        </p:txBody>
      </p:sp>
      <p:sp>
        <p:nvSpPr>
          <p:cNvPr id="37" name="Synergistically utilize technically sound portals with frictionless chains. Dramatically customize…">
            <a:extLst>
              <a:ext uri="{FF2B5EF4-FFF2-40B4-BE49-F238E27FC236}">
                <a16:creationId xmlns:a16="http://schemas.microsoft.com/office/drawing/2014/main" id="{13D3F818-B100-4AD3-8DC2-945260E56EDD}"/>
              </a:ext>
            </a:extLst>
          </p:cNvPr>
          <p:cNvSpPr txBox="1"/>
          <p:nvPr/>
        </p:nvSpPr>
        <p:spPr>
          <a:xfrm>
            <a:off x="8106578" y="4871422"/>
            <a:ext cx="2972240"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số</a:t>
            </a:r>
            <a:r>
              <a:rPr lang="en-US" altLang="en-US" sz="2800" dirty="0">
                <a:solidFill>
                  <a:srgbClr val="000000"/>
                </a:solidFill>
                <a:latin typeface="Arial" panose="020B0604020202020204" pitchFamily="34" charset="0"/>
                <a:cs typeface="Arial" panose="020B0604020202020204" pitchFamily="34" charset="0"/>
              </a:rPr>
              <a:t> proton </a:t>
            </a:r>
            <a:r>
              <a:rPr lang="en-US" altLang="en-US" sz="2800" dirty="0" err="1">
                <a:solidFill>
                  <a:srgbClr val="000000"/>
                </a:solidFill>
                <a:latin typeface="Arial" panose="020B0604020202020204" pitchFamily="34" charset="0"/>
                <a:cs typeface="Arial" panose="020B0604020202020204" pitchFamily="34" charset="0"/>
              </a:rPr>
              <a:t>bằng</a:t>
            </a:r>
            <a:r>
              <a:rPr lang="en-US" altLang="en-US" sz="2800" dirty="0">
                <a:solidFill>
                  <a:srgbClr val="000000"/>
                </a:solidFill>
                <a:latin typeface="Arial" panose="020B0604020202020204" pitchFamily="34" charset="0"/>
                <a:cs typeface="Arial" panose="020B0604020202020204" pitchFamily="34" charset="0"/>
              </a:rPr>
              <a:t> 5</a:t>
            </a:r>
            <a:endParaRPr lang="en-US" altLang="zh-CN" sz="2800" kern="0" dirty="0">
              <a:solidFill>
                <a:schemeClr val="bg1">
                  <a:lumMod val="65000"/>
                </a:schemeClr>
              </a:solidFill>
              <a:latin typeface="Arial" panose="020B0604020202020204" pitchFamily="34" charset="0"/>
              <a:cs typeface="Arial" panose="020B0604020202020204" pitchFamily="34" charset="0"/>
              <a:sym typeface="+mn-lt"/>
            </a:endParaRPr>
          </a:p>
        </p:txBody>
      </p:sp>
      <p:grpSp>
        <p:nvGrpSpPr>
          <p:cNvPr id="38" name="组合 49">
            <a:extLst>
              <a:ext uri="{FF2B5EF4-FFF2-40B4-BE49-F238E27FC236}">
                <a16:creationId xmlns:a16="http://schemas.microsoft.com/office/drawing/2014/main" id="{3B0023C9-468B-44EE-BC2C-752220250193}"/>
              </a:ext>
            </a:extLst>
          </p:cNvPr>
          <p:cNvGrpSpPr/>
          <p:nvPr/>
        </p:nvGrpSpPr>
        <p:grpSpPr>
          <a:xfrm>
            <a:off x="753196" y="268436"/>
            <a:ext cx="11262592" cy="1571811"/>
            <a:chOff x="-1224351" y="374887"/>
            <a:chExt cx="14653406" cy="2480983"/>
          </a:xfrm>
        </p:grpSpPr>
        <p:sp>
          <p:nvSpPr>
            <p:cNvPr id="39" name="Google Shape;354;p33">
              <a:extLst>
                <a:ext uri="{FF2B5EF4-FFF2-40B4-BE49-F238E27FC236}">
                  <a16:creationId xmlns:a16="http://schemas.microsoft.com/office/drawing/2014/main" id="{C934F494-E0AB-44B1-ADC8-62CDC6504FDC}"/>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0" name="文本框 51">
              <a:extLst>
                <a:ext uri="{FF2B5EF4-FFF2-40B4-BE49-F238E27FC236}">
                  <a16:creationId xmlns:a16="http://schemas.microsoft.com/office/drawing/2014/main" id="{04CA9065-D0BB-4AF7-9375-895921DEC9F9}"/>
                </a:ext>
              </a:extLst>
            </p:cNvPr>
            <p:cNvSpPr txBox="1"/>
            <p:nvPr/>
          </p:nvSpPr>
          <p:spPr>
            <a:xfrm>
              <a:off x="-838881" y="480263"/>
              <a:ext cx="14113920" cy="1700306"/>
            </a:xfrm>
            <a:prstGeom prst="rect">
              <a:avLst/>
            </a:prstGeom>
            <a:noFill/>
          </p:spPr>
          <p:txBody>
            <a:bodyPr wrap="square" rtlCol="0">
              <a:spAutoFit/>
            </a:bodyPr>
            <a:lstStyle/>
            <a:p>
              <a:r>
                <a:rPr lang="vi-VN" altLang="zh-CN" sz="3200" b="1" dirty="0">
                  <a:solidFill>
                    <a:srgbClr val="FF0000"/>
                  </a:solidFill>
                  <a:latin typeface="Arial" panose="020B0604020202020204" pitchFamily="34" charset="0"/>
                  <a:cs typeface="Arial" panose="020B0604020202020204" pitchFamily="34" charset="0"/>
                  <a:sym typeface="+mn-lt"/>
                </a:rPr>
                <a:t>Câu 7. </a:t>
              </a:r>
              <a:r>
                <a:rPr lang="vi-VN" altLang="zh-CN" sz="3200" dirty="0">
                  <a:solidFill>
                    <a:schemeClr val="bg1"/>
                  </a:solidFill>
                  <a:latin typeface="Arial" panose="020B0604020202020204" pitchFamily="34" charset="0"/>
                  <a:cs typeface="Arial" panose="020B0604020202020204" pitchFamily="34" charset="0"/>
                  <a:sym typeface="+mn-lt"/>
                </a:rPr>
                <a:t>Nguyên tố B ở nhóm V trong bảng tuần hoàn. Điều khẳng định nào sau đây đúng với cấu tạo nguyên tử B</a:t>
              </a:r>
            </a:p>
          </p:txBody>
        </p:sp>
      </p:grpSp>
      <p:sp>
        <p:nvSpPr>
          <p:cNvPr id="41" name="Rectangle: Rounded Corners 40">
            <a:extLst>
              <a:ext uri="{FF2B5EF4-FFF2-40B4-BE49-F238E27FC236}">
                <a16:creationId xmlns:a16="http://schemas.microsoft.com/office/drawing/2014/main" id="{2FE81E2C-53E7-4B3D-AD84-D6366733BC98}"/>
              </a:ext>
            </a:extLst>
          </p:cNvPr>
          <p:cNvSpPr/>
          <p:nvPr/>
        </p:nvSpPr>
        <p:spPr>
          <a:xfrm>
            <a:off x="7895571" y="3041071"/>
            <a:ext cx="3803587" cy="861773"/>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354251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circle(in)">
                                      <p:cBhvr>
                                        <p:cTn id="3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a:extLst>
              <a:ext uri="{FF2B5EF4-FFF2-40B4-BE49-F238E27FC236}">
                <a16:creationId xmlns:a16="http://schemas.microsoft.com/office/drawing/2014/main" id="{077BAEE7-0734-423D-B1BB-AF93729B2BB8}"/>
              </a:ext>
            </a:extLst>
          </p:cNvPr>
          <p:cNvGrpSpPr/>
          <p:nvPr/>
        </p:nvGrpSpPr>
        <p:grpSpPr>
          <a:xfrm>
            <a:off x="3990024" y="2611195"/>
            <a:ext cx="3567709" cy="3321431"/>
            <a:chOff x="4313984" y="2143760"/>
            <a:chExt cx="3455373" cy="3318023"/>
          </a:xfrm>
          <a:solidFill>
            <a:schemeClr val="accent1">
              <a:lumMod val="20000"/>
              <a:lumOff val="80000"/>
            </a:schemeClr>
          </a:solidFill>
        </p:grpSpPr>
        <p:grpSp>
          <p:nvGrpSpPr>
            <p:cNvPr id="3" name="组合 6">
              <a:extLst>
                <a:ext uri="{FF2B5EF4-FFF2-40B4-BE49-F238E27FC236}">
                  <a16:creationId xmlns:a16="http://schemas.microsoft.com/office/drawing/2014/main" id="{F243FA3C-D2D8-4FE0-9D6B-F2C45DD1F9ED}"/>
                </a:ext>
              </a:extLst>
            </p:cNvPr>
            <p:cNvGrpSpPr/>
            <p:nvPr/>
          </p:nvGrpSpPr>
          <p:grpSpPr>
            <a:xfrm>
              <a:off x="4359383" y="2180900"/>
              <a:ext cx="1394463" cy="1793361"/>
              <a:chOff x="3232913" y="1543496"/>
              <a:chExt cx="1077642" cy="1385911"/>
            </a:xfrm>
            <a:grpFill/>
          </p:grpSpPr>
          <p:sp>
            <p:nvSpPr>
              <p:cNvPr id="13" name="椭圆 34">
                <a:extLst>
                  <a:ext uri="{FF2B5EF4-FFF2-40B4-BE49-F238E27FC236}">
                    <a16:creationId xmlns:a16="http://schemas.microsoft.com/office/drawing/2014/main" id="{60E82856-B498-4B51-96E1-BDE55F1A01EE}"/>
                  </a:ext>
                </a:extLst>
              </p:cNvPr>
              <p:cNvSpPr/>
              <p:nvPr/>
            </p:nvSpPr>
            <p:spPr>
              <a:xfrm rot="10800000">
                <a:off x="3232913" y="15434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tx1"/>
                  </a:solidFill>
                  <a:latin typeface="Arial" panose="020B0604020202020204" pitchFamily="34" charset="0"/>
                  <a:cs typeface="Arial" panose="020B0604020202020204" pitchFamily="34" charset="0"/>
                  <a:sym typeface="+mn-lt"/>
                </a:endParaRPr>
              </a:p>
            </p:txBody>
          </p:sp>
          <p:sp>
            <p:nvSpPr>
              <p:cNvPr id="14" name="TextBox 228">
                <a:extLst>
                  <a:ext uri="{FF2B5EF4-FFF2-40B4-BE49-F238E27FC236}">
                    <a16:creationId xmlns:a16="http://schemas.microsoft.com/office/drawing/2014/main" id="{F5DF8C70-7149-4690-A64D-E9D23D583208}"/>
                  </a:ext>
                </a:extLst>
              </p:cNvPr>
              <p:cNvSpPr txBox="1"/>
              <p:nvPr/>
            </p:nvSpPr>
            <p:spPr>
              <a:xfrm>
                <a:off x="3545785" y="1888715"/>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A</a:t>
                </a:r>
                <a:endParaRPr lang="zh-CN" altLang="en-US" sz="4000" b="1" dirty="0">
                  <a:latin typeface="Arial" panose="020B0604020202020204" pitchFamily="34" charset="0"/>
                  <a:cs typeface="Arial" panose="020B0604020202020204" pitchFamily="34" charset="0"/>
                  <a:sym typeface="+mn-lt"/>
                </a:endParaRPr>
              </a:p>
            </p:txBody>
          </p:sp>
        </p:grpSp>
        <p:grpSp>
          <p:nvGrpSpPr>
            <p:cNvPr id="4" name="组合 7">
              <a:extLst>
                <a:ext uri="{FF2B5EF4-FFF2-40B4-BE49-F238E27FC236}">
                  <a16:creationId xmlns:a16="http://schemas.microsoft.com/office/drawing/2014/main" id="{D1746CD0-97FB-4E3C-95CB-1391BC6F8181}"/>
                </a:ext>
              </a:extLst>
            </p:cNvPr>
            <p:cNvGrpSpPr/>
            <p:nvPr/>
          </p:nvGrpSpPr>
          <p:grpSpPr>
            <a:xfrm>
              <a:off x="5937861" y="2143760"/>
              <a:ext cx="1793361" cy="1394463"/>
              <a:chOff x="4452762" y="1514794"/>
              <a:chExt cx="1385911" cy="1077642"/>
            </a:xfrm>
            <a:grpFill/>
          </p:grpSpPr>
          <p:sp>
            <p:nvSpPr>
              <p:cNvPr id="11" name="椭圆 34">
                <a:extLst>
                  <a:ext uri="{FF2B5EF4-FFF2-40B4-BE49-F238E27FC236}">
                    <a16:creationId xmlns:a16="http://schemas.microsoft.com/office/drawing/2014/main" id="{7AF9C795-7AD5-4294-BFD6-064676331117}"/>
                  </a:ext>
                </a:extLst>
              </p:cNvPr>
              <p:cNvSpPr/>
              <p:nvPr/>
            </p:nvSpPr>
            <p:spPr>
              <a:xfrm rot="16200000">
                <a:off x="4606897" y="136065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tx1"/>
                  </a:solidFill>
                  <a:latin typeface="Arial" panose="020B0604020202020204" pitchFamily="34" charset="0"/>
                  <a:cs typeface="Arial" panose="020B0604020202020204" pitchFamily="34" charset="0"/>
                  <a:sym typeface="+mn-lt"/>
                </a:endParaRPr>
              </a:p>
            </p:txBody>
          </p:sp>
          <p:sp>
            <p:nvSpPr>
              <p:cNvPr id="12" name="TextBox 229">
                <a:extLst>
                  <a:ext uri="{FF2B5EF4-FFF2-40B4-BE49-F238E27FC236}">
                    <a16:creationId xmlns:a16="http://schemas.microsoft.com/office/drawing/2014/main" id="{192C6D83-9956-4FA4-A9CE-C25E5024D3BB}"/>
                  </a:ext>
                </a:extLst>
              </p:cNvPr>
              <p:cNvSpPr txBox="1"/>
              <p:nvPr/>
            </p:nvSpPr>
            <p:spPr>
              <a:xfrm>
                <a:off x="5108140" y="1888714"/>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B</a:t>
                </a:r>
                <a:endParaRPr lang="zh-CN" altLang="en-US" sz="4000" b="1" dirty="0">
                  <a:latin typeface="Arial" panose="020B0604020202020204" pitchFamily="34" charset="0"/>
                  <a:cs typeface="Arial" panose="020B0604020202020204" pitchFamily="34" charset="0"/>
                  <a:sym typeface="+mn-lt"/>
                </a:endParaRPr>
              </a:p>
            </p:txBody>
          </p:sp>
        </p:grpSp>
        <p:grpSp>
          <p:nvGrpSpPr>
            <p:cNvPr id="5" name="组合 8">
              <a:extLst>
                <a:ext uri="{FF2B5EF4-FFF2-40B4-BE49-F238E27FC236}">
                  <a16:creationId xmlns:a16="http://schemas.microsoft.com/office/drawing/2014/main" id="{5997B869-BCB4-4F83-BAF8-9800A9A0C066}"/>
                </a:ext>
              </a:extLst>
            </p:cNvPr>
            <p:cNvGrpSpPr/>
            <p:nvPr/>
          </p:nvGrpSpPr>
          <p:grpSpPr>
            <a:xfrm>
              <a:off x="6374894" y="3668422"/>
              <a:ext cx="1394463" cy="1793361"/>
              <a:chOff x="4790502" y="2693054"/>
              <a:chExt cx="1077642" cy="1385911"/>
            </a:xfrm>
            <a:grpFill/>
          </p:grpSpPr>
          <p:sp>
            <p:nvSpPr>
              <p:cNvPr id="9" name="椭圆 34">
                <a:extLst>
                  <a:ext uri="{FF2B5EF4-FFF2-40B4-BE49-F238E27FC236}">
                    <a16:creationId xmlns:a16="http://schemas.microsoft.com/office/drawing/2014/main" id="{0B44B801-1016-439D-8F32-B83A199505F8}"/>
                  </a:ext>
                </a:extLst>
              </p:cNvPr>
              <p:cNvSpPr/>
              <p:nvPr/>
            </p:nvSpPr>
            <p:spPr>
              <a:xfrm>
                <a:off x="4790502" y="2693054"/>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tx1"/>
                  </a:solidFill>
                  <a:latin typeface="Arial" panose="020B0604020202020204" pitchFamily="34" charset="0"/>
                  <a:cs typeface="Arial" panose="020B0604020202020204" pitchFamily="34" charset="0"/>
                  <a:sym typeface="+mn-lt"/>
                </a:endParaRPr>
              </a:p>
            </p:txBody>
          </p:sp>
          <p:sp>
            <p:nvSpPr>
              <p:cNvPr id="10" name="TextBox 230">
                <a:extLst>
                  <a:ext uri="{FF2B5EF4-FFF2-40B4-BE49-F238E27FC236}">
                    <a16:creationId xmlns:a16="http://schemas.microsoft.com/office/drawing/2014/main" id="{D33C80BB-5CC1-48B2-A381-88DF6763DAA4}"/>
                  </a:ext>
                </a:extLst>
              </p:cNvPr>
              <p:cNvSpPr txBox="1"/>
              <p:nvPr/>
            </p:nvSpPr>
            <p:spPr>
              <a:xfrm>
                <a:off x="5108141" y="3363299"/>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D</a:t>
                </a:r>
                <a:endParaRPr lang="zh-CN" altLang="en-US" sz="4000" b="1" dirty="0">
                  <a:latin typeface="Arial" panose="020B0604020202020204" pitchFamily="34" charset="0"/>
                  <a:cs typeface="Arial" panose="020B0604020202020204" pitchFamily="34" charset="0"/>
                  <a:sym typeface="+mn-lt"/>
                </a:endParaRPr>
              </a:p>
            </p:txBody>
          </p:sp>
        </p:grpSp>
        <p:grpSp>
          <p:nvGrpSpPr>
            <p:cNvPr id="6" name="组合 9">
              <a:extLst>
                <a:ext uri="{FF2B5EF4-FFF2-40B4-BE49-F238E27FC236}">
                  <a16:creationId xmlns:a16="http://schemas.microsoft.com/office/drawing/2014/main" id="{4DCF8DFF-5459-4A84-9A92-010902A54D70}"/>
                </a:ext>
              </a:extLst>
            </p:cNvPr>
            <p:cNvGrpSpPr/>
            <p:nvPr/>
          </p:nvGrpSpPr>
          <p:grpSpPr>
            <a:xfrm>
              <a:off x="4313984" y="4035571"/>
              <a:ext cx="1793361" cy="1394463"/>
              <a:chOff x="3197829" y="2976787"/>
              <a:chExt cx="1385911" cy="1077642"/>
            </a:xfrm>
            <a:grpFill/>
          </p:grpSpPr>
          <p:sp>
            <p:nvSpPr>
              <p:cNvPr id="7" name="椭圆 34">
                <a:extLst>
                  <a:ext uri="{FF2B5EF4-FFF2-40B4-BE49-F238E27FC236}">
                    <a16:creationId xmlns:a16="http://schemas.microsoft.com/office/drawing/2014/main" id="{0ABCFBEC-5ADA-469B-8717-60B9B171BBAC}"/>
                  </a:ext>
                </a:extLst>
              </p:cNvPr>
              <p:cNvSpPr/>
              <p:nvPr/>
            </p:nvSpPr>
            <p:spPr>
              <a:xfrm rot="5400000">
                <a:off x="3351964" y="282265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tx1"/>
                  </a:solidFill>
                  <a:latin typeface="Arial" panose="020B0604020202020204" pitchFamily="34" charset="0"/>
                  <a:cs typeface="Arial" panose="020B0604020202020204" pitchFamily="34" charset="0"/>
                  <a:sym typeface="+mn-lt"/>
                </a:endParaRPr>
              </a:p>
            </p:txBody>
          </p:sp>
          <p:sp>
            <p:nvSpPr>
              <p:cNvPr id="8" name="TextBox 231">
                <a:extLst>
                  <a:ext uri="{FF2B5EF4-FFF2-40B4-BE49-F238E27FC236}">
                    <a16:creationId xmlns:a16="http://schemas.microsoft.com/office/drawing/2014/main" id="{496061BD-8405-4615-8296-E4E74D568F4B}"/>
                  </a:ext>
                </a:extLst>
              </p:cNvPr>
              <p:cNvSpPr txBox="1"/>
              <p:nvPr/>
            </p:nvSpPr>
            <p:spPr>
              <a:xfrm>
                <a:off x="3545786" y="3363298"/>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C</a:t>
                </a:r>
                <a:endParaRPr lang="zh-CN" altLang="en-US" sz="4000" b="1" dirty="0">
                  <a:latin typeface="Arial" panose="020B0604020202020204" pitchFamily="34" charset="0"/>
                  <a:cs typeface="Arial" panose="020B0604020202020204" pitchFamily="34" charset="0"/>
                  <a:sym typeface="+mn-lt"/>
                </a:endParaRPr>
              </a:p>
            </p:txBody>
          </p:sp>
        </p:grpSp>
      </p:grpSp>
      <p:sp>
        <p:nvSpPr>
          <p:cNvPr id="26" name="Synergistically utilize technically sound portals with frictionless chains. Dramatically customize…">
            <a:extLst>
              <a:ext uri="{FF2B5EF4-FFF2-40B4-BE49-F238E27FC236}">
                <a16:creationId xmlns:a16="http://schemas.microsoft.com/office/drawing/2014/main" id="{3C4FEF38-139F-45C7-BCD1-5E724B8DB618}"/>
              </a:ext>
            </a:extLst>
          </p:cNvPr>
          <p:cNvSpPr txBox="1"/>
          <p:nvPr/>
        </p:nvSpPr>
        <p:spPr>
          <a:xfrm>
            <a:off x="960969" y="2862498"/>
            <a:ext cx="2690915"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vi-VN" sz="2800" dirty="0">
                <a:latin typeface="Arial" panose="020B0604020202020204" pitchFamily="34" charset="0"/>
                <a:ea typeface="Autocar Bold Condensed" panose="020B0500000000000000" pitchFamily="34" charset="0"/>
                <a:cs typeface="Arial" panose="020B0604020202020204" pitchFamily="34" charset="0"/>
              </a:rPr>
              <a:t>Số electron lớp ngoài cùng</a:t>
            </a:r>
          </a:p>
        </p:txBody>
      </p:sp>
      <p:sp>
        <p:nvSpPr>
          <p:cNvPr id="27" name="Synergistically utilize technically sound portals with frictionless chains. Dramatically customize…">
            <a:extLst>
              <a:ext uri="{FF2B5EF4-FFF2-40B4-BE49-F238E27FC236}">
                <a16:creationId xmlns:a16="http://schemas.microsoft.com/office/drawing/2014/main" id="{BFB88716-704C-4E94-9FF4-85FDBFC597D3}"/>
              </a:ext>
            </a:extLst>
          </p:cNvPr>
          <p:cNvSpPr txBox="1"/>
          <p:nvPr/>
        </p:nvSpPr>
        <p:spPr>
          <a:xfrm>
            <a:off x="7709322" y="2862498"/>
            <a:ext cx="3640339" cy="56650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pPr>
            <a:r>
              <a:rPr lang="vi-VN" sz="2800" dirty="0">
                <a:latin typeface="Arial" panose="020B0604020202020204" pitchFamily="34" charset="0"/>
                <a:ea typeface="Autocar Bold Condensed" panose="020B0500000000000000" pitchFamily="34" charset="0"/>
                <a:cs typeface="Arial" panose="020B0604020202020204" pitchFamily="34" charset="0"/>
              </a:rPr>
              <a:t>Khối lượng nguyên tử</a:t>
            </a:r>
          </a:p>
        </p:txBody>
      </p:sp>
      <p:sp>
        <p:nvSpPr>
          <p:cNvPr id="28" name="Synergistically utilize technically sound portals with frictionless chains. Dramatically customize…">
            <a:extLst>
              <a:ext uri="{FF2B5EF4-FFF2-40B4-BE49-F238E27FC236}">
                <a16:creationId xmlns:a16="http://schemas.microsoft.com/office/drawing/2014/main" id="{4296EFC6-3DE4-46E2-9028-E599959A7316}"/>
              </a:ext>
            </a:extLst>
          </p:cNvPr>
          <p:cNvSpPr txBox="1"/>
          <p:nvPr/>
        </p:nvSpPr>
        <p:spPr>
          <a:xfrm>
            <a:off x="760541" y="4961497"/>
            <a:ext cx="2953237" cy="56650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pPr>
            <a:r>
              <a:rPr lang="vi-VN" sz="2800" dirty="0">
                <a:latin typeface="Arial" panose="020B0604020202020204" pitchFamily="34" charset="0"/>
                <a:ea typeface="Autocar Bold Condensed" panose="020B0500000000000000" pitchFamily="34" charset="0"/>
                <a:cs typeface="Arial" panose="020B0604020202020204" pitchFamily="34" charset="0"/>
              </a:rPr>
              <a:t>Điện tích hạt nhân</a:t>
            </a:r>
          </a:p>
        </p:txBody>
      </p:sp>
      <p:sp>
        <p:nvSpPr>
          <p:cNvPr id="29" name="Synergistically utilize technically sound portals with frictionless chains. Dramatically customize…">
            <a:extLst>
              <a:ext uri="{FF2B5EF4-FFF2-40B4-BE49-F238E27FC236}">
                <a16:creationId xmlns:a16="http://schemas.microsoft.com/office/drawing/2014/main" id="{33C66CE9-F074-451F-9379-6BEB676D8D02}"/>
              </a:ext>
            </a:extLst>
          </p:cNvPr>
          <p:cNvSpPr txBox="1"/>
          <p:nvPr/>
        </p:nvSpPr>
        <p:spPr>
          <a:xfrm>
            <a:off x="8186352" y="5002443"/>
            <a:ext cx="2663107" cy="56650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pPr>
            <a:r>
              <a:rPr lang="vi-VN" sz="2800" dirty="0">
                <a:latin typeface="Arial" panose="020B0604020202020204" pitchFamily="34" charset="0"/>
                <a:ea typeface="Autocar Bold Condensed" panose="020B0500000000000000" pitchFamily="34" charset="0"/>
                <a:cs typeface="Arial" panose="020B0604020202020204" pitchFamily="34" charset="0"/>
              </a:rPr>
              <a:t>Số lớp electron</a:t>
            </a:r>
          </a:p>
        </p:txBody>
      </p:sp>
      <p:grpSp>
        <p:nvGrpSpPr>
          <p:cNvPr id="30" name="组合 49">
            <a:extLst>
              <a:ext uri="{FF2B5EF4-FFF2-40B4-BE49-F238E27FC236}">
                <a16:creationId xmlns:a16="http://schemas.microsoft.com/office/drawing/2014/main" id="{26134126-E7BA-4213-AB5E-9379A785BFA9}"/>
              </a:ext>
            </a:extLst>
          </p:cNvPr>
          <p:cNvGrpSpPr/>
          <p:nvPr/>
        </p:nvGrpSpPr>
        <p:grpSpPr>
          <a:xfrm>
            <a:off x="960969" y="658799"/>
            <a:ext cx="10398894" cy="3065472"/>
            <a:chOff x="-789891" y="1019810"/>
            <a:chExt cx="14653406" cy="3060552"/>
          </a:xfrm>
        </p:grpSpPr>
        <p:sp>
          <p:nvSpPr>
            <p:cNvPr id="31" name="Google Shape;354;p33">
              <a:extLst>
                <a:ext uri="{FF2B5EF4-FFF2-40B4-BE49-F238E27FC236}">
                  <a16:creationId xmlns:a16="http://schemas.microsoft.com/office/drawing/2014/main" id="{681C4184-B21F-4779-A85B-07583052272D}"/>
                </a:ext>
              </a:extLst>
            </p:cNvPr>
            <p:cNvSpPr/>
            <p:nvPr/>
          </p:nvSpPr>
          <p:spPr>
            <a:xfrm>
              <a:off x="-789891" y="1019810"/>
              <a:ext cx="14653406" cy="1672164"/>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cs typeface="+mn-ea"/>
                <a:sym typeface="+mn-lt"/>
              </a:endParaRPr>
            </a:p>
          </p:txBody>
        </p:sp>
        <p:sp>
          <p:nvSpPr>
            <p:cNvPr id="32" name="文本框 51">
              <a:extLst>
                <a:ext uri="{FF2B5EF4-FFF2-40B4-BE49-F238E27FC236}">
                  <a16:creationId xmlns:a16="http://schemas.microsoft.com/office/drawing/2014/main" id="{CFAACA4F-7E5A-4A4F-80D4-20D1D87B03CC}"/>
                </a:ext>
              </a:extLst>
            </p:cNvPr>
            <p:cNvSpPr txBox="1"/>
            <p:nvPr/>
          </p:nvSpPr>
          <p:spPr>
            <a:xfrm>
              <a:off x="-547665" y="1019810"/>
              <a:ext cx="14113919" cy="3060552"/>
            </a:xfrm>
            <a:prstGeom prst="rect">
              <a:avLst/>
            </a:prstGeom>
            <a:noFill/>
          </p:spPr>
          <p:txBody>
            <a:bodyPr wrap="square" rtlCol="0">
              <a:spAutoFit/>
            </a:bodyPr>
            <a:lstStyle/>
            <a:p>
              <a:pPr algn="ctr"/>
              <a:r>
                <a:rPr lang="vi-VN" altLang="zh-CN" sz="4000" b="1" dirty="0">
                  <a:solidFill>
                    <a:srgbClr val="FF0000"/>
                  </a:solidFill>
                  <a:latin typeface="Arial" panose="020B0604020202020204" pitchFamily="34" charset="0"/>
                  <a:cs typeface="Arial" panose="020B0604020202020204" pitchFamily="34" charset="0"/>
                  <a:sym typeface="+mn-lt"/>
                </a:rPr>
                <a:t>Câu 8.</a:t>
              </a:r>
            </a:p>
            <a:p>
              <a:pPr algn="ctr"/>
              <a:r>
                <a:rPr lang="vi-VN" altLang="zh-CN" sz="4000" dirty="0">
                  <a:solidFill>
                    <a:schemeClr val="bg1"/>
                  </a:solidFill>
                  <a:latin typeface="Arial" panose="020B0604020202020204" pitchFamily="34" charset="0"/>
                  <a:cs typeface="Arial" panose="020B0604020202020204" pitchFamily="34" charset="0"/>
                  <a:sym typeface="+mn-lt"/>
                </a:rPr>
                <a:t>Các nguyên tố trong một chu kì thì có cùng</a:t>
              </a:r>
              <a:endParaRPr lang="en-US" altLang="zh-CN" sz="4000" dirty="0">
                <a:solidFill>
                  <a:schemeClr val="bg1"/>
                </a:solidFill>
                <a:latin typeface="Arial" panose="020B0604020202020204" pitchFamily="34" charset="0"/>
                <a:cs typeface="Arial" panose="020B0604020202020204" pitchFamily="34" charset="0"/>
                <a:sym typeface="+mn-lt"/>
              </a:endParaRPr>
            </a:p>
          </p:txBody>
        </p:sp>
      </p:grpSp>
      <p:sp>
        <p:nvSpPr>
          <p:cNvPr id="33" name="Rectangle: Rounded Corners 32">
            <a:extLst>
              <a:ext uri="{FF2B5EF4-FFF2-40B4-BE49-F238E27FC236}">
                <a16:creationId xmlns:a16="http://schemas.microsoft.com/office/drawing/2014/main" id="{5AB05795-8343-40CC-9937-0B9FABB8BAEE}"/>
              </a:ext>
            </a:extLst>
          </p:cNvPr>
          <p:cNvSpPr/>
          <p:nvPr/>
        </p:nvSpPr>
        <p:spPr>
          <a:xfrm>
            <a:off x="8186351" y="5002443"/>
            <a:ext cx="2663108" cy="60744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179540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305B0E36-0AE3-4043-8C1C-AEBDEEFB3B16}"/>
              </a:ext>
            </a:extLst>
          </p:cNvPr>
          <p:cNvGrpSpPr/>
          <p:nvPr>
            <p:custDataLst>
              <p:tags r:id="rId1"/>
            </p:custDataLst>
          </p:nvPr>
        </p:nvGrpSpPr>
        <p:grpSpPr>
          <a:xfrm>
            <a:off x="817919" y="2925332"/>
            <a:ext cx="2438220" cy="1275237"/>
            <a:chOff x="897432" y="2386177"/>
            <a:chExt cx="2438220" cy="1275237"/>
          </a:xfrm>
        </p:grpSpPr>
        <p:sp>
          <p:nvSpPr>
            <p:cNvPr id="3" name="PA-AutoShape 5">
              <a:extLst>
                <a:ext uri="{FF2B5EF4-FFF2-40B4-BE49-F238E27FC236}">
                  <a16:creationId xmlns:a16="http://schemas.microsoft.com/office/drawing/2014/main" id="{1FB0FDD1-27FA-41F1-8207-7D184A1E79F9}"/>
                </a:ext>
              </a:extLst>
            </p:cNvPr>
            <p:cNvSpPr>
              <a:spLocks/>
            </p:cNvSpPr>
            <p:nvPr>
              <p:custDataLst>
                <p:tags r:id="rId17"/>
              </p:custDataLst>
            </p:nvPr>
          </p:nvSpPr>
          <p:spPr bwMode="auto">
            <a:xfrm>
              <a:off x="1352813"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4" name="PA-AutoShape 6">
              <a:extLst>
                <a:ext uri="{FF2B5EF4-FFF2-40B4-BE49-F238E27FC236}">
                  <a16:creationId xmlns:a16="http://schemas.microsoft.com/office/drawing/2014/main" id="{D3780DE5-150C-4D98-AFA6-E5042A72F5BB}"/>
                </a:ext>
              </a:extLst>
            </p:cNvPr>
            <p:cNvSpPr>
              <a:spLocks/>
            </p:cNvSpPr>
            <p:nvPr>
              <p:custDataLst>
                <p:tags r:id="rId18"/>
              </p:custDataLst>
            </p:nvPr>
          </p:nvSpPr>
          <p:spPr bwMode="auto">
            <a:xfrm>
              <a:off x="897432" y="2553684"/>
              <a:ext cx="903187"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5" name="PA-AutoShape 15">
              <a:extLst>
                <a:ext uri="{FF2B5EF4-FFF2-40B4-BE49-F238E27FC236}">
                  <a16:creationId xmlns:a16="http://schemas.microsoft.com/office/drawing/2014/main" id="{02975A2A-192A-4D54-BE05-5D7A7C1E91C3}"/>
                </a:ext>
              </a:extLst>
            </p:cNvPr>
            <p:cNvSpPr>
              <a:spLocks/>
            </p:cNvSpPr>
            <p:nvPr>
              <p:custDataLst>
                <p:tags r:id="rId19"/>
              </p:custDataLst>
            </p:nvPr>
          </p:nvSpPr>
          <p:spPr bwMode="auto">
            <a:xfrm>
              <a:off x="1166789" y="2838192"/>
              <a:ext cx="359423" cy="359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ctr" defTabSz="647700" eaLnBrk="1" fontAlgn="auto" latinLnBrk="0" hangingPunct="1">
                <a:lnSpc>
                  <a:spcPct val="100000"/>
                </a:lnSpc>
                <a:spcBef>
                  <a:spcPts val="0"/>
                </a:spcBef>
                <a:spcAft>
                  <a:spcPts val="0"/>
                </a:spcAft>
                <a:buClrTx/>
                <a:buSzTx/>
                <a:buFontTx/>
                <a:buNone/>
                <a:tabLst/>
                <a:defRPr/>
              </a:pPr>
              <a:endParaRPr kumimoji="0" lang="es-ES" sz="6600" b="1"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latin typeface="Arial" panose="020B0604020202020204" pitchFamily="34" charset="0"/>
                <a:cs typeface="Arial" panose="020B0604020202020204" pitchFamily="34" charset="0"/>
                <a:sym typeface="+mn-lt"/>
              </a:endParaRPr>
            </a:p>
          </p:txBody>
        </p:sp>
        <p:sp>
          <p:nvSpPr>
            <p:cNvPr id="6" name="PA-矩形 3">
              <a:extLst>
                <a:ext uri="{FF2B5EF4-FFF2-40B4-BE49-F238E27FC236}">
                  <a16:creationId xmlns:a16="http://schemas.microsoft.com/office/drawing/2014/main" id="{0496D964-40B2-4F39-ACEF-DF2FD8F35745}"/>
                </a:ext>
              </a:extLst>
            </p:cNvPr>
            <p:cNvSpPr txBox="1">
              <a:spLocks noChangeArrowheads="1"/>
            </p:cNvSpPr>
            <p:nvPr>
              <p:custDataLst>
                <p:tags r:id="rId20"/>
              </p:custDataLst>
            </p:nvPr>
          </p:nvSpPr>
          <p:spPr>
            <a:xfrm>
              <a:off x="1825561" y="2687694"/>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A</a:t>
              </a:r>
            </a:p>
          </p:txBody>
        </p:sp>
      </p:grpSp>
      <p:grpSp>
        <p:nvGrpSpPr>
          <p:cNvPr id="7" name="PA-组合 2">
            <a:extLst>
              <a:ext uri="{FF2B5EF4-FFF2-40B4-BE49-F238E27FC236}">
                <a16:creationId xmlns:a16="http://schemas.microsoft.com/office/drawing/2014/main" id="{EADA665A-64E4-48C1-928B-11F8DE5CCD49}"/>
              </a:ext>
            </a:extLst>
          </p:cNvPr>
          <p:cNvGrpSpPr/>
          <p:nvPr>
            <p:custDataLst>
              <p:tags r:id="rId2"/>
            </p:custDataLst>
          </p:nvPr>
        </p:nvGrpSpPr>
        <p:grpSpPr>
          <a:xfrm>
            <a:off x="3570502" y="2925332"/>
            <a:ext cx="2508477" cy="1275237"/>
            <a:chOff x="3650015" y="2386177"/>
            <a:chExt cx="2508477" cy="1275237"/>
          </a:xfrm>
        </p:grpSpPr>
        <p:sp>
          <p:nvSpPr>
            <p:cNvPr id="8" name="PA-AutoShape 7">
              <a:extLst>
                <a:ext uri="{FF2B5EF4-FFF2-40B4-BE49-F238E27FC236}">
                  <a16:creationId xmlns:a16="http://schemas.microsoft.com/office/drawing/2014/main" id="{3237E13C-DAAB-47FC-89A7-B17565DC3488}"/>
                </a:ext>
              </a:extLst>
            </p:cNvPr>
            <p:cNvSpPr>
              <a:spLocks/>
            </p:cNvSpPr>
            <p:nvPr>
              <p:custDataLst>
                <p:tags r:id="rId13"/>
              </p:custDataLst>
            </p:nvPr>
          </p:nvSpPr>
          <p:spPr bwMode="auto">
            <a:xfrm>
              <a:off x="4103713" y="2386177"/>
              <a:ext cx="1984596"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9" name="PA-AutoShape 8">
              <a:extLst>
                <a:ext uri="{FF2B5EF4-FFF2-40B4-BE49-F238E27FC236}">
                  <a16:creationId xmlns:a16="http://schemas.microsoft.com/office/drawing/2014/main" id="{F9579161-E196-42D9-A2AB-6506566605BF}"/>
                </a:ext>
              </a:extLst>
            </p:cNvPr>
            <p:cNvSpPr>
              <a:spLocks/>
            </p:cNvSpPr>
            <p:nvPr>
              <p:custDataLst>
                <p:tags r:id="rId14"/>
              </p:custDataLst>
            </p:nvPr>
          </p:nvSpPr>
          <p:spPr bwMode="auto">
            <a:xfrm>
              <a:off x="3650015" y="2553684"/>
              <a:ext cx="901504"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0" name="PA-AutoShape 14">
              <a:extLst>
                <a:ext uri="{FF2B5EF4-FFF2-40B4-BE49-F238E27FC236}">
                  <a16:creationId xmlns:a16="http://schemas.microsoft.com/office/drawing/2014/main" id="{2E6B2A0F-E6D5-415E-80E1-672B3EFF0CB7}"/>
                </a:ext>
              </a:extLst>
            </p:cNvPr>
            <p:cNvSpPr>
              <a:spLocks/>
            </p:cNvSpPr>
            <p:nvPr>
              <p:custDataLst>
                <p:tags r:id="rId15"/>
              </p:custDataLst>
            </p:nvPr>
          </p:nvSpPr>
          <p:spPr bwMode="auto">
            <a:xfrm>
              <a:off x="3898329" y="2865128"/>
              <a:ext cx="441913" cy="30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1" name="PA-矩形 3">
              <a:extLst>
                <a:ext uri="{FF2B5EF4-FFF2-40B4-BE49-F238E27FC236}">
                  <a16:creationId xmlns:a16="http://schemas.microsoft.com/office/drawing/2014/main" id="{BFF81618-9163-4A0C-ADC5-1AF73B7B5022}"/>
                </a:ext>
              </a:extLst>
            </p:cNvPr>
            <p:cNvSpPr txBox="1">
              <a:spLocks noChangeArrowheads="1"/>
            </p:cNvSpPr>
            <p:nvPr>
              <p:custDataLst>
                <p:tags r:id="rId16"/>
              </p:custDataLst>
            </p:nvPr>
          </p:nvSpPr>
          <p:spPr>
            <a:xfrm>
              <a:off x="4675470" y="2665809"/>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B</a:t>
              </a:r>
            </a:p>
          </p:txBody>
        </p:sp>
      </p:grpSp>
      <p:grpSp>
        <p:nvGrpSpPr>
          <p:cNvPr id="12" name="PA-组合 3">
            <a:extLst>
              <a:ext uri="{FF2B5EF4-FFF2-40B4-BE49-F238E27FC236}">
                <a16:creationId xmlns:a16="http://schemas.microsoft.com/office/drawing/2014/main" id="{69D0159C-475F-4FA7-AD15-1438DA9ED64D}"/>
              </a:ext>
            </a:extLst>
          </p:cNvPr>
          <p:cNvGrpSpPr/>
          <p:nvPr>
            <p:custDataLst>
              <p:tags r:id="rId3"/>
            </p:custDataLst>
          </p:nvPr>
        </p:nvGrpSpPr>
        <p:grpSpPr>
          <a:xfrm>
            <a:off x="6323084" y="2925332"/>
            <a:ext cx="2443075" cy="1275237"/>
            <a:chOff x="6402597" y="2386177"/>
            <a:chExt cx="2443075" cy="1275237"/>
          </a:xfrm>
        </p:grpSpPr>
        <p:sp>
          <p:nvSpPr>
            <p:cNvPr id="13" name="PA-AutoShape 11">
              <a:extLst>
                <a:ext uri="{FF2B5EF4-FFF2-40B4-BE49-F238E27FC236}">
                  <a16:creationId xmlns:a16="http://schemas.microsoft.com/office/drawing/2014/main" id="{DDB34F3B-79D0-4F3B-93B4-52A58F4E9231}"/>
                </a:ext>
              </a:extLst>
            </p:cNvPr>
            <p:cNvSpPr>
              <a:spLocks/>
            </p:cNvSpPr>
            <p:nvPr>
              <p:custDataLst>
                <p:tags r:id="rId9"/>
              </p:custDataLst>
            </p:nvPr>
          </p:nvSpPr>
          <p:spPr bwMode="auto">
            <a:xfrm>
              <a:off x="6861345" y="2386177"/>
              <a:ext cx="1981081"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4" name="PA-AutoShape 12">
              <a:extLst>
                <a:ext uri="{FF2B5EF4-FFF2-40B4-BE49-F238E27FC236}">
                  <a16:creationId xmlns:a16="http://schemas.microsoft.com/office/drawing/2014/main" id="{5591FEA4-42C1-42AA-AC7E-1A5A93ACBA3A}"/>
                </a:ext>
              </a:extLst>
            </p:cNvPr>
            <p:cNvSpPr>
              <a:spLocks/>
            </p:cNvSpPr>
            <p:nvPr>
              <p:custDataLst>
                <p:tags r:id="rId10"/>
              </p:custDataLst>
            </p:nvPr>
          </p:nvSpPr>
          <p:spPr bwMode="auto">
            <a:xfrm>
              <a:off x="6402597" y="2553684"/>
              <a:ext cx="903188"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D686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5" name="PA-AutoShape 13">
              <a:extLst>
                <a:ext uri="{FF2B5EF4-FFF2-40B4-BE49-F238E27FC236}">
                  <a16:creationId xmlns:a16="http://schemas.microsoft.com/office/drawing/2014/main" id="{37FE5D92-92C3-43C5-8EB8-318967383509}"/>
                </a:ext>
              </a:extLst>
            </p:cNvPr>
            <p:cNvSpPr>
              <a:spLocks/>
            </p:cNvSpPr>
            <p:nvPr>
              <p:custDataLst>
                <p:tags r:id="rId11"/>
              </p:custDataLst>
            </p:nvPr>
          </p:nvSpPr>
          <p:spPr bwMode="auto">
            <a:xfrm>
              <a:off x="6664378" y="2828092"/>
              <a:ext cx="383834" cy="379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6" name="PA-矩形 3">
              <a:extLst>
                <a:ext uri="{FF2B5EF4-FFF2-40B4-BE49-F238E27FC236}">
                  <a16:creationId xmlns:a16="http://schemas.microsoft.com/office/drawing/2014/main" id="{BCF39EF1-D49C-42A7-AE65-2907DFF86D16}"/>
                </a:ext>
              </a:extLst>
            </p:cNvPr>
            <p:cNvSpPr txBox="1">
              <a:spLocks noChangeArrowheads="1"/>
            </p:cNvSpPr>
            <p:nvPr>
              <p:custDataLst>
                <p:tags r:id="rId12"/>
              </p:custDataLst>
            </p:nvPr>
          </p:nvSpPr>
          <p:spPr>
            <a:xfrm>
              <a:off x="7362650" y="2665808"/>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C</a:t>
              </a:r>
            </a:p>
          </p:txBody>
        </p:sp>
      </p:grpSp>
      <p:grpSp>
        <p:nvGrpSpPr>
          <p:cNvPr id="17" name="PA-组合 4">
            <a:extLst>
              <a:ext uri="{FF2B5EF4-FFF2-40B4-BE49-F238E27FC236}">
                <a16:creationId xmlns:a16="http://schemas.microsoft.com/office/drawing/2014/main" id="{FEF10DFA-B673-4508-A3C1-0C75B31111BA}"/>
              </a:ext>
            </a:extLst>
          </p:cNvPr>
          <p:cNvGrpSpPr/>
          <p:nvPr>
            <p:custDataLst>
              <p:tags r:id="rId4"/>
            </p:custDataLst>
          </p:nvPr>
        </p:nvGrpSpPr>
        <p:grpSpPr>
          <a:xfrm>
            <a:off x="9077351" y="2925332"/>
            <a:ext cx="2435695" cy="1275237"/>
            <a:chOff x="9156864" y="2386177"/>
            <a:chExt cx="2435695" cy="1275237"/>
          </a:xfrm>
        </p:grpSpPr>
        <p:sp>
          <p:nvSpPr>
            <p:cNvPr id="18" name="PA-AutoShape 9">
              <a:extLst>
                <a:ext uri="{FF2B5EF4-FFF2-40B4-BE49-F238E27FC236}">
                  <a16:creationId xmlns:a16="http://schemas.microsoft.com/office/drawing/2014/main" id="{CB72CEAD-591E-456F-9110-1FED6A6A314A}"/>
                </a:ext>
              </a:extLst>
            </p:cNvPr>
            <p:cNvSpPr>
              <a:spLocks/>
            </p:cNvSpPr>
            <p:nvPr>
              <p:custDataLst>
                <p:tags r:id="rId5"/>
              </p:custDataLst>
            </p:nvPr>
          </p:nvSpPr>
          <p:spPr bwMode="auto">
            <a:xfrm>
              <a:off x="9609720"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9" name="PA-AutoShape 10">
              <a:extLst>
                <a:ext uri="{FF2B5EF4-FFF2-40B4-BE49-F238E27FC236}">
                  <a16:creationId xmlns:a16="http://schemas.microsoft.com/office/drawing/2014/main" id="{9AD1C9D2-206B-4BE7-8FEA-C704B9D15694}"/>
                </a:ext>
              </a:extLst>
            </p:cNvPr>
            <p:cNvSpPr>
              <a:spLocks/>
            </p:cNvSpPr>
            <p:nvPr>
              <p:custDataLst>
                <p:tags r:id="rId6"/>
              </p:custDataLst>
            </p:nvPr>
          </p:nvSpPr>
          <p:spPr bwMode="auto">
            <a:xfrm>
              <a:off x="9156864" y="2553684"/>
              <a:ext cx="899821"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20" name="PA-AutoShape 16">
              <a:extLst>
                <a:ext uri="{FF2B5EF4-FFF2-40B4-BE49-F238E27FC236}">
                  <a16:creationId xmlns:a16="http://schemas.microsoft.com/office/drawing/2014/main" id="{FE931E3E-54B7-4838-AF16-2A488C9CC4DB}"/>
                </a:ext>
              </a:extLst>
            </p:cNvPr>
            <p:cNvSpPr>
              <a:spLocks/>
            </p:cNvSpPr>
            <p:nvPr>
              <p:custDataLst>
                <p:tags r:id="rId7"/>
              </p:custDataLst>
            </p:nvPr>
          </p:nvSpPr>
          <p:spPr bwMode="auto">
            <a:xfrm>
              <a:off x="9453157" y="2844084"/>
              <a:ext cx="359423" cy="299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ctr" defTabSz="647700" eaLnBrk="1" fontAlgn="auto" latinLnBrk="0" hangingPunct="1">
                <a:lnSpc>
                  <a:spcPct val="100000"/>
                </a:lnSpc>
                <a:spcBef>
                  <a:spcPts val="0"/>
                </a:spcBef>
                <a:spcAft>
                  <a:spcPts val="0"/>
                </a:spcAft>
                <a:buClrTx/>
                <a:buSzTx/>
                <a:buFontTx/>
                <a:buNone/>
                <a:tabLst/>
                <a:defRPr/>
              </a:pPr>
              <a:endParaRPr kumimoji="0" lang="es-ES" sz="6600" b="1"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latin typeface="Arial" panose="020B0604020202020204" pitchFamily="34" charset="0"/>
                <a:cs typeface="Arial" panose="020B0604020202020204" pitchFamily="34" charset="0"/>
                <a:sym typeface="+mn-lt"/>
              </a:endParaRPr>
            </a:p>
          </p:txBody>
        </p:sp>
        <p:sp>
          <p:nvSpPr>
            <p:cNvPr id="21" name="PA-矩形 3">
              <a:extLst>
                <a:ext uri="{FF2B5EF4-FFF2-40B4-BE49-F238E27FC236}">
                  <a16:creationId xmlns:a16="http://schemas.microsoft.com/office/drawing/2014/main" id="{773F680C-AA1F-463E-AAE1-08A8CE511F97}"/>
                </a:ext>
              </a:extLst>
            </p:cNvPr>
            <p:cNvSpPr txBox="1">
              <a:spLocks noChangeArrowheads="1"/>
            </p:cNvSpPr>
            <p:nvPr>
              <p:custDataLst>
                <p:tags r:id="rId8"/>
              </p:custDataLst>
            </p:nvPr>
          </p:nvSpPr>
          <p:spPr>
            <a:xfrm>
              <a:off x="10109537" y="2687693"/>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D</a:t>
              </a:r>
            </a:p>
          </p:txBody>
        </p:sp>
      </p:grpSp>
      <p:sp>
        <p:nvSpPr>
          <p:cNvPr id="22" name="Rectangle 24">
            <a:extLst>
              <a:ext uri="{FF2B5EF4-FFF2-40B4-BE49-F238E27FC236}">
                <a16:creationId xmlns:a16="http://schemas.microsoft.com/office/drawing/2014/main" id="{E60ECD21-197F-4B34-8BF6-6690A77F96F6}"/>
              </a:ext>
            </a:extLst>
          </p:cNvPr>
          <p:cNvSpPr/>
          <p:nvPr/>
        </p:nvSpPr>
        <p:spPr>
          <a:xfrm>
            <a:off x="576311" y="4479853"/>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3 và 4</a:t>
            </a:r>
          </a:p>
        </p:txBody>
      </p:sp>
      <p:sp>
        <p:nvSpPr>
          <p:cNvPr id="23" name="Rectangle 24">
            <a:extLst>
              <a:ext uri="{FF2B5EF4-FFF2-40B4-BE49-F238E27FC236}">
                <a16:creationId xmlns:a16="http://schemas.microsoft.com/office/drawing/2014/main" id="{17B84D61-E9FB-4A85-8EFD-DA4DA4276F5D}"/>
              </a:ext>
            </a:extLst>
          </p:cNvPr>
          <p:cNvSpPr/>
          <p:nvPr/>
        </p:nvSpPr>
        <p:spPr>
          <a:xfrm>
            <a:off x="3450301" y="4479853"/>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4 và 4</a:t>
            </a:r>
          </a:p>
        </p:txBody>
      </p:sp>
      <p:sp>
        <p:nvSpPr>
          <p:cNvPr id="24" name="Rectangle 24">
            <a:extLst>
              <a:ext uri="{FF2B5EF4-FFF2-40B4-BE49-F238E27FC236}">
                <a16:creationId xmlns:a16="http://schemas.microsoft.com/office/drawing/2014/main" id="{B2486C5C-0DB9-4992-BD50-9A3B1574BE9B}"/>
              </a:ext>
            </a:extLst>
          </p:cNvPr>
          <p:cNvSpPr/>
          <p:nvPr/>
        </p:nvSpPr>
        <p:spPr>
          <a:xfrm>
            <a:off x="6319048" y="4490497"/>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3 và 3</a:t>
            </a:r>
          </a:p>
        </p:txBody>
      </p:sp>
      <p:sp>
        <p:nvSpPr>
          <p:cNvPr id="25" name="Rectangle 24">
            <a:extLst>
              <a:ext uri="{FF2B5EF4-FFF2-40B4-BE49-F238E27FC236}">
                <a16:creationId xmlns:a16="http://schemas.microsoft.com/office/drawing/2014/main" id="{43FD5C0F-7172-4F03-9174-74FF371947ED}"/>
              </a:ext>
            </a:extLst>
          </p:cNvPr>
          <p:cNvSpPr/>
          <p:nvPr/>
        </p:nvSpPr>
        <p:spPr>
          <a:xfrm>
            <a:off x="9198282" y="4479853"/>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4 và 3</a:t>
            </a:r>
          </a:p>
        </p:txBody>
      </p:sp>
      <p:grpSp>
        <p:nvGrpSpPr>
          <p:cNvPr id="26" name="组合 49">
            <a:extLst>
              <a:ext uri="{FF2B5EF4-FFF2-40B4-BE49-F238E27FC236}">
                <a16:creationId xmlns:a16="http://schemas.microsoft.com/office/drawing/2014/main" id="{7C5CA5F0-A3F9-4FC9-92EE-75ECC29018A3}"/>
              </a:ext>
            </a:extLst>
          </p:cNvPr>
          <p:cNvGrpSpPr/>
          <p:nvPr/>
        </p:nvGrpSpPr>
        <p:grpSpPr>
          <a:xfrm>
            <a:off x="1087276" y="545664"/>
            <a:ext cx="9887859" cy="2883336"/>
            <a:chOff x="-789891" y="750583"/>
            <a:chExt cx="14653406" cy="2769069"/>
          </a:xfrm>
        </p:grpSpPr>
        <p:sp>
          <p:nvSpPr>
            <p:cNvPr id="27" name="Google Shape;354;p33">
              <a:extLst>
                <a:ext uri="{FF2B5EF4-FFF2-40B4-BE49-F238E27FC236}">
                  <a16:creationId xmlns:a16="http://schemas.microsoft.com/office/drawing/2014/main" id="{23ED94E7-2032-44F4-A0FF-B31ED29503D1}"/>
                </a:ext>
              </a:extLst>
            </p:cNvPr>
            <p:cNvSpPr/>
            <p:nvPr/>
          </p:nvSpPr>
          <p:spPr>
            <a:xfrm>
              <a:off x="-789891" y="762552"/>
              <a:ext cx="14653406" cy="1929422"/>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28" name="文本框 51">
              <a:extLst>
                <a:ext uri="{FF2B5EF4-FFF2-40B4-BE49-F238E27FC236}">
                  <a16:creationId xmlns:a16="http://schemas.microsoft.com/office/drawing/2014/main" id="{5E0D0FA6-0721-4121-981B-0184D0CD56C1}"/>
                </a:ext>
              </a:extLst>
            </p:cNvPr>
            <p:cNvSpPr txBox="1"/>
            <p:nvPr/>
          </p:nvSpPr>
          <p:spPr>
            <a:xfrm>
              <a:off x="-504031" y="750583"/>
              <a:ext cx="14113919" cy="2769069"/>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9.</a:t>
              </a:r>
            </a:p>
            <a:p>
              <a:pPr algn="ctr"/>
              <a:r>
                <a:rPr lang="vi-VN" altLang="zh-CN" sz="3600" dirty="0">
                  <a:solidFill>
                    <a:schemeClr val="bg1"/>
                  </a:solidFill>
                  <a:latin typeface="Arial" panose="020B0604020202020204" pitchFamily="34" charset="0"/>
                  <a:cs typeface="Arial" panose="020B0604020202020204" pitchFamily="34" charset="0"/>
                  <a:sym typeface="+mn-lt"/>
                </a:rPr>
                <a:t>Trong bảng tuần hoàn các nguyên tố hóa học, số chu kì nhỏ và chu kì lớn là</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30" name="Rectangle: Rounded Corners 29">
            <a:extLst>
              <a:ext uri="{FF2B5EF4-FFF2-40B4-BE49-F238E27FC236}">
                <a16:creationId xmlns:a16="http://schemas.microsoft.com/office/drawing/2014/main" id="{EAF7E337-136D-49D2-9218-7FA2E577BA13}"/>
              </a:ext>
            </a:extLst>
          </p:cNvPr>
          <p:cNvSpPr/>
          <p:nvPr/>
        </p:nvSpPr>
        <p:spPr>
          <a:xfrm>
            <a:off x="571067" y="4432427"/>
            <a:ext cx="2263627" cy="861773"/>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836169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p16">
            <a:extLst>
              <a:ext uri="{FF2B5EF4-FFF2-40B4-BE49-F238E27FC236}">
                <a16:creationId xmlns:a16="http://schemas.microsoft.com/office/drawing/2014/main" id="{E6F563C4-3423-4A59-BDC1-1E8FF1240A5F}"/>
              </a:ext>
            </a:extLst>
          </p:cNvPr>
          <p:cNvGrpSpPr/>
          <p:nvPr/>
        </p:nvGrpSpPr>
        <p:grpSpPr>
          <a:xfrm>
            <a:off x="975313" y="2818827"/>
            <a:ext cx="1894293" cy="2061081"/>
            <a:chOff x="697483" y="1532161"/>
            <a:chExt cx="1420720" cy="1545811"/>
          </a:xfrm>
        </p:grpSpPr>
        <p:grpSp>
          <p:nvGrpSpPr>
            <p:cNvPr id="3" name="Google Shape;69;p16">
              <a:extLst>
                <a:ext uri="{FF2B5EF4-FFF2-40B4-BE49-F238E27FC236}">
                  <a16:creationId xmlns:a16="http://schemas.microsoft.com/office/drawing/2014/main" id="{DC68D006-0BE2-4368-99E1-B9C96152BC32}"/>
                </a:ext>
              </a:extLst>
            </p:cNvPr>
            <p:cNvGrpSpPr/>
            <p:nvPr/>
          </p:nvGrpSpPr>
          <p:grpSpPr>
            <a:xfrm>
              <a:off x="697483" y="1532161"/>
              <a:ext cx="1420720" cy="1545811"/>
              <a:chOff x="697483" y="1532161"/>
              <a:chExt cx="1420720" cy="1545811"/>
            </a:xfrm>
          </p:grpSpPr>
          <p:grpSp>
            <p:nvGrpSpPr>
              <p:cNvPr id="5" name="Google Shape;70;p16">
                <a:extLst>
                  <a:ext uri="{FF2B5EF4-FFF2-40B4-BE49-F238E27FC236}">
                    <a16:creationId xmlns:a16="http://schemas.microsoft.com/office/drawing/2014/main" id="{8FFDA65C-A096-4D53-BD82-B3DDA0A8FD63}"/>
                  </a:ext>
                </a:extLst>
              </p:cNvPr>
              <p:cNvGrpSpPr/>
              <p:nvPr/>
            </p:nvGrpSpPr>
            <p:grpSpPr>
              <a:xfrm>
                <a:off x="697483" y="1532161"/>
                <a:ext cx="1420720" cy="1545811"/>
                <a:chOff x="969863" y="1767400"/>
                <a:chExt cx="1791350" cy="1949075"/>
              </a:xfrm>
            </p:grpSpPr>
            <p:sp>
              <p:nvSpPr>
                <p:cNvPr id="7" name="Google Shape;71;p16">
                  <a:extLst>
                    <a:ext uri="{FF2B5EF4-FFF2-40B4-BE49-F238E27FC236}">
                      <a16:creationId xmlns:a16="http://schemas.microsoft.com/office/drawing/2014/main" id="{9083C111-8F01-426E-8F6A-284B513D00E4}"/>
                    </a:ext>
                  </a:extLst>
                </p:cNvPr>
                <p:cNvSpPr/>
                <p:nvPr/>
              </p:nvSpPr>
              <p:spPr>
                <a:xfrm>
                  <a:off x="969863" y="1767400"/>
                  <a:ext cx="1791350" cy="1949075"/>
                </a:xfrm>
                <a:custGeom>
                  <a:avLst/>
                  <a:gdLst/>
                  <a:ahLst/>
                  <a:cxnLst/>
                  <a:rect l="l" t="t" r="r" b="b"/>
                  <a:pathLst>
                    <a:path w="71654" h="77963" extrusionOk="0">
                      <a:moveTo>
                        <a:pt x="35179" y="0"/>
                      </a:moveTo>
                      <a:cubicBezTo>
                        <a:pt x="30166" y="0"/>
                        <a:pt x="25239" y="1037"/>
                        <a:pt x="20658" y="3025"/>
                      </a:cubicBezTo>
                      <a:cubicBezTo>
                        <a:pt x="13138" y="6223"/>
                        <a:pt x="7088" y="12274"/>
                        <a:pt x="3976" y="19793"/>
                      </a:cubicBezTo>
                      <a:cubicBezTo>
                        <a:pt x="0" y="28782"/>
                        <a:pt x="0" y="38895"/>
                        <a:pt x="3803" y="47884"/>
                      </a:cubicBezTo>
                      <a:cubicBezTo>
                        <a:pt x="7606" y="56441"/>
                        <a:pt x="14608" y="63096"/>
                        <a:pt x="23424" y="66294"/>
                      </a:cubicBezTo>
                      <a:cubicBezTo>
                        <a:pt x="24547" y="66726"/>
                        <a:pt x="25498" y="67504"/>
                        <a:pt x="26017" y="68455"/>
                      </a:cubicBezTo>
                      <a:lnTo>
                        <a:pt x="29733" y="74938"/>
                      </a:lnTo>
                      <a:cubicBezTo>
                        <a:pt x="30857" y="76839"/>
                        <a:pt x="32931" y="77963"/>
                        <a:pt x="35179" y="77963"/>
                      </a:cubicBezTo>
                      <a:cubicBezTo>
                        <a:pt x="37340" y="77963"/>
                        <a:pt x="39414" y="76839"/>
                        <a:pt x="40538" y="74938"/>
                      </a:cubicBezTo>
                      <a:lnTo>
                        <a:pt x="44168" y="68628"/>
                      </a:lnTo>
                      <a:cubicBezTo>
                        <a:pt x="44686" y="67591"/>
                        <a:pt x="45551" y="66813"/>
                        <a:pt x="46674" y="66467"/>
                      </a:cubicBezTo>
                      <a:cubicBezTo>
                        <a:pt x="62319" y="60849"/>
                        <a:pt x="71654" y="44772"/>
                        <a:pt x="68888" y="28350"/>
                      </a:cubicBezTo>
                      <a:cubicBezTo>
                        <a:pt x="66036" y="12014"/>
                        <a:pt x="51774"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8" name="Google Shape;72;p16">
                  <a:extLst>
                    <a:ext uri="{FF2B5EF4-FFF2-40B4-BE49-F238E27FC236}">
                      <a16:creationId xmlns:a16="http://schemas.microsoft.com/office/drawing/2014/main" id="{42205013-C4E8-49A5-9B18-E6DBA41FB09F}"/>
                    </a:ext>
                  </a:extLst>
                </p:cNvPr>
                <p:cNvSpPr/>
                <p:nvPr/>
              </p:nvSpPr>
              <p:spPr>
                <a:xfrm>
                  <a:off x="1172988" y="1969475"/>
                  <a:ext cx="1333250" cy="1310825"/>
                </a:xfrm>
                <a:custGeom>
                  <a:avLst/>
                  <a:gdLst/>
                  <a:ahLst/>
                  <a:cxnLst/>
                  <a:rect l="l" t="t" r="r" b="b"/>
                  <a:pathLst>
                    <a:path w="53330" h="52433" extrusionOk="0">
                      <a:moveTo>
                        <a:pt x="27142" y="1"/>
                      </a:moveTo>
                      <a:cubicBezTo>
                        <a:pt x="26284" y="1"/>
                        <a:pt x="25419" y="43"/>
                        <a:pt x="24547" y="128"/>
                      </a:cubicBezTo>
                      <a:cubicBezTo>
                        <a:pt x="10458" y="1511"/>
                        <a:pt x="0" y="13785"/>
                        <a:pt x="951" y="27873"/>
                      </a:cubicBezTo>
                      <a:cubicBezTo>
                        <a:pt x="1883" y="41774"/>
                        <a:pt x="13372" y="52433"/>
                        <a:pt x="27102" y="52433"/>
                      </a:cubicBezTo>
                      <a:cubicBezTo>
                        <a:pt x="27373" y="52433"/>
                        <a:pt x="27645" y="52429"/>
                        <a:pt x="27918" y="52420"/>
                      </a:cubicBezTo>
                      <a:cubicBezTo>
                        <a:pt x="42093" y="51988"/>
                        <a:pt x="53330" y="40406"/>
                        <a:pt x="53330" y="26231"/>
                      </a:cubicBezTo>
                      <a:cubicBezTo>
                        <a:pt x="53330" y="25107"/>
                        <a:pt x="53243" y="23897"/>
                        <a:pt x="53070" y="22774"/>
                      </a:cubicBezTo>
                      <a:cubicBezTo>
                        <a:pt x="51367" y="9638"/>
                        <a:pt x="40156" y="1"/>
                        <a:pt x="2714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9" name="Google Shape;73;p16">
                  <a:extLst>
                    <a:ext uri="{FF2B5EF4-FFF2-40B4-BE49-F238E27FC236}">
                      <a16:creationId xmlns:a16="http://schemas.microsoft.com/office/drawing/2014/main" id="{961F447A-F5E9-494B-A747-D88F5A9F8AA6}"/>
                    </a:ext>
                  </a:extLst>
                </p:cNvPr>
                <p:cNvSpPr/>
                <p:nvPr/>
              </p:nvSpPr>
              <p:spPr>
                <a:xfrm>
                  <a:off x="119891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0" name="Google Shape;74;p16">
                  <a:extLst>
                    <a:ext uri="{FF2B5EF4-FFF2-40B4-BE49-F238E27FC236}">
                      <a16:creationId xmlns:a16="http://schemas.microsoft.com/office/drawing/2014/main" id="{846C02CF-DD84-444F-A56D-53A5635225A9}"/>
                    </a:ext>
                  </a:extLst>
                </p:cNvPr>
                <p:cNvSpPr/>
                <p:nvPr/>
              </p:nvSpPr>
              <p:spPr>
                <a:xfrm>
                  <a:off x="1747763" y="3437700"/>
                  <a:ext cx="200975" cy="198825"/>
                </a:xfrm>
                <a:custGeom>
                  <a:avLst/>
                  <a:gdLst/>
                  <a:ahLst/>
                  <a:cxnLst/>
                  <a:rect l="l" t="t" r="r" b="b"/>
                  <a:pathLst>
                    <a:path w="8039" h="7953" extrusionOk="0">
                      <a:moveTo>
                        <a:pt x="4063" y="1"/>
                      </a:moveTo>
                      <a:cubicBezTo>
                        <a:pt x="1815" y="1"/>
                        <a:pt x="0" y="1730"/>
                        <a:pt x="0" y="3977"/>
                      </a:cubicBezTo>
                      <a:cubicBezTo>
                        <a:pt x="0" y="6138"/>
                        <a:pt x="1815" y="7953"/>
                        <a:pt x="4063" y="7953"/>
                      </a:cubicBezTo>
                      <a:cubicBezTo>
                        <a:pt x="6224" y="7953"/>
                        <a:pt x="8039" y="6138"/>
                        <a:pt x="8039" y="3977"/>
                      </a:cubicBezTo>
                      <a:cubicBezTo>
                        <a:pt x="8039" y="1730"/>
                        <a:pt x="6224" y="1"/>
                        <a:pt x="40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sp>
            <p:nvSpPr>
              <p:cNvPr id="6" name="Google Shape;75;p16">
                <a:extLst>
                  <a:ext uri="{FF2B5EF4-FFF2-40B4-BE49-F238E27FC236}">
                    <a16:creationId xmlns:a16="http://schemas.microsoft.com/office/drawing/2014/main" id="{98221890-778E-4C30-A1E9-6B0C10307E6B}"/>
                  </a:ext>
                </a:extLst>
              </p:cNvPr>
              <p:cNvSpPr/>
              <p:nvPr/>
            </p:nvSpPr>
            <p:spPr>
              <a:xfrm>
                <a:off x="1247878" y="2218667"/>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sp>
          <p:nvSpPr>
            <p:cNvPr id="4" name="Google Shape;76;p16">
              <a:extLst>
                <a:ext uri="{FF2B5EF4-FFF2-40B4-BE49-F238E27FC236}">
                  <a16:creationId xmlns:a16="http://schemas.microsoft.com/office/drawing/2014/main" id="{365434CE-D02F-43E4-BB71-0BE7E53AF588}"/>
                </a:ext>
              </a:extLst>
            </p:cNvPr>
            <p:cNvSpPr txBox="1"/>
            <p:nvPr/>
          </p:nvSpPr>
          <p:spPr>
            <a:xfrm>
              <a:off x="899043"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A</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grpSp>
        <p:nvGrpSpPr>
          <p:cNvPr id="11" name="Google Shape;78;p16">
            <a:extLst>
              <a:ext uri="{FF2B5EF4-FFF2-40B4-BE49-F238E27FC236}">
                <a16:creationId xmlns:a16="http://schemas.microsoft.com/office/drawing/2014/main" id="{2DFB846D-3CB8-4D25-9C71-28159C802D3E}"/>
              </a:ext>
            </a:extLst>
          </p:cNvPr>
          <p:cNvGrpSpPr/>
          <p:nvPr/>
        </p:nvGrpSpPr>
        <p:grpSpPr>
          <a:xfrm>
            <a:off x="3787746" y="2818827"/>
            <a:ext cx="1894320" cy="2061081"/>
            <a:chOff x="2806808" y="1532161"/>
            <a:chExt cx="1420740" cy="1545811"/>
          </a:xfrm>
        </p:grpSpPr>
        <p:grpSp>
          <p:nvGrpSpPr>
            <p:cNvPr id="12" name="Google Shape;79;p16">
              <a:extLst>
                <a:ext uri="{FF2B5EF4-FFF2-40B4-BE49-F238E27FC236}">
                  <a16:creationId xmlns:a16="http://schemas.microsoft.com/office/drawing/2014/main" id="{7DD6FCF8-0E2B-4DBC-8B1B-2ABDEF0CE3E4}"/>
                </a:ext>
              </a:extLst>
            </p:cNvPr>
            <p:cNvGrpSpPr/>
            <p:nvPr/>
          </p:nvGrpSpPr>
          <p:grpSpPr>
            <a:xfrm>
              <a:off x="2806808" y="1532161"/>
              <a:ext cx="1420740" cy="1545811"/>
              <a:chOff x="2806808" y="1532161"/>
              <a:chExt cx="1420740" cy="1545811"/>
            </a:xfrm>
          </p:grpSpPr>
          <p:grpSp>
            <p:nvGrpSpPr>
              <p:cNvPr id="14" name="Google Shape;80;p16">
                <a:extLst>
                  <a:ext uri="{FF2B5EF4-FFF2-40B4-BE49-F238E27FC236}">
                    <a16:creationId xmlns:a16="http://schemas.microsoft.com/office/drawing/2014/main" id="{F039440C-B6C8-45CC-8F34-1FE934A978CA}"/>
                  </a:ext>
                </a:extLst>
              </p:cNvPr>
              <p:cNvGrpSpPr/>
              <p:nvPr/>
            </p:nvGrpSpPr>
            <p:grpSpPr>
              <a:xfrm>
                <a:off x="2806808" y="1532161"/>
                <a:ext cx="1420740" cy="1545811"/>
                <a:chOff x="2771988" y="1767400"/>
                <a:chExt cx="1791375" cy="1949075"/>
              </a:xfrm>
            </p:grpSpPr>
            <p:sp>
              <p:nvSpPr>
                <p:cNvPr id="20" name="Google Shape;81;p16">
                  <a:extLst>
                    <a:ext uri="{FF2B5EF4-FFF2-40B4-BE49-F238E27FC236}">
                      <a16:creationId xmlns:a16="http://schemas.microsoft.com/office/drawing/2014/main" id="{D82D3B0B-1BC4-41EE-BC7C-08EBE67CA55A}"/>
                    </a:ext>
                  </a:extLst>
                </p:cNvPr>
                <p:cNvSpPr/>
                <p:nvPr/>
              </p:nvSpPr>
              <p:spPr>
                <a:xfrm>
                  <a:off x="2771988" y="1767400"/>
                  <a:ext cx="1791375" cy="1949075"/>
                </a:xfrm>
                <a:custGeom>
                  <a:avLst/>
                  <a:gdLst/>
                  <a:ahLst/>
                  <a:cxnLst/>
                  <a:rect l="l" t="t" r="r" b="b"/>
                  <a:pathLst>
                    <a:path w="71655" h="77963" extrusionOk="0">
                      <a:moveTo>
                        <a:pt x="35180" y="0"/>
                      </a:moveTo>
                      <a:cubicBezTo>
                        <a:pt x="30253" y="0"/>
                        <a:pt x="25326" y="1037"/>
                        <a:pt x="20745" y="3025"/>
                      </a:cubicBezTo>
                      <a:cubicBezTo>
                        <a:pt x="13139" y="6223"/>
                        <a:pt x="7175" y="12274"/>
                        <a:pt x="3977" y="19793"/>
                      </a:cubicBezTo>
                      <a:cubicBezTo>
                        <a:pt x="87" y="28782"/>
                        <a:pt x="1" y="38895"/>
                        <a:pt x="3891" y="47884"/>
                      </a:cubicBezTo>
                      <a:cubicBezTo>
                        <a:pt x="7607" y="56441"/>
                        <a:pt x="14695" y="63096"/>
                        <a:pt x="23511" y="66294"/>
                      </a:cubicBezTo>
                      <a:cubicBezTo>
                        <a:pt x="24548" y="66726"/>
                        <a:pt x="25499" y="67504"/>
                        <a:pt x="26104" y="68455"/>
                      </a:cubicBezTo>
                      <a:lnTo>
                        <a:pt x="29821" y="74938"/>
                      </a:lnTo>
                      <a:cubicBezTo>
                        <a:pt x="30944" y="76839"/>
                        <a:pt x="33019" y="77963"/>
                        <a:pt x="35180" y="77963"/>
                      </a:cubicBezTo>
                      <a:cubicBezTo>
                        <a:pt x="37340" y="77963"/>
                        <a:pt x="39415" y="76839"/>
                        <a:pt x="40538" y="74938"/>
                      </a:cubicBezTo>
                      <a:lnTo>
                        <a:pt x="44169" y="68628"/>
                      </a:lnTo>
                      <a:cubicBezTo>
                        <a:pt x="44687" y="67591"/>
                        <a:pt x="45552" y="66813"/>
                        <a:pt x="46675" y="66467"/>
                      </a:cubicBezTo>
                      <a:cubicBezTo>
                        <a:pt x="62320" y="60849"/>
                        <a:pt x="71655" y="44772"/>
                        <a:pt x="68889" y="28437"/>
                      </a:cubicBezTo>
                      <a:cubicBezTo>
                        <a:pt x="66036" y="12014"/>
                        <a:pt x="51861" y="0"/>
                        <a:pt x="35180"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21" name="Google Shape;82;p16">
                  <a:extLst>
                    <a:ext uri="{FF2B5EF4-FFF2-40B4-BE49-F238E27FC236}">
                      <a16:creationId xmlns:a16="http://schemas.microsoft.com/office/drawing/2014/main" id="{3A215CDA-1D9F-4F31-B0B0-CA358E475A6E}"/>
                    </a:ext>
                  </a:extLst>
                </p:cNvPr>
                <p:cNvSpPr/>
                <p:nvPr/>
              </p:nvSpPr>
              <p:spPr>
                <a:xfrm>
                  <a:off x="2994563" y="1968350"/>
                  <a:ext cx="1313825" cy="1300850"/>
                </a:xfrm>
                <a:custGeom>
                  <a:avLst/>
                  <a:gdLst/>
                  <a:ahLst/>
                  <a:cxnLst/>
                  <a:rect l="l" t="t" r="r" b="b"/>
                  <a:pathLst>
                    <a:path w="52553" h="52034" extrusionOk="0">
                      <a:moveTo>
                        <a:pt x="26277" y="0"/>
                      </a:moveTo>
                      <a:cubicBezTo>
                        <a:pt x="13139" y="0"/>
                        <a:pt x="1989" y="9767"/>
                        <a:pt x="260" y="22819"/>
                      </a:cubicBezTo>
                      <a:cubicBezTo>
                        <a:pt x="87" y="23942"/>
                        <a:pt x="1" y="25152"/>
                        <a:pt x="1" y="26276"/>
                      </a:cubicBezTo>
                      <a:cubicBezTo>
                        <a:pt x="346" y="40537"/>
                        <a:pt x="12015" y="52033"/>
                        <a:pt x="26277" y="52033"/>
                      </a:cubicBezTo>
                      <a:cubicBezTo>
                        <a:pt x="40625" y="52033"/>
                        <a:pt x="52293" y="40537"/>
                        <a:pt x="52552" y="26276"/>
                      </a:cubicBezTo>
                      <a:cubicBezTo>
                        <a:pt x="52552" y="25152"/>
                        <a:pt x="52466" y="23942"/>
                        <a:pt x="52293" y="22819"/>
                      </a:cubicBezTo>
                      <a:cubicBezTo>
                        <a:pt x="50564" y="9767"/>
                        <a:pt x="39501" y="0"/>
                        <a:pt x="2627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22" name="Google Shape;83;p16">
                  <a:extLst>
                    <a:ext uri="{FF2B5EF4-FFF2-40B4-BE49-F238E27FC236}">
                      <a16:creationId xmlns:a16="http://schemas.microsoft.com/office/drawing/2014/main" id="{F22E5FE5-AABC-467C-B2C5-CC9D1AADA03C}"/>
                    </a:ext>
                  </a:extLst>
                </p:cNvPr>
                <p:cNvSpPr/>
                <p:nvPr/>
              </p:nvSpPr>
              <p:spPr>
                <a:xfrm>
                  <a:off x="3001038" y="1968350"/>
                  <a:ext cx="1300875" cy="570475"/>
                </a:xfrm>
                <a:custGeom>
                  <a:avLst/>
                  <a:gdLst/>
                  <a:ahLst/>
                  <a:cxnLst/>
                  <a:rect l="l" t="t" r="r" b="b"/>
                  <a:pathLst>
                    <a:path w="52035" h="22819" extrusionOk="0">
                      <a:moveTo>
                        <a:pt x="26018" y="0"/>
                      </a:moveTo>
                      <a:cubicBezTo>
                        <a:pt x="12880" y="0"/>
                        <a:pt x="1730" y="9767"/>
                        <a:pt x="1" y="22819"/>
                      </a:cubicBezTo>
                      <a:lnTo>
                        <a:pt x="52034" y="22819"/>
                      </a:lnTo>
                      <a:cubicBezTo>
                        <a:pt x="50305" y="9767"/>
                        <a:pt x="39242" y="0"/>
                        <a:pt x="2601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23" name="Google Shape;84;p16">
                  <a:extLst>
                    <a:ext uri="{FF2B5EF4-FFF2-40B4-BE49-F238E27FC236}">
                      <a16:creationId xmlns:a16="http://schemas.microsoft.com/office/drawing/2014/main" id="{420C01E9-F918-4514-9272-2229907A4A2D}"/>
                    </a:ext>
                  </a:extLst>
                </p:cNvPr>
                <p:cNvSpPr/>
                <p:nvPr/>
              </p:nvSpPr>
              <p:spPr>
                <a:xfrm>
                  <a:off x="3517488" y="3437700"/>
                  <a:ext cx="235550" cy="199825"/>
                </a:xfrm>
                <a:custGeom>
                  <a:avLst/>
                  <a:gdLst/>
                  <a:ahLst/>
                  <a:cxnLst/>
                  <a:rect l="l" t="t" r="r" b="b"/>
                  <a:pathLst>
                    <a:path w="9422" h="7993" extrusionOk="0">
                      <a:moveTo>
                        <a:pt x="5360" y="1"/>
                      </a:moveTo>
                      <a:cubicBezTo>
                        <a:pt x="1816" y="1"/>
                        <a:pt x="1" y="4236"/>
                        <a:pt x="2507" y="6829"/>
                      </a:cubicBezTo>
                      <a:cubicBezTo>
                        <a:pt x="3339" y="7633"/>
                        <a:pt x="4349" y="7993"/>
                        <a:pt x="5338" y="7993"/>
                      </a:cubicBezTo>
                      <a:cubicBezTo>
                        <a:pt x="7429" y="7993"/>
                        <a:pt x="9422" y="6383"/>
                        <a:pt x="9422" y="3977"/>
                      </a:cubicBezTo>
                      <a:cubicBezTo>
                        <a:pt x="9422" y="1730"/>
                        <a:pt x="7607" y="1"/>
                        <a:pt x="5360"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nvGrpSpPr>
              <p:cNvPr id="15" name="Google Shape;85;p16">
                <a:extLst>
                  <a:ext uri="{FF2B5EF4-FFF2-40B4-BE49-F238E27FC236}">
                    <a16:creationId xmlns:a16="http://schemas.microsoft.com/office/drawing/2014/main" id="{C2B64819-2027-4284-A4D8-BB07116E6249}"/>
                  </a:ext>
                </a:extLst>
              </p:cNvPr>
              <p:cNvGrpSpPr/>
              <p:nvPr/>
            </p:nvGrpSpPr>
            <p:grpSpPr>
              <a:xfrm>
                <a:off x="3333647" y="2217756"/>
                <a:ext cx="366269" cy="368091"/>
                <a:chOff x="-62150375" y="2664925"/>
                <a:chExt cx="316650" cy="318225"/>
              </a:xfrm>
            </p:grpSpPr>
            <p:sp>
              <p:nvSpPr>
                <p:cNvPr id="16" name="Google Shape;86;p16">
                  <a:extLst>
                    <a:ext uri="{FF2B5EF4-FFF2-40B4-BE49-F238E27FC236}">
                      <a16:creationId xmlns:a16="http://schemas.microsoft.com/office/drawing/2014/main" id="{C922F5DE-102F-49D0-9CD4-9B51E5D4C84E}"/>
                    </a:ext>
                  </a:extLst>
                </p:cNvPr>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7" name="Google Shape;87;p16">
                  <a:extLst>
                    <a:ext uri="{FF2B5EF4-FFF2-40B4-BE49-F238E27FC236}">
                      <a16:creationId xmlns:a16="http://schemas.microsoft.com/office/drawing/2014/main" id="{B8DE6037-5C12-4ECA-BEEA-7BA60054756D}"/>
                    </a:ext>
                  </a:extLst>
                </p:cNvPr>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8" name="Google Shape;88;p16">
                  <a:extLst>
                    <a:ext uri="{FF2B5EF4-FFF2-40B4-BE49-F238E27FC236}">
                      <a16:creationId xmlns:a16="http://schemas.microsoft.com/office/drawing/2014/main" id="{A11325F1-6F17-43B5-B0C8-FFB4B3F8E6DC}"/>
                    </a:ext>
                  </a:extLst>
                </p:cNvPr>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9" name="Google Shape;89;p16">
                  <a:extLst>
                    <a:ext uri="{FF2B5EF4-FFF2-40B4-BE49-F238E27FC236}">
                      <a16:creationId xmlns:a16="http://schemas.microsoft.com/office/drawing/2014/main" id="{50604B11-6874-42B1-94B1-D54550B00D44}"/>
                    </a:ext>
                  </a:extLst>
                </p:cNvPr>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sp>
          <p:nvSpPr>
            <p:cNvPr id="13" name="Google Shape;90;p16">
              <a:extLst>
                <a:ext uri="{FF2B5EF4-FFF2-40B4-BE49-F238E27FC236}">
                  <a16:creationId xmlns:a16="http://schemas.microsoft.com/office/drawing/2014/main" id="{82B75A71-A8E9-4E3E-8596-E61A86E8C88B}"/>
                </a:ext>
              </a:extLst>
            </p:cNvPr>
            <p:cNvSpPr txBox="1"/>
            <p:nvPr/>
          </p:nvSpPr>
          <p:spPr>
            <a:xfrm>
              <a:off x="3008378"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B</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grpSp>
        <p:nvGrpSpPr>
          <p:cNvPr id="24" name="Google Shape;95;p16">
            <a:extLst>
              <a:ext uri="{FF2B5EF4-FFF2-40B4-BE49-F238E27FC236}">
                <a16:creationId xmlns:a16="http://schemas.microsoft.com/office/drawing/2014/main" id="{74D97C7D-884B-481E-8675-9269F5879063}"/>
              </a:ext>
            </a:extLst>
          </p:cNvPr>
          <p:cNvGrpSpPr/>
          <p:nvPr/>
        </p:nvGrpSpPr>
        <p:grpSpPr>
          <a:xfrm>
            <a:off x="6599154" y="2818827"/>
            <a:ext cx="1896593" cy="2061081"/>
            <a:chOff x="4915364" y="1532161"/>
            <a:chExt cx="1422445" cy="1545811"/>
          </a:xfrm>
        </p:grpSpPr>
        <p:grpSp>
          <p:nvGrpSpPr>
            <p:cNvPr id="25" name="Google Shape;96;p16">
              <a:extLst>
                <a:ext uri="{FF2B5EF4-FFF2-40B4-BE49-F238E27FC236}">
                  <a16:creationId xmlns:a16="http://schemas.microsoft.com/office/drawing/2014/main" id="{BE9A8355-4104-444B-979F-F0523F991E55}"/>
                </a:ext>
              </a:extLst>
            </p:cNvPr>
            <p:cNvGrpSpPr/>
            <p:nvPr/>
          </p:nvGrpSpPr>
          <p:grpSpPr>
            <a:xfrm>
              <a:off x="4915364" y="1532161"/>
              <a:ext cx="1422445" cy="1545811"/>
              <a:chOff x="4915364" y="1532161"/>
              <a:chExt cx="1422445" cy="1545811"/>
            </a:xfrm>
          </p:grpSpPr>
          <p:grpSp>
            <p:nvGrpSpPr>
              <p:cNvPr id="27" name="Google Shape;97;p16">
                <a:extLst>
                  <a:ext uri="{FF2B5EF4-FFF2-40B4-BE49-F238E27FC236}">
                    <a16:creationId xmlns:a16="http://schemas.microsoft.com/office/drawing/2014/main" id="{E592FD9E-59C6-45FF-93C7-A5D8FD92B326}"/>
                  </a:ext>
                </a:extLst>
              </p:cNvPr>
              <p:cNvGrpSpPr/>
              <p:nvPr/>
            </p:nvGrpSpPr>
            <p:grpSpPr>
              <a:xfrm>
                <a:off x="4915364" y="1532161"/>
                <a:ext cx="1422445" cy="1545811"/>
                <a:chOff x="4574138" y="1767400"/>
                <a:chExt cx="1793525" cy="1949075"/>
              </a:xfrm>
            </p:grpSpPr>
            <p:sp>
              <p:nvSpPr>
                <p:cNvPr id="35" name="Google Shape;98;p16">
                  <a:extLst>
                    <a:ext uri="{FF2B5EF4-FFF2-40B4-BE49-F238E27FC236}">
                      <a16:creationId xmlns:a16="http://schemas.microsoft.com/office/drawing/2014/main" id="{4E824AAE-284B-4612-91E9-04E35511F40D}"/>
                    </a:ext>
                  </a:extLst>
                </p:cNvPr>
                <p:cNvSpPr/>
                <p:nvPr/>
              </p:nvSpPr>
              <p:spPr>
                <a:xfrm>
                  <a:off x="4574138" y="1767400"/>
                  <a:ext cx="1793525" cy="1949075"/>
                </a:xfrm>
                <a:custGeom>
                  <a:avLst/>
                  <a:gdLst/>
                  <a:ahLst/>
                  <a:cxnLst/>
                  <a:rect l="l" t="t" r="r" b="b"/>
                  <a:pathLst>
                    <a:path w="71741" h="77963" extrusionOk="0">
                      <a:moveTo>
                        <a:pt x="35266" y="0"/>
                      </a:moveTo>
                      <a:cubicBezTo>
                        <a:pt x="30253" y="0"/>
                        <a:pt x="25326" y="1037"/>
                        <a:pt x="20745" y="3025"/>
                      </a:cubicBezTo>
                      <a:cubicBezTo>
                        <a:pt x="13225" y="6223"/>
                        <a:pt x="7175" y="12187"/>
                        <a:pt x="3977" y="19793"/>
                      </a:cubicBezTo>
                      <a:cubicBezTo>
                        <a:pt x="87" y="28696"/>
                        <a:pt x="1" y="38895"/>
                        <a:pt x="3890" y="47884"/>
                      </a:cubicBezTo>
                      <a:cubicBezTo>
                        <a:pt x="7607" y="56441"/>
                        <a:pt x="14694" y="63096"/>
                        <a:pt x="23511" y="66294"/>
                      </a:cubicBezTo>
                      <a:cubicBezTo>
                        <a:pt x="24634" y="66726"/>
                        <a:pt x="25585" y="67504"/>
                        <a:pt x="26104" y="68455"/>
                      </a:cubicBezTo>
                      <a:lnTo>
                        <a:pt x="29820" y="74938"/>
                      </a:lnTo>
                      <a:cubicBezTo>
                        <a:pt x="30944" y="76839"/>
                        <a:pt x="33018" y="77963"/>
                        <a:pt x="35266" y="77963"/>
                      </a:cubicBezTo>
                      <a:cubicBezTo>
                        <a:pt x="37427" y="77963"/>
                        <a:pt x="39501" y="76839"/>
                        <a:pt x="40625" y="74938"/>
                      </a:cubicBezTo>
                      <a:lnTo>
                        <a:pt x="44255" y="68628"/>
                      </a:lnTo>
                      <a:cubicBezTo>
                        <a:pt x="44773" y="67591"/>
                        <a:pt x="45638" y="66813"/>
                        <a:pt x="46761" y="66467"/>
                      </a:cubicBezTo>
                      <a:cubicBezTo>
                        <a:pt x="62406" y="60849"/>
                        <a:pt x="71741" y="44772"/>
                        <a:pt x="68975" y="28350"/>
                      </a:cubicBezTo>
                      <a:cubicBezTo>
                        <a:pt x="66123" y="12014"/>
                        <a:pt x="51861" y="0"/>
                        <a:pt x="35266"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6" name="Google Shape;99;p16">
                  <a:extLst>
                    <a:ext uri="{FF2B5EF4-FFF2-40B4-BE49-F238E27FC236}">
                      <a16:creationId xmlns:a16="http://schemas.microsoft.com/office/drawing/2014/main" id="{0667CCFB-FFED-42BB-ADD3-20F17029C3D5}"/>
                    </a:ext>
                  </a:extLst>
                </p:cNvPr>
                <p:cNvSpPr/>
                <p:nvPr/>
              </p:nvSpPr>
              <p:spPr>
                <a:xfrm>
                  <a:off x="4779413" y="1969475"/>
                  <a:ext cx="1333275" cy="1310825"/>
                </a:xfrm>
                <a:custGeom>
                  <a:avLst/>
                  <a:gdLst/>
                  <a:ahLst/>
                  <a:cxnLst/>
                  <a:rect l="l" t="t" r="r" b="b"/>
                  <a:pathLst>
                    <a:path w="53331" h="52433" extrusionOk="0">
                      <a:moveTo>
                        <a:pt x="27057" y="1"/>
                      </a:moveTo>
                      <a:cubicBezTo>
                        <a:pt x="26199" y="1"/>
                        <a:pt x="25333" y="43"/>
                        <a:pt x="24462" y="128"/>
                      </a:cubicBezTo>
                      <a:cubicBezTo>
                        <a:pt x="10373" y="1511"/>
                        <a:pt x="1" y="13785"/>
                        <a:pt x="865" y="27873"/>
                      </a:cubicBezTo>
                      <a:cubicBezTo>
                        <a:pt x="1798" y="41774"/>
                        <a:pt x="13286" y="52433"/>
                        <a:pt x="27098" y="52433"/>
                      </a:cubicBezTo>
                      <a:cubicBezTo>
                        <a:pt x="27371" y="52433"/>
                        <a:pt x="27645" y="52429"/>
                        <a:pt x="27919" y="52420"/>
                      </a:cubicBezTo>
                      <a:cubicBezTo>
                        <a:pt x="42008" y="51988"/>
                        <a:pt x="53244" y="40406"/>
                        <a:pt x="53331" y="26231"/>
                      </a:cubicBezTo>
                      <a:cubicBezTo>
                        <a:pt x="53331" y="25107"/>
                        <a:pt x="53244" y="23897"/>
                        <a:pt x="53071" y="22774"/>
                      </a:cubicBezTo>
                      <a:cubicBezTo>
                        <a:pt x="51287" y="9638"/>
                        <a:pt x="40070" y="1"/>
                        <a:pt x="2705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7" name="Google Shape;100;p16">
                  <a:extLst>
                    <a:ext uri="{FF2B5EF4-FFF2-40B4-BE49-F238E27FC236}">
                      <a16:creationId xmlns:a16="http://schemas.microsoft.com/office/drawing/2014/main" id="{F16D6D48-FE01-424A-9B93-98A62EEC80C0}"/>
                    </a:ext>
                  </a:extLst>
                </p:cNvPr>
                <p:cNvSpPr/>
                <p:nvPr/>
              </p:nvSpPr>
              <p:spPr>
                <a:xfrm>
                  <a:off x="480536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D686A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8" name="Google Shape;101;p16">
                  <a:extLst>
                    <a:ext uri="{FF2B5EF4-FFF2-40B4-BE49-F238E27FC236}">
                      <a16:creationId xmlns:a16="http://schemas.microsoft.com/office/drawing/2014/main" id="{F6FF9244-9A23-4B72-AC69-3928E7579F97}"/>
                    </a:ext>
                  </a:extLst>
                </p:cNvPr>
                <p:cNvSpPr/>
                <p:nvPr/>
              </p:nvSpPr>
              <p:spPr>
                <a:xfrm>
                  <a:off x="5356363" y="3437700"/>
                  <a:ext cx="198825" cy="198825"/>
                </a:xfrm>
                <a:custGeom>
                  <a:avLst/>
                  <a:gdLst/>
                  <a:ahLst/>
                  <a:cxnLst/>
                  <a:rect l="l" t="t" r="r" b="b"/>
                  <a:pathLst>
                    <a:path w="7953" h="7953" extrusionOk="0">
                      <a:moveTo>
                        <a:pt x="3977" y="1"/>
                      </a:moveTo>
                      <a:cubicBezTo>
                        <a:pt x="1729" y="1"/>
                        <a:pt x="1" y="1730"/>
                        <a:pt x="1" y="3977"/>
                      </a:cubicBezTo>
                      <a:cubicBezTo>
                        <a:pt x="1" y="6138"/>
                        <a:pt x="1729" y="7953"/>
                        <a:pt x="3977" y="7953"/>
                      </a:cubicBezTo>
                      <a:cubicBezTo>
                        <a:pt x="6138" y="7953"/>
                        <a:pt x="7953" y="6138"/>
                        <a:pt x="7953" y="3977"/>
                      </a:cubicBezTo>
                      <a:cubicBezTo>
                        <a:pt x="7953" y="1730"/>
                        <a:pt x="6138" y="1"/>
                        <a:pt x="39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nvGrpSpPr>
              <p:cNvPr id="28" name="Google Shape;102;p16">
                <a:extLst>
                  <a:ext uri="{FF2B5EF4-FFF2-40B4-BE49-F238E27FC236}">
                    <a16:creationId xmlns:a16="http://schemas.microsoft.com/office/drawing/2014/main" id="{E226D3DD-195B-46BC-A0DE-54A72CE49A61}"/>
                  </a:ext>
                </a:extLst>
              </p:cNvPr>
              <p:cNvGrpSpPr/>
              <p:nvPr/>
            </p:nvGrpSpPr>
            <p:grpSpPr>
              <a:xfrm>
                <a:off x="5443059" y="2221846"/>
                <a:ext cx="366269" cy="359907"/>
                <a:chOff x="-60988625" y="2310475"/>
                <a:chExt cx="316650" cy="311150"/>
              </a:xfrm>
            </p:grpSpPr>
            <p:sp>
              <p:nvSpPr>
                <p:cNvPr id="29" name="Google Shape;103;p16">
                  <a:extLst>
                    <a:ext uri="{FF2B5EF4-FFF2-40B4-BE49-F238E27FC236}">
                      <a16:creationId xmlns:a16="http://schemas.microsoft.com/office/drawing/2014/main" id="{858C99A5-36FA-44B6-86BE-241F0F80F0D1}"/>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0" name="Google Shape;104;p16">
                  <a:extLst>
                    <a:ext uri="{FF2B5EF4-FFF2-40B4-BE49-F238E27FC236}">
                      <a16:creationId xmlns:a16="http://schemas.microsoft.com/office/drawing/2014/main" id="{6B4D13DD-7F45-4399-A273-2AF12C33B798}"/>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1" name="Google Shape;105;p16">
                  <a:extLst>
                    <a:ext uri="{FF2B5EF4-FFF2-40B4-BE49-F238E27FC236}">
                      <a16:creationId xmlns:a16="http://schemas.microsoft.com/office/drawing/2014/main" id="{C606DC21-C6E1-4F60-B74A-AEBA8F19F64C}"/>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2" name="Google Shape;106;p16">
                  <a:extLst>
                    <a:ext uri="{FF2B5EF4-FFF2-40B4-BE49-F238E27FC236}">
                      <a16:creationId xmlns:a16="http://schemas.microsoft.com/office/drawing/2014/main" id="{EFA02EEE-F525-49FA-938E-602E00E2A4A4}"/>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3" name="Google Shape;107;p16">
                  <a:extLst>
                    <a:ext uri="{FF2B5EF4-FFF2-40B4-BE49-F238E27FC236}">
                      <a16:creationId xmlns:a16="http://schemas.microsoft.com/office/drawing/2014/main" id="{FD28EADB-BBB5-4207-B856-450F489ABBC1}"/>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4" name="Google Shape;108;p16">
                  <a:extLst>
                    <a:ext uri="{FF2B5EF4-FFF2-40B4-BE49-F238E27FC236}">
                      <a16:creationId xmlns:a16="http://schemas.microsoft.com/office/drawing/2014/main" id="{C6FCD30F-3926-4169-976C-DDCC65311298}"/>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sp>
          <p:nvSpPr>
            <p:cNvPr id="26" name="Google Shape;109;p16">
              <a:extLst>
                <a:ext uri="{FF2B5EF4-FFF2-40B4-BE49-F238E27FC236}">
                  <a16:creationId xmlns:a16="http://schemas.microsoft.com/office/drawing/2014/main" id="{8F057CCB-7E0B-4006-B001-6F8FD45E512C}"/>
                </a:ext>
              </a:extLst>
            </p:cNvPr>
            <p:cNvSpPr txBox="1"/>
            <p:nvPr/>
          </p:nvSpPr>
          <p:spPr>
            <a:xfrm>
              <a:off x="5117786"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C</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grpSp>
        <p:nvGrpSpPr>
          <p:cNvPr id="39" name="组合 45">
            <a:extLst>
              <a:ext uri="{FF2B5EF4-FFF2-40B4-BE49-F238E27FC236}">
                <a16:creationId xmlns:a16="http://schemas.microsoft.com/office/drawing/2014/main" id="{953A5B6A-887B-4542-A16C-2AE60EA04A47}"/>
              </a:ext>
            </a:extLst>
          </p:cNvPr>
          <p:cNvGrpSpPr/>
          <p:nvPr/>
        </p:nvGrpSpPr>
        <p:grpSpPr>
          <a:xfrm>
            <a:off x="9411794" y="2818827"/>
            <a:ext cx="1896593" cy="2061081"/>
            <a:chOff x="9398542" y="1693014"/>
            <a:chExt cx="1896593" cy="2061081"/>
          </a:xfrm>
        </p:grpSpPr>
        <p:grpSp>
          <p:nvGrpSpPr>
            <p:cNvPr id="40" name="Google Shape;115;p16">
              <a:extLst>
                <a:ext uri="{FF2B5EF4-FFF2-40B4-BE49-F238E27FC236}">
                  <a16:creationId xmlns:a16="http://schemas.microsoft.com/office/drawing/2014/main" id="{B87FD25A-6A29-4A9A-9644-51D74F8CE2A2}"/>
                </a:ext>
              </a:extLst>
            </p:cNvPr>
            <p:cNvGrpSpPr/>
            <p:nvPr/>
          </p:nvGrpSpPr>
          <p:grpSpPr>
            <a:xfrm>
              <a:off x="9398542" y="1693014"/>
              <a:ext cx="1896593" cy="2061081"/>
              <a:chOff x="7024844" y="1532161"/>
              <a:chExt cx="1422445" cy="1545811"/>
            </a:xfrm>
          </p:grpSpPr>
          <p:grpSp>
            <p:nvGrpSpPr>
              <p:cNvPr id="42" name="Google Shape;116;p16">
                <a:extLst>
                  <a:ext uri="{FF2B5EF4-FFF2-40B4-BE49-F238E27FC236}">
                    <a16:creationId xmlns:a16="http://schemas.microsoft.com/office/drawing/2014/main" id="{FC99A840-F9A4-4A4E-90D2-0C7E8D8D3564}"/>
                  </a:ext>
                </a:extLst>
              </p:cNvPr>
              <p:cNvGrpSpPr/>
              <p:nvPr/>
            </p:nvGrpSpPr>
            <p:grpSpPr>
              <a:xfrm>
                <a:off x="7024844" y="1532161"/>
                <a:ext cx="1422445" cy="1545811"/>
                <a:chOff x="6380613" y="1767400"/>
                <a:chExt cx="1793525" cy="1949075"/>
              </a:xfrm>
            </p:grpSpPr>
            <p:sp>
              <p:nvSpPr>
                <p:cNvPr id="46" name="Google Shape;117;p16">
                  <a:extLst>
                    <a:ext uri="{FF2B5EF4-FFF2-40B4-BE49-F238E27FC236}">
                      <a16:creationId xmlns:a16="http://schemas.microsoft.com/office/drawing/2014/main" id="{D368AB34-89AF-47A6-9CBC-0C35DDF19812}"/>
                    </a:ext>
                  </a:extLst>
                </p:cNvPr>
                <p:cNvSpPr/>
                <p:nvPr/>
              </p:nvSpPr>
              <p:spPr>
                <a:xfrm>
                  <a:off x="6380613" y="1767400"/>
                  <a:ext cx="1793525" cy="1949075"/>
                </a:xfrm>
                <a:custGeom>
                  <a:avLst/>
                  <a:gdLst/>
                  <a:ahLst/>
                  <a:cxnLst/>
                  <a:rect l="l" t="t" r="r" b="b"/>
                  <a:pathLst>
                    <a:path w="71741" h="77963" extrusionOk="0">
                      <a:moveTo>
                        <a:pt x="35179" y="0"/>
                      </a:moveTo>
                      <a:cubicBezTo>
                        <a:pt x="30166" y="0"/>
                        <a:pt x="25239" y="1037"/>
                        <a:pt x="20658" y="3025"/>
                      </a:cubicBezTo>
                      <a:cubicBezTo>
                        <a:pt x="13138" y="6223"/>
                        <a:pt x="7088" y="12274"/>
                        <a:pt x="3976" y="19793"/>
                      </a:cubicBezTo>
                      <a:cubicBezTo>
                        <a:pt x="0" y="28696"/>
                        <a:pt x="0" y="38895"/>
                        <a:pt x="3803" y="47884"/>
                      </a:cubicBezTo>
                      <a:cubicBezTo>
                        <a:pt x="7520" y="56441"/>
                        <a:pt x="14694" y="63096"/>
                        <a:pt x="23424" y="66294"/>
                      </a:cubicBezTo>
                      <a:cubicBezTo>
                        <a:pt x="24548" y="66726"/>
                        <a:pt x="25498" y="67504"/>
                        <a:pt x="26103" y="68455"/>
                      </a:cubicBezTo>
                      <a:lnTo>
                        <a:pt x="29820" y="74938"/>
                      </a:lnTo>
                      <a:cubicBezTo>
                        <a:pt x="30857" y="76839"/>
                        <a:pt x="32932" y="77963"/>
                        <a:pt x="35179" y="77963"/>
                      </a:cubicBezTo>
                      <a:cubicBezTo>
                        <a:pt x="37340" y="77963"/>
                        <a:pt x="39414" y="76839"/>
                        <a:pt x="40538" y="74938"/>
                      </a:cubicBezTo>
                      <a:lnTo>
                        <a:pt x="44254" y="68628"/>
                      </a:lnTo>
                      <a:cubicBezTo>
                        <a:pt x="44773" y="67591"/>
                        <a:pt x="45637" y="66813"/>
                        <a:pt x="46675" y="66467"/>
                      </a:cubicBezTo>
                      <a:cubicBezTo>
                        <a:pt x="62319" y="60849"/>
                        <a:pt x="71740" y="44772"/>
                        <a:pt x="68888" y="28350"/>
                      </a:cubicBezTo>
                      <a:cubicBezTo>
                        <a:pt x="66036" y="12014"/>
                        <a:pt x="51861"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7" name="Google Shape;118;p16">
                  <a:extLst>
                    <a:ext uri="{FF2B5EF4-FFF2-40B4-BE49-F238E27FC236}">
                      <a16:creationId xmlns:a16="http://schemas.microsoft.com/office/drawing/2014/main" id="{A68ECC9D-230C-48CE-BDBD-4DF3F0F48229}"/>
                    </a:ext>
                  </a:extLst>
                </p:cNvPr>
                <p:cNvSpPr/>
                <p:nvPr/>
              </p:nvSpPr>
              <p:spPr>
                <a:xfrm>
                  <a:off x="6577238" y="1969100"/>
                  <a:ext cx="1339750" cy="1315650"/>
                </a:xfrm>
                <a:custGeom>
                  <a:avLst/>
                  <a:gdLst/>
                  <a:ahLst/>
                  <a:cxnLst/>
                  <a:rect l="l" t="t" r="r" b="b"/>
                  <a:pathLst>
                    <a:path w="53590" h="52626" extrusionOk="0">
                      <a:moveTo>
                        <a:pt x="27287" y="0"/>
                      </a:moveTo>
                      <a:cubicBezTo>
                        <a:pt x="26382" y="0"/>
                        <a:pt x="25468" y="47"/>
                        <a:pt x="24548" y="143"/>
                      </a:cubicBezTo>
                      <a:cubicBezTo>
                        <a:pt x="10459" y="1526"/>
                        <a:pt x="1" y="13972"/>
                        <a:pt x="952" y="28148"/>
                      </a:cubicBezTo>
                      <a:cubicBezTo>
                        <a:pt x="1881" y="41913"/>
                        <a:pt x="13372" y="52626"/>
                        <a:pt x="27121" y="52626"/>
                      </a:cubicBezTo>
                      <a:cubicBezTo>
                        <a:pt x="27443" y="52626"/>
                        <a:pt x="27767" y="52620"/>
                        <a:pt x="28092" y="52608"/>
                      </a:cubicBezTo>
                      <a:cubicBezTo>
                        <a:pt x="42353" y="52090"/>
                        <a:pt x="53590" y="40421"/>
                        <a:pt x="53503" y="26246"/>
                      </a:cubicBezTo>
                      <a:cubicBezTo>
                        <a:pt x="53503" y="25122"/>
                        <a:pt x="53417" y="23912"/>
                        <a:pt x="53244" y="22789"/>
                      </a:cubicBezTo>
                      <a:cubicBezTo>
                        <a:pt x="51467" y="9620"/>
                        <a:pt x="40250" y="0"/>
                        <a:pt x="2728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8" name="Google Shape;119;p16">
                  <a:extLst>
                    <a:ext uri="{FF2B5EF4-FFF2-40B4-BE49-F238E27FC236}">
                      <a16:creationId xmlns:a16="http://schemas.microsoft.com/office/drawing/2014/main" id="{D7433BF2-8FAE-4B08-A9B6-4A09F6D8CB08}"/>
                    </a:ext>
                  </a:extLst>
                </p:cNvPr>
                <p:cNvSpPr/>
                <p:nvPr/>
              </p:nvSpPr>
              <p:spPr>
                <a:xfrm>
                  <a:off x="6607488" y="1968350"/>
                  <a:ext cx="1300875" cy="570475"/>
                </a:xfrm>
                <a:custGeom>
                  <a:avLst/>
                  <a:gdLst/>
                  <a:ahLst/>
                  <a:cxnLst/>
                  <a:rect l="l" t="t" r="r" b="b"/>
                  <a:pathLst>
                    <a:path w="52035" h="22819" extrusionOk="0">
                      <a:moveTo>
                        <a:pt x="26017" y="0"/>
                      </a:moveTo>
                      <a:cubicBezTo>
                        <a:pt x="12880" y="0"/>
                        <a:pt x="1730" y="9767"/>
                        <a:pt x="1" y="22819"/>
                      </a:cubicBezTo>
                      <a:lnTo>
                        <a:pt x="52034" y="22819"/>
                      </a:lnTo>
                      <a:cubicBezTo>
                        <a:pt x="50305" y="9767"/>
                        <a:pt x="39242" y="0"/>
                        <a:pt x="26017"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9" name="Google Shape;120;p16">
                  <a:extLst>
                    <a:ext uri="{FF2B5EF4-FFF2-40B4-BE49-F238E27FC236}">
                      <a16:creationId xmlns:a16="http://schemas.microsoft.com/office/drawing/2014/main" id="{6A118D7C-57F0-42FD-AFAD-720E24AA3777}"/>
                    </a:ext>
                  </a:extLst>
                </p:cNvPr>
                <p:cNvSpPr/>
                <p:nvPr/>
              </p:nvSpPr>
              <p:spPr>
                <a:xfrm>
                  <a:off x="7158513" y="3437700"/>
                  <a:ext cx="200975" cy="198825"/>
                </a:xfrm>
                <a:custGeom>
                  <a:avLst/>
                  <a:gdLst/>
                  <a:ahLst/>
                  <a:cxnLst/>
                  <a:rect l="l" t="t" r="r" b="b"/>
                  <a:pathLst>
                    <a:path w="8039" h="7953" extrusionOk="0">
                      <a:moveTo>
                        <a:pt x="3976" y="1"/>
                      </a:moveTo>
                      <a:cubicBezTo>
                        <a:pt x="1816" y="1"/>
                        <a:pt x="1" y="1730"/>
                        <a:pt x="1" y="3977"/>
                      </a:cubicBezTo>
                      <a:cubicBezTo>
                        <a:pt x="1" y="6138"/>
                        <a:pt x="1816" y="7953"/>
                        <a:pt x="3976" y="7953"/>
                      </a:cubicBezTo>
                      <a:cubicBezTo>
                        <a:pt x="6224" y="7953"/>
                        <a:pt x="8039" y="6138"/>
                        <a:pt x="8039" y="3977"/>
                      </a:cubicBezTo>
                      <a:cubicBezTo>
                        <a:pt x="8039" y="1730"/>
                        <a:pt x="6224" y="1"/>
                        <a:pt x="397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nvGrpSpPr>
              <p:cNvPr id="43" name="Google Shape;121;p16">
                <a:extLst>
                  <a:ext uri="{FF2B5EF4-FFF2-40B4-BE49-F238E27FC236}">
                    <a16:creationId xmlns:a16="http://schemas.microsoft.com/office/drawing/2014/main" id="{FBB6E849-FD05-41E9-A7B6-9F7CFD385688}"/>
                  </a:ext>
                </a:extLst>
              </p:cNvPr>
              <p:cNvGrpSpPr/>
              <p:nvPr/>
            </p:nvGrpSpPr>
            <p:grpSpPr>
              <a:xfrm>
                <a:off x="7553260" y="2218665"/>
                <a:ext cx="366269" cy="366269"/>
                <a:chOff x="-61783350" y="2297100"/>
                <a:chExt cx="316650" cy="316650"/>
              </a:xfrm>
            </p:grpSpPr>
            <p:sp>
              <p:nvSpPr>
                <p:cNvPr id="44" name="Google Shape;122;p16">
                  <a:extLst>
                    <a:ext uri="{FF2B5EF4-FFF2-40B4-BE49-F238E27FC236}">
                      <a16:creationId xmlns:a16="http://schemas.microsoft.com/office/drawing/2014/main" id="{AD4B7758-18E5-4152-A3A9-F962EAA4DE75}"/>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5" name="Google Shape;123;p16">
                  <a:extLst>
                    <a:ext uri="{FF2B5EF4-FFF2-40B4-BE49-F238E27FC236}">
                      <a16:creationId xmlns:a16="http://schemas.microsoft.com/office/drawing/2014/main" id="{E0975FF8-A6E0-4C14-A6C6-E2B1086D4BE1}"/>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sp>
          <p:nvSpPr>
            <p:cNvPr id="41" name="Google Shape;124;p16">
              <a:extLst>
                <a:ext uri="{FF2B5EF4-FFF2-40B4-BE49-F238E27FC236}">
                  <a16:creationId xmlns:a16="http://schemas.microsoft.com/office/drawing/2014/main" id="{2EFC22C3-C48E-49A3-A778-F9134C82563A}"/>
                </a:ext>
              </a:extLst>
            </p:cNvPr>
            <p:cNvSpPr txBox="1"/>
            <p:nvPr/>
          </p:nvSpPr>
          <p:spPr>
            <a:xfrm>
              <a:off x="9668438" y="2041466"/>
              <a:ext cx="1356800" cy="4536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D</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sp>
        <p:nvSpPr>
          <p:cNvPr id="50" name="矩形 56">
            <a:extLst>
              <a:ext uri="{FF2B5EF4-FFF2-40B4-BE49-F238E27FC236}">
                <a16:creationId xmlns:a16="http://schemas.microsoft.com/office/drawing/2014/main" id="{2EA093D0-8FC5-4C8D-87BA-5884D84CED61}"/>
              </a:ext>
            </a:extLst>
          </p:cNvPr>
          <p:cNvSpPr/>
          <p:nvPr/>
        </p:nvSpPr>
        <p:spPr>
          <a:xfrm>
            <a:off x="797029"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8 và 8</a:t>
            </a:r>
            <a:endParaRPr lang="zh-CN" altLang="en-US" sz="3200" b="1" kern="0" dirty="0">
              <a:latin typeface="Arial" panose="020B0604020202020204" pitchFamily="34" charset="0"/>
              <a:cs typeface="Arial" panose="020B0604020202020204" pitchFamily="34" charset="0"/>
              <a:sym typeface="+mn-lt"/>
            </a:endParaRPr>
          </a:p>
        </p:txBody>
      </p:sp>
      <p:sp>
        <p:nvSpPr>
          <p:cNvPr id="51" name="矩形 57">
            <a:extLst>
              <a:ext uri="{FF2B5EF4-FFF2-40B4-BE49-F238E27FC236}">
                <a16:creationId xmlns:a16="http://schemas.microsoft.com/office/drawing/2014/main" id="{D749BB08-D1F7-44AD-88F0-418D96FFD36E}"/>
              </a:ext>
            </a:extLst>
          </p:cNvPr>
          <p:cNvSpPr/>
          <p:nvPr/>
        </p:nvSpPr>
        <p:spPr>
          <a:xfrm>
            <a:off x="3627315"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18 và 18</a:t>
            </a:r>
            <a:endParaRPr lang="zh-CN" altLang="en-US" sz="3200" b="1" kern="0" dirty="0">
              <a:latin typeface="Arial" panose="020B0604020202020204" pitchFamily="34" charset="0"/>
              <a:cs typeface="Arial" panose="020B0604020202020204" pitchFamily="34" charset="0"/>
              <a:sym typeface="+mn-lt"/>
            </a:endParaRPr>
          </a:p>
        </p:txBody>
      </p:sp>
      <p:sp>
        <p:nvSpPr>
          <p:cNvPr id="52" name="矩形 58">
            <a:extLst>
              <a:ext uri="{FF2B5EF4-FFF2-40B4-BE49-F238E27FC236}">
                <a16:creationId xmlns:a16="http://schemas.microsoft.com/office/drawing/2014/main" id="{BE741E81-EFAC-4975-8391-476BBCACF7A3}"/>
              </a:ext>
            </a:extLst>
          </p:cNvPr>
          <p:cNvSpPr/>
          <p:nvPr/>
        </p:nvSpPr>
        <p:spPr>
          <a:xfrm>
            <a:off x="6457601"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8 và 18</a:t>
            </a:r>
            <a:endParaRPr lang="zh-CN" altLang="en-US" sz="2400" b="1" kern="0" dirty="0">
              <a:latin typeface="Arial" panose="020B0604020202020204" pitchFamily="34" charset="0"/>
              <a:cs typeface="Arial" panose="020B0604020202020204" pitchFamily="34" charset="0"/>
              <a:sym typeface="+mn-lt"/>
            </a:endParaRPr>
          </a:p>
        </p:txBody>
      </p:sp>
      <p:sp>
        <p:nvSpPr>
          <p:cNvPr id="53" name="矩形 59">
            <a:extLst>
              <a:ext uri="{FF2B5EF4-FFF2-40B4-BE49-F238E27FC236}">
                <a16:creationId xmlns:a16="http://schemas.microsoft.com/office/drawing/2014/main" id="{74BA2D13-F03E-456D-88DB-5FF34430FE20}"/>
              </a:ext>
            </a:extLst>
          </p:cNvPr>
          <p:cNvSpPr/>
          <p:nvPr/>
        </p:nvSpPr>
        <p:spPr>
          <a:xfrm>
            <a:off x="9287887"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18 và 8</a:t>
            </a:r>
            <a:endParaRPr lang="zh-CN" altLang="en-US" sz="2400" b="1" kern="0" dirty="0">
              <a:latin typeface="Arial" panose="020B0604020202020204" pitchFamily="34" charset="0"/>
              <a:cs typeface="Arial" panose="020B0604020202020204" pitchFamily="34" charset="0"/>
              <a:sym typeface="+mn-lt"/>
            </a:endParaRPr>
          </a:p>
        </p:txBody>
      </p:sp>
      <p:grpSp>
        <p:nvGrpSpPr>
          <p:cNvPr id="54" name="组合 49">
            <a:extLst>
              <a:ext uri="{FF2B5EF4-FFF2-40B4-BE49-F238E27FC236}">
                <a16:creationId xmlns:a16="http://schemas.microsoft.com/office/drawing/2014/main" id="{B5AF2642-E7D1-4902-ACD9-8A1EB975558E}"/>
              </a:ext>
            </a:extLst>
          </p:cNvPr>
          <p:cNvGrpSpPr/>
          <p:nvPr/>
        </p:nvGrpSpPr>
        <p:grpSpPr>
          <a:xfrm>
            <a:off x="1709173" y="513842"/>
            <a:ext cx="9599213" cy="2653436"/>
            <a:chOff x="-789891" y="762554"/>
            <a:chExt cx="13381997" cy="2200966"/>
          </a:xfrm>
        </p:grpSpPr>
        <p:sp>
          <p:nvSpPr>
            <p:cNvPr id="55" name="Google Shape;354;p33">
              <a:extLst>
                <a:ext uri="{FF2B5EF4-FFF2-40B4-BE49-F238E27FC236}">
                  <a16:creationId xmlns:a16="http://schemas.microsoft.com/office/drawing/2014/main" id="{D7BCA578-74CD-4111-AF53-DCFE3CD79D96}"/>
                </a:ext>
              </a:extLst>
            </p:cNvPr>
            <p:cNvSpPr/>
            <p:nvPr/>
          </p:nvSpPr>
          <p:spPr>
            <a:xfrm>
              <a:off x="-789891" y="762554"/>
              <a:ext cx="13381997" cy="1534685"/>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cs typeface="+mn-ea"/>
                <a:sym typeface="+mn-lt"/>
              </a:endParaRPr>
            </a:p>
          </p:txBody>
        </p:sp>
        <p:sp>
          <p:nvSpPr>
            <p:cNvPr id="56" name="文本框 51">
              <a:extLst>
                <a:ext uri="{FF2B5EF4-FFF2-40B4-BE49-F238E27FC236}">
                  <a16:creationId xmlns:a16="http://schemas.microsoft.com/office/drawing/2014/main" id="{FA8F561D-34CD-4864-AB06-CBA52E0CD7FB}"/>
                </a:ext>
              </a:extLst>
            </p:cNvPr>
            <p:cNvSpPr txBox="1"/>
            <p:nvPr/>
          </p:nvSpPr>
          <p:spPr>
            <a:xfrm>
              <a:off x="-595587" y="874573"/>
              <a:ext cx="13187693" cy="2088947"/>
            </a:xfrm>
            <a:prstGeom prst="rect">
              <a:avLst/>
            </a:prstGeom>
            <a:noFill/>
          </p:spPr>
          <p:txBody>
            <a:bodyPr wrap="square" rtlCol="0">
              <a:spAutoFit/>
            </a:bodyPr>
            <a:lstStyle/>
            <a:p>
              <a:pPr algn="ctr"/>
              <a:r>
                <a:rPr lang="vi-VN" altLang="zh-CN" sz="4000" b="1" dirty="0">
                  <a:solidFill>
                    <a:srgbClr val="FF0000"/>
                  </a:solidFill>
                  <a:latin typeface="Arial" panose="020B0604020202020204" pitchFamily="34" charset="0"/>
                  <a:cs typeface="Arial" panose="020B0604020202020204" pitchFamily="34" charset="0"/>
                  <a:sym typeface="+mn-lt"/>
                </a:rPr>
                <a:t>Câu 10. </a:t>
              </a:r>
            </a:p>
            <a:p>
              <a:pPr algn="ctr"/>
              <a:r>
                <a:rPr lang="vi-VN" altLang="zh-CN" sz="4000" dirty="0">
                  <a:solidFill>
                    <a:schemeClr val="bg1"/>
                  </a:solidFill>
                  <a:latin typeface="Arial" panose="020B0604020202020204" pitchFamily="34" charset="0"/>
                  <a:cs typeface="Arial" panose="020B0604020202020204" pitchFamily="34" charset="0"/>
                  <a:sym typeface="+mn-lt"/>
                </a:rPr>
                <a:t>Số nguyên tố trong chu kì 3 và 5 là</a:t>
              </a:r>
              <a:endParaRPr lang="en-US" altLang="zh-CN" sz="4000" dirty="0">
                <a:solidFill>
                  <a:schemeClr val="bg1"/>
                </a:solidFill>
                <a:latin typeface="Arial" panose="020B0604020202020204" pitchFamily="34" charset="0"/>
                <a:cs typeface="Arial" panose="020B0604020202020204" pitchFamily="34" charset="0"/>
                <a:sym typeface="+mn-lt"/>
              </a:endParaRPr>
            </a:p>
          </p:txBody>
        </p:sp>
      </p:grpSp>
      <p:sp>
        <p:nvSpPr>
          <p:cNvPr id="57" name="Rectangle: Rounded Corners 56">
            <a:extLst>
              <a:ext uri="{FF2B5EF4-FFF2-40B4-BE49-F238E27FC236}">
                <a16:creationId xmlns:a16="http://schemas.microsoft.com/office/drawing/2014/main" id="{8749064E-921F-4E19-873B-5A451E4F6255}"/>
              </a:ext>
            </a:extLst>
          </p:cNvPr>
          <p:cNvSpPr/>
          <p:nvPr/>
        </p:nvSpPr>
        <p:spPr>
          <a:xfrm>
            <a:off x="6399642" y="4879909"/>
            <a:ext cx="2263627" cy="67624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601203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ircle(in)">
                                      <p:cBhvr>
                                        <p:cTn id="50"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C8A9B5-8363-4872-99C9-17106FFEEA10}"/>
              </a:ext>
            </a:extLst>
          </p:cNvPr>
          <p:cNvGrpSpPr/>
          <p:nvPr/>
        </p:nvGrpSpPr>
        <p:grpSpPr>
          <a:xfrm>
            <a:off x="0" y="0"/>
            <a:ext cx="12192000" cy="6869420"/>
            <a:chOff x="0" y="0"/>
            <a:chExt cx="12192000" cy="6869420"/>
          </a:xfrm>
        </p:grpSpPr>
        <p:sp>
          <p:nvSpPr>
            <p:cNvPr id="9" name="矩形 8">
              <a:extLst>
                <a:ext uri="{FF2B5EF4-FFF2-40B4-BE49-F238E27FC236}">
                  <a16:creationId xmlns:a16="http://schemas.microsoft.com/office/drawing/2014/main" id="{6405FFDB-8E77-4252-B704-AA53799BEE3D}"/>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C96C0283-68CC-47CF-9F89-505415CDA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6275551D-81FC-4B14-A114-D9399ED42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17" name="图片 16">
            <a:extLst>
              <a:ext uri="{FF2B5EF4-FFF2-40B4-BE49-F238E27FC236}">
                <a16:creationId xmlns:a16="http://schemas.microsoft.com/office/drawing/2014/main" id="{13ED247B-E7FF-48A5-B4C2-BC1019182FB8}"/>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15" name="矩形: 圆角 14">
            <a:extLst>
              <a:ext uri="{FF2B5EF4-FFF2-40B4-BE49-F238E27FC236}">
                <a16:creationId xmlns:a16="http://schemas.microsoft.com/office/drawing/2014/main" id="{12E7C9F8-0C6A-45D3-ABD6-D4301C4D985C}"/>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8D3490DA-80A6-474D-A21F-F23D7F2DBFED}"/>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C005935A-853A-4F00-9693-4BA37F27D74F}"/>
              </a:ext>
            </a:extLst>
          </p:cNvPr>
          <p:cNvSpPr txBox="1"/>
          <p:nvPr/>
        </p:nvSpPr>
        <p:spPr>
          <a:xfrm>
            <a:off x="2003425" y="2564904"/>
            <a:ext cx="8185150" cy="1323439"/>
          </a:xfrm>
          <a:prstGeom prst="rect">
            <a:avLst/>
          </a:prstGeom>
          <a:noFill/>
        </p:spPr>
        <p:txBody>
          <a:bodyPr wrap="square" rtlCol="0">
            <a:spAutoFit/>
          </a:bodyPr>
          <a:lstStyle/>
          <a:p>
            <a:pPr algn="ctr"/>
            <a:r>
              <a:rPr lang="en-US" altLang="zh-CN" sz="8000" b="1" spc="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Thanks you !!!</a:t>
            </a:r>
          </a:p>
        </p:txBody>
      </p:sp>
    </p:spTree>
    <p:extLst>
      <p:ext uri="{BB962C8B-B14F-4D97-AF65-F5344CB8AC3E}">
        <p14:creationId xmlns:p14="http://schemas.microsoft.com/office/powerpoint/2010/main" val="363549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3">
            <a:extLst>
              <a:ext uri="{FF2B5EF4-FFF2-40B4-BE49-F238E27FC236}">
                <a16:creationId xmlns:a16="http://schemas.microsoft.com/office/drawing/2014/main" id="{EF0E244C-93FF-49B5-8566-5FD00F20F78A}"/>
              </a:ext>
            </a:extLst>
          </p:cNvPr>
          <p:cNvGraphicFramePr>
            <a:graphicFrameLocks noChangeAspect="1"/>
          </p:cNvGraphicFramePr>
          <p:nvPr/>
        </p:nvGraphicFramePr>
        <p:xfrm>
          <a:off x="6125592" y="3488531"/>
          <a:ext cx="117475" cy="220663"/>
        </p:xfrm>
        <a:graphic>
          <a:graphicData uri="http://schemas.openxmlformats.org/presentationml/2006/ole">
            <mc:AlternateContent xmlns:mc="http://schemas.openxmlformats.org/markup-compatibility/2006">
              <mc:Choice xmlns:v="urn:schemas-microsoft-com:vml" Requires="v">
                <p:oleObj spid="_x0000_s4106" name="Equation" r:id="rId3" imgW="114120" imgH="215640" progId="Equation.3">
                  <p:embed/>
                </p:oleObj>
              </mc:Choice>
              <mc:Fallback>
                <p:oleObj name="Equation" r:id="rId3" imgW="114120" imgH="215640" progId="Equation.3">
                  <p:embed/>
                  <p:pic>
                    <p:nvPicPr>
                      <p:cNvPr id="24" name="Object 3">
                        <a:extLst>
                          <a:ext uri="{FF2B5EF4-FFF2-40B4-BE49-F238E27FC236}">
                            <a16:creationId xmlns:a16="http://schemas.microsoft.com/office/drawing/2014/main" id="{EF0E244C-93FF-49B5-8566-5FD00F20F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592" y="3488531"/>
                        <a:ext cx="117475" cy="220663"/>
                      </a:xfrm>
                      <a:prstGeom prst="rect">
                        <a:avLst/>
                      </a:prstGeom>
                      <a:noFill/>
                      <a:ln>
                        <a:noFill/>
                      </a:ln>
                    </p:spPr>
                  </p:pic>
                </p:oleObj>
              </mc:Fallback>
            </mc:AlternateContent>
          </a:graphicData>
        </a:graphic>
      </p:graphicFrame>
      <p:grpSp>
        <p:nvGrpSpPr>
          <p:cNvPr id="27" name="Group 26">
            <a:extLst>
              <a:ext uri="{FF2B5EF4-FFF2-40B4-BE49-F238E27FC236}">
                <a16:creationId xmlns:a16="http://schemas.microsoft.com/office/drawing/2014/main" id="{BFCC62C9-B125-43AB-AD02-B5CB55B0C9A2}"/>
              </a:ext>
            </a:extLst>
          </p:cNvPr>
          <p:cNvGrpSpPr/>
          <p:nvPr/>
        </p:nvGrpSpPr>
        <p:grpSpPr>
          <a:xfrm>
            <a:off x="626338" y="535781"/>
            <a:ext cx="10998508" cy="5905500"/>
            <a:chOff x="479376" y="476250"/>
            <a:chExt cx="10998508" cy="5905500"/>
          </a:xfrm>
        </p:grpSpPr>
        <p:grpSp>
          <p:nvGrpSpPr>
            <p:cNvPr id="2" name="Nhóm 2">
              <a:extLst>
                <a:ext uri="{FF2B5EF4-FFF2-40B4-BE49-F238E27FC236}">
                  <a16:creationId xmlns:a16="http://schemas.microsoft.com/office/drawing/2014/main" id="{F5E68B33-3E9F-4E59-B5F6-2AB1C2A95881}"/>
                </a:ext>
              </a:extLst>
            </p:cNvPr>
            <p:cNvGrpSpPr>
              <a:grpSpLocks/>
            </p:cNvGrpSpPr>
            <p:nvPr/>
          </p:nvGrpSpPr>
          <p:grpSpPr bwMode="auto">
            <a:xfrm>
              <a:off x="479376" y="476250"/>
              <a:ext cx="8745612" cy="5905500"/>
              <a:chOff x="278296" y="113327"/>
              <a:chExt cx="9307843" cy="6377637"/>
            </a:xfrm>
          </p:grpSpPr>
          <p:grpSp>
            <p:nvGrpSpPr>
              <p:cNvPr id="3" name="Nhóm 25">
                <a:extLst>
                  <a:ext uri="{FF2B5EF4-FFF2-40B4-BE49-F238E27FC236}">
                    <a16:creationId xmlns:a16="http://schemas.microsoft.com/office/drawing/2014/main" id="{9ED74338-A798-4028-8F97-FE93A28AA8BF}"/>
                  </a:ext>
                </a:extLst>
              </p:cNvPr>
              <p:cNvGrpSpPr>
                <a:grpSpLocks/>
              </p:cNvGrpSpPr>
              <p:nvPr/>
            </p:nvGrpSpPr>
            <p:grpSpPr bwMode="auto">
              <a:xfrm>
                <a:off x="331800" y="113327"/>
                <a:ext cx="9254339" cy="3061965"/>
                <a:chOff x="-456598" y="3428999"/>
                <a:chExt cx="9989234" cy="3061966"/>
              </a:xfrm>
            </p:grpSpPr>
            <p:pic>
              <p:nvPicPr>
                <p:cNvPr id="9" name="Picture 6" descr="Káº¿t quáº£ hÃ¬nh áº£nh cho thá»i tiáº¿t  icon">
                  <a:extLst>
                    <a:ext uri="{FF2B5EF4-FFF2-40B4-BE49-F238E27FC236}">
                      <a16:creationId xmlns:a16="http://schemas.microsoft.com/office/drawing/2014/main" id="{A420A8B1-D9BD-41F3-98AE-15D9FBAADC03}"/>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 name="Picture 6" descr="Káº¿t quáº£ hÃ¬nh áº£nh cho thá»i tiáº¿t  icon">
                  <a:extLst>
                    <a:ext uri="{FF2B5EF4-FFF2-40B4-BE49-F238E27FC236}">
                      <a16:creationId xmlns:a16="http://schemas.microsoft.com/office/drawing/2014/main" id="{93949EDC-5553-480B-93E4-794721FA3D32}"/>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1" name="Picture 6" descr="Káº¿t quáº£ hÃ¬nh áº£nh cho thá»i tiáº¿t  icon">
                  <a:extLst>
                    <a:ext uri="{FF2B5EF4-FFF2-40B4-BE49-F238E27FC236}">
                      <a16:creationId xmlns:a16="http://schemas.microsoft.com/office/drawing/2014/main" id="{02506AD9-0AA2-47EB-BC10-4205DDD3BBE5}"/>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2" name="Picture 6" descr="Káº¿t quáº£ hÃ¬nh áº£nh cho thá»i tiáº¿t  icon">
                  <a:extLst>
                    <a:ext uri="{FF2B5EF4-FFF2-40B4-BE49-F238E27FC236}">
                      <a16:creationId xmlns:a16="http://schemas.microsoft.com/office/drawing/2014/main" id="{A773DE35-1DE7-4E95-A68F-62D17758CAFE}"/>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nvGrpSpPr>
              <p:cNvPr id="4" name="Nhóm 1">
                <a:extLst>
                  <a:ext uri="{FF2B5EF4-FFF2-40B4-BE49-F238E27FC236}">
                    <a16:creationId xmlns:a16="http://schemas.microsoft.com/office/drawing/2014/main" id="{FB281F7C-63AE-4F94-BCA8-AECE7BC81466}"/>
                  </a:ext>
                </a:extLst>
              </p:cNvPr>
              <p:cNvGrpSpPr>
                <a:grpSpLocks/>
              </p:cNvGrpSpPr>
              <p:nvPr/>
            </p:nvGrpSpPr>
            <p:grpSpPr bwMode="auto">
              <a:xfrm>
                <a:off x="278296" y="3428999"/>
                <a:ext cx="9254339" cy="3061965"/>
                <a:chOff x="-456598" y="3428999"/>
                <a:chExt cx="9989234" cy="3061966"/>
              </a:xfrm>
            </p:grpSpPr>
            <p:pic>
              <p:nvPicPr>
                <p:cNvPr id="5" name="Picture 6" descr="Káº¿t quáº£ hÃ¬nh áº£nh cho thá»i tiáº¿t  icon">
                  <a:extLst>
                    <a:ext uri="{FF2B5EF4-FFF2-40B4-BE49-F238E27FC236}">
                      <a16:creationId xmlns:a16="http://schemas.microsoft.com/office/drawing/2014/main" id="{306D2E8C-82C0-4135-8193-9C2631D72464}"/>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 name="Picture 6" descr="Káº¿t quáº£ hÃ¬nh áº£nh cho thá»i tiáº¿t  icon">
                  <a:extLst>
                    <a:ext uri="{FF2B5EF4-FFF2-40B4-BE49-F238E27FC236}">
                      <a16:creationId xmlns:a16="http://schemas.microsoft.com/office/drawing/2014/main" id="{E217ECC4-D385-4502-ACAA-BF14077637D0}"/>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7" name="Picture 6" descr="Káº¿t quáº£ hÃ¬nh áº£nh cho thá»i tiáº¿t  icon">
                  <a:extLst>
                    <a:ext uri="{FF2B5EF4-FFF2-40B4-BE49-F238E27FC236}">
                      <a16:creationId xmlns:a16="http://schemas.microsoft.com/office/drawing/2014/main" id="{EE65CE46-3D24-44D8-B63E-172163837DD9}"/>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8" name="Picture 6" descr="Káº¿t quáº£ hÃ¬nh áº£nh cho thá»i tiáº¿t  icon">
                  <a:extLst>
                    <a:ext uri="{FF2B5EF4-FFF2-40B4-BE49-F238E27FC236}">
                      <a16:creationId xmlns:a16="http://schemas.microsoft.com/office/drawing/2014/main" id="{88DC35FB-33AC-48D7-B9AB-186676686C74}"/>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pic>
          <p:nvPicPr>
            <p:cNvPr id="25" name="Picture 6" descr="Káº¿t quáº£ hÃ¬nh áº£nh cho thá»i tiáº¿t  icon">
              <a:extLst>
                <a:ext uri="{FF2B5EF4-FFF2-40B4-BE49-F238E27FC236}">
                  <a16:creationId xmlns:a16="http://schemas.microsoft.com/office/drawing/2014/main" id="{5A7DB7F7-5709-41CE-9CC6-BA578FD2BF60}"/>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9480104" y="476250"/>
              <a:ext cx="1997780" cy="28352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6" name="Picture 6" descr="Káº¿t quáº£ hÃ¬nh áº£nh cho thá»i tiáº¿t  icon">
              <a:extLst>
                <a:ext uri="{FF2B5EF4-FFF2-40B4-BE49-F238E27FC236}">
                  <a16:creationId xmlns:a16="http://schemas.microsoft.com/office/drawing/2014/main" id="{D67DD6B9-14F9-4282-931D-E3CDDC8C578A}"/>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9429832" y="3546463"/>
              <a:ext cx="1997780" cy="28352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5F8630E2-BC3D-457B-BDC6-BF02CB8D29A2}"/>
              </a:ext>
            </a:extLst>
          </p:cNvPr>
          <p:cNvSpPr txBox="1"/>
          <p:nvPr/>
        </p:nvSpPr>
        <p:spPr>
          <a:xfrm>
            <a:off x="762704" y="737706"/>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a:t>
            </a:r>
          </a:p>
          <a:p>
            <a:pPr algn="ctr"/>
            <a:r>
              <a:rPr lang="vi-VN" sz="6000" b="1" dirty="0">
                <a:latin typeface="Arial" panose="020B0604020202020204" pitchFamily="34" charset="0"/>
                <a:cs typeface="Arial" panose="020B0604020202020204" pitchFamily="34" charset="0"/>
              </a:rPr>
              <a:t>H</a:t>
            </a:r>
          </a:p>
          <a:p>
            <a:pPr algn="ctr"/>
            <a:r>
              <a:rPr lang="vi-VN" sz="2000" b="1" dirty="0">
                <a:latin typeface="Arial" panose="020B0604020202020204" pitchFamily="34" charset="0"/>
                <a:cs typeface="Arial" panose="020B0604020202020204" pitchFamily="34" charset="0"/>
              </a:rPr>
              <a:t>Hydrogen</a:t>
            </a:r>
          </a:p>
          <a:p>
            <a:pPr algn="ctr"/>
            <a:r>
              <a:rPr lang="vi-VN" sz="2000" b="1" dirty="0">
                <a:latin typeface="Arial" panose="020B0604020202020204" pitchFamily="34" charset="0"/>
                <a:cs typeface="Arial" panose="020B0604020202020204" pitchFamily="34" charset="0"/>
              </a:rPr>
              <a:t>1</a:t>
            </a:r>
          </a:p>
          <a:p>
            <a:pPr algn="ctr"/>
            <a:r>
              <a:rPr lang="vi-VN" sz="1400" b="1" dirty="0">
                <a:latin typeface="Arial" panose="020B0604020202020204" pitchFamily="34" charset="0"/>
                <a:cs typeface="Arial" panose="020B0604020202020204" pitchFamily="34" charset="0"/>
              </a:rPr>
              <a:t>Số e lớp ngoài cùng: 1</a:t>
            </a:r>
          </a:p>
        </p:txBody>
      </p:sp>
      <p:sp>
        <p:nvSpPr>
          <p:cNvPr id="30" name="TextBox 29">
            <a:extLst>
              <a:ext uri="{FF2B5EF4-FFF2-40B4-BE49-F238E27FC236}">
                <a16:creationId xmlns:a16="http://schemas.microsoft.com/office/drawing/2014/main" id="{9376129B-9455-4BE3-8385-05E59E3D1580}"/>
              </a:ext>
            </a:extLst>
          </p:cNvPr>
          <p:cNvSpPr txBox="1"/>
          <p:nvPr/>
        </p:nvSpPr>
        <p:spPr>
          <a:xfrm>
            <a:off x="3033292" y="737706"/>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2</a:t>
            </a:r>
          </a:p>
          <a:p>
            <a:pPr algn="ctr"/>
            <a:r>
              <a:rPr lang="vi-VN" sz="6000" b="1" dirty="0">
                <a:latin typeface="Arial" panose="020B0604020202020204" pitchFamily="34" charset="0"/>
                <a:cs typeface="Arial" panose="020B0604020202020204" pitchFamily="34" charset="0"/>
              </a:rPr>
              <a:t>He</a:t>
            </a:r>
          </a:p>
          <a:p>
            <a:pPr algn="ctr"/>
            <a:r>
              <a:rPr lang="vi-VN" sz="2000" b="1" dirty="0">
                <a:latin typeface="Arial" panose="020B0604020202020204" pitchFamily="34" charset="0"/>
                <a:cs typeface="Arial" panose="020B0604020202020204" pitchFamily="34" charset="0"/>
              </a:rPr>
              <a:t>Helium</a:t>
            </a:r>
          </a:p>
          <a:p>
            <a:pPr algn="ctr"/>
            <a:r>
              <a:rPr lang="vi-VN" sz="2000" b="1" dirty="0">
                <a:latin typeface="Arial" panose="020B0604020202020204" pitchFamily="34" charset="0"/>
                <a:cs typeface="Arial" panose="020B0604020202020204" pitchFamily="34" charset="0"/>
              </a:rPr>
              <a:t>4</a:t>
            </a:r>
          </a:p>
          <a:p>
            <a:pPr algn="ctr"/>
            <a:r>
              <a:rPr lang="vi-VN" sz="1400" b="1" dirty="0">
                <a:latin typeface="Arial" panose="020B0604020202020204" pitchFamily="34" charset="0"/>
                <a:cs typeface="Arial" panose="020B0604020202020204" pitchFamily="34" charset="0"/>
              </a:rPr>
              <a:t>Số e lớp ngoài cùng: 2</a:t>
            </a:r>
          </a:p>
        </p:txBody>
      </p:sp>
      <p:sp>
        <p:nvSpPr>
          <p:cNvPr id="19" name="TextBox 18">
            <a:extLst>
              <a:ext uri="{FF2B5EF4-FFF2-40B4-BE49-F238E27FC236}">
                <a16:creationId xmlns:a16="http://schemas.microsoft.com/office/drawing/2014/main" id="{7D05BAC0-C710-465A-8387-98DE3BB07605}"/>
              </a:ext>
            </a:extLst>
          </p:cNvPr>
          <p:cNvSpPr txBox="1"/>
          <p:nvPr/>
        </p:nvSpPr>
        <p:spPr>
          <a:xfrm>
            <a:off x="5205352" y="756445"/>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3</a:t>
            </a:r>
          </a:p>
          <a:p>
            <a:pPr algn="ctr"/>
            <a:r>
              <a:rPr lang="vi-VN" sz="6000" b="1" dirty="0">
                <a:latin typeface="Arial" panose="020B0604020202020204" pitchFamily="34" charset="0"/>
                <a:cs typeface="Arial" panose="020B0604020202020204" pitchFamily="34" charset="0"/>
              </a:rPr>
              <a:t>Li</a:t>
            </a:r>
          </a:p>
          <a:p>
            <a:pPr algn="ctr"/>
            <a:r>
              <a:rPr lang="vi-VN" sz="2000" b="1" dirty="0">
                <a:latin typeface="Arial" panose="020B0604020202020204" pitchFamily="34" charset="0"/>
                <a:cs typeface="Arial" panose="020B0604020202020204" pitchFamily="34" charset="0"/>
              </a:rPr>
              <a:t>Lithium</a:t>
            </a:r>
          </a:p>
          <a:p>
            <a:pPr algn="ctr"/>
            <a:r>
              <a:rPr lang="vi-VN" sz="2000" b="1" dirty="0">
                <a:latin typeface="Arial" panose="020B0604020202020204" pitchFamily="34" charset="0"/>
                <a:cs typeface="Arial" panose="020B0604020202020204" pitchFamily="34" charset="0"/>
              </a:rPr>
              <a:t>7</a:t>
            </a:r>
          </a:p>
          <a:p>
            <a:pPr algn="ctr"/>
            <a:r>
              <a:rPr lang="vi-VN" sz="1400" b="1" dirty="0">
                <a:latin typeface="Arial" panose="020B0604020202020204" pitchFamily="34" charset="0"/>
                <a:cs typeface="Arial" panose="020B0604020202020204" pitchFamily="34" charset="0"/>
              </a:rPr>
              <a:t>Số e lớp ngoài cùng: 1</a:t>
            </a:r>
          </a:p>
        </p:txBody>
      </p:sp>
      <p:sp>
        <p:nvSpPr>
          <p:cNvPr id="20" name="TextBox 19">
            <a:extLst>
              <a:ext uri="{FF2B5EF4-FFF2-40B4-BE49-F238E27FC236}">
                <a16:creationId xmlns:a16="http://schemas.microsoft.com/office/drawing/2014/main" id="{3FA2A120-C9EA-444E-8879-FA90EAC0A6B3}"/>
              </a:ext>
            </a:extLst>
          </p:cNvPr>
          <p:cNvSpPr txBox="1"/>
          <p:nvPr/>
        </p:nvSpPr>
        <p:spPr>
          <a:xfrm>
            <a:off x="7551847" y="756445"/>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4</a:t>
            </a:r>
          </a:p>
          <a:p>
            <a:pPr algn="ctr"/>
            <a:r>
              <a:rPr lang="vi-VN" sz="6000" b="1" dirty="0">
                <a:latin typeface="Arial" panose="020B0604020202020204" pitchFamily="34" charset="0"/>
                <a:cs typeface="Arial" panose="020B0604020202020204" pitchFamily="34" charset="0"/>
              </a:rPr>
              <a:t>Be</a:t>
            </a:r>
          </a:p>
          <a:p>
            <a:pPr algn="ctr"/>
            <a:r>
              <a:rPr lang="vi-VN" sz="2000" b="1" dirty="0">
                <a:latin typeface="Arial" panose="020B0604020202020204" pitchFamily="34" charset="0"/>
                <a:cs typeface="Arial" panose="020B0604020202020204" pitchFamily="34" charset="0"/>
              </a:rPr>
              <a:t>Beryllium</a:t>
            </a:r>
          </a:p>
          <a:p>
            <a:pPr algn="ctr"/>
            <a:r>
              <a:rPr lang="vi-VN" sz="2000" b="1" dirty="0">
                <a:latin typeface="Arial" panose="020B0604020202020204" pitchFamily="34" charset="0"/>
                <a:cs typeface="Arial" panose="020B0604020202020204" pitchFamily="34" charset="0"/>
              </a:rPr>
              <a:t>9</a:t>
            </a:r>
          </a:p>
          <a:p>
            <a:pPr algn="ctr"/>
            <a:r>
              <a:rPr lang="vi-VN" sz="1400" b="1" dirty="0">
                <a:latin typeface="Arial" panose="020B0604020202020204" pitchFamily="34" charset="0"/>
                <a:cs typeface="Arial" panose="020B0604020202020204" pitchFamily="34" charset="0"/>
              </a:rPr>
              <a:t>Số e lớp ngoài cùng: 2</a:t>
            </a:r>
          </a:p>
        </p:txBody>
      </p:sp>
      <p:sp>
        <p:nvSpPr>
          <p:cNvPr id="21" name="TextBox 20">
            <a:extLst>
              <a:ext uri="{FF2B5EF4-FFF2-40B4-BE49-F238E27FC236}">
                <a16:creationId xmlns:a16="http://schemas.microsoft.com/office/drawing/2014/main" id="{F9179131-37D3-4610-A2AE-402EE6E6CE9D}"/>
              </a:ext>
            </a:extLst>
          </p:cNvPr>
          <p:cNvSpPr txBox="1"/>
          <p:nvPr/>
        </p:nvSpPr>
        <p:spPr>
          <a:xfrm>
            <a:off x="9741040" y="737706"/>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5</a:t>
            </a:r>
          </a:p>
          <a:p>
            <a:pPr algn="ctr"/>
            <a:r>
              <a:rPr lang="vi-VN" sz="6000" b="1" dirty="0">
                <a:latin typeface="Arial" panose="020B0604020202020204" pitchFamily="34" charset="0"/>
                <a:cs typeface="Arial" panose="020B0604020202020204" pitchFamily="34" charset="0"/>
              </a:rPr>
              <a:t>Bo</a:t>
            </a:r>
          </a:p>
          <a:p>
            <a:pPr algn="ctr"/>
            <a:r>
              <a:rPr lang="vi-VN" sz="2000" b="1" dirty="0">
                <a:latin typeface="Arial" panose="020B0604020202020204" pitchFamily="34" charset="0"/>
                <a:cs typeface="Arial" panose="020B0604020202020204" pitchFamily="34" charset="0"/>
              </a:rPr>
              <a:t>Boron</a:t>
            </a:r>
          </a:p>
          <a:p>
            <a:pPr algn="ctr"/>
            <a:r>
              <a:rPr lang="vi-VN" sz="2000" b="1" dirty="0">
                <a:latin typeface="Arial" panose="020B0604020202020204" pitchFamily="34" charset="0"/>
                <a:cs typeface="Arial" panose="020B0604020202020204" pitchFamily="34" charset="0"/>
              </a:rPr>
              <a:t>11</a:t>
            </a:r>
          </a:p>
          <a:p>
            <a:pPr algn="ctr"/>
            <a:r>
              <a:rPr lang="vi-VN" sz="1400" b="1" dirty="0">
                <a:latin typeface="Arial" panose="020B0604020202020204" pitchFamily="34" charset="0"/>
                <a:cs typeface="Arial" panose="020B0604020202020204" pitchFamily="34" charset="0"/>
              </a:rPr>
              <a:t>Số e lớp ngoài cùng: 3</a:t>
            </a:r>
          </a:p>
        </p:txBody>
      </p:sp>
      <p:sp>
        <p:nvSpPr>
          <p:cNvPr id="22" name="TextBox 21">
            <a:extLst>
              <a:ext uri="{FF2B5EF4-FFF2-40B4-BE49-F238E27FC236}">
                <a16:creationId xmlns:a16="http://schemas.microsoft.com/office/drawing/2014/main" id="{BFBFA632-8D50-4A1F-B2C9-E21934AE44F4}"/>
              </a:ext>
            </a:extLst>
          </p:cNvPr>
          <p:cNvSpPr txBox="1"/>
          <p:nvPr/>
        </p:nvSpPr>
        <p:spPr>
          <a:xfrm>
            <a:off x="706618" y="3850150"/>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6</a:t>
            </a:r>
          </a:p>
          <a:p>
            <a:pPr algn="ctr"/>
            <a:r>
              <a:rPr lang="vi-VN" sz="6000" b="1" dirty="0">
                <a:latin typeface="Arial" panose="020B0604020202020204" pitchFamily="34" charset="0"/>
                <a:cs typeface="Arial" panose="020B0604020202020204" pitchFamily="34" charset="0"/>
              </a:rPr>
              <a:t>C</a:t>
            </a:r>
          </a:p>
          <a:p>
            <a:pPr algn="ctr"/>
            <a:r>
              <a:rPr lang="vi-VN" sz="2000" b="1" dirty="0">
                <a:latin typeface="Arial" panose="020B0604020202020204" pitchFamily="34" charset="0"/>
                <a:cs typeface="Arial" panose="020B0604020202020204" pitchFamily="34" charset="0"/>
              </a:rPr>
              <a:t>Carbon</a:t>
            </a:r>
          </a:p>
          <a:p>
            <a:pPr algn="ctr"/>
            <a:r>
              <a:rPr lang="vi-VN" sz="2000" b="1" dirty="0">
                <a:latin typeface="Arial" panose="020B0604020202020204" pitchFamily="34" charset="0"/>
                <a:cs typeface="Arial" panose="020B0604020202020204" pitchFamily="34" charset="0"/>
              </a:rPr>
              <a:t>12</a:t>
            </a:r>
          </a:p>
          <a:p>
            <a:pPr algn="ctr"/>
            <a:r>
              <a:rPr lang="vi-VN" sz="1400" b="1" dirty="0">
                <a:latin typeface="Arial" panose="020B0604020202020204" pitchFamily="34" charset="0"/>
                <a:cs typeface="Arial" panose="020B0604020202020204" pitchFamily="34" charset="0"/>
              </a:rPr>
              <a:t>Số e lớp ngoài cùng: 4</a:t>
            </a:r>
          </a:p>
        </p:txBody>
      </p:sp>
      <p:sp>
        <p:nvSpPr>
          <p:cNvPr id="23" name="TextBox 22">
            <a:extLst>
              <a:ext uri="{FF2B5EF4-FFF2-40B4-BE49-F238E27FC236}">
                <a16:creationId xmlns:a16="http://schemas.microsoft.com/office/drawing/2014/main" id="{97861BD3-423C-4F3B-B244-3C586C42667C}"/>
              </a:ext>
            </a:extLst>
          </p:cNvPr>
          <p:cNvSpPr txBox="1"/>
          <p:nvPr/>
        </p:nvSpPr>
        <p:spPr>
          <a:xfrm>
            <a:off x="2977206" y="3850150"/>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7</a:t>
            </a:r>
          </a:p>
          <a:p>
            <a:pPr algn="ctr"/>
            <a:r>
              <a:rPr lang="vi-VN" sz="6000" b="1" dirty="0">
                <a:latin typeface="Arial" panose="020B0604020202020204" pitchFamily="34" charset="0"/>
                <a:cs typeface="Arial" panose="020B0604020202020204" pitchFamily="34" charset="0"/>
              </a:rPr>
              <a:t>N</a:t>
            </a:r>
          </a:p>
          <a:p>
            <a:pPr algn="ctr"/>
            <a:r>
              <a:rPr lang="vi-VN" sz="2000" b="1" dirty="0">
                <a:latin typeface="Arial" panose="020B0604020202020204" pitchFamily="34" charset="0"/>
                <a:cs typeface="Arial" panose="020B0604020202020204" pitchFamily="34" charset="0"/>
              </a:rPr>
              <a:t>Nitrogen</a:t>
            </a:r>
          </a:p>
          <a:p>
            <a:pPr algn="ctr"/>
            <a:r>
              <a:rPr lang="vi-VN" sz="2000" b="1" dirty="0">
                <a:latin typeface="Arial" panose="020B0604020202020204" pitchFamily="34" charset="0"/>
                <a:cs typeface="Arial" panose="020B0604020202020204" pitchFamily="34" charset="0"/>
              </a:rPr>
              <a:t>14</a:t>
            </a:r>
          </a:p>
          <a:p>
            <a:pPr algn="ctr"/>
            <a:r>
              <a:rPr lang="vi-VN" sz="1400" b="1" dirty="0">
                <a:latin typeface="Arial" panose="020B0604020202020204" pitchFamily="34" charset="0"/>
                <a:cs typeface="Arial" panose="020B0604020202020204" pitchFamily="34" charset="0"/>
              </a:rPr>
              <a:t>Số e lớp ngoài cùng: 5</a:t>
            </a:r>
          </a:p>
        </p:txBody>
      </p:sp>
      <p:sp>
        <p:nvSpPr>
          <p:cNvPr id="28" name="TextBox 27">
            <a:extLst>
              <a:ext uri="{FF2B5EF4-FFF2-40B4-BE49-F238E27FC236}">
                <a16:creationId xmlns:a16="http://schemas.microsoft.com/office/drawing/2014/main" id="{1438FD61-59E9-4272-8D99-A3F253FD5CCA}"/>
              </a:ext>
            </a:extLst>
          </p:cNvPr>
          <p:cNvSpPr txBox="1"/>
          <p:nvPr/>
        </p:nvSpPr>
        <p:spPr>
          <a:xfrm>
            <a:off x="5149266" y="3868889"/>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8</a:t>
            </a:r>
          </a:p>
          <a:p>
            <a:pPr algn="ctr"/>
            <a:r>
              <a:rPr lang="vi-VN" sz="6000" b="1" dirty="0">
                <a:latin typeface="Arial" panose="020B0604020202020204" pitchFamily="34" charset="0"/>
                <a:cs typeface="Arial" panose="020B0604020202020204" pitchFamily="34" charset="0"/>
              </a:rPr>
              <a:t>O</a:t>
            </a:r>
          </a:p>
          <a:p>
            <a:pPr algn="ctr"/>
            <a:r>
              <a:rPr lang="vi-VN" sz="2000" b="1" dirty="0">
                <a:latin typeface="Arial" panose="020B0604020202020204" pitchFamily="34" charset="0"/>
                <a:cs typeface="Arial" panose="020B0604020202020204" pitchFamily="34" charset="0"/>
              </a:rPr>
              <a:t>Oxygen</a:t>
            </a:r>
          </a:p>
          <a:p>
            <a:pPr algn="ctr"/>
            <a:r>
              <a:rPr lang="vi-VN" sz="2000" b="1" dirty="0">
                <a:latin typeface="Arial" panose="020B0604020202020204" pitchFamily="34" charset="0"/>
                <a:cs typeface="Arial" panose="020B0604020202020204" pitchFamily="34" charset="0"/>
              </a:rPr>
              <a:t>16</a:t>
            </a:r>
          </a:p>
          <a:p>
            <a:pPr algn="ctr"/>
            <a:r>
              <a:rPr lang="vi-VN" sz="1400" b="1" dirty="0">
                <a:latin typeface="Arial" panose="020B0604020202020204" pitchFamily="34" charset="0"/>
                <a:cs typeface="Arial" panose="020B0604020202020204" pitchFamily="34" charset="0"/>
              </a:rPr>
              <a:t>Số e lớp ngoài cùng: 6</a:t>
            </a:r>
          </a:p>
        </p:txBody>
      </p:sp>
      <p:sp>
        <p:nvSpPr>
          <p:cNvPr id="31" name="TextBox 30">
            <a:extLst>
              <a:ext uri="{FF2B5EF4-FFF2-40B4-BE49-F238E27FC236}">
                <a16:creationId xmlns:a16="http://schemas.microsoft.com/office/drawing/2014/main" id="{55C7CA6B-4787-40C2-881F-1AC06600EA4C}"/>
              </a:ext>
            </a:extLst>
          </p:cNvPr>
          <p:cNvSpPr txBox="1"/>
          <p:nvPr/>
        </p:nvSpPr>
        <p:spPr>
          <a:xfrm>
            <a:off x="7495761" y="3868889"/>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9</a:t>
            </a:r>
          </a:p>
          <a:p>
            <a:pPr algn="ctr"/>
            <a:r>
              <a:rPr lang="vi-VN" sz="6000" b="1" dirty="0">
                <a:latin typeface="Arial" panose="020B0604020202020204" pitchFamily="34" charset="0"/>
                <a:cs typeface="Arial" panose="020B0604020202020204" pitchFamily="34" charset="0"/>
              </a:rPr>
              <a:t>F</a:t>
            </a:r>
          </a:p>
          <a:p>
            <a:pPr algn="ctr"/>
            <a:r>
              <a:rPr lang="vi-VN" sz="2000" b="1" dirty="0">
                <a:latin typeface="Arial" panose="020B0604020202020204" pitchFamily="34" charset="0"/>
                <a:cs typeface="Arial" panose="020B0604020202020204" pitchFamily="34" charset="0"/>
              </a:rPr>
              <a:t>Flourine</a:t>
            </a:r>
          </a:p>
          <a:p>
            <a:pPr algn="ctr"/>
            <a:r>
              <a:rPr lang="vi-VN" sz="2000" b="1" dirty="0">
                <a:latin typeface="Arial" panose="020B0604020202020204" pitchFamily="34" charset="0"/>
                <a:cs typeface="Arial" panose="020B0604020202020204" pitchFamily="34" charset="0"/>
              </a:rPr>
              <a:t>19</a:t>
            </a:r>
          </a:p>
          <a:p>
            <a:pPr algn="ctr"/>
            <a:r>
              <a:rPr lang="vi-VN" sz="1400" b="1" dirty="0">
                <a:latin typeface="Arial" panose="020B0604020202020204" pitchFamily="34" charset="0"/>
                <a:cs typeface="Arial" panose="020B0604020202020204" pitchFamily="34" charset="0"/>
              </a:rPr>
              <a:t>Số e lớp ngoài cùng: 7</a:t>
            </a:r>
          </a:p>
        </p:txBody>
      </p:sp>
      <p:sp>
        <p:nvSpPr>
          <p:cNvPr id="32" name="TextBox 31">
            <a:extLst>
              <a:ext uri="{FF2B5EF4-FFF2-40B4-BE49-F238E27FC236}">
                <a16:creationId xmlns:a16="http://schemas.microsoft.com/office/drawing/2014/main" id="{186C0F33-7718-40F7-AB69-776B34EE5DF6}"/>
              </a:ext>
            </a:extLst>
          </p:cNvPr>
          <p:cNvSpPr txBox="1"/>
          <p:nvPr/>
        </p:nvSpPr>
        <p:spPr>
          <a:xfrm>
            <a:off x="9684954" y="3850150"/>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10</a:t>
            </a:r>
          </a:p>
          <a:p>
            <a:pPr algn="ctr"/>
            <a:r>
              <a:rPr lang="vi-VN" sz="6000" b="1" dirty="0">
                <a:latin typeface="Arial" panose="020B0604020202020204" pitchFamily="34" charset="0"/>
                <a:cs typeface="Arial" panose="020B0604020202020204" pitchFamily="34" charset="0"/>
              </a:rPr>
              <a:t>Ne</a:t>
            </a:r>
          </a:p>
          <a:p>
            <a:pPr algn="ctr"/>
            <a:r>
              <a:rPr lang="vi-VN" sz="2000" b="1" dirty="0">
                <a:latin typeface="Arial" panose="020B0604020202020204" pitchFamily="34" charset="0"/>
                <a:cs typeface="Arial" panose="020B0604020202020204" pitchFamily="34" charset="0"/>
              </a:rPr>
              <a:t>Neon</a:t>
            </a:r>
          </a:p>
          <a:p>
            <a:pPr algn="ctr"/>
            <a:r>
              <a:rPr lang="vi-VN" sz="2000" b="1" dirty="0">
                <a:latin typeface="Arial" panose="020B0604020202020204" pitchFamily="34" charset="0"/>
                <a:cs typeface="Arial" panose="020B0604020202020204" pitchFamily="34" charset="0"/>
              </a:rPr>
              <a:t>20</a:t>
            </a:r>
          </a:p>
          <a:p>
            <a:pPr algn="ctr"/>
            <a:r>
              <a:rPr lang="vi-VN" sz="1400" b="1" dirty="0">
                <a:latin typeface="Arial" panose="020B0604020202020204" pitchFamily="34" charset="0"/>
                <a:cs typeface="Arial" panose="020B0604020202020204" pitchFamily="34" charset="0"/>
              </a:rPr>
              <a:t>Số e lớp ngoài cùng: 8</a:t>
            </a:r>
          </a:p>
        </p:txBody>
      </p:sp>
    </p:spTree>
    <p:extLst>
      <p:ext uri="{BB962C8B-B14F-4D97-AF65-F5344CB8AC3E}">
        <p14:creationId xmlns:p14="http://schemas.microsoft.com/office/powerpoint/2010/main" val="2243113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3">
            <a:extLst>
              <a:ext uri="{FF2B5EF4-FFF2-40B4-BE49-F238E27FC236}">
                <a16:creationId xmlns:a16="http://schemas.microsoft.com/office/drawing/2014/main" id="{EF0E244C-93FF-49B5-8566-5FD00F20F78A}"/>
              </a:ext>
            </a:extLst>
          </p:cNvPr>
          <p:cNvGraphicFramePr>
            <a:graphicFrameLocks noChangeAspect="1"/>
          </p:cNvGraphicFramePr>
          <p:nvPr/>
        </p:nvGraphicFramePr>
        <p:xfrm>
          <a:off x="6125592" y="3488531"/>
          <a:ext cx="117475" cy="220663"/>
        </p:xfrm>
        <a:graphic>
          <a:graphicData uri="http://schemas.openxmlformats.org/presentationml/2006/ole">
            <mc:AlternateContent xmlns:mc="http://schemas.openxmlformats.org/markup-compatibility/2006">
              <mc:Choice xmlns:v="urn:schemas-microsoft-com:vml" Requires="v">
                <p:oleObj spid="_x0000_s5130" name="Equation" r:id="rId3" imgW="114120" imgH="215640" progId="Equation.3">
                  <p:embed/>
                </p:oleObj>
              </mc:Choice>
              <mc:Fallback>
                <p:oleObj name="Equation" r:id="rId3" imgW="114120" imgH="215640" progId="Equation.3">
                  <p:embed/>
                  <p:pic>
                    <p:nvPicPr>
                      <p:cNvPr id="24" name="Object 3">
                        <a:extLst>
                          <a:ext uri="{FF2B5EF4-FFF2-40B4-BE49-F238E27FC236}">
                            <a16:creationId xmlns:a16="http://schemas.microsoft.com/office/drawing/2014/main" id="{EF0E244C-93FF-49B5-8566-5FD00F20F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592" y="3488531"/>
                        <a:ext cx="1174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Nhóm 2">
            <a:extLst>
              <a:ext uri="{FF2B5EF4-FFF2-40B4-BE49-F238E27FC236}">
                <a16:creationId xmlns:a16="http://schemas.microsoft.com/office/drawing/2014/main" id="{F5E68B33-3E9F-4E59-B5F6-2AB1C2A95881}"/>
              </a:ext>
            </a:extLst>
          </p:cNvPr>
          <p:cNvGrpSpPr>
            <a:grpSpLocks/>
          </p:cNvGrpSpPr>
          <p:nvPr/>
        </p:nvGrpSpPr>
        <p:grpSpPr bwMode="auto">
          <a:xfrm>
            <a:off x="1415480" y="476250"/>
            <a:ext cx="8745612" cy="5905500"/>
            <a:chOff x="278296" y="113327"/>
            <a:chExt cx="9307843" cy="6377637"/>
          </a:xfrm>
        </p:grpSpPr>
        <p:grpSp>
          <p:nvGrpSpPr>
            <p:cNvPr id="3" name="Nhóm 25">
              <a:extLst>
                <a:ext uri="{FF2B5EF4-FFF2-40B4-BE49-F238E27FC236}">
                  <a16:creationId xmlns:a16="http://schemas.microsoft.com/office/drawing/2014/main" id="{9ED74338-A798-4028-8F97-FE93A28AA8BF}"/>
                </a:ext>
              </a:extLst>
            </p:cNvPr>
            <p:cNvGrpSpPr>
              <a:grpSpLocks/>
            </p:cNvGrpSpPr>
            <p:nvPr/>
          </p:nvGrpSpPr>
          <p:grpSpPr bwMode="auto">
            <a:xfrm>
              <a:off x="331800" y="113327"/>
              <a:ext cx="9254339" cy="3061965"/>
              <a:chOff x="-456598" y="3428999"/>
              <a:chExt cx="9989234" cy="3061966"/>
            </a:xfrm>
          </p:grpSpPr>
          <p:pic>
            <p:nvPicPr>
              <p:cNvPr id="9" name="Picture 6" descr="Káº¿t quáº£ hÃ¬nh áº£nh cho thá»i tiáº¿t  icon">
                <a:extLst>
                  <a:ext uri="{FF2B5EF4-FFF2-40B4-BE49-F238E27FC236}">
                    <a16:creationId xmlns:a16="http://schemas.microsoft.com/office/drawing/2014/main" id="{A420A8B1-D9BD-41F3-98AE-15D9FBAADC03}"/>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 name="Picture 6" descr="Káº¿t quáº£ hÃ¬nh áº£nh cho thá»i tiáº¿t  icon">
                <a:extLst>
                  <a:ext uri="{FF2B5EF4-FFF2-40B4-BE49-F238E27FC236}">
                    <a16:creationId xmlns:a16="http://schemas.microsoft.com/office/drawing/2014/main" id="{93949EDC-5553-480B-93E4-794721FA3D32}"/>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1" name="Picture 6" descr="Káº¿t quáº£ hÃ¬nh áº£nh cho thá»i tiáº¿t  icon">
                <a:extLst>
                  <a:ext uri="{FF2B5EF4-FFF2-40B4-BE49-F238E27FC236}">
                    <a16:creationId xmlns:a16="http://schemas.microsoft.com/office/drawing/2014/main" id="{02506AD9-0AA2-47EB-BC10-4205DDD3BBE5}"/>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2" name="Picture 6" descr="Káº¿t quáº£ hÃ¬nh áº£nh cho thá»i tiáº¿t  icon">
                <a:extLst>
                  <a:ext uri="{FF2B5EF4-FFF2-40B4-BE49-F238E27FC236}">
                    <a16:creationId xmlns:a16="http://schemas.microsoft.com/office/drawing/2014/main" id="{A773DE35-1DE7-4E95-A68F-62D17758CAFE}"/>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nvGrpSpPr>
            <p:cNvPr id="4" name="Nhóm 1">
              <a:extLst>
                <a:ext uri="{FF2B5EF4-FFF2-40B4-BE49-F238E27FC236}">
                  <a16:creationId xmlns:a16="http://schemas.microsoft.com/office/drawing/2014/main" id="{FB281F7C-63AE-4F94-BCA8-AECE7BC81466}"/>
                </a:ext>
              </a:extLst>
            </p:cNvPr>
            <p:cNvGrpSpPr>
              <a:grpSpLocks/>
            </p:cNvGrpSpPr>
            <p:nvPr/>
          </p:nvGrpSpPr>
          <p:grpSpPr bwMode="auto">
            <a:xfrm>
              <a:off x="278296" y="3428999"/>
              <a:ext cx="9254339" cy="3061965"/>
              <a:chOff x="-456598" y="3428999"/>
              <a:chExt cx="9989234" cy="3061966"/>
            </a:xfrm>
          </p:grpSpPr>
          <p:pic>
            <p:nvPicPr>
              <p:cNvPr id="5" name="Picture 6" descr="Káº¿t quáº£ hÃ¬nh áº£nh cho thá»i tiáº¿t  icon">
                <a:extLst>
                  <a:ext uri="{FF2B5EF4-FFF2-40B4-BE49-F238E27FC236}">
                    <a16:creationId xmlns:a16="http://schemas.microsoft.com/office/drawing/2014/main" id="{306D2E8C-82C0-4135-8193-9C2631D72464}"/>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 name="Picture 6" descr="Káº¿t quáº£ hÃ¬nh áº£nh cho thá»i tiáº¿t  icon">
                <a:extLst>
                  <a:ext uri="{FF2B5EF4-FFF2-40B4-BE49-F238E27FC236}">
                    <a16:creationId xmlns:a16="http://schemas.microsoft.com/office/drawing/2014/main" id="{E217ECC4-D385-4502-ACAA-BF14077637D0}"/>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7" name="Picture 6" descr="Káº¿t quáº£ hÃ¬nh áº£nh cho thá»i tiáº¿t  icon">
                <a:extLst>
                  <a:ext uri="{FF2B5EF4-FFF2-40B4-BE49-F238E27FC236}">
                    <a16:creationId xmlns:a16="http://schemas.microsoft.com/office/drawing/2014/main" id="{EE65CE46-3D24-44D8-B63E-172163837DD9}"/>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8" name="Picture 6" descr="Káº¿t quáº£ hÃ¬nh áº£nh cho thá»i tiáº¿t  icon">
                <a:extLst>
                  <a:ext uri="{FF2B5EF4-FFF2-40B4-BE49-F238E27FC236}">
                    <a16:creationId xmlns:a16="http://schemas.microsoft.com/office/drawing/2014/main" id="{88DC35FB-33AC-48D7-B9AB-186676686C74}"/>
                  </a:ext>
                </a:extLst>
              </p:cNvPr>
              <p:cNvPicPr>
                <a:picLocks noChangeAspect="1" noChangeArrowheads="1"/>
              </p:cNvPicPr>
              <p:nvPr/>
            </p:nvPicPr>
            <p:blipFill>
              <a:blip r:embed="rId6"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sp>
        <p:nvSpPr>
          <p:cNvPr id="14" name="TextBox 13">
            <a:extLst>
              <a:ext uri="{FF2B5EF4-FFF2-40B4-BE49-F238E27FC236}">
                <a16:creationId xmlns:a16="http://schemas.microsoft.com/office/drawing/2014/main" id="{AFE923C1-3FA3-411B-98DF-F6DD016AC3FE}"/>
              </a:ext>
            </a:extLst>
          </p:cNvPr>
          <p:cNvSpPr txBox="1"/>
          <p:nvPr/>
        </p:nvSpPr>
        <p:spPr>
          <a:xfrm>
            <a:off x="1579727" y="65457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11</a:t>
            </a:r>
          </a:p>
          <a:p>
            <a:pPr algn="ctr"/>
            <a:r>
              <a:rPr lang="vi-VN" sz="6000" b="1" dirty="0">
                <a:latin typeface="Arial" panose="020B0604020202020204" pitchFamily="34" charset="0"/>
                <a:cs typeface="Arial" panose="020B0604020202020204" pitchFamily="34" charset="0"/>
              </a:rPr>
              <a:t>Na</a:t>
            </a:r>
          </a:p>
          <a:p>
            <a:pPr algn="ctr"/>
            <a:r>
              <a:rPr lang="vi-VN" sz="2000" b="1" dirty="0">
                <a:latin typeface="Arial" panose="020B0604020202020204" pitchFamily="34" charset="0"/>
                <a:cs typeface="Arial" panose="020B0604020202020204" pitchFamily="34" charset="0"/>
              </a:rPr>
              <a:t>Sodium</a:t>
            </a:r>
          </a:p>
          <a:p>
            <a:pPr algn="ctr"/>
            <a:r>
              <a:rPr lang="vi-VN" sz="2000" b="1" dirty="0">
                <a:latin typeface="Arial" panose="020B0604020202020204" pitchFamily="34" charset="0"/>
                <a:cs typeface="Arial" panose="020B0604020202020204" pitchFamily="34" charset="0"/>
              </a:rPr>
              <a:t>23</a:t>
            </a:r>
          </a:p>
          <a:p>
            <a:pPr algn="ctr"/>
            <a:r>
              <a:rPr lang="vi-VN" sz="1400" b="1" dirty="0">
                <a:latin typeface="Arial" panose="020B0604020202020204" pitchFamily="34" charset="0"/>
                <a:cs typeface="Arial" panose="020B0604020202020204" pitchFamily="34" charset="0"/>
              </a:rPr>
              <a:t>Số e lớp ngoài cùng: 1</a:t>
            </a:r>
          </a:p>
        </p:txBody>
      </p:sp>
      <p:sp>
        <p:nvSpPr>
          <p:cNvPr id="15" name="TextBox 14">
            <a:extLst>
              <a:ext uri="{FF2B5EF4-FFF2-40B4-BE49-F238E27FC236}">
                <a16:creationId xmlns:a16="http://schemas.microsoft.com/office/drawing/2014/main" id="{86C6D59C-9CE8-45CF-877F-01593199B8B6}"/>
              </a:ext>
            </a:extLst>
          </p:cNvPr>
          <p:cNvSpPr txBox="1"/>
          <p:nvPr/>
        </p:nvSpPr>
        <p:spPr>
          <a:xfrm>
            <a:off x="3851786" y="65457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12</a:t>
            </a:r>
          </a:p>
          <a:p>
            <a:pPr algn="ctr"/>
            <a:r>
              <a:rPr lang="vi-VN" sz="6000" b="1" dirty="0">
                <a:latin typeface="Arial" panose="020B0604020202020204" pitchFamily="34" charset="0"/>
                <a:cs typeface="Arial" panose="020B0604020202020204" pitchFamily="34" charset="0"/>
              </a:rPr>
              <a:t>Mg</a:t>
            </a:r>
          </a:p>
          <a:p>
            <a:pPr algn="ctr"/>
            <a:r>
              <a:rPr lang="vi-VN" sz="2000" b="1" dirty="0">
                <a:latin typeface="Arial" panose="020B0604020202020204" pitchFamily="34" charset="0"/>
                <a:cs typeface="Arial" panose="020B0604020202020204" pitchFamily="34" charset="0"/>
              </a:rPr>
              <a:t>Magnesium</a:t>
            </a:r>
          </a:p>
          <a:p>
            <a:pPr algn="ctr"/>
            <a:r>
              <a:rPr lang="vi-VN" sz="2000" b="1" dirty="0">
                <a:latin typeface="Arial" panose="020B0604020202020204" pitchFamily="34" charset="0"/>
                <a:cs typeface="Arial" panose="020B0604020202020204" pitchFamily="34" charset="0"/>
              </a:rPr>
              <a:t>24</a:t>
            </a:r>
          </a:p>
          <a:p>
            <a:pPr algn="ctr"/>
            <a:r>
              <a:rPr lang="vi-VN" sz="1400" b="1" dirty="0">
                <a:latin typeface="Arial" panose="020B0604020202020204" pitchFamily="34" charset="0"/>
                <a:cs typeface="Arial" panose="020B0604020202020204" pitchFamily="34" charset="0"/>
              </a:rPr>
              <a:t>Số e lớp ngoài cùng: 2</a:t>
            </a:r>
          </a:p>
        </p:txBody>
      </p:sp>
      <p:sp>
        <p:nvSpPr>
          <p:cNvPr id="16" name="TextBox 15">
            <a:extLst>
              <a:ext uri="{FF2B5EF4-FFF2-40B4-BE49-F238E27FC236}">
                <a16:creationId xmlns:a16="http://schemas.microsoft.com/office/drawing/2014/main" id="{4847D842-D158-4B07-9483-C031DF6214B5}"/>
              </a:ext>
            </a:extLst>
          </p:cNvPr>
          <p:cNvSpPr txBox="1"/>
          <p:nvPr/>
        </p:nvSpPr>
        <p:spPr>
          <a:xfrm>
            <a:off x="6096000" y="67331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13</a:t>
            </a:r>
          </a:p>
          <a:p>
            <a:pPr algn="ctr"/>
            <a:r>
              <a:rPr lang="vi-VN" sz="6000" b="1" dirty="0">
                <a:latin typeface="Arial" panose="020B0604020202020204" pitchFamily="34" charset="0"/>
                <a:cs typeface="Arial" panose="020B0604020202020204" pitchFamily="34" charset="0"/>
              </a:rPr>
              <a:t>Al</a:t>
            </a:r>
          </a:p>
          <a:p>
            <a:pPr algn="ctr"/>
            <a:r>
              <a:rPr lang="vi-VN" sz="2000" b="1" dirty="0">
                <a:latin typeface="Arial" panose="020B0604020202020204" pitchFamily="34" charset="0"/>
                <a:cs typeface="Arial" panose="020B0604020202020204" pitchFamily="34" charset="0"/>
              </a:rPr>
              <a:t>Aluminium</a:t>
            </a:r>
          </a:p>
          <a:p>
            <a:pPr algn="ctr"/>
            <a:r>
              <a:rPr lang="vi-VN" sz="2000" b="1" dirty="0">
                <a:latin typeface="Arial" panose="020B0604020202020204" pitchFamily="34" charset="0"/>
                <a:cs typeface="Arial" panose="020B0604020202020204" pitchFamily="34" charset="0"/>
              </a:rPr>
              <a:t>27</a:t>
            </a:r>
          </a:p>
          <a:p>
            <a:pPr algn="ctr"/>
            <a:r>
              <a:rPr lang="vi-VN" sz="1400" b="1" dirty="0">
                <a:latin typeface="Arial" panose="020B0604020202020204" pitchFamily="34" charset="0"/>
                <a:cs typeface="Arial" panose="020B0604020202020204" pitchFamily="34" charset="0"/>
              </a:rPr>
              <a:t>Số e lớp ngoài cùng: 3</a:t>
            </a:r>
          </a:p>
        </p:txBody>
      </p:sp>
      <p:sp>
        <p:nvSpPr>
          <p:cNvPr id="17" name="TextBox 16">
            <a:extLst>
              <a:ext uri="{FF2B5EF4-FFF2-40B4-BE49-F238E27FC236}">
                <a16:creationId xmlns:a16="http://schemas.microsoft.com/office/drawing/2014/main" id="{25039BBB-53F4-4323-AA31-1BE98B1D855A}"/>
              </a:ext>
            </a:extLst>
          </p:cNvPr>
          <p:cNvSpPr txBox="1"/>
          <p:nvPr/>
        </p:nvSpPr>
        <p:spPr>
          <a:xfrm>
            <a:off x="8340989" y="67331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14</a:t>
            </a:r>
          </a:p>
          <a:p>
            <a:pPr algn="ctr"/>
            <a:r>
              <a:rPr lang="vi-VN" sz="6000" b="1" dirty="0">
                <a:latin typeface="Arial" panose="020B0604020202020204" pitchFamily="34" charset="0"/>
                <a:cs typeface="Arial" panose="020B0604020202020204" pitchFamily="34" charset="0"/>
              </a:rPr>
              <a:t>Si</a:t>
            </a:r>
          </a:p>
          <a:p>
            <a:pPr algn="ctr"/>
            <a:r>
              <a:rPr lang="vi-VN" sz="2000" b="1" dirty="0">
                <a:latin typeface="Arial" panose="020B0604020202020204" pitchFamily="34" charset="0"/>
                <a:cs typeface="Arial" panose="020B0604020202020204" pitchFamily="34" charset="0"/>
              </a:rPr>
              <a:t>Silicon</a:t>
            </a:r>
          </a:p>
          <a:p>
            <a:pPr algn="ctr"/>
            <a:r>
              <a:rPr lang="vi-VN" sz="2000" b="1" dirty="0">
                <a:latin typeface="Arial" panose="020B0604020202020204" pitchFamily="34" charset="0"/>
                <a:cs typeface="Arial" panose="020B0604020202020204" pitchFamily="34" charset="0"/>
              </a:rPr>
              <a:t>28</a:t>
            </a:r>
          </a:p>
          <a:p>
            <a:pPr algn="ctr"/>
            <a:r>
              <a:rPr lang="vi-VN" sz="1400" b="1" dirty="0">
                <a:latin typeface="Arial" panose="020B0604020202020204" pitchFamily="34" charset="0"/>
                <a:cs typeface="Arial" panose="020B0604020202020204" pitchFamily="34" charset="0"/>
              </a:rPr>
              <a:t>Số e lớp ngoài cùng: 4</a:t>
            </a:r>
          </a:p>
        </p:txBody>
      </p:sp>
      <p:sp>
        <p:nvSpPr>
          <p:cNvPr id="19" name="TextBox 18">
            <a:extLst>
              <a:ext uri="{FF2B5EF4-FFF2-40B4-BE49-F238E27FC236}">
                <a16:creationId xmlns:a16="http://schemas.microsoft.com/office/drawing/2014/main" id="{0BD0D299-6506-4511-808E-5366D44FA4D7}"/>
              </a:ext>
            </a:extLst>
          </p:cNvPr>
          <p:cNvSpPr txBox="1"/>
          <p:nvPr/>
        </p:nvSpPr>
        <p:spPr>
          <a:xfrm>
            <a:off x="1465752" y="370919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15</a:t>
            </a:r>
          </a:p>
          <a:p>
            <a:pPr algn="ctr"/>
            <a:r>
              <a:rPr lang="vi-VN" sz="6000" b="1" dirty="0">
                <a:latin typeface="Arial" panose="020B0604020202020204" pitchFamily="34" charset="0"/>
                <a:cs typeface="Arial" panose="020B0604020202020204" pitchFamily="34" charset="0"/>
              </a:rPr>
              <a:t>P</a:t>
            </a:r>
          </a:p>
          <a:p>
            <a:pPr algn="ctr"/>
            <a:r>
              <a:rPr lang="vi-VN" sz="2000" b="1" dirty="0">
                <a:latin typeface="Arial" panose="020B0604020202020204" pitchFamily="34" charset="0"/>
                <a:cs typeface="Arial" panose="020B0604020202020204" pitchFamily="34" charset="0"/>
              </a:rPr>
              <a:t>Phosphorus</a:t>
            </a:r>
          </a:p>
          <a:p>
            <a:pPr algn="ctr"/>
            <a:r>
              <a:rPr lang="vi-VN" sz="2000" b="1" dirty="0">
                <a:latin typeface="Arial" panose="020B0604020202020204" pitchFamily="34" charset="0"/>
                <a:cs typeface="Arial" panose="020B0604020202020204" pitchFamily="34" charset="0"/>
              </a:rPr>
              <a:t>31</a:t>
            </a:r>
          </a:p>
          <a:p>
            <a:pPr algn="ctr"/>
            <a:r>
              <a:rPr lang="vi-VN" sz="1400" b="1" dirty="0">
                <a:latin typeface="Arial" panose="020B0604020202020204" pitchFamily="34" charset="0"/>
                <a:cs typeface="Arial" panose="020B0604020202020204" pitchFamily="34" charset="0"/>
              </a:rPr>
              <a:t>Số e lớp ngoài cùng: 5</a:t>
            </a:r>
          </a:p>
        </p:txBody>
      </p:sp>
      <p:sp>
        <p:nvSpPr>
          <p:cNvPr id="20" name="TextBox 19">
            <a:extLst>
              <a:ext uri="{FF2B5EF4-FFF2-40B4-BE49-F238E27FC236}">
                <a16:creationId xmlns:a16="http://schemas.microsoft.com/office/drawing/2014/main" id="{4154F14C-8B75-4E61-BD98-64DEE44B0ED0}"/>
              </a:ext>
            </a:extLst>
          </p:cNvPr>
          <p:cNvSpPr txBox="1"/>
          <p:nvPr/>
        </p:nvSpPr>
        <p:spPr>
          <a:xfrm>
            <a:off x="3737811" y="370919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16</a:t>
            </a:r>
          </a:p>
          <a:p>
            <a:pPr algn="ctr"/>
            <a:r>
              <a:rPr lang="vi-VN" sz="6000" b="1" dirty="0">
                <a:latin typeface="Arial" panose="020B0604020202020204" pitchFamily="34" charset="0"/>
                <a:cs typeface="Arial" panose="020B0604020202020204" pitchFamily="34" charset="0"/>
              </a:rPr>
              <a:t>S</a:t>
            </a:r>
          </a:p>
          <a:p>
            <a:pPr algn="ctr"/>
            <a:r>
              <a:rPr lang="vi-VN" sz="2000" b="1" dirty="0">
                <a:latin typeface="Arial" panose="020B0604020202020204" pitchFamily="34" charset="0"/>
                <a:cs typeface="Arial" panose="020B0604020202020204" pitchFamily="34" charset="0"/>
              </a:rPr>
              <a:t>Sulfur</a:t>
            </a:r>
          </a:p>
          <a:p>
            <a:pPr algn="ctr"/>
            <a:r>
              <a:rPr lang="vi-VN" sz="2000" b="1" dirty="0">
                <a:latin typeface="Arial" panose="020B0604020202020204" pitchFamily="34" charset="0"/>
                <a:cs typeface="Arial" panose="020B0604020202020204" pitchFamily="34" charset="0"/>
              </a:rPr>
              <a:t>32</a:t>
            </a:r>
          </a:p>
          <a:p>
            <a:pPr algn="ctr"/>
            <a:r>
              <a:rPr lang="vi-VN" sz="1400" b="1" dirty="0">
                <a:latin typeface="Arial" panose="020B0604020202020204" pitchFamily="34" charset="0"/>
                <a:cs typeface="Arial" panose="020B0604020202020204" pitchFamily="34" charset="0"/>
              </a:rPr>
              <a:t>Số e lớp ngoài cùng: 6</a:t>
            </a:r>
          </a:p>
        </p:txBody>
      </p:sp>
      <p:sp>
        <p:nvSpPr>
          <p:cNvPr id="21" name="TextBox 20">
            <a:extLst>
              <a:ext uri="{FF2B5EF4-FFF2-40B4-BE49-F238E27FC236}">
                <a16:creationId xmlns:a16="http://schemas.microsoft.com/office/drawing/2014/main" id="{479833CE-2672-443B-8574-E8D52DFAFBF3}"/>
              </a:ext>
            </a:extLst>
          </p:cNvPr>
          <p:cNvSpPr txBox="1"/>
          <p:nvPr/>
        </p:nvSpPr>
        <p:spPr>
          <a:xfrm>
            <a:off x="5982025" y="372793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17</a:t>
            </a:r>
          </a:p>
          <a:p>
            <a:pPr algn="ctr"/>
            <a:r>
              <a:rPr lang="vi-VN" sz="6000" b="1" dirty="0">
                <a:latin typeface="Arial" panose="020B0604020202020204" pitchFamily="34" charset="0"/>
                <a:cs typeface="Arial" panose="020B0604020202020204" pitchFamily="34" charset="0"/>
              </a:rPr>
              <a:t>Cl</a:t>
            </a:r>
          </a:p>
          <a:p>
            <a:pPr algn="ctr"/>
            <a:r>
              <a:rPr lang="vi-VN" sz="2000" b="1" dirty="0">
                <a:latin typeface="Arial" panose="020B0604020202020204" pitchFamily="34" charset="0"/>
                <a:cs typeface="Arial" panose="020B0604020202020204" pitchFamily="34" charset="0"/>
              </a:rPr>
              <a:t>Chlorine</a:t>
            </a:r>
          </a:p>
          <a:p>
            <a:pPr algn="ctr"/>
            <a:r>
              <a:rPr lang="vi-VN" sz="2000" b="1" dirty="0">
                <a:latin typeface="Arial" panose="020B0604020202020204" pitchFamily="34" charset="0"/>
                <a:cs typeface="Arial" panose="020B0604020202020204" pitchFamily="34" charset="0"/>
              </a:rPr>
              <a:t>35,5</a:t>
            </a:r>
          </a:p>
          <a:p>
            <a:pPr algn="ctr"/>
            <a:r>
              <a:rPr lang="vi-VN" sz="1400" b="1" dirty="0">
                <a:latin typeface="Arial" panose="020B0604020202020204" pitchFamily="34" charset="0"/>
                <a:cs typeface="Arial" panose="020B0604020202020204" pitchFamily="34" charset="0"/>
              </a:rPr>
              <a:t>Số e lớp ngoài cùng: 7</a:t>
            </a:r>
          </a:p>
        </p:txBody>
      </p:sp>
      <p:sp>
        <p:nvSpPr>
          <p:cNvPr id="22" name="TextBox 21">
            <a:extLst>
              <a:ext uri="{FF2B5EF4-FFF2-40B4-BE49-F238E27FC236}">
                <a16:creationId xmlns:a16="http://schemas.microsoft.com/office/drawing/2014/main" id="{65F27508-251F-4351-B4EB-916D4D50319D}"/>
              </a:ext>
            </a:extLst>
          </p:cNvPr>
          <p:cNvSpPr txBox="1"/>
          <p:nvPr/>
        </p:nvSpPr>
        <p:spPr>
          <a:xfrm>
            <a:off x="8227014" y="372793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18</a:t>
            </a:r>
          </a:p>
          <a:p>
            <a:pPr algn="ctr"/>
            <a:r>
              <a:rPr lang="vi-VN" sz="6000" b="1" dirty="0">
                <a:latin typeface="Arial" panose="020B0604020202020204" pitchFamily="34" charset="0"/>
                <a:cs typeface="Arial" panose="020B0604020202020204" pitchFamily="34" charset="0"/>
              </a:rPr>
              <a:t>Ar</a:t>
            </a:r>
          </a:p>
          <a:p>
            <a:pPr algn="ctr"/>
            <a:r>
              <a:rPr lang="vi-VN" sz="2000" b="1" dirty="0">
                <a:latin typeface="Arial" panose="020B0604020202020204" pitchFamily="34" charset="0"/>
                <a:cs typeface="Arial" panose="020B0604020202020204" pitchFamily="34" charset="0"/>
              </a:rPr>
              <a:t>Argon</a:t>
            </a:r>
          </a:p>
          <a:p>
            <a:pPr algn="ctr"/>
            <a:r>
              <a:rPr lang="vi-VN" sz="2000" b="1" dirty="0">
                <a:latin typeface="Arial" panose="020B0604020202020204" pitchFamily="34" charset="0"/>
                <a:cs typeface="Arial" panose="020B0604020202020204" pitchFamily="34" charset="0"/>
              </a:rPr>
              <a:t>40</a:t>
            </a:r>
          </a:p>
          <a:p>
            <a:pPr algn="ctr"/>
            <a:r>
              <a:rPr lang="vi-VN" sz="1400" b="1" dirty="0">
                <a:latin typeface="Arial" panose="020B0604020202020204" pitchFamily="34" charset="0"/>
                <a:cs typeface="Arial" panose="020B0604020202020204" pitchFamily="34" charset="0"/>
              </a:rPr>
              <a:t>Số e lớp ngoài cùng: 8</a:t>
            </a:r>
          </a:p>
        </p:txBody>
      </p:sp>
    </p:spTree>
    <p:extLst>
      <p:ext uri="{BB962C8B-B14F-4D97-AF65-F5344CB8AC3E}">
        <p14:creationId xmlns:p14="http://schemas.microsoft.com/office/powerpoint/2010/main" val="244581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17">
            <a:extLst>
              <a:ext uri="{FF2B5EF4-FFF2-40B4-BE49-F238E27FC236}">
                <a16:creationId xmlns:a16="http://schemas.microsoft.com/office/drawing/2014/main" id="{EF4D3A92-592E-40CA-8E3F-C26A6A857DFE}"/>
              </a:ext>
            </a:extLst>
          </p:cNvPr>
          <p:cNvSpPr/>
          <p:nvPr/>
        </p:nvSpPr>
        <p:spPr>
          <a:xfrm>
            <a:off x="9912424" y="3378"/>
            <a:ext cx="2279576" cy="68546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Arial" panose="020B0604020202020204" pitchFamily="34" charset="0"/>
                <a:cs typeface="Arial" panose="020B0604020202020204" pitchFamily="34" charset="0"/>
              </a:rPr>
              <a:t>HOẠT ĐỘNG</a:t>
            </a:r>
            <a:endParaRPr lang="en-US" sz="54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92479" y="260648"/>
            <a:ext cx="67709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C000"/>
                </a:solidFill>
                <a:effectLst/>
                <a:latin typeface="Arial" panose="020B0604020202020204" pitchFamily="34" charset="0"/>
                <a:cs typeface="Arial" panose="020B0604020202020204" pitchFamily="34" charset="0"/>
              </a:rPr>
              <a:t>Sắp xếp các nguyên tố hóa học</a:t>
            </a:r>
            <a:endParaRPr lang="vi-VN" sz="3200" dirty="0">
              <a:solidFill>
                <a:srgbClr val="FFC000"/>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6774B9E9-E03D-4825-902A-633121F8DA8B}"/>
              </a:ext>
            </a:extLst>
          </p:cNvPr>
          <p:cNvGraphicFramePr>
            <a:graphicFrameLocks noGrp="1"/>
          </p:cNvGraphicFramePr>
          <p:nvPr>
            <p:extLst>
              <p:ext uri="{D42A27DB-BD31-4B8C-83A1-F6EECF244321}">
                <p14:modId xmlns:p14="http://schemas.microsoft.com/office/powerpoint/2010/main" val="470269041"/>
              </p:ext>
            </p:extLst>
          </p:nvPr>
        </p:nvGraphicFramePr>
        <p:xfrm>
          <a:off x="2231221" y="1016951"/>
          <a:ext cx="7473888" cy="1384995"/>
        </p:xfrm>
        <a:graphic>
          <a:graphicData uri="http://schemas.openxmlformats.org/drawingml/2006/table">
            <a:tbl>
              <a:tblPr firstRow="1" bandRow="1">
                <a:tableStyleId>{5C22544A-7EE6-4342-B048-85BDC9FD1C3A}</a:tableStyleId>
              </a:tblPr>
              <a:tblGrid>
                <a:gridCol w="934236">
                  <a:extLst>
                    <a:ext uri="{9D8B030D-6E8A-4147-A177-3AD203B41FA5}">
                      <a16:colId xmlns:a16="http://schemas.microsoft.com/office/drawing/2014/main" val="1014122250"/>
                    </a:ext>
                  </a:extLst>
                </a:gridCol>
                <a:gridCol w="934236">
                  <a:extLst>
                    <a:ext uri="{9D8B030D-6E8A-4147-A177-3AD203B41FA5}">
                      <a16:colId xmlns:a16="http://schemas.microsoft.com/office/drawing/2014/main" val="3503662846"/>
                    </a:ext>
                  </a:extLst>
                </a:gridCol>
                <a:gridCol w="934236">
                  <a:extLst>
                    <a:ext uri="{9D8B030D-6E8A-4147-A177-3AD203B41FA5}">
                      <a16:colId xmlns:a16="http://schemas.microsoft.com/office/drawing/2014/main" val="2405225390"/>
                    </a:ext>
                  </a:extLst>
                </a:gridCol>
                <a:gridCol w="934236">
                  <a:extLst>
                    <a:ext uri="{9D8B030D-6E8A-4147-A177-3AD203B41FA5}">
                      <a16:colId xmlns:a16="http://schemas.microsoft.com/office/drawing/2014/main" val="1642644530"/>
                    </a:ext>
                  </a:extLst>
                </a:gridCol>
                <a:gridCol w="934236">
                  <a:extLst>
                    <a:ext uri="{9D8B030D-6E8A-4147-A177-3AD203B41FA5}">
                      <a16:colId xmlns:a16="http://schemas.microsoft.com/office/drawing/2014/main" val="150311990"/>
                    </a:ext>
                  </a:extLst>
                </a:gridCol>
                <a:gridCol w="934236">
                  <a:extLst>
                    <a:ext uri="{9D8B030D-6E8A-4147-A177-3AD203B41FA5}">
                      <a16:colId xmlns:a16="http://schemas.microsoft.com/office/drawing/2014/main" val="3479913002"/>
                    </a:ext>
                  </a:extLst>
                </a:gridCol>
                <a:gridCol w="934236">
                  <a:extLst>
                    <a:ext uri="{9D8B030D-6E8A-4147-A177-3AD203B41FA5}">
                      <a16:colId xmlns:a16="http://schemas.microsoft.com/office/drawing/2014/main" val="1899697774"/>
                    </a:ext>
                  </a:extLst>
                </a:gridCol>
                <a:gridCol w="934236">
                  <a:extLst>
                    <a:ext uri="{9D8B030D-6E8A-4147-A177-3AD203B41FA5}">
                      <a16:colId xmlns:a16="http://schemas.microsoft.com/office/drawing/2014/main" val="508094183"/>
                    </a:ext>
                  </a:extLst>
                </a:gridCol>
              </a:tblGrid>
              <a:tr h="46166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6">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val="2418787604"/>
                  </a:ext>
                </a:extLst>
              </a:tr>
              <a:tr h="46166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val="1556651870"/>
                  </a:ext>
                </a:extLst>
              </a:tr>
              <a:tr h="46166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val="1905954713"/>
                  </a:ext>
                </a:extLst>
              </a:tr>
            </a:tbl>
          </a:graphicData>
        </a:graphic>
      </p:graphicFrame>
      <p:sp>
        <p:nvSpPr>
          <p:cNvPr id="14" name="TextBox 13">
            <a:extLst>
              <a:ext uri="{FF2B5EF4-FFF2-40B4-BE49-F238E27FC236}">
                <a16:creationId xmlns:a16="http://schemas.microsoft.com/office/drawing/2014/main" id="{C8679FD2-43C3-4DFC-9AB4-4F915C6E22C9}"/>
              </a:ext>
            </a:extLst>
          </p:cNvPr>
          <p:cNvSpPr txBox="1"/>
          <p:nvPr/>
        </p:nvSpPr>
        <p:spPr>
          <a:xfrm>
            <a:off x="372153" y="2441952"/>
            <a:ext cx="9574369" cy="1200329"/>
          </a:xfrm>
          <a:prstGeom prst="rect">
            <a:avLst/>
          </a:prstGeom>
          <a:noFill/>
        </p:spPr>
        <p:txBody>
          <a:bodyPr wrap="square">
            <a:spAutoFit/>
          </a:bodyPr>
          <a:lstStyle/>
          <a:p>
            <a:pPr algn="just"/>
            <a:r>
              <a:rPr lang="vi-VN" sz="2400" i="1" dirty="0">
                <a:solidFill>
                  <a:srgbClr val="FF0000"/>
                </a:solidFill>
                <a:effectLst/>
                <a:latin typeface="Arial" panose="020B0604020202020204" pitchFamily="34" charset="0"/>
                <a:cs typeface="Arial" panose="020B0604020202020204" pitchFamily="34" charset="0"/>
              </a:rPr>
              <a:t>- Tiến hành:</a:t>
            </a:r>
            <a:r>
              <a:rPr lang="vi-VN" sz="2400" i="0" dirty="0">
                <a:solidFill>
                  <a:srgbClr val="FF0000"/>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gắn các thẻ vào bảng mẫu ở trên từ trái qua phải, từ trên xuống dưới, mỗi thẻ vào 1 ô theo chiều tăng dần số đơn vị điện tích hạt nhân của các nguyên tố.</a:t>
            </a:r>
            <a:endParaRPr lang="vi-VN"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3D017F3-25DE-41C4-8238-423796BA8816}"/>
              </a:ext>
            </a:extLst>
          </p:cNvPr>
          <p:cNvSpPr txBox="1"/>
          <p:nvPr/>
        </p:nvSpPr>
        <p:spPr>
          <a:xfrm>
            <a:off x="372153" y="3634312"/>
            <a:ext cx="9574369" cy="830997"/>
          </a:xfrm>
          <a:prstGeom prst="rect">
            <a:avLst/>
          </a:prstGeom>
          <a:noFill/>
        </p:spPr>
        <p:txBody>
          <a:bodyPr wrap="square">
            <a:spAutoFit/>
          </a:bodyPr>
          <a:lstStyle/>
          <a:p>
            <a:r>
              <a:rPr lang="vi-VN" sz="2400" b="0" i="1" dirty="0">
                <a:solidFill>
                  <a:srgbClr val="FF0000"/>
                </a:solidFill>
                <a:effectLst/>
                <a:latin typeface="Arial" panose="020B0604020202020204" pitchFamily="34" charset="0"/>
                <a:cs typeface="Arial" panose="020B0604020202020204" pitchFamily="34" charset="0"/>
              </a:rPr>
              <a:t>- Thảo luận nhóm và nhận xét về các đặc điểm của bảng sau khi đã sắp xếp:</a:t>
            </a:r>
            <a:endParaRPr lang="vi-VN" sz="24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0E5610A-415A-4A1E-96FC-DE87DB095F80}"/>
              </a:ext>
            </a:extLst>
          </p:cNvPr>
          <p:cNvSpPr txBox="1"/>
          <p:nvPr/>
        </p:nvSpPr>
        <p:spPr>
          <a:xfrm>
            <a:off x="758408" y="4611777"/>
            <a:ext cx="9073008" cy="830997"/>
          </a:xfrm>
          <a:prstGeom prst="rect">
            <a:avLst/>
          </a:prstGeom>
          <a:solidFill>
            <a:srgbClr val="FFFFCC"/>
          </a:solidFill>
          <a:ln>
            <a:solidFill>
              <a:srgbClr val="FFFFCC"/>
            </a:solidFill>
          </a:ln>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Sự thay đổi số electron ở lớp ngoài cùng của nguyên tử các nguyên tố trong một hàng khi đi từ trái sang phải</a:t>
            </a:r>
            <a:endParaRPr lang="vi-VN"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CBA5451-3F99-42A2-8E00-7918420A9871}"/>
              </a:ext>
            </a:extLst>
          </p:cNvPr>
          <p:cNvSpPr txBox="1"/>
          <p:nvPr/>
        </p:nvSpPr>
        <p:spPr>
          <a:xfrm>
            <a:off x="812809" y="5545046"/>
            <a:ext cx="9073008" cy="830997"/>
          </a:xfrm>
          <a:prstGeom prst="rect">
            <a:avLst/>
          </a:prstGeom>
          <a:solidFill>
            <a:srgbClr val="FFFFCC"/>
          </a:solidFill>
          <a:ln>
            <a:solidFill>
              <a:srgbClr val="FFFFCC"/>
            </a:solidFill>
          </a:ln>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2. </a:t>
            </a:r>
            <a:r>
              <a:rPr lang="vi-VN" sz="2400" i="0" dirty="0">
                <a:solidFill>
                  <a:srgbClr val="333333"/>
                </a:solidFill>
                <a:effectLst/>
                <a:latin typeface="Arial" panose="020B0604020202020204" pitchFamily="34" charset="0"/>
                <a:cs typeface="Arial" panose="020B0604020202020204" pitchFamily="34" charset="0"/>
              </a:rPr>
              <a:t>Số electron ở lớp ngoài cùng của nguyên tử các nguyên tố trong cùng một cột.</a:t>
            </a:r>
            <a:endParaRPr lang="vi-VN"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916C8DB-3F67-495D-B121-8BC1AFEDAC30}"/>
              </a:ext>
            </a:extLst>
          </p:cNvPr>
          <p:cNvSpPr txBox="1"/>
          <p:nvPr/>
        </p:nvSpPr>
        <p:spPr>
          <a:xfrm>
            <a:off x="293439" y="1328149"/>
            <a:ext cx="2123447" cy="461665"/>
          </a:xfrm>
          <a:prstGeom prst="rect">
            <a:avLst/>
          </a:prstGeom>
          <a:noFill/>
        </p:spPr>
        <p:txBody>
          <a:bodyPr wrap="square">
            <a:spAutoFit/>
          </a:bodyPr>
          <a:lstStyle/>
          <a:p>
            <a:r>
              <a:rPr lang="vi-VN" sz="2400" i="1" dirty="0">
                <a:solidFill>
                  <a:srgbClr val="FF0000"/>
                </a:solidFill>
                <a:effectLst/>
                <a:latin typeface="Arial" panose="020B0604020202020204" pitchFamily="34" charset="0"/>
                <a:cs typeface="Arial" panose="020B0604020202020204" pitchFamily="34" charset="0"/>
              </a:rPr>
              <a:t>- Bảng mẫu</a:t>
            </a:r>
            <a:endParaRPr lang="vi-VN" sz="2400" dirty="0"/>
          </a:p>
        </p:txBody>
      </p:sp>
    </p:spTree>
    <p:extLst>
      <p:ext uri="{BB962C8B-B14F-4D97-AF65-F5344CB8AC3E}">
        <p14:creationId xmlns:p14="http://schemas.microsoft.com/office/powerpoint/2010/main" val="155319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Picture 2">
            <a:extLst>
              <a:ext uri="{FF2B5EF4-FFF2-40B4-BE49-F238E27FC236}">
                <a16:creationId xmlns:a16="http://schemas.microsoft.com/office/drawing/2014/main" id="{B7E65246-7C70-4F2C-B850-CD29B894F7E8}"/>
              </a:ext>
            </a:extLst>
          </p:cNvPr>
          <p:cNvPicPr>
            <a:picLocks noChangeAspect="1"/>
          </p:cNvPicPr>
          <p:nvPr/>
        </p:nvPicPr>
        <p:blipFill rotWithShape="1">
          <a:blip r:embed="rId2">
            <a:extLst>
              <a:ext uri="{28A0092B-C50C-407E-A947-70E740481C1C}">
                <a14:useLocalDpi xmlns:a14="http://schemas.microsoft.com/office/drawing/2010/main" val="0"/>
              </a:ext>
            </a:extLst>
          </a:blip>
          <a:srcRect r="3380" b="10124"/>
          <a:stretch/>
        </p:blipFill>
        <p:spPr>
          <a:xfrm>
            <a:off x="551384" y="476672"/>
            <a:ext cx="11089232" cy="5832648"/>
          </a:xfrm>
          <a:prstGeom prst="rect">
            <a:avLst/>
          </a:prstGeom>
        </p:spPr>
      </p:pic>
    </p:spTree>
    <p:extLst>
      <p:ext uri="{BB962C8B-B14F-4D97-AF65-F5344CB8AC3E}">
        <p14:creationId xmlns:p14="http://schemas.microsoft.com/office/powerpoint/2010/main" val="3782621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1ekj2y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3157</Words>
  <Application>Microsoft Office PowerPoint</Application>
  <PresentationFormat>Widescreen</PresentationFormat>
  <Paragraphs>846</Paragraphs>
  <Slides>58</Slides>
  <Notes>17</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6" baseType="lpstr">
      <vt:lpstr>微软雅黑</vt:lpstr>
      <vt:lpstr>宋体</vt:lpstr>
      <vt:lpstr>#9Slide03 Open Sans ExtraBold</vt:lpstr>
      <vt:lpstr>Aachen</vt:lpstr>
      <vt:lpstr>Arial</vt:lpstr>
      <vt:lpstr>Autocar Bold Condensed</vt:lpstr>
      <vt:lpstr>Averta CY Extrabold</vt:lpstr>
      <vt:lpstr>Averta Std Bold</vt:lpstr>
      <vt:lpstr>Calibri</vt:lpstr>
      <vt:lpstr>Open Sans</vt:lpstr>
      <vt:lpstr>OpenSans</vt:lpstr>
      <vt:lpstr>OpenSansBold</vt:lpstr>
      <vt:lpstr>Roboto Bold</vt:lpstr>
      <vt:lpstr>Tahoma</vt:lpstr>
      <vt:lpstr>Wingdings</vt:lpstr>
      <vt:lpstr>www.freeppt7.com</vt:lpstr>
      <vt:lpstr>www.jpppt.com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Administrator</cp:lastModifiedBy>
  <cp:revision>35</cp:revision>
  <dcterms:created xsi:type="dcterms:W3CDTF">2022-03-06T07:23:34Z</dcterms:created>
  <dcterms:modified xsi:type="dcterms:W3CDTF">2023-02-19T13:36:56Z</dcterms:modified>
</cp:coreProperties>
</file>