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1" r:id="rId3"/>
    <p:sldId id="280" r:id="rId4"/>
    <p:sldId id="282" r:id="rId5"/>
    <p:sldId id="283" r:id="rId6"/>
    <p:sldId id="310" r:id="rId7"/>
    <p:sldId id="285" r:id="rId8"/>
    <p:sldId id="286" r:id="rId9"/>
    <p:sldId id="287" r:id="rId10"/>
    <p:sldId id="288" r:id="rId11"/>
    <p:sldId id="289" r:id="rId12"/>
    <p:sldId id="290" r:id="rId13"/>
    <p:sldId id="292" r:id="rId14"/>
    <p:sldId id="293" r:id="rId15"/>
    <p:sldId id="294" r:id="rId16"/>
    <p:sldId id="296" r:id="rId17"/>
    <p:sldId id="297" r:id="rId18"/>
    <p:sldId id="295" r:id="rId19"/>
    <p:sldId id="312" r:id="rId20"/>
    <p:sldId id="300" r:id="rId21"/>
    <p:sldId id="301" r:id="rId22"/>
    <p:sldId id="302" r:id="rId23"/>
    <p:sldId id="303" r:id="rId24"/>
    <p:sldId id="313" r:id="rId25"/>
    <p:sldId id="305" r:id="rId26"/>
    <p:sldId id="306" r:id="rId27"/>
    <p:sldId id="307" r:id="rId28"/>
    <p:sldId id="308" r:id="rId29"/>
    <p:sldId id="30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CC00"/>
    <a:srgbClr val="CC00FF"/>
    <a:srgbClr val="FF6600"/>
    <a:srgbClr val="F9DDFF"/>
    <a:srgbClr val="F2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3" autoAdjust="0"/>
    <p:restoredTop sz="93009" autoAdjust="0"/>
  </p:normalViewPr>
  <p:slideViewPr>
    <p:cSldViewPr snapToGrid="0">
      <p:cViewPr varScale="1">
        <p:scale>
          <a:sx n="80" d="100"/>
          <a:sy n="80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CC168-84E7-4432-BE32-7DCA88E2D11F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31DEC-85F9-49E5-BD16-BC9259EB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30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99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07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57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0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14F1-548A-4C63-955D-B57C2F34C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0F24A-CD5D-4D07-A674-996FBDFF0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DEEF0-59A6-4795-AD8C-51D9B8A72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3CEC8-CEB6-4E86-ACD1-CAF25A32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8C13-4A83-4EC9-9107-C0E7CD77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2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80D41-785B-44E5-ADFA-1E3C8973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CCA8BD-45E1-4CF0-8DEC-F08D8C9B1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4E5A9-2411-4F68-BAD6-EE860A734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CC616-9A52-4C29-A048-E67A2594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F6293-36FC-4E04-BBE5-CD60257BA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11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E2F030-445C-43A8-A710-B8B7312C0F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FE53A-75B9-4EE6-8438-1AC7E2B9E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E72D1-7025-45C9-BF24-28AE273AC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2B521-528D-4849-AB5A-3CDE67F9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7B440-1E72-4B6F-BF60-3DF87BFAC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3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0FF1-8BDF-4095-8B86-0FEEFFCB9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9427E-0168-4977-9475-B1FE19566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B143E-7D34-41FA-95F0-13D1A546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A199C-F61E-4661-99AC-819079C9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5DC2-1B0E-452B-9311-1C97F5E7E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3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0628-BE97-4928-8323-3B9627C3C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313E9-151F-4CE8-9150-B3C18FB35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5B4EE-28FA-4298-8019-452EE1EF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C1A6D-6E62-45FF-BD06-DD233A88A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8E1A-D1D1-4588-BC8B-DA08EDC0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4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1A39-311A-4473-867A-457734D3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A582-3D2C-4D17-875A-E7A90A70D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57EC3-32F8-464D-9F24-56CC9E146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19AA0-9970-445B-A186-AF183515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23344-BB62-4E1D-BED7-86A3FDAD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B08-5FD1-488E-A161-0FFAD3C7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0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96125-E76E-4E03-80D3-4EC3AA7F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19072-4E8E-4FAF-B4CF-DDE3528C8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90547-5A19-4ACA-813E-49EDB4003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3E6385-2312-400E-931E-D2894FE5E6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A50CB0-3972-4CD0-BF9D-98BDE591F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3F4DA9-EEBA-45B8-9E0F-591C47DD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AB2D68-B5FC-4DE0-94D6-1EC88952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ECA95B-2D19-4919-80DC-6DC2E44A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46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026A-6A61-462C-8411-222CA67B7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878C5A-013D-4C19-A1DF-13C5C51F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C2DFD-2B76-4EFA-91D6-F4298B399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F1DAB-2F52-4267-878F-66F9F397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0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9ED81-6132-4188-82A0-A031F832C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F687D-A06A-4608-938C-FF796FE5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E6D12-B45C-4F9D-ABCA-106421640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6A26A-03F2-4059-B327-AC000B26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8D87E-DC4D-4F64-ACBA-452E40D98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54F7A-1882-4418-B2A6-89EF77A81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0947-C913-45EE-8658-5CBB1190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5BB1A-9FDF-4F4F-9206-670B2345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71C5A-987E-4D2D-8976-91A115B0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2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F4BEC-AF15-41CB-A2FE-ED6FAF86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BF68E9-941A-452F-991B-70C8AFE349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6C134-D2F8-48A5-96CB-A58AE9451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AC314-5A74-4701-9DD2-ACE6FA1EF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40BA5-74F6-4700-A87D-B72A3CA9F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E2093-1C14-403D-AD3B-85D0277D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4C10-9F0B-497D-B60E-0EA7CAD5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65300-D3E6-4933-899D-A7801AB96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3F0F8-7282-45BC-8C05-1D354C4D4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8316C-7511-4921-AA1A-EDA2B0846BA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BD2DC-1A76-41D7-AC3F-C24902FE8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DC2A0-77C3-4FEE-BB35-DFEFCB24F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9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straight road&#10;&#10;Description automatically generated with low confidence">
            <a:extLst>
              <a:ext uri="{FF2B5EF4-FFF2-40B4-BE49-F238E27FC236}">
                <a16:creationId xmlns:a16="http://schemas.microsoft.com/office/drawing/2014/main" id="{6B370567-C1AE-4026-8D34-7A1C41DEF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/>
          <a:stretch/>
        </p:blipFill>
        <p:spPr>
          <a:xfrm>
            <a:off x="0" y="0"/>
            <a:ext cx="9150433" cy="6858000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234A2574-9D9B-4C14-A448-5575E3A5EA1E}"/>
              </a:ext>
            </a:extLst>
          </p:cNvPr>
          <p:cNvSpPr/>
          <p:nvPr/>
        </p:nvSpPr>
        <p:spPr>
          <a:xfrm>
            <a:off x="6096000" y="0"/>
            <a:ext cx="7955280" cy="6858000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C966DFE6-A661-45EB-A881-63F324A67294}"/>
              </a:ext>
            </a:extLst>
          </p:cNvPr>
          <p:cNvSpPr/>
          <p:nvPr/>
        </p:nvSpPr>
        <p:spPr>
          <a:xfrm>
            <a:off x="6371859" y="-185195"/>
            <a:ext cx="8384932" cy="7228390"/>
          </a:xfrm>
          <a:prstGeom prst="hexagon">
            <a:avLst/>
          </a:prstGeom>
          <a:noFill/>
          <a:ln w="28575"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E959C4-8C72-4AD0-B553-4E6712F6B89E}"/>
              </a:ext>
            </a:extLst>
          </p:cNvPr>
          <p:cNvSpPr/>
          <p:nvPr/>
        </p:nvSpPr>
        <p:spPr>
          <a:xfrm>
            <a:off x="8470546" y="1701480"/>
            <a:ext cx="2787112" cy="8565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00000"/>
              </a:gs>
              <a:gs pos="51000">
                <a:srgbClr val="8F1D62"/>
              </a:gs>
              <a:gs pos="100000">
                <a:srgbClr val="7030A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BÀI </a:t>
            </a:r>
            <a:r>
              <a:rPr lang="en-US" sz="3600" b="1" dirty="0"/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B3A958-634D-44C3-AEE3-396D2D4A65C6}"/>
              </a:ext>
            </a:extLst>
          </p:cNvPr>
          <p:cNvSpPr txBox="1"/>
          <p:nvPr/>
        </p:nvSpPr>
        <p:spPr>
          <a:xfrm>
            <a:off x="6792838" y="2988365"/>
            <a:ext cx="6020192" cy="140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000" b="1" dirty="0"/>
              <a:t>ĐỒ THỊ QUÃNG ĐƯỜNG – THỜI GIAN</a:t>
            </a:r>
            <a:endParaRPr lang="en-US" sz="4000" b="1" dirty="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6D3E3DC2-455A-42B0-8716-CC83D307E78B}"/>
              </a:ext>
            </a:extLst>
          </p:cNvPr>
          <p:cNvSpPr/>
          <p:nvPr/>
        </p:nvSpPr>
        <p:spPr>
          <a:xfrm>
            <a:off x="5773664" y="5000127"/>
            <a:ext cx="2953588" cy="2546196"/>
          </a:xfrm>
          <a:prstGeom prst="hexagon">
            <a:avLst/>
          </a:prstGeom>
          <a:solidFill>
            <a:srgbClr val="7030A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690DBF6-3A52-4221-8C4C-63FC8108E9F8}"/>
              </a:ext>
            </a:extLst>
          </p:cNvPr>
          <p:cNvSpPr/>
          <p:nvPr/>
        </p:nvSpPr>
        <p:spPr>
          <a:xfrm>
            <a:off x="4283210" y="4171224"/>
            <a:ext cx="1950720" cy="1681655"/>
          </a:xfrm>
          <a:prstGeom prst="hexagon">
            <a:avLst/>
          </a:prstGeom>
          <a:solidFill>
            <a:srgbClr val="C0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81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EC6AC0-B5FD-447D-815A-4366CEDC3222}"/>
              </a:ext>
            </a:extLst>
          </p:cNvPr>
          <p:cNvGrpSpPr/>
          <p:nvPr/>
        </p:nvGrpSpPr>
        <p:grpSpPr>
          <a:xfrm>
            <a:off x="5781136" y="634691"/>
            <a:ext cx="899160" cy="899160"/>
            <a:chOff x="1270000" y="2529840"/>
            <a:chExt cx="899160" cy="8991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EEC48A-C9B9-42F4-8AB2-F30A859E3B81}"/>
                </a:ext>
              </a:extLst>
            </p:cNvPr>
            <p:cNvSpPr/>
            <p:nvPr/>
          </p:nvSpPr>
          <p:spPr>
            <a:xfrm>
              <a:off x="1270000" y="2529840"/>
              <a:ext cx="899160" cy="89916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9000">
                  <a:srgbClr val="9C1648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/>
                <a:t>?</a:t>
              </a:r>
              <a:endParaRPr lang="en-US" sz="4000" b="1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2DC7B10-0B23-44BF-869B-FD092D45E606}"/>
                </a:ext>
              </a:extLst>
            </p:cNvPr>
            <p:cNvSpPr/>
            <p:nvPr/>
          </p:nvSpPr>
          <p:spPr>
            <a:xfrm>
              <a:off x="1358900" y="2618740"/>
              <a:ext cx="721360" cy="72136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6F9C3D4-FA81-490E-A47F-CF0B30F4B523}"/>
              </a:ext>
            </a:extLst>
          </p:cNvPr>
          <p:cNvSpPr txBox="1"/>
          <p:nvPr/>
        </p:nvSpPr>
        <p:spPr>
          <a:xfrm>
            <a:off x="6769196" y="606292"/>
            <a:ext cx="4986328" cy="21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 dirty="0"/>
              <a:t>Xác định các điểm </a:t>
            </a:r>
            <a:r>
              <a:rPr lang="en-US" sz="2400" dirty="0">
                <a:cs typeface="Arial" panose="020B0604020202020204" pitchFamily="34" charset="0"/>
              </a:rPr>
              <a:t>5</a:t>
            </a:r>
            <a:r>
              <a:rPr lang="en-US" sz="2400" dirty="0"/>
              <a:t> </a:t>
            </a:r>
            <a:r>
              <a:rPr lang="vi-VN" sz="2400" dirty="0"/>
              <a:t>và </a:t>
            </a:r>
            <a:r>
              <a:rPr lang="en-US" sz="2400" dirty="0">
                <a:cs typeface="Arial" panose="020B0604020202020204" pitchFamily="34" charset="0"/>
              </a:rPr>
              <a:t>6</a:t>
            </a:r>
            <a:r>
              <a:rPr lang="vi-VN" sz="2400" dirty="0"/>
              <a:t> ứng với các thời điểm 5h và 6h và vẽ các đường nối hai điểm </a:t>
            </a:r>
            <a:r>
              <a:rPr lang="en-US" sz="2400" dirty="0">
                <a:cs typeface="Arial" panose="020B0604020202020204" pitchFamily="34" charset="0"/>
              </a:rPr>
              <a:t>4</a:t>
            </a:r>
            <a:r>
              <a:rPr lang="vi-VN" sz="2400" dirty="0"/>
              <a:t> và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400" dirty="0"/>
              <a:t>, hai điểm </a:t>
            </a:r>
            <a:r>
              <a:rPr lang="en-US" sz="2400" dirty="0">
                <a:cs typeface="Arial" panose="020B0604020202020204" pitchFamily="34" charset="0"/>
              </a:rPr>
              <a:t>5</a:t>
            </a:r>
            <a:r>
              <a:rPr lang="vi-VN" sz="2400" dirty="0"/>
              <a:t> và </a:t>
            </a:r>
            <a:r>
              <a:rPr lang="en-US" sz="2400" dirty="0">
                <a:cs typeface="Arial" panose="020B0604020202020204" pitchFamily="34" charset="0"/>
              </a:rPr>
              <a:t>6</a:t>
            </a:r>
            <a:r>
              <a:rPr lang="vi-VN" sz="2400" dirty="0"/>
              <a:t> tr</a:t>
            </a:r>
            <a:r>
              <a:rPr lang="en-US" sz="2400" dirty="0">
                <a:cs typeface="Arial" panose="020B0604020202020204" pitchFamily="34" charset="0"/>
              </a:rPr>
              <a:t>o</a:t>
            </a:r>
            <a:r>
              <a:rPr lang="vi-VN" sz="2400" dirty="0"/>
              <a:t>ng hình 10.2. Nhận xét về các đường nối này.</a:t>
            </a:r>
            <a:endParaRPr lang="en-US" sz="3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E9B7BE-E4E9-4E79-85AA-0C4E3B0FEE8D}"/>
              </a:ext>
            </a:extLst>
          </p:cNvPr>
          <p:cNvGrpSpPr/>
          <p:nvPr/>
        </p:nvGrpSpPr>
        <p:grpSpPr>
          <a:xfrm>
            <a:off x="8704846" y="3070159"/>
            <a:ext cx="1412616" cy="518029"/>
            <a:chOff x="5000676" y="619760"/>
            <a:chExt cx="1897580" cy="611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F905EB5-480C-4B37-874E-1796ABB1BE7E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/>
                <a:t>Trả lời</a:t>
              </a:r>
              <a:endParaRPr lang="en-US" sz="2000" b="1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6B022B-BC56-46F7-B2A9-5E638C540FC4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" name="Table 27">
            <a:extLst>
              <a:ext uri="{FF2B5EF4-FFF2-40B4-BE49-F238E27FC236}">
                <a16:creationId xmlns:a16="http://schemas.microsoft.com/office/drawing/2014/main" id="{95A9BB85-C820-982D-6294-15594E0FA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913950"/>
              </p:ext>
            </p:extLst>
          </p:nvPr>
        </p:nvGraphicFramePr>
        <p:xfrm>
          <a:off x="1023638" y="1915653"/>
          <a:ext cx="4317378" cy="3444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24596486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209162216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694629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53B5A4-F779-66A8-8A55-B6EA7CEBE4C6}"/>
              </a:ext>
            </a:extLst>
          </p:cNvPr>
          <p:cNvCxnSpPr>
            <a:cxnSpLocks/>
            <a:endCxn id="74" idx="7"/>
          </p:cNvCxnSpPr>
          <p:nvPr/>
        </p:nvCxnSpPr>
        <p:spPr>
          <a:xfrm flipV="1">
            <a:off x="997293" y="3216667"/>
            <a:ext cx="2223271" cy="214669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06552E-E425-2CA0-3560-4CFE02B78E70}"/>
              </a:ext>
            </a:extLst>
          </p:cNvPr>
          <p:cNvCxnSpPr>
            <a:cxnSpLocks/>
          </p:cNvCxnSpPr>
          <p:nvPr/>
        </p:nvCxnSpPr>
        <p:spPr>
          <a:xfrm>
            <a:off x="1024897" y="1130975"/>
            <a:ext cx="0" cy="4205357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84C201-20F6-6588-4D3E-C194B5FC8D6E}"/>
              </a:ext>
            </a:extLst>
          </p:cNvPr>
          <p:cNvCxnSpPr>
            <a:cxnSpLocks/>
          </p:cNvCxnSpPr>
          <p:nvPr/>
        </p:nvCxnSpPr>
        <p:spPr>
          <a:xfrm>
            <a:off x="1024897" y="5356604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81BC79B-D220-D275-AF01-CF795D5E7CF0}"/>
              </a:ext>
            </a:extLst>
          </p:cNvPr>
          <p:cNvSpPr/>
          <p:nvPr/>
        </p:nvSpPr>
        <p:spPr>
          <a:xfrm>
            <a:off x="984383" y="5312790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986A12-B385-5B77-EB6D-373716B1C50C}"/>
              </a:ext>
            </a:extLst>
          </p:cNvPr>
          <p:cNvSpPr txBox="1"/>
          <p:nvPr/>
        </p:nvSpPr>
        <p:spPr>
          <a:xfrm>
            <a:off x="667389" y="5273968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175BBE-9042-96D3-30D1-39EFB9FEE4B1}"/>
              </a:ext>
            </a:extLst>
          </p:cNvPr>
          <p:cNvSpPr txBox="1"/>
          <p:nvPr/>
        </p:nvSpPr>
        <p:spPr>
          <a:xfrm>
            <a:off x="5570169" y="5458634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t </a:t>
            </a:r>
            <a:r>
              <a:rPr lang="vi-VN" dirty="0">
                <a:solidFill>
                  <a:srgbClr val="C00000"/>
                </a:solidFill>
              </a:rPr>
              <a:t>(h)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0665C6-BBDD-7EB7-2D7B-01365CEA7B1C}"/>
              </a:ext>
            </a:extLst>
          </p:cNvPr>
          <p:cNvSpPr txBox="1"/>
          <p:nvPr/>
        </p:nvSpPr>
        <p:spPr>
          <a:xfrm>
            <a:off x="154603" y="1128698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s </a:t>
            </a:r>
            <a:r>
              <a:rPr lang="vi-VN" dirty="0">
                <a:solidFill>
                  <a:srgbClr val="C00000"/>
                </a:solidFill>
              </a:rPr>
              <a:t>(km)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1AFCA7-B122-E968-6045-85D80B03CFA2}"/>
              </a:ext>
            </a:extLst>
          </p:cNvPr>
          <p:cNvGrpSpPr/>
          <p:nvPr/>
        </p:nvGrpSpPr>
        <p:grpSpPr>
          <a:xfrm>
            <a:off x="1585480" y="5273968"/>
            <a:ext cx="302255" cy="495783"/>
            <a:chOff x="5220818" y="6340902"/>
            <a:chExt cx="302255" cy="49578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EF0191B-362C-BA1C-88E7-12ACECBC1339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7E3CFD-CF09-07DF-8BB8-1AD3E9DBC557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54FE74-3059-A9BF-449D-405A8CA5DAAF}"/>
              </a:ext>
            </a:extLst>
          </p:cNvPr>
          <p:cNvGrpSpPr/>
          <p:nvPr/>
        </p:nvGrpSpPr>
        <p:grpSpPr>
          <a:xfrm>
            <a:off x="2305299" y="5273968"/>
            <a:ext cx="302255" cy="495783"/>
            <a:chOff x="5940457" y="6340902"/>
            <a:chExt cx="302255" cy="49578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EE685BF-EEBE-3D4C-15A5-497E68AD1B86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EF9CA6-E0AB-7EB4-74B2-191C039666EB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4FAF6B-5675-9C32-0FEB-A67CC55AB62D}"/>
              </a:ext>
            </a:extLst>
          </p:cNvPr>
          <p:cNvGrpSpPr/>
          <p:nvPr/>
        </p:nvGrpSpPr>
        <p:grpSpPr>
          <a:xfrm>
            <a:off x="3025118" y="5273968"/>
            <a:ext cx="302255" cy="495783"/>
            <a:chOff x="6660096" y="6340902"/>
            <a:chExt cx="302255" cy="49578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946E69B-1108-2797-48F4-EBE3D8ADDAD3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C96D41-4B0C-5A1F-D1CD-A49EBB45D188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145AC1-4886-F47A-E860-D9625C41EE09}"/>
              </a:ext>
            </a:extLst>
          </p:cNvPr>
          <p:cNvGrpSpPr/>
          <p:nvPr/>
        </p:nvGrpSpPr>
        <p:grpSpPr>
          <a:xfrm>
            <a:off x="3744937" y="5273968"/>
            <a:ext cx="302255" cy="495783"/>
            <a:chOff x="7379735" y="6340902"/>
            <a:chExt cx="302255" cy="49578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77D703-B045-489B-26EF-0F5410BE17B4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963451-DE48-B589-0CA1-8994BBD8B898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85F83F-EFC7-A248-1B7C-65CA81C04D46}"/>
              </a:ext>
            </a:extLst>
          </p:cNvPr>
          <p:cNvGrpSpPr/>
          <p:nvPr/>
        </p:nvGrpSpPr>
        <p:grpSpPr>
          <a:xfrm>
            <a:off x="432501" y="4469210"/>
            <a:ext cx="675611" cy="369332"/>
            <a:chOff x="4067839" y="5507242"/>
            <a:chExt cx="675611" cy="36933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0E19B4E-B019-9212-C79A-D2F6CA0560AD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E73903-9FD7-CFD5-6BE3-8969560F8F95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F2B20E9-0382-1807-A71D-8AE3FAA09510}"/>
              </a:ext>
            </a:extLst>
          </p:cNvPr>
          <p:cNvGrpSpPr/>
          <p:nvPr/>
        </p:nvGrpSpPr>
        <p:grpSpPr>
          <a:xfrm>
            <a:off x="309223" y="3781051"/>
            <a:ext cx="798889" cy="369332"/>
            <a:chOff x="3944561" y="4787428"/>
            <a:chExt cx="798889" cy="36933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8C0AB09-EC5A-5F6A-84B6-65277DD1CA0D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059E62-6806-2BBA-9D43-BDE6D3B960A2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2FEB5E6-FD58-0080-8903-E321D8C13438}"/>
              </a:ext>
            </a:extLst>
          </p:cNvPr>
          <p:cNvGrpSpPr/>
          <p:nvPr/>
        </p:nvGrpSpPr>
        <p:grpSpPr>
          <a:xfrm>
            <a:off x="300283" y="3092891"/>
            <a:ext cx="807829" cy="369332"/>
            <a:chOff x="3935621" y="4067614"/>
            <a:chExt cx="807829" cy="369332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1CAAEE6-E997-97E9-E476-DC97C46A6444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D4046F1-DF4E-CF2E-92E6-738A2080FDE7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65A56-04A4-EB24-8F4F-75D339A5B6D7}"/>
              </a:ext>
            </a:extLst>
          </p:cNvPr>
          <p:cNvGrpSpPr/>
          <p:nvPr/>
        </p:nvGrpSpPr>
        <p:grpSpPr>
          <a:xfrm>
            <a:off x="309223" y="2404731"/>
            <a:ext cx="798889" cy="369332"/>
            <a:chOff x="3944561" y="3347800"/>
            <a:chExt cx="798889" cy="36933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02D7FDC-810F-4C2B-E1EC-B81BE86CD2F9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FB8FF53-AB4E-B58D-ACCD-C18DA5BF9F78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8D3249D-CB9C-84EA-517E-BBA5C5FFD7EB}"/>
              </a:ext>
            </a:extLst>
          </p:cNvPr>
          <p:cNvGrpSpPr/>
          <p:nvPr/>
        </p:nvGrpSpPr>
        <p:grpSpPr>
          <a:xfrm>
            <a:off x="4464756" y="5273968"/>
            <a:ext cx="302255" cy="495783"/>
            <a:chOff x="7379735" y="6340902"/>
            <a:chExt cx="302255" cy="495783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81BC6D-BCD8-E357-46E3-95591016E15C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9660CF8-0A6D-1A68-D757-7CC4F193B17A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E42D708-F39A-72F5-AFF8-65D6A9B3AC61}"/>
              </a:ext>
            </a:extLst>
          </p:cNvPr>
          <p:cNvGrpSpPr/>
          <p:nvPr/>
        </p:nvGrpSpPr>
        <p:grpSpPr>
          <a:xfrm>
            <a:off x="5184575" y="5273968"/>
            <a:ext cx="302255" cy="495783"/>
            <a:chOff x="7379735" y="6340902"/>
            <a:chExt cx="302255" cy="495783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083BF82-7A82-8173-BCE7-07A369753B9C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D43BF5-0F82-3E03-EA39-1EE523B59D4C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5C13D0-B20F-248A-F4C0-5F285D4C44CB}"/>
              </a:ext>
            </a:extLst>
          </p:cNvPr>
          <p:cNvGrpSpPr/>
          <p:nvPr/>
        </p:nvGrpSpPr>
        <p:grpSpPr>
          <a:xfrm>
            <a:off x="309223" y="1716571"/>
            <a:ext cx="798889" cy="369332"/>
            <a:chOff x="3944561" y="3347800"/>
            <a:chExt cx="798889" cy="36933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3D9FDC2-17D5-1A88-093F-C0BC77C276F2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B5BC3F-1D87-5BBF-47B7-811B1AB221D4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4B6C832E-A1AF-3B42-E6F4-BECD16B17778}"/>
              </a:ext>
            </a:extLst>
          </p:cNvPr>
          <p:cNvSpPr/>
          <p:nvPr/>
        </p:nvSpPr>
        <p:spPr>
          <a:xfrm>
            <a:off x="952317" y="5231471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DF5940E-1551-57D8-8AD7-BA0781FF8CD9}"/>
              </a:ext>
            </a:extLst>
          </p:cNvPr>
          <p:cNvCxnSpPr/>
          <p:nvPr/>
        </p:nvCxnSpPr>
        <p:spPr>
          <a:xfrm flipV="1">
            <a:off x="1731437" y="4653876"/>
            <a:ext cx="0" cy="57041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4D5D821-3968-D993-D6E1-6FE7C68A3E3A}"/>
              </a:ext>
            </a:extLst>
          </p:cNvPr>
          <p:cNvCxnSpPr/>
          <p:nvPr/>
        </p:nvCxnSpPr>
        <p:spPr>
          <a:xfrm flipH="1">
            <a:off x="1174878" y="4653876"/>
            <a:ext cx="55655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A758A0F-BDAD-2E9A-BAF4-E59BCB84080F}"/>
              </a:ext>
            </a:extLst>
          </p:cNvPr>
          <p:cNvCxnSpPr>
            <a:cxnSpLocks/>
          </p:cNvCxnSpPr>
          <p:nvPr/>
        </p:nvCxnSpPr>
        <p:spPr>
          <a:xfrm flipV="1">
            <a:off x="2460842" y="3965441"/>
            <a:ext cx="0" cy="129050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497A97F-A341-01BC-08EE-30BAA142080F}"/>
              </a:ext>
            </a:extLst>
          </p:cNvPr>
          <p:cNvCxnSpPr>
            <a:cxnSpLocks/>
          </p:cNvCxnSpPr>
          <p:nvPr/>
        </p:nvCxnSpPr>
        <p:spPr>
          <a:xfrm flipH="1">
            <a:off x="1181953" y="3965441"/>
            <a:ext cx="127888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4CD019C-E76F-286E-0F0C-D046933D620E}"/>
              </a:ext>
            </a:extLst>
          </p:cNvPr>
          <p:cNvCxnSpPr>
            <a:cxnSpLocks/>
          </p:cNvCxnSpPr>
          <p:nvPr/>
        </p:nvCxnSpPr>
        <p:spPr>
          <a:xfrm flipV="1">
            <a:off x="3171644" y="3279192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EC22011-B628-29F0-45FE-FB248B7D7271}"/>
              </a:ext>
            </a:extLst>
          </p:cNvPr>
          <p:cNvCxnSpPr>
            <a:cxnSpLocks/>
          </p:cNvCxnSpPr>
          <p:nvPr/>
        </p:nvCxnSpPr>
        <p:spPr>
          <a:xfrm flipH="1">
            <a:off x="1172666" y="3279192"/>
            <a:ext cx="1998978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C22865D-FD1C-AB6D-F49D-8F3FD1D3F51B}"/>
              </a:ext>
            </a:extLst>
          </p:cNvPr>
          <p:cNvGrpSpPr/>
          <p:nvPr/>
        </p:nvGrpSpPr>
        <p:grpSpPr>
          <a:xfrm>
            <a:off x="1621853" y="4114372"/>
            <a:ext cx="304738" cy="626552"/>
            <a:chOff x="5122285" y="4655842"/>
            <a:chExt cx="304738" cy="626552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36857ED-0F23-C7F9-56E0-550013FA421C}"/>
                </a:ext>
              </a:extLst>
            </p:cNvPr>
            <p:cNvSpPr/>
            <p:nvPr/>
          </p:nvSpPr>
          <p:spPr>
            <a:xfrm>
              <a:off x="5139940" y="5113446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2371AA4-E8E0-F01F-A071-D4D90130C02D}"/>
                </a:ext>
              </a:extLst>
            </p:cNvPr>
            <p:cNvSpPr txBox="1"/>
            <p:nvPr/>
          </p:nvSpPr>
          <p:spPr>
            <a:xfrm>
              <a:off x="5122285" y="4655842"/>
              <a:ext cx="304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89FEBF6-0577-538E-04E4-D26DDF81AAFE}"/>
              </a:ext>
            </a:extLst>
          </p:cNvPr>
          <p:cNvCxnSpPr>
            <a:cxnSpLocks/>
          </p:cNvCxnSpPr>
          <p:nvPr/>
        </p:nvCxnSpPr>
        <p:spPr>
          <a:xfrm flipV="1">
            <a:off x="3900842" y="3277005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DD636C4-3921-12D9-0A0D-55ED3B842D70}"/>
              </a:ext>
            </a:extLst>
          </p:cNvPr>
          <p:cNvCxnSpPr>
            <a:cxnSpLocks/>
            <a:endCxn id="74" idx="6"/>
          </p:cNvCxnSpPr>
          <p:nvPr/>
        </p:nvCxnSpPr>
        <p:spPr>
          <a:xfrm flipH="1" flipV="1">
            <a:off x="3245306" y="3276399"/>
            <a:ext cx="655536" cy="606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F74A76F-6760-16BC-FC17-2EE3C0A8F2EB}"/>
              </a:ext>
            </a:extLst>
          </p:cNvPr>
          <p:cNvCxnSpPr>
            <a:cxnSpLocks/>
            <a:endCxn id="69" idx="2"/>
          </p:cNvCxnSpPr>
          <p:nvPr/>
        </p:nvCxnSpPr>
        <p:spPr>
          <a:xfrm>
            <a:off x="3187057" y="3274212"/>
            <a:ext cx="61849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37123F5-3418-A3F3-7FD0-837D586ED488}"/>
              </a:ext>
            </a:extLst>
          </p:cNvPr>
          <p:cNvGrpSpPr/>
          <p:nvPr/>
        </p:nvGrpSpPr>
        <p:grpSpPr>
          <a:xfrm>
            <a:off x="3076358" y="2817252"/>
            <a:ext cx="361410" cy="543621"/>
            <a:chOff x="6564893" y="3295801"/>
            <a:chExt cx="361410" cy="543621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7B5A569-166E-F6D1-775A-CAB90287E7AC}"/>
                </a:ext>
              </a:extLst>
            </p:cNvPr>
            <p:cNvSpPr txBox="1"/>
            <p:nvPr/>
          </p:nvSpPr>
          <p:spPr>
            <a:xfrm>
              <a:off x="6626121" y="3295801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A1E5473-7338-9E86-E5EF-34E4B071A3F3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5CA5138-43D4-6F8B-1119-3D144DC4F68D}"/>
              </a:ext>
            </a:extLst>
          </p:cNvPr>
          <p:cNvSpPr/>
          <p:nvPr/>
        </p:nvSpPr>
        <p:spPr>
          <a:xfrm>
            <a:off x="2456426" y="5941645"/>
            <a:ext cx="1348774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8F1D62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Hình 10.2</a:t>
            </a:r>
            <a:endParaRPr lang="en-US" b="1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7DA229F-1941-2706-C3D3-BB4D6A0B0035}"/>
              </a:ext>
            </a:extLst>
          </p:cNvPr>
          <p:cNvGrpSpPr/>
          <p:nvPr/>
        </p:nvGrpSpPr>
        <p:grpSpPr>
          <a:xfrm>
            <a:off x="2354032" y="3382405"/>
            <a:ext cx="328666" cy="647723"/>
            <a:chOff x="5833991" y="3928152"/>
            <a:chExt cx="328666" cy="647723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F59CE24-581C-0687-777C-6D8092F61FC5}"/>
                </a:ext>
              </a:extLst>
            </p:cNvPr>
            <p:cNvSpPr/>
            <p:nvPr/>
          </p:nvSpPr>
          <p:spPr>
            <a:xfrm>
              <a:off x="5833991" y="4406927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707D6EE-9F29-ECFB-DE66-2585C66D5F83}"/>
                </a:ext>
              </a:extLst>
            </p:cNvPr>
            <p:cNvSpPr txBox="1"/>
            <p:nvPr/>
          </p:nvSpPr>
          <p:spPr>
            <a:xfrm>
              <a:off x="5918465" y="3928152"/>
              <a:ext cx="244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2478C94-FFAF-D92C-0DE8-BE313D74C6EF}"/>
              </a:ext>
            </a:extLst>
          </p:cNvPr>
          <p:cNvCxnSpPr>
            <a:cxnSpLocks/>
          </p:cNvCxnSpPr>
          <p:nvPr/>
        </p:nvCxnSpPr>
        <p:spPr>
          <a:xfrm flipH="1" flipV="1">
            <a:off x="4612358" y="2800978"/>
            <a:ext cx="15840" cy="2494615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A6A44CB-1EE1-D3EB-23E2-2CBF14E3EDAD}"/>
              </a:ext>
            </a:extLst>
          </p:cNvPr>
          <p:cNvCxnSpPr>
            <a:cxnSpLocks/>
          </p:cNvCxnSpPr>
          <p:nvPr/>
        </p:nvCxnSpPr>
        <p:spPr>
          <a:xfrm flipH="1">
            <a:off x="1072013" y="2814708"/>
            <a:ext cx="3465032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0DB4177-DE5F-9D4D-3D5B-4D04E16FF6BF}"/>
              </a:ext>
            </a:extLst>
          </p:cNvPr>
          <p:cNvCxnSpPr>
            <a:cxnSpLocks/>
          </p:cNvCxnSpPr>
          <p:nvPr/>
        </p:nvCxnSpPr>
        <p:spPr>
          <a:xfrm flipH="1" flipV="1">
            <a:off x="5320532" y="2404731"/>
            <a:ext cx="17801" cy="2803363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70C2A1C-F789-56A1-0EB5-619CF8315E63}"/>
              </a:ext>
            </a:extLst>
          </p:cNvPr>
          <p:cNvCxnSpPr>
            <a:cxnSpLocks/>
          </p:cNvCxnSpPr>
          <p:nvPr/>
        </p:nvCxnSpPr>
        <p:spPr>
          <a:xfrm flipH="1">
            <a:off x="1024118" y="2366369"/>
            <a:ext cx="4273428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FBAE171-5A70-F580-B62E-6F1756E321BC}"/>
              </a:ext>
            </a:extLst>
          </p:cNvPr>
          <p:cNvCxnSpPr>
            <a:cxnSpLocks/>
          </p:cNvCxnSpPr>
          <p:nvPr/>
        </p:nvCxnSpPr>
        <p:spPr>
          <a:xfrm flipV="1">
            <a:off x="3877888" y="2393276"/>
            <a:ext cx="1460445" cy="90045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C1DC54C-B7B7-ACD5-C3F3-53B76E151F14}"/>
              </a:ext>
            </a:extLst>
          </p:cNvPr>
          <p:cNvGrpSpPr/>
          <p:nvPr/>
        </p:nvGrpSpPr>
        <p:grpSpPr>
          <a:xfrm>
            <a:off x="5253471" y="1874892"/>
            <a:ext cx="367605" cy="596786"/>
            <a:chOff x="6564893" y="3242636"/>
            <a:chExt cx="367605" cy="596786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1FD850B-5EF2-9EBD-7B74-69F74966186D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223FE15-3BD8-C50C-E5DC-735639A5F426}"/>
                </a:ext>
              </a:extLst>
            </p:cNvPr>
            <p:cNvSpPr txBox="1"/>
            <p:nvPr/>
          </p:nvSpPr>
          <p:spPr>
            <a:xfrm>
              <a:off x="6632316" y="3242636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AC31587-9268-2C14-A96D-3CBEA165D05C}"/>
              </a:ext>
            </a:extLst>
          </p:cNvPr>
          <p:cNvGrpSpPr/>
          <p:nvPr/>
        </p:nvGrpSpPr>
        <p:grpSpPr>
          <a:xfrm>
            <a:off x="4524317" y="2366369"/>
            <a:ext cx="357952" cy="543650"/>
            <a:chOff x="6564893" y="3295772"/>
            <a:chExt cx="357952" cy="54365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EF6E0AF-48F5-B654-1366-5D8CE6F47202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98C46FB-A51F-921F-F970-9ADD59BA86AC}"/>
                </a:ext>
              </a:extLst>
            </p:cNvPr>
            <p:cNvSpPr txBox="1"/>
            <p:nvPr/>
          </p:nvSpPr>
          <p:spPr>
            <a:xfrm>
              <a:off x="6622663" y="3295772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32E341C-CA59-99F7-3603-6BCF15B39B3B}"/>
              </a:ext>
            </a:extLst>
          </p:cNvPr>
          <p:cNvGrpSpPr/>
          <p:nvPr/>
        </p:nvGrpSpPr>
        <p:grpSpPr>
          <a:xfrm>
            <a:off x="3805556" y="2828545"/>
            <a:ext cx="394166" cy="530141"/>
            <a:chOff x="6564893" y="3309281"/>
            <a:chExt cx="394166" cy="530141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625B328-14FA-35DA-A168-7EE8CC639121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97B7CF6-E8A2-5532-745C-C78B8A8A1966}"/>
                </a:ext>
              </a:extLst>
            </p:cNvPr>
            <p:cNvSpPr txBox="1"/>
            <p:nvPr/>
          </p:nvSpPr>
          <p:spPr>
            <a:xfrm>
              <a:off x="6658877" y="3309281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C6E5E529-D818-C3C9-2DA1-A875087AF7FD}"/>
              </a:ext>
            </a:extLst>
          </p:cNvPr>
          <p:cNvSpPr txBox="1"/>
          <p:nvPr/>
        </p:nvSpPr>
        <p:spPr>
          <a:xfrm>
            <a:off x="6344679" y="3861180"/>
            <a:ext cx="5594326" cy="2492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200"/>
            </a:lvl1pPr>
          </a:lstStyle>
          <a:p>
            <a:r>
              <a:rPr lang="vi-VN" b="1" dirty="0">
                <a:solidFill>
                  <a:srgbClr val="C00000"/>
                </a:solidFill>
              </a:rPr>
              <a:t>Nhận xét:</a:t>
            </a:r>
          </a:p>
          <a:p>
            <a:r>
              <a:rPr lang="vi-VN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     </a:t>
            </a:r>
            <a:r>
              <a:rPr lang="vi-VN" dirty="0"/>
              <a:t>Đồ thị biểu diễn quãng đường đi được theo thời gian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4h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6h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401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D8FAC96-86B3-4D4D-B44C-2B0D58D16E02}"/>
              </a:ext>
            </a:extLst>
          </p:cNvPr>
          <p:cNvGrpSpPr/>
          <p:nvPr/>
        </p:nvGrpSpPr>
        <p:grpSpPr>
          <a:xfrm>
            <a:off x="-2" y="1339089"/>
            <a:ext cx="777765" cy="4179821"/>
            <a:chOff x="-2" y="1339089"/>
            <a:chExt cx="777765" cy="4179821"/>
          </a:xfrm>
        </p:grpSpPr>
        <p:sp>
          <p:nvSpPr>
            <p:cNvPr id="2" name="Trapezoid 1">
              <a:extLst>
                <a:ext uri="{FF2B5EF4-FFF2-40B4-BE49-F238E27FC236}">
                  <a16:creationId xmlns:a16="http://schemas.microsoft.com/office/drawing/2014/main" id="{6ED67B57-8E9E-42B5-AE9E-A571BCC67285}"/>
                </a:ext>
              </a:extLst>
            </p:cNvPr>
            <p:cNvSpPr/>
            <p:nvPr/>
          </p:nvSpPr>
          <p:spPr>
            <a:xfrm rot="5400000">
              <a:off x="-1701030" y="3040117"/>
              <a:ext cx="4179821" cy="777765"/>
            </a:xfrm>
            <a:prstGeom prst="trapezoid">
              <a:avLst>
                <a:gd name="adj" fmla="val 49325"/>
              </a:avLst>
            </a:prstGeom>
            <a:gradFill flip="none" rotWithShape="1">
              <a:gsLst>
                <a:gs pos="0">
                  <a:srgbClr val="7030A0"/>
                </a:gs>
                <a:gs pos="57000">
                  <a:srgbClr val="A1133E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A5B0E8-F4A7-4763-A63F-5CB743F66FD9}"/>
                </a:ext>
              </a:extLst>
            </p:cNvPr>
            <p:cNvSpPr txBox="1"/>
            <p:nvPr/>
          </p:nvSpPr>
          <p:spPr>
            <a:xfrm rot="16200000">
              <a:off x="-793267" y="3086027"/>
              <a:ext cx="236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LUYỆN TẬP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A5812F-0CEF-49FC-B566-4B0D6C6131AF}"/>
              </a:ext>
            </a:extLst>
          </p:cNvPr>
          <p:cNvSpPr txBox="1"/>
          <p:nvPr/>
        </p:nvSpPr>
        <p:spPr>
          <a:xfrm>
            <a:off x="856035" y="262647"/>
            <a:ext cx="11102502" cy="88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/>
              <a:t>Dựa vào bảng ghi số liệu dưới đây về quãng đường và thời gian của một người đi bộ, em hãy vẽ đồ thị quãng đường – thời gian của người này</a:t>
            </a:r>
            <a:endParaRPr lang="en-US" sz="240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748D8F2-E6C8-4E89-85D5-A38D06A63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283416"/>
              </p:ext>
            </p:extLst>
          </p:nvPr>
        </p:nvGraphicFramePr>
        <p:xfrm>
          <a:off x="2268607" y="1689092"/>
          <a:ext cx="8128002" cy="830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622">
                  <a:extLst>
                    <a:ext uri="{9D8B030D-6E8A-4147-A177-3AD203B41FA5}">
                      <a16:colId xmlns:a16="http://schemas.microsoft.com/office/drawing/2014/main" val="3035062409"/>
                    </a:ext>
                  </a:extLst>
                </a:gridCol>
                <a:gridCol w="1206230">
                  <a:extLst>
                    <a:ext uri="{9D8B030D-6E8A-4147-A177-3AD203B41FA5}">
                      <a16:colId xmlns:a16="http://schemas.microsoft.com/office/drawing/2014/main" val="2077364804"/>
                    </a:ext>
                  </a:extLst>
                </a:gridCol>
                <a:gridCol w="1235413">
                  <a:extLst>
                    <a:ext uri="{9D8B030D-6E8A-4147-A177-3AD203B41FA5}">
                      <a16:colId xmlns:a16="http://schemas.microsoft.com/office/drawing/2014/main" val="1403507891"/>
                    </a:ext>
                  </a:extLst>
                </a:gridCol>
                <a:gridCol w="1196502">
                  <a:extLst>
                    <a:ext uri="{9D8B030D-6E8A-4147-A177-3AD203B41FA5}">
                      <a16:colId xmlns:a16="http://schemas.microsoft.com/office/drawing/2014/main" val="2337650749"/>
                    </a:ext>
                  </a:extLst>
                </a:gridCol>
                <a:gridCol w="1177047">
                  <a:extLst>
                    <a:ext uri="{9D8B030D-6E8A-4147-A177-3AD203B41FA5}">
                      <a16:colId xmlns:a16="http://schemas.microsoft.com/office/drawing/2014/main" val="3326594331"/>
                    </a:ext>
                  </a:extLst>
                </a:gridCol>
                <a:gridCol w="1152188">
                  <a:extLst>
                    <a:ext uri="{9D8B030D-6E8A-4147-A177-3AD203B41FA5}">
                      <a16:colId xmlns:a16="http://schemas.microsoft.com/office/drawing/2014/main" val="886485394"/>
                    </a:ext>
                  </a:extLst>
                </a:gridCol>
              </a:tblGrid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b="1" i="1"/>
                        <a:t>t</a:t>
                      </a:r>
                      <a:r>
                        <a:rPr lang="vi-VN" b="1"/>
                        <a:t> (h)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2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4247284"/>
                  </a:ext>
                </a:extLst>
              </a:tr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b="1" i="1"/>
                        <a:t>s</a:t>
                      </a:r>
                      <a:r>
                        <a:rPr lang="vi-VN" b="1"/>
                        <a:t> (km)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2,5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7,5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10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606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F91785F-F91B-4E9B-8581-89A36DF08CC5}"/>
              </a:ext>
            </a:extLst>
          </p:cNvPr>
          <p:cNvSpPr txBox="1"/>
          <p:nvPr/>
        </p:nvSpPr>
        <p:spPr>
          <a:xfrm>
            <a:off x="3314179" y="1200297"/>
            <a:ext cx="648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Bảng ghi số liệu quãng đường </a:t>
            </a:r>
            <a:r>
              <a:rPr lang="vi-VN" i="1" dirty="0"/>
              <a:t>s</a:t>
            </a:r>
            <a:r>
              <a:rPr lang="vi-VN" dirty="0"/>
              <a:t> và thời gian </a:t>
            </a:r>
            <a:r>
              <a:rPr lang="vi-VN" i="1" dirty="0"/>
              <a:t>t</a:t>
            </a:r>
            <a:r>
              <a:rPr lang="vi-VN" dirty="0"/>
              <a:t> của người đi bộ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884FCE-5BCD-4478-8E24-B3C2F973EA02}"/>
              </a:ext>
            </a:extLst>
          </p:cNvPr>
          <p:cNvGrpSpPr/>
          <p:nvPr/>
        </p:nvGrpSpPr>
        <p:grpSpPr>
          <a:xfrm>
            <a:off x="5389692" y="2672665"/>
            <a:ext cx="1412616" cy="518029"/>
            <a:chOff x="5000676" y="619760"/>
            <a:chExt cx="1897580" cy="6115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EEA1E8A-BEBE-428E-B090-C6BB42027CBD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/>
                <a:t>Trả lời</a:t>
              </a:r>
              <a:endParaRPr lang="en-US" sz="2000" b="1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EEFD8AA-4D77-4BE2-AFE9-CA23E9C2C3DD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E315A9A-83BD-4C3F-9CE4-F6CED691A73B}"/>
              </a:ext>
            </a:extLst>
          </p:cNvPr>
          <p:cNvGrpSpPr/>
          <p:nvPr/>
        </p:nvGrpSpPr>
        <p:grpSpPr>
          <a:xfrm>
            <a:off x="1276480" y="2890200"/>
            <a:ext cx="5001176" cy="3887051"/>
            <a:chOff x="3751323" y="2949634"/>
            <a:chExt cx="5001176" cy="388705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0FA74A6-E42A-43E7-B448-FD07A35DBE72}"/>
                </a:ext>
              </a:extLst>
            </p:cNvPr>
            <p:cNvCxnSpPr/>
            <p:nvPr/>
          </p:nvCxnSpPr>
          <p:spPr>
            <a:xfrm>
              <a:off x="4660235" y="3127266"/>
              <a:ext cx="0" cy="3276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14A83F5-6C6B-44E7-9194-F12CDCB9A7DB}"/>
                </a:ext>
              </a:extLst>
            </p:cNvPr>
            <p:cNvCxnSpPr/>
            <p:nvPr/>
          </p:nvCxnSpPr>
          <p:spPr>
            <a:xfrm>
              <a:off x="4660235" y="6423538"/>
              <a:ext cx="3600000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E463060-9BEF-4ECB-8998-51B1FF5FF964}"/>
                </a:ext>
              </a:extLst>
            </p:cNvPr>
            <p:cNvSpPr/>
            <p:nvPr/>
          </p:nvSpPr>
          <p:spPr>
            <a:xfrm>
              <a:off x="4619721" y="6379724"/>
              <a:ext cx="87630" cy="8763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424EEEB-E1B0-41FB-8603-810F9D40C5D9}"/>
                </a:ext>
              </a:extLst>
            </p:cNvPr>
            <p:cNvSpPr txBox="1"/>
            <p:nvPr/>
          </p:nvSpPr>
          <p:spPr>
            <a:xfrm>
              <a:off x="4302727" y="6340902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CE611FF-F9BC-4233-B199-3B5F60408F88}"/>
                </a:ext>
              </a:extLst>
            </p:cNvPr>
            <p:cNvSpPr txBox="1"/>
            <p:nvPr/>
          </p:nvSpPr>
          <p:spPr>
            <a:xfrm>
              <a:off x="8083509" y="6467353"/>
              <a:ext cx="668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t </a:t>
              </a:r>
              <a:r>
                <a:rPr lang="vi-VN">
                  <a:solidFill>
                    <a:srgbClr val="C00000"/>
                  </a:solidFill>
                </a:rPr>
                <a:t>(h)</a:t>
              </a:r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584E69E-1716-470D-8F48-F9304ADE7FB5}"/>
                </a:ext>
              </a:extLst>
            </p:cNvPr>
            <p:cNvSpPr txBox="1"/>
            <p:nvPr/>
          </p:nvSpPr>
          <p:spPr>
            <a:xfrm>
              <a:off x="3751323" y="2949634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s </a:t>
              </a:r>
              <a:r>
                <a:rPr lang="vi-VN">
                  <a:solidFill>
                    <a:srgbClr val="C00000"/>
                  </a:solidFill>
                </a:rPr>
                <a:t>(km)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F0E9F56-4DE4-48EA-B67A-56E3C3C579D6}"/>
                </a:ext>
              </a:extLst>
            </p:cNvPr>
            <p:cNvGrpSpPr/>
            <p:nvPr/>
          </p:nvGrpSpPr>
          <p:grpSpPr>
            <a:xfrm>
              <a:off x="5133027" y="6340902"/>
              <a:ext cx="572928" cy="495783"/>
              <a:chOff x="5133027" y="6340902"/>
              <a:chExt cx="572928" cy="495783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FA5CEAA-1CD9-4B86-9B60-4BD0412421A4}"/>
                  </a:ext>
                </a:extLst>
              </p:cNvPr>
              <p:cNvCxnSpPr/>
              <p:nvPr/>
            </p:nvCxnSpPr>
            <p:spPr>
              <a:xfrm>
                <a:off x="537591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2983B3B-960B-4890-A382-4A751C36B2BF}"/>
                  </a:ext>
                </a:extLst>
              </p:cNvPr>
              <p:cNvSpPr txBox="1"/>
              <p:nvPr/>
            </p:nvSpPr>
            <p:spPr>
              <a:xfrm>
                <a:off x="5133027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0,5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E99D5A7-4C1C-4150-8928-3ECC2BB216FD}"/>
                </a:ext>
              </a:extLst>
            </p:cNvPr>
            <p:cNvGrpSpPr/>
            <p:nvPr/>
          </p:nvGrpSpPr>
          <p:grpSpPr>
            <a:xfrm>
              <a:off x="5940457" y="6340902"/>
              <a:ext cx="302255" cy="495783"/>
              <a:chOff x="5940457" y="6340902"/>
              <a:chExt cx="302255" cy="495783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A39313A-AC43-4E2F-80BF-1DFDECE41BF3}"/>
                  </a:ext>
                </a:extLst>
              </p:cNvPr>
              <p:cNvCxnSpPr/>
              <p:nvPr/>
            </p:nvCxnSpPr>
            <p:spPr>
              <a:xfrm>
                <a:off x="609600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ABD511C-13F7-401E-A2DC-B970557812AB}"/>
                  </a:ext>
                </a:extLst>
              </p:cNvPr>
              <p:cNvSpPr txBox="1"/>
              <p:nvPr/>
            </p:nvSpPr>
            <p:spPr>
              <a:xfrm>
                <a:off x="5940457" y="6467353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BD20287-A1D9-4D68-9BAE-2859B148E034}"/>
                </a:ext>
              </a:extLst>
            </p:cNvPr>
            <p:cNvGrpSpPr/>
            <p:nvPr/>
          </p:nvGrpSpPr>
          <p:grpSpPr>
            <a:xfrm>
              <a:off x="6572305" y="6340902"/>
              <a:ext cx="572928" cy="495783"/>
              <a:chOff x="6572305" y="6340902"/>
              <a:chExt cx="572928" cy="495783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102BD1D-472B-4EB3-88B5-54BA4DC6F0C6}"/>
                  </a:ext>
                </a:extLst>
              </p:cNvPr>
              <p:cNvCxnSpPr/>
              <p:nvPr/>
            </p:nvCxnSpPr>
            <p:spPr>
              <a:xfrm>
                <a:off x="681609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E0EEADF-0ACD-4C57-A1DF-C9938FE48674}"/>
                  </a:ext>
                </a:extLst>
              </p:cNvPr>
              <p:cNvSpPr txBox="1"/>
              <p:nvPr/>
            </p:nvSpPr>
            <p:spPr>
              <a:xfrm>
                <a:off x="6572305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BC6DA22-1DD3-4397-AEB9-B3DDC3F26C38}"/>
                </a:ext>
              </a:extLst>
            </p:cNvPr>
            <p:cNvGrpSpPr/>
            <p:nvPr/>
          </p:nvGrpSpPr>
          <p:grpSpPr>
            <a:xfrm>
              <a:off x="7379735" y="6340902"/>
              <a:ext cx="302255" cy="495783"/>
              <a:chOff x="7379735" y="6340902"/>
              <a:chExt cx="302255" cy="495783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E651238-4DFB-42B4-836D-EFB690591569}"/>
                  </a:ext>
                </a:extLst>
              </p:cNvPr>
              <p:cNvCxnSpPr/>
              <p:nvPr/>
            </p:nvCxnSpPr>
            <p:spPr>
              <a:xfrm>
                <a:off x="753618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4D6CA29C-E8D9-4062-B888-22C3F9DDA909}"/>
                  </a:ext>
                </a:extLst>
              </p:cNvPr>
              <p:cNvSpPr txBox="1"/>
              <p:nvPr/>
            </p:nvSpPr>
            <p:spPr>
              <a:xfrm>
                <a:off x="7379735" y="6467353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2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873228D-CDD1-4216-AFB2-8B2FD36DE236}"/>
                </a:ext>
              </a:extLst>
            </p:cNvPr>
            <p:cNvGrpSpPr/>
            <p:nvPr/>
          </p:nvGrpSpPr>
          <p:grpSpPr>
            <a:xfrm>
              <a:off x="4067839" y="5507242"/>
              <a:ext cx="675611" cy="369332"/>
              <a:chOff x="4067839" y="5507242"/>
              <a:chExt cx="675611" cy="369332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924EFF6F-4CF4-4C0C-88D8-803ED5AC9031}"/>
                  </a:ext>
                </a:extLst>
              </p:cNvPr>
              <p:cNvCxnSpPr/>
              <p:nvPr/>
            </p:nvCxnSpPr>
            <p:spPr>
              <a:xfrm>
                <a:off x="4574502" y="569190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700AD77-CF9A-4587-AA63-3663D02B6E89}"/>
                  </a:ext>
                </a:extLst>
              </p:cNvPr>
              <p:cNvSpPr txBox="1"/>
              <p:nvPr/>
            </p:nvSpPr>
            <p:spPr>
              <a:xfrm>
                <a:off x="4067839" y="5507242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2,5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5971B57-8223-4E6B-AA0E-B89D3DDA3A17}"/>
                </a:ext>
              </a:extLst>
            </p:cNvPr>
            <p:cNvGrpSpPr/>
            <p:nvPr/>
          </p:nvGrpSpPr>
          <p:grpSpPr>
            <a:xfrm>
              <a:off x="4155994" y="4786600"/>
              <a:ext cx="587456" cy="369332"/>
              <a:chOff x="4155994" y="4786600"/>
              <a:chExt cx="587456" cy="369332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F6917F6-A214-4755-A0B6-EC493C430ABC}"/>
                  </a:ext>
                </a:extLst>
              </p:cNvPr>
              <p:cNvCxnSpPr/>
              <p:nvPr/>
            </p:nvCxnSpPr>
            <p:spPr>
              <a:xfrm>
                <a:off x="4574502" y="497181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11FEB35-3D96-4866-875B-9B68A07F323C}"/>
                  </a:ext>
                </a:extLst>
              </p:cNvPr>
              <p:cNvSpPr txBox="1"/>
              <p:nvPr/>
            </p:nvSpPr>
            <p:spPr>
              <a:xfrm>
                <a:off x="4155994" y="4786600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561B98C-830F-4D5E-822B-8011D252B9D4}"/>
                </a:ext>
              </a:extLst>
            </p:cNvPr>
            <p:cNvGrpSpPr/>
            <p:nvPr/>
          </p:nvGrpSpPr>
          <p:grpSpPr>
            <a:xfrm>
              <a:off x="4049959" y="4067614"/>
              <a:ext cx="693491" cy="369332"/>
              <a:chOff x="4049959" y="4067614"/>
              <a:chExt cx="693491" cy="369332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E31FBAD-300B-4B34-8AD7-6430A8F75546}"/>
                  </a:ext>
                </a:extLst>
              </p:cNvPr>
              <p:cNvCxnSpPr/>
              <p:nvPr/>
            </p:nvCxnSpPr>
            <p:spPr>
              <a:xfrm>
                <a:off x="4574502" y="425172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B0AC5CB-0626-48EF-8AE0-C756D2C22AFA}"/>
                  </a:ext>
                </a:extLst>
              </p:cNvPr>
              <p:cNvSpPr txBox="1"/>
              <p:nvPr/>
            </p:nvSpPr>
            <p:spPr>
              <a:xfrm>
                <a:off x="4049959" y="4067614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7,5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D6FE2E2A-ACBE-43D5-8BD8-EB707D93C395}"/>
                </a:ext>
              </a:extLst>
            </p:cNvPr>
            <p:cNvGrpSpPr/>
            <p:nvPr/>
          </p:nvGrpSpPr>
          <p:grpSpPr>
            <a:xfrm>
              <a:off x="4085116" y="3347525"/>
              <a:ext cx="658334" cy="369332"/>
              <a:chOff x="4085116" y="3347525"/>
              <a:chExt cx="658334" cy="369332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C817AA7-BAF6-4514-B23B-D2745FE90791}"/>
                  </a:ext>
                </a:extLst>
              </p:cNvPr>
              <p:cNvCxnSpPr/>
              <p:nvPr/>
            </p:nvCxnSpPr>
            <p:spPr>
              <a:xfrm>
                <a:off x="4574502" y="353163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107AD61-EFBF-481A-A819-9A5F79F43EB9}"/>
                  </a:ext>
                </a:extLst>
              </p:cNvPr>
              <p:cNvSpPr txBox="1"/>
              <p:nvPr/>
            </p:nvSpPr>
            <p:spPr>
              <a:xfrm>
                <a:off x="4085116" y="3347525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B123083-7B5B-4526-B5C0-2C749DA7BE28}"/>
              </a:ext>
            </a:extLst>
          </p:cNvPr>
          <p:cNvSpPr txBox="1"/>
          <p:nvPr/>
        </p:nvSpPr>
        <p:spPr>
          <a:xfrm>
            <a:off x="6104345" y="3895369"/>
            <a:ext cx="6008309" cy="21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 dirty="0"/>
              <a:t>Vẽ hai trục tọa độ O</a:t>
            </a:r>
            <a:r>
              <a:rPr lang="vi-VN" sz="2400" i="1" dirty="0"/>
              <a:t>s</a:t>
            </a:r>
            <a:r>
              <a:rPr lang="vi-VN" sz="2400" dirty="0"/>
              <a:t> (biểu diễn độ dài quãng đường) và O</a:t>
            </a:r>
            <a:r>
              <a:rPr lang="vi-VN" sz="2400" i="1" dirty="0"/>
              <a:t>t</a:t>
            </a:r>
            <a:r>
              <a:rPr lang="vi-VN" sz="2400" dirty="0"/>
              <a:t> (biểu diễn thời gian) theo tỉ lệ: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vi-VN" sz="2400" dirty="0"/>
              <a:t>Mỗi độ chia trên trục Ot ứng với 0,5h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vi-VN" sz="2400" dirty="0"/>
              <a:t>Mỗi độ chia trên trục Os ứng với 2,5km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1808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8C420802-FD9B-46CC-A6E6-338CE5E07103}"/>
              </a:ext>
            </a:extLst>
          </p:cNvPr>
          <p:cNvCxnSpPr>
            <a:cxnSpLocks/>
          </p:cNvCxnSpPr>
          <p:nvPr/>
        </p:nvCxnSpPr>
        <p:spPr>
          <a:xfrm flipV="1">
            <a:off x="3221677" y="3545842"/>
            <a:ext cx="2757740" cy="278145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D8FAC96-86B3-4D4D-B44C-2B0D58D16E02}"/>
              </a:ext>
            </a:extLst>
          </p:cNvPr>
          <p:cNvGrpSpPr/>
          <p:nvPr/>
        </p:nvGrpSpPr>
        <p:grpSpPr>
          <a:xfrm>
            <a:off x="-2" y="1339089"/>
            <a:ext cx="777765" cy="4179821"/>
            <a:chOff x="-2" y="1339089"/>
            <a:chExt cx="777765" cy="4179821"/>
          </a:xfrm>
        </p:grpSpPr>
        <p:sp>
          <p:nvSpPr>
            <p:cNvPr id="2" name="Trapezoid 1">
              <a:extLst>
                <a:ext uri="{FF2B5EF4-FFF2-40B4-BE49-F238E27FC236}">
                  <a16:creationId xmlns:a16="http://schemas.microsoft.com/office/drawing/2014/main" id="{6ED67B57-8E9E-42B5-AE9E-A571BCC67285}"/>
                </a:ext>
              </a:extLst>
            </p:cNvPr>
            <p:cNvSpPr/>
            <p:nvPr/>
          </p:nvSpPr>
          <p:spPr>
            <a:xfrm rot="5400000">
              <a:off x="-1701030" y="3040117"/>
              <a:ext cx="4179821" cy="777765"/>
            </a:xfrm>
            <a:prstGeom prst="trapezoid">
              <a:avLst>
                <a:gd name="adj" fmla="val 49325"/>
              </a:avLst>
            </a:prstGeom>
            <a:gradFill flip="none" rotWithShape="1">
              <a:gsLst>
                <a:gs pos="0">
                  <a:srgbClr val="7030A0"/>
                </a:gs>
                <a:gs pos="57000">
                  <a:srgbClr val="A1133E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A5B0E8-F4A7-4763-A63F-5CB743F66FD9}"/>
                </a:ext>
              </a:extLst>
            </p:cNvPr>
            <p:cNvSpPr txBox="1"/>
            <p:nvPr/>
          </p:nvSpPr>
          <p:spPr>
            <a:xfrm rot="16200000">
              <a:off x="-793267" y="3086027"/>
              <a:ext cx="236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LUYỆN TẬP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2DC6A1A-EE28-4D57-B864-41472EE77969}"/>
              </a:ext>
            </a:extLst>
          </p:cNvPr>
          <p:cNvSpPr txBox="1"/>
          <p:nvPr/>
        </p:nvSpPr>
        <p:spPr>
          <a:xfrm>
            <a:off x="1186026" y="173904"/>
            <a:ext cx="10138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/>
              <a:t>Xác định các điểm có giá trị </a:t>
            </a:r>
            <a:r>
              <a:rPr lang="vi-VN" sz="2200" i="1"/>
              <a:t>s</a:t>
            </a:r>
            <a:r>
              <a:rPr lang="vi-VN" sz="2200"/>
              <a:t> và </a:t>
            </a:r>
            <a:r>
              <a:rPr lang="vi-VN" sz="2200" i="1"/>
              <a:t>t</a:t>
            </a:r>
            <a:r>
              <a:rPr lang="vi-VN" sz="2200"/>
              <a:t> tương ứng trong bảng:</a:t>
            </a:r>
            <a:endParaRPr lang="en-US" sz="220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C892A27-7F19-4B1A-ADBF-871EAD2F68B9}"/>
              </a:ext>
            </a:extLst>
          </p:cNvPr>
          <p:cNvSpPr txBox="1"/>
          <p:nvPr/>
        </p:nvSpPr>
        <p:spPr>
          <a:xfrm>
            <a:off x="1186025" y="1583111"/>
            <a:ext cx="10138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/>
              <a:t>Điểm gốc O (biểu diễn nơi xuất phát của người đi bộ) có </a:t>
            </a:r>
            <a:r>
              <a:rPr lang="vi-VN" sz="2200" i="1"/>
              <a:t>s</a:t>
            </a:r>
            <a:r>
              <a:rPr lang="vi-VN" sz="2200"/>
              <a:t> = 0, </a:t>
            </a:r>
            <a:r>
              <a:rPr lang="vi-VN" sz="2200" i="1"/>
              <a:t>t</a:t>
            </a:r>
            <a:r>
              <a:rPr lang="vi-VN" sz="2200"/>
              <a:t> = 0 </a:t>
            </a:r>
            <a:endParaRPr lang="en-US" sz="220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CE3A9A5-FA91-43F8-A894-CF9348189C40}"/>
              </a:ext>
            </a:extLst>
          </p:cNvPr>
          <p:cNvSpPr txBox="1"/>
          <p:nvPr/>
        </p:nvSpPr>
        <p:spPr>
          <a:xfrm>
            <a:off x="1186025" y="2034270"/>
            <a:ext cx="10241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/>
              <a:t>Lần lượt xác định các điểm còn lại: Điểm X (t = 0,5h; s = 2,5km), điểm Y (t = 1h; s = 5km), điểm Z (t = 1,5h; s = 7,5km), điểm T (t = 2h; s = 10km), </a:t>
            </a:r>
            <a:endParaRPr lang="en-US" sz="2200" dirty="0"/>
          </a:p>
        </p:txBody>
      </p:sp>
      <p:graphicFrame>
        <p:nvGraphicFramePr>
          <p:cNvPr id="109" name="Table 6">
            <a:extLst>
              <a:ext uri="{FF2B5EF4-FFF2-40B4-BE49-F238E27FC236}">
                <a16:creationId xmlns:a16="http://schemas.microsoft.com/office/drawing/2014/main" id="{68ECC93E-12AD-4227-8A13-737CA83BB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601698"/>
              </p:ext>
            </p:extLst>
          </p:nvPr>
        </p:nvGraphicFramePr>
        <p:xfrm>
          <a:off x="2018586" y="655587"/>
          <a:ext cx="8128002" cy="830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622">
                  <a:extLst>
                    <a:ext uri="{9D8B030D-6E8A-4147-A177-3AD203B41FA5}">
                      <a16:colId xmlns:a16="http://schemas.microsoft.com/office/drawing/2014/main" val="3035062409"/>
                    </a:ext>
                  </a:extLst>
                </a:gridCol>
                <a:gridCol w="1206230">
                  <a:extLst>
                    <a:ext uri="{9D8B030D-6E8A-4147-A177-3AD203B41FA5}">
                      <a16:colId xmlns:a16="http://schemas.microsoft.com/office/drawing/2014/main" val="2077364804"/>
                    </a:ext>
                  </a:extLst>
                </a:gridCol>
                <a:gridCol w="1235413">
                  <a:extLst>
                    <a:ext uri="{9D8B030D-6E8A-4147-A177-3AD203B41FA5}">
                      <a16:colId xmlns:a16="http://schemas.microsoft.com/office/drawing/2014/main" val="1403507891"/>
                    </a:ext>
                  </a:extLst>
                </a:gridCol>
                <a:gridCol w="1196502">
                  <a:extLst>
                    <a:ext uri="{9D8B030D-6E8A-4147-A177-3AD203B41FA5}">
                      <a16:colId xmlns:a16="http://schemas.microsoft.com/office/drawing/2014/main" val="2337650749"/>
                    </a:ext>
                  </a:extLst>
                </a:gridCol>
                <a:gridCol w="1177047">
                  <a:extLst>
                    <a:ext uri="{9D8B030D-6E8A-4147-A177-3AD203B41FA5}">
                      <a16:colId xmlns:a16="http://schemas.microsoft.com/office/drawing/2014/main" val="3326594331"/>
                    </a:ext>
                  </a:extLst>
                </a:gridCol>
                <a:gridCol w="1152188">
                  <a:extLst>
                    <a:ext uri="{9D8B030D-6E8A-4147-A177-3AD203B41FA5}">
                      <a16:colId xmlns:a16="http://schemas.microsoft.com/office/drawing/2014/main" val="886485394"/>
                    </a:ext>
                  </a:extLst>
                </a:gridCol>
              </a:tblGrid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b="1" i="1"/>
                        <a:t>t</a:t>
                      </a:r>
                      <a:r>
                        <a:rPr lang="vi-VN" b="1"/>
                        <a:t> (h)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2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4247284"/>
                  </a:ext>
                </a:extLst>
              </a:tr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b="1" i="1"/>
                        <a:t>s</a:t>
                      </a:r>
                      <a:r>
                        <a:rPr lang="vi-VN" b="1"/>
                        <a:t> (km)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2,5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7,5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6067"/>
                  </a:ext>
                </a:extLst>
              </a:tr>
            </a:tbl>
          </a:graphicData>
        </a:graphic>
      </p:graphicFrame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D6F69B7-4B10-4E18-A072-53F39BADB04A}"/>
              </a:ext>
            </a:extLst>
          </p:cNvPr>
          <p:cNvGrpSpPr/>
          <p:nvPr/>
        </p:nvGrpSpPr>
        <p:grpSpPr>
          <a:xfrm>
            <a:off x="2254292" y="2916064"/>
            <a:ext cx="5001176" cy="3887051"/>
            <a:chOff x="3730302" y="2539730"/>
            <a:chExt cx="5001176" cy="388705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DC2CC08-1335-4DDE-89ED-6314B7BC7EB0}"/>
                </a:ext>
              </a:extLst>
            </p:cNvPr>
            <p:cNvCxnSpPr/>
            <p:nvPr/>
          </p:nvCxnSpPr>
          <p:spPr>
            <a:xfrm>
              <a:off x="4639214" y="2717362"/>
              <a:ext cx="0" cy="3276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4DF0EEF8-BCF4-452F-BE24-434C48C03626}"/>
                </a:ext>
              </a:extLst>
            </p:cNvPr>
            <p:cNvCxnSpPr/>
            <p:nvPr/>
          </p:nvCxnSpPr>
          <p:spPr>
            <a:xfrm>
              <a:off x="4639214" y="6013634"/>
              <a:ext cx="3600000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A8C1434-CD4D-4702-86BF-41C0DB045280}"/>
                </a:ext>
              </a:extLst>
            </p:cNvPr>
            <p:cNvSpPr/>
            <p:nvPr/>
          </p:nvSpPr>
          <p:spPr>
            <a:xfrm>
              <a:off x="4598700" y="5969820"/>
              <a:ext cx="87630" cy="876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782DDC2-0B2F-4902-8D77-A3D7EEFBF1AD}"/>
                </a:ext>
              </a:extLst>
            </p:cNvPr>
            <p:cNvSpPr txBox="1"/>
            <p:nvPr/>
          </p:nvSpPr>
          <p:spPr>
            <a:xfrm>
              <a:off x="4281706" y="5930998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953D520-51BE-4AA9-BAE8-30EF6311AAE7}"/>
                </a:ext>
              </a:extLst>
            </p:cNvPr>
            <p:cNvSpPr txBox="1"/>
            <p:nvPr/>
          </p:nvSpPr>
          <p:spPr>
            <a:xfrm>
              <a:off x="8062488" y="6057449"/>
              <a:ext cx="668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t </a:t>
              </a:r>
              <a:r>
                <a:rPr lang="vi-VN">
                  <a:solidFill>
                    <a:srgbClr val="C00000"/>
                  </a:solidFill>
                </a:rPr>
                <a:t>(h)</a:t>
              </a:r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353F989-9A56-4287-AE9B-FC58117C64F7}"/>
                </a:ext>
              </a:extLst>
            </p:cNvPr>
            <p:cNvSpPr txBox="1"/>
            <p:nvPr/>
          </p:nvSpPr>
          <p:spPr>
            <a:xfrm>
              <a:off x="3730302" y="2539730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s </a:t>
              </a:r>
              <a:r>
                <a:rPr lang="vi-VN">
                  <a:solidFill>
                    <a:srgbClr val="C00000"/>
                  </a:solidFill>
                </a:rPr>
                <a:t>(km)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17FA1A9-E956-4B40-800A-715C35359786}"/>
                </a:ext>
              </a:extLst>
            </p:cNvPr>
            <p:cNvGrpSpPr/>
            <p:nvPr/>
          </p:nvGrpSpPr>
          <p:grpSpPr>
            <a:xfrm>
              <a:off x="5113437" y="5930998"/>
              <a:ext cx="572928" cy="495783"/>
              <a:chOff x="5134458" y="6340902"/>
              <a:chExt cx="572928" cy="495783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2D73DE4-9795-4E2A-8163-B3F1BF8B9D28}"/>
                  </a:ext>
                </a:extLst>
              </p:cNvPr>
              <p:cNvCxnSpPr/>
              <p:nvPr/>
            </p:nvCxnSpPr>
            <p:spPr>
              <a:xfrm>
                <a:off x="537591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1C237C4-7E68-4E09-A1DF-603729BD5D93}"/>
                  </a:ext>
                </a:extLst>
              </p:cNvPr>
              <p:cNvSpPr txBox="1"/>
              <p:nvPr/>
            </p:nvSpPr>
            <p:spPr>
              <a:xfrm>
                <a:off x="5134458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0,5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F06C1DB-C163-4199-A0CA-A093FA077175}"/>
                </a:ext>
              </a:extLst>
            </p:cNvPr>
            <p:cNvGrpSpPr/>
            <p:nvPr/>
          </p:nvGrpSpPr>
          <p:grpSpPr>
            <a:xfrm>
              <a:off x="5919436" y="5930998"/>
              <a:ext cx="302255" cy="495783"/>
              <a:chOff x="5940457" y="6340902"/>
              <a:chExt cx="302255" cy="49578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22FB212A-844B-4BA2-81E1-771CC173F72D}"/>
                  </a:ext>
                </a:extLst>
              </p:cNvPr>
              <p:cNvCxnSpPr/>
              <p:nvPr/>
            </p:nvCxnSpPr>
            <p:spPr>
              <a:xfrm>
                <a:off x="609600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B001ECBE-49D6-426A-94E0-CF285E0D3848}"/>
                  </a:ext>
                </a:extLst>
              </p:cNvPr>
              <p:cNvSpPr txBox="1"/>
              <p:nvPr/>
            </p:nvSpPr>
            <p:spPr>
              <a:xfrm>
                <a:off x="5940457" y="6467353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15BA0FC0-C113-4016-8A2F-FB50E00C9AF8}"/>
                </a:ext>
              </a:extLst>
            </p:cNvPr>
            <p:cNvGrpSpPr/>
            <p:nvPr/>
          </p:nvGrpSpPr>
          <p:grpSpPr>
            <a:xfrm>
              <a:off x="6552715" y="5930998"/>
              <a:ext cx="529023" cy="495783"/>
              <a:chOff x="6573736" y="6340902"/>
              <a:chExt cx="529023" cy="495783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B42DD984-F0A3-4786-BC41-29AEEADC1905}"/>
                  </a:ext>
                </a:extLst>
              </p:cNvPr>
              <p:cNvCxnSpPr/>
              <p:nvPr/>
            </p:nvCxnSpPr>
            <p:spPr>
              <a:xfrm>
                <a:off x="681609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9DB99F5-AFAE-411F-8856-3145CDE5F842}"/>
                  </a:ext>
                </a:extLst>
              </p:cNvPr>
              <p:cNvSpPr txBox="1"/>
              <p:nvPr/>
            </p:nvSpPr>
            <p:spPr>
              <a:xfrm>
                <a:off x="6573736" y="6467353"/>
                <a:ext cx="5290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456352E-59B0-412C-9DED-18C72AFAB4B3}"/>
                </a:ext>
              </a:extLst>
            </p:cNvPr>
            <p:cNvGrpSpPr/>
            <p:nvPr/>
          </p:nvGrpSpPr>
          <p:grpSpPr>
            <a:xfrm>
              <a:off x="7358714" y="5930998"/>
              <a:ext cx="302255" cy="495783"/>
              <a:chOff x="7379735" y="6340902"/>
              <a:chExt cx="302255" cy="495783"/>
            </a:xfrm>
          </p:grpSpPr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257D241-E9AF-4ED0-B013-EFC5465675DC}"/>
                  </a:ext>
                </a:extLst>
              </p:cNvPr>
              <p:cNvCxnSpPr/>
              <p:nvPr/>
            </p:nvCxnSpPr>
            <p:spPr>
              <a:xfrm>
                <a:off x="753618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356BEFC-6B46-4BAB-B2C2-92B6EF2E2EB1}"/>
                  </a:ext>
                </a:extLst>
              </p:cNvPr>
              <p:cNvSpPr txBox="1"/>
              <p:nvPr/>
            </p:nvSpPr>
            <p:spPr>
              <a:xfrm>
                <a:off x="7379735" y="6467353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2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8FB744D-99AA-43E3-B8B3-D628B2A6E01D}"/>
                </a:ext>
              </a:extLst>
            </p:cNvPr>
            <p:cNvGrpSpPr/>
            <p:nvPr/>
          </p:nvGrpSpPr>
          <p:grpSpPr>
            <a:xfrm>
              <a:off x="4046818" y="5097338"/>
              <a:ext cx="675611" cy="369332"/>
              <a:chOff x="4067839" y="5507242"/>
              <a:chExt cx="675611" cy="369332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A9079D72-F9E3-4B24-A658-054E78DD4A09}"/>
                  </a:ext>
                </a:extLst>
              </p:cNvPr>
              <p:cNvCxnSpPr/>
              <p:nvPr/>
            </p:nvCxnSpPr>
            <p:spPr>
              <a:xfrm>
                <a:off x="4574502" y="569190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C8D8479-C537-4593-AABB-BFCB511F92C9}"/>
                  </a:ext>
                </a:extLst>
              </p:cNvPr>
              <p:cNvSpPr txBox="1"/>
              <p:nvPr/>
            </p:nvSpPr>
            <p:spPr>
              <a:xfrm>
                <a:off x="4067839" y="5507242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2,5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CC2E3784-DA22-4F60-8A80-FA3C81E3CD17}"/>
                </a:ext>
              </a:extLst>
            </p:cNvPr>
            <p:cNvGrpSpPr/>
            <p:nvPr/>
          </p:nvGrpSpPr>
          <p:grpSpPr>
            <a:xfrm>
              <a:off x="4135205" y="4377799"/>
              <a:ext cx="587224" cy="369332"/>
              <a:chOff x="4156226" y="4787703"/>
              <a:chExt cx="587224" cy="36933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D4E5B11-801F-4D95-8F0B-9F0B23E61F54}"/>
                  </a:ext>
                </a:extLst>
              </p:cNvPr>
              <p:cNvCxnSpPr/>
              <p:nvPr/>
            </p:nvCxnSpPr>
            <p:spPr>
              <a:xfrm>
                <a:off x="4574502" y="497181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6173185-532A-46F8-BA5D-A1F2FADFF4F1}"/>
                  </a:ext>
                </a:extLst>
              </p:cNvPr>
              <p:cNvSpPr txBox="1"/>
              <p:nvPr/>
            </p:nvSpPr>
            <p:spPr>
              <a:xfrm>
                <a:off x="4156226" y="4787703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89548EE-7DFF-4757-ABC3-34BD915A8319}"/>
                </a:ext>
              </a:extLst>
            </p:cNvPr>
            <p:cNvGrpSpPr/>
            <p:nvPr/>
          </p:nvGrpSpPr>
          <p:grpSpPr>
            <a:xfrm>
              <a:off x="4028938" y="3657710"/>
              <a:ext cx="693491" cy="369332"/>
              <a:chOff x="4049959" y="4067614"/>
              <a:chExt cx="693491" cy="369332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DC2297C-9216-4003-AA51-EC542A87FA11}"/>
                  </a:ext>
                </a:extLst>
              </p:cNvPr>
              <p:cNvCxnSpPr/>
              <p:nvPr/>
            </p:nvCxnSpPr>
            <p:spPr>
              <a:xfrm>
                <a:off x="4574502" y="425172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B7E0A0E-D1E1-494A-920B-6544F0B72F17}"/>
                  </a:ext>
                </a:extLst>
              </p:cNvPr>
              <p:cNvSpPr txBox="1"/>
              <p:nvPr/>
            </p:nvSpPr>
            <p:spPr>
              <a:xfrm>
                <a:off x="4049959" y="4067614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7,5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FBFB83F-BD3B-4A9F-8964-A53BE0533424}"/>
                </a:ext>
              </a:extLst>
            </p:cNvPr>
            <p:cNvGrpSpPr/>
            <p:nvPr/>
          </p:nvGrpSpPr>
          <p:grpSpPr>
            <a:xfrm>
              <a:off x="4026094" y="2937896"/>
              <a:ext cx="696335" cy="369332"/>
              <a:chOff x="4047115" y="3347800"/>
              <a:chExt cx="696335" cy="369332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345FCC6A-2800-4B7B-A06E-2998BA5F902B}"/>
                  </a:ext>
                </a:extLst>
              </p:cNvPr>
              <p:cNvCxnSpPr/>
              <p:nvPr/>
            </p:nvCxnSpPr>
            <p:spPr>
              <a:xfrm>
                <a:off x="4574502" y="353163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7A448C5-5C7D-421B-82FA-55C76B1556D4}"/>
                  </a:ext>
                </a:extLst>
              </p:cNvPr>
              <p:cNvSpPr txBox="1"/>
              <p:nvPr/>
            </p:nvSpPr>
            <p:spPr>
              <a:xfrm>
                <a:off x="4047115" y="3347800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487ECFE5-7C3A-40FC-B908-373C928FF471}"/>
              </a:ext>
            </a:extLst>
          </p:cNvPr>
          <p:cNvCxnSpPr/>
          <p:nvPr/>
        </p:nvCxnSpPr>
        <p:spPr>
          <a:xfrm flipV="1">
            <a:off x="3878879" y="5658338"/>
            <a:ext cx="0" cy="570419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E079779-A15D-4D78-B851-22C654B2BDD1}"/>
              </a:ext>
            </a:extLst>
          </p:cNvPr>
          <p:cNvCxnSpPr/>
          <p:nvPr/>
        </p:nvCxnSpPr>
        <p:spPr>
          <a:xfrm flipH="1">
            <a:off x="3322320" y="5658338"/>
            <a:ext cx="556559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978AF25-7B88-4C07-A53A-4260DF641868}"/>
              </a:ext>
            </a:extLst>
          </p:cNvPr>
          <p:cNvCxnSpPr>
            <a:cxnSpLocks/>
          </p:cNvCxnSpPr>
          <p:nvPr/>
        </p:nvCxnSpPr>
        <p:spPr>
          <a:xfrm flipV="1">
            <a:off x="4598969" y="4938248"/>
            <a:ext cx="0" cy="1290509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F6CF6096-9683-4A21-933C-BE8C53CCBFC1}"/>
              </a:ext>
            </a:extLst>
          </p:cNvPr>
          <p:cNvCxnSpPr>
            <a:cxnSpLocks/>
          </p:cNvCxnSpPr>
          <p:nvPr/>
        </p:nvCxnSpPr>
        <p:spPr>
          <a:xfrm flipH="1">
            <a:off x="3320080" y="4938248"/>
            <a:ext cx="1278889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C573D118-65F9-47C7-8E6D-B48362DCEDBC}"/>
              </a:ext>
            </a:extLst>
          </p:cNvPr>
          <p:cNvCxnSpPr>
            <a:cxnSpLocks/>
          </p:cNvCxnSpPr>
          <p:nvPr/>
        </p:nvCxnSpPr>
        <p:spPr>
          <a:xfrm flipV="1">
            <a:off x="5319059" y="4218158"/>
            <a:ext cx="0" cy="201060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2D4963D-BD03-492C-8001-DFD2BE50E9CB}"/>
              </a:ext>
            </a:extLst>
          </p:cNvPr>
          <p:cNvCxnSpPr>
            <a:cxnSpLocks/>
          </p:cNvCxnSpPr>
          <p:nvPr/>
        </p:nvCxnSpPr>
        <p:spPr>
          <a:xfrm flipH="1">
            <a:off x="3320081" y="4218158"/>
            <a:ext cx="1998978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C3FDA978-2EE5-4738-8591-6AE520C4B317}"/>
              </a:ext>
            </a:extLst>
          </p:cNvPr>
          <p:cNvCxnSpPr>
            <a:cxnSpLocks/>
          </p:cNvCxnSpPr>
          <p:nvPr/>
        </p:nvCxnSpPr>
        <p:spPr>
          <a:xfrm flipV="1">
            <a:off x="6039149" y="3498068"/>
            <a:ext cx="0" cy="273069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5B72CEDF-3AC9-41C0-8494-760F541C3EB1}"/>
              </a:ext>
            </a:extLst>
          </p:cNvPr>
          <p:cNvCxnSpPr>
            <a:cxnSpLocks/>
          </p:cNvCxnSpPr>
          <p:nvPr/>
        </p:nvCxnSpPr>
        <p:spPr>
          <a:xfrm flipH="1">
            <a:off x="3199946" y="3498068"/>
            <a:ext cx="2839203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E662531-8FFD-439C-B1CD-686C3917291A}"/>
              </a:ext>
            </a:extLst>
          </p:cNvPr>
          <p:cNvGrpSpPr/>
          <p:nvPr/>
        </p:nvGrpSpPr>
        <p:grpSpPr>
          <a:xfrm>
            <a:off x="3798820" y="5110492"/>
            <a:ext cx="520750" cy="632319"/>
            <a:chOff x="5139940" y="4650075"/>
            <a:chExt cx="520750" cy="632319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C8E8A8C-A410-4B89-A3D6-A50470E33797}"/>
                </a:ext>
              </a:extLst>
            </p:cNvPr>
            <p:cNvSpPr/>
            <p:nvPr/>
          </p:nvSpPr>
          <p:spPr>
            <a:xfrm>
              <a:off x="5139940" y="5113446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B83B3F6-0087-4FDF-ADF1-DE86A4555983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</a:rPr>
                <a:t>X</a:t>
              </a:r>
              <a:endParaRPr lang="en-US" sz="2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BCC4CB6C-9EC8-4E88-ACB0-2F49CEF20840}"/>
              </a:ext>
            </a:extLst>
          </p:cNvPr>
          <p:cNvGrpSpPr/>
          <p:nvPr/>
        </p:nvGrpSpPr>
        <p:grpSpPr>
          <a:xfrm>
            <a:off x="4492871" y="4465206"/>
            <a:ext cx="516009" cy="571086"/>
            <a:chOff x="5833991" y="4004789"/>
            <a:chExt cx="516009" cy="571086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B4B573F8-131A-4128-8466-78F6F9655F20}"/>
                </a:ext>
              </a:extLst>
            </p:cNvPr>
            <p:cNvSpPr/>
            <p:nvPr/>
          </p:nvSpPr>
          <p:spPr>
            <a:xfrm>
              <a:off x="5833991" y="4406927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E35665B-48E8-41D9-806D-104D41B4E34A}"/>
                </a:ext>
              </a:extLst>
            </p:cNvPr>
            <p:cNvSpPr txBox="1"/>
            <p:nvPr/>
          </p:nvSpPr>
          <p:spPr>
            <a:xfrm>
              <a:off x="5852160" y="4004789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</a:rPr>
                <a:t>Y</a:t>
              </a:r>
              <a:endParaRPr lang="en-US" sz="2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46D1F89-3243-4AB6-B2A6-F876F484072E}"/>
              </a:ext>
            </a:extLst>
          </p:cNvPr>
          <p:cNvGrpSpPr/>
          <p:nvPr/>
        </p:nvGrpSpPr>
        <p:grpSpPr>
          <a:xfrm>
            <a:off x="5194248" y="3675910"/>
            <a:ext cx="497840" cy="623929"/>
            <a:chOff x="6535368" y="3215493"/>
            <a:chExt cx="497840" cy="623929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8A735B22-898B-4EA9-95E2-074D2AA1E2A0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4BF60B54-04C9-4962-B6A6-F276C2C28EF2}"/>
                </a:ext>
              </a:extLst>
            </p:cNvPr>
            <p:cNvSpPr txBox="1"/>
            <p:nvPr/>
          </p:nvSpPr>
          <p:spPr>
            <a:xfrm>
              <a:off x="6535368" y="3215493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</a:rPr>
                <a:t>Z</a:t>
              </a:r>
              <a:endParaRPr lang="en-US" sz="2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2FD2B13-2F38-455B-B565-AD2173BA8594}"/>
              </a:ext>
            </a:extLst>
          </p:cNvPr>
          <p:cNvGrpSpPr/>
          <p:nvPr/>
        </p:nvGrpSpPr>
        <p:grpSpPr>
          <a:xfrm>
            <a:off x="5954675" y="2913723"/>
            <a:ext cx="497840" cy="649663"/>
            <a:chOff x="7295795" y="2453306"/>
            <a:chExt cx="497840" cy="649663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BAB63AF3-85B1-4802-A81A-ABAB86253396}"/>
                </a:ext>
              </a:extLst>
            </p:cNvPr>
            <p:cNvSpPr/>
            <p:nvPr/>
          </p:nvSpPr>
          <p:spPr>
            <a:xfrm>
              <a:off x="7295795" y="2934021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A03B38B-4CB4-454A-A86A-DFF2505BC603}"/>
                </a:ext>
              </a:extLst>
            </p:cNvPr>
            <p:cNvSpPr txBox="1"/>
            <p:nvPr/>
          </p:nvSpPr>
          <p:spPr>
            <a:xfrm>
              <a:off x="7295795" y="2453306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</a:rPr>
                <a:t>T</a:t>
              </a:r>
              <a:endParaRPr lang="en-US" sz="2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61" name="Oval 160">
            <a:extLst>
              <a:ext uri="{FF2B5EF4-FFF2-40B4-BE49-F238E27FC236}">
                <a16:creationId xmlns:a16="http://schemas.microsoft.com/office/drawing/2014/main" id="{0608F3DF-0FC3-4914-8B99-85A5DBE029B1}"/>
              </a:ext>
            </a:extLst>
          </p:cNvPr>
          <p:cNvSpPr/>
          <p:nvPr/>
        </p:nvSpPr>
        <p:spPr>
          <a:xfrm>
            <a:off x="3077471" y="6295358"/>
            <a:ext cx="168948" cy="168948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821D870F-ECED-48F7-BA15-332ECF52E6F4}"/>
              </a:ext>
            </a:extLst>
          </p:cNvPr>
          <p:cNvSpPr txBox="1"/>
          <p:nvPr/>
        </p:nvSpPr>
        <p:spPr>
          <a:xfrm>
            <a:off x="6321666" y="4299839"/>
            <a:ext cx="5538291" cy="8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200" dirty="0"/>
              <a:t>Nối các điểm đã vẽ sẽ được </a:t>
            </a:r>
            <a:r>
              <a:rPr lang="vi-VN" sz="2200" b="1" dirty="0">
                <a:solidFill>
                  <a:srgbClr val="C00000"/>
                </a:solidFill>
              </a:rPr>
              <a:t>đồ thị quãng đường – thời gian </a:t>
            </a:r>
            <a:r>
              <a:rPr lang="vi-VN" sz="2200" dirty="0"/>
              <a:t>của người đi bộ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8921146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07" grpId="0"/>
      <p:bldP spid="108" grpId="0"/>
      <p:bldP spid="161" grpId="0" animBg="1"/>
      <p:bldP spid="1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sailing on the water&#10;&#10;Description automatically generated with low confidence">
            <a:extLst>
              <a:ext uri="{FF2B5EF4-FFF2-40B4-BE49-F238E27FC236}">
                <a16:creationId xmlns:a16="http://schemas.microsoft.com/office/drawing/2014/main" id="{52EE3C70-F040-41FC-AA4A-0F1D5C56B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1055E8-E49E-42E8-A68A-0F34195AA062}"/>
              </a:ext>
            </a:extLst>
          </p:cNvPr>
          <p:cNvGrpSpPr/>
          <p:nvPr/>
        </p:nvGrpSpPr>
        <p:grpSpPr>
          <a:xfrm>
            <a:off x="0" y="5831840"/>
            <a:ext cx="12192000" cy="1026160"/>
            <a:chOff x="0" y="5831840"/>
            <a:chExt cx="12192000" cy="10261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2987C76-C50C-4831-AB30-E7AF077D03B3}"/>
                </a:ext>
              </a:extLst>
            </p:cNvPr>
            <p:cNvSpPr/>
            <p:nvPr/>
          </p:nvSpPr>
          <p:spPr>
            <a:xfrm>
              <a:off x="0" y="5831840"/>
              <a:ext cx="12192000" cy="102616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121C48-43BC-4F7F-86E8-AD040B8A93BD}"/>
                </a:ext>
              </a:extLst>
            </p:cNvPr>
            <p:cNvSpPr txBox="1"/>
            <p:nvPr/>
          </p:nvSpPr>
          <p:spPr>
            <a:xfrm>
              <a:off x="701040" y="5929421"/>
              <a:ext cx="107899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>
                  <a:solidFill>
                    <a:schemeClr val="bg1"/>
                  </a:solidFill>
                </a:rPr>
                <a:t>Đồ thị quãng đường – thời gian mô tả </a:t>
              </a:r>
              <a:r>
                <a:rPr lang="vi-VN" sz="2400" b="1" i="1">
                  <a:solidFill>
                    <a:srgbClr val="FFC000"/>
                  </a:solidFill>
                </a:rPr>
                <a:t>liên hệ </a:t>
              </a:r>
              <a:r>
                <a:rPr lang="vi-VN" sz="2400" b="1" i="1">
                  <a:solidFill>
                    <a:schemeClr val="bg1"/>
                  </a:solidFill>
                </a:rPr>
                <a:t>giữa </a:t>
              </a:r>
              <a:r>
                <a:rPr lang="vi-VN" sz="2400" b="1" i="1">
                  <a:solidFill>
                    <a:srgbClr val="FFC000"/>
                  </a:solidFill>
                </a:rPr>
                <a:t>quãng đường đi được </a:t>
              </a:r>
              <a:r>
                <a:rPr lang="vi-VN" sz="2400" b="1" i="1">
                  <a:solidFill>
                    <a:schemeClr val="bg1"/>
                  </a:solidFill>
                </a:rPr>
                <a:t>của vật và </a:t>
              </a:r>
              <a:r>
                <a:rPr lang="vi-VN" sz="2400" b="1" i="1">
                  <a:solidFill>
                    <a:srgbClr val="FFC000"/>
                  </a:solidFill>
                </a:rPr>
                <a:t>thời gian</a:t>
              </a:r>
              <a:endParaRPr lang="en-US" sz="2400" b="1" i="1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6771E5-FE9A-4BDE-BE4E-74CCA2B1FE38}"/>
              </a:ext>
            </a:extLst>
          </p:cNvPr>
          <p:cNvSpPr/>
          <p:nvPr/>
        </p:nvSpPr>
        <p:spPr>
          <a:xfrm>
            <a:off x="9526550" y="5709920"/>
            <a:ext cx="2248996" cy="1219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9E1545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2F10ED-D41E-4E06-B99E-BAF8C7C47FFB}"/>
              </a:ext>
            </a:extLst>
          </p:cNvPr>
          <p:cNvSpPr txBox="1"/>
          <p:nvPr/>
        </p:nvSpPr>
        <p:spPr>
          <a:xfrm>
            <a:off x="7300575" y="3347274"/>
            <a:ext cx="4787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SỬ DỤNG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ĐỒ THỊ QUÃNG ĐƯỜNG – THỜI GIAN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E30AB7-9210-40E1-8226-48ED578AB22B}"/>
              </a:ext>
            </a:extLst>
          </p:cNvPr>
          <p:cNvGrpSpPr/>
          <p:nvPr/>
        </p:nvGrpSpPr>
        <p:grpSpPr>
          <a:xfrm>
            <a:off x="9694259" y="1087120"/>
            <a:ext cx="3117501" cy="1219200"/>
            <a:chOff x="6910419" y="1107440"/>
            <a:chExt cx="3117501" cy="1219200"/>
          </a:xfrm>
        </p:grpSpPr>
        <p:sp>
          <p:nvSpPr>
            <p:cNvPr id="5" name="Flowchart: Preparation 4">
              <a:extLst>
                <a:ext uri="{FF2B5EF4-FFF2-40B4-BE49-F238E27FC236}">
                  <a16:creationId xmlns:a16="http://schemas.microsoft.com/office/drawing/2014/main" id="{E5EAD702-8052-4D93-8CEA-66A9D76452FA}"/>
                </a:ext>
              </a:extLst>
            </p:cNvPr>
            <p:cNvSpPr/>
            <p:nvPr/>
          </p:nvSpPr>
          <p:spPr>
            <a:xfrm>
              <a:off x="6910419" y="1107440"/>
              <a:ext cx="3117501" cy="1219200"/>
            </a:xfrm>
            <a:prstGeom prst="flowChartPreparation">
              <a:avLst/>
            </a:prstGeom>
            <a:gradFill flip="none" rotWithShape="1">
              <a:gsLst>
                <a:gs pos="0">
                  <a:srgbClr val="C00000"/>
                </a:gs>
                <a:gs pos="51000">
                  <a:srgbClr val="9E1545"/>
                </a:gs>
                <a:gs pos="100000">
                  <a:srgbClr val="7030A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F74B7B-9852-45D1-8C6A-097A5FD52BC5}"/>
                </a:ext>
              </a:extLst>
            </p:cNvPr>
            <p:cNvSpPr txBox="1"/>
            <p:nvPr/>
          </p:nvSpPr>
          <p:spPr>
            <a:xfrm>
              <a:off x="7718140" y="1255375"/>
              <a:ext cx="12464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erson riding a surfboard&#10;&#10;Description automatically generated with medium confidence">
            <a:extLst>
              <a:ext uri="{FF2B5EF4-FFF2-40B4-BE49-F238E27FC236}">
                <a16:creationId xmlns:a16="http://schemas.microsoft.com/office/drawing/2014/main" id="{20554AF3-BA71-4E19-BB47-73D74A976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/>
          <a:stretch>
            <a:fillRect/>
          </a:stretch>
        </p:blipFill>
        <p:spPr>
          <a:xfrm flipH="1">
            <a:off x="-1290320" y="0"/>
            <a:ext cx="9631680" cy="6858000"/>
          </a:xfrm>
          <a:custGeom>
            <a:avLst/>
            <a:gdLst>
              <a:gd name="connsiteX0" fmla="*/ 8354078 w 9631680"/>
              <a:gd name="connsiteY0" fmla="*/ 0 h 6858000"/>
              <a:gd name="connsiteX1" fmla="*/ 0 w 9631680"/>
              <a:gd name="connsiteY1" fmla="*/ 0 h 6858000"/>
              <a:gd name="connsiteX2" fmla="*/ 2212322 w 9631680"/>
              <a:gd name="connsiteY2" fmla="*/ 6858000 h 6858000"/>
              <a:gd name="connsiteX3" fmla="*/ 9631680 w 9631680"/>
              <a:gd name="connsiteY3" fmla="*/ 6858000 h 6858000"/>
              <a:gd name="connsiteX4" fmla="*/ 9631680 w 9631680"/>
              <a:gd name="connsiteY4" fmla="*/ 39604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1680" h="6858000">
                <a:moveTo>
                  <a:pt x="8354078" y="0"/>
                </a:moveTo>
                <a:lnTo>
                  <a:pt x="0" y="0"/>
                </a:lnTo>
                <a:lnTo>
                  <a:pt x="2212322" y="6858000"/>
                </a:lnTo>
                <a:lnTo>
                  <a:pt x="9631680" y="6858000"/>
                </a:lnTo>
                <a:lnTo>
                  <a:pt x="9631680" y="3960452"/>
                </a:lnTo>
                <a:close/>
              </a:path>
            </a:pathLst>
          </a:cu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053563A8-CD24-4433-9DBC-8C9A96F550BD}"/>
              </a:ext>
            </a:extLst>
          </p:cNvPr>
          <p:cNvSpPr/>
          <p:nvPr/>
        </p:nvSpPr>
        <p:spPr>
          <a:xfrm>
            <a:off x="5608000" y="2158385"/>
            <a:ext cx="2032320" cy="4699615"/>
          </a:xfrm>
          <a:prstGeom prst="parallelogram">
            <a:avLst>
              <a:gd name="adj" fmla="val 73713"/>
            </a:avLst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0161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7B22517-79D2-4381-82D2-E9A5BAD8D61A}"/>
              </a:ext>
            </a:extLst>
          </p:cNvPr>
          <p:cNvSpPr/>
          <p:nvPr/>
        </p:nvSpPr>
        <p:spPr>
          <a:xfrm>
            <a:off x="0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2F7EB9B-A462-47CB-9C7F-3E995555522B}"/>
              </a:ext>
            </a:extLst>
          </p:cNvPr>
          <p:cNvSpPr/>
          <p:nvPr/>
        </p:nvSpPr>
        <p:spPr>
          <a:xfrm>
            <a:off x="66040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2390D-CDE5-4C05-A663-E6CD7D6D9D09}"/>
              </a:ext>
            </a:extLst>
          </p:cNvPr>
          <p:cNvSpPr txBox="1"/>
          <p:nvPr/>
        </p:nvSpPr>
        <p:spPr>
          <a:xfrm>
            <a:off x="1427480" y="270301"/>
            <a:ext cx="9237207" cy="95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2000"/>
              </a:lnSpc>
            </a:pPr>
            <a:r>
              <a:rPr lang="vi-VN" sz="2400" b="1"/>
              <a:t>Tìm quãng đường (hoặc tốc độ, hay thời gian chuyển động của vật) từ đồ thị</a:t>
            </a:r>
            <a:endParaRPr lang="en-US" sz="2400" b="1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F6C23F78-FF17-4653-9DCA-0635AA1C98B3}"/>
              </a:ext>
            </a:extLst>
          </p:cNvPr>
          <p:cNvSpPr/>
          <p:nvPr/>
        </p:nvSpPr>
        <p:spPr>
          <a:xfrm flipH="1">
            <a:off x="11347186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B4A8EAAC-6348-4B54-BC7F-094429B40AF7}"/>
              </a:ext>
            </a:extLst>
          </p:cNvPr>
          <p:cNvSpPr/>
          <p:nvPr/>
        </p:nvSpPr>
        <p:spPr>
          <a:xfrm flipH="1">
            <a:off x="1076452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6E907D-6E90-4249-8728-23085733F793}"/>
              </a:ext>
            </a:extLst>
          </p:cNvPr>
          <p:cNvGrpSpPr/>
          <p:nvPr/>
        </p:nvGrpSpPr>
        <p:grpSpPr>
          <a:xfrm>
            <a:off x="1318603" y="1398143"/>
            <a:ext cx="10028583" cy="803599"/>
            <a:chOff x="1202635" y="1510063"/>
            <a:chExt cx="10028583" cy="8035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8361CF-25FA-4238-8A6E-B93BBCD53A73}"/>
                </a:ext>
              </a:extLst>
            </p:cNvPr>
            <p:cNvSpPr/>
            <p:nvPr/>
          </p:nvSpPr>
          <p:spPr>
            <a:xfrm>
              <a:off x="1202635" y="1510063"/>
              <a:ext cx="10028583" cy="8035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676DA4-8CF6-4999-88F6-DC3BF1D829AF}"/>
                </a:ext>
              </a:extLst>
            </p:cNvPr>
            <p:cNvSpPr txBox="1"/>
            <p:nvPr/>
          </p:nvSpPr>
          <p:spPr>
            <a:xfrm>
              <a:off x="1612645" y="1683963"/>
              <a:ext cx="8729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/>
                <a:t>Tìm quãng đường s khi biết thời gian t (</a:t>
              </a:r>
              <a:r>
                <a:rPr lang="vi-VN" sz="2400" b="1">
                  <a:latin typeface="Arial (Body)"/>
                </a:rPr>
                <a:t>hoặc </a:t>
              </a:r>
              <a:r>
                <a:rPr lang="en-US" sz="2400" b="1">
                  <a:latin typeface="Arial (Body)"/>
                  <a:cs typeface="Arial" panose="020B0604020202020204" pitchFamily="34" charset="0"/>
                </a:rPr>
                <a:t>ngược lại</a:t>
              </a:r>
              <a:r>
                <a:rPr lang="vi-VN" sz="2400" b="1"/>
                <a:t>)</a:t>
              </a:r>
              <a:endParaRPr lang="en-US" sz="2400" b="1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7487EB-FA8E-4B6C-B5E6-8E7B2E0FB441}"/>
              </a:ext>
            </a:extLst>
          </p:cNvPr>
          <p:cNvGrpSpPr/>
          <p:nvPr/>
        </p:nvGrpSpPr>
        <p:grpSpPr>
          <a:xfrm>
            <a:off x="777426" y="1206917"/>
            <a:ext cx="1022456" cy="1186048"/>
            <a:chOff x="661458" y="1318837"/>
            <a:chExt cx="1022456" cy="1186048"/>
          </a:xfrm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B69F1169-991A-4DCB-9F05-F9451296C0E6}"/>
                </a:ext>
              </a:extLst>
            </p:cNvPr>
            <p:cNvSpPr/>
            <p:nvPr/>
          </p:nvSpPr>
          <p:spPr>
            <a:xfrm rot="5400000">
              <a:off x="579662" y="1400633"/>
              <a:ext cx="1186048" cy="1022456"/>
            </a:xfrm>
            <a:prstGeom prst="hexagon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D51B19F-0159-4098-8705-0C8256F5C402}"/>
                </a:ext>
              </a:extLst>
            </p:cNvPr>
            <p:cNvSpPr/>
            <p:nvPr/>
          </p:nvSpPr>
          <p:spPr>
            <a:xfrm rot="5400000">
              <a:off x="662335" y="1474838"/>
              <a:ext cx="1020703" cy="879917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ED4060-C7F5-4620-8189-8EA9E55ABC06}"/>
                </a:ext>
              </a:extLst>
            </p:cNvPr>
            <p:cNvSpPr txBox="1"/>
            <p:nvPr/>
          </p:nvSpPr>
          <p:spPr>
            <a:xfrm>
              <a:off x="785911" y="1619474"/>
              <a:ext cx="77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/>
                <a:t>01</a:t>
              </a:r>
              <a:endParaRPr lang="en-US" sz="3200" b="1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088AD0F-4E48-4920-A779-7923079F5E2B}"/>
              </a:ext>
            </a:extLst>
          </p:cNvPr>
          <p:cNvSpPr txBox="1"/>
          <p:nvPr/>
        </p:nvSpPr>
        <p:spPr>
          <a:xfrm>
            <a:off x="558897" y="2334975"/>
            <a:ext cx="11265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 = 2h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EC44453-0125-49DD-ADA9-FA842A302AB4}"/>
              </a:ext>
            </a:extLst>
          </p:cNvPr>
          <p:cNvSpPr txBox="1"/>
          <p:nvPr/>
        </p:nvSpPr>
        <p:spPr>
          <a:xfrm>
            <a:off x="6801086" y="3259356"/>
            <a:ext cx="4730513" cy="12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2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Chọn điểm t = 2h trên trục Ot. Từ đó, vẽ một đường thẳng đứng cắt đồ thị tại điểm B.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7EA890-A248-4686-B140-86C06DE9C96D}"/>
              </a:ext>
            </a:extLst>
          </p:cNvPr>
          <p:cNvSpPr txBox="1"/>
          <p:nvPr/>
        </p:nvSpPr>
        <p:spPr>
          <a:xfrm>
            <a:off x="6801086" y="4567194"/>
            <a:ext cx="4857514" cy="12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2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Từ B, vẽ một đường nằm ngang cắt trục Os, ta được s = 30km, đó là quãng 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 được sau 2h.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F4959EA-F520-497F-A21A-AB293BEB5891}"/>
              </a:ext>
            </a:extLst>
          </p:cNvPr>
          <p:cNvCxnSpPr/>
          <p:nvPr/>
        </p:nvCxnSpPr>
        <p:spPr>
          <a:xfrm flipV="1">
            <a:off x="4632435" y="5036380"/>
            <a:ext cx="0" cy="1281108"/>
          </a:xfrm>
          <a:prstGeom prst="line">
            <a:avLst/>
          </a:prstGeom>
          <a:ln w="28575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FA06C02-9829-41BA-92DE-C3297B2855B8}"/>
              </a:ext>
            </a:extLst>
          </p:cNvPr>
          <p:cNvCxnSpPr/>
          <p:nvPr/>
        </p:nvCxnSpPr>
        <p:spPr>
          <a:xfrm>
            <a:off x="3340608" y="5036380"/>
            <a:ext cx="1291827" cy="0"/>
          </a:xfrm>
          <a:prstGeom prst="line">
            <a:avLst/>
          </a:prstGeom>
          <a:ln w="28575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DC2371-A9B0-488A-AA74-A32C2E5A5879}"/>
              </a:ext>
            </a:extLst>
          </p:cNvPr>
          <p:cNvGrpSpPr/>
          <p:nvPr/>
        </p:nvGrpSpPr>
        <p:grpSpPr>
          <a:xfrm>
            <a:off x="2292174" y="3024356"/>
            <a:ext cx="5001176" cy="3887051"/>
            <a:chOff x="2292174" y="2932916"/>
            <a:chExt cx="5001176" cy="388705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03AA7C2-FD83-4553-9806-D98E31CC2976}"/>
                </a:ext>
              </a:extLst>
            </p:cNvPr>
            <p:cNvGrpSpPr/>
            <p:nvPr/>
          </p:nvGrpSpPr>
          <p:grpSpPr>
            <a:xfrm>
              <a:off x="2292174" y="2932916"/>
              <a:ext cx="5001176" cy="3887051"/>
              <a:chOff x="3751323" y="2949634"/>
              <a:chExt cx="5001176" cy="3887051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73DB2DD-90A1-4356-9495-3DC99FF6F341}"/>
                  </a:ext>
                </a:extLst>
              </p:cNvPr>
              <p:cNvCxnSpPr/>
              <p:nvPr/>
            </p:nvCxnSpPr>
            <p:spPr>
              <a:xfrm>
                <a:off x="4660235" y="3127266"/>
                <a:ext cx="0" cy="327600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7E8B446-16B1-4F2D-AC4B-2A97F53F077D}"/>
                  </a:ext>
                </a:extLst>
              </p:cNvPr>
              <p:cNvCxnSpPr/>
              <p:nvPr/>
            </p:nvCxnSpPr>
            <p:spPr>
              <a:xfrm>
                <a:off x="4660235" y="6423538"/>
                <a:ext cx="360000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91ED2DE-5774-46D8-8E81-7D29985E3D78}"/>
                  </a:ext>
                </a:extLst>
              </p:cNvPr>
              <p:cNvSpPr/>
              <p:nvPr/>
            </p:nvSpPr>
            <p:spPr>
              <a:xfrm>
                <a:off x="4619721" y="6379724"/>
                <a:ext cx="87630" cy="8763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074999A-A514-4DB0-8F6E-9D35578F5F3A}"/>
                  </a:ext>
                </a:extLst>
              </p:cNvPr>
              <p:cNvSpPr txBox="1"/>
              <p:nvPr/>
            </p:nvSpPr>
            <p:spPr>
              <a:xfrm>
                <a:off x="4302727" y="6340902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O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B9A7FD-6E80-492F-B035-26695C4D93EB}"/>
                  </a:ext>
                </a:extLst>
              </p:cNvPr>
              <p:cNvSpPr txBox="1"/>
              <p:nvPr/>
            </p:nvSpPr>
            <p:spPr>
              <a:xfrm>
                <a:off x="8083509" y="6467353"/>
                <a:ext cx="6689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</a:rPr>
                  <a:t>t </a:t>
                </a:r>
                <a:r>
                  <a:rPr lang="vi-VN">
                    <a:solidFill>
                      <a:srgbClr val="C00000"/>
                    </a:solidFill>
                  </a:rPr>
                  <a:t>(h)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03EE48-3111-4C13-A020-9AF687E9951C}"/>
                  </a:ext>
                </a:extLst>
              </p:cNvPr>
              <p:cNvSpPr txBox="1"/>
              <p:nvPr/>
            </p:nvSpPr>
            <p:spPr>
              <a:xfrm>
                <a:off x="3751323" y="2949634"/>
                <a:ext cx="823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</a:rPr>
                  <a:t>s </a:t>
                </a:r>
                <a:r>
                  <a:rPr lang="vi-VN">
                    <a:solidFill>
                      <a:srgbClr val="C00000"/>
                    </a:solidFill>
                  </a:rPr>
                  <a:t>(km)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E9176BC-56B6-418F-BA96-58359558BF1C}"/>
                  </a:ext>
                </a:extLst>
              </p:cNvPr>
              <p:cNvGrpSpPr/>
              <p:nvPr/>
            </p:nvGrpSpPr>
            <p:grpSpPr>
              <a:xfrm>
                <a:off x="5220818" y="6340902"/>
                <a:ext cx="302255" cy="495783"/>
                <a:chOff x="5220818" y="6340902"/>
                <a:chExt cx="302255" cy="495783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D2E706D-6D55-460E-BA41-831CBFBB15E3}"/>
                    </a:ext>
                  </a:extLst>
                </p:cNvPr>
                <p:cNvCxnSpPr/>
                <p:nvPr/>
              </p:nvCxnSpPr>
              <p:spPr>
                <a:xfrm>
                  <a:off x="537591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B6ADF3C-1D7B-4612-BC3B-1FCB331DEEB6}"/>
                    </a:ext>
                  </a:extLst>
                </p:cNvPr>
                <p:cNvSpPr txBox="1"/>
                <p:nvPr/>
              </p:nvSpPr>
              <p:spPr>
                <a:xfrm>
                  <a:off x="5220818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1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F192833-792F-4480-8066-691A34711689}"/>
                  </a:ext>
                </a:extLst>
              </p:cNvPr>
              <p:cNvGrpSpPr/>
              <p:nvPr/>
            </p:nvGrpSpPr>
            <p:grpSpPr>
              <a:xfrm>
                <a:off x="5940457" y="6340902"/>
                <a:ext cx="302255" cy="495783"/>
                <a:chOff x="5940457" y="6340902"/>
                <a:chExt cx="302255" cy="495783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7F3B314D-FBA4-4101-949E-FCB7FA037B03}"/>
                    </a:ext>
                  </a:extLst>
                </p:cNvPr>
                <p:cNvCxnSpPr/>
                <p:nvPr/>
              </p:nvCxnSpPr>
              <p:spPr>
                <a:xfrm>
                  <a:off x="609600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30B81C6-67BF-437D-8D8B-0688AC456601}"/>
                    </a:ext>
                  </a:extLst>
                </p:cNvPr>
                <p:cNvSpPr txBox="1"/>
                <p:nvPr/>
              </p:nvSpPr>
              <p:spPr>
                <a:xfrm>
                  <a:off x="5940457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2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56C6A63-BF41-4115-88DD-6B65659EE561}"/>
                  </a:ext>
                </a:extLst>
              </p:cNvPr>
              <p:cNvGrpSpPr/>
              <p:nvPr/>
            </p:nvGrpSpPr>
            <p:grpSpPr>
              <a:xfrm>
                <a:off x="6660096" y="6340902"/>
                <a:ext cx="302255" cy="495783"/>
                <a:chOff x="6660096" y="6340902"/>
                <a:chExt cx="302255" cy="495783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DCFA4C0-403F-4159-936F-0BC2CAA7E2B5}"/>
                    </a:ext>
                  </a:extLst>
                </p:cNvPr>
                <p:cNvCxnSpPr/>
                <p:nvPr/>
              </p:nvCxnSpPr>
              <p:spPr>
                <a:xfrm>
                  <a:off x="681609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DD7281C-BC39-4FC2-AB06-33DD67A7E181}"/>
                    </a:ext>
                  </a:extLst>
                </p:cNvPr>
                <p:cNvSpPr txBox="1"/>
                <p:nvPr/>
              </p:nvSpPr>
              <p:spPr>
                <a:xfrm>
                  <a:off x="6660096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3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D65B66E-4198-4E3C-B50B-66CB2A617A98}"/>
                  </a:ext>
                </a:extLst>
              </p:cNvPr>
              <p:cNvGrpSpPr/>
              <p:nvPr/>
            </p:nvGrpSpPr>
            <p:grpSpPr>
              <a:xfrm>
                <a:off x="7379735" y="6340902"/>
                <a:ext cx="302255" cy="495783"/>
                <a:chOff x="7379735" y="6340902"/>
                <a:chExt cx="302255" cy="495783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907BFFA-1F4E-4823-B69D-6E685A495C32}"/>
                    </a:ext>
                  </a:extLst>
                </p:cNvPr>
                <p:cNvCxnSpPr/>
                <p:nvPr/>
              </p:nvCxnSpPr>
              <p:spPr>
                <a:xfrm>
                  <a:off x="753618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96DAE36-7F6A-45EF-A3B4-F83CDC37D38C}"/>
                    </a:ext>
                  </a:extLst>
                </p:cNvPr>
                <p:cNvSpPr txBox="1"/>
                <p:nvPr/>
              </p:nvSpPr>
              <p:spPr>
                <a:xfrm>
                  <a:off x="7379735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4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0723371-13E2-4D2F-84EE-E9062CF924A6}"/>
                  </a:ext>
                </a:extLst>
              </p:cNvPr>
              <p:cNvGrpSpPr/>
              <p:nvPr/>
            </p:nvGrpSpPr>
            <p:grpSpPr>
              <a:xfrm>
                <a:off x="4067839" y="5507242"/>
                <a:ext cx="675611" cy="369332"/>
                <a:chOff x="4067839" y="5507242"/>
                <a:chExt cx="675611" cy="369332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14D66DD6-8BD1-4BCF-898F-E595BDF3021C}"/>
                    </a:ext>
                  </a:extLst>
                </p:cNvPr>
                <p:cNvCxnSpPr/>
                <p:nvPr/>
              </p:nvCxnSpPr>
              <p:spPr>
                <a:xfrm>
                  <a:off x="4574502" y="569190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664C17C-A8CE-4F4C-840B-A8E1EE8906E3}"/>
                    </a:ext>
                  </a:extLst>
                </p:cNvPr>
                <p:cNvSpPr txBox="1"/>
                <p:nvPr/>
              </p:nvSpPr>
              <p:spPr>
                <a:xfrm>
                  <a:off x="4067839" y="5507242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15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3D2472-9779-4178-B4CD-25F1208BC3EA}"/>
                  </a:ext>
                </a:extLst>
              </p:cNvPr>
              <p:cNvGrpSpPr/>
              <p:nvPr/>
            </p:nvGrpSpPr>
            <p:grpSpPr>
              <a:xfrm>
                <a:off x="4058899" y="4787428"/>
                <a:ext cx="684551" cy="369332"/>
                <a:chOff x="4058899" y="4787428"/>
                <a:chExt cx="684551" cy="369332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C87A61D-6F8B-4B24-B74C-C130B54BB2B3}"/>
                    </a:ext>
                  </a:extLst>
                </p:cNvPr>
                <p:cNvCxnSpPr/>
                <p:nvPr/>
              </p:nvCxnSpPr>
              <p:spPr>
                <a:xfrm>
                  <a:off x="4574502" y="497181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5383EFC-5173-4D72-9530-ACD8E386296C}"/>
                    </a:ext>
                  </a:extLst>
                </p:cNvPr>
                <p:cNvSpPr txBox="1"/>
                <p:nvPr/>
              </p:nvSpPr>
              <p:spPr>
                <a:xfrm>
                  <a:off x="4058899" y="4787428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30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D8E3B89-ADEE-436B-A09B-8725569C6763}"/>
                  </a:ext>
                </a:extLst>
              </p:cNvPr>
              <p:cNvGrpSpPr/>
              <p:nvPr/>
            </p:nvGrpSpPr>
            <p:grpSpPr>
              <a:xfrm>
                <a:off x="4049959" y="4067614"/>
                <a:ext cx="693491" cy="369332"/>
                <a:chOff x="4049959" y="4067614"/>
                <a:chExt cx="693491" cy="369332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581D434-F44F-44F4-935E-40DBAF7A6004}"/>
                    </a:ext>
                  </a:extLst>
                </p:cNvPr>
                <p:cNvCxnSpPr/>
                <p:nvPr/>
              </p:nvCxnSpPr>
              <p:spPr>
                <a:xfrm>
                  <a:off x="4574502" y="425172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5F27C58-9864-4F39-829A-E82C4EE4B2D2}"/>
                    </a:ext>
                  </a:extLst>
                </p:cNvPr>
                <p:cNvSpPr txBox="1"/>
                <p:nvPr/>
              </p:nvSpPr>
              <p:spPr>
                <a:xfrm>
                  <a:off x="4049959" y="4067614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45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C4B29E9-E44E-47E6-BD0C-C1537DE21D10}"/>
                  </a:ext>
                </a:extLst>
              </p:cNvPr>
              <p:cNvGrpSpPr/>
              <p:nvPr/>
            </p:nvGrpSpPr>
            <p:grpSpPr>
              <a:xfrm>
                <a:off x="4047115" y="3347800"/>
                <a:ext cx="696335" cy="369332"/>
                <a:chOff x="4047115" y="3347800"/>
                <a:chExt cx="696335" cy="369332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FF934F2-A0C5-42D2-8E50-36A5ABAF261E}"/>
                    </a:ext>
                  </a:extLst>
                </p:cNvPr>
                <p:cNvCxnSpPr/>
                <p:nvPr/>
              </p:nvCxnSpPr>
              <p:spPr>
                <a:xfrm>
                  <a:off x="4574502" y="353163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B9F937-8C93-4237-9231-6AF60417F0D8}"/>
                    </a:ext>
                  </a:extLst>
                </p:cNvPr>
                <p:cNvSpPr txBox="1"/>
                <p:nvPr/>
              </p:nvSpPr>
              <p:spPr>
                <a:xfrm>
                  <a:off x="4047115" y="3347800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60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98D3C9B-7557-4ECD-B736-3675A8B365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2870" y="3514920"/>
              <a:ext cx="2883130" cy="28817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43B06BC-7830-4064-8C81-294B08699FB5}"/>
              </a:ext>
            </a:extLst>
          </p:cNvPr>
          <p:cNvSpPr txBox="1"/>
          <p:nvPr/>
        </p:nvSpPr>
        <p:spPr>
          <a:xfrm>
            <a:off x="4723902" y="4913981"/>
            <a:ext cx="1196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B (2;30)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EE00AF8-D649-48EF-8ABC-98178127C328}"/>
              </a:ext>
            </a:extLst>
          </p:cNvPr>
          <p:cNvSpPr/>
          <p:nvPr/>
        </p:nvSpPr>
        <p:spPr>
          <a:xfrm>
            <a:off x="2557870" y="4749021"/>
            <a:ext cx="551591" cy="55159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3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  <p:bldP spid="5" grpId="0" animBg="1"/>
          <p:bldP spid="6" grpId="0" animBg="1"/>
          <p:bldP spid="14" grpId="0"/>
          <p:bldP spid="46" grpId="0"/>
          <p:bldP spid="47" grpId="0"/>
          <p:bldP spid="58" grpId="0"/>
          <p:bldP spid="5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3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  <p:bldP spid="5" grpId="0" animBg="1"/>
          <p:bldP spid="6" grpId="0" animBg="1"/>
          <p:bldP spid="14" grpId="0"/>
          <p:bldP spid="46" grpId="0"/>
          <p:bldP spid="47" grpId="0"/>
          <p:bldP spid="58" grpId="0"/>
          <p:bldP spid="59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sky, boat, transport, airplane&#10;&#10;Description automatically generated">
            <a:extLst>
              <a:ext uri="{FF2B5EF4-FFF2-40B4-BE49-F238E27FC236}">
                <a16:creationId xmlns:a16="http://schemas.microsoft.com/office/drawing/2014/main" id="{D392207A-929E-47E1-9A15-726E876D2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175" y="4824494"/>
            <a:ext cx="4953000" cy="1981200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7B22517-79D2-4381-82D2-E9A5BAD8D61A}"/>
              </a:ext>
            </a:extLst>
          </p:cNvPr>
          <p:cNvSpPr/>
          <p:nvPr/>
        </p:nvSpPr>
        <p:spPr>
          <a:xfrm>
            <a:off x="0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2F7EB9B-A462-47CB-9C7F-3E995555522B}"/>
              </a:ext>
            </a:extLst>
          </p:cNvPr>
          <p:cNvSpPr/>
          <p:nvPr/>
        </p:nvSpPr>
        <p:spPr>
          <a:xfrm>
            <a:off x="66040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2390D-CDE5-4C05-A663-E6CD7D6D9D09}"/>
              </a:ext>
            </a:extLst>
          </p:cNvPr>
          <p:cNvSpPr txBox="1"/>
          <p:nvPr/>
        </p:nvSpPr>
        <p:spPr>
          <a:xfrm>
            <a:off x="1427480" y="270301"/>
            <a:ext cx="9237207" cy="88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/>
              <a:t>Tìm quãng đường (hoặc tốc độ, hay thời gian chuyển động của vật) từ đồ thị</a:t>
            </a:r>
            <a:endParaRPr lang="en-US" sz="2400" b="1" dirty="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F6C23F78-FF17-4653-9DCA-0635AA1C98B3}"/>
              </a:ext>
            </a:extLst>
          </p:cNvPr>
          <p:cNvSpPr/>
          <p:nvPr/>
        </p:nvSpPr>
        <p:spPr>
          <a:xfrm flipH="1">
            <a:off x="11347186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B4A8EAAC-6348-4B54-BC7F-094429B40AF7}"/>
              </a:ext>
            </a:extLst>
          </p:cNvPr>
          <p:cNvSpPr/>
          <p:nvPr/>
        </p:nvSpPr>
        <p:spPr>
          <a:xfrm flipH="1">
            <a:off x="1076452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88AD0F-4E48-4920-A779-7923079F5E2B}"/>
              </a:ext>
            </a:extLst>
          </p:cNvPr>
          <p:cNvSpPr txBox="1"/>
          <p:nvPr/>
        </p:nvSpPr>
        <p:spPr>
          <a:xfrm>
            <a:off x="422407" y="1469167"/>
            <a:ext cx="11265711" cy="80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Để xác định được thời gian t khi biết trước quãng đường chuyển động s = 30km của vật trên đồ thị, ta thực hiện như sau: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EC44453-0125-49DD-ADA9-FA842A302AB4}"/>
              </a:ext>
            </a:extLst>
          </p:cNvPr>
          <p:cNvSpPr txBox="1"/>
          <p:nvPr/>
        </p:nvSpPr>
        <p:spPr>
          <a:xfrm>
            <a:off x="6386672" y="2712095"/>
            <a:ext cx="5072511" cy="118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Chọn điểm ứng với s = 30km trên trục Os. Từ điểm này vẽ một đường nằm ngang cắt đồ thị tại điểm 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7EA890-A248-4686-B140-86C06DE9C96D}"/>
              </a:ext>
            </a:extLst>
          </p:cNvPr>
          <p:cNvSpPr txBox="1"/>
          <p:nvPr/>
        </p:nvSpPr>
        <p:spPr>
          <a:xfrm>
            <a:off x="6428656" y="3975341"/>
            <a:ext cx="4960514" cy="80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Từ B, vẽ một đường thẳng đứng cắt trục Ot, ta được t = 2h.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F4959EA-F520-497F-A21A-AB293BEB5891}"/>
              </a:ext>
            </a:extLst>
          </p:cNvPr>
          <p:cNvCxnSpPr/>
          <p:nvPr/>
        </p:nvCxnSpPr>
        <p:spPr>
          <a:xfrm flipV="1">
            <a:off x="3767741" y="4446010"/>
            <a:ext cx="0" cy="1281108"/>
          </a:xfrm>
          <a:prstGeom prst="line">
            <a:avLst/>
          </a:prstGeom>
          <a:ln w="28575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FA06C02-9829-41BA-92DE-C3297B2855B8}"/>
              </a:ext>
            </a:extLst>
          </p:cNvPr>
          <p:cNvCxnSpPr/>
          <p:nvPr/>
        </p:nvCxnSpPr>
        <p:spPr>
          <a:xfrm>
            <a:off x="2475914" y="4446010"/>
            <a:ext cx="1291827" cy="0"/>
          </a:xfrm>
          <a:prstGeom prst="line">
            <a:avLst/>
          </a:prstGeom>
          <a:ln w="28575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DC2371-A9B0-488A-AA74-A32C2E5A5879}"/>
              </a:ext>
            </a:extLst>
          </p:cNvPr>
          <p:cNvGrpSpPr/>
          <p:nvPr/>
        </p:nvGrpSpPr>
        <p:grpSpPr>
          <a:xfrm>
            <a:off x="1427480" y="2423826"/>
            <a:ext cx="5001176" cy="3887051"/>
            <a:chOff x="2292174" y="2932916"/>
            <a:chExt cx="5001176" cy="388705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03AA7C2-FD83-4553-9806-D98E31CC2976}"/>
                </a:ext>
              </a:extLst>
            </p:cNvPr>
            <p:cNvGrpSpPr/>
            <p:nvPr/>
          </p:nvGrpSpPr>
          <p:grpSpPr>
            <a:xfrm>
              <a:off x="2292174" y="2932916"/>
              <a:ext cx="5001176" cy="3887051"/>
              <a:chOff x="3751323" y="2949634"/>
              <a:chExt cx="5001176" cy="3887051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73DB2DD-90A1-4356-9495-3DC99FF6F341}"/>
                  </a:ext>
                </a:extLst>
              </p:cNvPr>
              <p:cNvCxnSpPr/>
              <p:nvPr/>
            </p:nvCxnSpPr>
            <p:spPr>
              <a:xfrm>
                <a:off x="4660235" y="3127266"/>
                <a:ext cx="0" cy="327600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7E8B446-16B1-4F2D-AC4B-2A97F53F077D}"/>
                  </a:ext>
                </a:extLst>
              </p:cNvPr>
              <p:cNvCxnSpPr/>
              <p:nvPr/>
            </p:nvCxnSpPr>
            <p:spPr>
              <a:xfrm>
                <a:off x="4660235" y="6423538"/>
                <a:ext cx="360000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91ED2DE-5774-46D8-8E81-7D29985E3D78}"/>
                  </a:ext>
                </a:extLst>
              </p:cNvPr>
              <p:cNvSpPr/>
              <p:nvPr/>
            </p:nvSpPr>
            <p:spPr>
              <a:xfrm>
                <a:off x="4619721" y="6379724"/>
                <a:ext cx="87630" cy="8763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074999A-A514-4DB0-8F6E-9D35578F5F3A}"/>
                  </a:ext>
                </a:extLst>
              </p:cNvPr>
              <p:cNvSpPr txBox="1"/>
              <p:nvPr/>
            </p:nvSpPr>
            <p:spPr>
              <a:xfrm>
                <a:off x="4302727" y="6340902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O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B9A7FD-6E80-492F-B035-26695C4D93EB}"/>
                  </a:ext>
                </a:extLst>
              </p:cNvPr>
              <p:cNvSpPr txBox="1"/>
              <p:nvPr/>
            </p:nvSpPr>
            <p:spPr>
              <a:xfrm>
                <a:off x="8083509" y="6467353"/>
                <a:ext cx="6689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</a:rPr>
                  <a:t>t </a:t>
                </a:r>
                <a:r>
                  <a:rPr lang="vi-VN">
                    <a:solidFill>
                      <a:srgbClr val="C00000"/>
                    </a:solidFill>
                  </a:rPr>
                  <a:t>(h)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03EE48-3111-4C13-A020-9AF687E9951C}"/>
                  </a:ext>
                </a:extLst>
              </p:cNvPr>
              <p:cNvSpPr txBox="1"/>
              <p:nvPr/>
            </p:nvSpPr>
            <p:spPr>
              <a:xfrm>
                <a:off x="3751323" y="2949634"/>
                <a:ext cx="823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</a:rPr>
                  <a:t>s </a:t>
                </a:r>
                <a:r>
                  <a:rPr lang="vi-VN">
                    <a:solidFill>
                      <a:srgbClr val="C00000"/>
                    </a:solidFill>
                  </a:rPr>
                  <a:t>(km)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E9176BC-56B6-418F-BA96-58359558BF1C}"/>
                  </a:ext>
                </a:extLst>
              </p:cNvPr>
              <p:cNvGrpSpPr/>
              <p:nvPr/>
            </p:nvGrpSpPr>
            <p:grpSpPr>
              <a:xfrm>
                <a:off x="5220818" y="6340902"/>
                <a:ext cx="302255" cy="495783"/>
                <a:chOff x="5220818" y="6340902"/>
                <a:chExt cx="302255" cy="495783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D2E706D-6D55-460E-BA41-831CBFBB15E3}"/>
                    </a:ext>
                  </a:extLst>
                </p:cNvPr>
                <p:cNvCxnSpPr/>
                <p:nvPr/>
              </p:nvCxnSpPr>
              <p:spPr>
                <a:xfrm>
                  <a:off x="537591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B6ADF3C-1D7B-4612-BC3B-1FCB331DEEB6}"/>
                    </a:ext>
                  </a:extLst>
                </p:cNvPr>
                <p:cNvSpPr txBox="1"/>
                <p:nvPr/>
              </p:nvSpPr>
              <p:spPr>
                <a:xfrm>
                  <a:off x="5220818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1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F192833-792F-4480-8066-691A34711689}"/>
                  </a:ext>
                </a:extLst>
              </p:cNvPr>
              <p:cNvGrpSpPr/>
              <p:nvPr/>
            </p:nvGrpSpPr>
            <p:grpSpPr>
              <a:xfrm>
                <a:off x="5940457" y="6340902"/>
                <a:ext cx="302255" cy="495783"/>
                <a:chOff x="5940457" y="6340902"/>
                <a:chExt cx="302255" cy="495783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7F3B314D-FBA4-4101-949E-FCB7FA037B03}"/>
                    </a:ext>
                  </a:extLst>
                </p:cNvPr>
                <p:cNvCxnSpPr/>
                <p:nvPr/>
              </p:nvCxnSpPr>
              <p:spPr>
                <a:xfrm>
                  <a:off x="609600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30B81C6-67BF-437D-8D8B-0688AC456601}"/>
                    </a:ext>
                  </a:extLst>
                </p:cNvPr>
                <p:cNvSpPr txBox="1"/>
                <p:nvPr/>
              </p:nvSpPr>
              <p:spPr>
                <a:xfrm>
                  <a:off x="5940457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2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56C6A63-BF41-4115-88DD-6B65659EE561}"/>
                  </a:ext>
                </a:extLst>
              </p:cNvPr>
              <p:cNvGrpSpPr/>
              <p:nvPr/>
            </p:nvGrpSpPr>
            <p:grpSpPr>
              <a:xfrm>
                <a:off x="6660096" y="6340902"/>
                <a:ext cx="302255" cy="495783"/>
                <a:chOff x="6660096" y="6340902"/>
                <a:chExt cx="302255" cy="495783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DCFA4C0-403F-4159-936F-0BC2CAA7E2B5}"/>
                    </a:ext>
                  </a:extLst>
                </p:cNvPr>
                <p:cNvCxnSpPr/>
                <p:nvPr/>
              </p:nvCxnSpPr>
              <p:spPr>
                <a:xfrm>
                  <a:off x="681609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DD7281C-BC39-4FC2-AB06-33DD67A7E181}"/>
                    </a:ext>
                  </a:extLst>
                </p:cNvPr>
                <p:cNvSpPr txBox="1"/>
                <p:nvPr/>
              </p:nvSpPr>
              <p:spPr>
                <a:xfrm>
                  <a:off x="6660096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3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D65B66E-4198-4E3C-B50B-66CB2A617A98}"/>
                  </a:ext>
                </a:extLst>
              </p:cNvPr>
              <p:cNvGrpSpPr/>
              <p:nvPr/>
            </p:nvGrpSpPr>
            <p:grpSpPr>
              <a:xfrm>
                <a:off x="7379735" y="6340902"/>
                <a:ext cx="302255" cy="495783"/>
                <a:chOff x="7379735" y="6340902"/>
                <a:chExt cx="302255" cy="495783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907BFFA-1F4E-4823-B69D-6E685A495C32}"/>
                    </a:ext>
                  </a:extLst>
                </p:cNvPr>
                <p:cNvCxnSpPr/>
                <p:nvPr/>
              </p:nvCxnSpPr>
              <p:spPr>
                <a:xfrm>
                  <a:off x="753618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96DAE36-7F6A-45EF-A3B4-F83CDC37D38C}"/>
                    </a:ext>
                  </a:extLst>
                </p:cNvPr>
                <p:cNvSpPr txBox="1"/>
                <p:nvPr/>
              </p:nvSpPr>
              <p:spPr>
                <a:xfrm>
                  <a:off x="7379735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4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0723371-13E2-4D2F-84EE-E9062CF924A6}"/>
                  </a:ext>
                </a:extLst>
              </p:cNvPr>
              <p:cNvGrpSpPr/>
              <p:nvPr/>
            </p:nvGrpSpPr>
            <p:grpSpPr>
              <a:xfrm>
                <a:off x="4067839" y="5507242"/>
                <a:ext cx="675611" cy="369332"/>
                <a:chOff x="4067839" y="5507242"/>
                <a:chExt cx="675611" cy="369332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14D66DD6-8BD1-4BCF-898F-E595BDF3021C}"/>
                    </a:ext>
                  </a:extLst>
                </p:cNvPr>
                <p:cNvCxnSpPr/>
                <p:nvPr/>
              </p:nvCxnSpPr>
              <p:spPr>
                <a:xfrm>
                  <a:off x="4574502" y="569190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664C17C-A8CE-4F4C-840B-A8E1EE8906E3}"/>
                    </a:ext>
                  </a:extLst>
                </p:cNvPr>
                <p:cNvSpPr txBox="1"/>
                <p:nvPr/>
              </p:nvSpPr>
              <p:spPr>
                <a:xfrm>
                  <a:off x="4067839" y="5507242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15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3D2472-9779-4178-B4CD-25F1208BC3EA}"/>
                  </a:ext>
                </a:extLst>
              </p:cNvPr>
              <p:cNvGrpSpPr/>
              <p:nvPr/>
            </p:nvGrpSpPr>
            <p:grpSpPr>
              <a:xfrm>
                <a:off x="4058899" y="4787428"/>
                <a:ext cx="684551" cy="369332"/>
                <a:chOff x="4058899" y="4787428"/>
                <a:chExt cx="684551" cy="369332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C87A61D-6F8B-4B24-B74C-C130B54BB2B3}"/>
                    </a:ext>
                  </a:extLst>
                </p:cNvPr>
                <p:cNvCxnSpPr/>
                <p:nvPr/>
              </p:nvCxnSpPr>
              <p:spPr>
                <a:xfrm>
                  <a:off x="4574502" y="497181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5383EFC-5173-4D72-9530-ACD8E386296C}"/>
                    </a:ext>
                  </a:extLst>
                </p:cNvPr>
                <p:cNvSpPr txBox="1"/>
                <p:nvPr/>
              </p:nvSpPr>
              <p:spPr>
                <a:xfrm>
                  <a:off x="4058899" y="4787428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30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D8E3B89-ADEE-436B-A09B-8725569C6763}"/>
                  </a:ext>
                </a:extLst>
              </p:cNvPr>
              <p:cNvGrpSpPr/>
              <p:nvPr/>
            </p:nvGrpSpPr>
            <p:grpSpPr>
              <a:xfrm>
                <a:off x="4049959" y="4067614"/>
                <a:ext cx="693491" cy="369332"/>
                <a:chOff x="4049959" y="4067614"/>
                <a:chExt cx="693491" cy="369332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581D434-F44F-44F4-935E-40DBAF7A6004}"/>
                    </a:ext>
                  </a:extLst>
                </p:cNvPr>
                <p:cNvCxnSpPr/>
                <p:nvPr/>
              </p:nvCxnSpPr>
              <p:spPr>
                <a:xfrm>
                  <a:off x="4574502" y="425172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5F27C58-9864-4F39-829A-E82C4EE4B2D2}"/>
                    </a:ext>
                  </a:extLst>
                </p:cNvPr>
                <p:cNvSpPr txBox="1"/>
                <p:nvPr/>
              </p:nvSpPr>
              <p:spPr>
                <a:xfrm>
                  <a:off x="4049959" y="4067614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45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C4B29E9-E44E-47E6-BD0C-C1537DE21D10}"/>
                  </a:ext>
                </a:extLst>
              </p:cNvPr>
              <p:cNvGrpSpPr/>
              <p:nvPr/>
            </p:nvGrpSpPr>
            <p:grpSpPr>
              <a:xfrm>
                <a:off x="4047115" y="3347800"/>
                <a:ext cx="696335" cy="369332"/>
                <a:chOff x="4047115" y="3347800"/>
                <a:chExt cx="696335" cy="369332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FF934F2-A0C5-42D2-8E50-36A5ABAF261E}"/>
                    </a:ext>
                  </a:extLst>
                </p:cNvPr>
                <p:cNvCxnSpPr/>
                <p:nvPr/>
              </p:nvCxnSpPr>
              <p:spPr>
                <a:xfrm>
                  <a:off x="4574502" y="353163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B9F937-8C93-4237-9231-6AF60417F0D8}"/>
                    </a:ext>
                  </a:extLst>
                </p:cNvPr>
                <p:cNvSpPr txBox="1"/>
                <p:nvPr/>
              </p:nvSpPr>
              <p:spPr>
                <a:xfrm>
                  <a:off x="4047115" y="3347800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60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98D3C9B-7557-4ECD-B736-3675A8B365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2870" y="3514920"/>
              <a:ext cx="2883130" cy="28817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43B06BC-7830-4064-8C81-294B08699FB5}"/>
              </a:ext>
            </a:extLst>
          </p:cNvPr>
          <p:cNvSpPr txBox="1"/>
          <p:nvPr/>
        </p:nvSpPr>
        <p:spPr>
          <a:xfrm>
            <a:off x="3859208" y="4313451"/>
            <a:ext cx="1196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B (2;30)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EE00AF8-D649-48EF-8ABC-98178127C328}"/>
              </a:ext>
            </a:extLst>
          </p:cNvPr>
          <p:cNvSpPr/>
          <p:nvPr/>
        </p:nvSpPr>
        <p:spPr>
          <a:xfrm>
            <a:off x="3501117" y="5850415"/>
            <a:ext cx="551591" cy="55159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6" grpId="0"/>
      <p:bldP spid="47" grpId="0"/>
      <p:bldP spid="58" grpId="0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07A83E8-76E7-4104-91B9-DD4F06DA46C9}"/>
              </a:ext>
            </a:extLst>
          </p:cNvPr>
          <p:cNvGrpSpPr/>
          <p:nvPr/>
        </p:nvGrpSpPr>
        <p:grpSpPr>
          <a:xfrm>
            <a:off x="1318603" y="1398143"/>
            <a:ext cx="10028583" cy="803599"/>
            <a:chOff x="1318603" y="1398143"/>
            <a:chExt cx="10028583" cy="80359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2D68567-BC46-4289-A22B-04C9254FC550}"/>
                </a:ext>
              </a:extLst>
            </p:cNvPr>
            <p:cNvSpPr/>
            <p:nvPr/>
          </p:nvSpPr>
          <p:spPr>
            <a:xfrm>
              <a:off x="1318603" y="1398143"/>
              <a:ext cx="10028583" cy="8035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5F8F96-75E0-48A3-A43C-F65A171D623F}"/>
                </a:ext>
              </a:extLst>
            </p:cNvPr>
            <p:cNvSpPr txBox="1"/>
            <p:nvPr/>
          </p:nvSpPr>
          <p:spPr>
            <a:xfrm>
              <a:off x="3768312" y="1521668"/>
              <a:ext cx="45555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2">
                      <a:lumMod val="25000"/>
                    </a:schemeClr>
                  </a:solidFill>
                  <a:latin typeface="Arial (Body)"/>
                </a:rPr>
                <a:t>Tìm </a:t>
              </a:r>
              <a:r>
                <a:rPr lang="en-US" sz="2800" b="1">
                  <a:solidFill>
                    <a:schemeClr val="bg2">
                      <a:lumMod val="25000"/>
                    </a:schemeClr>
                  </a:solidFill>
                  <a:latin typeface="Arial (Body)"/>
                </a:rPr>
                <a:t>tốc độ </a:t>
              </a:r>
              <a:r>
                <a:rPr lang="en-US" sz="2800" b="1" i="1">
                  <a:solidFill>
                    <a:schemeClr val="bg2">
                      <a:lumMod val="25000"/>
                    </a:schemeClr>
                  </a:solidFill>
                  <a:latin typeface="Arial (Body)"/>
                  <a:sym typeface="Symbol" panose="05050102010706020507" pitchFamily="18" charset="2"/>
                </a:rPr>
                <a:t> </a:t>
              </a:r>
              <a:r>
                <a:rPr lang="en-US" sz="2800" b="1">
                  <a:solidFill>
                    <a:schemeClr val="bg2">
                      <a:lumMod val="25000"/>
                    </a:schemeClr>
                  </a:solidFill>
                  <a:latin typeface="Arial (Body)"/>
                  <a:sym typeface="Symbol" panose="05050102010706020507" pitchFamily="18" charset="2"/>
                </a:rPr>
                <a:t>từ đồ thị</a:t>
              </a:r>
              <a:endParaRPr lang="en-US" sz="2800" b="1">
                <a:solidFill>
                  <a:schemeClr val="bg2">
                    <a:lumMod val="25000"/>
                  </a:schemeClr>
                </a:solidFill>
                <a:latin typeface="Arial (Body)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230CDD-B2C1-48E2-A5D5-A3B8FB888B48}"/>
              </a:ext>
            </a:extLst>
          </p:cNvPr>
          <p:cNvGrpSpPr/>
          <p:nvPr/>
        </p:nvGrpSpPr>
        <p:grpSpPr>
          <a:xfrm>
            <a:off x="935421" y="4626082"/>
            <a:ext cx="2722179" cy="679004"/>
            <a:chOff x="935421" y="4180312"/>
            <a:chExt cx="2722179" cy="67900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0E3B674-98E4-48E4-8348-3CABE7DC0732}"/>
                </a:ext>
              </a:extLst>
            </p:cNvPr>
            <p:cNvSpPr/>
            <p:nvPr/>
          </p:nvSpPr>
          <p:spPr>
            <a:xfrm>
              <a:off x="935421" y="4180312"/>
              <a:ext cx="2722179" cy="67900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574499-72D5-49F5-8573-37AFB9BC4457}"/>
                </a:ext>
              </a:extLst>
            </p:cNvPr>
            <p:cNvSpPr txBox="1"/>
            <p:nvPr/>
          </p:nvSpPr>
          <p:spPr>
            <a:xfrm>
              <a:off x="1602826" y="4208030"/>
              <a:ext cx="1766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GHI NHỚ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DC620D8-F9BA-424D-9047-808C8C9CD2E4}"/>
              </a:ext>
            </a:extLst>
          </p:cNvPr>
          <p:cNvSpPr txBox="1"/>
          <p:nvPr/>
        </p:nvSpPr>
        <p:spPr>
          <a:xfrm>
            <a:off x="1928647" y="2395395"/>
            <a:ext cx="8334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Từ đồ thị, xác định quãng đường s và thời gian t tương ứng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5AAD2-62DD-4D53-B8BD-EC05BC6B4B42}"/>
              </a:ext>
            </a:extLst>
          </p:cNvPr>
          <p:cNvSpPr txBox="1"/>
          <p:nvPr/>
        </p:nvSpPr>
        <p:spPr>
          <a:xfrm>
            <a:off x="1928647" y="3007402"/>
            <a:ext cx="5517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Tính tốc độ của ca nô bằng công thức: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DCB910-D292-428D-9FE1-BCA5030FB614}"/>
              </a:ext>
            </a:extLst>
          </p:cNvPr>
          <p:cNvGrpSpPr/>
          <p:nvPr/>
        </p:nvGrpSpPr>
        <p:grpSpPr>
          <a:xfrm>
            <a:off x="5198630" y="3724398"/>
            <a:ext cx="1794737" cy="947275"/>
            <a:chOff x="3498574" y="5682126"/>
            <a:chExt cx="1794737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8AA283B-1E07-44A9-B4BB-D257B778027F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7944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 i="1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 i="1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vi-VN" sz="32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𝑆</m:t>
                          </m:r>
                        </m:num>
                        <m:den>
                          <m:r>
                            <a:rPr lang="vi-VN" sz="32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𝑡</m:t>
                          </m:r>
                        </m:den>
                      </m:f>
                    </m:oMath>
                  </a14:m>
                  <a:r>
                    <a:rPr lang="vi-VN" sz="3200" i="1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i="1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794448"/>
                </a:xfrm>
                <a:prstGeom prst="rect">
                  <a:avLst/>
                </a:prstGeom>
                <a:blipFill>
                  <a:blip r:embed="rId2"/>
                  <a:stretch>
                    <a:fillRect l="-12381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CF742D-FE6C-4334-9D88-22F1081EE13F}"/>
                </a:ext>
              </a:extLst>
            </p:cNvPr>
            <p:cNvSpPr/>
            <p:nvPr/>
          </p:nvSpPr>
          <p:spPr>
            <a:xfrm>
              <a:off x="3498574" y="5682126"/>
              <a:ext cx="1794737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C528E9-0012-4D44-AE3F-3F5E7C3FBAF9}"/>
              </a:ext>
            </a:extLst>
          </p:cNvPr>
          <p:cNvGrpSpPr/>
          <p:nvPr/>
        </p:nvGrpSpPr>
        <p:grpSpPr>
          <a:xfrm>
            <a:off x="935421" y="5167081"/>
            <a:ext cx="10552386" cy="1462599"/>
            <a:chOff x="935421" y="4721311"/>
            <a:chExt cx="10552386" cy="146259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413E3C-9D44-42F4-9636-A43A3E04ECB5}"/>
                </a:ext>
              </a:extLst>
            </p:cNvPr>
            <p:cNvSpPr/>
            <p:nvPr/>
          </p:nvSpPr>
          <p:spPr>
            <a:xfrm>
              <a:off x="935421" y="4721311"/>
              <a:ext cx="10552386" cy="1462599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0C030E-19E8-47EE-BFAA-9936DC64ACEA}"/>
                </a:ext>
              </a:extLst>
            </p:cNvPr>
            <p:cNvSpPr txBox="1"/>
            <p:nvPr/>
          </p:nvSpPr>
          <p:spPr>
            <a:xfrm>
              <a:off x="1443985" y="5037111"/>
              <a:ext cx="9608825" cy="87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vi-VN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 đồ thị quãng đường – thời gian cho trước, có thể tìm được quãng đường vật đi (hoặc tốc độ, hay thời gian chuyển động của vật)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45E49D-566C-47E8-81F2-A92EF8A418E1}"/>
              </a:ext>
            </a:extLst>
          </p:cNvPr>
          <p:cNvGrpSpPr/>
          <p:nvPr/>
        </p:nvGrpSpPr>
        <p:grpSpPr>
          <a:xfrm>
            <a:off x="427985" y="4520750"/>
            <a:ext cx="1016000" cy="1016000"/>
            <a:chOff x="21585" y="3630406"/>
            <a:chExt cx="1016000" cy="1016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BF513EF-5E8F-4200-AE8B-4B8F2E4D6745}"/>
                </a:ext>
              </a:extLst>
            </p:cNvPr>
            <p:cNvGrpSpPr/>
            <p:nvPr/>
          </p:nvGrpSpPr>
          <p:grpSpPr>
            <a:xfrm>
              <a:off x="21585" y="3630406"/>
              <a:ext cx="1016000" cy="1016000"/>
              <a:chOff x="325120" y="895505"/>
              <a:chExt cx="1016000" cy="1016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2937995-949F-4D36-95AC-BFC067C60931}"/>
                  </a:ext>
                </a:extLst>
              </p:cNvPr>
              <p:cNvSpPr/>
              <p:nvPr/>
            </p:nvSpPr>
            <p:spPr>
              <a:xfrm>
                <a:off x="325120" y="895505"/>
                <a:ext cx="1016000" cy="10160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47000">
                    <a:srgbClr val="9B164A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2B324E2-49ED-4AE1-9FCA-549352FFC58E}"/>
                  </a:ext>
                </a:extLst>
              </p:cNvPr>
              <p:cNvSpPr/>
              <p:nvPr/>
            </p:nvSpPr>
            <p:spPr>
              <a:xfrm>
                <a:off x="401320" y="971705"/>
                <a:ext cx="863600" cy="8636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Graphic 15" descr="Brain in head with solid fill">
              <a:extLst>
                <a:ext uri="{FF2B5EF4-FFF2-40B4-BE49-F238E27FC236}">
                  <a16:creationId xmlns:a16="http://schemas.microsoft.com/office/drawing/2014/main" id="{4F8D2C55-3FFD-4E91-A085-C4F423CB0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70627" y="3794982"/>
              <a:ext cx="679004" cy="679004"/>
            </a:xfrm>
            <a:prstGeom prst="rect">
              <a:avLst/>
            </a:prstGeom>
          </p:spPr>
        </p:pic>
      </p:grp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E043F3A6-0AE4-4CAF-BED7-758975D0BD5B}"/>
              </a:ext>
            </a:extLst>
          </p:cNvPr>
          <p:cNvSpPr/>
          <p:nvPr/>
        </p:nvSpPr>
        <p:spPr>
          <a:xfrm>
            <a:off x="0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7DC64131-FC1A-4424-B9C1-3823993664C0}"/>
              </a:ext>
            </a:extLst>
          </p:cNvPr>
          <p:cNvSpPr/>
          <p:nvPr/>
        </p:nvSpPr>
        <p:spPr>
          <a:xfrm>
            <a:off x="66040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D14B3B-CC22-4C5B-8274-BEF816B85D00}"/>
              </a:ext>
            </a:extLst>
          </p:cNvPr>
          <p:cNvSpPr txBox="1"/>
          <p:nvPr/>
        </p:nvSpPr>
        <p:spPr>
          <a:xfrm>
            <a:off x="1427480" y="270301"/>
            <a:ext cx="9237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/>
              <a:t>Tìm quãng đường (hoặc tốc độ, hay thời gian chuyển động của vật) từ đồ thị</a:t>
            </a:r>
            <a:endParaRPr lang="en-US" sz="2400" b="1"/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60FEBE60-96F0-42A9-8F2A-E4C5782972E1}"/>
              </a:ext>
            </a:extLst>
          </p:cNvPr>
          <p:cNvSpPr/>
          <p:nvPr/>
        </p:nvSpPr>
        <p:spPr>
          <a:xfrm flipH="1">
            <a:off x="11347186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DAE6EDCD-1999-46CD-A20F-809B69655BE8}"/>
              </a:ext>
            </a:extLst>
          </p:cNvPr>
          <p:cNvSpPr/>
          <p:nvPr/>
        </p:nvSpPr>
        <p:spPr>
          <a:xfrm flipH="1">
            <a:off x="1076452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DF27F7-DC73-48C4-950B-1AD7BFE99371}"/>
              </a:ext>
            </a:extLst>
          </p:cNvPr>
          <p:cNvGrpSpPr/>
          <p:nvPr/>
        </p:nvGrpSpPr>
        <p:grpSpPr>
          <a:xfrm>
            <a:off x="777426" y="1206917"/>
            <a:ext cx="1022456" cy="1186048"/>
            <a:chOff x="661458" y="1318837"/>
            <a:chExt cx="1022456" cy="1186048"/>
          </a:xfrm>
        </p:grpSpPr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A8B8C540-F914-40A5-9333-92BB97359442}"/>
                </a:ext>
              </a:extLst>
            </p:cNvPr>
            <p:cNvSpPr/>
            <p:nvPr/>
          </p:nvSpPr>
          <p:spPr>
            <a:xfrm rot="5400000">
              <a:off x="579662" y="1400633"/>
              <a:ext cx="1186048" cy="1022456"/>
            </a:xfrm>
            <a:prstGeom prst="hexagon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378A5B96-7725-4D9D-A750-B6C44496CDF3}"/>
                </a:ext>
              </a:extLst>
            </p:cNvPr>
            <p:cNvSpPr/>
            <p:nvPr/>
          </p:nvSpPr>
          <p:spPr>
            <a:xfrm rot="5400000">
              <a:off x="662335" y="1474838"/>
              <a:ext cx="1020703" cy="879917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7C813B-0E3E-4FC2-8B5E-9BD199E7FA92}"/>
                </a:ext>
              </a:extLst>
            </p:cNvPr>
            <p:cNvSpPr txBox="1"/>
            <p:nvPr/>
          </p:nvSpPr>
          <p:spPr>
            <a:xfrm>
              <a:off x="785911" y="1619474"/>
              <a:ext cx="77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>
                  <a:solidFill>
                    <a:schemeClr val="bg2">
                      <a:lumMod val="25000"/>
                    </a:schemeClr>
                  </a:solidFill>
                </a:rPr>
                <a:t>02</a:t>
              </a:r>
              <a:endParaRPr lang="en-US" sz="3200" b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86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6DBBDF-916A-471B-B9E1-317C01D771DD}"/>
              </a:ext>
            </a:extLst>
          </p:cNvPr>
          <p:cNvGrpSpPr/>
          <p:nvPr/>
        </p:nvGrpSpPr>
        <p:grpSpPr>
          <a:xfrm>
            <a:off x="-2" y="1339089"/>
            <a:ext cx="777765" cy="4179821"/>
            <a:chOff x="-2" y="1339089"/>
            <a:chExt cx="777765" cy="4179821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BA6A3DAB-1B9C-411D-A880-5B3AED150A07}"/>
                </a:ext>
              </a:extLst>
            </p:cNvPr>
            <p:cNvSpPr/>
            <p:nvPr/>
          </p:nvSpPr>
          <p:spPr>
            <a:xfrm rot="5400000">
              <a:off x="-1701030" y="3040117"/>
              <a:ext cx="4179821" cy="777765"/>
            </a:xfrm>
            <a:prstGeom prst="trapezoid">
              <a:avLst>
                <a:gd name="adj" fmla="val 49325"/>
              </a:avLst>
            </a:prstGeom>
            <a:gradFill flip="none" rotWithShape="1">
              <a:gsLst>
                <a:gs pos="0">
                  <a:srgbClr val="7030A0"/>
                </a:gs>
                <a:gs pos="57000">
                  <a:srgbClr val="A1133E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E4D160-CB31-4C03-A768-50868377281B}"/>
                </a:ext>
              </a:extLst>
            </p:cNvPr>
            <p:cNvSpPr txBox="1"/>
            <p:nvPr/>
          </p:nvSpPr>
          <p:spPr>
            <a:xfrm rot="16200000">
              <a:off x="-793267" y="3086027"/>
              <a:ext cx="236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LUYỆN TẬP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CCB3A05-A789-4BC9-96FD-639F7F49ED81}"/>
              </a:ext>
            </a:extLst>
          </p:cNvPr>
          <p:cNvSpPr txBox="1"/>
          <p:nvPr/>
        </p:nvSpPr>
        <p:spPr>
          <a:xfrm>
            <a:off x="811047" y="285733"/>
            <a:ext cx="1110250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Từ đồ thị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10.2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10000"/>
              </a:lnSpc>
              <a:buAutoNum type="alphaLcParenR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lại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AutoNum type="alphaLcParenR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ốc độ của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AutoNum type="alphaLcParenR"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Xác định quãng đường ô tô đi được sau 1h30 min từ khi khởi hành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358526-12F5-4B8F-BC98-E92DF9BF2BD5}"/>
              </a:ext>
            </a:extLst>
          </p:cNvPr>
          <p:cNvSpPr txBox="1"/>
          <p:nvPr/>
        </p:nvSpPr>
        <p:spPr>
          <a:xfrm>
            <a:off x="928185" y="3275703"/>
            <a:ext cx="3874638" cy="209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vi-VN" dirty="0"/>
              <a:t>Trong 3 h đầu tiên, ô tô đi được quãng đường 180 km. Sau đó, 1 h tiếp theo ô tô dừng lại để hành khách nghỉ ngơi</a:t>
            </a:r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454606-3B21-448D-BD95-47831FE754C7}"/>
              </a:ext>
            </a:extLst>
          </p:cNvPr>
          <p:cNvGrpSpPr/>
          <p:nvPr/>
        </p:nvGrpSpPr>
        <p:grpSpPr>
          <a:xfrm>
            <a:off x="3761905" y="2135480"/>
            <a:ext cx="1412616" cy="518029"/>
            <a:chOff x="5000676" y="619760"/>
            <a:chExt cx="1897580" cy="611525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2EAC621-4E4D-4565-B71D-059D79847EF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/>
                <a:t>Trả lời</a:t>
              </a:r>
              <a:endParaRPr lang="en-US" sz="2000" b="1" dirty="0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D48E372-1521-46C6-9CB2-231E59F10373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C312018-4DEE-4325-A30F-F1DDF4C49539}"/>
              </a:ext>
            </a:extLst>
          </p:cNvPr>
          <p:cNvSpPr txBox="1"/>
          <p:nvPr/>
        </p:nvSpPr>
        <p:spPr>
          <a:xfrm>
            <a:off x="933949" y="2635378"/>
            <a:ext cx="97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E986B2-2848-0961-3E2B-C9458A6F2853}"/>
              </a:ext>
            </a:extLst>
          </p:cNvPr>
          <p:cNvSpPr txBox="1"/>
          <p:nvPr/>
        </p:nvSpPr>
        <p:spPr>
          <a:xfrm>
            <a:off x="5980175" y="2068052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s </a:t>
            </a:r>
            <a:r>
              <a:rPr lang="vi-VN" dirty="0">
                <a:solidFill>
                  <a:srgbClr val="C00000"/>
                </a:solidFill>
              </a:rPr>
              <a:t>(km)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A5A2D94-4E2C-7A71-9DAD-553A27442193}"/>
              </a:ext>
            </a:extLst>
          </p:cNvPr>
          <p:cNvCxnSpPr>
            <a:cxnSpLocks/>
          </p:cNvCxnSpPr>
          <p:nvPr/>
        </p:nvCxnSpPr>
        <p:spPr>
          <a:xfrm flipV="1">
            <a:off x="6822865" y="4156021"/>
            <a:ext cx="2223271" cy="214669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0C8156-E611-1BB9-729D-F6F63EC30F5D}"/>
              </a:ext>
            </a:extLst>
          </p:cNvPr>
          <p:cNvCxnSpPr>
            <a:cxnSpLocks/>
          </p:cNvCxnSpPr>
          <p:nvPr/>
        </p:nvCxnSpPr>
        <p:spPr>
          <a:xfrm>
            <a:off x="6850469" y="2070329"/>
            <a:ext cx="0" cy="4205357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4DC1F06-D374-8D28-7230-6509C5129D85}"/>
              </a:ext>
            </a:extLst>
          </p:cNvPr>
          <p:cNvCxnSpPr>
            <a:cxnSpLocks/>
          </p:cNvCxnSpPr>
          <p:nvPr/>
        </p:nvCxnSpPr>
        <p:spPr>
          <a:xfrm>
            <a:off x="6850469" y="6295958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922F2C12-6BAA-8B7F-D0E5-20390978E17E}"/>
              </a:ext>
            </a:extLst>
          </p:cNvPr>
          <p:cNvSpPr/>
          <p:nvPr/>
        </p:nvSpPr>
        <p:spPr>
          <a:xfrm>
            <a:off x="6809955" y="6252144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AFEE16-5BEB-7168-B9A6-80CC9656D88E}"/>
              </a:ext>
            </a:extLst>
          </p:cNvPr>
          <p:cNvSpPr txBox="1"/>
          <p:nvPr/>
        </p:nvSpPr>
        <p:spPr>
          <a:xfrm>
            <a:off x="6492961" y="6213322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EBBD116-40A5-2E58-044B-F6EF3230D5A8}"/>
              </a:ext>
            </a:extLst>
          </p:cNvPr>
          <p:cNvSpPr txBox="1"/>
          <p:nvPr/>
        </p:nvSpPr>
        <p:spPr>
          <a:xfrm>
            <a:off x="11395741" y="6397988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t </a:t>
            </a:r>
            <a:r>
              <a:rPr lang="vi-VN" dirty="0">
                <a:solidFill>
                  <a:srgbClr val="C00000"/>
                </a:solidFill>
              </a:rPr>
              <a:t>(h)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A47D34D-2A5E-6F0B-FDEA-CEE074DEE6FF}"/>
              </a:ext>
            </a:extLst>
          </p:cNvPr>
          <p:cNvGrpSpPr/>
          <p:nvPr/>
        </p:nvGrpSpPr>
        <p:grpSpPr>
          <a:xfrm>
            <a:off x="7411052" y="6213322"/>
            <a:ext cx="302255" cy="495783"/>
            <a:chOff x="5220818" y="6340902"/>
            <a:chExt cx="302255" cy="49578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39150DA-F7AF-6D75-251A-F68F3E9F3212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26A300B-D0CF-FF95-F76A-EC31A1F5DA20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594F26-F11F-0B11-400B-4792047F29DB}"/>
              </a:ext>
            </a:extLst>
          </p:cNvPr>
          <p:cNvGrpSpPr/>
          <p:nvPr/>
        </p:nvGrpSpPr>
        <p:grpSpPr>
          <a:xfrm>
            <a:off x="8130871" y="6213322"/>
            <a:ext cx="302255" cy="495783"/>
            <a:chOff x="5940457" y="6340902"/>
            <a:chExt cx="302255" cy="49578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1EA3CF8-4BA7-CEB2-6709-BA472BAB07A7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D3CB38D-8439-8CDE-13AF-0FCB2C384109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49D7944-3EF1-1DF4-A140-C58E1A5A938E}"/>
              </a:ext>
            </a:extLst>
          </p:cNvPr>
          <p:cNvGrpSpPr/>
          <p:nvPr/>
        </p:nvGrpSpPr>
        <p:grpSpPr>
          <a:xfrm>
            <a:off x="8850690" y="6213322"/>
            <a:ext cx="302255" cy="495783"/>
            <a:chOff x="6660096" y="6340902"/>
            <a:chExt cx="302255" cy="49578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C9B4A26-6B9E-AF9A-C216-E82340ACBB0C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12CC3AA-5340-6252-24FB-CCD1090E0276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7E7D850-191F-5A13-5897-86780FCA0EA0}"/>
              </a:ext>
            </a:extLst>
          </p:cNvPr>
          <p:cNvGrpSpPr/>
          <p:nvPr/>
        </p:nvGrpSpPr>
        <p:grpSpPr>
          <a:xfrm>
            <a:off x="9570509" y="6213322"/>
            <a:ext cx="302255" cy="495783"/>
            <a:chOff x="7379735" y="6340902"/>
            <a:chExt cx="302255" cy="495783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3EBF25C-0BD5-90D9-B122-CB71B06462D1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8039D5-B3BF-09BE-623E-25A1B98E3B95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5623679-9288-9B94-DC9D-5ED7C93B9AC0}"/>
              </a:ext>
            </a:extLst>
          </p:cNvPr>
          <p:cNvGrpSpPr/>
          <p:nvPr/>
        </p:nvGrpSpPr>
        <p:grpSpPr>
          <a:xfrm>
            <a:off x="6258073" y="5408564"/>
            <a:ext cx="675611" cy="369332"/>
            <a:chOff x="4067839" y="5507242"/>
            <a:chExt cx="675611" cy="36933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AAABC85-0944-E879-A884-4982C3DCA8E1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B1F3F3C-A63F-ACFF-C034-56C0EC561F7B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EC81923-D83A-8462-5D02-182DEDD046AC}"/>
              </a:ext>
            </a:extLst>
          </p:cNvPr>
          <p:cNvGrpSpPr/>
          <p:nvPr/>
        </p:nvGrpSpPr>
        <p:grpSpPr>
          <a:xfrm>
            <a:off x="6134795" y="4720405"/>
            <a:ext cx="798889" cy="369332"/>
            <a:chOff x="3944561" y="4787428"/>
            <a:chExt cx="798889" cy="369332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A460567-22F8-598B-D960-504B477006A3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629B34F-670A-B480-9EA4-CDE02A20434D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95942F5-0E88-4535-C9A8-47B3B6CFBBC9}"/>
              </a:ext>
            </a:extLst>
          </p:cNvPr>
          <p:cNvGrpSpPr/>
          <p:nvPr/>
        </p:nvGrpSpPr>
        <p:grpSpPr>
          <a:xfrm>
            <a:off x="6125855" y="4032245"/>
            <a:ext cx="807829" cy="369332"/>
            <a:chOff x="3935621" y="4067614"/>
            <a:chExt cx="807829" cy="36933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F4D16DB-C7AA-3438-3C19-38734FF457CF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B260C27-72AE-910F-F5C0-26C3EEFD13C0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BBE0B8C-C2F6-0CDD-505F-ADD68E1F6D96}"/>
              </a:ext>
            </a:extLst>
          </p:cNvPr>
          <p:cNvGrpSpPr/>
          <p:nvPr/>
        </p:nvGrpSpPr>
        <p:grpSpPr>
          <a:xfrm>
            <a:off x="6134795" y="3344085"/>
            <a:ext cx="798889" cy="369332"/>
            <a:chOff x="3944561" y="3347800"/>
            <a:chExt cx="798889" cy="369332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1DFA518-FF1D-1C5C-419D-13F9CB2C4BFF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B2FBB07-3822-FD80-E87A-B43A126932A2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F7FEB53-D1D5-B519-6800-906E91065929}"/>
              </a:ext>
            </a:extLst>
          </p:cNvPr>
          <p:cNvGrpSpPr/>
          <p:nvPr/>
        </p:nvGrpSpPr>
        <p:grpSpPr>
          <a:xfrm>
            <a:off x="10290328" y="6213322"/>
            <a:ext cx="302255" cy="495783"/>
            <a:chOff x="7379735" y="6340902"/>
            <a:chExt cx="302255" cy="495783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79324DA-D1A3-81B3-625A-EF8D3E10E0A5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5405B78-5553-4FF4-4171-CC54414FE19D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711F374-9F14-5816-4210-FE8805AD306D}"/>
              </a:ext>
            </a:extLst>
          </p:cNvPr>
          <p:cNvGrpSpPr/>
          <p:nvPr/>
        </p:nvGrpSpPr>
        <p:grpSpPr>
          <a:xfrm>
            <a:off x="11010147" y="6213322"/>
            <a:ext cx="302255" cy="495783"/>
            <a:chOff x="7379735" y="6340902"/>
            <a:chExt cx="302255" cy="495783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33E838D-C3FA-5C29-8586-1159596B52CA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B88EAD1-29D8-B707-5BA4-9C38D18A04F9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F6A8E3A-1A8F-54B6-1812-D16851CF8DC7}"/>
              </a:ext>
            </a:extLst>
          </p:cNvPr>
          <p:cNvGrpSpPr/>
          <p:nvPr/>
        </p:nvGrpSpPr>
        <p:grpSpPr>
          <a:xfrm>
            <a:off x="6134795" y="2655925"/>
            <a:ext cx="798889" cy="369332"/>
            <a:chOff x="3944561" y="3347800"/>
            <a:chExt cx="798889" cy="369332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E3CB196-C100-3EE7-C733-4B9E90FAF05A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D117B33-A381-8C81-8FA6-11B05FF4E5DD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B698C873-DB34-17A2-87AB-37244E945424}"/>
              </a:ext>
            </a:extLst>
          </p:cNvPr>
          <p:cNvSpPr/>
          <p:nvPr/>
        </p:nvSpPr>
        <p:spPr>
          <a:xfrm>
            <a:off x="6777889" y="6170825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08CA9A4-1BD6-E1DF-0D83-F1E6EF95F3CA}"/>
              </a:ext>
            </a:extLst>
          </p:cNvPr>
          <p:cNvCxnSpPr>
            <a:cxnSpLocks/>
          </p:cNvCxnSpPr>
          <p:nvPr/>
        </p:nvCxnSpPr>
        <p:spPr>
          <a:xfrm>
            <a:off x="9017134" y="4161246"/>
            <a:ext cx="61849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5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510056E-3395-E50A-B75B-217279FF4540}"/>
              </a:ext>
            </a:extLst>
          </p:cNvPr>
          <p:cNvCxnSpPr>
            <a:cxnSpLocks/>
          </p:cNvCxnSpPr>
          <p:nvPr/>
        </p:nvCxnSpPr>
        <p:spPr>
          <a:xfrm>
            <a:off x="1976354" y="3568686"/>
            <a:ext cx="2045835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85449BA-46C0-122C-7C94-719F5F6D9FE1}"/>
              </a:ext>
            </a:extLst>
          </p:cNvPr>
          <p:cNvCxnSpPr>
            <a:cxnSpLocks/>
          </p:cNvCxnSpPr>
          <p:nvPr/>
        </p:nvCxnSpPr>
        <p:spPr>
          <a:xfrm flipH="1" flipV="1">
            <a:off x="4012698" y="3613239"/>
            <a:ext cx="21047" cy="1918147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B6DBBDF-916A-471B-B9E1-317C01D771DD}"/>
              </a:ext>
            </a:extLst>
          </p:cNvPr>
          <p:cNvGrpSpPr/>
          <p:nvPr/>
        </p:nvGrpSpPr>
        <p:grpSpPr>
          <a:xfrm>
            <a:off x="-2" y="1339089"/>
            <a:ext cx="777765" cy="4179821"/>
            <a:chOff x="-2" y="1339089"/>
            <a:chExt cx="777765" cy="4179821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BA6A3DAB-1B9C-411D-A880-5B3AED150A07}"/>
                </a:ext>
              </a:extLst>
            </p:cNvPr>
            <p:cNvSpPr/>
            <p:nvPr/>
          </p:nvSpPr>
          <p:spPr>
            <a:xfrm rot="5400000">
              <a:off x="-1701030" y="3040117"/>
              <a:ext cx="4179821" cy="777765"/>
            </a:xfrm>
            <a:prstGeom prst="trapezoid">
              <a:avLst>
                <a:gd name="adj" fmla="val 49325"/>
              </a:avLst>
            </a:prstGeom>
            <a:gradFill flip="none" rotWithShape="1">
              <a:gsLst>
                <a:gs pos="0">
                  <a:srgbClr val="7030A0"/>
                </a:gs>
                <a:gs pos="57000">
                  <a:srgbClr val="A1133E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E4D160-CB31-4C03-A768-50868377281B}"/>
                </a:ext>
              </a:extLst>
            </p:cNvPr>
            <p:cNvSpPr txBox="1"/>
            <p:nvPr/>
          </p:nvSpPr>
          <p:spPr>
            <a:xfrm rot="16200000">
              <a:off x="-793267" y="3086027"/>
              <a:ext cx="236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LUYỆN TẬP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0358526-12F5-4B8F-BC98-E92DF9BF2BD5}"/>
              </a:ext>
            </a:extLst>
          </p:cNvPr>
          <p:cNvSpPr txBox="1"/>
          <p:nvPr/>
        </p:nvSpPr>
        <p:spPr>
          <a:xfrm>
            <a:off x="7190247" y="818814"/>
            <a:ext cx="4354721" cy="91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: t = 3 h</a:t>
            </a:r>
          </a:p>
          <a:p>
            <a:r>
              <a:rPr lang="en-US" dirty="0"/>
              <a:t>→ s = 180 km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454606-3B21-448D-BD95-47831FE754C7}"/>
              </a:ext>
            </a:extLst>
          </p:cNvPr>
          <p:cNvGrpSpPr/>
          <p:nvPr/>
        </p:nvGrpSpPr>
        <p:grpSpPr>
          <a:xfrm>
            <a:off x="4998630" y="275746"/>
            <a:ext cx="1412616" cy="518029"/>
            <a:chOff x="5000676" y="619760"/>
            <a:chExt cx="1897580" cy="611525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2EAC621-4E4D-4565-B71D-059D79847EF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/>
                <a:t>Trả lời</a:t>
              </a:r>
              <a:endParaRPr lang="en-US" sz="2000" b="1" dirty="0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D48E372-1521-46C6-9CB2-231E59F10373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C312018-4DEE-4325-A30F-F1DDF4C49539}"/>
              </a:ext>
            </a:extLst>
          </p:cNvPr>
          <p:cNvSpPr txBox="1"/>
          <p:nvPr/>
        </p:nvSpPr>
        <p:spPr>
          <a:xfrm>
            <a:off x="6644088" y="888572"/>
            <a:ext cx="49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E986B2-2848-0961-3E2B-C9458A6F2853}"/>
              </a:ext>
            </a:extLst>
          </p:cNvPr>
          <p:cNvSpPr txBox="1"/>
          <p:nvPr/>
        </p:nvSpPr>
        <p:spPr>
          <a:xfrm>
            <a:off x="995680" y="1423172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s </a:t>
            </a:r>
            <a:r>
              <a:rPr lang="vi-VN" dirty="0">
                <a:solidFill>
                  <a:srgbClr val="C00000"/>
                </a:solidFill>
              </a:rPr>
              <a:t>(km)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A5A2D94-4E2C-7A71-9DAD-553A27442193}"/>
              </a:ext>
            </a:extLst>
          </p:cNvPr>
          <p:cNvCxnSpPr>
            <a:cxnSpLocks/>
          </p:cNvCxnSpPr>
          <p:nvPr/>
        </p:nvCxnSpPr>
        <p:spPr>
          <a:xfrm flipV="1">
            <a:off x="1838370" y="3572031"/>
            <a:ext cx="2183819" cy="208580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0C8156-E611-1BB9-729D-F6F63EC30F5D}"/>
              </a:ext>
            </a:extLst>
          </p:cNvPr>
          <p:cNvCxnSpPr>
            <a:cxnSpLocks/>
          </p:cNvCxnSpPr>
          <p:nvPr/>
        </p:nvCxnSpPr>
        <p:spPr>
          <a:xfrm>
            <a:off x="1865974" y="1425449"/>
            <a:ext cx="0" cy="4205357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4DC1F06-D374-8D28-7230-6509C5129D85}"/>
              </a:ext>
            </a:extLst>
          </p:cNvPr>
          <p:cNvCxnSpPr>
            <a:cxnSpLocks/>
          </p:cNvCxnSpPr>
          <p:nvPr/>
        </p:nvCxnSpPr>
        <p:spPr>
          <a:xfrm>
            <a:off x="1865974" y="5651078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922F2C12-6BAA-8B7F-D0E5-20390978E17E}"/>
              </a:ext>
            </a:extLst>
          </p:cNvPr>
          <p:cNvSpPr/>
          <p:nvPr/>
        </p:nvSpPr>
        <p:spPr>
          <a:xfrm>
            <a:off x="1825460" y="5607264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AFEE16-5BEB-7168-B9A6-80CC9656D88E}"/>
              </a:ext>
            </a:extLst>
          </p:cNvPr>
          <p:cNvSpPr txBox="1"/>
          <p:nvPr/>
        </p:nvSpPr>
        <p:spPr>
          <a:xfrm>
            <a:off x="1508466" y="5568442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EBBD116-40A5-2E58-044B-F6EF3230D5A8}"/>
              </a:ext>
            </a:extLst>
          </p:cNvPr>
          <p:cNvSpPr txBox="1"/>
          <p:nvPr/>
        </p:nvSpPr>
        <p:spPr>
          <a:xfrm>
            <a:off x="6411246" y="5753108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t </a:t>
            </a:r>
            <a:r>
              <a:rPr lang="vi-VN" dirty="0">
                <a:solidFill>
                  <a:srgbClr val="C00000"/>
                </a:solidFill>
              </a:rPr>
              <a:t>(h)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A47D34D-2A5E-6F0B-FDEA-CEE074DEE6FF}"/>
              </a:ext>
            </a:extLst>
          </p:cNvPr>
          <p:cNvGrpSpPr/>
          <p:nvPr/>
        </p:nvGrpSpPr>
        <p:grpSpPr>
          <a:xfrm>
            <a:off x="2426557" y="5568442"/>
            <a:ext cx="302255" cy="495783"/>
            <a:chOff x="5220818" y="6340902"/>
            <a:chExt cx="302255" cy="49578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39150DA-F7AF-6D75-251A-F68F3E9F3212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26A300B-D0CF-FF95-F76A-EC31A1F5DA20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594F26-F11F-0B11-400B-4792047F29DB}"/>
              </a:ext>
            </a:extLst>
          </p:cNvPr>
          <p:cNvGrpSpPr/>
          <p:nvPr/>
        </p:nvGrpSpPr>
        <p:grpSpPr>
          <a:xfrm>
            <a:off x="3146376" y="5568442"/>
            <a:ext cx="302255" cy="495783"/>
            <a:chOff x="5940457" y="6340902"/>
            <a:chExt cx="302255" cy="49578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1EA3CF8-4BA7-CEB2-6709-BA472BAB07A7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D3CB38D-8439-8CDE-13AF-0FCB2C384109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49D7944-3EF1-1DF4-A140-C58E1A5A938E}"/>
              </a:ext>
            </a:extLst>
          </p:cNvPr>
          <p:cNvGrpSpPr/>
          <p:nvPr/>
        </p:nvGrpSpPr>
        <p:grpSpPr>
          <a:xfrm>
            <a:off x="3866195" y="5568442"/>
            <a:ext cx="302255" cy="495783"/>
            <a:chOff x="6660096" y="6340902"/>
            <a:chExt cx="302255" cy="49578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C9B4A26-6B9E-AF9A-C216-E82340ACBB0C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12CC3AA-5340-6252-24FB-CCD1090E0276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7E7D850-191F-5A13-5897-86780FCA0EA0}"/>
              </a:ext>
            </a:extLst>
          </p:cNvPr>
          <p:cNvGrpSpPr/>
          <p:nvPr/>
        </p:nvGrpSpPr>
        <p:grpSpPr>
          <a:xfrm>
            <a:off x="4586014" y="5568442"/>
            <a:ext cx="302255" cy="495783"/>
            <a:chOff x="7379735" y="6340902"/>
            <a:chExt cx="302255" cy="495783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3EBF25C-0BD5-90D9-B122-CB71B06462D1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8039D5-B3BF-09BE-623E-25A1B98E3B95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5623679-9288-9B94-DC9D-5ED7C93B9AC0}"/>
              </a:ext>
            </a:extLst>
          </p:cNvPr>
          <p:cNvGrpSpPr/>
          <p:nvPr/>
        </p:nvGrpSpPr>
        <p:grpSpPr>
          <a:xfrm>
            <a:off x="1273578" y="4763684"/>
            <a:ext cx="675611" cy="369332"/>
            <a:chOff x="4067839" y="5507242"/>
            <a:chExt cx="675611" cy="36933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AAABC85-0944-E879-A884-4982C3DCA8E1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B1F3F3C-A63F-ACFF-C034-56C0EC561F7B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EC81923-D83A-8462-5D02-182DEDD046AC}"/>
              </a:ext>
            </a:extLst>
          </p:cNvPr>
          <p:cNvGrpSpPr/>
          <p:nvPr/>
        </p:nvGrpSpPr>
        <p:grpSpPr>
          <a:xfrm>
            <a:off x="1150300" y="4075525"/>
            <a:ext cx="798889" cy="369332"/>
            <a:chOff x="3944561" y="4787428"/>
            <a:chExt cx="798889" cy="369332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A460567-22F8-598B-D960-504B477006A3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629B34F-670A-B480-9EA4-CDE02A20434D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95942F5-0E88-4535-C9A8-47B3B6CFBBC9}"/>
              </a:ext>
            </a:extLst>
          </p:cNvPr>
          <p:cNvGrpSpPr/>
          <p:nvPr/>
        </p:nvGrpSpPr>
        <p:grpSpPr>
          <a:xfrm>
            <a:off x="1141360" y="3387365"/>
            <a:ext cx="807829" cy="369332"/>
            <a:chOff x="3935621" y="4067614"/>
            <a:chExt cx="807829" cy="36933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F4D16DB-C7AA-3438-3C19-38734FF457CF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B260C27-72AE-910F-F5C0-26C3EEFD13C0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BBE0B8C-C2F6-0CDD-505F-ADD68E1F6D96}"/>
              </a:ext>
            </a:extLst>
          </p:cNvPr>
          <p:cNvGrpSpPr/>
          <p:nvPr/>
        </p:nvGrpSpPr>
        <p:grpSpPr>
          <a:xfrm>
            <a:off x="1150300" y="2699205"/>
            <a:ext cx="798889" cy="369332"/>
            <a:chOff x="3944561" y="3347800"/>
            <a:chExt cx="798889" cy="369332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1DFA518-FF1D-1C5C-419D-13F9CB2C4BFF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B2FBB07-3822-FD80-E87A-B43A126932A2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F7FEB53-D1D5-B519-6800-906E91065929}"/>
              </a:ext>
            </a:extLst>
          </p:cNvPr>
          <p:cNvGrpSpPr/>
          <p:nvPr/>
        </p:nvGrpSpPr>
        <p:grpSpPr>
          <a:xfrm>
            <a:off x="5305833" y="5568442"/>
            <a:ext cx="302255" cy="495783"/>
            <a:chOff x="7379735" y="6340902"/>
            <a:chExt cx="302255" cy="495783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79324DA-D1A3-81B3-625A-EF8D3E10E0A5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5405B78-5553-4FF4-4171-CC54414FE19D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711F374-9F14-5816-4210-FE8805AD306D}"/>
              </a:ext>
            </a:extLst>
          </p:cNvPr>
          <p:cNvGrpSpPr/>
          <p:nvPr/>
        </p:nvGrpSpPr>
        <p:grpSpPr>
          <a:xfrm>
            <a:off x="6025652" y="5568442"/>
            <a:ext cx="302255" cy="495783"/>
            <a:chOff x="7379735" y="6340902"/>
            <a:chExt cx="302255" cy="495783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33E838D-C3FA-5C29-8586-1159596B52CA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B88EAD1-29D8-B707-5BA4-9C38D18A04F9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F6A8E3A-1A8F-54B6-1812-D16851CF8DC7}"/>
              </a:ext>
            </a:extLst>
          </p:cNvPr>
          <p:cNvGrpSpPr/>
          <p:nvPr/>
        </p:nvGrpSpPr>
        <p:grpSpPr>
          <a:xfrm>
            <a:off x="1150300" y="2011045"/>
            <a:ext cx="798889" cy="369332"/>
            <a:chOff x="3944561" y="3347800"/>
            <a:chExt cx="798889" cy="369332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E3CB196-C100-3EE7-C733-4B9E90FAF05A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D117B33-A381-8C81-8FA6-11B05FF4E5DD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B698C873-DB34-17A2-87AB-37244E945424}"/>
              </a:ext>
            </a:extLst>
          </p:cNvPr>
          <p:cNvSpPr/>
          <p:nvPr/>
        </p:nvSpPr>
        <p:spPr>
          <a:xfrm>
            <a:off x="1793394" y="5525945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08CA9A4-1BD6-E1DF-0D83-F1E6EF95F3CA}"/>
              </a:ext>
            </a:extLst>
          </p:cNvPr>
          <p:cNvCxnSpPr>
            <a:cxnSpLocks/>
          </p:cNvCxnSpPr>
          <p:nvPr/>
        </p:nvCxnSpPr>
        <p:spPr>
          <a:xfrm>
            <a:off x="4008086" y="3568686"/>
            <a:ext cx="61849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6A9A307-BCF7-406A-3717-B0F3AB65DCA4}"/>
              </a:ext>
            </a:extLst>
          </p:cNvPr>
          <p:cNvGrpSpPr/>
          <p:nvPr/>
        </p:nvGrpSpPr>
        <p:grpSpPr>
          <a:xfrm>
            <a:off x="3943074" y="2786649"/>
            <a:ext cx="441286" cy="871156"/>
            <a:chOff x="6564893" y="2968266"/>
            <a:chExt cx="441286" cy="871156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F23E09D-9F63-0CA0-F816-348F1D78C293}"/>
                </a:ext>
              </a:extLst>
            </p:cNvPr>
            <p:cNvSpPr txBox="1"/>
            <p:nvPr/>
          </p:nvSpPr>
          <p:spPr>
            <a:xfrm>
              <a:off x="6670712" y="2968266"/>
              <a:ext cx="335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</a:rPr>
                <a:t>A</a:t>
              </a: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B30F44B-CF75-A449-1127-AD0D2A396B6A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B225BFF-6C6C-8E6C-78E8-0BFDE6F818AD}"/>
              </a:ext>
            </a:extLst>
          </p:cNvPr>
          <p:cNvGrpSpPr/>
          <p:nvPr/>
        </p:nvGrpSpPr>
        <p:grpSpPr>
          <a:xfrm>
            <a:off x="7244223" y="1839374"/>
            <a:ext cx="4477369" cy="947275"/>
            <a:chOff x="3498574" y="5682126"/>
            <a:chExt cx="4477369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EB0926D9-0484-E6FE-BD3F-A871DE69D7B2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blipFill>
                  <a:blip r:embed="rId3"/>
                  <a:stretch>
                    <a:fillRect l="-12381"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BECE919F-9CDA-A665-1276-9AA1E458C0BF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180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318500-A3EF-4B05-B66D-C7DC553947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blipFill>
                  <a:blip r:embed="rId4"/>
                  <a:stretch>
                    <a:fillRect l="-9524" b="-5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C788352C-1973-7E6D-594D-237826A5A353}"/>
                    </a:ext>
                  </a:extLst>
                </p:cNvPr>
                <p:cNvSpPr txBox="1"/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𝟔𝟎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𝐤𝐦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/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𝐡</m:t>
                      </m:r>
                    </m:oMath>
                  </a14:m>
                  <a:endParaRPr lang="en-US" sz="28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A1CD048-C943-4B0A-AD89-F5EA7AD5D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5571"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8275EB6C-62A1-7256-FAB1-C610D75EECF9}"/>
                </a:ext>
              </a:extLst>
            </p:cNvPr>
            <p:cNvSpPr/>
            <p:nvPr/>
          </p:nvSpPr>
          <p:spPr>
            <a:xfrm>
              <a:off x="3498574" y="5682126"/>
              <a:ext cx="4194313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Oval 116">
            <a:extLst>
              <a:ext uri="{FF2B5EF4-FFF2-40B4-BE49-F238E27FC236}">
                <a16:creationId xmlns:a16="http://schemas.microsoft.com/office/drawing/2014/main" id="{F82BDA12-46B3-E9E3-8E00-7E63673C46CB}"/>
              </a:ext>
            </a:extLst>
          </p:cNvPr>
          <p:cNvSpPr/>
          <p:nvPr/>
        </p:nvSpPr>
        <p:spPr>
          <a:xfrm>
            <a:off x="1144409" y="3271911"/>
            <a:ext cx="551591" cy="55159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17C36DB-D04C-233E-440B-4AF6360367C4}"/>
              </a:ext>
            </a:extLst>
          </p:cNvPr>
          <p:cNvSpPr txBox="1"/>
          <p:nvPr/>
        </p:nvSpPr>
        <p:spPr>
          <a:xfrm>
            <a:off x="7221750" y="3263880"/>
            <a:ext cx="4754875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: </a:t>
            </a:r>
          </a:p>
          <a:p>
            <a:pPr algn="l">
              <a:lnSpc>
                <a:spcPct val="120000"/>
              </a:lnSpc>
            </a:pPr>
            <a:r>
              <a:rPr lang="en-US" dirty="0" err="1"/>
              <a:t>Tại</a:t>
            </a:r>
            <a:r>
              <a:rPr lang="en-US" dirty="0"/>
              <a:t> t = 1,5 h </a:t>
            </a:r>
            <a:r>
              <a:rPr lang="vi-VN" dirty="0"/>
              <a:t>vẽ một đường thẳng đứng cắt đồ thị tại điểm B</a:t>
            </a:r>
            <a:endParaRPr lang="en-US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8B044FA-4082-769C-F050-9E10D1177B7F}"/>
              </a:ext>
            </a:extLst>
          </p:cNvPr>
          <p:cNvSpPr txBox="1"/>
          <p:nvPr/>
        </p:nvSpPr>
        <p:spPr>
          <a:xfrm>
            <a:off x="6656612" y="3271911"/>
            <a:ext cx="49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582214C-B74E-E7CD-C8BF-5C294D78A6A8}"/>
              </a:ext>
            </a:extLst>
          </p:cNvPr>
          <p:cNvSpPr txBox="1"/>
          <p:nvPr/>
        </p:nvSpPr>
        <p:spPr>
          <a:xfrm>
            <a:off x="7244223" y="4771755"/>
            <a:ext cx="4709930" cy="12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2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Từ B, vẽ một đường nằm ngang cắt trục Os, ta được s =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0km, đó là quãng 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 được sau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h.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10A27A81-A659-6066-48E4-20D5A56CE651}"/>
              </a:ext>
            </a:extLst>
          </p:cNvPr>
          <p:cNvCxnSpPr>
            <a:cxnSpLocks/>
          </p:cNvCxnSpPr>
          <p:nvPr/>
        </p:nvCxnSpPr>
        <p:spPr>
          <a:xfrm>
            <a:off x="1838370" y="4637627"/>
            <a:ext cx="1116215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82934E3E-6099-D151-486D-02C657498DF9}"/>
              </a:ext>
            </a:extLst>
          </p:cNvPr>
          <p:cNvCxnSpPr>
            <a:cxnSpLocks/>
          </p:cNvCxnSpPr>
          <p:nvPr/>
        </p:nvCxnSpPr>
        <p:spPr>
          <a:xfrm flipH="1" flipV="1">
            <a:off x="2915270" y="4629438"/>
            <a:ext cx="11099" cy="1011504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56711E2-8258-7403-2FA8-16F142CB8034}"/>
              </a:ext>
            </a:extLst>
          </p:cNvPr>
          <p:cNvGrpSpPr/>
          <p:nvPr/>
        </p:nvGrpSpPr>
        <p:grpSpPr>
          <a:xfrm>
            <a:off x="2792181" y="3999338"/>
            <a:ext cx="335467" cy="723644"/>
            <a:chOff x="6543235" y="3115778"/>
            <a:chExt cx="335467" cy="723644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F620D94-FAEB-CB49-6ABB-D810E73BBD7F}"/>
                </a:ext>
              </a:extLst>
            </p:cNvPr>
            <p:cNvSpPr txBox="1"/>
            <p:nvPr/>
          </p:nvSpPr>
          <p:spPr>
            <a:xfrm>
              <a:off x="6543235" y="3115778"/>
              <a:ext cx="335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</a:rPr>
                <a:t>B</a:t>
              </a: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E8A95F7-6F64-500A-C90A-E25306A0743D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Oval 128">
            <a:extLst>
              <a:ext uri="{FF2B5EF4-FFF2-40B4-BE49-F238E27FC236}">
                <a16:creationId xmlns:a16="http://schemas.microsoft.com/office/drawing/2014/main" id="{C61DAD51-A085-714A-DB6E-F23DE5E1528C}"/>
              </a:ext>
            </a:extLst>
          </p:cNvPr>
          <p:cNvSpPr/>
          <p:nvPr/>
        </p:nvSpPr>
        <p:spPr>
          <a:xfrm>
            <a:off x="1208017" y="4348452"/>
            <a:ext cx="561590" cy="5615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2430110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5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3" grpId="0"/>
      <p:bldP spid="117" grpId="0" animBg="1"/>
      <p:bldP spid="121" grpId="0"/>
      <p:bldP spid="122" grpId="0"/>
      <p:bldP spid="123" grpId="0"/>
      <p:bldP spid="1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824F0F-AD09-DA89-624A-D0E46170D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1524" y="-9412"/>
            <a:ext cx="12193524" cy="68588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9AF1A-F0B4-4338-80FA-E77530D9AC3F}"/>
              </a:ext>
            </a:extLst>
          </p:cNvPr>
          <p:cNvSpPr txBox="1"/>
          <p:nvPr/>
        </p:nvSpPr>
        <p:spPr>
          <a:xfrm>
            <a:off x="208722" y="539099"/>
            <a:ext cx="11439939" cy="100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Làm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thế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nào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để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xác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định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được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quãng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đường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đi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được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sau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những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khoảng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thời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gian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khác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nhau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mà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không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dùng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thức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s = v.t?</a:t>
            </a:r>
          </a:p>
        </p:txBody>
      </p:sp>
    </p:spTree>
    <p:extLst>
      <p:ext uri="{BB962C8B-B14F-4D97-AF65-F5344CB8AC3E}">
        <p14:creationId xmlns:p14="http://schemas.microsoft.com/office/powerpoint/2010/main" val="238898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 park in urban city Premium Vector">
            <a:extLst>
              <a:ext uri="{FF2B5EF4-FFF2-40B4-BE49-F238E27FC236}">
                <a16:creationId xmlns:a16="http://schemas.microsoft.com/office/drawing/2014/main" id="{3BE8AE33-E618-8235-BFDF-6A2A635E3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r="62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7AE7B5-8A64-C93F-5F3F-9170769115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135C38-8B29-4ABC-9EEE-951615B46336}"/>
              </a:ext>
            </a:extLst>
          </p:cNvPr>
          <p:cNvGrpSpPr/>
          <p:nvPr/>
        </p:nvGrpSpPr>
        <p:grpSpPr>
          <a:xfrm>
            <a:off x="286343" y="1202009"/>
            <a:ext cx="1016000" cy="1016000"/>
            <a:chOff x="111245" y="1299639"/>
            <a:chExt cx="1016000" cy="1016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96AEA1-3B93-4699-8C2A-B04F97407E74}"/>
                </a:ext>
              </a:extLst>
            </p:cNvPr>
            <p:cNvGrpSpPr/>
            <p:nvPr/>
          </p:nvGrpSpPr>
          <p:grpSpPr>
            <a:xfrm>
              <a:off x="111245" y="1299639"/>
              <a:ext cx="1016000" cy="1016000"/>
              <a:chOff x="325120" y="895505"/>
              <a:chExt cx="1016000" cy="10160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A7C8B0E-CB74-49E7-9E9F-031E9188435E}"/>
                  </a:ext>
                </a:extLst>
              </p:cNvPr>
              <p:cNvSpPr/>
              <p:nvPr/>
            </p:nvSpPr>
            <p:spPr>
              <a:xfrm>
                <a:off x="325120" y="895505"/>
                <a:ext cx="1016000" cy="10160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47000">
                    <a:srgbClr val="9B164A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D9BA7F4-63B4-4F75-A61D-129DE9FE79B3}"/>
                  </a:ext>
                </a:extLst>
              </p:cNvPr>
              <p:cNvSpPr/>
              <p:nvPr/>
            </p:nvSpPr>
            <p:spPr>
              <a:xfrm>
                <a:off x="401320" y="971705"/>
                <a:ext cx="863600" cy="8636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1803D3-05F0-4C02-A1A6-412C99F538AE}"/>
                </a:ext>
              </a:extLst>
            </p:cNvPr>
            <p:cNvSpPr txBox="1"/>
            <p:nvPr/>
          </p:nvSpPr>
          <p:spPr>
            <a:xfrm>
              <a:off x="326041" y="1572044"/>
              <a:ext cx="586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01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BBBAF906-F88B-45AB-9AAB-18C5F7115120}"/>
              </a:ext>
            </a:extLst>
          </p:cNvPr>
          <p:cNvSpPr/>
          <p:nvPr/>
        </p:nvSpPr>
        <p:spPr>
          <a:xfrm>
            <a:off x="8166908" y="207086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C7388AA8-3332-4E50-93A1-A25933B2644C}"/>
              </a:ext>
            </a:extLst>
          </p:cNvPr>
          <p:cNvSpPr/>
          <p:nvPr/>
        </p:nvSpPr>
        <p:spPr>
          <a:xfrm flipH="1">
            <a:off x="3752463" y="200549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555CA7-4B75-4ACF-86D2-FC8FCD72B2DF}"/>
              </a:ext>
            </a:extLst>
          </p:cNvPr>
          <p:cNvGrpSpPr/>
          <p:nvPr/>
        </p:nvGrpSpPr>
        <p:grpSpPr>
          <a:xfrm>
            <a:off x="4303642" y="207086"/>
            <a:ext cx="4075044" cy="795132"/>
            <a:chOff x="4303642" y="207086"/>
            <a:chExt cx="4075044" cy="79513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21A95BA-F9F7-4B57-A878-114173233BAA}"/>
                </a:ext>
              </a:extLst>
            </p:cNvPr>
            <p:cNvGrpSpPr/>
            <p:nvPr/>
          </p:nvGrpSpPr>
          <p:grpSpPr>
            <a:xfrm>
              <a:off x="4303642" y="207086"/>
              <a:ext cx="4075044" cy="795132"/>
              <a:chOff x="4303642" y="207086"/>
              <a:chExt cx="4075044" cy="795132"/>
            </a:xfr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</p:grpSpPr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09AC7D83-A31F-4A35-8CC9-2B5C0DEFBDAA}"/>
                  </a:ext>
                </a:extLst>
              </p:cNvPr>
              <p:cNvSpPr/>
              <p:nvPr/>
            </p:nvSpPr>
            <p:spPr>
              <a:xfrm>
                <a:off x="6341164" y="207087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149C7563-0748-40F2-BF9F-5A5DCC0EAC0F}"/>
                  </a:ext>
                </a:extLst>
              </p:cNvPr>
              <p:cNvSpPr/>
              <p:nvPr/>
            </p:nvSpPr>
            <p:spPr>
              <a:xfrm flipH="1">
                <a:off x="4303642" y="207086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D71D98-48AD-46E9-9EF4-56312A2DE617}"/>
                </a:ext>
              </a:extLst>
            </p:cNvPr>
            <p:cNvSpPr txBox="1"/>
            <p:nvPr/>
          </p:nvSpPr>
          <p:spPr>
            <a:xfrm>
              <a:off x="5376739" y="312263"/>
              <a:ext cx="193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BÀI TẬP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7536BC7-39FB-4A0B-8479-1BC8FAB6F130}"/>
              </a:ext>
            </a:extLst>
          </p:cNvPr>
          <p:cNvSpPr txBox="1"/>
          <p:nvPr/>
        </p:nvSpPr>
        <p:spPr>
          <a:xfrm>
            <a:off x="1440939" y="1261018"/>
            <a:ext cx="106564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 6h sáng, bạn A đi bộ từ nhà ra công viên để tập thể dục cùng các bạn. Trong 15 min đầu, A đi thong thả được 1000 m thì gặp B. A đứng lại nói chuyện với B trong 5 min. Chợt A nhớ ra là các bạn hẹn mình bắt đầu tập thể dục ở công viên vào lúc 6 h 30 min nên vội vã đi nốt 1000 m còn lại và đến công viên vào đúng lúc 6 h 30 min.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LcParenR"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đồ thị quãng đường - thời gian của bạn A trong suốt quá trình 30 min đi từ nhà đến công viên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LcParenR"/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min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min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Sharmila Akula - Keep Walking!">
            <a:extLst>
              <a:ext uri="{FF2B5EF4-FFF2-40B4-BE49-F238E27FC236}">
                <a16:creationId xmlns:a16="http://schemas.microsoft.com/office/drawing/2014/main" id="{0CD28331-A33B-672E-CFFE-821484AC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4B4B4"/>
              </a:clrFrom>
              <a:clrTo>
                <a:srgbClr val="B4B4B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51" y="3750445"/>
            <a:ext cx="4924097" cy="369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87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7D021F-5547-4BD3-83BF-02D53FE03085}"/>
              </a:ext>
            </a:extLst>
          </p:cNvPr>
          <p:cNvGrpSpPr/>
          <p:nvPr/>
        </p:nvGrpSpPr>
        <p:grpSpPr>
          <a:xfrm>
            <a:off x="5636918" y="1845290"/>
            <a:ext cx="1412616" cy="518029"/>
            <a:chOff x="5000676" y="619760"/>
            <a:chExt cx="1897580" cy="61152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8F4FFB-C0EE-4EDA-97FF-368C97EA19F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/>
                <a:t>Trả lời</a:t>
              </a:r>
              <a:endParaRPr lang="en-US" sz="2000" b="1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741D211-AA98-4655-A149-32800D8D8912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5" name="Table 6">
            <a:extLst>
              <a:ext uri="{FF2B5EF4-FFF2-40B4-BE49-F238E27FC236}">
                <a16:creationId xmlns:a16="http://schemas.microsoft.com/office/drawing/2014/main" id="{5A261792-6933-4B92-9C07-5E287BED4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855859"/>
              </p:ext>
            </p:extLst>
          </p:nvPr>
        </p:nvGraphicFramePr>
        <p:xfrm>
          <a:off x="1577041" y="3938820"/>
          <a:ext cx="8295023" cy="922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773">
                  <a:extLst>
                    <a:ext uri="{9D8B030D-6E8A-4147-A177-3AD203B41FA5}">
                      <a16:colId xmlns:a16="http://schemas.microsoft.com/office/drawing/2014/main" val="3035062409"/>
                    </a:ext>
                  </a:extLst>
                </a:gridCol>
                <a:gridCol w="1083184">
                  <a:extLst>
                    <a:ext uri="{9D8B030D-6E8A-4147-A177-3AD203B41FA5}">
                      <a16:colId xmlns:a16="http://schemas.microsoft.com/office/drawing/2014/main" val="2077364804"/>
                    </a:ext>
                  </a:extLst>
                </a:gridCol>
                <a:gridCol w="1162166">
                  <a:extLst>
                    <a:ext uri="{9D8B030D-6E8A-4147-A177-3AD203B41FA5}">
                      <a16:colId xmlns:a16="http://schemas.microsoft.com/office/drawing/2014/main" val="1403507891"/>
                    </a:ext>
                  </a:extLst>
                </a:gridCol>
                <a:gridCol w="1173450">
                  <a:extLst>
                    <a:ext uri="{9D8B030D-6E8A-4147-A177-3AD203B41FA5}">
                      <a16:colId xmlns:a16="http://schemas.microsoft.com/office/drawing/2014/main" val="2337650749"/>
                    </a:ext>
                  </a:extLst>
                </a:gridCol>
                <a:gridCol w="1173450">
                  <a:extLst>
                    <a:ext uri="{9D8B030D-6E8A-4147-A177-3AD203B41FA5}">
                      <a16:colId xmlns:a16="http://schemas.microsoft.com/office/drawing/2014/main" val="3326594331"/>
                    </a:ext>
                  </a:extLst>
                </a:gridCol>
              </a:tblGrid>
              <a:tr h="461432">
                <a:tc>
                  <a:txBody>
                    <a:bodyPr/>
                    <a:lstStyle/>
                    <a:p>
                      <a:pPr algn="ctr"/>
                      <a:r>
                        <a:rPr lang="vi-VN" sz="2200" b="1" i="0" dirty="0"/>
                        <a:t>Quãng đường </a:t>
                      </a:r>
                      <a:r>
                        <a:rPr lang="vi-VN" sz="2200" b="1" i="1" dirty="0"/>
                        <a:t>s</a:t>
                      </a:r>
                      <a:r>
                        <a:rPr lang="vi-VN" sz="2200" b="1" dirty="0"/>
                        <a:t> (m)</a:t>
                      </a:r>
                      <a:endParaRPr lang="en-US" sz="2200" b="1" dirty="0"/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/>
                        <a:t>0</a:t>
                      </a:r>
                      <a:endParaRPr lang="en-US" sz="2200" b="1"/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+mn-lt"/>
                        </a:rPr>
                        <a:t>10</a:t>
                      </a:r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4247284"/>
                  </a:ext>
                </a:extLst>
              </a:tr>
              <a:tr h="461432">
                <a:tc>
                  <a:txBody>
                    <a:bodyPr/>
                    <a:lstStyle/>
                    <a:p>
                      <a:pPr algn="ctr"/>
                      <a:r>
                        <a:rPr lang="vi-VN" sz="2200" b="1" i="0" dirty="0"/>
                        <a:t>Thời gian </a:t>
                      </a:r>
                      <a:r>
                        <a:rPr lang="vi-VN" sz="2200" b="1" i="1" dirty="0"/>
                        <a:t>t</a:t>
                      </a:r>
                      <a:r>
                        <a:rPr lang="vi-VN" sz="2200" b="1" dirty="0"/>
                        <a:t> (</a:t>
                      </a:r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  <a:r>
                        <a:rPr lang="vi-VN" sz="2200" b="1" dirty="0"/>
                        <a:t>)</a:t>
                      </a:r>
                      <a:endParaRPr lang="en-US" sz="2200" b="1" dirty="0"/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/>
                        <a:t>0</a:t>
                      </a:r>
                      <a:endParaRPr lang="en-US" sz="2200" b="1" dirty="0"/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6067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DBB37805-CB28-406A-9789-A4CE668AC66B}"/>
              </a:ext>
            </a:extLst>
          </p:cNvPr>
          <p:cNvSpPr txBox="1"/>
          <p:nvPr/>
        </p:nvSpPr>
        <p:spPr>
          <a:xfrm>
            <a:off x="3086131" y="5132602"/>
            <a:ext cx="628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Bảng ghi số liệu quãng đường s và thời gian t của đi xe đạp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463FB2-2138-45CC-960D-974452F30CC0}"/>
              </a:ext>
            </a:extLst>
          </p:cNvPr>
          <p:cNvSpPr txBox="1"/>
          <p:nvPr/>
        </p:nvSpPr>
        <p:spPr>
          <a:xfrm>
            <a:off x="625911" y="2730703"/>
            <a:ext cx="7020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Arrow: Chevron 50">
            <a:extLst>
              <a:ext uri="{FF2B5EF4-FFF2-40B4-BE49-F238E27FC236}">
                <a16:creationId xmlns:a16="http://schemas.microsoft.com/office/drawing/2014/main" id="{2BE2C53B-B3B9-46F5-8EF7-A0682DDE8218}"/>
              </a:ext>
            </a:extLst>
          </p:cNvPr>
          <p:cNvSpPr/>
          <p:nvPr/>
        </p:nvSpPr>
        <p:spPr>
          <a:xfrm>
            <a:off x="8145888" y="754835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Arrow: Chevron 51">
            <a:extLst>
              <a:ext uri="{FF2B5EF4-FFF2-40B4-BE49-F238E27FC236}">
                <a16:creationId xmlns:a16="http://schemas.microsoft.com/office/drawing/2014/main" id="{190F053A-0BB4-4A5C-B7F6-978676AA77E1}"/>
              </a:ext>
            </a:extLst>
          </p:cNvPr>
          <p:cNvSpPr/>
          <p:nvPr/>
        </p:nvSpPr>
        <p:spPr>
          <a:xfrm flipH="1">
            <a:off x="3731443" y="748298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9274DCD-2B3D-4760-946C-729EDC053ED7}"/>
              </a:ext>
            </a:extLst>
          </p:cNvPr>
          <p:cNvGrpSpPr/>
          <p:nvPr/>
        </p:nvGrpSpPr>
        <p:grpSpPr>
          <a:xfrm>
            <a:off x="4282622" y="754835"/>
            <a:ext cx="4075044" cy="795132"/>
            <a:chOff x="4303642" y="207086"/>
            <a:chExt cx="4075044" cy="79513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534D82E-857B-4CA8-83E0-5583B004A8FE}"/>
                </a:ext>
              </a:extLst>
            </p:cNvPr>
            <p:cNvGrpSpPr/>
            <p:nvPr/>
          </p:nvGrpSpPr>
          <p:grpSpPr>
            <a:xfrm>
              <a:off x="4303642" y="207086"/>
              <a:ext cx="4075044" cy="795132"/>
              <a:chOff x="4303642" y="207086"/>
              <a:chExt cx="4075044" cy="795132"/>
            </a:xfr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</p:grpSpPr>
          <p:sp>
            <p:nvSpPr>
              <p:cNvPr id="49" name="Arrow: Pentagon 48">
                <a:extLst>
                  <a:ext uri="{FF2B5EF4-FFF2-40B4-BE49-F238E27FC236}">
                    <a16:creationId xmlns:a16="http://schemas.microsoft.com/office/drawing/2014/main" id="{F89BC9A7-9539-4A54-B36D-EA05A15E46BC}"/>
                  </a:ext>
                </a:extLst>
              </p:cNvPr>
              <p:cNvSpPr/>
              <p:nvPr/>
            </p:nvSpPr>
            <p:spPr>
              <a:xfrm>
                <a:off x="6341164" y="207087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Arrow: Pentagon 49">
                <a:extLst>
                  <a:ext uri="{FF2B5EF4-FFF2-40B4-BE49-F238E27FC236}">
                    <a16:creationId xmlns:a16="http://schemas.microsoft.com/office/drawing/2014/main" id="{02F44908-CFC7-4FD1-B9F8-E761E6541CB0}"/>
                  </a:ext>
                </a:extLst>
              </p:cNvPr>
              <p:cNvSpPr/>
              <p:nvPr/>
            </p:nvSpPr>
            <p:spPr>
              <a:xfrm flipH="1">
                <a:off x="4303642" y="207086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201C0A7-31B1-457D-86A5-E46CFC1C1CE6}"/>
                </a:ext>
              </a:extLst>
            </p:cNvPr>
            <p:cNvSpPr txBox="1"/>
            <p:nvPr/>
          </p:nvSpPr>
          <p:spPr>
            <a:xfrm>
              <a:off x="5376739" y="312263"/>
              <a:ext cx="193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BÀI TẬP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84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7956F-23B0-4D7D-BFC9-81850FC1F261}"/>
              </a:ext>
            </a:extLst>
          </p:cNvPr>
          <p:cNvSpPr txBox="1"/>
          <p:nvPr/>
        </p:nvSpPr>
        <p:spPr>
          <a:xfrm>
            <a:off x="221115" y="1100856"/>
            <a:ext cx="49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b)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557D10C5-F12E-4308-924F-B2CB7E3FD6BF}"/>
              </a:ext>
            </a:extLst>
          </p:cNvPr>
          <p:cNvSpPr/>
          <p:nvPr/>
        </p:nvSpPr>
        <p:spPr>
          <a:xfrm>
            <a:off x="8166908" y="207086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5E677567-F2A6-4F1A-A93A-8C7CD05D9DF6}"/>
              </a:ext>
            </a:extLst>
          </p:cNvPr>
          <p:cNvSpPr/>
          <p:nvPr/>
        </p:nvSpPr>
        <p:spPr>
          <a:xfrm flipH="1">
            <a:off x="3752463" y="200549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5B232-CC1F-4BD0-B4D3-C662FC0194B7}"/>
              </a:ext>
            </a:extLst>
          </p:cNvPr>
          <p:cNvGrpSpPr/>
          <p:nvPr/>
        </p:nvGrpSpPr>
        <p:grpSpPr>
          <a:xfrm>
            <a:off x="4303642" y="207086"/>
            <a:ext cx="4075044" cy="795132"/>
            <a:chOff x="4303642" y="207086"/>
            <a:chExt cx="4075044" cy="7951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8FF0AD-59E4-469D-A799-801FD96528C8}"/>
                </a:ext>
              </a:extLst>
            </p:cNvPr>
            <p:cNvGrpSpPr/>
            <p:nvPr/>
          </p:nvGrpSpPr>
          <p:grpSpPr>
            <a:xfrm>
              <a:off x="4303642" y="207086"/>
              <a:ext cx="4075044" cy="795132"/>
              <a:chOff x="4303642" y="207086"/>
              <a:chExt cx="4075044" cy="795132"/>
            </a:xfr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</p:grpSpPr>
          <p:sp>
            <p:nvSpPr>
              <p:cNvPr id="8" name="Arrow: Pentagon 7">
                <a:extLst>
                  <a:ext uri="{FF2B5EF4-FFF2-40B4-BE49-F238E27FC236}">
                    <a16:creationId xmlns:a16="http://schemas.microsoft.com/office/drawing/2014/main" id="{12E8E0FE-C81C-4423-81B3-551521FBB264}"/>
                  </a:ext>
                </a:extLst>
              </p:cNvPr>
              <p:cNvSpPr/>
              <p:nvPr/>
            </p:nvSpPr>
            <p:spPr>
              <a:xfrm>
                <a:off x="6341164" y="207087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row: Pentagon 8">
                <a:extLst>
                  <a:ext uri="{FF2B5EF4-FFF2-40B4-BE49-F238E27FC236}">
                    <a16:creationId xmlns:a16="http://schemas.microsoft.com/office/drawing/2014/main" id="{40903235-1EEE-4933-8C04-0FB3281C4DE1}"/>
                  </a:ext>
                </a:extLst>
              </p:cNvPr>
              <p:cNvSpPr/>
              <p:nvPr/>
            </p:nvSpPr>
            <p:spPr>
              <a:xfrm flipH="1">
                <a:off x="4303642" y="207086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D52CD9-FBFA-44EB-952C-97BE0A4B7253}"/>
                </a:ext>
              </a:extLst>
            </p:cNvPr>
            <p:cNvSpPr txBox="1"/>
            <p:nvPr/>
          </p:nvSpPr>
          <p:spPr>
            <a:xfrm>
              <a:off x="5376739" y="312263"/>
              <a:ext cx="193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BÀI TẬP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6AAADFD-C263-4C09-B37F-A3E405B81FD3}"/>
              </a:ext>
            </a:extLst>
          </p:cNvPr>
          <p:cNvSpPr txBox="1"/>
          <p:nvPr/>
        </p:nvSpPr>
        <p:spPr>
          <a:xfrm>
            <a:off x="676056" y="1100856"/>
            <a:ext cx="11330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Vẽ hai trục tọa độ O</a:t>
            </a:r>
            <a:r>
              <a:rPr lang="vi-VN" sz="2400" i="1" dirty="0"/>
              <a:t>s</a:t>
            </a:r>
            <a:r>
              <a:rPr lang="vi-VN" sz="2400" dirty="0"/>
              <a:t> (biểu diễn độ dài quãng đường) và O</a:t>
            </a:r>
            <a:r>
              <a:rPr lang="vi-VN" sz="2400" i="1" dirty="0"/>
              <a:t>t</a:t>
            </a:r>
            <a:r>
              <a:rPr lang="vi-VN" sz="2400" dirty="0"/>
              <a:t> (biểu diễn thời gian) theo tỉ lệ:</a:t>
            </a:r>
          </a:p>
          <a:p>
            <a:pPr marL="342900" indent="-342900">
              <a:buFontTx/>
              <a:buChar char="-"/>
            </a:pPr>
            <a:r>
              <a:rPr lang="vi-VN" sz="2400" dirty="0"/>
              <a:t>Mỗi độ chia trên trục Ot ứng với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min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vi-VN" sz="2400" dirty="0"/>
              <a:t>Mỗi độ chia trên trục Os ứng với 10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dirty="0"/>
              <a:t> </a:t>
            </a:r>
            <a:r>
              <a:rPr lang="vi-VN" sz="2400" dirty="0"/>
              <a:t>m</a:t>
            </a:r>
            <a:endParaRPr lang="en-US" sz="2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C0CF112-A39E-489D-9EC9-FDD03DEDE601}"/>
              </a:ext>
            </a:extLst>
          </p:cNvPr>
          <p:cNvGrpSpPr/>
          <p:nvPr/>
        </p:nvGrpSpPr>
        <p:grpSpPr>
          <a:xfrm>
            <a:off x="4749487" y="6142957"/>
            <a:ext cx="5005138" cy="521157"/>
            <a:chOff x="4749487" y="6142957"/>
            <a:chExt cx="5005138" cy="52115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6EFB277-2B7A-42B3-9EA9-AC8D1AAC5BB3}"/>
                </a:ext>
              </a:extLst>
            </p:cNvPr>
            <p:cNvCxnSpPr>
              <a:cxnSpLocks/>
            </p:cNvCxnSpPr>
            <p:nvPr/>
          </p:nvCxnSpPr>
          <p:spPr>
            <a:xfrm>
              <a:off x="4749487" y="6237192"/>
              <a:ext cx="4270225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6C9953-1882-4E50-BF65-C6606AF2C029}"/>
                </a:ext>
              </a:extLst>
            </p:cNvPr>
            <p:cNvSpPr txBox="1"/>
            <p:nvPr/>
          </p:nvSpPr>
          <p:spPr>
            <a:xfrm>
              <a:off x="8798995" y="6294782"/>
              <a:ext cx="955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C00000"/>
                  </a:solidFill>
                </a:rPr>
                <a:t>t </a:t>
              </a:r>
              <a:r>
                <a:rPr lang="vi-VN" dirty="0">
                  <a:solidFill>
                    <a:srgbClr val="C00000"/>
                  </a:solidFill>
                </a:rPr>
                <a:t>(</a:t>
              </a: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r>
                <a:rPr lang="vi-VN" dirty="0">
                  <a:solidFill>
                    <a:srgbClr val="C00000"/>
                  </a:solidFill>
                </a:rPr>
                <a:t>)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8C49A01-F5D6-4F28-9E06-A2612458B59F}"/>
                </a:ext>
              </a:extLst>
            </p:cNvPr>
            <p:cNvCxnSpPr/>
            <p:nvPr/>
          </p:nvCxnSpPr>
          <p:spPr>
            <a:xfrm>
              <a:off x="5326097" y="6154556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129AC54-9537-477D-8BF4-8A408389375A}"/>
                </a:ext>
              </a:extLst>
            </p:cNvPr>
            <p:cNvCxnSpPr/>
            <p:nvPr/>
          </p:nvCxnSpPr>
          <p:spPr>
            <a:xfrm>
              <a:off x="5905217" y="6154556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E11D7EA-1500-48BD-8327-18C23524BB26}"/>
                </a:ext>
              </a:extLst>
            </p:cNvPr>
            <p:cNvGrpSpPr/>
            <p:nvPr/>
          </p:nvGrpSpPr>
          <p:grpSpPr>
            <a:xfrm>
              <a:off x="6321086" y="6154556"/>
              <a:ext cx="1172798" cy="496357"/>
              <a:chOff x="6231834" y="6340902"/>
              <a:chExt cx="1172798" cy="496357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26E2F8B-DB14-4473-9B44-CD4F85A3AB1E}"/>
                  </a:ext>
                </a:extLst>
              </p:cNvPr>
              <p:cNvCxnSpPr/>
              <p:nvPr/>
            </p:nvCxnSpPr>
            <p:spPr>
              <a:xfrm>
                <a:off x="6391275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1C535E1-538F-4522-9B80-3E4BCAC61490}"/>
                  </a:ext>
                </a:extLst>
              </p:cNvPr>
              <p:cNvSpPr txBox="1"/>
              <p:nvPr/>
            </p:nvSpPr>
            <p:spPr>
              <a:xfrm>
                <a:off x="6231834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56D392-5AF1-4DD9-8936-C387169C9A68}"/>
                  </a:ext>
                </a:extLst>
              </p:cNvPr>
              <p:cNvSpPr txBox="1"/>
              <p:nvPr/>
            </p:nvSpPr>
            <p:spPr>
              <a:xfrm>
                <a:off x="6831704" y="6467927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0C35D25-09D9-4F3A-9916-25E4D1A5167F}"/>
                </a:ext>
              </a:extLst>
            </p:cNvPr>
            <p:cNvGrpSpPr/>
            <p:nvPr/>
          </p:nvGrpSpPr>
          <p:grpSpPr>
            <a:xfrm>
              <a:off x="7057742" y="6142957"/>
              <a:ext cx="1375249" cy="495783"/>
              <a:chOff x="6968490" y="6329303"/>
              <a:chExt cx="1375249" cy="495783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786D607-CD05-434F-9A20-DCDEB9A9A87B}"/>
                  </a:ext>
                </a:extLst>
              </p:cNvPr>
              <p:cNvCxnSpPr/>
              <p:nvPr/>
            </p:nvCxnSpPr>
            <p:spPr>
              <a:xfrm>
                <a:off x="696849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C9F8581-8E10-40CC-97D2-4621AEE2A5DF}"/>
                  </a:ext>
                </a:extLst>
              </p:cNvPr>
              <p:cNvCxnSpPr/>
              <p:nvPr/>
            </p:nvCxnSpPr>
            <p:spPr>
              <a:xfrm>
                <a:off x="754380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FE66119-0E8D-6C53-0297-A6AEA578F0DA}"/>
                  </a:ext>
                </a:extLst>
              </p:cNvPr>
              <p:cNvSpPr txBox="1"/>
              <p:nvPr/>
            </p:nvSpPr>
            <p:spPr>
              <a:xfrm>
                <a:off x="7894480" y="6455754"/>
                <a:ext cx="4492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2C63AC-6B61-C118-6A45-9462844143DE}"/>
                  </a:ext>
                </a:extLst>
              </p:cNvPr>
              <p:cNvCxnSpPr/>
              <p:nvPr/>
            </p:nvCxnSpPr>
            <p:spPr>
              <a:xfrm>
                <a:off x="8097457" y="6329303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61753D7-B4AE-4B08-94CE-63C3CA7E8232}"/>
              </a:ext>
            </a:extLst>
          </p:cNvPr>
          <p:cNvGrpSpPr/>
          <p:nvPr/>
        </p:nvGrpSpPr>
        <p:grpSpPr>
          <a:xfrm>
            <a:off x="3925049" y="2815250"/>
            <a:ext cx="907653" cy="3708638"/>
            <a:chOff x="3925049" y="2815250"/>
            <a:chExt cx="907653" cy="370863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0600114-1467-4C6E-986A-F00F6A14F4C5}"/>
                </a:ext>
              </a:extLst>
            </p:cNvPr>
            <p:cNvCxnSpPr/>
            <p:nvPr/>
          </p:nvCxnSpPr>
          <p:spPr>
            <a:xfrm>
              <a:off x="4749487" y="2940920"/>
              <a:ext cx="0" cy="3276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814F22-6CAD-462D-8D2D-276855DED70C}"/>
                </a:ext>
              </a:extLst>
            </p:cNvPr>
            <p:cNvSpPr/>
            <p:nvPr/>
          </p:nvSpPr>
          <p:spPr>
            <a:xfrm>
              <a:off x="4708973" y="6193378"/>
              <a:ext cx="87630" cy="8763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5F3669-C881-4174-AC0F-22A24440358E}"/>
                </a:ext>
              </a:extLst>
            </p:cNvPr>
            <p:cNvSpPr txBox="1"/>
            <p:nvPr/>
          </p:nvSpPr>
          <p:spPr>
            <a:xfrm>
              <a:off x="4391979" y="6154556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68173A-1A14-4C42-9B97-FFB73C2A2755}"/>
                </a:ext>
              </a:extLst>
            </p:cNvPr>
            <p:cNvSpPr txBox="1"/>
            <p:nvPr/>
          </p:nvSpPr>
          <p:spPr>
            <a:xfrm>
              <a:off x="3925049" y="2815250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C00000"/>
                  </a:solidFill>
                </a:rPr>
                <a:t>s </a:t>
              </a:r>
              <a:r>
                <a:rPr lang="vi-VN" dirty="0">
                  <a:solidFill>
                    <a:srgbClr val="C00000"/>
                  </a:solidFill>
                </a:rPr>
                <a:t>(m)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DF5C747-B9DB-4994-BEB4-166B164588F5}"/>
                </a:ext>
              </a:extLst>
            </p:cNvPr>
            <p:cNvGrpSpPr/>
            <p:nvPr/>
          </p:nvGrpSpPr>
          <p:grpSpPr>
            <a:xfrm>
              <a:off x="3965657" y="4897377"/>
              <a:ext cx="867045" cy="369332"/>
              <a:chOff x="3876405" y="5083723"/>
              <a:chExt cx="867045" cy="36933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54C668D-89E9-407F-98CC-B7915B3077B0}"/>
                  </a:ext>
                </a:extLst>
              </p:cNvPr>
              <p:cNvCxnSpPr/>
              <p:nvPr/>
            </p:nvCxnSpPr>
            <p:spPr>
              <a:xfrm>
                <a:off x="4574502" y="5276829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4F1EB25-3F72-4222-8879-DA60624077A7}"/>
                  </a:ext>
                </a:extLst>
              </p:cNvPr>
              <p:cNvSpPr txBox="1"/>
              <p:nvPr/>
            </p:nvSpPr>
            <p:spPr>
              <a:xfrm>
                <a:off x="3876405" y="5083723"/>
                <a:ext cx="699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BE53706-6D9D-429C-B82D-A46F2A6B6B54}"/>
                </a:ext>
              </a:extLst>
            </p:cNvPr>
            <p:cNvSpPr txBox="1"/>
            <p:nvPr/>
          </p:nvSpPr>
          <p:spPr>
            <a:xfrm>
              <a:off x="3953861" y="3673419"/>
              <a:ext cx="699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89C2567-E930-466D-9638-2134390EC6DF}"/>
                </a:ext>
              </a:extLst>
            </p:cNvPr>
            <p:cNvCxnSpPr/>
            <p:nvPr/>
          </p:nvCxnSpPr>
          <p:spPr>
            <a:xfrm>
              <a:off x="4663754" y="3862173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395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20EA51AE-BD85-4300-D314-1460158F314E}"/>
              </a:ext>
            </a:extLst>
          </p:cNvPr>
          <p:cNvCxnSpPr>
            <a:cxnSpLocks/>
          </p:cNvCxnSpPr>
          <p:nvPr/>
        </p:nvCxnSpPr>
        <p:spPr>
          <a:xfrm flipV="1">
            <a:off x="6056784" y="3476675"/>
            <a:ext cx="1132901" cy="122395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7487035-C652-475D-B08E-D4C49BFC67B3}"/>
              </a:ext>
            </a:extLst>
          </p:cNvPr>
          <p:cNvCxnSpPr>
            <a:cxnSpLocks/>
          </p:cNvCxnSpPr>
          <p:nvPr/>
        </p:nvCxnSpPr>
        <p:spPr>
          <a:xfrm flipH="1">
            <a:off x="3886916" y="4706650"/>
            <a:ext cx="2165557" cy="2424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9D7A4CC-42D1-9BD2-E260-BBF01182D978}"/>
              </a:ext>
            </a:extLst>
          </p:cNvPr>
          <p:cNvCxnSpPr>
            <a:cxnSpLocks/>
          </p:cNvCxnSpPr>
          <p:nvPr/>
        </p:nvCxnSpPr>
        <p:spPr>
          <a:xfrm>
            <a:off x="5483503" y="4703145"/>
            <a:ext cx="5772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F89677E-CAF7-DC1D-A5BC-5B17B73E8859}"/>
              </a:ext>
            </a:extLst>
          </p:cNvPr>
          <p:cNvGrpSpPr/>
          <p:nvPr/>
        </p:nvGrpSpPr>
        <p:grpSpPr>
          <a:xfrm>
            <a:off x="3752463" y="5761548"/>
            <a:ext cx="5005138" cy="521157"/>
            <a:chOff x="4749487" y="6142957"/>
            <a:chExt cx="5005138" cy="521157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38C32D-7CEE-101C-4639-86A6A8CF46AA}"/>
                </a:ext>
              </a:extLst>
            </p:cNvPr>
            <p:cNvCxnSpPr>
              <a:cxnSpLocks/>
            </p:cNvCxnSpPr>
            <p:nvPr/>
          </p:nvCxnSpPr>
          <p:spPr>
            <a:xfrm>
              <a:off x="4749487" y="6237192"/>
              <a:ext cx="4270225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B735666-50EF-0215-D79C-7B0B41027A08}"/>
                </a:ext>
              </a:extLst>
            </p:cNvPr>
            <p:cNvSpPr txBox="1"/>
            <p:nvPr/>
          </p:nvSpPr>
          <p:spPr>
            <a:xfrm>
              <a:off x="8798995" y="6294782"/>
              <a:ext cx="955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C00000"/>
                  </a:solidFill>
                </a:rPr>
                <a:t>t </a:t>
              </a:r>
              <a:r>
                <a:rPr lang="vi-VN" dirty="0">
                  <a:solidFill>
                    <a:srgbClr val="C00000"/>
                  </a:solidFill>
                </a:rPr>
                <a:t>(</a:t>
              </a:r>
              <a:r>
                <a:rPr lang="en-US" dirty="0">
                  <a:solidFill>
                    <a:srgbClr val="C00000"/>
                  </a:solidFill>
                  <a:cs typeface="Arial" panose="020B0604020202020204" pitchFamily="34" charset="0"/>
                </a:rPr>
                <a:t>min</a:t>
              </a:r>
              <a:r>
                <a:rPr lang="vi-VN" dirty="0">
                  <a:solidFill>
                    <a:srgbClr val="C00000"/>
                  </a:solidFill>
                </a:rPr>
                <a:t>)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DE9EF7F-7328-8CC9-B4EA-72B01B6857A9}"/>
                </a:ext>
              </a:extLst>
            </p:cNvPr>
            <p:cNvCxnSpPr/>
            <p:nvPr/>
          </p:nvCxnSpPr>
          <p:spPr>
            <a:xfrm>
              <a:off x="5326097" y="6154556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5D58A6F-5C46-B810-F84B-4B9CCDF56241}"/>
                </a:ext>
              </a:extLst>
            </p:cNvPr>
            <p:cNvCxnSpPr/>
            <p:nvPr/>
          </p:nvCxnSpPr>
          <p:spPr>
            <a:xfrm>
              <a:off x="5905217" y="6154556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464B9B4-A669-EC1F-AA1A-6DED7D161CA9}"/>
                </a:ext>
              </a:extLst>
            </p:cNvPr>
            <p:cNvGrpSpPr/>
            <p:nvPr/>
          </p:nvGrpSpPr>
          <p:grpSpPr>
            <a:xfrm>
              <a:off x="6321086" y="6154556"/>
              <a:ext cx="1172798" cy="496357"/>
              <a:chOff x="6231834" y="6340902"/>
              <a:chExt cx="1172798" cy="496357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89EED067-D8F2-1609-165A-7AEC2BD4FCE8}"/>
                  </a:ext>
                </a:extLst>
              </p:cNvPr>
              <p:cNvCxnSpPr/>
              <p:nvPr/>
            </p:nvCxnSpPr>
            <p:spPr>
              <a:xfrm>
                <a:off x="6391275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B3B41D4-6DD2-0590-4D4D-641833F00E75}"/>
                  </a:ext>
                </a:extLst>
              </p:cNvPr>
              <p:cNvSpPr txBox="1"/>
              <p:nvPr/>
            </p:nvSpPr>
            <p:spPr>
              <a:xfrm>
                <a:off x="6231834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0EBDDC5-AFDE-CFBB-645D-8C3F19B71BC0}"/>
                  </a:ext>
                </a:extLst>
              </p:cNvPr>
              <p:cNvSpPr txBox="1"/>
              <p:nvPr/>
            </p:nvSpPr>
            <p:spPr>
              <a:xfrm>
                <a:off x="6831704" y="6467927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 panose="020B0604020202020204" pitchFamily="34" charset="0"/>
                  </a:rPr>
                  <a:t>20</a:t>
                </a: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DF98C9-A984-6802-F3BD-757F97D31F35}"/>
                </a:ext>
              </a:extLst>
            </p:cNvPr>
            <p:cNvGrpSpPr/>
            <p:nvPr/>
          </p:nvGrpSpPr>
          <p:grpSpPr>
            <a:xfrm>
              <a:off x="7057742" y="6142957"/>
              <a:ext cx="1375249" cy="495783"/>
              <a:chOff x="6968490" y="6329303"/>
              <a:chExt cx="1375249" cy="495783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D801D8F7-E01E-B562-5FFA-042B71A9A518}"/>
                  </a:ext>
                </a:extLst>
              </p:cNvPr>
              <p:cNvCxnSpPr/>
              <p:nvPr/>
            </p:nvCxnSpPr>
            <p:spPr>
              <a:xfrm>
                <a:off x="696849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207AD24F-EF7A-7AA1-5772-ED9412AB98A2}"/>
                  </a:ext>
                </a:extLst>
              </p:cNvPr>
              <p:cNvCxnSpPr/>
              <p:nvPr/>
            </p:nvCxnSpPr>
            <p:spPr>
              <a:xfrm>
                <a:off x="754380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EA32A414-5076-BD68-88EC-EC14FBDDD655}"/>
                  </a:ext>
                </a:extLst>
              </p:cNvPr>
              <p:cNvSpPr txBox="1"/>
              <p:nvPr/>
            </p:nvSpPr>
            <p:spPr>
              <a:xfrm>
                <a:off x="7894480" y="6455754"/>
                <a:ext cx="4492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 panose="020B0604020202020204" pitchFamily="34" charset="0"/>
                  </a:rPr>
                  <a:t>30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CEE5D478-BC51-4422-853B-6D57A0BC1421}"/>
                  </a:ext>
                </a:extLst>
              </p:cNvPr>
              <p:cNvCxnSpPr/>
              <p:nvPr/>
            </p:nvCxnSpPr>
            <p:spPr>
              <a:xfrm>
                <a:off x="8097457" y="6329303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49E1C7A-95EC-5C70-60C4-FF9503939149}"/>
              </a:ext>
            </a:extLst>
          </p:cNvPr>
          <p:cNvGrpSpPr/>
          <p:nvPr/>
        </p:nvGrpSpPr>
        <p:grpSpPr>
          <a:xfrm>
            <a:off x="2928025" y="2433841"/>
            <a:ext cx="907653" cy="3708638"/>
            <a:chOff x="3925049" y="2815250"/>
            <a:chExt cx="907653" cy="3708638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604675D-2360-EDBD-3C89-5B3FDA89AE1B}"/>
                </a:ext>
              </a:extLst>
            </p:cNvPr>
            <p:cNvCxnSpPr/>
            <p:nvPr/>
          </p:nvCxnSpPr>
          <p:spPr>
            <a:xfrm>
              <a:off x="4749487" y="2940920"/>
              <a:ext cx="0" cy="3276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13E9CFC-F137-4E14-739B-B6E52CEA2D20}"/>
                </a:ext>
              </a:extLst>
            </p:cNvPr>
            <p:cNvSpPr/>
            <p:nvPr/>
          </p:nvSpPr>
          <p:spPr>
            <a:xfrm>
              <a:off x="4708973" y="6193378"/>
              <a:ext cx="87630" cy="8763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904A1A0-B26C-2EBB-CE95-20F46B42663A}"/>
                </a:ext>
              </a:extLst>
            </p:cNvPr>
            <p:cNvSpPr txBox="1"/>
            <p:nvPr/>
          </p:nvSpPr>
          <p:spPr>
            <a:xfrm>
              <a:off x="4391979" y="6154556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E86B69A-D0A2-ADD3-64B0-0A34B6B28945}"/>
                </a:ext>
              </a:extLst>
            </p:cNvPr>
            <p:cNvSpPr txBox="1"/>
            <p:nvPr/>
          </p:nvSpPr>
          <p:spPr>
            <a:xfrm>
              <a:off x="3925049" y="2815250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C00000"/>
                  </a:solidFill>
                </a:rPr>
                <a:t>s </a:t>
              </a:r>
              <a:r>
                <a:rPr lang="vi-VN" dirty="0">
                  <a:solidFill>
                    <a:srgbClr val="C00000"/>
                  </a:solidFill>
                </a:rPr>
                <a:t>(m)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A1712AC-6243-7352-0911-667C3EDC9FFB}"/>
                </a:ext>
              </a:extLst>
            </p:cNvPr>
            <p:cNvGrpSpPr/>
            <p:nvPr/>
          </p:nvGrpSpPr>
          <p:grpSpPr>
            <a:xfrm>
              <a:off x="3965657" y="4897377"/>
              <a:ext cx="867045" cy="369332"/>
              <a:chOff x="3876405" y="5083723"/>
              <a:chExt cx="867045" cy="369332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83B5838-810F-5804-D9D7-579A618D071E}"/>
                  </a:ext>
                </a:extLst>
              </p:cNvPr>
              <p:cNvCxnSpPr/>
              <p:nvPr/>
            </p:nvCxnSpPr>
            <p:spPr>
              <a:xfrm>
                <a:off x="4574502" y="5276829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1D9ACE9-78A0-D70C-991A-FE0EF2CAAEDD}"/>
                  </a:ext>
                </a:extLst>
              </p:cNvPr>
              <p:cNvSpPr txBox="1"/>
              <p:nvPr/>
            </p:nvSpPr>
            <p:spPr>
              <a:xfrm>
                <a:off x="3876405" y="5083723"/>
                <a:ext cx="699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F8AC00C-91B6-8A2E-73DE-BE2D06D679BE}"/>
                </a:ext>
              </a:extLst>
            </p:cNvPr>
            <p:cNvSpPr txBox="1"/>
            <p:nvPr/>
          </p:nvSpPr>
          <p:spPr>
            <a:xfrm>
              <a:off x="3953861" y="3673419"/>
              <a:ext cx="699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311BCA2-19B4-66A0-AEDE-97ACC080F802}"/>
                </a:ext>
              </a:extLst>
            </p:cNvPr>
            <p:cNvCxnSpPr/>
            <p:nvPr/>
          </p:nvCxnSpPr>
          <p:spPr>
            <a:xfrm>
              <a:off x="4663754" y="3862173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CE5F094-CD0F-4B85-9FC3-6592CCCD1655}"/>
              </a:ext>
            </a:extLst>
          </p:cNvPr>
          <p:cNvCxnSpPr>
            <a:cxnSpLocks/>
          </p:cNvCxnSpPr>
          <p:nvPr/>
        </p:nvCxnSpPr>
        <p:spPr>
          <a:xfrm flipV="1">
            <a:off x="3805716" y="4721681"/>
            <a:ext cx="1668799" cy="10820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9D7956F-23B0-4D7D-BFC9-81850FC1F261}"/>
              </a:ext>
            </a:extLst>
          </p:cNvPr>
          <p:cNvSpPr txBox="1"/>
          <p:nvPr/>
        </p:nvSpPr>
        <p:spPr>
          <a:xfrm>
            <a:off x="321013" y="1065674"/>
            <a:ext cx="49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557D10C5-F12E-4308-924F-B2CB7E3FD6BF}"/>
              </a:ext>
            </a:extLst>
          </p:cNvPr>
          <p:cNvSpPr/>
          <p:nvPr/>
        </p:nvSpPr>
        <p:spPr>
          <a:xfrm>
            <a:off x="8166908" y="207086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5E677567-F2A6-4F1A-A93A-8C7CD05D9DF6}"/>
              </a:ext>
            </a:extLst>
          </p:cNvPr>
          <p:cNvSpPr/>
          <p:nvPr/>
        </p:nvSpPr>
        <p:spPr>
          <a:xfrm flipH="1">
            <a:off x="3752463" y="200549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5B232-CC1F-4BD0-B4D3-C662FC0194B7}"/>
              </a:ext>
            </a:extLst>
          </p:cNvPr>
          <p:cNvGrpSpPr/>
          <p:nvPr/>
        </p:nvGrpSpPr>
        <p:grpSpPr>
          <a:xfrm>
            <a:off x="4303642" y="207086"/>
            <a:ext cx="4075044" cy="795132"/>
            <a:chOff x="4303642" y="207086"/>
            <a:chExt cx="4075044" cy="7951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8FF0AD-59E4-469D-A799-801FD96528C8}"/>
                </a:ext>
              </a:extLst>
            </p:cNvPr>
            <p:cNvGrpSpPr/>
            <p:nvPr/>
          </p:nvGrpSpPr>
          <p:grpSpPr>
            <a:xfrm>
              <a:off x="4303642" y="207086"/>
              <a:ext cx="4075044" cy="795132"/>
              <a:chOff x="4303642" y="207086"/>
              <a:chExt cx="4075044" cy="795132"/>
            </a:xfr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</p:grpSpPr>
          <p:sp>
            <p:nvSpPr>
              <p:cNvPr id="8" name="Arrow: Pentagon 7">
                <a:extLst>
                  <a:ext uri="{FF2B5EF4-FFF2-40B4-BE49-F238E27FC236}">
                    <a16:creationId xmlns:a16="http://schemas.microsoft.com/office/drawing/2014/main" id="{12E8E0FE-C81C-4423-81B3-551521FBB264}"/>
                  </a:ext>
                </a:extLst>
              </p:cNvPr>
              <p:cNvSpPr/>
              <p:nvPr/>
            </p:nvSpPr>
            <p:spPr>
              <a:xfrm>
                <a:off x="6341164" y="207087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row: Pentagon 8">
                <a:extLst>
                  <a:ext uri="{FF2B5EF4-FFF2-40B4-BE49-F238E27FC236}">
                    <a16:creationId xmlns:a16="http://schemas.microsoft.com/office/drawing/2014/main" id="{40903235-1EEE-4933-8C04-0FB3281C4DE1}"/>
                  </a:ext>
                </a:extLst>
              </p:cNvPr>
              <p:cNvSpPr/>
              <p:nvPr/>
            </p:nvSpPr>
            <p:spPr>
              <a:xfrm flipH="1">
                <a:off x="4303642" y="207086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D52CD9-FBFA-44EB-952C-97BE0A4B7253}"/>
                </a:ext>
              </a:extLst>
            </p:cNvPr>
            <p:cNvSpPr txBox="1"/>
            <p:nvPr/>
          </p:nvSpPr>
          <p:spPr>
            <a:xfrm>
              <a:off x="5376739" y="312263"/>
              <a:ext cx="193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BÀI TẬP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15A4842-3904-4CB4-8110-6330EE273F19}"/>
              </a:ext>
            </a:extLst>
          </p:cNvPr>
          <p:cNvSpPr txBox="1"/>
          <p:nvPr/>
        </p:nvSpPr>
        <p:spPr>
          <a:xfrm>
            <a:off x="696275" y="1096452"/>
            <a:ext cx="10138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Điểm gốc O (biểu diễn nơi xuất phát của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) có </a:t>
            </a:r>
            <a:r>
              <a:rPr lang="vi-VN" sz="2200" i="1" dirty="0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 = 0, </a:t>
            </a:r>
            <a:r>
              <a:rPr lang="vi-VN" sz="2200" i="1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 = 0 </a:t>
            </a:r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907FB6-F5EB-48BB-85E0-CA277DF90E20}"/>
              </a:ext>
            </a:extLst>
          </p:cNvPr>
          <p:cNvSpPr txBox="1"/>
          <p:nvPr/>
        </p:nvSpPr>
        <p:spPr>
          <a:xfrm>
            <a:off x="733653" y="1546411"/>
            <a:ext cx="11011533" cy="8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Lần lượt xác định các điểm còn lại: Điểm A (t =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15 min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; s = 10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m), điểm B (t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min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; s =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m), điểm C (t =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min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; s =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m)</a:t>
            </a:r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7BA72A7-F59C-4F30-8BF6-23D3D71B639A}"/>
              </a:ext>
            </a:extLst>
          </p:cNvPr>
          <p:cNvSpPr/>
          <p:nvPr/>
        </p:nvSpPr>
        <p:spPr>
          <a:xfrm>
            <a:off x="3666730" y="5779332"/>
            <a:ext cx="168948" cy="16894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BBE4939-F404-48CE-A92C-D758641C408A}"/>
              </a:ext>
            </a:extLst>
          </p:cNvPr>
          <p:cNvCxnSpPr>
            <a:cxnSpLocks/>
          </p:cNvCxnSpPr>
          <p:nvPr/>
        </p:nvCxnSpPr>
        <p:spPr>
          <a:xfrm flipV="1">
            <a:off x="5474515" y="4700634"/>
            <a:ext cx="0" cy="1044596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860F039-5E83-4CA4-8A34-101551657154}"/>
              </a:ext>
            </a:extLst>
          </p:cNvPr>
          <p:cNvCxnSpPr>
            <a:cxnSpLocks/>
          </p:cNvCxnSpPr>
          <p:nvPr/>
        </p:nvCxnSpPr>
        <p:spPr>
          <a:xfrm flipH="1">
            <a:off x="3763163" y="4709074"/>
            <a:ext cx="1665583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9D7EE8-3CFF-4F6C-A911-C4C0C99DE4A7}"/>
              </a:ext>
            </a:extLst>
          </p:cNvPr>
          <p:cNvCxnSpPr>
            <a:cxnSpLocks/>
          </p:cNvCxnSpPr>
          <p:nvPr/>
        </p:nvCxnSpPr>
        <p:spPr>
          <a:xfrm flipV="1">
            <a:off x="6055008" y="4682030"/>
            <a:ext cx="0" cy="103895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4EEFFBC-1167-44C6-BD12-CEDD64D514FF}"/>
              </a:ext>
            </a:extLst>
          </p:cNvPr>
          <p:cNvGrpSpPr/>
          <p:nvPr/>
        </p:nvGrpSpPr>
        <p:grpSpPr>
          <a:xfrm>
            <a:off x="5972310" y="4123883"/>
            <a:ext cx="519155" cy="651694"/>
            <a:chOff x="5141535" y="4650075"/>
            <a:chExt cx="519155" cy="651694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09CC545-BBB9-4976-B1BF-C9972D382117}"/>
                </a:ext>
              </a:extLst>
            </p:cNvPr>
            <p:cNvSpPr/>
            <p:nvPr/>
          </p:nvSpPr>
          <p:spPr>
            <a:xfrm>
              <a:off x="5141535" y="5132821"/>
              <a:ext cx="168948" cy="16894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7E0F9C9-1E40-40FC-8F45-BAF8C1C0AA36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080E7E-9BE4-4FC3-9F85-C19C1EFB6B8D}"/>
              </a:ext>
            </a:extLst>
          </p:cNvPr>
          <p:cNvCxnSpPr>
            <a:cxnSpLocks/>
          </p:cNvCxnSpPr>
          <p:nvPr/>
        </p:nvCxnSpPr>
        <p:spPr>
          <a:xfrm flipV="1">
            <a:off x="7192226" y="3476676"/>
            <a:ext cx="0" cy="2227671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968E03C-2A59-4EEA-8126-4682FADA816D}"/>
              </a:ext>
            </a:extLst>
          </p:cNvPr>
          <p:cNvCxnSpPr>
            <a:cxnSpLocks/>
          </p:cNvCxnSpPr>
          <p:nvPr/>
        </p:nvCxnSpPr>
        <p:spPr>
          <a:xfrm flipH="1">
            <a:off x="3815295" y="3466751"/>
            <a:ext cx="3387781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C59BD03-AB71-482A-8972-47D96297860F}"/>
              </a:ext>
            </a:extLst>
          </p:cNvPr>
          <p:cNvGrpSpPr/>
          <p:nvPr/>
        </p:nvGrpSpPr>
        <p:grpSpPr>
          <a:xfrm>
            <a:off x="7100347" y="2918366"/>
            <a:ext cx="519155" cy="651694"/>
            <a:chOff x="5141535" y="4650075"/>
            <a:chExt cx="519155" cy="65169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5C8D366-036C-4F0C-A174-C42A6B443C83}"/>
                </a:ext>
              </a:extLst>
            </p:cNvPr>
            <p:cNvSpPr/>
            <p:nvPr/>
          </p:nvSpPr>
          <p:spPr>
            <a:xfrm>
              <a:off x="5141535" y="5132821"/>
              <a:ext cx="168948" cy="16894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B8C7237-8429-4B96-95C5-8835A2680385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97A6B3A6-E30F-4B46-9135-F52C87A037C1}"/>
              </a:ext>
            </a:extLst>
          </p:cNvPr>
          <p:cNvSpPr txBox="1"/>
          <p:nvPr/>
        </p:nvSpPr>
        <p:spPr>
          <a:xfrm>
            <a:off x="953173" y="6257060"/>
            <a:ext cx="10683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Nối các điểm đã vẽ ta được </a:t>
            </a:r>
            <a:r>
              <a:rPr lang="vi-VN" sz="2200" b="1" dirty="0">
                <a:solidFill>
                  <a:srgbClr val="0070C0"/>
                </a:solidFill>
              </a:rPr>
              <a:t>đồ thị quãng đường – thời gian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của người đi xe đạp</a:t>
            </a:r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78499C1-84F1-4642-B4FA-000D50C9E1FC}"/>
              </a:ext>
            </a:extLst>
          </p:cNvPr>
          <p:cNvGrpSpPr/>
          <p:nvPr/>
        </p:nvGrpSpPr>
        <p:grpSpPr>
          <a:xfrm>
            <a:off x="5393296" y="4123057"/>
            <a:ext cx="519155" cy="651694"/>
            <a:chOff x="5141535" y="4650075"/>
            <a:chExt cx="519155" cy="651694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EFF1A8-179F-4B77-A824-3C0E7FBDEA13}"/>
                </a:ext>
              </a:extLst>
            </p:cNvPr>
            <p:cNvSpPr/>
            <p:nvPr/>
          </p:nvSpPr>
          <p:spPr>
            <a:xfrm>
              <a:off x="5141535" y="5132821"/>
              <a:ext cx="168948" cy="16894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1FA5A84-D7C6-4BFF-B7BC-45D22D2EFAAC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4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0" grpId="0"/>
      <p:bldP spid="51" grpId="0"/>
      <p:bldP spid="60" grpId="0" animBg="1"/>
      <p:bldP spid="9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20EA51AE-BD85-4300-D314-1460158F314E}"/>
              </a:ext>
            </a:extLst>
          </p:cNvPr>
          <p:cNvCxnSpPr>
            <a:cxnSpLocks/>
          </p:cNvCxnSpPr>
          <p:nvPr/>
        </p:nvCxnSpPr>
        <p:spPr>
          <a:xfrm flipV="1">
            <a:off x="3740304" y="2945603"/>
            <a:ext cx="1132901" cy="122395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7487035-C652-475D-B08E-D4C49BFC67B3}"/>
              </a:ext>
            </a:extLst>
          </p:cNvPr>
          <p:cNvCxnSpPr>
            <a:cxnSpLocks/>
          </p:cNvCxnSpPr>
          <p:nvPr/>
        </p:nvCxnSpPr>
        <p:spPr>
          <a:xfrm flipH="1">
            <a:off x="1570436" y="4175578"/>
            <a:ext cx="2165557" cy="2424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9D7A4CC-42D1-9BD2-E260-BBF01182D978}"/>
              </a:ext>
            </a:extLst>
          </p:cNvPr>
          <p:cNvCxnSpPr>
            <a:cxnSpLocks/>
          </p:cNvCxnSpPr>
          <p:nvPr/>
        </p:nvCxnSpPr>
        <p:spPr>
          <a:xfrm>
            <a:off x="3167023" y="4172073"/>
            <a:ext cx="5772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F89677E-CAF7-DC1D-A5BC-5B17B73E8859}"/>
              </a:ext>
            </a:extLst>
          </p:cNvPr>
          <p:cNvGrpSpPr/>
          <p:nvPr/>
        </p:nvGrpSpPr>
        <p:grpSpPr>
          <a:xfrm>
            <a:off x="1435983" y="5230476"/>
            <a:ext cx="5005138" cy="521157"/>
            <a:chOff x="4749487" y="6142957"/>
            <a:chExt cx="5005138" cy="521157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38C32D-7CEE-101C-4639-86A6A8CF46AA}"/>
                </a:ext>
              </a:extLst>
            </p:cNvPr>
            <p:cNvCxnSpPr>
              <a:cxnSpLocks/>
            </p:cNvCxnSpPr>
            <p:nvPr/>
          </p:nvCxnSpPr>
          <p:spPr>
            <a:xfrm>
              <a:off x="4749487" y="6237192"/>
              <a:ext cx="4270225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B735666-50EF-0215-D79C-7B0B41027A08}"/>
                </a:ext>
              </a:extLst>
            </p:cNvPr>
            <p:cNvSpPr txBox="1"/>
            <p:nvPr/>
          </p:nvSpPr>
          <p:spPr>
            <a:xfrm>
              <a:off x="8798995" y="6294782"/>
              <a:ext cx="955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C00000"/>
                  </a:solidFill>
                </a:rPr>
                <a:t>t </a:t>
              </a:r>
              <a:r>
                <a:rPr lang="vi-VN" dirty="0">
                  <a:solidFill>
                    <a:srgbClr val="C00000"/>
                  </a:solidFill>
                </a:rPr>
                <a:t>(</a:t>
              </a:r>
              <a:r>
                <a:rPr lang="en-US" dirty="0">
                  <a:solidFill>
                    <a:srgbClr val="C00000"/>
                  </a:solidFill>
                  <a:cs typeface="Arial" panose="020B0604020202020204" pitchFamily="34" charset="0"/>
                </a:rPr>
                <a:t>min</a:t>
              </a:r>
              <a:r>
                <a:rPr lang="vi-VN" dirty="0">
                  <a:solidFill>
                    <a:srgbClr val="C00000"/>
                  </a:solidFill>
                </a:rPr>
                <a:t>)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DE9EF7F-7328-8CC9-B4EA-72B01B6857A9}"/>
                </a:ext>
              </a:extLst>
            </p:cNvPr>
            <p:cNvCxnSpPr/>
            <p:nvPr/>
          </p:nvCxnSpPr>
          <p:spPr>
            <a:xfrm>
              <a:off x="5326097" y="6154556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5D58A6F-5C46-B810-F84B-4B9CCDF56241}"/>
                </a:ext>
              </a:extLst>
            </p:cNvPr>
            <p:cNvCxnSpPr/>
            <p:nvPr/>
          </p:nvCxnSpPr>
          <p:spPr>
            <a:xfrm>
              <a:off x="5905217" y="6154556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464B9B4-A669-EC1F-AA1A-6DED7D161CA9}"/>
                </a:ext>
              </a:extLst>
            </p:cNvPr>
            <p:cNvGrpSpPr/>
            <p:nvPr/>
          </p:nvGrpSpPr>
          <p:grpSpPr>
            <a:xfrm>
              <a:off x="6321086" y="6154556"/>
              <a:ext cx="1172798" cy="496357"/>
              <a:chOff x="6231834" y="6340902"/>
              <a:chExt cx="1172798" cy="496357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89EED067-D8F2-1609-165A-7AEC2BD4FCE8}"/>
                  </a:ext>
                </a:extLst>
              </p:cNvPr>
              <p:cNvCxnSpPr/>
              <p:nvPr/>
            </p:nvCxnSpPr>
            <p:spPr>
              <a:xfrm>
                <a:off x="6391275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B3B41D4-6DD2-0590-4D4D-641833F00E75}"/>
                  </a:ext>
                </a:extLst>
              </p:cNvPr>
              <p:cNvSpPr txBox="1"/>
              <p:nvPr/>
            </p:nvSpPr>
            <p:spPr>
              <a:xfrm>
                <a:off x="6231834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0EBDDC5-AFDE-CFBB-645D-8C3F19B71BC0}"/>
                  </a:ext>
                </a:extLst>
              </p:cNvPr>
              <p:cNvSpPr txBox="1"/>
              <p:nvPr/>
            </p:nvSpPr>
            <p:spPr>
              <a:xfrm>
                <a:off x="6831704" y="6467927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 panose="020B0604020202020204" pitchFamily="34" charset="0"/>
                  </a:rPr>
                  <a:t>20</a:t>
                </a: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DF98C9-A984-6802-F3BD-757F97D31F35}"/>
                </a:ext>
              </a:extLst>
            </p:cNvPr>
            <p:cNvGrpSpPr/>
            <p:nvPr/>
          </p:nvGrpSpPr>
          <p:grpSpPr>
            <a:xfrm>
              <a:off x="7057742" y="6142957"/>
              <a:ext cx="1375249" cy="495783"/>
              <a:chOff x="6968490" y="6329303"/>
              <a:chExt cx="1375249" cy="495783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D801D8F7-E01E-B562-5FFA-042B71A9A518}"/>
                  </a:ext>
                </a:extLst>
              </p:cNvPr>
              <p:cNvCxnSpPr/>
              <p:nvPr/>
            </p:nvCxnSpPr>
            <p:spPr>
              <a:xfrm>
                <a:off x="696849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207AD24F-EF7A-7AA1-5772-ED9412AB98A2}"/>
                  </a:ext>
                </a:extLst>
              </p:cNvPr>
              <p:cNvCxnSpPr/>
              <p:nvPr/>
            </p:nvCxnSpPr>
            <p:spPr>
              <a:xfrm>
                <a:off x="754380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EA32A414-5076-BD68-88EC-EC14FBDDD655}"/>
                  </a:ext>
                </a:extLst>
              </p:cNvPr>
              <p:cNvSpPr txBox="1"/>
              <p:nvPr/>
            </p:nvSpPr>
            <p:spPr>
              <a:xfrm>
                <a:off x="7894480" y="6455754"/>
                <a:ext cx="4492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 panose="020B0604020202020204" pitchFamily="34" charset="0"/>
                  </a:rPr>
                  <a:t>30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CEE5D478-BC51-4422-853B-6D57A0BC1421}"/>
                  </a:ext>
                </a:extLst>
              </p:cNvPr>
              <p:cNvCxnSpPr/>
              <p:nvPr/>
            </p:nvCxnSpPr>
            <p:spPr>
              <a:xfrm>
                <a:off x="8097457" y="6329303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49E1C7A-95EC-5C70-60C4-FF9503939149}"/>
              </a:ext>
            </a:extLst>
          </p:cNvPr>
          <p:cNvGrpSpPr/>
          <p:nvPr/>
        </p:nvGrpSpPr>
        <p:grpSpPr>
          <a:xfrm>
            <a:off x="611545" y="1902769"/>
            <a:ext cx="907653" cy="3708638"/>
            <a:chOff x="3925049" y="2815250"/>
            <a:chExt cx="907653" cy="3708638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604675D-2360-EDBD-3C89-5B3FDA89AE1B}"/>
                </a:ext>
              </a:extLst>
            </p:cNvPr>
            <p:cNvCxnSpPr/>
            <p:nvPr/>
          </p:nvCxnSpPr>
          <p:spPr>
            <a:xfrm>
              <a:off x="4749487" y="2940920"/>
              <a:ext cx="0" cy="3276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13E9CFC-F137-4E14-739B-B6E52CEA2D20}"/>
                </a:ext>
              </a:extLst>
            </p:cNvPr>
            <p:cNvSpPr/>
            <p:nvPr/>
          </p:nvSpPr>
          <p:spPr>
            <a:xfrm>
              <a:off x="4708973" y="6193378"/>
              <a:ext cx="87630" cy="8763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904A1A0-B26C-2EBB-CE95-20F46B42663A}"/>
                </a:ext>
              </a:extLst>
            </p:cNvPr>
            <p:cNvSpPr txBox="1"/>
            <p:nvPr/>
          </p:nvSpPr>
          <p:spPr>
            <a:xfrm>
              <a:off x="4391979" y="6154556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E86B69A-D0A2-ADD3-64B0-0A34B6B28945}"/>
                </a:ext>
              </a:extLst>
            </p:cNvPr>
            <p:cNvSpPr txBox="1"/>
            <p:nvPr/>
          </p:nvSpPr>
          <p:spPr>
            <a:xfrm>
              <a:off x="3925049" y="2815250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C00000"/>
                  </a:solidFill>
                </a:rPr>
                <a:t>s </a:t>
              </a:r>
              <a:r>
                <a:rPr lang="vi-VN" dirty="0">
                  <a:solidFill>
                    <a:srgbClr val="C00000"/>
                  </a:solidFill>
                </a:rPr>
                <a:t>(m)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A1712AC-6243-7352-0911-667C3EDC9FFB}"/>
                </a:ext>
              </a:extLst>
            </p:cNvPr>
            <p:cNvGrpSpPr/>
            <p:nvPr/>
          </p:nvGrpSpPr>
          <p:grpSpPr>
            <a:xfrm>
              <a:off x="3965657" y="4897377"/>
              <a:ext cx="867045" cy="369332"/>
              <a:chOff x="3876405" y="5083723"/>
              <a:chExt cx="867045" cy="369332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83B5838-810F-5804-D9D7-579A618D071E}"/>
                  </a:ext>
                </a:extLst>
              </p:cNvPr>
              <p:cNvCxnSpPr/>
              <p:nvPr/>
            </p:nvCxnSpPr>
            <p:spPr>
              <a:xfrm>
                <a:off x="4574502" y="5276829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1D9ACE9-78A0-D70C-991A-FE0EF2CAAEDD}"/>
                  </a:ext>
                </a:extLst>
              </p:cNvPr>
              <p:cNvSpPr txBox="1"/>
              <p:nvPr/>
            </p:nvSpPr>
            <p:spPr>
              <a:xfrm>
                <a:off x="3876405" y="5083723"/>
                <a:ext cx="699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F8AC00C-91B6-8A2E-73DE-BE2D06D679BE}"/>
                </a:ext>
              </a:extLst>
            </p:cNvPr>
            <p:cNvSpPr txBox="1"/>
            <p:nvPr/>
          </p:nvSpPr>
          <p:spPr>
            <a:xfrm>
              <a:off x="3953861" y="3673419"/>
              <a:ext cx="699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311BCA2-19B4-66A0-AEDE-97ACC080F802}"/>
                </a:ext>
              </a:extLst>
            </p:cNvPr>
            <p:cNvCxnSpPr/>
            <p:nvPr/>
          </p:nvCxnSpPr>
          <p:spPr>
            <a:xfrm>
              <a:off x="4663754" y="3862173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8E8BDC8-318D-FB32-BDAC-A8F8305EE39A}"/>
                </a:ext>
              </a:extLst>
            </p:cNvPr>
            <p:cNvSpPr txBox="1"/>
            <p:nvPr/>
          </p:nvSpPr>
          <p:spPr>
            <a:xfrm>
              <a:off x="3947737" y="4223312"/>
              <a:ext cx="699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1500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E213F72-087A-6764-4A8F-A6D530D087BF}"/>
                </a:ext>
              </a:extLst>
            </p:cNvPr>
            <p:cNvCxnSpPr/>
            <p:nvPr/>
          </p:nvCxnSpPr>
          <p:spPr>
            <a:xfrm>
              <a:off x="4657630" y="4412066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CE5F094-CD0F-4B85-9FC3-6592CCCD1655}"/>
              </a:ext>
            </a:extLst>
          </p:cNvPr>
          <p:cNvCxnSpPr>
            <a:cxnSpLocks/>
          </p:cNvCxnSpPr>
          <p:nvPr/>
        </p:nvCxnSpPr>
        <p:spPr>
          <a:xfrm flipV="1">
            <a:off x="1489236" y="4190609"/>
            <a:ext cx="1668799" cy="10820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557D10C5-F12E-4308-924F-B2CB7E3FD6BF}"/>
              </a:ext>
            </a:extLst>
          </p:cNvPr>
          <p:cNvSpPr/>
          <p:nvPr/>
        </p:nvSpPr>
        <p:spPr>
          <a:xfrm>
            <a:off x="8166908" y="207086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5E677567-F2A6-4F1A-A93A-8C7CD05D9DF6}"/>
              </a:ext>
            </a:extLst>
          </p:cNvPr>
          <p:cNvSpPr/>
          <p:nvPr/>
        </p:nvSpPr>
        <p:spPr>
          <a:xfrm flipH="1">
            <a:off x="3752463" y="200549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5B232-CC1F-4BD0-B4D3-C662FC0194B7}"/>
              </a:ext>
            </a:extLst>
          </p:cNvPr>
          <p:cNvGrpSpPr/>
          <p:nvPr/>
        </p:nvGrpSpPr>
        <p:grpSpPr>
          <a:xfrm>
            <a:off x="4303642" y="207086"/>
            <a:ext cx="4075044" cy="795132"/>
            <a:chOff x="4303642" y="207086"/>
            <a:chExt cx="4075044" cy="7951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8FF0AD-59E4-469D-A799-801FD96528C8}"/>
                </a:ext>
              </a:extLst>
            </p:cNvPr>
            <p:cNvGrpSpPr/>
            <p:nvPr/>
          </p:nvGrpSpPr>
          <p:grpSpPr>
            <a:xfrm>
              <a:off x="4303642" y="207086"/>
              <a:ext cx="4075044" cy="795132"/>
              <a:chOff x="4303642" y="207086"/>
              <a:chExt cx="4075044" cy="795132"/>
            </a:xfr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</p:grpSpPr>
          <p:sp>
            <p:nvSpPr>
              <p:cNvPr id="8" name="Arrow: Pentagon 7">
                <a:extLst>
                  <a:ext uri="{FF2B5EF4-FFF2-40B4-BE49-F238E27FC236}">
                    <a16:creationId xmlns:a16="http://schemas.microsoft.com/office/drawing/2014/main" id="{12E8E0FE-C81C-4423-81B3-551521FBB264}"/>
                  </a:ext>
                </a:extLst>
              </p:cNvPr>
              <p:cNvSpPr/>
              <p:nvPr/>
            </p:nvSpPr>
            <p:spPr>
              <a:xfrm>
                <a:off x="6341164" y="207087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row: Pentagon 8">
                <a:extLst>
                  <a:ext uri="{FF2B5EF4-FFF2-40B4-BE49-F238E27FC236}">
                    <a16:creationId xmlns:a16="http://schemas.microsoft.com/office/drawing/2014/main" id="{40903235-1EEE-4933-8C04-0FB3281C4DE1}"/>
                  </a:ext>
                </a:extLst>
              </p:cNvPr>
              <p:cNvSpPr/>
              <p:nvPr/>
            </p:nvSpPr>
            <p:spPr>
              <a:xfrm flipH="1">
                <a:off x="4303642" y="207086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D52CD9-FBFA-44EB-952C-97BE0A4B7253}"/>
                </a:ext>
              </a:extLst>
            </p:cNvPr>
            <p:cNvSpPr txBox="1"/>
            <p:nvPr/>
          </p:nvSpPr>
          <p:spPr>
            <a:xfrm>
              <a:off x="5376739" y="312263"/>
              <a:ext cx="193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BÀI TẬP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C7BA72A7-F59C-4F30-8BF6-23D3D71B639A}"/>
              </a:ext>
            </a:extLst>
          </p:cNvPr>
          <p:cNvSpPr/>
          <p:nvPr/>
        </p:nvSpPr>
        <p:spPr>
          <a:xfrm>
            <a:off x="1350250" y="5248260"/>
            <a:ext cx="168948" cy="16894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BBE4939-F404-48CE-A92C-D758641C408A}"/>
              </a:ext>
            </a:extLst>
          </p:cNvPr>
          <p:cNvCxnSpPr>
            <a:cxnSpLocks/>
          </p:cNvCxnSpPr>
          <p:nvPr/>
        </p:nvCxnSpPr>
        <p:spPr>
          <a:xfrm flipV="1">
            <a:off x="3158035" y="4169562"/>
            <a:ext cx="0" cy="1044596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860F039-5E83-4CA4-8A34-101551657154}"/>
              </a:ext>
            </a:extLst>
          </p:cNvPr>
          <p:cNvCxnSpPr>
            <a:cxnSpLocks/>
          </p:cNvCxnSpPr>
          <p:nvPr/>
        </p:nvCxnSpPr>
        <p:spPr>
          <a:xfrm flipH="1">
            <a:off x="1446683" y="4178002"/>
            <a:ext cx="1665583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9D7EE8-3CFF-4F6C-A911-C4C0C99DE4A7}"/>
              </a:ext>
            </a:extLst>
          </p:cNvPr>
          <p:cNvCxnSpPr>
            <a:cxnSpLocks/>
          </p:cNvCxnSpPr>
          <p:nvPr/>
        </p:nvCxnSpPr>
        <p:spPr>
          <a:xfrm flipV="1">
            <a:off x="3738528" y="4150958"/>
            <a:ext cx="0" cy="103895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4EEFFBC-1167-44C6-BD12-CEDD64D514FF}"/>
              </a:ext>
            </a:extLst>
          </p:cNvPr>
          <p:cNvGrpSpPr/>
          <p:nvPr/>
        </p:nvGrpSpPr>
        <p:grpSpPr>
          <a:xfrm>
            <a:off x="3655830" y="3592811"/>
            <a:ext cx="519155" cy="651694"/>
            <a:chOff x="5141535" y="4650075"/>
            <a:chExt cx="519155" cy="651694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09CC545-BBB9-4976-B1BF-C9972D382117}"/>
                </a:ext>
              </a:extLst>
            </p:cNvPr>
            <p:cNvSpPr/>
            <p:nvPr/>
          </p:nvSpPr>
          <p:spPr>
            <a:xfrm>
              <a:off x="5141535" y="5132821"/>
              <a:ext cx="168948" cy="16894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7E0F9C9-1E40-40FC-8F45-BAF8C1C0AA36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080E7E-9BE4-4FC3-9F85-C19C1EFB6B8D}"/>
              </a:ext>
            </a:extLst>
          </p:cNvPr>
          <p:cNvCxnSpPr>
            <a:cxnSpLocks/>
          </p:cNvCxnSpPr>
          <p:nvPr/>
        </p:nvCxnSpPr>
        <p:spPr>
          <a:xfrm flipV="1">
            <a:off x="4875746" y="2945604"/>
            <a:ext cx="0" cy="2227671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968E03C-2A59-4EEA-8126-4682FADA816D}"/>
              </a:ext>
            </a:extLst>
          </p:cNvPr>
          <p:cNvCxnSpPr>
            <a:cxnSpLocks/>
          </p:cNvCxnSpPr>
          <p:nvPr/>
        </p:nvCxnSpPr>
        <p:spPr>
          <a:xfrm flipH="1">
            <a:off x="1498815" y="2935679"/>
            <a:ext cx="3387781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C59BD03-AB71-482A-8972-47D96297860F}"/>
              </a:ext>
            </a:extLst>
          </p:cNvPr>
          <p:cNvGrpSpPr/>
          <p:nvPr/>
        </p:nvGrpSpPr>
        <p:grpSpPr>
          <a:xfrm>
            <a:off x="4783867" y="2387294"/>
            <a:ext cx="519155" cy="651694"/>
            <a:chOff x="5141535" y="4650075"/>
            <a:chExt cx="519155" cy="65169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5C8D366-036C-4F0C-A174-C42A6B443C83}"/>
                </a:ext>
              </a:extLst>
            </p:cNvPr>
            <p:cNvSpPr/>
            <p:nvPr/>
          </p:nvSpPr>
          <p:spPr>
            <a:xfrm>
              <a:off x="5141535" y="5132821"/>
              <a:ext cx="168948" cy="16894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B8C7237-8429-4B96-95C5-8835A2680385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78499C1-84F1-4642-B4FA-000D50C9E1FC}"/>
              </a:ext>
            </a:extLst>
          </p:cNvPr>
          <p:cNvGrpSpPr/>
          <p:nvPr/>
        </p:nvGrpSpPr>
        <p:grpSpPr>
          <a:xfrm>
            <a:off x="3076816" y="3591985"/>
            <a:ext cx="519155" cy="651694"/>
            <a:chOff x="5141535" y="4650075"/>
            <a:chExt cx="519155" cy="651694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EFF1A8-179F-4B77-A824-3C0E7FBDEA13}"/>
                </a:ext>
              </a:extLst>
            </p:cNvPr>
            <p:cNvSpPr/>
            <p:nvPr/>
          </p:nvSpPr>
          <p:spPr>
            <a:xfrm>
              <a:off x="5141535" y="5132821"/>
              <a:ext cx="168948" cy="16894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1FA5A84-D7C6-4BFF-B7BC-45D22D2EFAAC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617817BD-AB9A-6AF4-9F6B-66C9EE645822}"/>
              </a:ext>
            </a:extLst>
          </p:cNvPr>
          <p:cNvSpPr txBox="1"/>
          <p:nvPr/>
        </p:nvSpPr>
        <p:spPr>
          <a:xfrm>
            <a:off x="6857796" y="1366945"/>
            <a:ext cx="5036719" cy="1353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15 </a:t>
            </a:r>
            <a:r>
              <a:rPr lang="en-US" dirty="0" err="1"/>
              <a:t>phút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:</a:t>
            </a:r>
          </a:p>
          <a:p>
            <a:pPr>
              <a:lnSpc>
                <a:spcPct val="120000"/>
              </a:lnSpc>
            </a:pPr>
            <a:r>
              <a:rPr lang="en-US" dirty="0"/>
              <a:t> t = 15 min = 0,25 h</a:t>
            </a:r>
          </a:p>
          <a:p>
            <a:r>
              <a:rPr lang="en-US" dirty="0"/>
              <a:t>→ s = 1000 m = 1 km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804A8BD-B07C-83C6-5001-7724909B3762}"/>
              </a:ext>
            </a:extLst>
          </p:cNvPr>
          <p:cNvSpPr txBox="1"/>
          <p:nvPr/>
        </p:nvSpPr>
        <p:spPr>
          <a:xfrm>
            <a:off x="6339977" y="1366945"/>
            <a:ext cx="49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333922D-F9F3-4E10-737C-9A1D22293FF5}"/>
              </a:ext>
            </a:extLst>
          </p:cNvPr>
          <p:cNvGrpSpPr/>
          <p:nvPr/>
        </p:nvGrpSpPr>
        <p:grpSpPr>
          <a:xfrm>
            <a:off x="6962325" y="2770318"/>
            <a:ext cx="4194313" cy="947275"/>
            <a:chOff x="3549127" y="5682126"/>
            <a:chExt cx="4194313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4E26A60-D52A-5632-A1C1-CD97606F47BB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blipFill>
                  <a:blip r:embed="rId2"/>
                  <a:stretch>
                    <a:fillRect l="-12381"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9FB5506-4536-4CA1-BC1A-F0668E303436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8281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1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0,25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9FB5506-4536-4CA1-BC1A-F0668E3034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828112"/>
                </a:xfrm>
                <a:prstGeom prst="rect">
                  <a:avLst/>
                </a:prstGeom>
                <a:blipFill>
                  <a:blip r:embed="rId3"/>
                  <a:stretch>
                    <a:fillRect l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94CC3402-04B4-5754-95B3-3371034C7C89}"/>
                    </a:ext>
                  </a:extLst>
                </p:cNvPr>
                <p:cNvSpPr txBox="1"/>
                <p:nvPr/>
              </p:nvSpPr>
              <p:spPr>
                <a:xfrm>
                  <a:off x="6020317" y="5897676"/>
                  <a:ext cx="158724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𝟒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𝐤𝐦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/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𝐡</m:t>
                      </m:r>
                    </m:oMath>
                  </a14:m>
                  <a:endParaRPr lang="en-US" sz="28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94CC3402-04B4-5754-95B3-3371034C7C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0317" y="5897676"/>
                  <a:ext cx="1587241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7663" t="-12791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A16CC2F-A103-BF4B-320F-1DEE32E5F158}"/>
                </a:ext>
              </a:extLst>
            </p:cNvPr>
            <p:cNvSpPr/>
            <p:nvPr/>
          </p:nvSpPr>
          <p:spPr>
            <a:xfrm>
              <a:off x="3549127" y="5682126"/>
              <a:ext cx="4194313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404C08A-F6EA-20A8-803C-FD40691B9C23}"/>
              </a:ext>
            </a:extLst>
          </p:cNvPr>
          <p:cNvSpPr txBox="1"/>
          <p:nvPr/>
        </p:nvSpPr>
        <p:spPr>
          <a:xfrm>
            <a:off x="6857796" y="3945926"/>
            <a:ext cx="5036719" cy="1353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5 </a:t>
            </a:r>
            <a:r>
              <a:rPr lang="en-US" dirty="0" err="1"/>
              <a:t>phút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: </a:t>
            </a:r>
          </a:p>
          <a:p>
            <a:pPr>
              <a:lnSpc>
                <a:spcPct val="120000"/>
              </a:lnSpc>
            </a:pPr>
            <a:r>
              <a:rPr lang="en-US" dirty="0"/>
              <a:t>t = 5 min </a:t>
            </a:r>
          </a:p>
          <a:p>
            <a:r>
              <a:rPr lang="en-US" dirty="0"/>
              <a:t>→ s = 2000 – 1500 = 500 m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4FB379E-6C6F-FA83-ACC1-94A95DD87811}"/>
              </a:ext>
            </a:extLst>
          </p:cNvPr>
          <p:cNvCxnSpPr>
            <a:cxnSpLocks/>
          </p:cNvCxnSpPr>
          <p:nvPr/>
        </p:nvCxnSpPr>
        <p:spPr>
          <a:xfrm flipV="1">
            <a:off x="4319548" y="3509088"/>
            <a:ext cx="0" cy="1755705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FCDEAEE-C194-AFF7-81B1-500F484A42C7}"/>
              </a:ext>
            </a:extLst>
          </p:cNvPr>
          <p:cNvCxnSpPr>
            <a:cxnSpLocks/>
          </p:cNvCxnSpPr>
          <p:nvPr/>
        </p:nvCxnSpPr>
        <p:spPr>
          <a:xfrm flipH="1">
            <a:off x="1395469" y="3509088"/>
            <a:ext cx="2908173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F8626A63-9435-D878-FE6B-D308A6DB282D}"/>
              </a:ext>
            </a:extLst>
          </p:cNvPr>
          <p:cNvSpPr/>
          <p:nvPr/>
        </p:nvSpPr>
        <p:spPr>
          <a:xfrm>
            <a:off x="4213844" y="3424962"/>
            <a:ext cx="168948" cy="16894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778BF02-F166-4447-2167-EC7CDC723977}"/>
              </a:ext>
            </a:extLst>
          </p:cNvPr>
          <p:cNvGrpSpPr/>
          <p:nvPr/>
        </p:nvGrpSpPr>
        <p:grpSpPr>
          <a:xfrm>
            <a:off x="6962325" y="5417208"/>
            <a:ext cx="4715516" cy="947275"/>
            <a:chOff x="3549127" y="5682126"/>
            <a:chExt cx="4715516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2F891327-553B-1143-691D-2152F213F69D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blipFill>
                  <a:blip r:embed="rId2"/>
                  <a:stretch>
                    <a:fillRect l="-12381"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27E4365C-1719-FD2E-86FC-59B98E4D994B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8281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500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27E4365C-1719-FD2E-86FC-59B98E4D99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828112"/>
                </a:xfrm>
                <a:prstGeom prst="rect">
                  <a:avLst/>
                </a:prstGeom>
                <a:blipFill>
                  <a:blip r:embed="rId5"/>
                  <a:stretch>
                    <a:fillRect l="-9524" b="-7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2465EC82-2C45-3218-9BAD-94EE07574D7A}"/>
                    </a:ext>
                  </a:extLst>
                </p:cNvPr>
                <p:cNvSpPr txBox="1"/>
                <p:nvPr/>
              </p:nvSpPr>
              <p:spPr>
                <a:xfrm>
                  <a:off x="6020316" y="5897676"/>
                  <a:ext cx="224432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𝟏𝟎𝟎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𝐦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/</m:t>
                      </m:r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𝐦𝐢𝐧</m:t>
                      </m:r>
                    </m:oMath>
                  </a14:m>
                  <a:endParaRPr lang="en-US" sz="28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2465EC82-2C45-3218-9BAD-94EE07574D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0316" y="5897676"/>
                  <a:ext cx="2244327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5420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3411C60-E68F-FF8A-BBCF-8649D065BDAF}"/>
                </a:ext>
              </a:extLst>
            </p:cNvPr>
            <p:cNvSpPr/>
            <p:nvPr/>
          </p:nvSpPr>
          <p:spPr>
            <a:xfrm>
              <a:off x="3549127" y="5682126"/>
              <a:ext cx="4715516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422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9135C38-8B29-4ABC-9EEE-951615B46336}"/>
              </a:ext>
            </a:extLst>
          </p:cNvPr>
          <p:cNvGrpSpPr/>
          <p:nvPr/>
        </p:nvGrpSpPr>
        <p:grpSpPr>
          <a:xfrm>
            <a:off x="223228" y="1462424"/>
            <a:ext cx="1016000" cy="1016000"/>
            <a:chOff x="111245" y="1299639"/>
            <a:chExt cx="1016000" cy="1016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96AEA1-3B93-4699-8C2A-B04F97407E74}"/>
                </a:ext>
              </a:extLst>
            </p:cNvPr>
            <p:cNvGrpSpPr/>
            <p:nvPr/>
          </p:nvGrpSpPr>
          <p:grpSpPr>
            <a:xfrm>
              <a:off x="111245" y="1299639"/>
              <a:ext cx="1016000" cy="1016000"/>
              <a:chOff x="325120" y="895505"/>
              <a:chExt cx="1016000" cy="10160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A7C8B0E-CB74-49E7-9E9F-031E9188435E}"/>
                  </a:ext>
                </a:extLst>
              </p:cNvPr>
              <p:cNvSpPr/>
              <p:nvPr/>
            </p:nvSpPr>
            <p:spPr>
              <a:xfrm>
                <a:off x="325120" y="895505"/>
                <a:ext cx="1016000" cy="10160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47000">
                    <a:srgbClr val="9B164A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D9BA7F4-63B4-4F75-A61D-129DE9FE79B3}"/>
                  </a:ext>
                </a:extLst>
              </p:cNvPr>
              <p:cNvSpPr/>
              <p:nvPr/>
            </p:nvSpPr>
            <p:spPr>
              <a:xfrm>
                <a:off x="401320" y="971705"/>
                <a:ext cx="863600" cy="8636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1803D3-05F0-4C02-A1A6-412C99F538AE}"/>
                </a:ext>
              </a:extLst>
            </p:cNvPr>
            <p:cNvSpPr txBox="1"/>
            <p:nvPr/>
          </p:nvSpPr>
          <p:spPr>
            <a:xfrm>
              <a:off x="326041" y="1572044"/>
              <a:ext cx="586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02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1A95BA-F9F7-4B57-A878-114173233BAA}"/>
              </a:ext>
            </a:extLst>
          </p:cNvPr>
          <p:cNvGrpSpPr/>
          <p:nvPr/>
        </p:nvGrpSpPr>
        <p:grpSpPr>
          <a:xfrm>
            <a:off x="4303642" y="207086"/>
            <a:ext cx="4075044" cy="795132"/>
            <a:chOff x="4303642" y="207086"/>
            <a:chExt cx="4075044" cy="795132"/>
          </a:xfr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09AC7D83-A31F-4A35-8CC9-2B5C0DEFBDAA}"/>
                </a:ext>
              </a:extLst>
            </p:cNvPr>
            <p:cNvSpPr/>
            <p:nvPr/>
          </p:nvSpPr>
          <p:spPr>
            <a:xfrm>
              <a:off x="6341164" y="207087"/>
              <a:ext cx="2037522" cy="795131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149C7563-0748-40F2-BF9F-5A5DCC0EAC0F}"/>
                </a:ext>
              </a:extLst>
            </p:cNvPr>
            <p:cNvSpPr/>
            <p:nvPr/>
          </p:nvSpPr>
          <p:spPr>
            <a:xfrm flipH="1">
              <a:off x="4303642" y="207086"/>
              <a:ext cx="2037522" cy="795131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BBBAF906-F88B-45AB-9AAB-18C5F7115120}"/>
              </a:ext>
            </a:extLst>
          </p:cNvPr>
          <p:cNvSpPr/>
          <p:nvPr/>
        </p:nvSpPr>
        <p:spPr>
          <a:xfrm>
            <a:off x="8166908" y="207086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C7388AA8-3332-4E50-93A1-A25933B2644C}"/>
              </a:ext>
            </a:extLst>
          </p:cNvPr>
          <p:cNvSpPr/>
          <p:nvPr/>
        </p:nvSpPr>
        <p:spPr>
          <a:xfrm flipH="1">
            <a:off x="3752463" y="200549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D71D98-48AD-46E9-9EF4-56312A2DE617}"/>
              </a:ext>
            </a:extLst>
          </p:cNvPr>
          <p:cNvSpPr txBox="1"/>
          <p:nvPr/>
        </p:nvSpPr>
        <p:spPr>
          <a:xfrm>
            <a:off x="5376739" y="312263"/>
            <a:ext cx="193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BÀI TẬP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536BC7-39FB-4A0B-8479-1BC8FAB6F130}"/>
              </a:ext>
            </a:extLst>
          </p:cNvPr>
          <p:cNvSpPr txBox="1"/>
          <p:nvPr/>
        </p:nvSpPr>
        <p:spPr>
          <a:xfrm>
            <a:off x="1455162" y="1620232"/>
            <a:ext cx="39063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đồ thị quãng đường – thời gian của ô tô (hình bên) để trả lời các câu hỏi sau:</a:t>
            </a:r>
          </a:p>
          <a:p>
            <a:pPr marL="457200" indent="-457200" algn="just">
              <a:buAutoNum type="alphaLcParenR"/>
            </a:pPr>
            <a:r>
              <a:rPr lang="vi-VN" sz="2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50 giây, xe đi được bao nhiêu mét?</a:t>
            </a:r>
          </a:p>
          <a:p>
            <a:pPr marL="457200" indent="-457200" algn="just">
              <a:buAutoNum type="alphaLcParenR"/>
            </a:pPr>
            <a:r>
              <a:rPr lang="vi-VN" sz="2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đoạn đường nào xe chuyển động nhanh hơn? Xác định tốc độ của xe trên mỗi đoạn đường.</a:t>
            </a:r>
            <a:endParaRPr lang="en-US" sz="22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2857EE6-CF73-4F38-9263-AE7E49FE98B7}"/>
              </a:ext>
            </a:extLst>
          </p:cNvPr>
          <p:cNvSpPr txBox="1"/>
          <p:nvPr/>
        </p:nvSpPr>
        <p:spPr>
          <a:xfrm>
            <a:off x="6393775" y="5833077"/>
            <a:ext cx="47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Đồ thị quãng đường – thời gian của một ô tô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33D64F-B71B-4105-ADCE-8B872C753E0C}"/>
              </a:ext>
            </a:extLst>
          </p:cNvPr>
          <p:cNvGrpSpPr/>
          <p:nvPr/>
        </p:nvGrpSpPr>
        <p:grpSpPr>
          <a:xfrm>
            <a:off x="5925349" y="1234267"/>
            <a:ext cx="5250198" cy="4536779"/>
            <a:chOff x="5748908" y="1360391"/>
            <a:chExt cx="5250198" cy="453677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B55B32B-A489-4A2D-BF7E-C7B9C29F0A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1766" y="3740197"/>
              <a:ext cx="2309680" cy="173609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11E78A5-8F05-49D4-8A26-EF5A73AA8D4A}"/>
                </a:ext>
              </a:extLst>
            </p:cNvPr>
            <p:cNvGrpSpPr/>
            <p:nvPr/>
          </p:nvGrpSpPr>
          <p:grpSpPr>
            <a:xfrm>
              <a:off x="5748908" y="1360391"/>
              <a:ext cx="5250198" cy="4536779"/>
              <a:chOff x="4009523" y="2116026"/>
              <a:chExt cx="5250198" cy="4536779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C8EFFF07-0BAE-4937-ACE5-753E7A7D8E48}"/>
                  </a:ext>
                </a:extLst>
              </p:cNvPr>
              <p:cNvGrpSpPr/>
              <p:nvPr/>
            </p:nvGrpSpPr>
            <p:grpSpPr>
              <a:xfrm>
                <a:off x="4749487" y="3449204"/>
                <a:ext cx="4510234" cy="3203601"/>
                <a:chOff x="4749487" y="3449204"/>
                <a:chExt cx="4510234" cy="3203601"/>
              </a:xfrm>
            </p:grpSpPr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245312DC-A427-444D-BAD4-C5AB84FE2A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49487" y="6237192"/>
                  <a:ext cx="41040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17C5E36-815D-4A7A-B79F-18F30F96D7B4}"/>
                    </a:ext>
                  </a:extLst>
                </p:cNvPr>
                <p:cNvSpPr txBox="1"/>
                <p:nvPr/>
              </p:nvSpPr>
              <p:spPr>
                <a:xfrm>
                  <a:off x="8590731" y="6264449"/>
                  <a:ext cx="66899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i="1">
                      <a:solidFill>
                        <a:srgbClr val="C00000"/>
                      </a:solidFill>
                    </a:rPr>
                    <a:t>t </a:t>
                  </a:r>
                  <a:r>
                    <a:rPr lang="vi-VN">
                      <a:solidFill>
                        <a:srgbClr val="C00000"/>
                      </a:solidFill>
                    </a:rPr>
                    <a:t>(s)</a:t>
                  </a:r>
                  <a:endParaRPr lang="en-US"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5758E071-7039-4982-ACC8-E108CEAEF45F}"/>
                    </a:ext>
                  </a:extLst>
                </p:cNvPr>
                <p:cNvGrpSpPr/>
                <p:nvPr/>
              </p:nvGrpSpPr>
              <p:grpSpPr>
                <a:xfrm>
                  <a:off x="5105996" y="3449204"/>
                  <a:ext cx="2562621" cy="3201135"/>
                  <a:chOff x="5016744" y="3635550"/>
                  <a:chExt cx="2562621" cy="3201135"/>
                </a:xfrm>
              </p:grpSpPr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7F104BCB-1469-47AE-919A-3F0A72AFF451}"/>
                      </a:ext>
                    </a:extLst>
                  </p:cNvPr>
                  <p:cNvCxnSpPr/>
                  <p:nvPr/>
                </p:nvCxnSpPr>
                <p:spPr>
                  <a:xfrm>
                    <a:off x="5236845" y="6340902"/>
                    <a:ext cx="0" cy="154916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3017AA16-53D3-4D5F-885D-2B6CFD378BF8}"/>
                      </a:ext>
                    </a:extLst>
                  </p:cNvPr>
                  <p:cNvSpPr txBox="1"/>
                  <p:nvPr/>
                </p:nvSpPr>
                <p:spPr>
                  <a:xfrm>
                    <a:off x="5016744" y="6467353"/>
                    <a:ext cx="5729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10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EBED86D3-EFB7-4ED6-A87F-50D41A9EF7F1}"/>
                      </a:ext>
                    </a:extLst>
                  </p:cNvPr>
                  <p:cNvSpPr txBox="1"/>
                  <p:nvPr/>
                </p:nvSpPr>
                <p:spPr>
                  <a:xfrm>
                    <a:off x="5322168" y="5176527"/>
                    <a:ext cx="5729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rgbClr val="C00000"/>
                        </a:solidFill>
                      </a:rPr>
                      <a:t>(1)</a:t>
                    </a:r>
                    <a:endParaRPr lang="en-US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797E39D1-E02C-48D0-BDA8-497D04222FB7}"/>
                      </a:ext>
                    </a:extLst>
                  </p:cNvPr>
                  <p:cNvSpPr txBox="1"/>
                  <p:nvPr/>
                </p:nvSpPr>
                <p:spPr>
                  <a:xfrm>
                    <a:off x="7006437" y="3635550"/>
                    <a:ext cx="5729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rgbClr val="00B0F0"/>
                        </a:solidFill>
                      </a:rPr>
                      <a:t>(2)</a:t>
                    </a:r>
                    <a:endParaRPr lang="en-US">
                      <a:solidFill>
                        <a:srgbClr val="00B0F0"/>
                      </a:solidFill>
                    </a:endParaRPr>
                  </a:p>
                </p:txBody>
              </p: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D5D53B54-501C-44A4-A375-85A425C54A4A}"/>
                    </a:ext>
                  </a:extLst>
                </p:cNvPr>
                <p:cNvGrpSpPr/>
                <p:nvPr/>
              </p:nvGrpSpPr>
              <p:grpSpPr>
                <a:xfrm>
                  <a:off x="5663406" y="6154556"/>
                  <a:ext cx="440170" cy="494496"/>
                  <a:chOff x="5574154" y="6340902"/>
                  <a:chExt cx="440170" cy="494496"/>
                </a:xfrm>
              </p:grpSpPr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5E9F0DF2-F223-4A1F-87E2-E3009B9766E5}"/>
                      </a:ext>
                    </a:extLst>
                  </p:cNvPr>
                  <p:cNvCxnSpPr/>
                  <p:nvPr/>
                </p:nvCxnSpPr>
                <p:spPr>
                  <a:xfrm>
                    <a:off x="5815965" y="6340902"/>
                    <a:ext cx="0" cy="154916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DA5E9DF0-96B6-4DF9-BD9C-BE757FC227BF}"/>
                      </a:ext>
                    </a:extLst>
                  </p:cNvPr>
                  <p:cNvSpPr txBox="1"/>
                  <p:nvPr/>
                </p:nvSpPr>
                <p:spPr>
                  <a:xfrm>
                    <a:off x="5574154" y="6466066"/>
                    <a:ext cx="44017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20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1550BD87-9B7C-44F0-AA9D-3BC715CA67F7}"/>
                    </a:ext>
                  </a:extLst>
                </p:cNvPr>
                <p:cNvGrpSpPr/>
                <p:nvPr/>
              </p:nvGrpSpPr>
              <p:grpSpPr>
                <a:xfrm>
                  <a:off x="6273578" y="6154556"/>
                  <a:ext cx="1135576" cy="496844"/>
                  <a:chOff x="6184326" y="6340902"/>
                  <a:chExt cx="1135576" cy="496844"/>
                </a:xfrm>
              </p:grpSpPr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5E00BAAC-A99F-4A8C-B277-21C7811EAAD4}"/>
                      </a:ext>
                    </a:extLst>
                  </p:cNvPr>
                  <p:cNvCxnSpPr/>
                  <p:nvPr/>
                </p:nvCxnSpPr>
                <p:spPr>
                  <a:xfrm>
                    <a:off x="6391275" y="6340902"/>
                    <a:ext cx="0" cy="154916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4AF6F112-0BFD-41E8-AD1B-2EB05C755D41}"/>
                      </a:ext>
                    </a:extLst>
                  </p:cNvPr>
                  <p:cNvSpPr txBox="1"/>
                  <p:nvPr/>
                </p:nvSpPr>
                <p:spPr>
                  <a:xfrm>
                    <a:off x="6184326" y="6468414"/>
                    <a:ext cx="5729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30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DC90906F-D6FC-4872-88C7-2EBA33728B35}"/>
                      </a:ext>
                    </a:extLst>
                  </p:cNvPr>
                  <p:cNvSpPr txBox="1"/>
                  <p:nvPr/>
                </p:nvSpPr>
                <p:spPr>
                  <a:xfrm>
                    <a:off x="6746974" y="6463152"/>
                    <a:ext cx="5729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40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C78CF642-20C0-4A06-817D-11234ADF632B}"/>
                    </a:ext>
                  </a:extLst>
                </p:cNvPr>
                <p:cNvGrpSpPr/>
                <p:nvPr/>
              </p:nvGrpSpPr>
              <p:grpSpPr>
                <a:xfrm>
                  <a:off x="7057742" y="6154556"/>
                  <a:ext cx="1405161" cy="498249"/>
                  <a:chOff x="6968490" y="6340902"/>
                  <a:chExt cx="1405161" cy="498249"/>
                </a:xfrm>
              </p:grpSpPr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2FEBE825-DD9A-422D-B351-93E007E3377B}"/>
                      </a:ext>
                    </a:extLst>
                  </p:cNvPr>
                  <p:cNvCxnSpPr/>
                  <p:nvPr/>
                </p:nvCxnSpPr>
                <p:spPr>
                  <a:xfrm>
                    <a:off x="6968490" y="6340902"/>
                    <a:ext cx="0" cy="154916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B72EE496-ACA7-4B39-B0AE-5CD29ADF71B4}"/>
                      </a:ext>
                    </a:extLst>
                  </p:cNvPr>
                  <p:cNvSpPr txBox="1"/>
                  <p:nvPr/>
                </p:nvSpPr>
                <p:spPr>
                  <a:xfrm>
                    <a:off x="7340823" y="6467353"/>
                    <a:ext cx="44925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50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5660666C-08D4-4485-AB53-E7F373CF989A}"/>
                      </a:ext>
                    </a:extLst>
                  </p:cNvPr>
                  <p:cNvCxnSpPr/>
                  <p:nvPr/>
                </p:nvCxnSpPr>
                <p:spPr>
                  <a:xfrm>
                    <a:off x="7543800" y="6340902"/>
                    <a:ext cx="0" cy="154916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9D972135-9A4D-4A67-8198-6BE3570EA35A}"/>
                      </a:ext>
                    </a:extLst>
                  </p:cNvPr>
                  <p:cNvCxnSpPr/>
                  <p:nvPr/>
                </p:nvCxnSpPr>
                <p:spPr>
                  <a:xfrm>
                    <a:off x="8145780" y="6345982"/>
                    <a:ext cx="0" cy="154916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D13A91E9-FBCF-4567-877B-BC0C229B2F55}"/>
                      </a:ext>
                    </a:extLst>
                  </p:cNvPr>
                  <p:cNvSpPr txBox="1"/>
                  <p:nvPr/>
                </p:nvSpPr>
                <p:spPr>
                  <a:xfrm>
                    <a:off x="7924392" y="6469819"/>
                    <a:ext cx="44925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60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FC8078C9-158E-4772-8E39-12D08F609BF5}"/>
                  </a:ext>
                </a:extLst>
              </p:cNvPr>
              <p:cNvGrpSpPr/>
              <p:nvPr/>
            </p:nvGrpSpPr>
            <p:grpSpPr>
              <a:xfrm>
                <a:off x="4009523" y="2116026"/>
                <a:ext cx="828259" cy="4407862"/>
                <a:chOff x="4009523" y="2116026"/>
                <a:chExt cx="828259" cy="4407862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11BCDACC-0664-466C-9AB0-DB8B297E2C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49487" y="2276799"/>
                  <a:ext cx="5681" cy="396000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F8192511-281D-4197-B029-0F5F3F931CB6}"/>
                    </a:ext>
                  </a:extLst>
                </p:cNvPr>
                <p:cNvSpPr/>
                <p:nvPr/>
              </p:nvSpPr>
              <p:spPr>
                <a:xfrm>
                  <a:off x="4708973" y="6193378"/>
                  <a:ext cx="87630" cy="8763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F09080C5-56A7-476C-9251-805D296E885D}"/>
                    </a:ext>
                  </a:extLst>
                </p:cNvPr>
                <p:cNvSpPr txBox="1"/>
                <p:nvPr/>
              </p:nvSpPr>
              <p:spPr>
                <a:xfrm>
                  <a:off x="4391979" y="6154556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O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E9130DCF-51EA-43AE-BFFB-A220263AB992}"/>
                    </a:ext>
                  </a:extLst>
                </p:cNvPr>
                <p:cNvSpPr txBox="1"/>
                <p:nvPr/>
              </p:nvSpPr>
              <p:spPr>
                <a:xfrm>
                  <a:off x="4009523" y="2116026"/>
                  <a:ext cx="8231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i="1">
                      <a:solidFill>
                        <a:srgbClr val="C00000"/>
                      </a:solidFill>
                    </a:rPr>
                    <a:t>s </a:t>
                  </a:r>
                  <a:r>
                    <a:rPr lang="vi-VN">
                      <a:solidFill>
                        <a:srgbClr val="C00000"/>
                      </a:solidFill>
                    </a:rPr>
                    <a:t>(m)</a:t>
                  </a:r>
                  <a:endParaRPr lang="en-US"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EAD6E25B-1698-4298-8A3F-1F294A66046D}"/>
                    </a:ext>
                  </a:extLst>
                </p:cNvPr>
                <p:cNvGrpSpPr/>
                <p:nvPr/>
              </p:nvGrpSpPr>
              <p:grpSpPr>
                <a:xfrm>
                  <a:off x="4113873" y="5468922"/>
                  <a:ext cx="718829" cy="369332"/>
                  <a:chOff x="4024621" y="5655268"/>
                  <a:chExt cx="718829" cy="369332"/>
                </a:xfrm>
              </p:grpSpPr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AF3141D1-6583-4598-BBFD-AD26E1C60E79}"/>
                      </a:ext>
                    </a:extLst>
                  </p:cNvPr>
                  <p:cNvCxnSpPr/>
                  <p:nvPr/>
                </p:nvCxnSpPr>
                <p:spPr>
                  <a:xfrm>
                    <a:off x="4574502" y="5843292"/>
                    <a:ext cx="168948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B8B75218-87AA-4744-8E05-03528B12F4A9}"/>
                      </a:ext>
                    </a:extLst>
                  </p:cNvPr>
                  <p:cNvSpPr txBox="1"/>
                  <p:nvPr/>
                </p:nvSpPr>
                <p:spPr>
                  <a:xfrm>
                    <a:off x="4024621" y="5655268"/>
                    <a:ext cx="56977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150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7E7D59E5-9667-4F8C-B43C-535EE034A8F4}"/>
                    </a:ext>
                  </a:extLst>
                </p:cNvPr>
                <p:cNvGrpSpPr/>
                <p:nvPr/>
              </p:nvGrpSpPr>
              <p:grpSpPr>
                <a:xfrm>
                  <a:off x="4108192" y="4892086"/>
                  <a:ext cx="724510" cy="369332"/>
                  <a:chOff x="4018940" y="5078432"/>
                  <a:chExt cx="724510" cy="369332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FA9AFA0A-C234-464C-B690-CBB6543FCF93}"/>
                      </a:ext>
                    </a:extLst>
                  </p:cNvPr>
                  <p:cNvCxnSpPr/>
                  <p:nvPr/>
                </p:nvCxnSpPr>
                <p:spPr>
                  <a:xfrm>
                    <a:off x="4574502" y="5271538"/>
                    <a:ext cx="168948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3A3B60AF-8AC1-457C-8147-CFE591320073}"/>
                      </a:ext>
                    </a:extLst>
                  </p:cNvPr>
                  <p:cNvSpPr txBox="1"/>
                  <p:nvPr/>
                </p:nvSpPr>
                <p:spPr>
                  <a:xfrm>
                    <a:off x="4018940" y="5078432"/>
                    <a:ext cx="6526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300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A4B726F-35CC-4ED1-8A73-38CD63D32CEC}"/>
                    </a:ext>
                  </a:extLst>
                </p:cNvPr>
                <p:cNvGrpSpPr/>
                <p:nvPr/>
              </p:nvGrpSpPr>
              <p:grpSpPr>
                <a:xfrm>
                  <a:off x="4107758" y="3741373"/>
                  <a:ext cx="724944" cy="965157"/>
                  <a:chOff x="4018506" y="3927719"/>
                  <a:chExt cx="724944" cy="965157"/>
                </a:xfrm>
              </p:grpSpPr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3B7E2266-93A5-4413-88A5-F8E7453D8299}"/>
                      </a:ext>
                    </a:extLst>
                  </p:cNvPr>
                  <p:cNvCxnSpPr/>
                  <p:nvPr/>
                </p:nvCxnSpPr>
                <p:spPr>
                  <a:xfrm>
                    <a:off x="4574502" y="4693053"/>
                    <a:ext cx="168948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41306E55-6BF2-4461-B47C-650E2155580F}"/>
                      </a:ext>
                    </a:extLst>
                  </p:cNvPr>
                  <p:cNvSpPr txBox="1"/>
                  <p:nvPr/>
                </p:nvSpPr>
                <p:spPr>
                  <a:xfrm>
                    <a:off x="4024621" y="4523544"/>
                    <a:ext cx="64129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450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18EA376D-F30E-4670-844C-F754A05162F9}"/>
                      </a:ext>
                    </a:extLst>
                  </p:cNvPr>
                  <p:cNvSpPr txBox="1"/>
                  <p:nvPr/>
                </p:nvSpPr>
                <p:spPr>
                  <a:xfrm>
                    <a:off x="4018506" y="3927719"/>
                    <a:ext cx="64129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600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2D7CB53C-8B4D-4F5C-8A79-9E71DD8C21FF}"/>
                    </a:ext>
                  </a:extLst>
                </p:cNvPr>
                <p:cNvGrpSpPr/>
                <p:nvPr/>
              </p:nvGrpSpPr>
              <p:grpSpPr>
                <a:xfrm>
                  <a:off x="4105021" y="2542606"/>
                  <a:ext cx="732761" cy="1387521"/>
                  <a:chOff x="4015769" y="2728952"/>
                  <a:chExt cx="732761" cy="1387521"/>
                </a:xfrm>
              </p:grpSpPr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2066D0E6-954D-4A97-828C-F99B7F2EA921}"/>
                      </a:ext>
                    </a:extLst>
                  </p:cNvPr>
                  <p:cNvCxnSpPr/>
                  <p:nvPr/>
                </p:nvCxnSpPr>
                <p:spPr>
                  <a:xfrm>
                    <a:off x="4574502" y="4116473"/>
                    <a:ext cx="168948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5DCE3DC9-0DF5-4B9C-9A4F-5A544EDCCFD0}"/>
                      </a:ext>
                    </a:extLst>
                  </p:cNvPr>
                  <p:cNvSpPr txBox="1"/>
                  <p:nvPr/>
                </p:nvSpPr>
                <p:spPr>
                  <a:xfrm>
                    <a:off x="4015769" y="3347525"/>
                    <a:ext cx="6627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750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D43A4276-6E85-4444-8418-0D04B5D005BC}"/>
                      </a:ext>
                    </a:extLst>
                  </p:cNvPr>
                  <p:cNvCxnSpPr/>
                  <p:nvPr/>
                </p:nvCxnSpPr>
                <p:spPr>
                  <a:xfrm>
                    <a:off x="4574502" y="3543298"/>
                    <a:ext cx="168948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67DFE244-4F15-48DA-B4CC-49093251A9D7}"/>
                      </a:ext>
                    </a:extLst>
                  </p:cNvPr>
                  <p:cNvCxnSpPr/>
                  <p:nvPr/>
                </p:nvCxnSpPr>
                <p:spPr>
                  <a:xfrm>
                    <a:off x="4579582" y="2930541"/>
                    <a:ext cx="168948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2B0E3164-1716-45A2-A394-994EE7313139}"/>
                      </a:ext>
                    </a:extLst>
                  </p:cNvPr>
                  <p:cNvSpPr txBox="1"/>
                  <p:nvPr/>
                </p:nvSpPr>
                <p:spPr>
                  <a:xfrm>
                    <a:off x="4024621" y="2728952"/>
                    <a:ext cx="6627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900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</p:grpSp>
        </p:grp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409EA23-6EFF-40CB-861A-A533632BF1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97127" y="3735234"/>
              <a:ext cx="2535" cy="1656000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61DABA2-60AB-4512-8A96-D704A39DFB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3423" y="3750138"/>
              <a:ext cx="2165557" cy="2424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BAC7CA5-B794-4C39-88B5-D0CE171E0F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74417" y="1996439"/>
              <a:ext cx="2737" cy="3330204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F3F9150-5203-49CC-8109-2AEB45AB3E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53838" y="1988560"/>
              <a:ext cx="3320579" cy="16501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97008706-2591-4669-A212-B963FFACED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8394" y="1995866"/>
              <a:ext cx="1176023" cy="171211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DEC5C60-570C-49A8-A98B-14A3DC2A7897}"/>
                </a:ext>
              </a:extLst>
            </p:cNvPr>
            <p:cNvSpPr/>
            <p:nvPr/>
          </p:nvSpPr>
          <p:spPr>
            <a:xfrm>
              <a:off x="9887712" y="1935553"/>
              <a:ext cx="153625" cy="153625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33E1BB7E-7E43-4344-A275-409510764889}"/>
                </a:ext>
              </a:extLst>
            </p:cNvPr>
            <p:cNvSpPr/>
            <p:nvPr/>
          </p:nvSpPr>
          <p:spPr>
            <a:xfrm>
              <a:off x="8693113" y="3679884"/>
              <a:ext cx="153625" cy="153625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4154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BBBAF906-F88B-45AB-9AAB-18C5F7115120}"/>
              </a:ext>
            </a:extLst>
          </p:cNvPr>
          <p:cNvSpPr/>
          <p:nvPr/>
        </p:nvSpPr>
        <p:spPr>
          <a:xfrm>
            <a:off x="8166908" y="207086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C7388AA8-3332-4E50-93A1-A25933B2644C}"/>
              </a:ext>
            </a:extLst>
          </p:cNvPr>
          <p:cNvSpPr/>
          <p:nvPr/>
        </p:nvSpPr>
        <p:spPr>
          <a:xfrm flipH="1">
            <a:off x="3752463" y="200549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9327CD-9C46-40AA-A2B5-21321D2DF199}"/>
              </a:ext>
            </a:extLst>
          </p:cNvPr>
          <p:cNvGrpSpPr/>
          <p:nvPr/>
        </p:nvGrpSpPr>
        <p:grpSpPr>
          <a:xfrm>
            <a:off x="4303642" y="207086"/>
            <a:ext cx="4075044" cy="795132"/>
            <a:chOff x="4303642" y="207086"/>
            <a:chExt cx="4075044" cy="79513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21A95BA-F9F7-4B57-A878-114173233BAA}"/>
                </a:ext>
              </a:extLst>
            </p:cNvPr>
            <p:cNvGrpSpPr/>
            <p:nvPr/>
          </p:nvGrpSpPr>
          <p:grpSpPr>
            <a:xfrm>
              <a:off x="4303642" y="207086"/>
              <a:ext cx="4075044" cy="795132"/>
              <a:chOff x="4303642" y="207086"/>
              <a:chExt cx="4075044" cy="795132"/>
            </a:xfr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</p:grpSpPr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09AC7D83-A31F-4A35-8CC9-2B5C0DEFBDAA}"/>
                  </a:ext>
                </a:extLst>
              </p:cNvPr>
              <p:cNvSpPr/>
              <p:nvPr/>
            </p:nvSpPr>
            <p:spPr>
              <a:xfrm>
                <a:off x="6341164" y="207087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149C7563-0748-40F2-BF9F-5A5DCC0EAC0F}"/>
                  </a:ext>
                </a:extLst>
              </p:cNvPr>
              <p:cNvSpPr/>
              <p:nvPr/>
            </p:nvSpPr>
            <p:spPr>
              <a:xfrm flipH="1">
                <a:off x="4303642" y="207086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D71D98-48AD-46E9-9EF4-56312A2DE617}"/>
                </a:ext>
              </a:extLst>
            </p:cNvPr>
            <p:cNvSpPr txBox="1"/>
            <p:nvPr/>
          </p:nvSpPr>
          <p:spPr>
            <a:xfrm>
              <a:off x="5376739" y="312263"/>
              <a:ext cx="193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BÀI TẬP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E2857EE6-CF73-4F38-9263-AE7E49FE98B7}"/>
              </a:ext>
            </a:extLst>
          </p:cNvPr>
          <p:cNvSpPr txBox="1"/>
          <p:nvPr/>
        </p:nvSpPr>
        <p:spPr>
          <a:xfrm>
            <a:off x="6560640" y="6053756"/>
            <a:ext cx="47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Đồ thị quãng đường – thời gian của một ô tô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218C22-1E20-47D5-A67D-7E4217A52E2B}"/>
              </a:ext>
            </a:extLst>
          </p:cNvPr>
          <p:cNvGrpSpPr/>
          <p:nvPr/>
        </p:nvGrpSpPr>
        <p:grpSpPr>
          <a:xfrm>
            <a:off x="6137233" y="1375177"/>
            <a:ext cx="5250198" cy="4536779"/>
            <a:chOff x="6137233" y="1375177"/>
            <a:chExt cx="5250198" cy="453677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B55B32B-A489-4A2D-BF7E-C7B9C29F0A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0091" y="3754983"/>
              <a:ext cx="2309680" cy="173609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8EFFF07-0BAE-4937-ACE5-753E7A7D8E48}"/>
                </a:ext>
              </a:extLst>
            </p:cNvPr>
            <p:cNvGrpSpPr/>
            <p:nvPr/>
          </p:nvGrpSpPr>
          <p:grpSpPr>
            <a:xfrm>
              <a:off x="6877197" y="2420330"/>
              <a:ext cx="4510234" cy="3491626"/>
              <a:chOff x="4749487" y="3161179"/>
              <a:chExt cx="4510234" cy="3491626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45312DC-A427-444D-BAD4-C5AB84FE2A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9487" y="6237192"/>
                <a:ext cx="41040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17C5E36-815D-4A7A-B79F-18F30F96D7B4}"/>
                  </a:ext>
                </a:extLst>
              </p:cNvPr>
              <p:cNvSpPr txBox="1"/>
              <p:nvPr/>
            </p:nvSpPr>
            <p:spPr>
              <a:xfrm>
                <a:off x="8590731" y="6264449"/>
                <a:ext cx="6689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</a:rPr>
                  <a:t>t </a:t>
                </a:r>
                <a:r>
                  <a:rPr lang="vi-VN">
                    <a:solidFill>
                      <a:srgbClr val="C00000"/>
                    </a:solidFill>
                  </a:rPr>
                  <a:t>(s)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5758E071-7039-4982-ACC8-E108CEAEF45F}"/>
                  </a:ext>
                </a:extLst>
              </p:cNvPr>
              <p:cNvGrpSpPr/>
              <p:nvPr/>
            </p:nvGrpSpPr>
            <p:grpSpPr>
              <a:xfrm>
                <a:off x="5105996" y="3161179"/>
                <a:ext cx="2733501" cy="3489160"/>
                <a:chOff x="5016744" y="3347525"/>
                <a:chExt cx="2733501" cy="3489160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7F104BCB-1469-47AE-919A-3F0A72AFF451}"/>
                    </a:ext>
                  </a:extLst>
                </p:cNvPr>
                <p:cNvCxnSpPr/>
                <p:nvPr/>
              </p:nvCxnSpPr>
              <p:spPr>
                <a:xfrm>
                  <a:off x="5236845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3017AA16-53D3-4D5F-885D-2B6CFD378BF8}"/>
                    </a:ext>
                  </a:extLst>
                </p:cNvPr>
                <p:cNvSpPr txBox="1"/>
                <p:nvPr/>
              </p:nvSpPr>
              <p:spPr>
                <a:xfrm>
                  <a:off x="5016744" y="6467353"/>
                  <a:ext cx="572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10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EBED86D3-EFB7-4ED6-A87F-50D41A9EF7F1}"/>
                    </a:ext>
                  </a:extLst>
                </p:cNvPr>
                <p:cNvSpPr txBox="1"/>
                <p:nvPr/>
              </p:nvSpPr>
              <p:spPr>
                <a:xfrm>
                  <a:off x="5322168" y="5176527"/>
                  <a:ext cx="572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rgbClr val="C00000"/>
                      </a:solidFill>
                    </a:rPr>
                    <a:t>(1)</a:t>
                  </a:r>
                  <a:endParaRPr lang="en-US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797E39D1-E02C-48D0-BDA8-497D04222FB7}"/>
                    </a:ext>
                  </a:extLst>
                </p:cNvPr>
                <p:cNvSpPr txBox="1"/>
                <p:nvPr/>
              </p:nvSpPr>
              <p:spPr>
                <a:xfrm>
                  <a:off x="7177317" y="3347525"/>
                  <a:ext cx="572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rgbClr val="00B0F0"/>
                      </a:solidFill>
                    </a:rPr>
                    <a:t>(2)</a:t>
                  </a:r>
                  <a:endParaRPr lang="en-US">
                    <a:solidFill>
                      <a:srgbClr val="00B0F0"/>
                    </a:solidFill>
                  </a:endParaRPr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D5D53B54-501C-44A4-A375-85A425C54A4A}"/>
                  </a:ext>
                </a:extLst>
              </p:cNvPr>
              <p:cNvGrpSpPr/>
              <p:nvPr/>
            </p:nvGrpSpPr>
            <p:grpSpPr>
              <a:xfrm>
                <a:off x="5663406" y="6154556"/>
                <a:ext cx="440170" cy="494496"/>
                <a:chOff x="5574154" y="6340902"/>
                <a:chExt cx="440170" cy="494496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5E9F0DF2-F223-4A1F-87E2-E3009B9766E5}"/>
                    </a:ext>
                  </a:extLst>
                </p:cNvPr>
                <p:cNvCxnSpPr/>
                <p:nvPr/>
              </p:nvCxnSpPr>
              <p:spPr>
                <a:xfrm>
                  <a:off x="5815965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DA5E9DF0-96B6-4DF9-BD9C-BE757FC227BF}"/>
                    </a:ext>
                  </a:extLst>
                </p:cNvPr>
                <p:cNvSpPr txBox="1"/>
                <p:nvPr/>
              </p:nvSpPr>
              <p:spPr>
                <a:xfrm>
                  <a:off x="5574154" y="6466066"/>
                  <a:ext cx="4401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20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1550BD87-9B7C-44F0-AA9D-3BC715CA67F7}"/>
                  </a:ext>
                </a:extLst>
              </p:cNvPr>
              <p:cNvGrpSpPr/>
              <p:nvPr/>
            </p:nvGrpSpPr>
            <p:grpSpPr>
              <a:xfrm>
                <a:off x="6273578" y="6154556"/>
                <a:ext cx="1135576" cy="496844"/>
                <a:chOff x="6184326" y="6340902"/>
                <a:chExt cx="1135576" cy="496844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E00BAAC-A99F-4A8C-B277-21C7811EAAD4}"/>
                    </a:ext>
                  </a:extLst>
                </p:cNvPr>
                <p:cNvCxnSpPr/>
                <p:nvPr/>
              </p:nvCxnSpPr>
              <p:spPr>
                <a:xfrm>
                  <a:off x="6391275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4AF6F112-0BFD-41E8-AD1B-2EB05C755D41}"/>
                    </a:ext>
                  </a:extLst>
                </p:cNvPr>
                <p:cNvSpPr txBox="1"/>
                <p:nvPr/>
              </p:nvSpPr>
              <p:spPr>
                <a:xfrm>
                  <a:off x="6184326" y="6468414"/>
                  <a:ext cx="572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30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DC90906F-D6FC-4872-88C7-2EBA33728B35}"/>
                    </a:ext>
                  </a:extLst>
                </p:cNvPr>
                <p:cNvSpPr txBox="1"/>
                <p:nvPr/>
              </p:nvSpPr>
              <p:spPr>
                <a:xfrm>
                  <a:off x="6746974" y="6463152"/>
                  <a:ext cx="572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40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C78CF642-20C0-4A06-817D-11234ADF632B}"/>
                  </a:ext>
                </a:extLst>
              </p:cNvPr>
              <p:cNvGrpSpPr/>
              <p:nvPr/>
            </p:nvGrpSpPr>
            <p:grpSpPr>
              <a:xfrm>
                <a:off x="7057742" y="6154556"/>
                <a:ext cx="1405161" cy="498249"/>
                <a:chOff x="6968490" y="6340902"/>
                <a:chExt cx="1405161" cy="498249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2FEBE825-DD9A-422D-B351-93E007E3377B}"/>
                    </a:ext>
                  </a:extLst>
                </p:cNvPr>
                <p:cNvCxnSpPr/>
                <p:nvPr/>
              </p:nvCxnSpPr>
              <p:spPr>
                <a:xfrm>
                  <a:off x="696849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72EE496-ACA7-4B39-B0AE-5CD29ADF71B4}"/>
                    </a:ext>
                  </a:extLst>
                </p:cNvPr>
                <p:cNvSpPr txBox="1"/>
                <p:nvPr/>
              </p:nvSpPr>
              <p:spPr>
                <a:xfrm>
                  <a:off x="7340823" y="6467353"/>
                  <a:ext cx="4492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50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5660666C-08D4-4485-AB53-E7F373CF989A}"/>
                    </a:ext>
                  </a:extLst>
                </p:cNvPr>
                <p:cNvCxnSpPr/>
                <p:nvPr/>
              </p:nvCxnSpPr>
              <p:spPr>
                <a:xfrm>
                  <a:off x="754380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9D972135-9A4D-4A67-8198-6BE3570EA35A}"/>
                    </a:ext>
                  </a:extLst>
                </p:cNvPr>
                <p:cNvCxnSpPr/>
                <p:nvPr/>
              </p:nvCxnSpPr>
              <p:spPr>
                <a:xfrm>
                  <a:off x="8117205" y="634598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D13A91E9-FBCF-4567-877B-BC0C229B2F55}"/>
                    </a:ext>
                  </a:extLst>
                </p:cNvPr>
                <p:cNvSpPr txBox="1"/>
                <p:nvPr/>
              </p:nvSpPr>
              <p:spPr>
                <a:xfrm>
                  <a:off x="7924392" y="6469819"/>
                  <a:ext cx="4492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60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1BCDACC-0664-466C-9AB0-DB8B297E2C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7197" y="1535950"/>
              <a:ext cx="5681" cy="3960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8192511-281D-4197-B029-0F5F3F931CB6}"/>
                </a:ext>
              </a:extLst>
            </p:cNvPr>
            <p:cNvSpPr/>
            <p:nvPr/>
          </p:nvSpPr>
          <p:spPr>
            <a:xfrm>
              <a:off x="6836683" y="5452529"/>
              <a:ext cx="87630" cy="8763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09080C5-56A7-476C-9251-805D296E885D}"/>
                </a:ext>
              </a:extLst>
            </p:cNvPr>
            <p:cNvSpPr txBox="1"/>
            <p:nvPr/>
          </p:nvSpPr>
          <p:spPr>
            <a:xfrm>
              <a:off x="6519689" y="5413707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9130DCF-51EA-43AE-BFFB-A220263AB992}"/>
                </a:ext>
              </a:extLst>
            </p:cNvPr>
            <p:cNvSpPr txBox="1"/>
            <p:nvPr/>
          </p:nvSpPr>
          <p:spPr>
            <a:xfrm>
              <a:off x="6137233" y="1375177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s </a:t>
              </a:r>
              <a:r>
                <a:rPr lang="vi-VN">
                  <a:solidFill>
                    <a:srgbClr val="C00000"/>
                  </a:solidFill>
                </a:rPr>
                <a:t>(m)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AD6E25B-1698-4298-8A3F-1F294A66046D}"/>
                </a:ext>
              </a:extLst>
            </p:cNvPr>
            <p:cNvGrpSpPr/>
            <p:nvPr/>
          </p:nvGrpSpPr>
          <p:grpSpPr>
            <a:xfrm>
              <a:off x="6241583" y="4728073"/>
              <a:ext cx="718829" cy="369332"/>
              <a:chOff x="4024621" y="5655268"/>
              <a:chExt cx="718829" cy="369332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F3141D1-6583-4598-BBFD-AD26E1C60E79}"/>
                  </a:ext>
                </a:extLst>
              </p:cNvPr>
              <p:cNvCxnSpPr/>
              <p:nvPr/>
            </p:nvCxnSpPr>
            <p:spPr>
              <a:xfrm>
                <a:off x="4574502" y="5843292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B8B75218-87AA-4744-8E05-03528B12F4A9}"/>
                  </a:ext>
                </a:extLst>
              </p:cNvPr>
              <p:cNvSpPr txBox="1"/>
              <p:nvPr/>
            </p:nvSpPr>
            <p:spPr>
              <a:xfrm>
                <a:off x="4024621" y="5655268"/>
                <a:ext cx="5697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150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E7D59E5-9667-4F8C-B43C-535EE034A8F4}"/>
                </a:ext>
              </a:extLst>
            </p:cNvPr>
            <p:cNvGrpSpPr/>
            <p:nvPr/>
          </p:nvGrpSpPr>
          <p:grpSpPr>
            <a:xfrm>
              <a:off x="6235902" y="4151237"/>
              <a:ext cx="724510" cy="369332"/>
              <a:chOff x="4018940" y="5078432"/>
              <a:chExt cx="724510" cy="369332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9AFA0A-C234-464C-B690-CBB6543FCF93}"/>
                  </a:ext>
                </a:extLst>
              </p:cNvPr>
              <p:cNvCxnSpPr/>
              <p:nvPr/>
            </p:nvCxnSpPr>
            <p:spPr>
              <a:xfrm>
                <a:off x="4574502" y="527153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A3B60AF-8AC1-457C-8147-CFE591320073}"/>
                  </a:ext>
                </a:extLst>
              </p:cNvPr>
              <p:cNvSpPr txBox="1"/>
              <p:nvPr/>
            </p:nvSpPr>
            <p:spPr>
              <a:xfrm>
                <a:off x="4018940" y="5078432"/>
                <a:ext cx="652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300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B7E2266-93A5-4413-88A5-F8E7453D8299}"/>
                </a:ext>
              </a:extLst>
            </p:cNvPr>
            <p:cNvCxnSpPr/>
            <p:nvPr/>
          </p:nvCxnSpPr>
          <p:spPr>
            <a:xfrm>
              <a:off x="6791464" y="3765858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1306E55-6BF2-4461-B47C-650E2155580F}"/>
                </a:ext>
              </a:extLst>
            </p:cNvPr>
            <p:cNvSpPr txBox="1"/>
            <p:nvPr/>
          </p:nvSpPr>
          <p:spPr>
            <a:xfrm>
              <a:off x="6241583" y="3596349"/>
              <a:ext cx="641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450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8EA376D-F30E-4670-844C-F754A05162F9}"/>
                </a:ext>
              </a:extLst>
            </p:cNvPr>
            <p:cNvSpPr txBox="1"/>
            <p:nvPr/>
          </p:nvSpPr>
          <p:spPr>
            <a:xfrm>
              <a:off x="6235468" y="3000524"/>
              <a:ext cx="641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600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D7CB53C-8B4D-4F5C-8A79-9E71DD8C21FF}"/>
                </a:ext>
              </a:extLst>
            </p:cNvPr>
            <p:cNvGrpSpPr/>
            <p:nvPr/>
          </p:nvGrpSpPr>
          <p:grpSpPr>
            <a:xfrm>
              <a:off x="6232731" y="1801757"/>
              <a:ext cx="732761" cy="1387521"/>
              <a:chOff x="4015769" y="2728952"/>
              <a:chExt cx="732761" cy="1387521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2066D0E6-954D-4A97-828C-F99B7F2EA921}"/>
                  </a:ext>
                </a:extLst>
              </p:cNvPr>
              <p:cNvCxnSpPr/>
              <p:nvPr/>
            </p:nvCxnSpPr>
            <p:spPr>
              <a:xfrm>
                <a:off x="4574502" y="4116473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DCE3DC9-0DF5-4B9C-9A4F-5A544EDCCFD0}"/>
                  </a:ext>
                </a:extLst>
              </p:cNvPr>
              <p:cNvSpPr txBox="1"/>
              <p:nvPr/>
            </p:nvSpPr>
            <p:spPr>
              <a:xfrm>
                <a:off x="4015769" y="3347525"/>
                <a:ext cx="6627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750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43A4276-6E85-4444-8418-0D04B5D005BC}"/>
                  </a:ext>
                </a:extLst>
              </p:cNvPr>
              <p:cNvCxnSpPr/>
              <p:nvPr/>
            </p:nvCxnSpPr>
            <p:spPr>
              <a:xfrm>
                <a:off x="4574502" y="354329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67DFE244-4F15-48DA-B4CC-49093251A9D7}"/>
                  </a:ext>
                </a:extLst>
              </p:cNvPr>
              <p:cNvCxnSpPr/>
              <p:nvPr/>
            </p:nvCxnSpPr>
            <p:spPr>
              <a:xfrm>
                <a:off x="4579582" y="2970546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2B0E3164-1716-45A2-A394-994EE7313139}"/>
                  </a:ext>
                </a:extLst>
              </p:cNvPr>
              <p:cNvSpPr txBox="1"/>
              <p:nvPr/>
            </p:nvSpPr>
            <p:spPr>
              <a:xfrm>
                <a:off x="4024621" y="2728952"/>
                <a:ext cx="6627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900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409EA23-6EFF-40CB-861A-A533632BF1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85452" y="3750020"/>
              <a:ext cx="2535" cy="1656000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61DABA2-60AB-4512-8A96-D704A39DFB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1748" y="3764924"/>
              <a:ext cx="2165557" cy="2424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BAC7CA5-B794-4C39-88B5-D0CE171E0F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2262" y="2011225"/>
              <a:ext cx="2737" cy="3330204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F3F9150-5203-49CC-8109-2AEB45AB3E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42163" y="2041446"/>
              <a:ext cx="3320579" cy="16501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97008706-2591-4669-A212-B963FFACED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6719" y="2046622"/>
              <a:ext cx="1145543" cy="167614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DEC5C60-570C-49A8-A98B-14A3DC2A7897}"/>
                </a:ext>
              </a:extLst>
            </p:cNvPr>
            <p:cNvSpPr/>
            <p:nvPr/>
          </p:nvSpPr>
          <p:spPr>
            <a:xfrm>
              <a:off x="10252062" y="1983969"/>
              <a:ext cx="153625" cy="153625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33E1BB7E-7E43-4344-A275-409510764889}"/>
                </a:ext>
              </a:extLst>
            </p:cNvPr>
            <p:cNvSpPr/>
            <p:nvPr/>
          </p:nvSpPr>
          <p:spPr>
            <a:xfrm>
              <a:off x="9081438" y="3694670"/>
              <a:ext cx="153625" cy="153625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757A80C-00C9-47B3-8C0A-806320B0D2D2}"/>
              </a:ext>
            </a:extLst>
          </p:cNvPr>
          <p:cNvCxnSpPr>
            <a:cxnSpLocks/>
          </p:cNvCxnSpPr>
          <p:nvPr/>
        </p:nvCxnSpPr>
        <p:spPr>
          <a:xfrm flipH="1" flipV="1">
            <a:off x="9760762" y="2879985"/>
            <a:ext cx="1" cy="2464771"/>
          </a:xfrm>
          <a:prstGeom prst="line">
            <a:avLst/>
          </a:prstGeom>
          <a:ln w="28575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CFA80B4-43D4-4A57-97B5-C8F6E09A0386}"/>
              </a:ext>
            </a:extLst>
          </p:cNvPr>
          <p:cNvCxnSpPr>
            <a:cxnSpLocks/>
          </p:cNvCxnSpPr>
          <p:nvPr/>
        </p:nvCxnSpPr>
        <p:spPr>
          <a:xfrm flipH="1" flipV="1">
            <a:off x="6871516" y="2891736"/>
            <a:ext cx="2858872" cy="1862"/>
          </a:xfrm>
          <a:prstGeom prst="line">
            <a:avLst/>
          </a:prstGeom>
          <a:ln w="28575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A1CB2E56-99F7-4AD7-A4DC-3232D6CFC06E}"/>
              </a:ext>
            </a:extLst>
          </p:cNvPr>
          <p:cNvSpPr/>
          <p:nvPr/>
        </p:nvSpPr>
        <p:spPr>
          <a:xfrm>
            <a:off x="9664307" y="2828961"/>
            <a:ext cx="153625" cy="153625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D8D7806-FBDE-4050-9E09-378AB8303A0B}"/>
              </a:ext>
            </a:extLst>
          </p:cNvPr>
          <p:cNvSpPr txBox="1"/>
          <p:nvPr/>
        </p:nvSpPr>
        <p:spPr>
          <a:xfrm>
            <a:off x="433397" y="1517880"/>
            <a:ext cx="4835700" cy="1279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buAutoNum type="alphaLcParenR"/>
            </a:pP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điểm t = </a:t>
            </a:r>
            <a:r>
              <a:rPr lang="vi-VN" sz="2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50s</a:t>
            </a: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trên trục Ot. Từ đó, vẽ một đường thẳng đứng cắt đồ thị tại điểm </a:t>
            </a:r>
            <a:r>
              <a:rPr lang="vi-VN" sz="2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3C9675-DD8F-444F-8AB2-F8CB1C5784EA}"/>
              </a:ext>
            </a:extLst>
          </p:cNvPr>
          <p:cNvGrpSpPr/>
          <p:nvPr/>
        </p:nvGrpSpPr>
        <p:grpSpPr>
          <a:xfrm>
            <a:off x="5423914" y="2511771"/>
            <a:ext cx="751648" cy="724520"/>
            <a:chOff x="5423914" y="2511771"/>
            <a:chExt cx="751648" cy="724520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9A1C0B1-D4AC-4522-87FB-A789EE56D557}"/>
                </a:ext>
              </a:extLst>
            </p:cNvPr>
            <p:cNvSpPr txBox="1"/>
            <p:nvPr/>
          </p:nvSpPr>
          <p:spPr>
            <a:xfrm>
              <a:off x="5534267" y="2707070"/>
              <a:ext cx="641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675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3C94853-8663-4EA7-B766-106B5D1B4CAC}"/>
                </a:ext>
              </a:extLst>
            </p:cNvPr>
            <p:cNvSpPr/>
            <p:nvPr/>
          </p:nvSpPr>
          <p:spPr>
            <a:xfrm>
              <a:off x="5423914" y="2511771"/>
              <a:ext cx="724520" cy="72452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9DAA3A-7A01-4492-B964-F06FCCF50AC4}"/>
              </a:ext>
            </a:extLst>
          </p:cNvPr>
          <p:cNvCxnSpPr>
            <a:cxnSpLocks/>
          </p:cNvCxnSpPr>
          <p:nvPr/>
        </p:nvCxnSpPr>
        <p:spPr>
          <a:xfrm flipH="1" flipV="1">
            <a:off x="6138496" y="2882394"/>
            <a:ext cx="731602" cy="6838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8DEB797F-D62D-4327-91DC-1B16AF0F13DD}"/>
              </a:ext>
            </a:extLst>
          </p:cNvPr>
          <p:cNvSpPr txBox="1"/>
          <p:nvPr/>
        </p:nvSpPr>
        <p:spPr>
          <a:xfrm>
            <a:off x="9826843" y="2846930"/>
            <a:ext cx="410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2">
                    <a:lumMod val="25000"/>
                  </a:schemeClr>
                </a:solidFill>
              </a:rPr>
              <a:t>X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FC141BA-CC30-472D-B0B4-4304B9E9DCA9}"/>
              </a:ext>
            </a:extLst>
          </p:cNvPr>
          <p:cNvSpPr txBox="1"/>
          <p:nvPr/>
        </p:nvSpPr>
        <p:spPr>
          <a:xfrm>
            <a:off x="800100" y="2987448"/>
            <a:ext cx="4387663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=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675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m,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tô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50s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961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110" grpId="0" animBg="1"/>
      <p:bldP spid="68" grpId="0"/>
      <p:bldP spid="113" grpId="0"/>
      <p:bldP spid="1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Chevron 6">
            <a:extLst>
              <a:ext uri="{FF2B5EF4-FFF2-40B4-BE49-F238E27FC236}">
                <a16:creationId xmlns:a16="http://schemas.microsoft.com/office/drawing/2014/main" id="{EEBD6200-BB76-4841-A943-788EDABBAF32}"/>
              </a:ext>
            </a:extLst>
          </p:cNvPr>
          <p:cNvSpPr/>
          <p:nvPr/>
        </p:nvSpPr>
        <p:spPr>
          <a:xfrm>
            <a:off x="8166908" y="207086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52516EC1-42BA-4491-905F-788F965473D8}"/>
              </a:ext>
            </a:extLst>
          </p:cNvPr>
          <p:cNvSpPr/>
          <p:nvPr/>
        </p:nvSpPr>
        <p:spPr>
          <a:xfrm flipH="1">
            <a:off x="3752463" y="200549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0234F6-5F4E-452B-8CE6-FBAE6BFD6F8C}"/>
              </a:ext>
            </a:extLst>
          </p:cNvPr>
          <p:cNvGrpSpPr/>
          <p:nvPr/>
        </p:nvGrpSpPr>
        <p:grpSpPr>
          <a:xfrm>
            <a:off x="4303642" y="207086"/>
            <a:ext cx="4075044" cy="795132"/>
            <a:chOff x="4303642" y="207086"/>
            <a:chExt cx="4075044" cy="795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D669807-15B0-4B8B-BCD8-CB6341311308}"/>
                </a:ext>
              </a:extLst>
            </p:cNvPr>
            <p:cNvGrpSpPr/>
            <p:nvPr/>
          </p:nvGrpSpPr>
          <p:grpSpPr>
            <a:xfrm>
              <a:off x="4303642" y="207086"/>
              <a:ext cx="4075044" cy="795132"/>
              <a:chOff x="4303642" y="207086"/>
              <a:chExt cx="4075044" cy="795132"/>
            </a:xfr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</p:grpSpPr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id="{2C9CF1DE-4ABF-4C90-AA4C-C16D119D1D0E}"/>
                  </a:ext>
                </a:extLst>
              </p:cNvPr>
              <p:cNvSpPr/>
              <p:nvPr/>
            </p:nvSpPr>
            <p:spPr>
              <a:xfrm>
                <a:off x="6341164" y="207087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row: Pentagon 12">
                <a:extLst>
                  <a:ext uri="{FF2B5EF4-FFF2-40B4-BE49-F238E27FC236}">
                    <a16:creationId xmlns:a16="http://schemas.microsoft.com/office/drawing/2014/main" id="{5B92ADEB-C3EA-4EA2-887A-5496ACDF8ED7}"/>
                  </a:ext>
                </a:extLst>
              </p:cNvPr>
              <p:cNvSpPr/>
              <p:nvPr/>
            </p:nvSpPr>
            <p:spPr>
              <a:xfrm flipH="1">
                <a:off x="4303642" y="207086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4D1E24-E61D-4538-B16B-E6421B824A60}"/>
                </a:ext>
              </a:extLst>
            </p:cNvPr>
            <p:cNvSpPr txBox="1"/>
            <p:nvPr/>
          </p:nvSpPr>
          <p:spPr>
            <a:xfrm>
              <a:off x="5376739" y="312263"/>
              <a:ext cx="193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BÀI TẬP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E63A37-D758-4058-BC7C-B6C044557E87}"/>
              </a:ext>
            </a:extLst>
          </p:cNvPr>
          <p:cNvCxnSpPr>
            <a:cxnSpLocks/>
          </p:cNvCxnSpPr>
          <p:nvPr/>
        </p:nvCxnSpPr>
        <p:spPr>
          <a:xfrm flipV="1">
            <a:off x="6953770" y="3798800"/>
            <a:ext cx="2309680" cy="17360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5B63D5C-51C5-4C14-A8FE-22D1C36021EC}"/>
              </a:ext>
            </a:extLst>
          </p:cNvPr>
          <p:cNvCxnSpPr>
            <a:cxnSpLocks/>
          </p:cNvCxnSpPr>
          <p:nvPr/>
        </p:nvCxnSpPr>
        <p:spPr>
          <a:xfrm>
            <a:off x="6960876" y="5540160"/>
            <a:ext cx="4104000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265A522-4D77-4BEA-A066-43EDE2077E64}"/>
              </a:ext>
            </a:extLst>
          </p:cNvPr>
          <p:cNvSpPr txBox="1"/>
          <p:nvPr/>
        </p:nvSpPr>
        <p:spPr>
          <a:xfrm>
            <a:off x="10802120" y="5567417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>
                <a:solidFill>
                  <a:srgbClr val="C00000"/>
                </a:solidFill>
              </a:rPr>
              <a:t>t </a:t>
            </a:r>
            <a:r>
              <a:rPr lang="vi-VN">
                <a:solidFill>
                  <a:srgbClr val="C00000"/>
                </a:solidFill>
              </a:rPr>
              <a:t>(s)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A6207AE-8261-47E9-9A55-D851C463AB3A}"/>
              </a:ext>
            </a:extLst>
          </p:cNvPr>
          <p:cNvGrpSpPr/>
          <p:nvPr/>
        </p:nvGrpSpPr>
        <p:grpSpPr>
          <a:xfrm>
            <a:off x="7317385" y="2752172"/>
            <a:ext cx="2562621" cy="3201135"/>
            <a:chOff x="5016744" y="3635550"/>
            <a:chExt cx="2562621" cy="320113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BB46218-0F22-4951-B211-23510FC236F6}"/>
                </a:ext>
              </a:extLst>
            </p:cNvPr>
            <p:cNvCxnSpPr/>
            <p:nvPr/>
          </p:nvCxnSpPr>
          <p:spPr>
            <a:xfrm>
              <a:off x="5236845" y="6340902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DBE9046-CB39-44E7-9378-498D6FBC9866}"/>
                </a:ext>
              </a:extLst>
            </p:cNvPr>
            <p:cNvSpPr txBox="1"/>
            <p:nvPr/>
          </p:nvSpPr>
          <p:spPr>
            <a:xfrm>
              <a:off x="5016744" y="6467353"/>
              <a:ext cx="572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08172FC-67B5-4B22-A473-64F6584619C0}"/>
                </a:ext>
              </a:extLst>
            </p:cNvPr>
            <p:cNvSpPr txBox="1"/>
            <p:nvPr/>
          </p:nvSpPr>
          <p:spPr>
            <a:xfrm>
              <a:off x="5322168" y="5176527"/>
              <a:ext cx="572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C00000"/>
                  </a:solidFill>
                </a:rPr>
                <a:t>(1)</a:t>
              </a:r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5D85BE5-36D9-43D0-B468-083A25C850A2}"/>
                </a:ext>
              </a:extLst>
            </p:cNvPr>
            <p:cNvSpPr txBox="1"/>
            <p:nvPr/>
          </p:nvSpPr>
          <p:spPr>
            <a:xfrm>
              <a:off x="7006437" y="3635550"/>
              <a:ext cx="572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B0F0"/>
                  </a:solidFill>
                </a:rPr>
                <a:t>(2)</a:t>
              </a:r>
              <a:endParaRPr lang="en-US">
                <a:solidFill>
                  <a:srgbClr val="00B0F0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F8EB77C-456F-4773-AE59-F9E889E371F1}"/>
              </a:ext>
            </a:extLst>
          </p:cNvPr>
          <p:cNvGrpSpPr/>
          <p:nvPr/>
        </p:nvGrpSpPr>
        <p:grpSpPr>
          <a:xfrm>
            <a:off x="7874795" y="5457524"/>
            <a:ext cx="440170" cy="494496"/>
            <a:chOff x="5574154" y="6340902"/>
            <a:chExt cx="440170" cy="494496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16C984-B431-497D-80BA-6F146F002FA9}"/>
                </a:ext>
              </a:extLst>
            </p:cNvPr>
            <p:cNvCxnSpPr/>
            <p:nvPr/>
          </p:nvCxnSpPr>
          <p:spPr>
            <a:xfrm>
              <a:off x="5815965" y="6340902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B237D92-8D4C-4A50-83D6-472E4FF832AF}"/>
                </a:ext>
              </a:extLst>
            </p:cNvPr>
            <p:cNvSpPr txBox="1"/>
            <p:nvPr/>
          </p:nvSpPr>
          <p:spPr>
            <a:xfrm>
              <a:off x="5574154" y="6466066"/>
              <a:ext cx="440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20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A5D30CE-715F-4840-8A36-297127DFDD72}"/>
              </a:ext>
            </a:extLst>
          </p:cNvPr>
          <p:cNvCxnSpPr/>
          <p:nvPr/>
        </p:nvCxnSpPr>
        <p:spPr>
          <a:xfrm>
            <a:off x="8691916" y="5457524"/>
            <a:ext cx="0" cy="15491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854B610-EE32-43B4-87BF-0C55A3B904A3}"/>
              </a:ext>
            </a:extLst>
          </p:cNvPr>
          <p:cNvSpPr txBox="1"/>
          <p:nvPr/>
        </p:nvSpPr>
        <p:spPr>
          <a:xfrm>
            <a:off x="8484967" y="5585036"/>
            <a:ext cx="57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30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13F9936-1983-4BD1-92A2-BA7910999719}"/>
              </a:ext>
            </a:extLst>
          </p:cNvPr>
          <p:cNvSpPr txBox="1"/>
          <p:nvPr/>
        </p:nvSpPr>
        <p:spPr>
          <a:xfrm>
            <a:off x="9047615" y="5579774"/>
            <a:ext cx="57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40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AEAA3B-3887-4A0D-B1D9-E1AE0B497AF1}"/>
              </a:ext>
            </a:extLst>
          </p:cNvPr>
          <p:cNvCxnSpPr/>
          <p:nvPr/>
        </p:nvCxnSpPr>
        <p:spPr>
          <a:xfrm>
            <a:off x="9269131" y="5457524"/>
            <a:ext cx="0" cy="15491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DF3A967-2B7E-46B8-86F3-C7AB5B76F90C}"/>
              </a:ext>
            </a:extLst>
          </p:cNvPr>
          <p:cNvSpPr txBox="1"/>
          <p:nvPr/>
        </p:nvSpPr>
        <p:spPr>
          <a:xfrm>
            <a:off x="9641464" y="5583975"/>
            <a:ext cx="44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50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8915F1F-B1A4-439B-BA7B-BAE1C956731D}"/>
              </a:ext>
            </a:extLst>
          </p:cNvPr>
          <p:cNvCxnSpPr/>
          <p:nvPr/>
        </p:nvCxnSpPr>
        <p:spPr>
          <a:xfrm>
            <a:off x="9844441" y="5457524"/>
            <a:ext cx="0" cy="15491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038C90D-427E-43E5-AD0D-686A7597CF62}"/>
              </a:ext>
            </a:extLst>
          </p:cNvPr>
          <p:cNvCxnSpPr/>
          <p:nvPr/>
        </p:nvCxnSpPr>
        <p:spPr>
          <a:xfrm>
            <a:off x="10446421" y="5462604"/>
            <a:ext cx="0" cy="15491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DD0CACE-E397-42B3-84A5-2CECC20B2AD4}"/>
              </a:ext>
            </a:extLst>
          </p:cNvPr>
          <p:cNvSpPr txBox="1"/>
          <p:nvPr/>
        </p:nvSpPr>
        <p:spPr>
          <a:xfrm>
            <a:off x="10225033" y="5586441"/>
            <a:ext cx="44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60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3E79688-4158-4CF7-A257-B38E0DD4AE31}"/>
              </a:ext>
            </a:extLst>
          </p:cNvPr>
          <p:cNvCxnSpPr>
            <a:cxnSpLocks/>
          </p:cNvCxnSpPr>
          <p:nvPr/>
        </p:nvCxnSpPr>
        <p:spPr>
          <a:xfrm flipH="1">
            <a:off x="6960876" y="1579767"/>
            <a:ext cx="5681" cy="3960000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9755DADC-EE1C-4E0D-AB1E-E377AFF80F21}"/>
              </a:ext>
            </a:extLst>
          </p:cNvPr>
          <p:cNvSpPr/>
          <p:nvPr/>
        </p:nvSpPr>
        <p:spPr>
          <a:xfrm>
            <a:off x="6920362" y="5496346"/>
            <a:ext cx="87630" cy="876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DC4E4E-2453-44AF-AD7B-64152E567829}"/>
              </a:ext>
            </a:extLst>
          </p:cNvPr>
          <p:cNvSpPr txBox="1"/>
          <p:nvPr/>
        </p:nvSpPr>
        <p:spPr>
          <a:xfrm>
            <a:off x="6603368" y="5457524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CC0951-80C5-43FE-B408-FC3934557970}"/>
              </a:ext>
            </a:extLst>
          </p:cNvPr>
          <p:cNvSpPr txBox="1"/>
          <p:nvPr/>
        </p:nvSpPr>
        <p:spPr>
          <a:xfrm>
            <a:off x="6220912" y="1418994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>
                <a:solidFill>
                  <a:srgbClr val="C00000"/>
                </a:solidFill>
              </a:rPr>
              <a:t>s </a:t>
            </a:r>
            <a:r>
              <a:rPr lang="vi-VN">
                <a:solidFill>
                  <a:srgbClr val="C00000"/>
                </a:solidFill>
              </a:rPr>
              <a:t>(m)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709778-72FD-478F-8875-8515068AEBCA}"/>
              </a:ext>
            </a:extLst>
          </p:cNvPr>
          <p:cNvGrpSpPr/>
          <p:nvPr/>
        </p:nvGrpSpPr>
        <p:grpSpPr>
          <a:xfrm>
            <a:off x="6325262" y="4771890"/>
            <a:ext cx="718829" cy="369332"/>
            <a:chOff x="4024621" y="5655268"/>
            <a:chExt cx="718829" cy="369332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CD09315-6F1B-4C91-A2AB-9CF6ED2D2BC4}"/>
                </a:ext>
              </a:extLst>
            </p:cNvPr>
            <p:cNvCxnSpPr/>
            <p:nvPr/>
          </p:nvCxnSpPr>
          <p:spPr>
            <a:xfrm>
              <a:off x="4574502" y="5843292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0F7DB23-C4CD-4D7D-8B22-12422BC5A4EA}"/>
                </a:ext>
              </a:extLst>
            </p:cNvPr>
            <p:cNvSpPr txBox="1"/>
            <p:nvPr/>
          </p:nvSpPr>
          <p:spPr>
            <a:xfrm>
              <a:off x="4024621" y="5655268"/>
              <a:ext cx="569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150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0293C5-45E6-4E29-A111-F014501AC678}"/>
              </a:ext>
            </a:extLst>
          </p:cNvPr>
          <p:cNvGrpSpPr/>
          <p:nvPr/>
        </p:nvGrpSpPr>
        <p:grpSpPr>
          <a:xfrm>
            <a:off x="6319581" y="4195054"/>
            <a:ext cx="724510" cy="369332"/>
            <a:chOff x="4018940" y="5078432"/>
            <a:chExt cx="724510" cy="369332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6F2DF9A-A92B-4F84-9398-35DD061CEF70}"/>
                </a:ext>
              </a:extLst>
            </p:cNvPr>
            <p:cNvCxnSpPr/>
            <p:nvPr/>
          </p:nvCxnSpPr>
          <p:spPr>
            <a:xfrm>
              <a:off x="4574502" y="5271538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16E0CA3-33A6-430E-A8BC-4695650620C7}"/>
                </a:ext>
              </a:extLst>
            </p:cNvPr>
            <p:cNvSpPr txBox="1"/>
            <p:nvPr/>
          </p:nvSpPr>
          <p:spPr>
            <a:xfrm>
              <a:off x="4018940" y="5078432"/>
              <a:ext cx="652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300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605AF42-E12F-4EA8-90BB-40706BE24EAB}"/>
              </a:ext>
            </a:extLst>
          </p:cNvPr>
          <p:cNvGrpSpPr/>
          <p:nvPr/>
        </p:nvGrpSpPr>
        <p:grpSpPr>
          <a:xfrm>
            <a:off x="6319147" y="3044341"/>
            <a:ext cx="724944" cy="965157"/>
            <a:chOff x="4018506" y="3927719"/>
            <a:chExt cx="724944" cy="96515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0312570-6A13-47C5-AE26-625AF22D36F2}"/>
                </a:ext>
              </a:extLst>
            </p:cNvPr>
            <p:cNvCxnSpPr/>
            <p:nvPr/>
          </p:nvCxnSpPr>
          <p:spPr>
            <a:xfrm>
              <a:off x="4574502" y="4693053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0716947-12FA-42E2-9C22-604FB38C9801}"/>
                </a:ext>
              </a:extLst>
            </p:cNvPr>
            <p:cNvSpPr txBox="1"/>
            <p:nvPr/>
          </p:nvSpPr>
          <p:spPr>
            <a:xfrm>
              <a:off x="4024621" y="4523544"/>
              <a:ext cx="641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450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AF15E8-BF6A-4C98-9753-7A412A8CFA2D}"/>
                </a:ext>
              </a:extLst>
            </p:cNvPr>
            <p:cNvSpPr txBox="1"/>
            <p:nvPr/>
          </p:nvSpPr>
          <p:spPr>
            <a:xfrm>
              <a:off x="4018506" y="3927719"/>
              <a:ext cx="641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600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5AAEE6-664B-4DE3-BE4C-38483E4EB3AC}"/>
              </a:ext>
            </a:extLst>
          </p:cNvPr>
          <p:cNvGrpSpPr/>
          <p:nvPr/>
        </p:nvGrpSpPr>
        <p:grpSpPr>
          <a:xfrm>
            <a:off x="6316410" y="1845574"/>
            <a:ext cx="732761" cy="1387521"/>
            <a:chOff x="4015769" y="2728952"/>
            <a:chExt cx="732761" cy="138752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F25D8E2-0E37-416C-97C4-954A302C101C}"/>
                </a:ext>
              </a:extLst>
            </p:cNvPr>
            <p:cNvCxnSpPr/>
            <p:nvPr/>
          </p:nvCxnSpPr>
          <p:spPr>
            <a:xfrm>
              <a:off x="4574502" y="4116473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4297188-A135-4EAF-A0CE-3B58AE57D8D2}"/>
                </a:ext>
              </a:extLst>
            </p:cNvPr>
            <p:cNvSpPr txBox="1"/>
            <p:nvPr/>
          </p:nvSpPr>
          <p:spPr>
            <a:xfrm>
              <a:off x="4015769" y="3347525"/>
              <a:ext cx="662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750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5DACB6E-8AA9-40A6-A2E5-946F894B56CE}"/>
                </a:ext>
              </a:extLst>
            </p:cNvPr>
            <p:cNvCxnSpPr/>
            <p:nvPr/>
          </p:nvCxnSpPr>
          <p:spPr>
            <a:xfrm>
              <a:off x="4574502" y="3543298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7D4B8BE-9938-455A-9D42-35CC55CF5FAC}"/>
                </a:ext>
              </a:extLst>
            </p:cNvPr>
            <p:cNvCxnSpPr/>
            <p:nvPr/>
          </p:nvCxnSpPr>
          <p:spPr>
            <a:xfrm>
              <a:off x="4579582" y="2930541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806839B-CA6E-4B26-BF81-0AD0B35CC308}"/>
                </a:ext>
              </a:extLst>
            </p:cNvPr>
            <p:cNvSpPr txBox="1"/>
            <p:nvPr/>
          </p:nvSpPr>
          <p:spPr>
            <a:xfrm>
              <a:off x="4024621" y="2728952"/>
              <a:ext cx="662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900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55C1B9-8F16-432B-894C-13C291D9F674}"/>
              </a:ext>
            </a:extLst>
          </p:cNvPr>
          <p:cNvCxnSpPr>
            <a:cxnSpLocks/>
          </p:cNvCxnSpPr>
          <p:nvPr/>
        </p:nvCxnSpPr>
        <p:spPr>
          <a:xfrm flipH="1" flipV="1">
            <a:off x="9269131" y="3793837"/>
            <a:ext cx="2535" cy="165600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040C80-EA42-4402-B5EA-529040ECBC80}"/>
              </a:ext>
            </a:extLst>
          </p:cNvPr>
          <p:cNvCxnSpPr>
            <a:cxnSpLocks/>
          </p:cNvCxnSpPr>
          <p:nvPr/>
        </p:nvCxnSpPr>
        <p:spPr>
          <a:xfrm flipH="1">
            <a:off x="7055427" y="3808741"/>
            <a:ext cx="2165557" cy="2424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C2C0AC-4E58-466E-ABEA-565043864689}"/>
              </a:ext>
            </a:extLst>
          </p:cNvPr>
          <p:cNvCxnSpPr>
            <a:cxnSpLocks/>
          </p:cNvCxnSpPr>
          <p:nvPr/>
        </p:nvCxnSpPr>
        <p:spPr>
          <a:xfrm flipH="1" flipV="1">
            <a:off x="10446421" y="2055042"/>
            <a:ext cx="2737" cy="3330204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2B0E31-C3D4-4148-AF00-E41B50E56604}"/>
              </a:ext>
            </a:extLst>
          </p:cNvPr>
          <p:cNvCxnSpPr>
            <a:cxnSpLocks/>
          </p:cNvCxnSpPr>
          <p:nvPr/>
        </p:nvCxnSpPr>
        <p:spPr>
          <a:xfrm flipH="1" flipV="1">
            <a:off x="7125842" y="2047163"/>
            <a:ext cx="3320579" cy="16501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08DC0F-D626-4D40-9F6D-B1FD6DBDECDC}"/>
              </a:ext>
            </a:extLst>
          </p:cNvPr>
          <p:cNvCxnSpPr>
            <a:cxnSpLocks/>
          </p:cNvCxnSpPr>
          <p:nvPr/>
        </p:nvCxnSpPr>
        <p:spPr>
          <a:xfrm flipV="1">
            <a:off x="9270398" y="2054469"/>
            <a:ext cx="1176023" cy="171211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4E1D5C77-66D8-48D3-82E4-3EE86EFFFC2F}"/>
              </a:ext>
            </a:extLst>
          </p:cNvPr>
          <p:cNvSpPr/>
          <p:nvPr/>
        </p:nvSpPr>
        <p:spPr>
          <a:xfrm>
            <a:off x="10359716" y="1994156"/>
            <a:ext cx="153625" cy="15362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9D16FC-9411-46F7-BAE4-716619567014}"/>
              </a:ext>
            </a:extLst>
          </p:cNvPr>
          <p:cNvSpPr/>
          <p:nvPr/>
        </p:nvSpPr>
        <p:spPr>
          <a:xfrm>
            <a:off x="9165117" y="3738487"/>
            <a:ext cx="153625" cy="15362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FA42E66-B562-47F6-BB88-2C046A221FDC}"/>
              </a:ext>
            </a:extLst>
          </p:cNvPr>
          <p:cNvSpPr txBox="1"/>
          <p:nvPr/>
        </p:nvSpPr>
        <p:spPr>
          <a:xfrm>
            <a:off x="6565431" y="6079104"/>
            <a:ext cx="47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Đồ thị quãng đường – thời gian của một ô tô</a:t>
            </a:r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B5D8758-BEAE-4464-9937-3B3D7EC97091}"/>
              </a:ext>
            </a:extLst>
          </p:cNvPr>
          <p:cNvSpPr txBox="1"/>
          <p:nvPr/>
        </p:nvSpPr>
        <p:spPr>
          <a:xfrm>
            <a:off x="394218" y="1407268"/>
            <a:ext cx="5488683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400">
                <a:cs typeface="Arial" panose="020B0604020202020204" pitchFamily="34" charset="0"/>
              </a:rPr>
              <a:t>b) Quan sát hình bên, có thể thấy được tại đoạn đường thứ 2, xe di chuyển được 450m mà chỉ mất 20s (từ giây 40 đến giây 60).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B94EB93-45CD-47B9-B28F-B8C194DB5663}"/>
              </a:ext>
            </a:extLst>
          </p:cNvPr>
          <p:cNvSpPr txBox="1"/>
          <p:nvPr/>
        </p:nvSpPr>
        <p:spPr>
          <a:xfrm>
            <a:off x="404480" y="3098696"/>
            <a:ext cx="5488683" cy="1279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400" dirty="0">
                <a:cs typeface="Arial" panose="020B0604020202020204" pitchFamily="34" charset="0"/>
              </a:rPr>
              <a:t>Trong khi tại đoạn đường thứ nhất xe di chuyển được 450m mà trong vòng 40s (từ khi xuất phát đến giây 40), </a:t>
            </a:r>
          </a:p>
        </p:txBody>
      </p:sp>
      <p:sp>
        <p:nvSpPr>
          <p:cNvPr id="2" name="Arrow: Striped Right 1">
            <a:extLst>
              <a:ext uri="{FF2B5EF4-FFF2-40B4-BE49-F238E27FC236}">
                <a16:creationId xmlns:a16="http://schemas.microsoft.com/office/drawing/2014/main" id="{F59DECF1-AA2E-46FE-9B9A-A924411598AC}"/>
              </a:ext>
            </a:extLst>
          </p:cNvPr>
          <p:cNvSpPr/>
          <p:nvPr/>
        </p:nvSpPr>
        <p:spPr>
          <a:xfrm>
            <a:off x="491556" y="5041146"/>
            <a:ext cx="1154364" cy="673869"/>
          </a:xfrm>
          <a:prstGeom prst="stripedRightArrow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5BB2025-0DC0-458E-83D2-263E464A55B8}"/>
              </a:ext>
            </a:extLst>
          </p:cNvPr>
          <p:cNvSpPr txBox="1"/>
          <p:nvPr/>
        </p:nvSpPr>
        <p:spPr>
          <a:xfrm>
            <a:off x="1758917" y="5041146"/>
            <a:ext cx="4281803" cy="87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Trên đoạn </a:t>
            </a:r>
            <a:r>
              <a:rPr lang="vi-VN" sz="2400" b="1" dirty="0">
                <a:solidFill>
                  <a:srgbClr val="0070C0"/>
                </a:solidFill>
                <a:cs typeface="Arial" panose="020B0604020202020204" pitchFamily="34" charset="0"/>
              </a:rPr>
              <a:t>đường thứ 2 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xe chuyển động </a:t>
            </a:r>
            <a:r>
              <a:rPr lang="vi-VN" sz="2400" b="1" dirty="0">
                <a:solidFill>
                  <a:srgbClr val="0070C0"/>
                </a:solidFill>
                <a:cs typeface="Arial" panose="020B0604020202020204" pitchFamily="34" charset="0"/>
              </a:rPr>
              <a:t>nhanh hơn</a:t>
            </a:r>
          </a:p>
        </p:txBody>
      </p:sp>
    </p:spTree>
    <p:extLst>
      <p:ext uri="{BB962C8B-B14F-4D97-AF65-F5344CB8AC3E}">
        <p14:creationId xmlns:p14="http://schemas.microsoft.com/office/powerpoint/2010/main" val="416057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repeatCount="5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8" grpId="0"/>
      <p:bldP spid="59" grpId="0"/>
      <p:bldP spid="59" grpId="1"/>
      <p:bldP spid="59" grpId="2"/>
      <p:bldP spid="53" grpId="0"/>
      <p:bldP spid="56" grpId="0"/>
      <p:bldP spid="56" grpId="1"/>
      <p:bldP spid="27" grpId="0" animBg="1"/>
      <p:bldP spid="28" grpId="0"/>
      <p:bldP spid="28" grpId="1"/>
      <p:bldP spid="29" grpId="0"/>
      <p:bldP spid="22" grpId="0" animBg="1"/>
      <p:bldP spid="23" grpId="0" animBg="1"/>
      <p:bldP spid="66" grpId="0"/>
      <p:bldP spid="67" grpId="0"/>
      <p:bldP spid="68" grpId="0"/>
      <p:bldP spid="2" grpId="0" animBg="1"/>
      <p:bldP spid="6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BA75FD78-7E2C-4933-8513-838CF4DC29DC}"/>
              </a:ext>
            </a:extLst>
          </p:cNvPr>
          <p:cNvGrpSpPr/>
          <p:nvPr/>
        </p:nvGrpSpPr>
        <p:grpSpPr>
          <a:xfrm>
            <a:off x="6373312" y="1185314"/>
            <a:ext cx="5250198" cy="5029442"/>
            <a:chOff x="6220912" y="1418994"/>
            <a:chExt cx="5250198" cy="5029442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58A2E686-A0D6-4EC0-8B66-6D2F64A738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53770" y="3798800"/>
              <a:ext cx="2309680" cy="173609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2FC1904-E8DC-477E-8405-1AE85EFD3EBE}"/>
                </a:ext>
              </a:extLst>
            </p:cNvPr>
            <p:cNvCxnSpPr>
              <a:cxnSpLocks/>
            </p:cNvCxnSpPr>
            <p:nvPr/>
          </p:nvCxnSpPr>
          <p:spPr>
            <a:xfrm>
              <a:off x="6960876" y="5540160"/>
              <a:ext cx="4104000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2E883-B18B-4466-A552-8EEF6DFD4330}"/>
                </a:ext>
              </a:extLst>
            </p:cNvPr>
            <p:cNvSpPr txBox="1"/>
            <p:nvPr/>
          </p:nvSpPr>
          <p:spPr>
            <a:xfrm>
              <a:off x="10802120" y="5567417"/>
              <a:ext cx="668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t </a:t>
              </a:r>
              <a:r>
                <a:rPr lang="vi-VN">
                  <a:solidFill>
                    <a:srgbClr val="C00000"/>
                  </a:solidFill>
                </a:rPr>
                <a:t>(s)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3BC243-E36B-454A-B048-43AAC20D2169}"/>
                </a:ext>
              </a:extLst>
            </p:cNvPr>
            <p:cNvGrpSpPr/>
            <p:nvPr/>
          </p:nvGrpSpPr>
          <p:grpSpPr>
            <a:xfrm>
              <a:off x="7317385" y="2752172"/>
              <a:ext cx="2562621" cy="3201135"/>
              <a:chOff x="5016744" y="3635550"/>
              <a:chExt cx="2562621" cy="3201135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791E3FE-F086-48B4-A2DC-EBA4A050B42B}"/>
                  </a:ext>
                </a:extLst>
              </p:cNvPr>
              <p:cNvCxnSpPr/>
              <p:nvPr/>
            </p:nvCxnSpPr>
            <p:spPr>
              <a:xfrm>
                <a:off x="5236845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1EE6D9-E4A4-4C70-8911-70F0381A02DF}"/>
                  </a:ext>
                </a:extLst>
              </p:cNvPr>
              <p:cNvSpPr txBox="1"/>
              <p:nvPr/>
            </p:nvSpPr>
            <p:spPr>
              <a:xfrm>
                <a:off x="5016744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321F0E-735C-4CAE-9D8A-F7C2F8516EFC}"/>
                  </a:ext>
                </a:extLst>
              </p:cNvPr>
              <p:cNvSpPr txBox="1"/>
              <p:nvPr/>
            </p:nvSpPr>
            <p:spPr>
              <a:xfrm>
                <a:off x="5322168" y="5176527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rgbClr val="C00000"/>
                    </a:solidFill>
                  </a:rPr>
                  <a:t>(1)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0A0C363-94DF-44F4-A047-7DD5F6A61E13}"/>
                  </a:ext>
                </a:extLst>
              </p:cNvPr>
              <p:cNvSpPr txBox="1"/>
              <p:nvPr/>
            </p:nvSpPr>
            <p:spPr>
              <a:xfrm>
                <a:off x="7006437" y="3635550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rgbClr val="00B0F0"/>
                    </a:solidFill>
                  </a:rPr>
                  <a:t>(2)</a:t>
                </a:r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3C45879-F30A-4322-97A0-43F80A1D0A71}"/>
                </a:ext>
              </a:extLst>
            </p:cNvPr>
            <p:cNvGrpSpPr/>
            <p:nvPr/>
          </p:nvGrpSpPr>
          <p:grpSpPr>
            <a:xfrm>
              <a:off x="7874795" y="5457524"/>
              <a:ext cx="440170" cy="494496"/>
              <a:chOff x="5574154" y="6340902"/>
              <a:chExt cx="440170" cy="494496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9E2FE7-4639-4BE3-B1E8-0CA2E4E6C119}"/>
                  </a:ext>
                </a:extLst>
              </p:cNvPr>
              <p:cNvCxnSpPr/>
              <p:nvPr/>
            </p:nvCxnSpPr>
            <p:spPr>
              <a:xfrm>
                <a:off x="5815965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BE5A1ED-500F-42FB-B1C7-181A8E521DE0}"/>
                  </a:ext>
                </a:extLst>
              </p:cNvPr>
              <p:cNvSpPr txBox="1"/>
              <p:nvPr/>
            </p:nvSpPr>
            <p:spPr>
              <a:xfrm>
                <a:off x="5574154" y="6466066"/>
                <a:ext cx="4401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20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0532F17-2F48-4E6D-9EE1-6D79687725D3}"/>
                </a:ext>
              </a:extLst>
            </p:cNvPr>
            <p:cNvCxnSpPr/>
            <p:nvPr/>
          </p:nvCxnSpPr>
          <p:spPr>
            <a:xfrm>
              <a:off x="8691916" y="5457524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29E2AE-148D-4B62-A714-0EAE5F2B753D}"/>
                </a:ext>
              </a:extLst>
            </p:cNvPr>
            <p:cNvSpPr txBox="1"/>
            <p:nvPr/>
          </p:nvSpPr>
          <p:spPr>
            <a:xfrm>
              <a:off x="8484967" y="5585036"/>
              <a:ext cx="572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30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D4D703-07AC-4B7F-BA77-B309D94FDCF6}"/>
                </a:ext>
              </a:extLst>
            </p:cNvPr>
            <p:cNvSpPr txBox="1"/>
            <p:nvPr/>
          </p:nvSpPr>
          <p:spPr>
            <a:xfrm>
              <a:off x="9047615" y="5579774"/>
              <a:ext cx="572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40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EB4F3A-21E2-405C-8AD4-585E7AE300B7}"/>
                </a:ext>
              </a:extLst>
            </p:cNvPr>
            <p:cNvCxnSpPr/>
            <p:nvPr/>
          </p:nvCxnSpPr>
          <p:spPr>
            <a:xfrm>
              <a:off x="9269131" y="5457524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2B14C2-1ABD-4430-B029-26FDEFC6B2A3}"/>
                </a:ext>
              </a:extLst>
            </p:cNvPr>
            <p:cNvSpPr txBox="1"/>
            <p:nvPr/>
          </p:nvSpPr>
          <p:spPr>
            <a:xfrm>
              <a:off x="9641464" y="5583975"/>
              <a:ext cx="4492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50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F1D010-166C-45E9-8E22-DD0E82B9FD98}"/>
                </a:ext>
              </a:extLst>
            </p:cNvPr>
            <p:cNvCxnSpPr/>
            <p:nvPr/>
          </p:nvCxnSpPr>
          <p:spPr>
            <a:xfrm>
              <a:off x="9844441" y="5457524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8A34358-35DE-4FB8-B9C2-52037073E3BC}"/>
                </a:ext>
              </a:extLst>
            </p:cNvPr>
            <p:cNvCxnSpPr/>
            <p:nvPr/>
          </p:nvCxnSpPr>
          <p:spPr>
            <a:xfrm>
              <a:off x="10446421" y="5462604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79538D-8B17-4B1B-8C8C-D056894DFB03}"/>
                </a:ext>
              </a:extLst>
            </p:cNvPr>
            <p:cNvSpPr txBox="1"/>
            <p:nvPr/>
          </p:nvSpPr>
          <p:spPr>
            <a:xfrm>
              <a:off x="10225033" y="5586441"/>
              <a:ext cx="4492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60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37716B9-4847-45C8-BA37-D1233D8B2A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876" y="1579767"/>
              <a:ext cx="5681" cy="3960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0200073-16DB-4A6A-A3AE-D74ABBC5D907}"/>
                </a:ext>
              </a:extLst>
            </p:cNvPr>
            <p:cNvSpPr/>
            <p:nvPr/>
          </p:nvSpPr>
          <p:spPr>
            <a:xfrm>
              <a:off x="6920362" y="5496346"/>
              <a:ext cx="87630" cy="8763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BB57FB-03F3-482E-96A3-C9F1D6ACD983}"/>
                </a:ext>
              </a:extLst>
            </p:cNvPr>
            <p:cNvSpPr txBox="1"/>
            <p:nvPr/>
          </p:nvSpPr>
          <p:spPr>
            <a:xfrm>
              <a:off x="6603368" y="5457524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F9634B-3CB1-4A14-8C11-43EF1233FB2D}"/>
                </a:ext>
              </a:extLst>
            </p:cNvPr>
            <p:cNvSpPr txBox="1"/>
            <p:nvPr/>
          </p:nvSpPr>
          <p:spPr>
            <a:xfrm>
              <a:off x="6220912" y="1418994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s </a:t>
              </a:r>
              <a:r>
                <a:rPr lang="vi-VN">
                  <a:solidFill>
                    <a:srgbClr val="C00000"/>
                  </a:solidFill>
                </a:rPr>
                <a:t>(m)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C03939B-6457-4B71-A886-F3D29103D7A0}"/>
                </a:ext>
              </a:extLst>
            </p:cNvPr>
            <p:cNvGrpSpPr/>
            <p:nvPr/>
          </p:nvGrpSpPr>
          <p:grpSpPr>
            <a:xfrm>
              <a:off x="6325262" y="4771890"/>
              <a:ext cx="718829" cy="369332"/>
              <a:chOff x="4024621" y="5655268"/>
              <a:chExt cx="718829" cy="369332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8F891D3-DF34-460E-90D4-5198815E00AE}"/>
                  </a:ext>
                </a:extLst>
              </p:cNvPr>
              <p:cNvCxnSpPr/>
              <p:nvPr/>
            </p:nvCxnSpPr>
            <p:spPr>
              <a:xfrm>
                <a:off x="4574502" y="5843292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3F18CE5-3C3F-485B-AD8A-F4B87C056A95}"/>
                  </a:ext>
                </a:extLst>
              </p:cNvPr>
              <p:cNvSpPr txBox="1"/>
              <p:nvPr/>
            </p:nvSpPr>
            <p:spPr>
              <a:xfrm>
                <a:off x="4024621" y="5655268"/>
                <a:ext cx="5697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150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B195204-C441-403C-B077-6E8DE5E742A9}"/>
                </a:ext>
              </a:extLst>
            </p:cNvPr>
            <p:cNvGrpSpPr/>
            <p:nvPr/>
          </p:nvGrpSpPr>
          <p:grpSpPr>
            <a:xfrm>
              <a:off x="6319581" y="4195054"/>
              <a:ext cx="724510" cy="369332"/>
              <a:chOff x="4018940" y="5078432"/>
              <a:chExt cx="724510" cy="3693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95B6CA5-9EBE-42D4-9EB8-8835DF9D6CCC}"/>
                  </a:ext>
                </a:extLst>
              </p:cNvPr>
              <p:cNvCxnSpPr/>
              <p:nvPr/>
            </p:nvCxnSpPr>
            <p:spPr>
              <a:xfrm>
                <a:off x="4574502" y="527153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B599CB9-3172-4296-AB41-1756E87FF493}"/>
                  </a:ext>
                </a:extLst>
              </p:cNvPr>
              <p:cNvSpPr txBox="1"/>
              <p:nvPr/>
            </p:nvSpPr>
            <p:spPr>
              <a:xfrm>
                <a:off x="4018940" y="5078432"/>
                <a:ext cx="652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300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20D1B14-5621-4281-9554-815C2A5A0934}"/>
                </a:ext>
              </a:extLst>
            </p:cNvPr>
            <p:cNvGrpSpPr/>
            <p:nvPr/>
          </p:nvGrpSpPr>
          <p:grpSpPr>
            <a:xfrm>
              <a:off x="6319147" y="3044341"/>
              <a:ext cx="724944" cy="965157"/>
              <a:chOff x="4018506" y="3927719"/>
              <a:chExt cx="724944" cy="965157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A560107-3C80-4FD9-9B86-F15F5CD149B2}"/>
                  </a:ext>
                </a:extLst>
              </p:cNvPr>
              <p:cNvCxnSpPr/>
              <p:nvPr/>
            </p:nvCxnSpPr>
            <p:spPr>
              <a:xfrm>
                <a:off x="4574502" y="4693053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950A394-3C97-4014-83FA-C21483AF38B7}"/>
                  </a:ext>
                </a:extLst>
              </p:cNvPr>
              <p:cNvSpPr txBox="1"/>
              <p:nvPr/>
            </p:nvSpPr>
            <p:spPr>
              <a:xfrm>
                <a:off x="4024621" y="4523544"/>
                <a:ext cx="641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450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616777F-FE5B-44DC-AA50-E60A52C9B5CE}"/>
                  </a:ext>
                </a:extLst>
              </p:cNvPr>
              <p:cNvSpPr txBox="1"/>
              <p:nvPr/>
            </p:nvSpPr>
            <p:spPr>
              <a:xfrm>
                <a:off x="4018506" y="3927719"/>
                <a:ext cx="641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600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E991AB8-AD6E-422B-A098-142DD506F609}"/>
                </a:ext>
              </a:extLst>
            </p:cNvPr>
            <p:cNvGrpSpPr/>
            <p:nvPr/>
          </p:nvGrpSpPr>
          <p:grpSpPr>
            <a:xfrm>
              <a:off x="6316410" y="1845574"/>
              <a:ext cx="732761" cy="1387521"/>
              <a:chOff x="4015769" y="2728952"/>
              <a:chExt cx="732761" cy="1387521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FA8F42B-9B58-4015-B77C-E1E864F810EA}"/>
                  </a:ext>
                </a:extLst>
              </p:cNvPr>
              <p:cNvCxnSpPr/>
              <p:nvPr/>
            </p:nvCxnSpPr>
            <p:spPr>
              <a:xfrm>
                <a:off x="4574502" y="4116473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BC4EAC7-51AD-4572-81F5-3E5DC0A6706C}"/>
                  </a:ext>
                </a:extLst>
              </p:cNvPr>
              <p:cNvSpPr txBox="1"/>
              <p:nvPr/>
            </p:nvSpPr>
            <p:spPr>
              <a:xfrm>
                <a:off x="4015769" y="3347525"/>
                <a:ext cx="6627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750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493EE48-3D30-4286-B3AE-8923B265A7F9}"/>
                  </a:ext>
                </a:extLst>
              </p:cNvPr>
              <p:cNvCxnSpPr/>
              <p:nvPr/>
            </p:nvCxnSpPr>
            <p:spPr>
              <a:xfrm>
                <a:off x="4574502" y="354329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193DFCA-C34A-4B9D-A621-72FBE6EA2DA4}"/>
                  </a:ext>
                </a:extLst>
              </p:cNvPr>
              <p:cNvCxnSpPr/>
              <p:nvPr/>
            </p:nvCxnSpPr>
            <p:spPr>
              <a:xfrm>
                <a:off x="4579582" y="2930541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62491E6-5689-47C7-8047-F16DBBE5228F}"/>
                  </a:ext>
                </a:extLst>
              </p:cNvPr>
              <p:cNvSpPr txBox="1"/>
              <p:nvPr/>
            </p:nvSpPr>
            <p:spPr>
              <a:xfrm>
                <a:off x="4024621" y="2728952"/>
                <a:ext cx="6627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900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7B70864-C244-458C-88C0-79CF5BCB39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69131" y="3793837"/>
              <a:ext cx="2535" cy="1656000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D3ABC64-D324-417B-841D-AEA7ABC8D8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5427" y="3808741"/>
              <a:ext cx="2165557" cy="2424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0F7BE89-ED17-40A3-8373-726E539527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46421" y="2055042"/>
              <a:ext cx="2737" cy="3330204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1ECCC46-A001-46E1-B5C7-3EE1BB2E84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5842" y="2047163"/>
              <a:ext cx="3320579" cy="16501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57B929-34DF-4335-9676-459A950FF9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0398" y="2054469"/>
              <a:ext cx="1176023" cy="171211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C09553C-215E-4B76-898A-8E2D120C7A03}"/>
                </a:ext>
              </a:extLst>
            </p:cNvPr>
            <p:cNvSpPr/>
            <p:nvPr/>
          </p:nvSpPr>
          <p:spPr>
            <a:xfrm>
              <a:off x="10359716" y="1994156"/>
              <a:ext cx="153625" cy="153625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5D834BF-3B06-4923-B1C9-BB02C4D07CC0}"/>
                </a:ext>
              </a:extLst>
            </p:cNvPr>
            <p:cNvSpPr/>
            <p:nvPr/>
          </p:nvSpPr>
          <p:spPr>
            <a:xfrm>
              <a:off x="9165117" y="3738487"/>
              <a:ext cx="153625" cy="153625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BE2379F-B517-43DA-9892-7FDFD119273D}"/>
                </a:ext>
              </a:extLst>
            </p:cNvPr>
            <p:cNvSpPr txBox="1"/>
            <p:nvPr/>
          </p:nvSpPr>
          <p:spPr>
            <a:xfrm>
              <a:off x="6565431" y="6079104"/>
              <a:ext cx="4737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Đồ thị quãng đường – thời gian của một ô tô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D065843-42EE-4BCA-A407-DDD3295977F2}"/>
              </a:ext>
            </a:extLst>
          </p:cNvPr>
          <p:cNvSpPr txBox="1"/>
          <p:nvPr/>
        </p:nvSpPr>
        <p:spPr>
          <a:xfrm>
            <a:off x="259511" y="908315"/>
            <a:ext cx="533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/>
              <a:t>Tốc độ xe trên đoạn đường thứ 1 là:</a:t>
            </a:r>
            <a:endParaRPr lang="en-US" sz="240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70E9DD-8E43-49E2-AC30-235E6347DFE2}"/>
              </a:ext>
            </a:extLst>
          </p:cNvPr>
          <p:cNvGrpSpPr/>
          <p:nvPr/>
        </p:nvGrpSpPr>
        <p:grpSpPr>
          <a:xfrm>
            <a:off x="916999" y="1829984"/>
            <a:ext cx="4546634" cy="947275"/>
            <a:chOff x="3498574" y="5682126"/>
            <a:chExt cx="4546634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86F4A60-DE66-4E8E-85DD-C80A1F694759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32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86F4A60-DE66-4E8E-85DD-C80A1F6947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blipFill>
                  <a:blip r:embed="rId2"/>
                  <a:stretch>
                    <a:fillRect l="-12440"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A3799B7-D3FE-4330-B729-E9D5A1070CF1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450</m:t>
                          </m:r>
                        </m:num>
                        <m:den>
                          <m: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vi-VN" sz="32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A3799B7-D3FE-4330-B729-E9D5A1070C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blipFill>
                  <a:blip r:embed="rId3"/>
                  <a:stretch>
                    <a:fillRect l="-10000" b="-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11DFAC2-A5B3-493E-ADFB-E93CE8AED5E5}"/>
                    </a:ext>
                  </a:extLst>
                </p:cNvPr>
                <p:cNvSpPr txBox="1"/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𝟏𝟏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,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𝟐𝟓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𝐦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/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𝐬</m:t>
                      </m:r>
                    </m:oMath>
                  </a14:m>
                  <a:endParaRPr lang="en-US" sz="2800" b="1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11DFAC2-A5B3-493E-ADFB-E93CE8AED5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5571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9042AF0-A441-4024-AA2B-E86595738B6A}"/>
                </a:ext>
              </a:extLst>
            </p:cNvPr>
            <p:cNvSpPr/>
            <p:nvPr/>
          </p:nvSpPr>
          <p:spPr>
            <a:xfrm>
              <a:off x="3498574" y="5682126"/>
              <a:ext cx="4546634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249854D-9356-4431-8824-5CDEF75EFAF4}"/>
              </a:ext>
            </a:extLst>
          </p:cNvPr>
          <p:cNvSpPr txBox="1"/>
          <p:nvPr/>
        </p:nvSpPr>
        <p:spPr>
          <a:xfrm>
            <a:off x="217738" y="3330889"/>
            <a:ext cx="533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Tốc độ xe trên đoạn đường thứ 2 là:</a:t>
            </a:r>
            <a:endParaRPr lang="en-US" sz="2400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405CE9C-8626-4CE7-B8D2-A67749FC5BE8}"/>
              </a:ext>
            </a:extLst>
          </p:cNvPr>
          <p:cNvGrpSpPr/>
          <p:nvPr/>
        </p:nvGrpSpPr>
        <p:grpSpPr>
          <a:xfrm>
            <a:off x="953538" y="4276569"/>
            <a:ext cx="4477369" cy="947275"/>
            <a:chOff x="3498574" y="5682126"/>
            <a:chExt cx="4477369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4B5FA131-D52A-44B4-9AC5-D712E0565265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32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4B5FA131-D52A-44B4-9AC5-D712E05652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blipFill>
                  <a:blip r:embed="rId5"/>
                  <a:stretch>
                    <a:fillRect l="-12440"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27944F7-5427-4FFA-8D7B-18CF1F722BA5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450</m:t>
                          </m:r>
                        </m:num>
                        <m:den>
                          <m: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20</m:t>
                          </m:r>
                        </m:den>
                      </m:f>
                    </m:oMath>
                  </a14:m>
                  <a:r>
                    <a:rPr lang="vi-VN" sz="32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27944F7-5427-4FFA-8D7B-18CF1F722B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blipFill>
                  <a:blip r:embed="rId6"/>
                  <a:stretch>
                    <a:fillRect l="-10000" b="-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C46819F-6317-4560-832C-A975F1D607A7}"/>
                    </a:ext>
                  </a:extLst>
                </p:cNvPr>
                <p:cNvSpPr txBox="1"/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𝟐𝟐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,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𝟓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𝐦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/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𝐬</m:t>
                      </m:r>
                    </m:oMath>
                  </a14:m>
                  <a:endParaRPr lang="en-US" sz="2800" b="1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C46819F-6317-4560-832C-A975F1D6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5571" t="-12791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1A1C5CF-C1B2-46C2-9AA7-0038A6B58AD2}"/>
                </a:ext>
              </a:extLst>
            </p:cNvPr>
            <p:cNvSpPr/>
            <p:nvPr/>
          </p:nvSpPr>
          <p:spPr>
            <a:xfrm>
              <a:off x="3498574" y="5682126"/>
              <a:ext cx="4446706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276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42AD35C-2EEA-435D-BD2A-55C58F80A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2" y="441038"/>
            <a:ext cx="11031715" cy="6214533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FABCE19-ED66-435D-B0A4-5ADA1A499B14}"/>
              </a:ext>
            </a:extLst>
          </p:cNvPr>
          <p:cNvSpPr/>
          <p:nvPr/>
        </p:nvSpPr>
        <p:spPr>
          <a:xfrm>
            <a:off x="3993509" y="0"/>
            <a:ext cx="8198490" cy="6522720"/>
          </a:xfrm>
          <a:custGeom>
            <a:avLst/>
            <a:gdLst>
              <a:gd name="connsiteX0" fmla="*/ 176552 w 8198490"/>
              <a:gd name="connsiteY0" fmla="*/ 0 h 6522720"/>
              <a:gd name="connsiteX1" fmla="*/ 8198490 w 8198490"/>
              <a:gd name="connsiteY1" fmla="*/ 0 h 6522720"/>
              <a:gd name="connsiteX2" fmla="*/ 8198490 w 8198490"/>
              <a:gd name="connsiteY2" fmla="*/ 5551675 h 6522720"/>
              <a:gd name="connsiteX3" fmla="*/ 8077166 w 8198490"/>
              <a:gd name="connsiteY3" fmla="*/ 5637950 h 6522720"/>
              <a:gd name="connsiteX4" fmla="*/ 5180628 w 8198490"/>
              <a:gd name="connsiteY4" fmla="*/ 6522720 h 6522720"/>
              <a:gd name="connsiteX5" fmla="*/ 0 w 8198490"/>
              <a:gd name="connsiteY5" fmla="*/ 1342092 h 6522720"/>
              <a:gd name="connsiteX6" fmla="*/ 163100 w 8198490"/>
              <a:gd name="connsiteY6" fmla="*/ 47372 h 652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8490" h="6522720">
                <a:moveTo>
                  <a:pt x="176552" y="0"/>
                </a:moveTo>
                <a:lnTo>
                  <a:pt x="8198490" y="0"/>
                </a:lnTo>
                <a:lnTo>
                  <a:pt x="8198490" y="5551675"/>
                </a:lnTo>
                <a:lnTo>
                  <a:pt x="8077166" y="5637950"/>
                </a:lnTo>
                <a:cubicBezTo>
                  <a:pt x="7250333" y="6196548"/>
                  <a:pt x="6253571" y="6522720"/>
                  <a:pt x="5180628" y="6522720"/>
                </a:cubicBezTo>
                <a:cubicBezTo>
                  <a:pt x="2319446" y="6522720"/>
                  <a:pt x="0" y="4203274"/>
                  <a:pt x="0" y="1342092"/>
                </a:cubicBezTo>
                <a:cubicBezTo>
                  <a:pt x="0" y="895032"/>
                  <a:pt x="56627" y="461199"/>
                  <a:pt x="163100" y="47372"/>
                </a:cubicBezTo>
                <a:close/>
              </a:path>
            </a:pathLst>
          </a:custGeom>
          <a:gradFill>
            <a:gsLst>
              <a:gs pos="0">
                <a:srgbClr val="C00000"/>
              </a:gs>
              <a:gs pos="39000">
                <a:srgbClr val="9D1546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3EFC3A-9A28-477D-96A4-1B429875E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9812"/>
          <a:stretch/>
        </p:blipFill>
        <p:spPr>
          <a:xfrm>
            <a:off x="4588205" y="0"/>
            <a:ext cx="7603794" cy="6400464"/>
          </a:xfrm>
          <a:custGeom>
            <a:avLst/>
            <a:gdLst>
              <a:gd name="connsiteX0" fmla="*/ 241552 w 7603794"/>
              <a:gd name="connsiteY0" fmla="*/ 0 h 6400464"/>
              <a:gd name="connsiteX1" fmla="*/ 7603794 w 7603794"/>
              <a:gd name="connsiteY1" fmla="*/ 0 h 6400464"/>
              <a:gd name="connsiteX2" fmla="*/ 7603794 w 7603794"/>
              <a:gd name="connsiteY2" fmla="*/ 5572743 h 6400464"/>
              <a:gd name="connsiteX3" fmla="*/ 7415438 w 7603794"/>
              <a:gd name="connsiteY3" fmla="*/ 5693495 h 6400464"/>
              <a:gd name="connsiteX4" fmla="*/ 4883280 w 7603794"/>
              <a:gd name="connsiteY4" fmla="*/ 6400464 h 6400464"/>
              <a:gd name="connsiteX5" fmla="*/ 0 w 7603794"/>
              <a:gd name="connsiteY5" fmla="*/ 1517184 h 6400464"/>
              <a:gd name="connsiteX6" fmla="*/ 219543 w 7603794"/>
              <a:gd name="connsiteY6" fmla="*/ 65046 h 640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03794" h="6400464">
                <a:moveTo>
                  <a:pt x="241552" y="0"/>
                </a:moveTo>
                <a:lnTo>
                  <a:pt x="7603794" y="0"/>
                </a:lnTo>
                <a:lnTo>
                  <a:pt x="7603794" y="5572743"/>
                </a:lnTo>
                <a:lnTo>
                  <a:pt x="7415438" y="5693495"/>
                </a:lnTo>
                <a:cubicBezTo>
                  <a:pt x="6677101" y="6142120"/>
                  <a:pt x="5810360" y="6400464"/>
                  <a:pt x="4883280" y="6400464"/>
                </a:cubicBezTo>
                <a:cubicBezTo>
                  <a:pt x="2186319" y="6400464"/>
                  <a:pt x="0" y="4214145"/>
                  <a:pt x="0" y="1517184"/>
                </a:cubicBezTo>
                <a:cubicBezTo>
                  <a:pt x="0" y="1011504"/>
                  <a:pt x="76863" y="523776"/>
                  <a:pt x="219543" y="65046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104796-164F-4248-A903-7A5C183E5C78}"/>
              </a:ext>
            </a:extLst>
          </p:cNvPr>
          <p:cNvSpPr/>
          <p:nvPr/>
        </p:nvSpPr>
        <p:spPr>
          <a:xfrm>
            <a:off x="294501" y="4795261"/>
            <a:ext cx="2248996" cy="1219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9E1545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D1132-69C1-43BF-BB1B-60CD752C7867}"/>
              </a:ext>
            </a:extLst>
          </p:cNvPr>
          <p:cNvSpPr txBox="1"/>
          <p:nvPr/>
        </p:nvSpPr>
        <p:spPr>
          <a:xfrm>
            <a:off x="294501" y="2728316"/>
            <a:ext cx="4293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 (Body)"/>
                <a:cs typeface="Arial" panose="020B0604020202020204" pitchFamily="34" charset="0"/>
              </a:rPr>
              <a:t>VẼ </a:t>
            </a:r>
            <a:r>
              <a:rPr lang="vi-VN" sz="4000" b="1" dirty="0">
                <a:latin typeface="Arial (Body)"/>
              </a:rPr>
              <a:t>ĐỒ THỊ QUÃNG ĐƯỜNG – THỜI GIAN</a:t>
            </a:r>
            <a:endParaRPr lang="en-US" sz="4000" b="1" dirty="0">
              <a:latin typeface="Arial (Body)"/>
            </a:endParaRPr>
          </a:p>
        </p:txBody>
      </p:sp>
      <p:sp>
        <p:nvSpPr>
          <p:cNvPr id="2" name="Flowchart: Preparation 1">
            <a:extLst>
              <a:ext uri="{FF2B5EF4-FFF2-40B4-BE49-F238E27FC236}">
                <a16:creationId xmlns:a16="http://schemas.microsoft.com/office/drawing/2014/main" id="{BB211488-A8CC-4CDE-B0C4-B7A345130FB9}"/>
              </a:ext>
            </a:extLst>
          </p:cNvPr>
          <p:cNvSpPr/>
          <p:nvPr/>
        </p:nvSpPr>
        <p:spPr>
          <a:xfrm>
            <a:off x="-770541" y="1117600"/>
            <a:ext cx="3117501" cy="1219200"/>
          </a:xfrm>
          <a:prstGeom prst="flowChartPreparation">
            <a:avLst/>
          </a:prstGeom>
          <a:gradFill flip="none" rotWithShape="1">
            <a:gsLst>
              <a:gs pos="0">
                <a:srgbClr val="C00000"/>
              </a:gs>
              <a:gs pos="51000">
                <a:srgbClr val="9E1545"/>
              </a:gs>
              <a:gs pos="100000">
                <a:srgbClr val="7030A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F15028-E750-4AA1-9A8B-A082203856D3}"/>
              </a:ext>
            </a:extLst>
          </p:cNvPr>
          <p:cNvSpPr txBox="1"/>
          <p:nvPr/>
        </p:nvSpPr>
        <p:spPr>
          <a:xfrm>
            <a:off x="322667" y="1265535"/>
            <a:ext cx="124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solidFill>
                  <a:schemeClr val="bg1"/>
                </a:solidFill>
              </a:rPr>
              <a:t>01</a:t>
            </a:r>
            <a:endParaRPr lang="en-US" sz="5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5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099DE23-D6BE-4D86-A49E-62836CAB7253}"/>
              </a:ext>
            </a:extLst>
          </p:cNvPr>
          <p:cNvGrpSpPr/>
          <p:nvPr/>
        </p:nvGrpSpPr>
        <p:grpSpPr>
          <a:xfrm>
            <a:off x="1888602" y="0"/>
            <a:ext cx="8414795" cy="763929"/>
            <a:chOff x="1888602" y="115747"/>
            <a:chExt cx="8414795" cy="763929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D05B9DCC-C54C-4F8D-AC79-64646DBE049C}"/>
                </a:ext>
              </a:extLst>
            </p:cNvPr>
            <p:cNvSpPr/>
            <p:nvPr/>
          </p:nvSpPr>
          <p:spPr>
            <a:xfrm flipV="1">
              <a:off x="1888602" y="115747"/>
              <a:ext cx="8414795" cy="763929"/>
            </a:xfrm>
            <a:prstGeom prst="trapezoid">
              <a:avLst>
                <a:gd name="adj" fmla="val 28486"/>
              </a:avLst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865C56-B210-4235-AD26-248AA0A483F7}"/>
                </a:ext>
              </a:extLst>
            </p:cNvPr>
            <p:cNvSpPr txBox="1"/>
            <p:nvPr/>
          </p:nvSpPr>
          <p:spPr>
            <a:xfrm>
              <a:off x="2507847" y="236101"/>
              <a:ext cx="717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VẼ ĐỒ THỊ QUÃNG ĐƯỜNG – THỜI GIAN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284ECC-EA85-44AF-97BB-439911EE2F15}"/>
              </a:ext>
            </a:extLst>
          </p:cNvPr>
          <p:cNvGrpSpPr/>
          <p:nvPr/>
        </p:nvGrpSpPr>
        <p:grpSpPr>
          <a:xfrm>
            <a:off x="0" y="866651"/>
            <a:ext cx="1687965" cy="824696"/>
            <a:chOff x="0" y="1702961"/>
            <a:chExt cx="1687965" cy="8246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A382A2-FB9B-4399-B187-DA9143565DAA}"/>
                </a:ext>
              </a:extLst>
            </p:cNvPr>
            <p:cNvSpPr/>
            <p:nvPr/>
          </p:nvSpPr>
          <p:spPr>
            <a:xfrm>
              <a:off x="0" y="1828800"/>
              <a:ext cx="1038687" cy="573018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821B085-91A4-400D-B737-72EF715BE703}"/>
                </a:ext>
              </a:extLst>
            </p:cNvPr>
            <p:cNvGrpSpPr/>
            <p:nvPr/>
          </p:nvGrpSpPr>
          <p:grpSpPr>
            <a:xfrm>
              <a:off x="863269" y="1702961"/>
              <a:ext cx="824696" cy="824696"/>
              <a:chOff x="1342663" y="2338086"/>
              <a:chExt cx="824696" cy="82469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14554E2-E8FF-4C72-AA19-2FDAFB209E84}"/>
                  </a:ext>
                </a:extLst>
              </p:cNvPr>
              <p:cNvSpPr/>
              <p:nvPr/>
            </p:nvSpPr>
            <p:spPr>
              <a:xfrm>
                <a:off x="1342663" y="2338086"/>
                <a:ext cx="824696" cy="8246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AA9748B-3206-4171-A520-3879FD5E5E3C}"/>
                  </a:ext>
                </a:extLst>
              </p:cNvPr>
              <p:cNvSpPr/>
              <p:nvPr/>
            </p:nvSpPr>
            <p:spPr>
              <a:xfrm>
                <a:off x="1406395" y="2401818"/>
                <a:ext cx="697231" cy="697231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51000">
                    <a:srgbClr val="8F1D62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/>
                  <a:t>1</a:t>
                </a:r>
                <a:endParaRPr lang="en-US" sz="3600" b="1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2A9CCE3-E8E2-4813-8EED-88F7CBE09DD7}"/>
              </a:ext>
            </a:extLst>
          </p:cNvPr>
          <p:cNvSpPr txBox="1"/>
          <p:nvPr/>
        </p:nvSpPr>
        <p:spPr>
          <a:xfrm>
            <a:off x="1751697" y="1065956"/>
            <a:ext cx="756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Lập bảng ghi </a:t>
            </a:r>
            <a:r>
              <a:rPr lang="en-US" sz="2400" b="1" dirty="0" err="1">
                <a:latin typeface="Arial (Body)"/>
              </a:rPr>
              <a:t>quãng</a:t>
            </a:r>
            <a:r>
              <a:rPr lang="en-US" sz="2400" b="1" dirty="0">
                <a:latin typeface="Arial (Body)"/>
              </a:rPr>
              <a:t> </a:t>
            </a:r>
            <a:r>
              <a:rPr lang="en-US" sz="2400" b="1" dirty="0" err="1">
                <a:latin typeface="Arial (Body)"/>
              </a:rPr>
              <a:t>đường</a:t>
            </a:r>
            <a:r>
              <a:rPr lang="en-US" sz="2400" b="1" dirty="0">
                <a:latin typeface="Arial (Body)"/>
              </a:rPr>
              <a:t> </a:t>
            </a:r>
            <a:r>
              <a:rPr lang="en-US" sz="2400" b="1" dirty="0" err="1">
                <a:latin typeface="Arial (Body)"/>
              </a:rPr>
              <a:t>đi</a:t>
            </a:r>
            <a:r>
              <a:rPr lang="en-US" sz="2400" b="1" dirty="0">
                <a:latin typeface="Arial (Body)"/>
              </a:rPr>
              <a:t> </a:t>
            </a:r>
            <a:r>
              <a:rPr lang="en-US" sz="2400" b="1" dirty="0" err="1">
                <a:latin typeface="Arial (Body)"/>
              </a:rPr>
              <a:t>được</a:t>
            </a:r>
            <a:r>
              <a:rPr lang="en-US" sz="2400" b="1" dirty="0">
                <a:latin typeface="Arial (Body)"/>
              </a:rPr>
              <a:t> </a:t>
            </a:r>
            <a:r>
              <a:rPr lang="en-US" sz="2400" b="1" dirty="0" err="1">
                <a:latin typeface="Arial (Body)"/>
              </a:rPr>
              <a:t>theo</a:t>
            </a:r>
            <a:r>
              <a:rPr lang="en-US" sz="2400" b="1" dirty="0">
                <a:latin typeface="Arial (Body)"/>
              </a:rPr>
              <a:t> </a:t>
            </a:r>
            <a:r>
              <a:rPr lang="vi-VN" sz="2400" b="1" dirty="0"/>
              <a:t>thời gian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CBCB6-4D2E-42D5-A5E6-24DAAD604F95}"/>
              </a:ext>
            </a:extLst>
          </p:cNvPr>
          <p:cNvSpPr txBox="1"/>
          <p:nvPr/>
        </p:nvSpPr>
        <p:spPr>
          <a:xfrm>
            <a:off x="359338" y="2698905"/>
            <a:ext cx="11473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/>
              <a:t>Ví dụ: </a:t>
            </a:r>
            <a:r>
              <a:rPr lang="en-US" sz="2800" dirty="0"/>
              <a:t>M</a:t>
            </a:r>
            <a:r>
              <a:rPr lang="vi-VN" sz="2800" dirty="0"/>
              <a:t>ô tả </a:t>
            </a:r>
            <a:r>
              <a:rPr lang="en-US" sz="2800" dirty="0" err="1">
                <a:latin typeface="Arial (Body)"/>
              </a:rPr>
              <a:t>chuyển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động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của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một</a:t>
            </a:r>
            <a:r>
              <a:rPr lang="en-US" sz="2800" dirty="0">
                <a:latin typeface="Arial (Body)"/>
              </a:rPr>
              <a:t> ô </a:t>
            </a:r>
            <a:r>
              <a:rPr lang="en-US" sz="2800" dirty="0" err="1">
                <a:latin typeface="Arial (Body)"/>
              </a:rPr>
              <a:t>tô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chở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khách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trong</a:t>
            </a:r>
            <a:r>
              <a:rPr lang="en-US" sz="2800" dirty="0">
                <a:latin typeface="Arial (Body)"/>
              </a:rPr>
              <a:t> </a:t>
            </a:r>
            <a:r>
              <a:rPr lang="vi-VN" sz="2800" dirty="0"/>
              <a:t>hành trình </a:t>
            </a:r>
            <a:r>
              <a:rPr lang="en-US" sz="2800" dirty="0">
                <a:latin typeface="Arial (Body)"/>
              </a:rPr>
              <a:t>6 </a:t>
            </a:r>
            <a:r>
              <a:rPr lang="en-US" sz="2800" dirty="0" err="1">
                <a:latin typeface="Arial (Body)"/>
              </a:rPr>
              <a:t>giờ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đi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từ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bến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xe</a:t>
            </a:r>
            <a:r>
              <a:rPr lang="en-US" sz="2800" dirty="0">
                <a:latin typeface="Arial (Body)"/>
              </a:rPr>
              <a:t> A </a:t>
            </a:r>
            <a:r>
              <a:rPr lang="en-US" sz="2800" dirty="0" err="1">
                <a:latin typeface="Arial (Body)"/>
              </a:rPr>
              <a:t>đến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bến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xe</a:t>
            </a:r>
            <a:r>
              <a:rPr lang="en-US" sz="2800" dirty="0">
                <a:latin typeface="Arial (Body)"/>
              </a:rPr>
              <a:t> B </a:t>
            </a:r>
            <a:r>
              <a:rPr lang="en-US" sz="2800" dirty="0" err="1">
                <a:latin typeface="Arial (Body)"/>
              </a:rPr>
              <a:t>trên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một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quốc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lộ</a:t>
            </a:r>
            <a:r>
              <a:rPr lang="en-US" sz="2800" dirty="0">
                <a:latin typeface="Arial (Body)"/>
              </a:rPr>
              <a:t> </a:t>
            </a:r>
            <a:r>
              <a:rPr lang="vi-VN" sz="2800" dirty="0"/>
              <a:t>:</a:t>
            </a:r>
            <a:endParaRPr lang="en-US" sz="2800" dirty="0"/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F0DAC841-4760-405C-A5D5-617F68958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519879"/>
              </p:ext>
            </p:extLst>
          </p:nvPr>
        </p:nvGraphicFramePr>
        <p:xfrm>
          <a:off x="286347" y="3877937"/>
          <a:ext cx="11619303" cy="1250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9287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1238527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291607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198610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312272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921202225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1002699763"/>
                    </a:ext>
                  </a:extLst>
                </a:gridCol>
              </a:tblGrid>
              <a:tr h="659471">
                <a:tc>
                  <a:txBody>
                    <a:bodyPr/>
                    <a:lstStyle/>
                    <a:p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Thời gian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1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3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4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590599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n-lt"/>
                        </a:rPr>
                        <a:t>Quãng đường s (km)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220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260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BB7E4E6-822D-446E-8E87-DBF2FE64C6FF}"/>
              </a:ext>
            </a:extLst>
          </p:cNvPr>
          <p:cNvSpPr txBox="1"/>
          <p:nvPr/>
        </p:nvSpPr>
        <p:spPr>
          <a:xfrm>
            <a:off x="1969445" y="5351544"/>
            <a:ext cx="7947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/>
              <a:t>Bảng </a:t>
            </a:r>
            <a:r>
              <a:rPr lang="en-US" sz="2000" b="1" dirty="0">
                <a:latin typeface="Arial (Body)"/>
              </a:rPr>
              <a:t>10</a:t>
            </a:r>
            <a:r>
              <a:rPr lang="vi-VN" sz="2000" b="1" dirty="0">
                <a:latin typeface="Arial (Body)"/>
              </a:rPr>
              <a:t>.1</a:t>
            </a:r>
            <a:r>
              <a:rPr lang="vi-VN" sz="2000" b="1" dirty="0"/>
              <a:t>: </a:t>
            </a:r>
            <a:r>
              <a:rPr lang="vi-VN" sz="2000" dirty="0"/>
              <a:t>Bảng </a:t>
            </a:r>
            <a:r>
              <a:rPr lang="en-US" sz="2000" dirty="0" err="1">
                <a:latin typeface="Arial (Body)"/>
              </a:rPr>
              <a:t>ghi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quãng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đường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được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theo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thời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gian</a:t>
            </a:r>
            <a:endParaRPr lang="en-US" sz="2000" dirty="0">
              <a:latin typeface="Arial (Body)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98C91D-D2AF-41BA-B970-5BF53BFF67F4}"/>
              </a:ext>
            </a:extLst>
          </p:cNvPr>
          <p:cNvSpPr txBox="1"/>
          <p:nvPr/>
        </p:nvSpPr>
        <p:spPr>
          <a:xfrm>
            <a:off x="359338" y="1935213"/>
            <a:ext cx="11473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 (Body)"/>
              </a:rPr>
              <a:t>Lập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bảng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ghi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quãng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đường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đi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được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theo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thời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gian</a:t>
            </a:r>
            <a:r>
              <a:rPr lang="en-US" sz="2800" dirty="0">
                <a:latin typeface="Arial (Body)"/>
              </a:rPr>
              <a:t> → </a:t>
            </a:r>
            <a:r>
              <a:rPr lang="en-US" sz="2800" dirty="0" err="1">
                <a:latin typeface="Arial (Body)"/>
              </a:rPr>
              <a:t>vẽ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đồ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thị</a:t>
            </a:r>
            <a:endParaRPr lang="vi-VN" sz="2800" dirty="0">
              <a:latin typeface="Arial (Body)"/>
            </a:endParaRPr>
          </a:p>
        </p:txBody>
      </p:sp>
      <p:pic>
        <p:nvPicPr>
          <p:cNvPr id="2052" name="Picture 4" descr="Bus Turning GIF animation by Palaniraj on Dribbble">
            <a:extLst>
              <a:ext uri="{FF2B5EF4-FFF2-40B4-BE49-F238E27FC236}">
                <a16:creationId xmlns:a16="http://schemas.microsoft.com/office/drawing/2014/main" id="{BEADA122-3F45-3ECF-15F6-4FB288E0B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421" y="4560779"/>
            <a:ext cx="4141419" cy="310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9685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1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1" grpId="0"/>
          <p:bldP spid="2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E60C8D-AFD1-44CA-8D8A-74860AC1FA0C}"/>
              </a:ext>
            </a:extLst>
          </p:cNvPr>
          <p:cNvGrpSpPr/>
          <p:nvPr/>
        </p:nvGrpSpPr>
        <p:grpSpPr>
          <a:xfrm>
            <a:off x="446439" y="353586"/>
            <a:ext cx="899160" cy="899160"/>
            <a:chOff x="1270000" y="2529840"/>
            <a:chExt cx="899160" cy="8991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D383EC5-50B5-4C39-9973-269BD947EE1B}"/>
                </a:ext>
              </a:extLst>
            </p:cNvPr>
            <p:cNvSpPr/>
            <p:nvPr/>
          </p:nvSpPr>
          <p:spPr>
            <a:xfrm>
              <a:off x="1270000" y="2529840"/>
              <a:ext cx="899160" cy="89916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9000">
                  <a:srgbClr val="9C1648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/>
                <a:t>?</a:t>
              </a:r>
              <a:endParaRPr lang="en-US" sz="4000" b="1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C36CDA-3CB6-4F54-9CCC-D81F85F424F3}"/>
                </a:ext>
              </a:extLst>
            </p:cNvPr>
            <p:cNvSpPr/>
            <p:nvPr/>
          </p:nvSpPr>
          <p:spPr>
            <a:xfrm>
              <a:off x="1358900" y="2618740"/>
              <a:ext cx="721360" cy="72136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327494-6D7A-463C-B0A8-2A61EACA311C}"/>
              </a:ext>
            </a:extLst>
          </p:cNvPr>
          <p:cNvSpPr txBox="1"/>
          <p:nvPr/>
        </p:nvSpPr>
        <p:spPr>
          <a:xfrm>
            <a:off x="1434499" y="353586"/>
            <a:ext cx="10366513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latin typeface="Arial (Body)"/>
              </a:rPr>
              <a:t>Hãy</a:t>
            </a:r>
            <a:r>
              <a:rPr lang="en-US" sz="2400" dirty="0">
                <a:latin typeface="Arial (Body)"/>
              </a:rPr>
              <a:t> d</a:t>
            </a:r>
            <a:r>
              <a:rPr lang="vi-VN" sz="2400" dirty="0"/>
              <a:t>ựa vào bảng </a:t>
            </a:r>
            <a:r>
              <a:rPr lang="en-US" sz="2400" dirty="0">
                <a:latin typeface="Arial (Body)"/>
              </a:rPr>
              <a:t>10</a:t>
            </a:r>
            <a:r>
              <a:rPr lang="vi-VN" sz="2400" dirty="0">
                <a:latin typeface="Arial (Body)"/>
              </a:rPr>
              <a:t>.1</a:t>
            </a:r>
            <a:r>
              <a:rPr lang="vi-VN" sz="2400" dirty="0"/>
              <a:t>, </a:t>
            </a:r>
            <a:r>
              <a:rPr lang="en-US" sz="2400" dirty="0" err="1">
                <a:latin typeface="Arial (Body)"/>
              </a:rPr>
              <a:t>trả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lời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các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câu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hỏi</a:t>
            </a:r>
            <a:r>
              <a:rPr lang="en-US" sz="2400" dirty="0">
                <a:latin typeface="Arial (Body)"/>
              </a:rPr>
              <a:t> </a:t>
            </a:r>
            <a:r>
              <a:rPr lang="vi-VN" sz="2400" dirty="0"/>
              <a:t>sau: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Arial (Body)"/>
              </a:rPr>
              <a:t>1.</a:t>
            </a:r>
            <a:r>
              <a:rPr lang="en-US" sz="2400" dirty="0">
                <a:latin typeface="Arial (Body)"/>
              </a:rPr>
              <a:t> </a:t>
            </a:r>
            <a:r>
              <a:rPr lang="en-US" sz="2400" dirty="0" err="1">
                <a:latin typeface="Arial (Body)"/>
              </a:rPr>
              <a:t>Trong</a:t>
            </a:r>
            <a:r>
              <a:rPr lang="en-US" sz="2400" dirty="0">
                <a:latin typeface="Arial (Body)"/>
              </a:rPr>
              <a:t> 3h </a:t>
            </a:r>
            <a:r>
              <a:rPr lang="en-US" sz="2400" dirty="0" err="1">
                <a:latin typeface="Arial (Body)"/>
              </a:rPr>
              <a:t>đầu</a:t>
            </a:r>
            <a:r>
              <a:rPr lang="en-US" sz="2400" dirty="0">
                <a:latin typeface="Arial (Body)"/>
              </a:rPr>
              <a:t>, ô </a:t>
            </a:r>
            <a:r>
              <a:rPr lang="en-US" sz="2400" dirty="0" err="1">
                <a:latin typeface="Arial (Body)"/>
              </a:rPr>
              <a:t>tô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chạy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với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tốc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độ</a:t>
            </a:r>
            <a:r>
              <a:rPr lang="en-US" sz="2400" dirty="0">
                <a:latin typeface="Arial (Body)"/>
              </a:rPr>
              <a:t> bao </a:t>
            </a:r>
            <a:r>
              <a:rPr lang="en-US" sz="2400" dirty="0" err="1">
                <a:latin typeface="Arial (Body)"/>
              </a:rPr>
              <a:t>nhiêu</a:t>
            </a:r>
            <a:r>
              <a:rPr lang="en-US" sz="2400" dirty="0">
                <a:latin typeface="Arial (Body)"/>
              </a:rPr>
              <a:t> km/h?</a:t>
            </a:r>
          </a:p>
          <a:p>
            <a:pPr algn="just">
              <a:lnSpc>
                <a:spcPct val="120000"/>
              </a:lnSpc>
            </a:pPr>
            <a:r>
              <a:rPr lang="vi-VN" sz="2400" b="1" dirty="0">
                <a:latin typeface="Arial (Body)"/>
              </a:rPr>
              <a:t>2.</a:t>
            </a:r>
            <a:r>
              <a:rPr lang="vi-VN" sz="2400" dirty="0">
                <a:latin typeface="Arial (Body)"/>
              </a:rPr>
              <a:t> Trong khoảng thời gian nào thì ô tô dừng lại để hành khách nghỉ ngơi?</a:t>
            </a:r>
            <a:endParaRPr lang="en-US" sz="2400" dirty="0">
              <a:latin typeface="Arial (Body)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64F92B-5E55-40F4-845C-E94F441944D1}"/>
              </a:ext>
            </a:extLst>
          </p:cNvPr>
          <p:cNvGrpSpPr/>
          <p:nvPr/>
        </p:nvGrpSpPr>
        <p:grpSpPr>
          <a:xfrm>
            <a:off x="5393100" y="1910976"/>
            <a:ext cx="1412616" cy="518029"/>
            <a:chOff x="5000676" y="619760"/>
            <a:chExt cx="1897580" cy="611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2CB9E4B-36CD-4C1F-83F6-65892471BBD6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/>
                <a:t>Trả lời</a:t>
              </a:r>
              <a:endParaRPr lang="en-US" sz="2000" b="1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C078A8C-91B2-46A7-AC90-C71759963076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768E742-7076-4127-B2F9-6D20450F58FE}"/>
              </a:ext>
            </a:extLst>
          </p:cNvPr>
          <p:cNvSpPr txBox="1"/>
          <p:nvPr/>
        </p:nvSpPr>
        <p:spPr>
          <a:xfrm>
            <a:off x="383098" y="3102838"/>
            <a:ext cx="52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 (Body)"/>
              </a:rPr>
              <a:t>1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A4ED65-BBD7-497A-8CD2-7363C0B3A971}"/>
              </a:ext>
            </a:extLst>
          </p:cNvPr>
          <p:cNvSpPr txBox="1"/>
          <p:nvPr/>
        </p:nvSpPr>
        <p:spPr>
          <a:xfrm>
            <a:off x="909222" y="4320950"/>
            <a:ext cx="5085178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400" dirty="0" err="1">
                <a:latin typeface="Arial (Body)"/>
              </a:rPr>
              <a:t>Trong</a:t>
            </a:r>
            <a:r>
              <a:rPr lang="en-US" sz="2400" dirty="0">
                <a:latin typeface="Arial (Body)"/>
              </a:rPr>
              <a:t> 3h </a:t>
            </a:r>
            <a:r>
              <a:rPr lang="en-US" sz="2400" dirty="0" err="1">
                <a:latin typeface="Arial (Body)"/>
              </a:rPr>
              <a:t>đầu</a:t>
            </a:r>
            <a:r>
              <a:rPr lang="en-US" sz="2400" dirty="0">
                <a:latin typeface="Arial (Body)"/>
              </a:rPr>
              <a:t>, ô </a:t>
            </a:r>
            <a:r>
              <a:rPr lang="en-US" sz="2400" dirty="0" err="1">
                <a:latin typeface="Arial (Body)"/>
              </a:rPr>
              <a:t>tô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chạy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với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tốc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độ</a:t>
            </a:r>
            <a:endParaRPr lang="en-US" sz="3200" b="1" dirty="0">
              <a:latin typeface="Arial (Body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80AFEC-3A8D-4F67-BFA2-75C26CFC3444}"/>
              </a:ext>
            </a:extLst>
          </p:cNvPr>
          <p:cNvSpPr txBox="1"/>
          <p:nvPr/>
        </p:nvSpPr>
        <p:spPr>
          <a:xfrm>
            <a:off x="446439" y="5188374"/>
            <a:ext cx="52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 (Body)"/>
              </a:rPr>
              <a:t>2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2AAD2-E7E7-4C9B-9D5F-AD2DE550F53E}"/>
              </a:ext>
            </a:extLst>
          </p:cNvPr>
          <p:cNvSpPr txBox="1"/>
          <p:nvPr/>
        </p:nvSpPr>
        <p:spPr>
          <a:xfrm>
            <a:off x="972563" y="5168247"/>
            <a:ext cx="8860734" cy="88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 dirty="0"/>
              <a:t>Trong khoảng thời gian từ 3h - 4h tiếp theo thì ô tô dừng lại để hành khách nghỉ ngơi.</a:t>
            </a:r>
            <a:endParaRPr lang="en-US" sz="32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348B5E-987E-4A83-9D27-E87013D098E7}"/>
              </a:ext>
            </a:extLst>
          </p:cNvPr>
          <p:cNvGrpSpPr/>
          <p:nvPr/>
        </p:nvGrpSpPr>
        <p:grpSpPr>
          <a:xfrm>
            <a:off x="5899426" y="4080837"/>
            <a:ext cx="4477369" cy="947275"/>
            <a:chOff x="3498574" y="5682126"/>
            <a:chExt cx="4477369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blipFill>
                  <a:blip r:embed="rId2"/>
                  <a:stretch>
                    <a:fillRect l="-12381"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318500-A3EF-4B05-B66D-C7DC55394762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180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318500-A3EF-4B05-B66D-C7DC553947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blipFill>
                  <a:blip r:embed="rId3"/>
                  <a:stretch>
                    <a:fillRect l="-9524" b="-5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A1CD048-C943-4B0A-AD89-F5EA7AD5D636}"/>
                    </a:ext>
                  </a:extLst>
                </p:cNvPr>
                <p:cNvSpPr txBox="1"/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𝟔𝟎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𝐤𝐦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/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𝐡</m:t>
                      </m:r>
                    </m:oMath>
                  </a14:m>
                  <a:endParaRPr lang="en-US" sz="28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A1CD048-C943-4B0A-AD89-F5EA7AD5D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5571"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0C72DCA-B392-48F3-829A-E5148038018B}"/>
                </a:ext>
              </a:extLst>
            </p:cNvPr>
            <p:cNvSpPr/>
            <p:nvPr/>
          </p:nvSpPr>
          <p:spPr>
            <a:xfrm>
              <a:off x="3498574" y="5682126"/>
              <a:ext cx="4194313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Table 19">
            <a:extLst>
              <a:ext uri="{FF2B5EF4-FFF2-40B4-BE49-F238E27FC236}">
                <a16:creationId xmlns:a16="http://schemas.microsoft.com/office/drawing/2014/main" id="{03BCAA33-F0B8-CEDE-157F-57B7E25B0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631470"/>
              </p:ext>
            </p:extLst>
          </p:nvPr>
        </p:nvGraphicFramePr>
        <p:xfrm>
          <a:off x="972563" y="2606845"/>
          <a:ext cx="10535919" cy="1250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6720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148080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921202225"/>
                    </a:ext>
                  </a:extLst>
                </a:gridCol>
                <a:gridCol w="955039">
                  <a:extLst>
                    <a:ext uri="{9D8B030D-6E8A-4147-A177-3AD203B41FA5}">
                      <a16:colId xmlns:a16="http://schemas.microsoft.com/office/drawing/2014/main" val="1002699763"/>
                    </a:ext>
                  </a:extLst>
                </a:gridCol>
              </a:tblGrid>
              <a:tr h="659471">
                <a:tc>
                  <a:txBody>
                    <a:bodyPr/>
                    <a:lstStyle/>
                    <a:p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Thời gian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1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3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4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590599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n-lt"/>
                        </a:rPr>
                        <a:t>Quãng đường s (km)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220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260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5C7E039-411F-44C9-87BA-FD8D99F2C618}"/>
              </a:ext>
            </a:extLst>
          </p:cNvPr>
          <p:cNvSpPr/>
          <p:nvPr/>
        </p:nvSpPr>
        <p:spPr>
          <a:xfrm>
            <a:off x="3996463" y="2662801"/>
            <a:ext cx="4433035" cy="113815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" descr="Bus Turning GIF animation by Palaniraj on Dribbble">
            <a:extLst>
              <a:ext uri="{FF2B5EF4-FFF2-40B4-BE49-F238E27FC236}">
                <a16:creationId xmlns:a16="http://schemas.microsoft.com/office/drawing/2014/main" id="{CFE2439B-3946-E39D-0EEB-CAB17EFD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92" y="5123268"/>
            <a:ext cx="3143808" cy="235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3" grpId="0"/>
      <p:bldP spid="14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099DE23-D6BE-4D86-A49E-62836CAB7253}"/>
              </a:ext>
            </a:extLst>
          </p:cNvPr>
          <p:cNvGrpSpPr/>
          <p:nvPr/>
        </p:nvGrpSpPr>
        <p:grpSpPr>
          <a:xfrm>
            <a:off x="1888602" y="0"/>
            <a:ext cx="8414795" cy="763929"/>
            <a:chOff x="1888602" y="115747"/>
            <a:chExt cx="8414795" cy="763929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D05B9DCC-C54C-4F8D-AC79-64646DBE049C}"/>
                </a:ext>
              </a:extLst>
            </p:cNvPr>
            <p:cNvSpPr/>
            <p:nvPr/>
          </p:nvSpPr>
          <p:spPr>
            <a:xfrm flipV="1">
              <a:off x="1888602" y="115747"/>
              <a:ext cx="8414795" cy="763929"/>
            </a:xfrm>
            <a:prstGeom prst="trapezoid">
              <a:avLst>
                <a:gd name="adj" fmla="val 28486"/>
              </a:avLst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865C56-B210-4235-AD26-248AA0A483F7}"/>
                </a:ext>
              </a:extLst>
            </p:cNvPr>
            <p:cNvSpPr txBox="1"/>
            <p:nvPr/>
          </p:nvSpPr>
          <p:spPr>
            <a:xfrm>
              <a:off x="2507847" y="236101"/>
              <a:ext cx="717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VẼ ĐỒ THỊ QUÃNG ĐƯỜNG – THỜI GIAN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284ECC-EA85-44AF-97BB-439911EE2F15}"/>
              </a:ext>
            </a:extLst>
          </p:cNvPr>
          <p:cNvGrpSpPr/>
          <p:nvPr/>
        </p:nvGrpSpPr>
        <p:grpSpPr>
          <a:xfrm>
            <a:off x="0" y="866651"/>
            <a:ext cx="1687965" cy="824696"/>
            <a:chOff x="0" y="1702961"/>
            <a:chExt cx="1687965" cy="8246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A382A2-FB9B-4399-B187-DA9143565DAA}"/>
                </a:ext>
              </a:extLst>
            </p:cNvPr>
            <p:cNvSpPr/>
            <p:nvPr/>
          </p:nvSpPr>
          <p:spPr>
            <a:xfrm>
              <a:off x="0" y="1828800"/>
              <a:ext cx="1038687" cy="573018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821B085-91A4-400D-B737-72EF715BE703}"/>
                </a:ext>
              </a:extLst>
            </p:cNvPr>
            <p:cNvGrpSpPr/>
            <p:nvPr/>
          </p:nvGrpSpPr>
          <p:grpSpPr>
            <a:xfrm>
              <a:off x="863269" y="1702961"/>
              <a:ext cx="824696" cy="824696"/>
              <a:chOff x="1342663" y="2338086"/>
              <a:chExt cx="824696" cy="82469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14554E2-E8FF-4C72-AA19-2FDAFB209E84}"/>
                  </a:ext>
                </a:extLst>
              </p:cNvPr>
              <p:cNvSpPr/>
              <p:nvPr/>
            </p:nvSpPr>
            <p:spPr>
              <a:xfrm>
                <a:off x="1342663" y="2338086"/>
                <a:ext cx="824696" cy="8246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AA9748B-3206-4171-A520-3879FD5E5E3C}"/>
                  </a:ext>
                </a:extLst>
              </p:cNvPr>
              <p:cNvSpPr/>
              <p:nvPr/>
            </p:nvSpPr>
            <p:spPr>
              <a:xfrm>
                <a:off x="1406395" y="2401818"/>
                <a:ext cx="697231" cy="697231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51000">
                    <a:srgbClr val="8F1D62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 dirty="0"/>
                  <a:t>2</a:t>
                </a:r>
                <a:endParaRPr lang="en-US" sz="3600" b="1" dirty="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2A9CCE3-E8E2-4813-8EED-88F7CBE09DD7}"/>
              </a:ext>
            </a:extLst>
          </p:cNvPr>
          <p:cNvSpPr txBox="1"/>
          <p:nvPr/>
        </p:nvSpPr>
        <p:spPr>
          <a:xfrm>
            <a:off x="1751697" y="1065956"/>
            <a:ext cx="1611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Vẽ đồ thị</a:t>
            </a:r>
            <a:endParaRPr lang="en-US" sz="2400" b="1" dirty="0"/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F0DAC841-4760-405C-A5D5-617F68958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102788"/>
              </p:ext>
            </p:extLst>
          </p:nvPr>
        </p:nvGraphicFramePr>
        <p:xfrm>
          <a:off x="286347" y="3316849"/>
          <a:ext cx="11619303" cy="1250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9287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1238527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291607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198610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312272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921202225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1002699763"/>
                    </a:ext>
                  </a:extLst>
                </a:gridCol>
              </a:tblGrid>
              <a:tr h="659471">
                <a:tc>
                  <a:txBody>
                    <a:bodyPr/>
                    <a:lstStyle/>
                    <a:p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Thời gian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1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3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4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590599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n-lt"/>
                        </a:rPr>
                        <a:t>Quãng đường s (km)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220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260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BB7E4E6-822D-446E-8E87-DBF2FE64C6FF}"/>
              </a:ext>
            </a:extLst>
          </p:cNvPr>
          <p:cNvSpPr txBox="1"/>
          <p:nvPr/>
        </p:nvSpPr>
        <p:spPr>
          <a:xfrm>
            <a:off x="1969444" y="4994192"/>
            <a:ext cx="7947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/>
              <a:t>Bảng </a:t>
            </a:r>
            <a:r>
              <a:rPr lang="en-US" sz="2000" b="1" dirty="0">
                <a:latin typeface="Arial (Body)"/>
              </a:rPr>
              <a:t>10</a:t>
            </a:r>
            <a:r>
              <a:rPr lang="vi-VN" sz="2000" b="1" dirty="0">
                <a:latin typeface="Arial (Body)"/>
              </a:rPr>
              <a:t>.1</a:t>
            </a:r>
            <a:r>
              <a:rPr lang="vi-VN" sz="2000" b="1" dirty="0"/>
              <a:t>: </a:t>
            </a:r>
            <a:r>
              <a:rPr lang="vi-VN" sz="2000" dirty="0"/>
              <a:t>Bảng </a:t>
            </a:r>
            <a:r>
              <a:rPr lang="en-US" sz="2000" dirty="0" err="1">
                <a:latin typeface="Arial (Body)"/>
              </a:rPr>
              <a:t>ghi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quãng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đường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được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theo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thời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gian</a:t>
            </a:r>
            <a:endParaRPr lang="en-US" sz="2000" dirty="0">
              <a:latin typeface="Arial (Body)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98C91D-D2AF-41BA-B970-5BF53BFF67F4}"/>
              </a:ext>
            </a:extLst>
          </p:cNvPr>
          <p:cNvSpPr txBox="1"/>
          <p:nvPr/>
        </p:nvSpPr>
        <p:spPr>
          <a:xfrm>
            <a:off x="542056" y="2063586"/>
            <a:ext cx="10802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 (Body)"/>
              </a:rPr>
              <a:t>Bảng 10.1 </a:t>
            </a:r>
            <a:r>
              <a:rPr lang="en-US" sz="2800" dirty="0">
                <a:latin typeface="Arial (Body)"/>
              </a:rPr>
              <a:t>→ </a:t>
            </a:r>
            <a:r>
              <a:rPr lang="en-US" sz="2800" dirty="0" err="1">
                <a:latin typeface="Arial (Body)"/>
              </a:rPr>
              <a:t>vẽ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đồ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thị</a:t>
            </a:r>
            <a:r>
              <a:rPr lang="vi-VN" sz="2800" dirty="0">
                <a:latin typeface="Arial (Body)"/>
              </a:rPr>
              <a:t> để mô tả mối quan hệ giữa quãng đường và thời gian</a:t>
            </a:r>
          </a:p>
        </p:txBody>
      </p:sp>
      <p:pic>
        <p:nvPicPr>
          <p:cNvPr id="2052" name="Picture 4" descr="Bus Turning GIF animation by Palaniraj on Dribbble">
            <a:extLst>
              <a:ext uri="{FF2B5EF4-FFF2-40B4-BE49-F238E27FC236}">
                <a16:creationId xmlns:a16="http://schemas.microsoft.com/office/drawing/2014/main" id="{BEADA122-3F45-3ECF-15F6-4FB288E0B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338" y="4642034"/>
            <a:ext cx="4141419" cy="310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449476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1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1" grpId="0"/>
          <p:bldP spid="2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7">
            <a:extLst>
              <a:ext uri="{FF2B5EF4-FFF2-40B4-BE49-F238E27FC236}">
                <a16:creationId xmlns:a16="http://schemas.microsoft.com/office/drawing/2014/main" id="{2139571D-0A1C-43F1-7EDE-99A6B48B9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228484"/>
              </p:ext>
            </p:extLst>
          </p:nvPr>
        </p:nvGraphicFramePr>
        <p:xfrm>
          <a:off x="6976479" y="2417676"/>
          <a:ext cx="4317378" cy="3444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24596486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209162216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694629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7349CB49-54A4-4CF7-BBCD-269DE9A4FC11}"/>
              </a:ext>
            </a:extLst>
          </p:cNvPr>
          <p:cNvGrpSpPr/>
          <p:nvPr/>
        </p:nvGrpSpPr>
        <p:grpSpPr>
          <a:xfrm>
            <a:off x="-33123" y="360834"/>
            <a:ext cx="1687965" cy="824696"/>
            <a:chOff x="0" y="1702961"/>
            <a:chExt cx="1687965" cy="8246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817CD05-9691-4CC1-B171-6966205108D5}"/>
                </a:ext>
              </a:extLst>
            </p:cNvPr>
            <p:cNvSpPr/>
            <p:nvPr/>
          </p:nvSpPr>
          <p:spPr>
            <a:xfrm>
              <a:off x="0" y="1828800"/>
              <a:ext cx="1038687" cy="573018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C8B102-A8C1-499D-9446-8512B852BBAA}"/>
                </a:ext>
              </a:extLst>
            </p:cNvPr>
            <p:cNvGrpSpPr/>
            <p:nvPr/>
          </p:nvGrpSpPr>
          <p:grpSpPr>
            <a:xfrm>
              <a:off x="863269" y="1702961"/>
              <a:ext cx="824696" cy="824696"/>
              <a:chOff x="1342663" y="2338086"/>
              <a:chExt cx="824696" cy="824696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DC0B520-09B2-461F-9D9F-535A0394D286}"/>
                  </a:ext>
                </a:extLst>
              </p:cNvPr>
              <p:cNvSpPr/>
              <p:nvPr/>
            </p:nvSpPr>
            <p:spPr>
              <a:xfrm>
                <a:off x="1342663" y="2338086"/>
                <a:ext cx="824696" cy="8246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256915C-D055-4A44-B00A-BCD44C03170F}"/>
                  </a:ext>
                </a:extLst>
              </p:cNvPr>
              <p:cNvSpPr/>
              <p:nvPr/>
            </p:nvSpPr>
            <p:spPr>
              <a:xfrm>
                <a:off x="1406395" y="2401818"/>
                <a:ext cx="697231" cy="697231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51000">
                    <a:srgbClr val="8F1D62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443F8B-D636-4DEE-96C1-337EB4652F52}"/>
              </a:ext>
            </a:extLst>
          </p:cNvPr>
          <p:cNvSpPr txBox="1"/>
          <p:nvPr/>
        </p:nvSpPr>
        <p:spPr>
          <a:xfrm>
            <a:off x="1718574" y="527335"/>
            <a:ext cx="756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đồ thị quãng đường - thời gian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E487474B-425A-478E-8D1B-4A40D77BE919}"/>
              </a:ext>
            </a:extLst>
          </p:cNvPr>
          <p:cNvSpPr/>
          <p:nvPr/>
        </p:nvSpPr>
        <p:spPr>
          <a:xfrm>
            <a:off x="265980" y="1993190"/>
            <a:ext cx="824696" cy="824696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B78CD1-A965-4D34-9D74-318249436AF3}"/>
              </a:ext>
            </a:extLst>
          </p:cNvPr>
          <p:cNvSpPr txBox="1"/>
          <p:nvPr/>
        </p:nvSpPr>
        <p:spPr>
          <a:xfrm>
            <a:off x="1109852" y="2018647"/>
            <a:ext cx="4764390" cy="816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Vẽ hai đoạn thằng Os và Ot vuông góc với nhau, gọi là 2 trục tọa độ.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2A79B0-12F4-40EE-8B00-E031C7F52681}"/>
              </a:ext>
            </a:extLst>
          </p:cNvPr>
          <p:cNvCxnSpPr>
            <a:cxnSpLocks/>
          </p:cNvCxnSpPr>
          <p:nvPr/>
        </p:nvCxnSpPr>
        <p:spPr>
          <a:xfrm>
            <a:off x="6977738" y="1576552"/>
            <a:ext cx="0" cy="4262479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56BBE2-6D6E-40D1-A38C-A7071CC4B038}"/>
              </a:ext>
            </a:extLst>
          </p:cNvPr>
          <p:cNvCxnSpPr>
            <a:cxnSpLocks/>
          </p:cNvCxnSpPr>
          <p:nvPr/>
        </p:nvCxnSpPr>
        <p:spPr>
          <a:xfrm>
            <a:off x="6977738" y="5859303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81B8D36-18BB-491D-BDD7-E3938A0A7F29}"/>
              </a:ext>
            </a:extLst>
          </p:cNvPr>
          <p:cNvSpPr txBox="1"/>
          <p:nvPr/>
        </p:nvSpPr>
        <p:spPr>
          <a:xfrm>
            <a:off x="553474" y="4618688"/>
            <a:ext cx="5035966" cy="816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Trục nằm ngang (trục hoành) Ot biểu diễn thời gian theo một tỉ lệ thích hợp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48B266-FFEF-4BB6-B389-629DD72A2F58}"/>
              </a:ext>
            </a:extLst>
          </p:cNvPr>
          <p:cNvSpPr txBox="1"/>
          <p:nvPr/>
        </p:nvSpPr>
        <p:spPr>
          <a:xfrm>
            <a:off x="571332" y="3229972"/>
            <a:ext cx="5231803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Trục thẳng đứng (trục tung) Os biểu diễn độ dài quãng đường theo một tỉ lệ thích hợp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05E68A-1E2C-4526-AC21-2DC741C46F2A}"/>
              </a:ext>
            </a:extLst>
          </p:cNvPr>
          <p:cNvSpPr/>
          <p:nvPr/>
        </p:nvSpPr>
        <p:spPr>
          <a:xfrm>
            <a:off x="6937224" y="5815489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567ABA-2557-47CA-891C-B9BBC3BDB71D}"/>
              </a:ext>
            </a:extLst>
          </p:cNvPr>
          <p:cNvSpPr txBox="1"/>
          <p:nvPr/>
        </p:nvSpPr>
        <p:spPr>
          <a:xfrm>
            <a:off x="6620230" y="5776667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49284B-3109-4051-AE98-4810A7963E5A}"/>
              </a:ext>
            </a:extLst>
          </p:cNvPr>
          <p:cNvSpPr txBox="1"/>
          <p:nvPr/>
        </p:nvSpPr>
        <p:spPr>
          <a:xfrm>
            <a:off x="11523010" y="5961333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8BC39B-8631-40D7-BAFD-FD3412274F70}"/>
              </a:ext>
            </a:extLst>
          </p:cNvPr>
          <p:cNvSpPr txBox="1"/>
          <p:nvPr/>
        </p:nvSpPr>
        <p:spPr>
          <a:xfrm>
            <a:off x="6077766" y="1424425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(km)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28BE2A5-55B2-4CF5-A92E-1531495CA927}"/>
              </a:ext>
            </a:extLst>
          </p:cNvPr>
          <p:cNvGrpSpPr/>
          <p:nvPr/>
        </p:nvGrpSpPr>
        <p:grpSpPr>
          <a:xfrm>
            <a:off x="7538321" y="5776667"/>
            <a:ext cx="302255" cy="495783"/>
            <a:chOff x="5220818" y="6340902"/>
            <a:chExt cx="302255" cy="49578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BAAFA5-A78E-42CF-9C7C-7D3F412ECD09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2CE065-840C-4FDC-A6E0-094AFF6E9F68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A2178F-7D0E-4FE4-9FB6-87081D53DC0E}"/>
              </a:ext>
            </a:extLst>
          </p:cNvPr>
          <p:cNvGrpSpPr/>
          <p:nvPr/>
        </p:nvGrpSpPr>
        <p:grpSpPr>
          <a:xfrm>
            <a:off x="8258140" y="5776667"/>
            <a:ext cx="302255" cy="495783"/>
            <a:chOff x="5940457" y="6340902"/>
            <a:chExt cx="302255" cy="495783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175E5F1-009D-4B55-8F3E-D693E3BBC0FC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BF5A1F-FF05-47FD-9F22-D71A42167A3C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4AB6F5-E13C-4096-B61F-7C2749E5B029}"/>
              </a:ext>
            </a:extLst>
          </p:cNvPr>
          <p:cNvGrpSpPr/>
          <p:nvPr/>
        </p:nvGrpSpPr>
        <p:grpSpPr>
          <a:xfrm>
            <a:off x="8977959" y="5776667"/>
            <a:ext cx="302255" cy="495783"/>
            <a:chOff x="6660096" y="6340902"/>
            <a:chExt cx="302255" cy="49578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90F3CE-C8D5-4172-8620-3F8C828414F1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61D619-D448-4906-A6DD-95032CAFA2DF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F7E42DC-F47D-4638-BDFC-A6CD94BA5DED}"/>
              </a:ext>
            </a:extLst>
          </p:cNvPr>
          <p:cNvGrpSpPr/>
          <p:nvPr/>
        </p:nvGrpSpPr>
        <p:grpSpPr>
          <a:xfrm>
            <a:off x="9697778" y="5776667"/>
            <a:ext cx="302255" cy="495783"/>
            <a:chOff x="7379735" y="6340902"/>
            <a:chExt cx="302255" cy="49578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5058039-5653-4F7F-AB9D-475E9D6F30F9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0498BA-BC2D-4EA7-B5D8-287549AC444D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38E4E2-A9CE-4021-935E-3AEBC973E068}"/>
              </a:ext>
            </a:extLst>
          </p:cNvPr>
          <p:cNvGrpSpPr/>
          <p:nvPr/>
        </p:nvGrpSpPr>
        <p:grpSpPr>
          <a:xfrm>
            <a:off x="6385342" y="4971909"/>
            <a:ext cx="675611" cy="369332"/>
            <a:chOff x="4067839" y="5507242"/>
            <a:chExt cx="675611" cy="36933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4181F19-38B4-4C45-A1DB-5188F1E2853F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6BFACD2-63F7-482A-8CC5-55E25109B082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1AD9B65-C202-4A22-A72D-B2CDFEDBEA9C}"/>
              </a:ext>
            </a:extLst>
          </p:cNvPr>
          <p:cNvGrpSpPr/>
          <p:nvPr/>
        </p:nvGrpSpPr>
        <p:grpSpPr>
          <a:xfrm>
            <a:off x="6262064" y="4283750"/>
            <a:ext cx="798889" cy="369332"/>
            <a:chOff x="3944561" y="4787428"/>
            <a:chExt cx="798889" cy="36933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63B4C3-AB90-4C22-A404-6F963B8836D8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9968D7-D91B-4125-A383-0FAC30DDE889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C79E97-1615-4A12-B659-421582A3BFA3}"/>
              </a:ext>
            </a:extLst>
          </p:cNvPr>
          <p:cNvGrpSpPr/>
          <p:nvPr/>
        </p:nvGrpSpPr>
        <p:grpSpPr>
          <a:xfrm>
            <a:off x="6253124" y="3595590"/>
            <a:ext cx="807829" cy="369332"/>
            <a:chOff x="3935621" y="4067614"/>
            <a:chExt cx="807829" cy="36933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9E6E016-AABB-4D81-985F-A4A03535B4C1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6FDD7A1-469F-4CBE-97DB-140C02D151B3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306F02C-F59A-4B6F-B7BB-7C52C4F6C30A}"/>
              </a:ext>
            </a:extLst>
          </p:cNvPr>
          <p:cNvGrpSpPr/>
          <p:nvPr/>
        </p:nvGrpSpPr>
        <p:grpSpPr>
          <a:xfrm>
            <a:off x="6262064" y="2907430"/>
            <a:ext cx="798889" cy="369332"/>
            <a:chOff x="3944561" y="3347800"/>
            <a:chExt cx="798889" cy="36933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A8C48E1-C76D-4E79-ACCE-B5500CD83069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BC8B6DC-CE27-4BF0-B76F-AAAA5211FF76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BA13AFA-9B46-34E9-1625-70386C346A2C}"/>
              </a:ext>
            </a:extLst>
          </p:cNvPr>
          <p:cNvGrpSpPr/>
          <p:nvPr/>
        </p:nvGrpSpPr>
        <p:grpSpPr>
          <a:xfrm>
            <a:off x="10417597" y="5776667"/>
            <a:ext cx="302255" cy="495783"/>
            <a:chOff x="7379735" y="6340902"/>
            <a:chExt cx="302255" cy="495783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A97B103-DEBE-9BAF-E516-D96DF991D1D5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18CEAA4-448B-5CC0-E3D4-937F460B2561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FF8B2ED-7772-C2CF-36D9-2D89F29132C6}"/>
              </a:ext>
            </a:extLst>
          </p:cNvPr>
          <p:cNvGrpSpPr/>
          <p:nvPr/>
        </p:nvGrpSpPr>
        <p:grpSpPr>
          <a:xfrm>
            <a:off x="11137416" y="5776667"/>
            <a:ext cx="302255" cy="495783"/>
            <a:chOff x="7379735" y="6340902"/>
            <a:chExt cx="302255" cy="495783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09DF165-732D-26EC-6687-5218AAC9ED8C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9590F26-98CC-EE50-AE1C-9ED93BC769D8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3D4BD6-B76C-3D32-CD0D-7FAFAE5D60CB}"/>
              </a:ext>
            </a:extLst>
          </p:cNvPr>
          <p:cNvGrpSpPr/>
          <p:nvPr/>
        </p:nvGrpSpPr>
        <p:grpSpPr>
          <a:xfrm>
            <a:off x="6262064" y="2219270"/>
            <a:ext cx="798889" cy="369332"/>
            <a:chOff x="3944561" y="3347800"/>
            <a:chExt cx="798889" cy="36933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404C03F-5122-F6AD-8535-F1CD11144FCA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2EF0BE7-9D8E-B43C-DF2D-017A2F7360E1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5DEE2335-2CC1-D759-4F52-506ABA3AE011}"/>
              </a:ext>
            </a:extLst>
          </p:cNvPr>
          <p:cNvSpPr/>
          <p:nvPr/>
        </p:nvSpPr>
        <p:spPr>
          <a:xfrm>
            <a:off x="8760368" y="6286907"/>
            <a:ext cx="1348774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8F1D62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Hình 10.1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7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1" grpId="0" animBg="1"/>
          <p:bldP spid="12" grpId="0"/>
          <p:bldP spid="17" grpId="0"/>
          <p:bldP spid="18" grpId="0"/>
          <p:bldP spid="19" grpId="0" animBg="1"/>
          <p:bldP spid="20" grpId="0"/>
          <p:bldP spid="21" grpId="0"/>
          <p:bldP spid="22" grpId="0"/>
          <p:bldP spid="1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7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8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0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1" grpId="0" animBg="1"/>
          <p:bldP spid="12" grpId="0"/>
          <p:bldP spid="17" grpId="0"/>
          <p:bldP spid="18" grpId="0"/>
          <p:bldP spid="19" grpId="0" animBg="1"/>
          <p:bldP spid="20" grpId="0"/>
          <p:bldP spid="21" grpId="0"/>
          <p:bldP spid="22" grpId="0"/>
          <p:bldP spid="12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Table 27">
            <a:extLst>
              <a:ext uri="{FF2B5EF4-FFF2-40B4-BE49-F238E27FC236}">
                <a16:creationId xmlns:a16="http://schemas.microsoft.com/office/drawing/2014/main" id="{2A2488B9-B9B3-196B-EF21-B9271239F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769839"/>
              </p:ext>
            </p:extLst>
          </p:nvPr>
        </p:nvGraphicFramePr>
        <p:xfrm>
          <a:off x="1442646" y="2117436"/>
          <a:ext cx="4317378" cy="3444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24596486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209162216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694629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47618A3-7BB9-AB1B-8A33-D2BC92640C93}"/>
              </a:ext>
            </a:extLst>
          </p:cNvPr>
          <p:cNvCxnSpPr>
            <a:cxnSpLocks/>
          </p:cNvCxnSpPr>
          <p:nvPr/>
        </p:nvCxnSpPr>
        <p:spPr>
          <a:xfrm>
            <a:off x="1443905" y="1332964"/>
            <a:ext cx="0" cy="4213383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A69056-0359-2084-86FD-82851CEFFD0D}"/>
              </a:ext>
            </a:extLst>
          </p:cNvPr>
          <p:cNvCxnSpPr>
            <a:cxnSpLocks/>
          </p:cNvCxnSpPr>
          <p:nvPr/>
        </p:nvCxnSpPr>
        <p:spPr>
          <a:xfrm>
            <a:off x="1443905" y="5566619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D6469C0E-E529-A964-C009-8F55CA0CB628}"/>
              </a:ext>
            </a:extLst>
          </p:cNvPr>
          <p:cNvSpPr/>
          <p:nvPr/>
        </p:nvSpPr>
        <p:spPr>
          <a:xfrm>
            <a:off x="1403391" y="5522805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CB9C61C-0C33-32FF-0906-CD18051604F1}"/>
              </a:ext>
            </a:extLst>
          </p:cNvPr>
          <p:cNvSpPr txBox="1"/>
          <p:nvPr/>
        </p:nvSpPr>
        <p:spPr>
          <a:xfrm>
            <a:off x="1086397" y="5483983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C24C482-52EF-209A-2E26-15AAD0D697F9}"/>
              </a:ext>
            </a:extLst>
          </p:cNvPr>
          <p:cNvSpPr txBox="1"/>
          <p:nvPr/>
        </p:nvSpPr>
        <p:spPr>
          <a:xfrm>
            <a:off x="5989177" y="5668649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65E41EB-4D6A-943B-36CE-4319383C1AED}"/>
              </a:ext>
            </a:extLst>
          </p:cNvPr>
          <p:cNvSpPr txBox="1"/>
          <p:nvPr/>
        </p:nvSpPr>
        <p:spPr>
          <a:xfrm>
            <a:off x="562407" y="1047452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(km)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6A5359D-EDB4-D2D4-D687-D77AF6372810}"/>
              </a:ext>
            </a:extLst>
          </p:cNvPr>
          <p:cNvGrpSpPr/>
          <p:nvPr/>
        </p:nvGrpSpPr>
        <p:grpSpPr>
          <a:xfrm>
            <a:off x="2004488" y="5483983"/>
            <a:ext cx="302255" cy="495783"/>
            <a:chOff x="5220818" y="6340902"/>
            <a:chExt cx="302255" cy="495783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A0DAC6B-EBFA-CF34-5BE4-5C418A38BAA8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4633032-021F-F925-15D0-A7B0530F93B6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21338FB-AD01-85A1-14B6-EC73F83693BD}"/>
              </a:ext>
            </a:extLst>
          </p:cNvPr>
          <p:cNvGrpSpPr/>
          <p:nvPr/>
        </p:nvGrpSpPr>
        <p:grpSpPr>
          <a:xfrm>
            <a:off x="2724307" y="5483983"/>
            <a:ext cx="302255" cy="495783"/>
            <a:chOff x="5940457" y="6340902"/>
            <a:chExt cx="302255" cy="495783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BDBCF93-792F-C423-F8C3-B39C68F4C5BD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0635B37-43E0-7F6D-2B4F-C36E6C50B2C2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F1606CD-6CAE-045F-30D5-3B0770039FE4}"/>
              </a:ext>
            </a:extLst>
          </p:cNvPr>
          <p:cNvGrpSpPr/>
          <p:nvPr/>
        </p:nvGrpSpPr>
        <p:grpSpPr>
          <a:xfrm>
            <a:off x="3444126" y="5483983"/>
            <a:ext cx="302255" cy="495783"/>
            <a:chOff x="6660096" y="6340902"/>
            <a:chExt cx="302255" cy="495783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6C77E6C-98FE-24D8-970F-52C0838EF1D4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55AA684-60DE-07C7-B5D0-CB46BD8929D0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D1A5AC3-D6AA-AA4B-0E8D-5192E4F9B0B7}"/>
              </a:ext>
            </a:extLst>
          </p:cNvPr>
          <p:cNvGrpSpPr/>
          <p:nvPr/>
        </p:nvGrpSpPr>
        <p:grpSpPr>
          <a:xfrm>
            <a:off x="4163945" y="5483983"/>
            <a:ext cx="302255" cy="495783"/>
            <a:chOff x="7379735" y="6340902"/>
            <a:chExt cx="302255" cy="495783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3462100-19D0-BDB1-1DB1-EA8B6749387C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A9E7A91-5AD4-9BA8-947E-0C2D6666A756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3B7AC6F-ABBD-310C-AA2D-699AF30CFAF0}"/>
              </a:ext>
            </a:extLst>
          </p:cNvPr>
          <p:cNvGrpSpPr/>
          <p:nvPr/>
        </p:nvGrpSpPr>
        <p:grpSpPr>
          <a:xfrm>
            <a:off x="851509" y="4679225"/>
            <a:ext cx="675611" cy="369332"/>
            <a:chOff x="4067839" y="5507242"/>
            <a:chExt cx="675611" cy="369332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C088423-100F-4FB7-7D34-B3027D3EB367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5136387-DB6A-46C0-E798-ED3EA7DD0E0A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D8E6105-CFCA-A355-3163-24E537FDA259}"/>
              </a:ext>
            </a:extLst>
          </p:cNvPr>
          <p:cNvGrpSpPr/>
          <p:nvPr/>
        </p:nvGrpSpPr>
        <p:grpSpPr>
          <a:xfrm>
            <a:off x="728231" y="3991066"/>
            <a:ext cx="798889" cy="369332"/>
            <a:chOff x="3944561" y="4787428"/>
            <a:chExt cx="798889" cy="369332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3136FC8-E3D0-09D6-7D07-DD7C3B86D76A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B837E97-8ED0-6CF5-DA9E-4F7D0EEBB8D0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33D65BD-4A0D-7A4D-1246-7260E3482213}"/>
              </a:ext>
            </a:extLst>
          </p:cNvPr>
          <p:cNvGrpSpPr/>
          <p:nvPr/>
        </p:nvGrpSpPr>
        <p:grpSpPr>
          <a:xfrm>
            <a:off x="719291" y="3302906"/>
            <a:ext cx="807829" cy="369332"/>
            <a:chOff x="3935621" y="4067614"/>
            <a:chExt cx="807829" cy="369332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B2F9E2B-EF17-4891-B971-B8043DC91A36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361952E-2EE1-01C6-9F07-19190247211D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F94ABE5-9C41-F78F-F439-C07300C702B1}"/>
              </a:ext>
            </a:extLst>
          </p:cNvPr>
          <p:cNvGrpSpPr/>
          <p:nvPr/>
        </p:nvGrpSpPr>
        <p:grpSpPr>
          <a:xfrm>
            <a:off x="728231" y="2614746"/>
            <a:ext cx="798889" cy="369332"/>
            <a:chOff x="3944561" y="3347800"/>
            <a:chExt cx="798889" cy="369332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38EFA7A-0970-0482-6AE0-DD880D329710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28A4145-3C22-B37B-03D1-E1AA4ED12C4C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9E06A0B-134F-1F2E-58F6-88749FE9CFD8}"/>
              </a:ext>
            </a:extLst>
          </p:cNvPr>
          <p:cNvGrpSpPr/>
          <p:nvPr/>
        </p:nvGrpSpPr>
        <p:grpSpPr>
          <a:xfrm>
            <a:off x="4883764" y="5483983"/>
            <a:ext cx="302255" cy="495783"/>
            <a:chOff x="7379735" y="6340902"/>
            <a:chExt cx="302255" cy="495783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17FDBFA-94BD-2A71-AC0A-AD712D8518D6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3315425-58FD-F8D1-7C47-E11F0242A9D4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36277E4-3679-30D7-FB46-B384265C66F6}"/>
              </a:ext>
            </a:extLst>
          </p:cNvPr>
          <p:cNvGrpSpPr/>
          <p:nvPr/>
        </p:nvGrpSpPr>
        <p:grpSpPr>
          <a:xfrm>
            <a:off x="5603583" y="5483983"/>
            <a:ext cx="302255" cy="495783"/>
            <a:chOff x="7379735" y="6340902"/>
            <a:chExt cx="302255" cy="495783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3FB7DF7-F159-EA74-F5D9-83A26CAF5B3B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04A3A41-14A1-E28D-BCF0-C68535A2E74B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2C98487-6830-26EE-04C8-95D7700C575D}"/>
              </a:ext>
            </a:extLst>
          </p:cNvPr>
          <p:cNvGrpSpPr/>
          <p:nvPr/>
        </p:nvGrpSpPr>
        <p:grpSpPr>
          <a:xfrm>
            <a:off x="728231" y="1926586"/>
            <a:ext cx="798889" cy="369332"/>
            <a:chOff x="3944561" y="3347800"/>
            <a:chExt cx="798889" cy="369332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6413E6F-11A0-69A5-E2B2-FDC79D27EDFF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2E8A858-0118-9250-AF58-C850EADEFEA8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2" name="Diamond 1">
            <a:extLst>
              <a:ext uri="{FF2B5EF4-FFF2-40B4-BE49-F238E27FC236}">
                <a16:creationId xmlns:a16="http://schemas.microsoft.com/office/drawing/2014/main" id="{6E563EEB-441D-4941-95B2-6646B3D3B868}"/>
              </a:ext>
            </a:extLst>
          </p:cNvPr>
          <p:cNvSpPr/>
          <p:nvPr/>
        </p:nvSpPr>
        <p:spPr>
          <a:xfrm>
            <a:off x="6544384" y="1047452"/>
            <a:ext cx="824696" cy="824696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E3672-A678-4628-A4C5-CFA270080F7C}"/>
              </a:ext>
            </a:extLst>
          </p:cNvPr>
          <p:cNvSpPr txBox="1"/>
          <p:nvPr/>
        </p:nvSpPr>
        <p:spPr>
          <a:xfrm>
            <a:off x="7369080" y="1075079"/>
            <a:ext cx="4454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Xác định các điểm biểu diễn </a:t>
            </a:r>
            <a:r>
              <a:rPr lang="vi-VN" sz="22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vi-VN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tương ứng trong </a:t>
            </a:r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Bảng 10.1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232956-4EA8-440A-A62E-FDB9D0C5B6F2}"/>
              </a:ext>
            </a:extLst>
          </p:cNvPr>
          <p:cNvSpPr txBox="1"/>
          <p:nvPr/>
        </p:nvSpPr>
        <p:spPr>
          <a:xfrm>
            <a:off x="6618224" y="2093414"/>
            <a:ext cx="4979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gốc O là điểm khởi hành, khi đó </a:t>
            </a:r>
            <a:r>
              <a:rPr lang="vi-VN" sz="22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= 0, </a:t>
            </a:r>
            <a:r>
              <a:rPr lang="vi-VN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= 0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2588DF-1164-411E-8AF3-2A2BD9626AFE}"/>
              </a:ext>
            </a:extLst>
          </p:cNvPr>
          <p:cNvSpPr txBox="1"/>
          <p:nvPr/>
        </p:nvSpPr>
        <p:spPr>
          <a:xfrm>
            <a:off x="6618224" y="2930786"/>
            <a:ext cx="4724493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Lần lượt xác định các điểm còn lại: 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CB0AE21-5627-460D-B98B-C0FA9A51F800}"/>
              </a:ext>
            </a:extLst>
          </p:cNvPr>
          <p:cNvSpPr/>
          <p:nvPr/>
        </p:nvSpPr>
        <p:spPr>
          <a:xfrm>
            <a:off x="1371325" y="5441486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4F182B9-0CA7-4576-B466-360FC9869F79}"/>
              </a:ext>
            </a:extLst>
          </p:cNvPr>
          <p:cNvCxnSpPr/>
          <p:nvPr/>
        </p:nvCxnSpPr>
        <p:spPr>
          <a:xfrm flipV="1">
            <a:off x="2150445" y="4863891"/>
            <a:ext cx="0" cy="57041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E51BFB-4E3C-4A65-8C4C-F322C573557C}"/>
              </a:ext>
            </a:extLst>
          </p:cNvPr>
          <p:cNvCxnSpPr/>
          <p:nvPr/>
        </p:nvCxnSpPr>
        <p:spPr>
          <a:xfrm flipH="1">
            <a:off x="1593886" y="4863891"/>
            <a:ext cx="55655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44057C-0804-4744-B526-7B7CEA92B0DF}"/>
              </a:ext>
            </a:extLst>
          </p:cNvPr>
          <p:cNvCxnSpPr>
            <a:cxnSpLocks/>
          </p:cNvCxnSpPr>
          <p:nvPr/>
        </p:nvCxnSpPr>
        <p:spPr>
          <a:xfrm flipV="1">
            <a:off x="2879850" y="4175456"/>
            <a:ext cx="0" cy="129050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A299ECC-53D7-4CE6-958D-3F4CE4B8F05A}"/>
              </a:ext>
            </a:extLst>
          </p:cNvPr>
          <p:cNvCxnSpPr>
            <a:cxnSpLocks/>
          </p:cNvCxnSpPr>
          <p:nvPr/>
        </p:nvCxnSpPr>
        <p:spPr>
          <a:xfrm flipH="1">
            <a:off x="1600961" y="4175456"/>
            <a:ext cx="127888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204E1F-0C8F-490A-964D-0432DC734445}"/>
              </a:ext>
            </a:extLst>
          </p:cNvPr>
          <p:cNvCxnSpPr>
            <a:cxnSpLocks/>
          </p:cNvCxnSpPr>
          <p:nvPr/>
        </p:nvCxnSpPr>
        <p:spPr>
          <a:xfrm flipV="1">
            <a:off x="3590652" y="3489207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A514BD8-5681-40FF-9A80-1458740A682E}"/>
              </a:ext>
            </a:extLst>
          </p:cNvPr>
          <p:cNvCxnSpPr>
            <a:cxnSpLocks/>
          </p:cNvCxnSpPr>
          <p:nvPr/>
        </p:nvCxnSpPr>
        <p:spPr>
          <a:xfrm flipH="1">
            <a:off x="1591674" y="3489207"/>
            <a:ext cx="1998978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AAF93D-3230-4AAA-A854-5D6BB4D5EF21}"/>
              </a:ext>
            </a:extLst>
          </p:cNvPr>
          <p:cNvGrpSpPr/>
          <p:nvPr/>
        </p:nvGrpSpPr>
        <p:grpSpPr>
          <a:xfrm>
            <a:off x="2058516" y="4463781"/>
            <a:ext cx="402108" cy="487158"/>
            <a:chOff x="5139940" y="4795236"/>
            <a:chExt cx="402108" cy="48715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9FB994-91A7-480A-8BD6-74852F304366}"/>
                </a:ext>
              </a:extLst>
            </p:cNvPr>
            <p:cNvSpPr/>
            <p:nvPr/>
          </p:nvSpPr>
          <p:spPr>
            <a:xfrm>
              <a:off x="5139940" y="5113446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A7A8868-23F4-4538-8EA7-39BC8BAB0E04}"/>
                </a:ext>
              </a:extLst>
            </p:cNvPr>
            <p:cNvSpPr txBox="1"/>
            <p:nvPr/>
          </p:nvSpPr>
          <p:spPr>
            <a:xfrm>
              <a:off x="5237310" y="4795236"/>
              <a:ext cx="304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44C20FB-858E-4714-931F-73FDB01E88B2}"/>
              </a:ext>
            </a:extLst>
          </p:cNvPr>
          <p:cNvGrpSpPr/>
          <p:nvPr/>
        </p:nvGrpSpPr>
        <p:grpSpPr>
          <a:xfrm>
            <a:off x="2773752" y="3775345"/>
            <a:ext cx="362365" cy="498155"/>
            <a:chOff x="5833991" y="4077720"/>
            <a:chExt cx="362365" cy="498155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DE890C5-A5BB-4D1C-B940-C1D1E56A421E}"/>
                </a:ext>
              </a:extLst>
            </p:cNvPr>
            <p:cNvSpPr/>
            <p:nvPr/>
          </p:nvSpPr>
          <p:spPr>
            <a:xfrm>
              <a:off x="5833991" y="4406927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A2436AF-4C2A-4883-B20B-DB560EB1CB2B}"/>
                </a:ext>
              </a:extLst>
            </p:cNvPr>
            <p:cNvSpPr txBox="1"/>
            <p:nvPr/>
          </p:nvSpPr>
          <p:spPr>
            <a:xfrm>
              <a:off x="5952164" y="4077720"/>
              <a:ext cx="244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0B91321-0BA8-4FC7-AC7A-966AD8495B5F}"/>
              </a:ext>
            </a:extLst>
          </p:cNvPr>
          <p:cNvGrpSpPr/>
          <p:nvPr/>
        </p:nvGrpSpPr>
        <p:grpSpPr>
          <a:xfrm>
            <a:off x="3495366" y="3111005"/>
            <a:ext cx="423592" cy="459883"/>
            <a:chOff x="6564893" y="3379539"/>
            <a:chExt cx="423592" cy="45988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5721A8E-01F2-437E-A78D-3DFFDDF1D455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89BA264-AA3F-4072-9FA8-D0270E5D5E31}"/>
                </a:ext>
              </a:extLst>
            </p:cNvPr>
            <p:cNvSpPr txBox="1"/>
            <p:nvPr/>
          </p:nvSpPr>
          <p:spPr>
            <a:xfrm>
              <a:off x="6688303" y="3379539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478C388-A2A1-09C8-E44E-1EA18A3A940E}"/>
              </a:ext>
            </a:extLst>
          </p:cNvPr>
          <p:cNvCxnSpPr>
            <a:cxnSpLocks/>
          </p:cNvCxnSpPr>
          <p:nvPr/>
        </p:nvCxnSpPr>
        <p:spPr>
          <a:xfrm flipV="1">
            <a:off x="4319850" y="3487020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87E6CB0-F87E-D6F2-1345-5D3F0D45AB63}"/>
              </a:ext>
            </a:extLst>
          </p:cNvPr>
          <p:cNvCxnSpPr>
            <a:cxnSpLocks/>
            <a:endCxn id="55" idx="6"/>
          </p:cNvCxnSpPr>
          <p:nvPr/>
        </p:nvCxnSpPr>
        <p:spPr>
          <a:xfrm flipH="1" flipV="1">
            <a:off x="3664314" y="3486414"/>
            <a:ext cx="655536" cy="606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6818176-E440-9B91-AFA4-86572FF80C92}"/>
              </a:ext>
            </a:extLst>
          </p:cNvPr>
          <p:cNvGrpSpPr/>
          <p:nvPr/>
        </p:nvGrpSpPr>
        <p:grpSpPr>
          <a:xfrm>
            <a:off x="4224564" y="3108818"/>
            <a:ext cx="423592" cy="459883"/>
            <a:chOff x="6564893" y="3379539"/>
            <a:chExt cx="423592" cy="459883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ABBA2F6-FC0E-DD10-16CB-8B61ECF18E9B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325779-8905-811B-9F76-3C814387C5C9}"/>
                </a:ext>
              </a:extLst>
            </p:cNvPr>
            <p:cNvSpPr txBox="1"/>
            <p:nvPr/>
          </p:nvSpPr>
          <p:spPr>
            <a:xfrm>
              <a:off x="6688303" y="3379539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F43D7812-ABE4-82FD-9E0A-CFBE72C50045}"/>
              </a:ext>
            </a:extLst>
          </p:cNvPr>
          <p:cNvSpPr txBox="1"/>
          <p:nvPr/>
        </p:nvSpPr>
        <p:spPr>
          <a:xfrm>
            <a:off x="7544088" y="3552229"/>
            <a:ext cx="3602506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1 (t = 1h; s = 60km)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25EC69-E3F8-69D6-3ACA-FB1CB76B4E09}"/>
              </a:ext>
            </a:extLst>
          </p:cNvPr>
          <p:cNvSpPr txBox="1"/>
          <p:nvPr/>
        </p:nvSpPr>
        <p:spPr>
          <a:xfrm>
            <a:off x="7544088" y="4144832"/>
            <a:ext cx="383889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2 (t = 2h; s = 120km)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ọc">
            <a:extLst>
              <a:ext uri="{FF2B5EF4-FFF2-40B4-BE49-F238E27FC236}">
                <a16:creationId xmlns:a16="http://schemas.microsoft.com/office/drawing/2014/main" id="{ACE55E17-7DEC-A934-2DB7-2A5097B45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63" y="3619491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ọc">
            <a:extLst>
              <a:ext uri="{FF2B5EF4-FFF2-40B4-BE49-F238E27FC236}">
                <a16:creationId xmlns:a16="http://schemas.microsoft.com/office/drawing/2014/main" id="{8DCB9BD0-E80C-B5A3-E86F-C76B61702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63" y="4207000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93E7A859-8BF6-F897-AFE0-A5B08B128BA5}"/>
              </a:ext>
            </a:extLst>
          </p:cNvPr>
          <p:cNvSpPr txBox="1"/>
          <p:nvPr/>
        </p:nvSpPr>
        <p:spPr>
          <a:xfrm>
            <a:off x="7544088" y="4790671"/>
            <a:ext cx="3793291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3 (t = 3h; s </a:t>
            </a:r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= 180km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0" name="Picture 2" descr="Học">
            <a:extLst>
              <a:ext uri="{FF2B5EF4-FFF2-40B4-BE49-F238E27FC236}">
                <a16:creationId xmlns:a16="http://schemas.microsoft.com/office/drawing/2014/main" id="{C10972BF-BAA6-BC4D-7CCF-D66D9686B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33" y="4839283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11C175A4-9A38-EAB7-6820-BFD84D53C6FA}"/>
              </a:ext>
            </a:extLst>
          </p:cNvPr>
          <p:cNvSpPr txBox="1"/>
          <p:nvPr/>
        </p:nvSpPr>
        <p:spPr>
          <a:xfrm>
            <a:off x="7533207" y="5458774"/>
            <a:ext cx="3664498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4 (t = 4h; s = 180km)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2" descr="Học">
            <a:extLst>
              <a:ext uri="{FF2B5EF4-FFF2-40B4-BE49-F238E27FC236}">
                <a16:creationId xmlns:a16="http://schemas.microsoft.com/office/drawing/2014/main" id="{48B5C2BC-3A9B-5F38-A216-931A543D4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33" y="5502692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5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5" grpId="0"/>
      <p:bldP spid="36" grpId="0"/>
      <p:bldP spid="62" grpId="0" animBg="1"/>
      <p:bldP spid="116" grpId="0"/>
      <p:bldP spid="117" grpId="0"/>
      <p:bldP spid="119" grpId="0"/>
      <p:bldP spid="1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Table 27">
            <a:extLst>
              <a:ext uri="{FF2B5EF4-FFF2-40B4-BE49-F238E27FC236}">
                <a16:creationId xmlns:a16="http://schemas.microsoft.com/office/drawing/2014/main" id="{77C8A9BB-FA69-092F-1AA1-D6794C06E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931560"/>
              </p:ext>
            </p:extLst>
          </p:nvPr>
        </p:nvGraphicFramePr>
        <p:xfrm>
          <a:off x="6890049" y="2074943"/>
          <a:ext cx="4317378" cy="3444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24596486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209162216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694629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4DC7D6-54F2-4BBD-9779-74CCC52A1FF9}"/>
              </a:ext>
            </a:extLst>
          </p:cNvPr>
          <p:cNvCxnSpPr>
            <a:cxnSpLocks/>
            <a:endCxn id="118" idx="7"/>
          </p:cNvCxnSpPr>
          <p:nvPr/>
        </p:nvCxnSpPr>
        <p:spPr>
          <a:xfrm flipV="1">
            <a:off x="6863704" y="3385769"/>
            <a:ext cx="2223271" cy="214669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amond 1">
            <a:extLst>
              <a:ext uri="{FF2B5EF4-FFF2-40B4-BE49-F238E27FC236}">
                <a16:creationId xmlns:a16="http://schemas.microsoft.com/office/drawing/2014/main" id="{9502433E-A301-455D-8F37-F5A76C68720E}"/>
              </a:ext>
            </a:extLst>
          </p:cNvPr>
          <p:cNvSpPr/>
          <p:nvPr/>
        </p:nvSpPr>
        <p:spPr>
          <a:xfrm>
            <a:off x="317014" y="586186"/>
            <a:ext cx="824696" cy="824696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170EB-AD75-4188-9662-463D8606A8B1}"/>
              </a:ext>
            </a:extLst>
          </p:cNvPr>
          <p:cNvSpPr txBox="1"/>
          <p:nvPr/>
        </p:nvSpPr>
        <p:spPr>
          <a:xfrm>
            <a:off x="1174703" y="625217"/>
            <a:ext cx="4250131" cy="8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/>
              <a:t>Nối 5 điểm 0,1, 2, 3, 4 với nhau và nhận xét về các đường nối</a:t>
            </a:r>
            <a:endParaRPr lang="en-US" sz="22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A491B7-F5DA-4939-AAF5-7034C42C1718}"/>
              </a:ext>
            </a:extLst>
          </p:cNvPr>
          <p:cNvSpPr txBox="1"/>
          <p:nvPr/>
        </p:nvSpPr>
        <p:spPr>
          <a:xfrm>
            <a:off x="549880" y="3103600"/>
            <a:ext cx="5594326" cy="290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200"/>
            </a:lvl1pPr>
          </a:lstStyle>
          <a:p>
            <a:r>
              <a:rPr lang="vi-VN" b="1" dirty="0">
                <a:solidFill>
                  <a:srgbClr val="C00000"/>
                </a:solidFill>
              </a:rPr>
              <a:t>Nhận xét:</a:t>
            </a:r>
          </a:p>
          <a:p>
            <a:r>
              <a:rPr lang="vi-VN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     </a:t>
            </a:r>
            <a:r>
              <a:rPr lang="vi-VN" dirty="0"/>
              <a:t>Đồ thị biểu diễn quãng đường đi được theo thời gian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Khi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81B92AD-42C1-4E03-B1BA-FBEE036F1432}"/>
              </a:ext>
            </a:extLst>
          </p:cNvPr>
          <p:cNvCxnSpPr>
            <a:cxnSpLocks/>
          </p:cNvCxnSpPr>
          <p:nvPr/>
        </p:nvCxnSpPr>
        <p:spPr>
          <a:xfrm>
            <a:off x="6891308" y="1282262"/>
            <a:ext cx="0" cy="4223172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3FAEB18-6D1E-8341-E9F7-4228E930DAC3}"/>
              </a:ext>
            </a:extLst>
          </p:cNvPr>
          <p:cNvCxnSpPr>
            <a:cxnSpLocks/>
          </p:cNvCxnSpPr>
          <p:nvPr/>
        </p:nvCxnSpPr>
        <p:spPr>
          <a:xfrm>
            <a:off x="6891308" y="5525706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23E6412B-BD3A-3333-334F-6B11B505A5FC}"/>
              </a:ext>
            </a:extLst>
          </p:cNvPr>
          <p:cNvSpPr/>
          <p:nvPr/>
        </p:nvSpPr>
        <p:spPr>
          <a:xfrm>
            <a:off x="6850794" y="5481892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5B62A7F-7ECA-E2B4-64A8-2E0D594E3D82}"/>
              </a:ext>
            </a:extLst>
          </p:cNvPr>
          <p:cNvSpPr txBox="1"/>
          <p:nvPr/>
        </p:nvSpPr>
        <p:spPr>
          <a:xfrm>
            <a:off x="6533800" y="5443070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6DFD971-16FE-62C9-B0EC-6F9FA65E1BE1}"/>
              </a:ext>
            </a:extLst>
          </p:cNvPr>
          <p:cNvSpPr txBox="1"/>
          <p:nvPr/>
        </p:nvSpPr>
        <p:spPr>
          <a:xfrm>
            <a:off x="11436580" y="5627736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t </a:t>
            </a:r>
            <a:r>
              <a:rPr lang="vi-VN" dirty="0">
                <a:solidFill>
                  <a:srgbClr val="C00000"/>
                </a:solidFill>
              </a:rPr>
              <a:t>(h)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37FB3A-52DA-16B5-B095-5C92ECA9C208}"/>
              </a:ext>
            </a:extLst>
          </p:cNvPr>
          <p:cNvSpPr txBox="1"/>
          <p:nvPr/>
        </p:nvSpPr>
        <p:spPr>
          <a:xfrm>
            <a:off x="5982396" y="1037271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s </a:t>
            </a:r>
            <a:r>
              <a:rPr lang="vi-VN" dirty="0">
                <a:solidFill>
                  <a:srgbClr val="C00000"/>
                </a:solidFill>
              </a:rPr>
              <a:t>(km)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3BC6E46-4DD8-342D-B48D-0C18557C9BED}"/>
              </a:ext>
            </a:extLst>
          </p:cNvPr>
          <p:cNvGrpSpPr/>
          <p:nvPr/>
        </p:nvGrpSpPr>
        <p:grpSpPr>
          <a:xfrm>
            <a:off x="7451891" y="5443070"/>
            <a:ext cx="302255" cy="495783"/>
            <a:chOff x="5220818" y="6340902"/>
            <a:chExt cx="302255" cy="49578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C70D8DE-2AB2-A389-C779-175893E3620D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A65C88A-52B4-CC61-61A8-389B02F578B8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562E55B-5D06-081F-CA5A-0F7F25973D20}"/>
              </a:ext>
            </a:extLst>
          </p:cNvPr>
          <p:cNvGrpSpPr/>
          <p:nvPr/>
        </p:nvGrpSpPr>
        <p:grpSpPr>
          <a:xfrm>
            <a:off x="8171710" y="5443070"/>
            <a:ext cx="302255" cy="495783"/>
            <a:chOff x="5940457" y="6340902"/>
            <a:chExt cx="302255" cy="49578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FC289DB-99A3-10E0-0248-319E8CCBAAAB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956F01-E2E4-5560-0403-D4394572050F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B8CDA8E-6739-8863-EE83-F0D404394355}"/>
              </a:ext>
            </a:extLst>
          </p:cNvPr>
          <p:cNvGrpSpPr/>
          <p:nvPr/>
        </p:nvGrpSpPr>
        <p:grpSpPr>
          <a:xfrm>
            <a:off x="8891529" y="5443070"/>
            <a:ext cx="302255" cy="495783"/>
            <a:chOff x="6660096" y="6340902"/>
            <a:chExt cx="302255" cy="49578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17BF53-F0B8-B071-E5F5-D1FE72A22454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9904FDE-0A27-BBC7-F121-8458DB9E2F77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AE08D55-1C02-E70C-2FD0-34AF0E7ABEDF}"/>
              </a:ext>
            </a:extLst>
          </p:cNvPr>
          <p:cNvGrpSpPr/>
          <p:nvPr/>
        </p:nvGrpSpPr>
        <p:grpSpPr>
          <a:xfrm>
            <a:off x="9611348" y="5443070"/>
            <a:ext cx="302255" cy="495783"/>
            <a:chOff x="7379735" y="6340902"/>
            <a:chExt cx="302255" cy="495783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2A9CBE5-016D-5115-7DAC-3F8E43F46283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24F81E9-EAC6-A9EF-12F0-CA3EC6C57826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E305DE5-DBFE-19D1-4FD8-E0CC92F04CF0}"/>
              </a:ext>
            </a:extLst>
          </p:cNvPr>
          <p:cNvGrpSpPr/>
          <p:nvPr/>
        </p:nvGrpSpPr>
        <p:grpSpPr>
          <a:xfrm>
            <a:off x="6298912" y="4638312"/>
            <a:ext cx="675611" cy="369332"/>
            <a:chOff x="4067839" y="5507242"/>
            <a:chExt cx="675611" cy="36933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CB4B45C-5C8B-8C2D-29CD-C97888681715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0DCE694-6F00-7838-01CF-A96CD81D2BD6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2C38D90-421E-6B67-8BDE-01D2A3ABA1CF}"/>
              </a:ext>
            </a:extLst>
          </p:cNvPr>
          <p:cNvGrpSpPr/>
          <p:nvPr/>
        </p:nvGrpSpPr>
        <p:grpSpPr>
          <a:xfrm>
            <a:off x="6175634" y="3950153"/>
            <a:ext cx="798889" cy="369332"/>
            <a:chOff x="3944561" y="4787428"/>
            <a:chExt cx="798889" cy="369332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B9EB777-0617-0E83-3F3A-46BD54D713C7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CE7777F-1D3F-0FFA-8584-D46DB5B32CCE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D6B062-1DC7-FB82-0D67-C09753E67723}"/>
              </a:ext>
            </a:extLst>
          </p:cNvPr>
          <p:cNvGrpSpPr/>
          <p:nvPr/>
        </p:nvGrpSpPr>
        <p:grpSpPr>
          <a:xfrm>
            <a:off x="6166694" y="3261993"/>
            <a:ext cx="807829" cy="369332"/>
            <a:chOff x="3935621" y="4067614"/>
            <a:chExt cx="807829" cy="36933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7BD3889-08AB-FFB3-A3D2-87F0EC8D9D3D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1497AD5-335C-575B-F149-153E8D69ED6E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BD32DF1-4C00-0E68-A124-AD27756F24F0}"/>
              </a:ext>
            </a:extLst>
          </p:cNvPr>
          <p:cNvGrpSpPr/>
          <p:nvPr/>
        </p:nvGrpSpPr>
        <p:grpSpPr>
          <a:xfrm>
            <a:off x="6175634" y="2573833"/>
            <a:ext cx="798889" cy="369332"/>
            <a:chOff x="3944561" y="3347800"/>
            <a:chExt cx="798889" cy="369332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FD82DCB-A122-F856-7DFD-BFE192C5DC51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11188DD-1D28-E5DB-AC47-F00FA371F3CA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FD35D87-5334-B506-F9E0-C0E716E47347}"/>
              </a:ext>
            </a:extLst>
          </p:cNvPr>
          <p:cNvGrpSpPr/>
          <p:nvPr/>
        </p:nvGrpSpPr>
        <p:grpSpPr>
          <a:xfrm>
            <a:off x="10331167" y="5443070"/>
            <a:ext cx="302255" cy="495783"/>
            <a:chOff x="7379735" y="6340902"/>
            <a:chExt cx="302255" cy="495783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2F714BB-387B-606F-9FB6-1CDA7A872A41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D84A4CC-762E-2480-1932-5523DD0F3B62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A283543-46A1-7BD8-0C4E-56841A3CB070}"/>
              </a:ext>
            </a:extLst>
          </p:cNvPr>
          <p:cNvGrpSpPr/>
          <p:nvPr/>
        </p:nvGrpSpPr>
        <p:grpSpPr>
          <a:xfrm>
            <a:off x="11050986" y="5443070"/>
            <a:ext cx="302255" cy="495783"/>
            <a:chOff x="7379735" y="6340902"/>
            <a:chExt cx="302255" cy="495783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A4D3A42-4D87-4622-1D40-10E2165C0D47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916F3DF-0950-F83F-AC60-CB34AFC95132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2A4FF47-1BBB-AC69-9895-5D85DDADB7B6}"/>
              </a:ext>
            </a:extLst>
          </p:cNvPr>
          <p:cNvGrpSpPr/>
          <p:nvPr/>
        </p:nvGrpSpPr>
        <p:grpSpPr>
          <a:xfrm>
            <a:off x="6175634" y="1885673"/>
            <a:ext cx="798889" cy="369332"/>
            <a:chOff x="3944561" y="3347800"/>
            <a:chExt cx="798889" cy="369332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A9B641F-550C-4CFE-5472-6307F49ED900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C7F4D2D-DD04-9EDF-891E-34D1AF3B3248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104" name="Oval 103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6818728" y="5400573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9C79CB0-FB7F-FB75-4A36-A2148ACB5796}"/>
              </a:ext>
            </a:extLst>
          </p:cNvPr>
          <p:cNvCxnSpPr/>
          <p:nvPr/>
        </p:nvCxnSpPr>
        <p:spPr>
          <a:xfrm flipV="1">
            <a:off x="7597848" y="4822978"/>
            <a:ext cx="0" cy="57041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728FFC3-B766-F620-2BDF-B7D09C29971B}"/>
              </a:ext>
            </a:extLst>
          </p:cNvPr>
          <p:cNvCxnSpPr/>
          <p:nvPr/>
        </p:nvCxnSpPr>
        <p:spPr>
          <a:xfrm flipH="1">
            <a:off x="7041289" y="4822978"/>
            <a:ext cx="55655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28F2F7B-B7E3-C48E-DA9E-A4AA32806B51}"/>
              </a:ext>
            </a:extLst>
          </p:cNvPr>
          <p:cNvCxnSpPr>
            <a:cxnSpLocks/>
          </p:cNvCxnSpPr>
          <p:nvPr/>
        </p:nvCxnSpPr>
        <p:spPr>
          <a:xfrm flipV="1">
            <a:off x="8327253" y="4134543"/>
            <a:ext cx="0" cy="129050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EA702E1-2F2E-30A7-2922-5EADACCC6CE3}"/>
              </a:ext>
            </a:extLst>
          </p:cNvPr>
          <p:cNvCxnSpPr>
            <a:cxnSpLocks/>
          </p:cNvCxnSpPr>
          <p:nvPr/>
        </p:nvCxnSpPr>
        <p:spPr>
          <a:xfrm flipH="1">
            <a:off x="7048364" y="4134543"/>
            <a:ext cx="127888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DEA95E28-D1E4-0DC0-7250-D62A48597632}"/>
              </a:ext>
            </a:extLst>
          </p:cNvPr>
          <p:cNvCxnSpPr>
            <a:cxnSpLocks/>
          </p:cNvCxnSpPr>
          <p:nvPr/>
        </p:nvCxnSpPr>
        <p:spPr>
          <a:xfrm flipV="1">
            <a:off x="9038055" y="3448294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F171FF12-52B0-66A9-FAA3-32313F8BEEC9}"/>
              </a:ext>
            </a:extLst>
          </p:cNvPr>
          <p:cNvCxnSpPr>
            <a:cxnSpLocks/>
          </p:cNvCxnSpPr>
          <p:nvPr/>
        </p:nvCxnSpPr>
        <p:spPr>
          <a:xfrm flipH="1">
            <a:off x="7039077" y="3448294"/>
            <a:ext cx="1998978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551B69E-3ED4-C3C0-7410-8CD6FF7EB3EC}"/>
              </a:ext>
            </a:extLst>
          </p:cNvPr>
          <p:cNvGrpSpPr/>
          <p:nvPr/>
        </p:nvGrpSpPr>
        <p:grpSpPr>
          <a:xfrm>
            <a:off x="7505919" y="4274501"/>
            <a:ext cx="316344" cy="635525"/>
            <a:chOff x="5139940" y="4646869"/>
            <a:chExt cx="316344" cy="635525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675BF16-D6ED-9C3B-BF33-BBE2F4A3FD31}"/>
                </a:ext>
              </a:extLst>
            </p:cNvPr>
            <p:cNvSpPr/>
            <p:nvPr/>
          </p:nvSpPr>
          <p:spPr>
            <a:xfrm>
              <a:off x="5139940" y="5113446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2CEC0CF-8CC8-16D9-8217-E0C455EC8F79}"/>
                </a:ext>
              </a:extLst>
            </p:cNvPr>
            <p:cNvSpPr txBox="1"/>
            <p:nvPr/>
          </p:nvSpPr>
          <p:spPr>
            <a:xfrm>
              <a:off x="5151546" y="4646869"/>
              <a:ext cx="304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52CF76D-9FD3-F31C-E25E-025C0083A133}"/>
              </a:ext>
            </a:extLst>
          </p:cNvPr>
          <p:cNvGrpSpPr/>
          <p:nvPr/>
        </p:nvGrpSpPr>
        <p:grpSpPr>
          <a:xfrm>
            <a:off x="8183533" y="3610662"/>
            <a:ext cx="244192" cy="621925"/>
            <a:chOff x="5796369" y="3953950"/>
            <a:chExt cx="244192" cy="621925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2B01C29-40E4-496E-AD02-475EE8990BB2}"/>
                </a:ext>
              </a:extLst>
            </p:cNvPr>
            <p:cNvSpPr/>
            <p:nvPr/>
          </p:nvSpPr>
          <p:spPr>
            <a:xfrm>
              <a:off x="5833991" y="4406927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9C2C8E4-DCF6-787F-A9F5-E5161BBDE21A}"/>
                </a:ext>
              </a:extLst>
            </p:cNvPr>
            <p:cNvSpPr txBox="1"/>
            <p:nvPr/>
          </p:nvSpPr>
          <p:spPr>
            <a:xfrm>
              <a:off x="5796369" y="3953950"/>
              <a:ext cx="244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BF169EC-0BA3-D079-BD08-811D6760BC90}"/>
              </a:ext>
            </a:extLst>
          </p:cNvPr>
          <p:cNvCxnSpPr>
            <a:cxnSpLocks/>
          </p:cNvCxnSpPr>
          <p:nvPr/>
        </p:nvCxnSpPr>
        <p:spPr>
          <a:xfrm flipV="1">
            <a:off x="9767253" y="3446107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F8C9FEDF-88EC-C37D-743B-BE77F2F8A193}"/>
              </a:ext>
            </a:extLst>
          </p:cNvPr>
          <p:cNvCxnSpPr>
            <a:cxnSpLocks/>
            <a:endCxn id="118" idx="6"/>
          </p:cNvCxnSpPr>
          <p:nvPr/>
        </p:nvCxnSpPr>
        <p:spPr>
          <a:xfrm flipH="1" flipV="1">
            <a:off x="9111717" y="3445501"/>
            <a:ext cx="655536" cy="606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94997C2-7DAA-E22D-8830-5E2C80C35205}"/>
              </a:ext>
            </a:extLst>
          </p:cNvPr>
          <p:cNvGrpSpPr/>
          <p:nvPr/>
        </p:nvGrpSpPr>
        <p:grpSpPr>
          <a:xfrm>
            <a:off x="9671967" y="2940712"/>
            <a:ext cx="384656" cy="587076"/>
            <a:chOff x="6564893" y="3252346"/>
            <a:chExt cx="384656" cy="587076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554703A5-E4AC-6364-3B0B-D74A3B6ADB21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FD01CB55-188D-7760-C28F-F1337BDFE77C}"/>
                </a:ext>
              </a:extLst>
            </p:cNvPr>
            <p:cNvSpPr txBox="1"/>
            <p:nvPr/>
          </p:nvSpPr>
          <p:spPr>
            <a:xfrm>
              <a:off x="6649367" y="3252346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58344B4-9F13-C7FD-0F7C-D4BAFABA3E5C}"/>
              </a:ext>
            </a:extLst>
          </p:cNvPr>
          <p:cNvCxnSpPr>
            <a:cxnSpLocks/>
            <a:endCxn id="123" idx="2"/>
          </p:cNvCxnSpPr>
          <p:nvPr/>
        </p:nvCxnSpPr>
        <p:spPr>
          <a:xfrm>
            <a:off x="9053468" y="3443314"/>
            <a:ext cx="61849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2CBA168C-A324-E506-6370-B5F41B9B48A6}"/>
              </a:ext>
            </a:extLst>
          </p:cNvPr>
          <p:cNvSpPr txBox="1"/>
          <p:nvPr/>
        </p:nvSpPr>
        <p:spPr>
          <a:xfrm>
            <a:off x="551301" y="1661276"/>
            <a:ext cx="5129683" cy="1281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/>
              <a:t>Đường nối 5 điểm 0,1, 2, 3, 4 như trên hình 10.2 gọi là </a:t>
            </a:r>
            <a:r>
              <a:rPr lang="vi-VN" sz="2200" b="1" dirty="0">
                <a:solidFill>
                  <a:srgbClr val="C00000"/>
                </a:solidFill>
              </a:rPr>
              <a:t>đồ thị quãng đường – thời gian </a:t>
            </a:r>
            <a:r>
              <a:rPr lang="vi-VN" sz="2200" dirty="0"/>
              <a:t>trong 4h đầu.</a:t>
            </a:r>
            <a:endParaRPr lang="en-US" sz="2200" dirty="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D8A5721-1B59-37F9-CCD0-7EEACD37B610}"/>
              </a:ext>
            </a:extLst>
          </p:cNvPr>
          <p:cNvGrpSpPr/>
          <p:nvPr/>
        </p:nvGrpSpPr>
        <p:grpSpPr>
          <a:xfrm>
            <a:off x="8942769" y="2954397"/>
            <a:ext cx="318819" cy="575578"/>
            <a:chOff x="6564893" y="3263844"/>
            <a:chExt cx="318819" cy="575578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C113969-48BE-4374-1CA2-0B386C7A3FFB}"/>
                </a:ext>
              </a:extLst>
            </p:cNvPr>
            <p:cNvSpPr txBox="1"/>
            <p:nvPr/>
          </p:nvSpPr>
          <p:spPr>
            <a:xfrm>
              <a:off x="6583530" y="3263844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9B093AC-9794-F9A5-D33C-7C2C78043007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1884A7A5-B1EB-166A-D292-BE27CE682E6C}"/>
              </a:ext>
            </a:extLst>
          </p:cNvPr>
          <p:cNvSpPr/>
          <p:nvPr/>
        </p:nvSpPr>
        <p:spPr>
          <a:xfrm>
            <a:off x="8729807" y="6099991"/>
            <a:ext cx="1348774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8F1D62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Hình 10.2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772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3" grpId="0"/>
      <p:bldP spid="125" grpId="0"/>
      <p:bldP spid="1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3574</TotalTime>
  <Words>2488</Words>
  <Application>Microsoft Office PowerPoint</Application>
  <PresentationFormat>Widescreen</PresentationFormat>
  <Paragraphs>504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(Body)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HQV</dc:creator>
  <cp:lastModifiedBy>Administrator</cp:lastModifiedBy>
  <cp:revision>63</cp:revision>
  <dcterms:created xsi:type="dcterms:W3CDTF">2022-04-17T09:30:56Z</dcterms:created>
  <dcterms:modified xsi:type="dcterms:W3CDTF">2023-11-20T08:34:12Z</dcterms:modified>
</cp:coreProperties>
</file>