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87" r:id="rId3"/>
    <p:sldMasterId id="2147483703" r:id="rId4"/>
    <p:sldMasterId id="2147483720" r:id="rId5"/>
    <p:sldMasterId id="2147483740" r:id="rId6"/>
    <p:sldMasterId id="2147483767" r:id="rId7"/>
  </p:sldMasterIdLst>
  <p:notesMasterIdLst>
    <p:notesMasterId r:id="rId38"/>
  </p:notesMasterIdLst>
  <p:sldIdLst>
    <p:sldId id="672" r:id="rId8"/>
    <p:sldId id="322" r:id="rId9"/>
    <p:sldId id="262" r:id="rId10"/>
    <p:sldId id="11088536" r:id="rId11"/>
    <p:sldId id="698" r:id="rId12"/>
    <p:sldId id="11088528" r:id="rId13"/>
    <p:sldId id="11088539" r:id="rId14"/>
    <p:sldId id="11088529" r:id="rId15"/>
    <p:sldId id="11088538" r:id="rId16"/>
    <p:sldId id="11088534" r:id="rId17"/>
    <p:sldId id="691" r:id="rId18"/>
    <p:sldId id="11088530" r:id="rId19"/>
    <p:sldId id="685" r:id="rId20"/>
    <p:sldId id="267" r:id="rId21"/>
    <p:sldId id="693" r:id="rId22"/>
    <p:sldId id="694" r:id="rId23"/>
    <p:sldId id="689" r:id="rId24"/>
    <p:sldId id="690" r:id="rId25"/>
    <p:sldId id="662" r:id="rId26"/>
    <p:sldId id="280" r:id="rId27"/>
    <p:sldId id="11088540" r:id="rId28"/>
    <p:sldId id="312" r:id="rId29"/>
    <p:sldId id="11088541" r:id="rId30"/>
    <p:sldId id="679" r:id="rId31"/>
    <p:sldId id="323" r:id="rId32"/>
    <p:sldId id="687" r:id="rId33"/>
    <p:sldId id="633" r:id="rId34"/>
    <p:sldId id="660" r:id="rId35"/>
    <p:sldId id="304" r:id="rId36"/>
    <p:sldId id="320" r:id="rId3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D2F6C-5C3F-894D-9C5D-ED9DB784F789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09E41-6C4F-A247-88BB-DDCAD47047E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46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2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9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3808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9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07" indent="0">
              <a:buNone/>
              <a:defRPr sz="3799"/>
            </a:lvl2pPr>
            <a:lvl3pPr marL="1218815" indent="0">
              <a:buNone/>
              <a:defRPr sz="3199"/>
            </a:lvl3pPr>
            <a:lvl4pPr marL="1828221" indent="0">
              <a:buNone/>
              <a:defRPr sz="2699"/>
            </a:lvl4pPr>
            <a:lvl5pPr marL="2437628" indent="0">
              <a:buNone/>
              <a:defRPr sz="2699"/>
            </a:lvl5pPr>
            <a:lvl6pPr marL="3047034" indent="0">
              <a:buNone/>
              <a:defRPr sz="2699"/>
            </a:lvl6pPr>
            <a:lvl7pPr marL="3656442" indent="0">
              <a:buNone/>
              <a:defRPr sz="2699"/>
            </a:lvl7pPr>
            <a:lvl8pPr marL="4265848" indent="0">
              <a:buNone/>
              <a:defRPr sz="2699"/>
            </a:lvl8pPr>
            <a:lvl9pPr marL="487525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38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07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15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065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7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7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08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4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9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9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71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37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9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42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6548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48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20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1F401-E30E-48B1-857B-F5B4BB982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29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46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133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2056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1798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06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29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86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7228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74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9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495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80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25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20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687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28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27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21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55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9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660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2321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46338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3799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4093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3764457" y="-621115"/>
            <a:ext cx="19434456" cy="9233152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7644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69161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7644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69161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951000" y="521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50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2357000" y="427433"/>
            <a:ext cx="74780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690633" y="2434045"/>
            <a:ext cx="6530000" cy="3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3772919" y="-709748"/>
            <a:ext cx="19916527" cy="10232936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5984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762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637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6890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2089849" y="-2586700"/>
            <a:ext cx="17867384" cy="10177408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5664267" y="1570551"/>
            <a:ext cx="4976000" cy="2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6411633" y="3781467"/>
            <a:ext cx="4228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3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3891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6482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448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4668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796702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7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1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5" y="6431123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7957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5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3496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0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07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86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0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07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93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59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11/13/2023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08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81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5" indent="-457055" algn="l" defTabSz="121881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1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25" indent="-304703" algn="l" defTabSz="121881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31" indent="-304703" algn="l" defTabSz="121881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73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45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52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5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7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21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2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34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42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4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5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2918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752" r:id="rId3"/>
    <p:sldLayoutId id="2147483753" r:id="rId4"/>
    <p:sldLayoutId id="21474837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880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303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911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0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audio" Target="NULL"/><Relationship Id="rId4" Type="http://schemas.openxmlformats.org/officeDocument/2006/relationships/image" Target="../media/image22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588">
            <a:off x="1137719" y="-463694"/>
            <a:ext cx="9034215" cy="38682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2438400" y="889000"/>
            <a:ext cx="70104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733" b="1" dirty="0">
                <a:solidFill>
                  <a:srgbClr val="00B05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NHÀ NƯỚC </a:t>
            </a:r>
          </a:p>
          <a:p>
            <a:pPr algn="ctr" defTabSz="914377">
              <a:defRPr/>
            </a:pPr>
            <a:r>
              <a:rPr lang="en-US" altLang="zh-CN" sz="3733" b="1" dirty="0">
                <a:solidFill>
                  <a:srgbClr val="00B05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VĂN LANG - ÂU LẠC (TIẾT 1)</a:t>
            </a:r>
          </a:p>
        </p:txBody>
      </p:sp>
    </p:spTree>
    <p:extLst>
      <p:ext uri="{BB962C8B-B14F-4D97-AF65-F5344CB8AC3E}">
        <p14:creationId xmlns:p14="http://schemas.microsoft.com/office/powerpoint/2010/main" val="27860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a Lai: 16 trường học đạt tiêu chuẩn “An toàn về an ninh, trật tự“ - Báo  Gia Lai điện tử - Tin nhanh - Chính xác">
            <a:extLst>
              <a:ext uri="{FF2B5EF4-FFF2-40B4-BE49-F238E27FC236}">
                <a16:creationId xmlns:a16="http://schemas.microsoft.com/office/drawing/2014/main" id="{B07A9656-077D-AC4A-880F-51885B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ó Hiệu trưởng “xin” con không đủ điểm về trường mình | Báo Dân trí">
            <a:extLst>
              <a:ext uri="{FF2B5EF4-FFF2-40B4-BE49-F238E27FC236}">
                <a16:creationId xmlns:a16="http://schemas.microsoft.com/office/drawing/2014/main" id="{87C7610E-310B-C04A-A3DF-39FEAD6E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á đất đường Hùng Vương, thành phố Đà Nẵng | Việt Nam Mới">
            <a:extLst>
              <a:ext uri="{FF2B5EF4-FFF2-40B4-BE49-F238E27FC236}">
                <a16:creationId xmlns:a16="http://schemas.microsoft.com/office/drawing/2014/main" id="{4AC6AAFA-8FFB-CE47-BC3A-39A136C5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9" y="0"/>
            <a:ext cx="12301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1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 td_111">
            <a:extLst>
              <a:ext uri="{FF2B5EF4-FFF2-40B4-BE49-F238E27FC236}">
                <a16:creationId xmlns:a16="http://schemas.microsoft.com/office/drawing/2014/main" id="{472FFF1C-04EA-A14D-BA78-934257F1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6347"/>
            <a:ext cx="6153151" cy="688974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9D324-FFE2-4C42-ADA2-8B3BDBBC9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-50798"/>
            <a:ext cx="5994400" cy="69087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9D3D31BA-A62C-CD48-8BDC-A6B556D68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892" y="6261101"/>
            <a:ext cx="8371417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vi-VN" sz="3200" b="1" kern="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Lăng</a:t>
            </a:r>
            <a:r>
              <a:rPr lang="en-US" altLang="vi-VN" sz="32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altLang="vi-VN" sz="32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altLang="vi-VN" sz="32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vi-VN" sz="3200" b="1" kern="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</a:t>
            </a:r>
            <a:r>
              <a:rPr lang="en-US" altLang="vi-VN" sz="32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200" b="1" kern="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Thọ</a:t>
            </a:r>
            <a:endParaRPr lang="en-US" altLang="vi-VN" sz="3200" b="1" kern="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8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3EB4F-F437-DC4F-9F71-CF101448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5010A-FF4E-4B4D-8DB1-A025D014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23" r="50667"/>
          <a:stretch/>
        </p:blipFill>
        <p:spPr>
          <a:xfrm flipH="1">
            <a:off x="2336801" y="2006601"/>
            <a:ext cx="747425" cy="11954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335A46-36A8-224D-B9D6-D347D9A4163A}"/>
              </a:ext>
            </a:extLst>
          </p:cNvPr>
          <p:cNvSpPr/>
          <p:nvPr/>
        </p:nvSpPr>
        <p:spPr>
          <a:xfrm>
            <a:off x="406401" y="5867400"/>
            <a:ext cx="2539999" cy="812800"/>
          </a:xfrm>
          <a:prstGeom prst="round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F3FB0-8B30-BF44-AFD6-4047D2894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941"/>
            <a:ext cx="6197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EBBF7-224C-5E4E-9A7A-5B56958733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63" r="22395"/>
          <a:stretch/>
        </p:blipFill>
        <p:spPr>
          <a:xfrm>
            <a:off x="6197600" y="-51783"/>
            <a:ext cx="5994400" cy="6947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31C94-16E6-EC49-9618-61C447219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54"/>
          <a:stretch/>
        </p:blipFill>
        <p:spPr>
          <a:xfrm>
            <a:off x="0" y="-38099"/>
            <a:ext cx="6197600" cy="6947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57E1FA-6EC5-A841-A2CB-B809852576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5" r="3555"/>
          <a:stretch/>
        </p:blipFill>
        <p:spPr>
          <a:xfrm>
            <a:off x="6197600" y="-56017"/>
            <a:ext cx="5994400" cy="69817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968D69-EED2-FA43-9681-D7210BFC996F}"/>
              </a:ext>
            </a:extLst>
          </p:cNvPr>
          <p:cNvGrpSpPr/>
          <p:nvPr/>
        </p:nvGrpSpPr>
        <p:grpSpPr>
          <a:xfrm>
            <a:off x="304800" y="4795803"/>
            <a:ext cx="11379200" cy="1917613"/>
            <a:chOff x="76200" y="-1495360"/>
            <a:chExt cx="8534400" cy="1438210"/>
          </a:xfrm>
        </p:grpSpPr>
        <p:sp>
          <p:nvSpPr>
            <p:cNvPr id="14" name="Terminator 13">
              <a:extLst>
                <a:ext uri="{FF2B5EF4-FFF2-40B4-BE49-F238E27FC236}">
                  <a16:creationId xmlns:a16="http://schemas.microsoft.com/office/drawing/2014/main" id="{2DE187CE-DEB0-2F42-950E-02FAB6C95071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355258-8DFC-B248-A04E-DD99501661F6}"/>
                </a:ext>
              </a:extLst>
            </p:cNvPr>
            <p:cNvSpPr/>
            <p:nvPr/>
          </p:nvSpPr>
          <p:spPr>
            <a:xfrm>
              <a:off x="381000" y="-1400135"/>
              <a:ext cx="7620000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Dù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ai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xuôi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giỗ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mồng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mười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tháng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ba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x-none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CCA18F-10CF-2248-9B2C-6DD423C67D60}"/>
              </a:ext>
            </a:extLst>
          </p:cNvPr>
          <p:cNvSpPr/>
          <p:nvPr/>
        </p:nvSpPr>
        <p:spPr>
          <a:xfrm>
            <a:off x="-57150" y="2500800"/>
            <a:ext cx="919627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Vào khoảng thế kỉ VII TCN, nhà nước đầu tiên ở Việt Nam ra đời - Nhà nước Văn Lang.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6C262-ECCB-1B48-ACBD-D86450BC130B}"/>
              </a:ext>
            </a:extLst>
          </p:cNvPr>
          <p:cNvSpPr/>
          <p:nvPr/>
        </p:nvSpPr>
        <p:spPr>
          <a:xfrm>
            <a:off x="174624" y="4131957"/>
            <a:ext cx="937577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Địa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bàn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yếu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gắn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liền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lưu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vực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dòng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sông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lớn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ở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Bắc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Bộ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Bắc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Bộ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sz="3733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nay.</a:t>
            </a:r>
          </a:p>
        </p:txBody>
      </p:sp>
      <p:sp>
        <p:nvSpPr>
          <p:cNvPr id="11" name="Google Shape;960;p34">
            <a:extLst>
              <a:ext uri="{FF2B5EF4-FFF2-40B4-BE49-F238E27FC236}">
                <a16:creationId xmlns:a16="http://schemas.microsoft.com/office/drawing/2014/main" id="{07FC5CBB-015B-6042-B0AD-FCBB4206B85A}"/>
              </a:ext>
            </a:extLst>
          </p:cNvPr>
          <p:cNvSpPr txBox="1">
            <a:spLocks/>
          </p:cNvSpPr>
          <p:nvPr/>
        </p:nvSpPr>
        <p:spPr>
          <a:xfrm>
            <a:off x="0" y="90399"/>
            <a:ext cx="12192000" cy="16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vi-VN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NHÀ NƯỚC </a:t>
            </a:r>
            <a:r>
              <a:rPr lang="en-GB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ĐẦU TIÊN CỦA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vi-VN" sz="4267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VIỆT CỔ</a:t>
            </a:r>
            <a:endParaRPr lang="vi-VN" altLang="vi-VN" sz="4267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Google Shape;960;p34">
            <a:extLst>
              <a:ext uri="{FF2B5EF4-FFF2-40B4-BE49-F238E27FC236}">
                <a16:creationId xmlns:a16="http://schemas.microsoft.com/office/drawing/2014/main" id="{905C3037-00B4-0E4C-A7A3-627D561879FD}"/>
              </a:ext>
            </a:extLst>
          </p:cNvPr>
          <p:cNvSpPr txBox="1">
            <a:spLocks/>
          </p:cNvSpPr>
          <p:nvPr/>
        </p:nvSpPr>
        <p:spPr>
          <a:xfrm>
            <a:off x="-508000" y="1576733"/>
            <a:ext cx="11198181" cy="10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vi-VN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. Sự ra đời của nhà nước Văn Lang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F9905-F253-41E4-BDF8-57FDFF057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1" r="28338"/>
          <a:stretch/>
        </p:blipFill>
        <p:spPr>
          <a:xfrm>
            <a:off x="9536939" y="2195695"/>
            <a:ext cx="2483503" cy="43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1" grpId="0"/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8">
            <a:extLst>
              <a:ext uri="{FF2B5EF4-FFF2-40B4-BE49-F238E27FC236}">
                <a16:creationId xmlns:a16="http://schemas.microsoft.com/office/drawing/2014/main" id="{9861F077-E630-F049-AB71-ECD7AA0F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63" y="658672"/>
            <a:ext cx="3385543" cy="5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Google Shape;1071;p39"/>
          <p:cNvSpPr/>
          <p:nvPr/>
        </p:nvSpPr>
        <p:spPr>
          <a:xfrm>
            <a:off x="6992600" y="1615400"/>
            <a:ext cx="3627200" cy="362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2" name="Google Shape;1072;p39"/>
          <p:cNvGrpSpPr/>
          <p:nvPr/>
        </p:nvGrpSpPr>
        <p:grpSpPr>
          <a:xfrm rot="-1799971">
            <a:off x="8135682" y="598042"/>
            <a:ext cx="1536284" cy="5662396"/>
            <a:chOff x="2803325" y="1498525"/>
            <a:chExt cx="256900" cy="946875"/>
          </a:xfrm>
        </p:grpSpPr>
        <p:sp>
          <p:nvSpPr>
            <p:cNvPr id="1073" name="Google Shape;1073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 rot="1799971" flipH="1">
            <a:off x="7940435" y="598042"/>
            <a:ext cx="1536284" cy="5662396"/>
            <a:chOff x="2803325" y="1498525"/>
            <a:chExt cx="256900" cy="946875"/>
          </a:xfrm>
        </p:grpSpPr>
        <p:sp>
          <p:nvSpPr>
            <p:cNvPr id="1098" name="Google Shape;1098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597135" y="227307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305668" y="164476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304124" y="64438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359180" y="1508535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FCB9E59D-E7DE-8A41-8DCD-97428B02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ACFF872F-55D9-4D4A-B532-028F6B46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76" y="4662817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" name="Google Shape;1067;p39"/>
          <p:cNvSpPr txBox="1">
            <a:spLocks noGrp="1"/>
          </p:cNvSpPr>
          <p:nvPr>
            <p:ph type="title"/>
          </p:nvPr>
        </p:nvSpPr>
        <p:spPr>
          <a:xfrm>
            <a:off x="525408" y="2654508"/>
            <a:ext cx="4623961" cy="143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GB" dirty="0"/>
              <a:t>b</a:t>
            </a:r>
            <a:r>
              <a:rPr lang="vi-VN" dirty="0"/>
              <a:t>. Tổ chức bộ máy nhà nước</a:t>
            </a: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7;p39">
            <a:extLst>
              <a:ext uri="{FF2B5EF4-FFF2-40B4-BE49-F238E27FC236}">
                <a16:creationId xmlns:a16="http://schemas.microsoft.com/office/drawing/2014/main" id="{D9286C2A-2194-9340-AAF0-D14F3BB658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104" y="381001"/>
            <a:ext cx="11361793" cy="13208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GB" sz="6400" dirty="0"/>
              <a:t>b</a:t>
            </a:r>
            <a:r>
              <a:rPr lang="vi-VN" sz="6400" dirty="0"/>
              <a:t>. Tổ chức bộ máy nhà nước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EE29CA-5748-1341-93C4-C951BF565E6B}"/>
              </a:ext>
            </a:extLst>
          </p:cNvPr>
          <p:cNvGrpSpPr/>
          <p:nvPr/>
        </p:nvGrpSpPr>
        <p:grpSpPr>
          <a:xfrm>
            <a:off x="668631" y="1732361"/>
            <a:ext cx="5080000" cy="4673598"/>
            <a:chOff x="762000" y="1276351"/>
            <a:chExt cx="3810000" cy="350519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0394015-29CB-B747-8D9D-D5E7A4183F23}"/>
                </a:ext>
              </a:extLst>
            </p:cNvPr>
            <p:cNvSpPr/>
            <p:nvPr/>
          </p:nvSpPr>
          <p:spPr>
            <a:xfrm>
              <a:off x="762000" y="1276351"/>
              <a:ext cx="3810000" cy="350519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91145C-EF6D-8740-9839-E42AEEEE191C}"/>
                </a:ext>
              </a:extLst>
            </p:cNvPr>
            <p:cNvSpPr txBox="1"/>
            <p:nvPr/>
          </p:nvSpPr>
          <p:spPr>
            <a:xfrm>
              <a:off x="876300" y="1276351"/>
              <a:ext cx="3581400" cy="302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x-none" sz="4267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Đọc dữ liệu trong sách giáo khoa, quan sát hình 14.2. Sau đó lên bàng hoàn thành sơ đồ bộ máy nhà nước Văn Lang.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DF9346-E06E-5348-BB4A-DB4C62165091}"/>
              </a:ext>
            </a:extLst>
          </p:cNvPr>
          <p:cNvGrpSpPr/>
          <p:nvPr/>
        </p:nvGrpSpPr>
        <p:grpSpPr>
          <a:xfrm>
            <a:off x="6133746" y="1732361"/>
            <a:ext cx="5774740" cy="4682065"/>
            <a:chOff x="4600309" y="1299270"/>
            <a:chExt cx="4331055" cy="351154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5285725-AF78-FD42-B912-18250538D5CB}"/>
                </a:ext>
              </a:extLst>
            </p:cNvPr>
            <p:cNvCxnSpPr>
              <a:stCxn id="20" idx="2"/>
              <a:endCxn id="21" idx="0"/>
            </p:cNvCxnSpPr>
            <p:nvPr/>
          </p:nvCxnSpPr>
          <p:spPr>
            <a:xfrm flipH="1">
              <a:off x="5851436" y="2061270"/>
              <a:ext cx="993776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CDDF0C-26EE-D844-9749-1CCA9021431B}"/>
                </a:ext>
              </a:extLst>
            </p:cNvPr>
            <p:cNvCxnSpPr>
              <a:cxnSpLocks/>
              <a:stCxn id="20" idx="2"/>
              <a:endCxn id="22" idx="0"/>
            </p:cNvCxnSpPr>
            <p:nvPr/>
          </p:nvCxnSpPr>
          <p:spPr>
            <a:xfrm>
              <a:off x="6845212" y="2061270"/>
              <a:ext cx="993952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5DB7CAA-F48C-E54E-99E4-303F5024B0A8}"/>
                </a:ext>
              </a:extLst>
            </p:cNvPr>
            <p:cNvCxnSpPr>
              <a:cxnSpLocks/>
              <a:stCxn id="21" idx="2"/>
              <a:endCxn id="23" idx="0"/>
            </p:cNvCxnSpPr>
            <p:nvPr/>
          </p:nvCxnSpPr>
          <p:spPr>
            <a:xfrm flipH="1">
              <a:off x="5225873" y="3359150"/>
              <a:ext cx="625563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16AE2FD-5944-F94A-84A7-0523CD9D78C9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5855977" y="3382069"/>
              <a:ext cx="909860" cy="66675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DB41BE0-72BD-D64C-A74A-62C73A8372BA}"/>
                </a:ext>
              </a:extLst>
            </p:cNvPr>
            <p:cNvCxnSpPr>
              <a:cxnSpLocks/>
              <a:stCxn id="22" idx="2"/>
              <a:endCxn id="26" idx="0"/>
            </p:cNvCxnSpPr>
            <p:nvPr/>
          </p:nvCxnSpPr>
          <p:spPr>
            <a:xfrm>
              <a:off x="7839164" y="3359150"/>
              <a:ext cx="466637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8B98CA5-2943-904F-8DEB-D900BC0EEED6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765837" y="3352800"/>
              <a:ext cx="1073326" cy="69601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747AEB6-E393-DD42-85F3-EB865BEBF794}"/>
                </a:ext>
              </a:extLst>
            </p:cNvPr>
            <p:cNvSpPr/>
            <p:nvPr/>
          </p:nvSpPr>
          <p:spPr>
            <a:xfrm>
              <a:off x="6140273" y="1299270"/>
              <a:ext cx="1409878" cy="762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026E2D-BC2E-FC43-B801-0C123CF07F24}"/>
                </a:ext>
              </a:extLst>
            </p:cNvPr>
            <p:cNvSpPr/>
            <p:nvPr/>
          </p:nvSpPr>
          <p:spPr>
            <a:xfrm>
              <a:off x="5225872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604D69A-4667-4240-A6FB-11E8ED9ABBC9}"/>
                </a:ext>
              </a:extLst>
            </p:cNvPr>
            <p:cNvSpPr/>
            <p:nvPr/>
          </p:nvSpPr>
          <p:spPr>
            <a:xfrm>
              <a:off x="7213600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03823D0-36F0-F147-A080-DA380075DDE1}"/>
                </a:ext>
              </a:extLst>
            </p:cNvPr>
            <p:cNvSpPr/>
            <p:nvPr/>
          </p:nvSpPr>
          <p:spPr>
            <a:xfrm>
              <a:off x="4600309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4F0C6DB-07CB-4341-96F2-4C5D161ADC8B}"/>
                </a:ext>
              </a:extLst>
            </p:cNvPr>
            <p:cNvSpPr/>
            <p:nvPr/>
          </p:nvSpPr>
          <p:spPr>
            <a:xfrm>
              <a:off x="6140273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2005C10-1728-C34C-AEC0-A9EE8139D28C}"/>
                </a:ext>
              </a:extLst>
            </p:cNvPr>
            <p:cNvSpPr/>
            <p:nvPr/>
          </p:nvSpPr>
          <p:spPr>
            <a:xfrm>
              <a:off x="7680237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9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418F854E-ACB2-764E-B8AA-78824AD8857D}"/>
              </a:ext>
            </a:extLst>
          </p:cNvPr>
          <p:cNvGrpSpPr/>
          <p:nvPr/>
        </p:nvGrpSpPr>
        <p:grpSpPr>
          <a:xfrm>
            <a:off x="-1" y="25825"/>
            <a:ext cx="12164321" cy="6832175"/>
            <a:chOff x="0" y="19368"/>
            <a:chExt cx="8534400" cy="51241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A5CBFA-11AA-DB4F-8B96-D0170595B898}"/>
                </a:ext>
              </a:extLst>
            </p:cNvPr>
            <p:cNvGrpSpPr/>
            <p:nvPr/>
          </p:nvGrpSpPr>
          <p:grpSpPr>
            <a:xfrm>
              <a:off x="0" y="19368"/>
              <a:ext cx="8534400" cy="5124131"/>
              <a:chOff x="4600309" y="1312493"/>
              <a:chExt cx="4331055" cy="349832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87C6071-61DA-E546-AA1C-393A0A6D5F6C}"/>
                  </a:ext>
                </a:extLst>
              </p:cNvPr>
              <p:cNvSpPr/>
              <p:nvPr/>
            </p:nvSpPr>
            <p:spPr>
              <a:xfrm>
                <a:off x="5726216" y="1312493"/>
                <a:ext cx="2010327" cy="985218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x-none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540CC1-3EFF-2543-B706-6BCEA436302E}"/>
                  </a:ext>
                </a:extLst>
              </p:cNvPr>
              <p:cNvCxnSpPr>
                <a:cxnSpLocks/>
                <a:stCxn id="11" idx="2"/>
                <a:endCxn id="12" idx="0"/>
              </p:cNvCxnSpPr>
              <p:nvPr/>
            </p:nvCxnSpPr>
            <p:spPr>
              <a:xfrm flipH="1">
                <a:off x="5829818" y="2297711"/>
                <a:ext cx="901562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E84E7EC-13C4-F64E-AC51-88E4BF427DA9}"/>
                  </a:ext>
                </a:extLst>
              </p:cNvPr>
              <p:cNvCxnSpPr>
                <a:cxnSpLocks/>
                <a:stCxn id="11" idx="2"/>
                <a:endCxn id="13" idx="0"/>
              </p:cNvCxnSpPr>
              <p:nvPr/>
            </p:nvCxnSpPr>
            <p:spPr>
              <a:xfrm>
                <a:off x="6731380" y="2297711"/>
                <a:ext cx="1086166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F015996-799C-B24F-B3AD-F5F2F787AD8E}"/>
                  </a:ext>
                </a:extLst>
              </p:cNvPr>
              <p:cNvCxnSpPr>
                <a:cxnSpLocks/>
                <a:stCxn id="12" idx="2"/>
                <a:endCxn id="14" idx="0"/>
              </p:cNvCxnSpPr>
              <p:nvPr/>
            </p:nvCxnSpPr>
            <p:spPr>
              <a:xfrm flipH="1">
                <a:off x="5225873" y="3514582"/>
                <a:ext cx="60394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3CEC910-C913-1F4B-BB64-117F33ED1B8C}"/>
                  </a:ext>
                </a:extLst>
              </p:cNvPr>
              <p:cNvCxnSpPr>
                <a:cxnSpLocks/>
                <a:stCxn id="12" idx="2"/>
                <a:endCxn id="15" idx="0"/>
              </p:cNvCxnSpPr>
              <p:nvPr/>
            </p:nvCxnSpPr>
            <p:spPr>
              <a:xfrm>
                <a:off x="5829818" y="3514582"/>
                <a:ext cx="93601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5A4CB48-1878-DB47-A90C-58B6E2D73567}"/>
                  </a:ext>
                </a:extLst>
              </p:cNvPr>
              <p:cNvCxnSpPr>
                <a:cxnSpLocks/>
                <a:stCxn id="13" idx="2"/>
                <a:endCxn id="16" idx="0"/>
              </p:cNvCxnSpPr>
              <p:nvPr/>
            </p:nvCxnSpPr>
            <p:spPr>
              <a:xfrm>
                <a:off x="7817545" y="3514582"/>
                <a:ext cx="48825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6F74344-FC87-574F-98F8-A670F29FB094}"/>
                  </a:ext>
                </a:extLst>
              </p:cNvPr>
              <p:cNvCxnSpPr>
                <a:cxnSpLocks/>
                <a:stCxn id="13" idx="2"/>
                <a:endCxn id="15" idx="0"/>
              </p:cNvCxnSpPr>
              <p:nvPr/>
            </p:nvCxnSpPr>
            <p:spPr>
              <a:xfrm flipH="1">
                <a:off x="6765837" y="3514582"/>
                <a:ext cx="105170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6A0BA7C-5478-BE49-BBC4-347EE3727FE6}"/>
                  </a:ext>
                </a:extLst>
              </p:cNvPr>
              <p:cNvSpPr/>
              <p:nvPr/>
            </p:nvSpPr>
            <p:spPr>
              <a:xfrm>
                <a:off x="5204254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LẠC HẦU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(Bộ)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75206F6C-AA83-8B4A-865A-F55838484BB3}"/>
                  </a:ext>
                </a:extLst>
              </p:cNvPr>
              <p:cNvSpPr/>
              <p:nvPr/>
            </p:nvSpPr>
            <p:spPr>
              <a:xfrm>
                <a:off x="7191982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LẠC TƯỚNG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 Bộ)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BF65F20A-9D42-DA48-ADD1-A62E64A94939}"/>
                  </a:ext>
                </a:extLst>
              </p:cNvPr>
              <p:cNvSpPr/>
              <p:nvPr/>
            </p:nvSpPr>
            <p:spPr>
              <a:xfrm>
                <a:off x="4600309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EAEBB3D-78A8-624E-AF7A-1679EB487ECC}"/>
                  </a:ext>
                </a:extLst>
              </p:cNvPr>
              <p:cNvSpPr/>
              <p:nvPr/>
            </p:nvSpPr>
            <p:spPr>
              <a:xfrm>
                <a:off x="6140273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8F22E74C-417A-AD49-9ED6-43CBE8DA6FE4}"/>
                  </a:ext>
                </a:extLst>
              </p:cNvPr>
              <p:cNvSpPr/>
              <p:nvPr/>
            </p:nvSpPr>
            <p:spPr>
              <a:xfrm>
                <a:off x="7680237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x-none" sz="3733" b="1" kern="0" dirty="0">
                    <a:solidFill>
                      <a:srgbClr val="FFFEF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64BDC2-84F9-2B46-B12D-3A7010C6B6D7}"/>
                </a:ext>
              </a:extLst>
            </p:cNvPr>
            <p:cNvSpPr/>
            <p:nvPr/>
          </p:nvSpPr>
          <p:spPr>
            <a:xfrm>
              <a:off x="3203610" y="231172"/>
              <a:ext cx="2816761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x-none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VUA HÙNG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x-none" sz="2667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(Lạc Tướng, Lạc Hầu)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6DD7AC-FE54-1944-A94A-89079BA0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517" y="-104787"/>
            <a:ext cx="2156084" cy="1454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61E88F-94FE-E145-9C39-FA144BCD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" y="11183"/>
            <a:ext cx="1608288" cy="14881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BF1B37-6F00-744F-A2FA-39B67CDD4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4" t="1727" r="36090" b="7679"/>
          <a:stretch/>
        </p:blipFill>
        <p:spPr>
          <a:xfrm>
            <a:off x="5796845" y="3305592"/>
            <a:ext cx="707023" cy="20642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288DE-A085-304C-8475-A2B0B974B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233" y="601729"/>
            <a:ext cx="1154283" cy="2295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C1D775-DA5A-D64E-8E90-8202B04DF8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98" t="11895" r="23526" b="8748"/>
          <a:stretch/>
        </p:blipFill>
        <p:spPr>
          <a:xfrm>
            <a:off x="3227460" y="-14746"/>
            <a:ext cx="1524744" cy="1924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176847-C51A-CC40-8C83-8385F1956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" t="3255" r="67127" b="9121"/>
          <a:stretch/>
        </p:blipFill>
        <p:spPr>
          <a:xfrm>
            <a:off x="11271208" y="3252096"/>
            <a:ext cx="658541" cy="21177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D5462-5B3D-6749-BE82-165543530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81" r="8564" b="10891"/>
          <a:stretch/>
        </p:blipFill>
        <p:spPr>
          <a:xfrm>
            <a:off x="179492" y="3396748"/>
            <a:ext cx="797088" cy="20144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D5925C-97C6-7B4B-9577-73E25EBD7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8512" y="601729"/>
            <a:ext cx="1154283" cy="2295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61ECB79-E11D-5443-8656-828575B289BB}"/>
              </a:ext>
            </a:extLst>
          </p:cNvPr>
          <p:cNvSpPr/>
          <p:nvPr/>
        </p:nvSpPr>
        <p:spPr>
          <a:xfrm>
            <a:off x="4861883" y="199374"/>
            <a:ext cx="3454400" cy="1321556"/>
          </a:xfrm>
          <a:prstGeom prst="rect">
            <a:avLst/>
          </a:prstGeom>
          <a:solidFill>
            <a:srgbClr val="FDF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3E035C-D66F-8348-8E71-055258F18DA8}"/>
              </a:ext>
            </a:extLst>
          </p:cNvPr>
          <p:cNvSpPr/>
          <p:nvPr/>
        </p:nvSpPr>
        <p:spPr>
          <a:xfrm>
            <a:off x="2017084" y="3016210"/>
            <a:ext cx="2989665" cy="1191868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44EA8A-F1AB-6743-8C1F-9D70F53DC61C}"/>
              </a:ext>
            </a:extLst>
          </p:cNvPr>
          <p:cNvSpPr/>
          <p:nvPr/>
        </p:nvSpPr>
        <p:spPr>
          <a:xfrm>
            <a:off x="7538902" y="2992390"/>
            <a:ext cx="2989665" cy="1191868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14382D-B49D-5E47-B4C3-C2A2EB5B60EC}"/>
              </a:ext>
            </a:extLst>
          </p:cNvPr>
          <p:cNvSpPr/>
          <p:nvPr/>
        </p:nvSpPr>
        <p:spPr>
          <a:xfrm>
            <a:off x="8972230" y="5556489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605F65-90AE-E149-B8E0-78EA82E71F91}"/>
              </a:ext>
            </a:extLst>
          </p:cNvPr>
          <p:cNvSpPr/>
          <p:nvPr/>
        </p:nvSpPr>
        <p:spPr>
          <a:xfrm>
            <a:off x="4572409" y="5571443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2148CF-157A-BB42-8A38-72831F5FC134}"/>
              </a:ext>
            </a:extLst>
          </p:cNvPr>
          <p:cNvSpPr/>
          <p:nvPr/>
        </p:nvSpPr>
        <p:spPr>
          <a:xfrm>
            <a:off x="201424" y="5496479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9640-71BD-1848-983E-F4D20DD1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92800" cy="6901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9C610-D2B4-1E43-BAA3-2876003E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" t="2466" r="4412" b="2208"/>
          <a:stretch/>
        </p:blipFill>
        <p:spPr>
          <a:xfrm>
            <a:off x="5905500" y="-126999"/>
            <a:ext cx="6299200" cy="62484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45AD0-216A-284D-8522-FB6229DE19F4}"/>
              </a:ext>
            </a:extLst>
          </p:cNvPr>
          <p:cNvSpPr/>
          <p:nvPr/>
        </p:nvSpPr>
        <p:spPr>
          <a:xfrm>
            <a:off x="5905501" y="5969001"/>
            <a:ext cx="6286500" cy="888999"/>
          </a:xfrm>
          <a:prstGeom prst="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BỘ MÁY NHÀ NƯỚC VĂN LANG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FA356-DEB6-8849-B66A-0075480D113E}"/>
              </a:ext>
            </a:extLst>
          </p:cNvPr>
          <p:cNvGrpSpPr/>
          <p:nvPr/>
        </p:nvGrpSpPr>
        <p:grpSpPr>
          <a:xfrm>
            <a:off x="406400" y="4851400"/>
            <a:ext cx="11379200" cy="1917613"/>
            <a:chOff x="76200" y="-1495360"/>
            <a:chExt cx="8534400" cy="1438210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D7B5FE4-0198-1A43-95FE-3DBD5947C357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91A488-A5E7-5448-9510-15CE3DBB833E}"/>
                </a:ext>
              </a:extLst>
            </p:cNvPr>
            <p:cNvSpPr/>
            <p:nvPr/>
          </p:nvSpPr>
          <p:spPr>
            <a:xfrm>
              <a:off x="381000" y="-1281228"/>
              <a:ext cx="7620000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Em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xét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chức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máy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nl-NL" sz="4800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Văn</a:t>
              </a:r>
              <a:r>
                <a:rPr lang="nl-NL" sz="4800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Lang ? </a:t>
              </a:r>
              <a:endParaRPr lang="x-none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2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CCA18F-10CF-2248-9B2C-6DD423C67D60}"/>
              </a:ext>
            </a:extLst>
          </p:cNvPr>
          <p:cNvSpPr/>
          <p:nvPr/>
        </p:nvSpPr>
        <p:spPr>
          <a:xfrm>
            <a:off x="69848" y="2819401"/>
            <a:ext cx="998855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Ở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Trung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ương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Hùng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Vương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Hùng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Vương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lạc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hầu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6C262-ECCB-1B48-ACBD-D86450BC130B}"/>
              </a:ext>
            </a:extLst>
          </p:cNvPr>
          <p:cNvSpPr/>
          <p:nvPr/>
        </p:nvSpPr>
        <p:spPr>
          <a:xfrm>
            <a:off x="247959" y="4266962"/>
            <a:ext cx="998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Ở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địa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phương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Lạc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tướng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bộ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15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bộ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); 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Bồ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chính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chiềng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chạ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960;p34">
            <a:extLst>
              <a:ext uri="{FF2B5EF4-FFF2-40B4-BE49-F238E27FC236}">
                <a16:creationId xmlns:a16="http://schemas.microsoft.com/office/drawing/2014/main" id="{07FC5CBB-015B-6042-B0AD-FCBB4206B85A}"/>
              </a:ext>
            </a:extLst>
          </p:cNvPr>
          <p:cNvSpPr txBox="1">
            <a:spLocks/>
          </p:cNvSpPr>
          <p:nvPr/>
        </p:nvSpPr>
        <p:spPr>
          <a:xfrm>
            <a:off x="609600" y="209255"/>
            <a:ext cx="12798984" cy="16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vi-VN" alt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NHÀ NƯỚC </a:t>
            </a:r>
            <a:r>
              <a:rPr lang="en-GB" altLang="vi-VN" sz="3733" dirty="0">
                <a:solidFill>
                  <a:srgbClr val="FF0000"/>
                </a:solidFill>
                <a:latin typeface="Times New Roman" panose="02020603050405020304" pitchFamily="18" charset="0"/>
              </a:rPr>
              <a:t>ĐẦU TIÊN CỦA NGƯỜI VIỆT CỔ</a:t>
            </a:r>
            <a:endParaRPr lang="vi-VN" altLang="vi-VN" sz="3733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Google Shape;960;p34">
            <a:extLst>
              <a:ext uri="{FF2B5EF4-FFF2-40B4-BE49-F238E27FC236}">
                <a16:creationId xmlns:a16="http://schemas.microsoft.com/office/drawing/2014/main" id="{905C3037-00B4-0E4C-A7A3-627D561879FD}"/>
              </a:ext>
            </a:extLst>
          </p:cNvPr>
          <p:cNvSpPr txBox="1">
            <a:spLocks/>
          </p:cNvSpPr>
          <p:nvPr/>
        </p:nvSpPr>
        <p:spPr>
          <a:xfrm>
            <a:off x="-1320800" y="1279381"/>
            <a:ext cx="10620695" cy="10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  <a:r>
              <a:rPr lang="vi-VN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. Sự ra đời của nhà nước Văn Lang</a:t>
            </a:r>
          </a:p>
        </p:txBody>
      </p:sp>
      <p:sp>
        <p:nvSpPr>
          <p:cNvPr id="6" name="Google Shape;960;p34">
            <a:extLst>
              <a:ext uri="{FF2B5EF4-FFF2-40B4-BE49-F238E27FC236}">
                <a16:creationId xmlns:a16="http://schemas.microsoft.com/office/drawing/2014/main" id="{8DDD6974-CBEC-C341-9506-064B5191343C}"/>
              </a:ext>
            </a:extLst>
          </p:cNvPr>
          <p:cNvSpPr txBox="1">
            <a:spLocks/>
          </p:cNvSpPr>
          <p:nvPr/>
        </p:nvSpPr>
        <p:spPr>
          <a:xfrm>
            <a:off x="-852130" y="1897765"/>
            <a:ext cx="8560915" cy="10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36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lang="vi-VN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. Tổ chức bộ máy nhà nước.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B44C3-F635-AE42-9B87-991D4A17C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36" r="30363"/>
          <a:stretch/>
        </p:blipFill>
        <p:spPr>
          <a:xfrm>
            <a:off x="9697190" y="2311400"/>
            <a:ext cx="2577361" cy="44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1" grpId="0"/>
          <p:bldP spid="12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1" grpId="0"/>
          <p:bldP spid="12" grpId="0"/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34" y="578084"/>
            <a:ext cx="7416799" cy="1122400"/>
          </a:xfrm>
        </p:spPr>
        <p:txBody>
          <a:bodyPr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x-none" sz="720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x-none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842723" y="534535"/>
            <a:ext cx="6908800" cy="12721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Nội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dung </a:t>
            </a:r>
            <a:r>
              <a:rPr lang="en-US" sz="6600" dirty="0" err="1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chính</a:t>
            </a:r>
            <a:endParaRPr lang="en-US" sz="6600" dirty="0">
              <a:solidFill>
                <a:srgbClr val="C00000"/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614057" y="2156371"/>
            <a:ext cx="7628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  <a:sym typeface="Arial"/>
              </a:rPr>
              <a:t>. NHÀ NƯỚC </a:t>
            </a:r>
            <a:r>
              <a:rPr lang="en-GB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  <a:sym typeface="Arial"/>
              </a:rPr>
              <a:t>ĐẦU TIÊN CỦA NGƯỜI VIỆT CỔ</a:t>
            </a:r>
            <a:endParaRPr lang="vi-VN" alt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2159120" y="3432005"/>
            <a:ext cx="7545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Arial"/>
                <a:sym typeface="Arial"/>
              </a:rPr>
              <a:t>2. SỰ RA ĐỜI NHÀ NƯỚC ÂU LẠC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24469"/>
            <a:ext cx="2483503" cy="22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440282" y="2108200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413310" y="3402916"/>
            <a:ext cx="1082677" cy="864131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-830580" y="3591325"/>
            <a:ext cx="2240741" cy="2589696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5843" y="2197484"/>
            <a:ext cx="706256" cy="706256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3090" y="3399750"/>
            <a:ext cx="883640" cy="88364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57344" y="3520920"/>
            <a:ext cx="2240741" cy="2589696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557284" y="1905316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BB403C-8CE7-034B-9748-572950A8F4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21" r="28338"/>
          <a:stretch/>
        </p:blipFill>
        <p:spPr>
          <a:xfrm>
            <a:off x="9536939" y="2195695"/>
            <a:ext cx="2483503" cy="432280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9D48F3D-4327-49E0-A737-0BA6BE25B0AA}"/>
              </a:ext>
            </a:extLst>
          </p:cNvPr>
          <p:cNvSpPr/>
          <p:nvPr/>
        </p:nvSpPr>
        <p:spPr>
          <a:xfrm>
            <a:off x="2306851" y="4556204"/>
            <a:ext cx="8360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  <a:sym typeface="Arial"/>
              </a:rPr>
              <a:t>3. ĐỜI SỐNG VẬT CHẤT VÀ TINH THẦN CỦA SƯ DÂN VĂN LANG, ÂU LẠC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8BCBC2-63FE-4892-9C75-D79598CC0770}"/>
              </a:ext>
            </a:extLst>
          </p:cNvPr>
          <p:cNvSpPr/>
          <p:nvPr/>
        </p:nvSpPr>
        <p:spPr>
          <a:xfrm>
            <a:off x="1357038" y="4530604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50" name="Google Shape;593;p39">
            <a:extLst>
              <a:ext uri="{FF2B5EF4-FFF2-40B4-BE49-F238E27FC236}">
                <a16:creationId xmlns:a16="http://schemas.microsoft.com/office/drawing/2014/main" id="{F7ECFB37-8F1A-4FF8-9F8C-F7542B67D426}"/>
              </a:ext>
            </a:extLst>
          </p:cNvPr>
          <p:cNvGrpSpPr/>
          <p:nvPr/>
        </p:nvGrpSpPr>
        <p:grpSpPr>
          <a:xfrm>
            <a:off x="1554174" y="4735879"/>
            <a:ext cx="601669" cy="577147"/>
            <a:chOff x="5241175" y="4959100"/>
            <a:chExt cx="539775" cy="517775"/>
          </a:xfrm>
          <a:solidFill>
            <a:srgbClr val="C00000"/>
          </a:solidFill>
        </p:grpSpPr>
        <p:sp>
          <p:nvSpPr>
            <p:cNvPr id="51" name="Google Shape;594;p39">
              <a:extLst>
                <a:ext uri="{FF2B5EF4-FFF2-40B4-BE49-F238E27FC236}">
                  <a16:creationId xmlns:a16="http://schemas.microsoft.com/office/drawing/2014/main" id="{5C121D5B-8288-4623-B592-73D37B7B4057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5;p39">
              <a:extLst>
                <a:ext uri="{FF2B5EF4-FFF2-40B4-BE49-F238E27FC236}">
                  <a16:creationId xmlns:a16="http://schemas.microsoft.com/office/drawing/2014/main" id="{1CDBF7CA-6FF7-419C-AFB4-1079551B8F02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6;p39">
              <a:extLst>
                <a:ext uri="{FF2B5EF4-FFF2-40B4-BE49-F238E27FC236}">
                  <a16:creationId xmlns:a16="http://schemas.microsoft.com/office/drawing/2014/main" id="{01F1B5FD-8405-438B-9A4D-F95DFFF96C4E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7;p39">
              <a:extLst>
                <a:ext uri="{FF2B5EF4-FFF2-40B4-BE49-F238E27FC236}">
                  <a16:creationId xmlns:a16="http://schemas.microsoft.com/office/drawing/2014/main" id="{898A84DA-3B58-47B4-8BD1-D2A1F142B361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;p39">
              <a:extLst>
                <a:ext uri="{FF2B5EF4-FFF2-40B4-BE49-F238E27FC236}">
                  <a16:creationId xmlns:a16="http://schemas.microsoft.com/office/drawing/2014/main" id="{B417D764-1BE1-4F8D-9962-736CA6117771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9;p39">
              <a:extLst>
                <a:ext uri="{FF2B5EF4-FFF2-40B4-BE49-F238E27FC236}">
                  <a16:creationId xmlns:a16="http://schemas.microsoft.com/office/drawing/2014/main" id="{BCA1B95B-D2BD-49E7-BEE1-8B6902D4B8D0}"/>
                </a:ext>
              </a:extLst>
            </p:cNvPr>
            <p:cNvSpPr/>
            <p:nvPr/>
          </p:nvSpPr>
          <p:spPr>
            <a:xfrm>
              <a:off x="5420074" y="5115999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8" grpId="0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8" grpId="0"/>
          <p:bldP spid="49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2352508" y="2433317"/>
            <a:ext cx="7014309" cy="2831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7" y="-110974"/>
            <a:ext cx="2274399" cy="21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93">
            <a:off x="-593249" y="1931475"/>
            <a:ext cx="4761845" cy="47700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3063486" y="58296"/>
            <a:ext cx="6678821" cy="153008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x-none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UYỆN TẬP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39" y="1123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490" y="2043124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2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nước đầu tiên của nước ta ra đời vào năm bao nhiêu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VII TCN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V TCN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IV TCN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90611" y="5624375"/>
            <a:ext cx="52497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VI TCN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7327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2022325"/>
            <a:ext cx="10872191" cy="15938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02550" y="2017689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2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Khoảng 2000 năm, những nhóm cư dân Việt cổ đã di cư từ vùng núi xuống đâu?</a:t>
            </a:r>
            <a:endParaRPr lang="en-US" sz="42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373187" y="5504951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373187" y="3927792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716731"/>
            <a:ext cx="55203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37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7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sz="37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thổ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8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99799" y="3940440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99799" y="5517598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0" y="4088251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7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7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 </a:t>
            </a:r>
            <a:r>
              <a:rPr lang="en-US" sz="3733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49760" y="1604255"/>
            <a:ext cx="11892481" cy="1863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26739" y="1774831"/>
            <a:ext cx="1097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 kỷ VII TCN, thủ lĩnh bộ lạc nào đã thu phục các bộ lạc khác lập ra nhà nước Văn Lang?</a:t>
            </a:r>
            <a:endParaRPr kumimoji="0" lang="en-US" altLang="x-none" sz="42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610145" y="3883741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6" y="5677684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21758" y="4075616"/>
            <a:ext cx="524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Lang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6226" y="5801448"/>
            <a:ext cx="51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Chu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57195" y="4035019"/>
            <a:ext cx="442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Việt Thường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95712" y="5870628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Giao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341668" y="-103587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11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39243" y="1966056"/>
            <a:ext cx="10872191" cy="15021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18092" y="2000335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2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 dân Việt cổ đã di cư từ vùng núi xuống đồng bằng châu thổ nào?</a:t>
            </a:r>
            <a:endParaRPr lang="en-US" altLang="x-none" sz="4267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610145" y="3883741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6" y="5677684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86939" y="3981603"/>
            <a:ext cx="524977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6226" y="5801449"/>
            <a:ext cx="51669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Nam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585302" y="4070974"/>
            <a:ext cx="36120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Nam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95712" y="5870629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guyên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490" y="2043124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2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 nhu cầu gì mà đã thúc đẩy sự liên kết giữa các bộ lạc?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thuỷ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G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iải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trí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uống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90611" y="5624375"/>
            <a:ext cx="52497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B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uôn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bán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49760" y="1604255"/>
            <a:ext cx="11892481" cy="1863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26739" y="1774831"/>
            <a:ext cx="1097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2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 kỷ VII TCN, thủ lĩnh bộ lạc nào đã thu phục các bộ lạc khác lập ra nhà nước Văn Lang?</a:t>
            </a:r>
            <a:endParaRPr lang="en-US" altLang="x-none" sz="4267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610145" y="3883741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6" y="5677684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21758" y="4075616"/>
            <a:ext cx="52497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Lang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6226" y="5801448"/>
            <a:ext cx="51669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Chu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267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57195" y="4035019"/>
            <a:ext cx="44278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Việt Thường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95712" y="5870628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Giao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Chỉ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341668" y="-103587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4832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596070" y="260933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305668" y="164476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304124" y="64438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359180" y="1508535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193604" y="2311858"/>
            <a:ext cx="6549229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8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88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x-none" sz="88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8122303" y="345508"/>
            <a:ext cx="3400061" cy="6083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6017768" y="1413063"/>
            <a:ext cx="49316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1. </a:t>
            </a:r>
            <a:r>
              <a:rPr lang="vi-VN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hãy tìm hiểu,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chuyện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ca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dao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vua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Hùng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2.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Đóng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vai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h</a:t>
            </a:r>
            <a:r>
              <a:rPr lang="vi-VN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ướng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dẫn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viên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du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lịch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giới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thiệu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quý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khách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thập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ph</a:t>
            </a:r>
            <a:r>
              <a:rPr lang="vi-VN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ươ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lễ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hội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vi-VN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đền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Hùng</a:t>
            </a:r>
            <a:r>
              <a:rPr lang="en-US" sz="3200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3200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x-none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795258" y="683989"/>
            <a:ext cx="55859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Nam: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thủy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12:Tổ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Lang.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Lang?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Lang?</a:t>
            </a:r>
            <a:endParaRPr lang="x-none" sz="28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4237088" y="4575535"/>
            <a:ext cx="1635617" cy="20568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5693CF57-9E3C-2E48-8597-071879A7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74253"/>
            <a:ext cx="3385543" cy="5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9383365-2CB6-364F-A139-4724ECAA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888897"/>
            <a:ext cx="3385543" cy="5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655022" y="1663200"/>
            <a:ext cx="5994400" cy="176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vi-VN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. NHÀ NƯỚC </a:t>
            </a:r>
            <a:r>
              <a:rPr lang="en-GB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ĐẦU TIÊN CỦA NGƯỜI VIỆT CỔ</a:t>
            </a:r>
            <a:br>
              <a:rPr lang="vi-VN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vi-VN" altLang="vi-VN" kern="1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5BE85-88A6-2141-8931-AD2C9CB76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90" t="33979" r="15276"/>
          <a:stretch/>
        </p:blipFill>
        <p:spPr>
          <a:xfrm>
            <a:off x="7652313" y="-76668"/>
            <a:ext cx="4494352" cy="6871091"/>
          </a:xfrm>
          <a:prstGeom prst="rect">
            <a:avLst/>
          </a:prstGeom>
        </p:spPr>
      </p:pic>
      <p:sp>
        <p:nvSpPr>
          <p:cNvPr id="6" name="Google Shape;960;p34">
            <a:extLst>
              <a:ext uri="{FF2B5EF4-FFF2-40B4-BE49-F238E27FC236}">
                <a16:creationId xmlns:a16="http://schemas.microsoft.com/office/drawing/2014/main" id="{62331126-14A4-0543-92AF-9561F8FEBEC8}"/>
              </a:ext>
            </a:extLst>
          </p:cNvPr>
          <p:cNvSpPr txBox="1">
            <a:spLocks/>
          </p:cNvSpPr>
          <p:nvPr/>
        </p:nvSpPr>
        <p:spPr>
          <a:xfrm>
            <a:off x="512842" y="3448623"/>
            <a:ext cx="4465618" cy="83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T Serif"/>
              <a:buNone/>
              <a:defRPr sz="4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5333" kern="1200" dirty="0">
                <a:solidFill>
                  <a:srgbClr val="0070C0"/>
                </a:solidFill>
                <a:latin typeface="Times New Roman" panose="02020603050405020304" pitchFamily="18" charset="0"/>
              </a:rPr>
              <a:t>a. Sự ra đời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E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D3B27ED-23B1-2748-BBFF-17F7470AF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1432"/>
              </p:ext>
            </p:extLst>
          </p:nvPr>
        </p:nvGraphicFramePr>
        <p:xfrm>
          <a:off x="147320" y="1868732"/>
          <a:ext cx="12014200" cy="40668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581819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6432381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746131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33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LANG</a:t>
                      </a:r>
                      <a:endParaRPr lang="x-none" sz="33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  <a:endParaRPr lang="en-US" sz="3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694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3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631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ịa điểm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178743"/>
                  </a:ext>
                </a:extLst>
              </a:tr>
              <a:tr h="658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656822">
                <a:tc>
                  <a:txBody>
                    <a:bodyPr/>
                    <a:lstStyle/>
                    <a:p>
                      <a:pPr algn="l"/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379A1AF-1931-7040-97CA-38DAA6C04C44}"/>
              </a:ext>
            </a:extLst>
          </p:cNvPr>
          <p:cNvSpPr txBox="1"/>
          <p:nvPr/>
        </p:nvSpPr>
        <p:spPr>
          <a:xfrm>
            <a:off x="15240" y="778230"/>
            <a:ext cx="12161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x-none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</a:t>
            </a:r>
            <a:r>
              <a:rPr lang="x-none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tư liệu trong sách </a:t>
            </a:r>
            <a:r>
              <a:rPr lang="x-none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khoa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x-none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</a:t>
            </a:r>
            <a:r>
              <a:rPr lang="x-none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 clip hãy hoàn thành </a:t>
            </a:r>
            <a:r>
              <a:rPr lang="x-none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 sau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x-none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320" y="6021430"/>
            <a:ext cx="120142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Ý </a:t>
            </a:r>
            <a:r>
              <a:rPr lang="en-US" sz="3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</a:t>
            </a:r>
            <a:r>
              <a:rPr lang="vi-VN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lang="en-US" sz="3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Lang?</a:t>
            </a:r>
            <a:endParaRPr lang="x-none" sz="35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2897" y="119735"/>
            <a:ext cx="39004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 HỌC TẬP:</a:t>
            </a:r>
            <a:endParaRPr lang="x-none" sz="35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DAA42A-A0FC-954E-B0D4-ECCD30283404}"/>
              </a:ext>
            </a:extLst>
          </p:cNvPr>
          <p:cNvGrpSpPr/>
          <p:nvPr/>
        </p:nvGrpSpPr>
        <p:grpSpPr>
          <a:xfrm>
            <a:off x="-37104" y="0"/>
            <a:ext cx="2952426" cy="692337"/>
            <a:chOff x="-37104" y="0"/>
            <a:chExt cx="2952426" cy="69233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31D8C1-57CE-284B-985E-CF22F011605A}"/>
                </a:ext>
              </a:extLst>
            </p:cNvPr>
            <p:cNvSpPr/>
            <p:nvPr/>
          </p:nvSpPr>
          <p:spPr>
            <a:xfrm>
              <a:off x="0" y="0"/>
              <a:ext cx="2915322" cy="69233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7104" y="119735"/>
              <a:ext cx="29524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5 </a:t>
              </a:r>
              <a:r>
                <a:rPr lang="en-US" sz="2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phút</a:t>
              </a:r>
              <a:r>
                <a:rPr lang="en-US" sz="2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</a:t>
              </a:r>
              <a:endParaRPr lang="x-none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3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E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D3B27ED-23B1-2748-BBFF-17F7470AF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1213"/>
              </p:ext>
            </p:extLst>
          </p:nvPr>
        </p:nvGraphicFramePr>
        <p:xfrm>
          <a:off x="88947" y="64394"/>
          <a:ext cx="12004315" cy="56728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56127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7648188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56667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3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LANG</a:t>
                      </a:r>
                      <a:endParaRPr lang="x-none" sz="3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1858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</a:p>
                    <a:p>
                      <a:pPr algn="l"/>
                      <a:endParaRPr lang="x-none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300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pt-BR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Sự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phân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hóa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giàu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nghèo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=&gt;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Xã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hội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nảy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sinh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mâu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thuẫn</a:t>
                      </a:r>
                      <a:r>
                        <a:rPr lang="en-US" sz="30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-</a:t>
                      </a:r>
                      <a:r>
                        <a:rPr lang="en-US" sz="3000" kern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vi-VN" sz="300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Nhu cầu thuỷ lợi và chống giặc ngoại xâm.</a:t>
                      </a:r>
                      <a:endParaRPr lang="x-none" sz="3000" kern="0">
                        <a:solidFill>
                          <a:srgbClr val="0070C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721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-</a:t>
                      </a:r>
                      <a:r>
                        <a:rPr lang="en-US" sz="3000" kern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vi-VN" sz="30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Khoảng thế kỉ VII TCN.</a:t>
                      </a:r>
                      <a:endParaRPr lang="x-none" sz="3000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025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ịa điểm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Lưu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vực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dòng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sông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lớn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ở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Bắc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Bộ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Bắc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      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Trung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Bộ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ngày</a:t>
                      </a:r>
                      <a:r>
                        <a:rPr lang="en-US" sz="3000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 nay</a:t>
                      </a:r>
                      <a:r>
                        <a:rPr lang="en-US" sz="3733" kern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x-none" sz="3733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17874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vi-VN" sz="3000" kern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Hùng Vương (vua Hùng).</a:t>
                      </a:r>
                      <a:endParaRPr lang="x-none" sz="3000" kern="0">
                        <a:solidFill>
                          <a:srgbClr val="0070C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816009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vi-VN" sz="300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Phong Châu (Phú Thọ ngày nay).</a:t>
                      </a:r>
                      <a:endParaRPr lang="x-none" sz="3000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03E923-E1FF-5B43-BB2F-3F63D82C0A0E}"/>
              </a:ext>
            </a:extLst>
          </p:cNvPr>
          <p:cNvSpPr/>
          <p:nvPr/>
        </p:nvSpPr>
        <p:spPr>
          <a:xfrm>
            <a:off x="-1022574" y="2923174"/>
            <a:ext cx="7615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endParaRPr lang="x-none" sz="37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32" y="5820134"/>
            <a:ext cx="1187552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219170">
              <a:buClr>
                <a:srgbClr val="000000"/>
              </a:buClr>
            </a:pPr>
            <a:endParaRPr lang="x-none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E77844-F721-774E-AD46-13DA8C947EBC}"/>
              </a:ext>
            </a:extLst>
          </p:cNvPr>
          <p:cNvGrpSpPr/>
          <p:nvPr/>
        </p:nvGrpSpPr>
        <p:grpSpPr>
          <a:xfrm>
            <a:off x="-561509" y="-18286"/>
            <a:ext cx="6657510" cy="4169663"/>
            <a:chOff x="-454672" y="-14488"/>
            <a:chExt cx="5102873" cy="5151638"/>
          </a:xfrm>
        </p:grpSpPr>
        <p:pic>
          <p:nvPicPr>
            <p:cNvPr id="1026" name="Picture 2" descr="Truyền thuyết về Sơn Tinh - Thủy Tinh - Kho Tàng Truyện Cổ Tích Chọn Lọc">
              <a:extLst>
                <a:ext uri="{FF2B5EF4-FFF2-40B4-BE49-F238E27FC236}">
                  <a16:creationId xmlns:a16="http://schemas.microsoft.com/office/drawing/2014/main" id="{4003F05D-D535-E447-B9E8-830BA30A6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284" y="-6350"/>
              <a:ext cx="4672485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C59245-AEDD-6E4B-8E4A-C779DB78DF4C}"/>
                </a:ext>
              </a:extLst>
            </p:cNvPr>
            <p:cNvSpPr/>
            <p:nvPr/>
          </p:nvSpPr>
          <p:spPr>
            <a:xfrm>
              <a:off x="-454672" y="-14488"/>
              <a:ext cx="3149774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Truyền thuyết về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Sơn Tinh – Thủy Tinh</a:t>
              </a:r>
            </a:p>
          </p:txBody>
        </p:sp>
      </p:grpSp>
      <p:pic>
        <p:nvPicPr>
          <p:cNvPr id="6" name="Picture 28" descr="hiện vật đồ đồng sớm nhất châu Á của người Việt c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7"/>
          <a:stretch>
            <a:fillRect/>
          </a:stretch>
        </p:blipFill>
        <p:spPr bwMode="auto">
          <a:xfrm>
            <a:off x="6096000" y="3429001"/>
            <a:ext cx="3115733" cy="3383922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9" descr="cổ vật đô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67" y="3429001"/>
            <a:ext cx="2867696" cy="33839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0655" y="6471492"/>
            <a:ext cx="293107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9247029" y="6438184"/>
            <a:ext cx="2906334" cy="461665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Văn hóa Đông Sơn - Wikiwand">
            <a:extLst>
              <a:ext uri="{FF2B5EF4-FFF2-40B4-BE49-F238E27FC236}">
                <a16:creationId xmlns:a16="http://schemas.microsoft.com/office/drawing/2014/main" id="{A2F48AD9-AF37-3541-AA7F-075210897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4000" r="14198"/>
          <a:stretch/>
        </p:blipFill>
        <p:spPr bwMode="auto">
          <a:xfrm>
            <a:off x="0" y="4176252"/>
            <a:ext cx="6096000" cy="26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u chuyện_Ông Gióng - YouTube">
            <a:extLst>
              <a:ext uri="{FF2B5EF4-FFF2-40B4-BE49-F238E27FC236}">
                <a16:creationId xmlns:a16="http://schemas.microsoft.com/office/drawing/2014/main" id="{2BC9F213-66E5-0247-A60B-C39A031A5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7117"/>
          <a:stretch/>
        </p:blipFill>
        <p:spPr bwMode="auto">
          <a:xfrm>
            <a:off x="6096000" y="-36575"/>
            <a:ext cx="6057363" cy="34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3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4E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ìm Hiểu Bản Đồ Hành Chính 63 Tỉnh Thành Việt Nam">
            <a:extLst>
              <a:ext uri="{FF2B5EF4-FFF2-40B4-BE49-F238E27FC236}">
                <a16:creationId xmlns:a16="http://schemas.microsoft.com/office/drawing/2014/main" id="{54EB020D-7832-E846-91C0-8275EDF0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6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3CC68E-5810-4E41-A1CB-AF8D4FE7D907}"/>
              </a:ext>
            </a:extLst>
          </p:cNvPr>
          <p:cNvGrpSpPr/>
          <p:nvPr/>
        </p:nvGrpSpPr>
        <p:grpSpPr>
          <a:xfrm>
            <a:off x="4462272" y="-47625"/>
            <a:ext cx="7729728" cy="4114800"/>
            <a:chOff x="4462272" y="0"/>
            <a:chExt cx="7729728" cy="4114800"/>
          </a:xfrm>
        </p:grpSpPr>
        <p:pic>
          <p:nvPicPr>
            <p:cNvPr id="3076" name="Picture 4" descr="Bản đồ các tỉnh miền bắc Việt Nam - Quy Hoạch Việt Nam">
              <a:extLst>
                <a:ext uri="{FF2B5EF4-FFF2-40B4-BE49-F238E27FC236}">
                  <a16:creationId xmlns:a16="http://schemas.microsoft.com/office/drawing/2014/main" id="{366C906C-541E-974F-AE77-B472C0913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272" y="0"/>
              <a:ext cx="7729728" cy="41148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ular Callout 1">
              <a:extLst>
                <a:ext uri="{FF2B5EF4-FFF2-40B4-BE49-F238E27FC236}">
                  <a16:creationId xmlns:a16="http://schemas.microsoft.com/office/drawing/2014/main" id="{AB775420-91DE-8744-9598-2FA22B3A1CBA}"/>
                </a:ext>
              </a:extLst>
            </p:cNvPr>
            <p:cNvSpPr/>
            <p:nvPr/>
          </p:nvSpPr>
          <p:spPr>
            <a:xfrm>
              <a:off x="4462272" y="0"/>
              <a:ext cx="7729728" cy="4114800"/>
            </a:xfrm>
            <a:prstGeom prst="wedgeRoundRectCallout">
              <a:avLst>
                <a:gd name="adj1" fmla="val -88972"/>
                <a:gd name="adj2" fmla="val -2238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2D49A1C5-D15E-9247-AAB2-CED29ABAC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2552" y="1042416"/>
            <a:ext cx="1216152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3878B1-3946-124C-B695-C0CA352A06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DFDB7A-58BE-2C46-9606-205616F0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162C4D4-A62A-A24D-A7A6-7D99520E8C40}"/>
                </a:ext>
              </a:extLst>
            </p:cNvPr>
            <p:cNvSpPr/>
            <p:nvPr/>
          </p:nvSpPr>
          <p:spPr>
            <a:xfrm>
              <a:off x="0" y="6327648"/>
              <a:ext cx="642938" cy="5303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FFFDA5-9130-2E4A-905E-12B8B15D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A51A0-A9D0-6B43-A1EC-79134EC05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" r="11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F8C78BF1-7BA1-CF43-9DA2-AA5B0AD9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4512" y="3749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941</Words>
  <Application>Microsoft Office PowerPoint</Application>
  <PresentationFormat>Widescreen</PresentationFormat>
  <Paragraphs>122</Paragraphs>
  <Slides>30</Slides>
  <Notes>9</Notes>
  <HiddenSlides>0</HiddenSlides>
  <MMClips>24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Assistant Medium</vt:lpstr>
      <vt:lpstr>Calibri</vt:lpstr>
      <vt:lpstr>Calibri Light</vt:lpstr>
      <vt:lpstr>ITC Avant Garde Std Bk</vt:lpstr>
      <vt:lpstr>Livvic</vt:lpstr>
      <vt:lpstr>Nunito</vt:lpstr>
      <vt:lpstr>Open Sans</vt:lpstr>
      <vt:lpstr>PT Serif</vt:lpstr>
      <vt:lpstr>Rajdhani</vt:lpstr>
      <vt:lpstr>Roboto Condensed</vt:lpstr>
      <vt:lpstr>Roboto Condensed Light</vt:lpstr>
      <vt:lpstr>Roboto Slab</vt:lpstr>
      <vt:lpstr>Times New Roman</vt:lpstr>
      <vt:lpstr>Wingdings</vt:lpstr>
      <vt:lpstr>2_Office Theme</vt:lpstr>
      <vt:lpstr>1_Office Theme</vt:lpstr>
      <vt:lpstr>Lección de Historia de España by Slidesgo</vt:lpstr>
      <vt:lpstr>1_Lección de Historia de España by Slidesgo</vt:lpstr>
      <vt:lpstr>Simple Light</vt:lpstr>
      <vt:lpstr>World War II D-Day Invasion by Slidesgo</vt:lpstr>
      <vt:lpstr>第一PPT，www.1ppt.com</vt:lpstr>
      <vt:lpstr>PowerPoint Presentation</vt:lpstr>
      <vt:lpstr>Nội dung chính</vt:lpstr>
      <vt:lpstr>1. NHÀ NƯỚC ĐẦU TIÊN CỦA NGƯỜI VIỆT CỔ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Tổ chức bộ máy nhà nước</vt:lpstr>
      <vt:lpstr>b. Tổ chức bộ máy nhà nước</vt:lpstr>
      <vt:lpstr>PowerPoint Presentation</vt:lpstr>
      <vt:lpstr>PowerPoint Presentation</vt:lpstr>
      <vt:lpstr>PowerPoint Presentation</vt:lpstr>
      <vt:lpstr>C.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69</cp:revision>
  <dcterms:created xsi:type="dcterms:W3CDTF">2021-12-06T12:54:16Z</dcterms:created>
  <dcterms:modified xsi:type="dcterms:W3CDTF">2023-11-12T21:00:34Z</dcterms:modified>
</cp:coreProperties>
</file>