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74" r:id="rId3"/>
    <p:sldMasterId id="2147483687" r:id="rId4"/>
    <p:sldMasterId id="2147483693" r:id="rId5"/>
    <p:sldMasterId id="2147483719" r:id="rId6"/>
    <p:sldMasterId id="2147483731" r:id="rId7"/>
    <p:sldMasterId id="2147483748" r:id="rId8"/>
    <p:sldMasterId id="2147483761" r:id="rId9"/>
    <p:sldMasterId id="2147483773" r:id="rId10"/>
  </p:sldMasterIdLst>
  <p:notesMasterIdLst>
    <p:notesMasterId r:id="rId46"/>
  </p:notesMasterIdLst>
  <p:sldIdLst>
    <p:sldId id="286" r:id="rId11"/>
    <p:sldId id="718" r:id="rId12"/>
    <p:sldId id="288" r:id="rId13"/>
    <p:sldId id="703" r:id="rId14"/>
    <p:sldId id="704" r:id="rId15"/>
    <p:sldId id="297" r:id="rId16"/>
    <p:sldId id="706" r:id="rId17"/>
    <p:sldId id="322" r:id="rId18"/>
    <p:sldId id="707" r:id="rId19"/>
    <p:sldId id="309" r:id="rId20"/>
    <p:sldId id="305" r:id="rId21"/>
    <p:sldId id="291" r:id="rId22"/>
    <p:sldId id="723" r:id="rId23"/>
    <p:sldId id="709" r:id="rId24"/>
    <p:sldId id="710" r:id="rId25"/>
    <p:sldId id="711" r:id="rId26"/>
    <p:sldId id="712" r:id="rId27"/>
    <p:sldId id="713" r:id="rId28"/>
    <p:sldId id="714" r:id="rId29"/>
    <p:sldId id="721" r:id="rId30"/>
    <p:sldId id="725" r:id="rId31"/>
    <p:sldId id="724" r:id="rId32"/>
    <p:sldId id="726" r:id="rId33"/>
    <p:sldId id="318" r:id="rId34"/>
    <p:sldId id="716" r:id="rId35"/>
    <p:sldId id="319" r:id="rId36"/>
    <p:sldId id="321" r:id="rId37"/>
    <p:sldId id="274" r:id="rId38"/>
    <p:sldId id="312" r:id="rId39"/>
    <p:sldId id="269" r:id="rId40"/>
    <p:sldId id="270" r:id="rId41"/>
    <p:sldId id="271" r:id="rId42"/>
    <p:sldId id="272" r:id="rId43"/>
    <p:sldId id="273" r:id="rId44"/>
    <p:sldId id="715" r:id="rId4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AB8E"/>
    <a:srgbClr val="F3FCC2"/>
    <a:srgbClr val="F7F7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69"/>
    <p:restoredTop sz="96341"/>
  </p:normalViewPr>
  <p:slideViewPr>
    <p:cSldViewPr snapToGrid="0" snapToObjects="1" showGuides="1">
      <p:cViewPr varScale="1">
        <p:scale>
          <a:sx n="67" d="100"/>
          <a:sy n="67" d="100"/>
        </p:scale>
        <p:origin x="360" y="76"/>
      </p:cViewPr>
      <p:guideLst>
        <p:guide pos="3636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75D13-6A37-2F4C-92A5-7CB515796F0A}" type="datetimeFigureOut">
              <a:rPr lang="en-VN" smtClean="0"/>
              <a:t>11/13/2023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C71F-557B-4741-B872-50C66054187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055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07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27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46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52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70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69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19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2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22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12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9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6EC5B-0C46-4267-A7EC-FA54F0DA14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22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8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7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659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636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"/>
          <p:cNvSpPr txBox="1">
            <a:spLocks noGrp="1"/>
          </p:cNvSpPr>
          <p:nvPr>
            <p:ph type="title"/>
          </p:nvPr>
        </p:nvSpPr>
        <p:spPr>
          <a:xfrm>
            <a:off x="1254333" y="1077900"/>
            <a:ext cx="9683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937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1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8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8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6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40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5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765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27977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083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9078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/>
        </p:nvSpPr>
        <p:spPr>
          <a:xfrm>
            <a:off x="0" y="6235644"/>
            <a:ext cx="12193587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0" y="6165305"/>
            <a:ext cx="12193587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40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92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81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2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94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0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85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96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95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1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00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49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6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48597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133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706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813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220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509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20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59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504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13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29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70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226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605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8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421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9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836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40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50" name="Google Shape;150;p40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40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347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72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1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039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3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3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4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009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4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4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44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4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785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5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5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4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5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9358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6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93" name="Google Shape;193;p46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4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6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6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4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99" name="Google Shape;199;p46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6361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7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7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03" name="Google Shape;203;p4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276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8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8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10" name="Google Shape;210;p48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11" name="Google Shape;211;p4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8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8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p48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16" name="Google Shape;216;p48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6572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9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9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20" name="Google Shape;220;p49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21" name="Google Shape;221;p4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9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49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832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0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28" name="Google Shape;228;p5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763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1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1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35" name="Google Shape;235;p5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93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9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26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940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39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571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10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69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76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72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02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0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91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319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5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4694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8420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5200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117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1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315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38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955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800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964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1738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8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5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2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3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04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9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2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1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800" y="1047533"/>
            <a:ext cx="10820400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800" y="2378199"/>
            <a:ext cx="10820400" cy="3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839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975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62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0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40">
          <a:fgClr>
            <a:srgbClr val="EFE8C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5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637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26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86" name="Google Shape;86;p26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6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6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6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6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6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6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6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6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6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6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6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26"/>
          <p:cNvGrpSpPr/>
          <p:nvPr/>
        </p:nvGrpSpPr>
        <p:grpSpPr>
          <a:xfrm>
            <a:off x="27222" y="-786"/>
            <a:ext cx="2356674" cy="6854039"/>
            <a:chOff x="6627813" y="194833"/>
            <a:chExt cx="1952625" cy="5678918"/>
          </a:xfrm>
        </p:grpSpPr>
        <p:sp>
          <p:nvSpPr>
            <p:cNvPr id="99" name="Google Shape;99;p26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6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6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6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6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6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6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6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6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6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6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6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2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020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75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tags" Target="../tags/tag2.xml"/><Relationship Id="rId16" Type="http://schemas.openxmlformats.org/officeDocument/2006/relationships/image" Target="../media/image5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3.xml"/><Relationship Id="rId5" Type="http://schemas.openxmlformats.org/officeDocument/2006/relationships/tags" Target="../tags/tag5.xml"/><Relationship Id="rId15" Type="http://schemas.openxmlformats.org/officeDocument/2006/relationships/image" Target="../media/image51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slide" Target="slide32.xml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7.gif"/><Relationship Id="rId12" Type="http://schemas.openxmlformats.org/officeDocument/2006/relationships/slide" Target="slide3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6.gif"/><Relationship Id="rId11" Type="http://schemas.openxmlformats.org/officeDocument/2006/relationships/slide" Target="slide30.xml"/><Relationship Id="rId5" Type="http://schemas.openxmlformats.org/officeDocument/2006/relationships/image" Target="../media/image55.png"/><Relationship Id="rId15" Type="http://schemas.openxmlformats.org/officeDocument/2006/relationships/slide" Target="slide35.xml"/><Relationship Id="rId10" Type="http://schemas.openxmlformats.org/officeDocument/2006/relationships/slide" Target="slide33.xml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slide" Target="slide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6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slide" Target="slide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slide" Target="slide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7F3DD67-CE5E-44EE-884C-4925153F498E}"/>
              </a:ext>
            </a:extLst>
          </p:cNvPr>
          <p:cNvSpPr/>
          <p:nvPr/>
        </p:nvSpPr>
        <p:spPr>
          <a:xfrm>
            <a:off x="6185751" y="1945997"/>
            <a:ext cx="4486621" cy="28007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F6838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319009" y="4567804"/>
            <a:ext cx="645963" cy="7754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905746" y="4262323"/>
            <a:ext cx="1417782" cy="157587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058145" y="4414723"/>
            <a:ext cx="1136593" cy="1141750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5" y="-1299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0" y="1402573"/>
            <a:ext cx="4013200" cy="759375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Chữ của Người Việt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-13106" y="2415868"/>
            <a:ext cx="4297516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Sử thi Ra-ma-y-a-na của người Ấn Độ Cổ đại 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42545" y="3884575"/>
            <a:ext cx="3990716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-co-Bo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puchia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76275" y="5246415"/>
            <a:ext cx="3990716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Chữ viết nhóm cư dân ĐNA</a:t>
            </a:r>
          </a:p>
        </p:txBody>
      </p:sp>
      <p:sp>
        <p:nvSpPr>
          <p:cNvPr id="20" name="Flowchart: Terminator 19"/>
          <p:cNvSpPr/>
          <p:nvPr/>
        </p:nvSpPr>
        <p:spPr>
          <a:xfrm>
            <a:off x="6563360" y="1290320"/>
            <a:ext cx="5606154" cy="1013132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Tấm bia đầu tiên bằng chữ phạn và chữ Khơ-me cổ.</a:t>
            </a:r>
          </a:p>
        </p:txBody>
      </p:sp>
      <p:sp>
        <p:nvSpPr>
          <p:cNvPr id="22" name="Flowchart: Terminator 21"/>
          <p:cNvSpPr/>
          <p:nvPr/>
        </p:nvSpPr>
        <p:spPr>
          <a:xfrm>
            <a:off x="6509571" y="2510286"/>
            <a:ext cx="5616453" cy="964094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Kế thừa chữ Hán của người Trung Quốc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6519869" y="3705098"/>
            <a:ext cx="5606155" cy="1097901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ảnh hưởng hầu hết nền văn học các nước Đông Nam Á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6509570" y="5188822"/>
            <a:ext cx="5606155" cy="1013132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Dựa trên hệ thống chữ cổ của người Ấn Độ</a:t>
            </a:r>
          </a:p>
        </p:txBody>
      </p:sp>
      <p:cxnSp>
        <p:nvCxnSpPr>
          <p:cNvPr id="26" name="Straight Connector 25"/>
          <p:cNvCxnSpPr>
            <a:cxnSpLocks/>
            <a:stCxn id="5" idx="3"/>
            <a:endCxn id="22" idx="1"/>
          </p:cNvCxnSpPr>
          <p:nvPr/>
        </p:nvCxnSpPr>
        <p:spPr>
          <a:xfrm>
            <a:off x="4013200" y="1782261"/>
            <a:ext cx="2496371" cy="121007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  <a:stCxn id="6" idx="3"/>
            <a:endCxn id="23" idx="1"/>
          </p:cNvCxnSpPr>
          <p:nvPr/>
        </p:nvCxnSpPr>
        <p:spPr>
          <a:xfrm>
            <a:off x="4284410" y="2922434"/>
            <a:ext cx="2235459" cy="1331615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7" idx="3"/>
            <a:endCxn id="20" idx="1"/>
          </p:cNvCxnSpPr>
          <p:nvPr/>
        </p:nvCxnSpPr>
        <p:spPr>
          <a:xfrm flipV="1">
            <a:off x="4033261" y="1796886"/>
            <a:ext cx="2530099" cy="2594255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  <a:stCxn id="8" idx="3"/>
            <a:endCxn id="24" idx="1"/>
          </p:cNvCxnSpPr>
          <p:nvPr/>
        </p:nvCxnSpPr>
        <p:spPr>
          <a:xfrm flipV="1">
            <a:off x="4066991" y="5695388"/>
            <a:ext cx="2442579" cy="5759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744278" y="119380"/>
            <a:ext cx="8583061" cy="830997"/>
            <a:chOff x="0" y="-22452"/>
            <a:chExt cx="6369966" cy="830997"/>
          </a:xfrm>
        </p:grpSpPr>
        <p:sp>
          <p:nvSpPr>
            <p:cNvPr id="35" name="TextBox 34"/>
            <p:cNvSpPr txBox="1"/>
            <p:nvPr/>
          </p:nvSpPr>
          <p:spPr>
            <a:xfrm>
              <a:off x="0" y="-22452"/>
              <a:ext cx="6369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6" name="Freeform 454"/>
            <p:cNvSpPr/>
            <p:nvPr/>
          </p:nvSpPr>
          <p:spPr>
            <a:xfrm>
              <a:off x="1571614" y="195741"/>
              <a:ext cx="394835" cy="394609"/>
            </a:xfrm>
            <a:custGeom>
              <a:avLst/>
              <a:gdLst/>
              <a:ahLst/>
              <a:cxnLst/>
              <a:rect l="l" t="t" r="r" b="b"/>
              <a:pathLst>
                <a:path w="394835" h="394810">
                  <a:moveTo>
                    <a:pt x="369912" y="134"/>
                  </a:moveTo>
                  <a:cubicBezTo>
                    <a:pt x="376861" y="697"/>
                    <a:pt x="382776" y="3045"/>
                    <a:pt x="387659" y="7177"/>
                  </a:cubicBezTo>
                  <a:cubicBezTo>
                    <a:pt x="395923" y="16943"/>
                    <a:pt x="397050" y="30840"/>
                    <a:pt x="391040" y="48870"/>
                  </a:cubicBezTo>
                  <a:cubicBezTo>
                    <a:pt x="385030" y="66899"/>
                    <a:pt x="374889" y="83051"/>
                    <a:pt x="360615" y="97324"/>
                  </a:cubicBezTo>
                  <a:lnTo>
                    <a:pt x="315260" y="142679"/>
                  </a:lnTo>
                  <a:lnTo>
                    <a:pt x="360334" y="338750"/>
                  </a:lnTo>
                  <a:cubicBezTo>
                    <a:pt x="361273" y="342318"/>
                    <a:pt x="360146" y="345417"/>
                    <a:pt x="356953" y="348046"/>
                  </a:cubicBezTo>
                  <a:lnTo>
                    <a:pt x="320894" y="375090"/>
                  </a:lnTo>
                  <a:cubicBezTo>
                    <a:pt x="319580" y="376217"/>
                    <a:pt x="317795" y="376781"/>
                    <a:pt x="315542" y="376781"/>
                  </a:cubicBezTo>
                  <a:cubicBezTo>
                    <a:pt x="314791" y="376781"/>
                    <a:pt x="314133" y="376687"/>
                    <a:pt x="313570" y="376499"/>
                  </a:cubicBezTo>
                  <a:cubicBezTo>
                    <a:pt x="310752" y="375936"/>
                    <a:pt x="308780" y="374433"/>
                    <a:pt x="307654" y="371992"/>
                  </a:cubicBezTo>
                  <a:lnTo>
                    <a:pt x="229056" y="228883"/>
                  </a:lnTo>
                  <a:lnTo>
                    <a:pt x="156093" y="301846"/>
                  </a:lnTo>
                  <a:lnTo>
                    <a:pt x="171024" y="356498"/>
                  </a:lnTo>
                  <a:cubicBezTo>
                    <a:pt x="171963" y="359690"/>
                    <a:pt x="171211" y="362601"/>
                    <a:pt x="168770" y="365231"/>
                  </a:cubicBezTo>
                  <a:lnTo>
                    <a:pt x="141726" y="392275"/>
                  </a:lnTo>
                  <a:cubicBezTo>
                    <a:pt x="140036" y="393965"/>
                    <a:pt x="137876" y="394810"/>
                    <a:pt x="135247" y="394810"/>
                  </a:cubicBezTo>
                  <a:lnTo>
                    <a:pt x="134683" y="394810"/>
                  </a:lnTo>
                  <a:cubicBezTo>
                    <a:pt x="131866" y="394435"/>
                    <a:pt x="129613" y="393214"/>
                    <a:pt x="127922" y="391148"/>
                  </a:cubicBezTo>
                  <a:lnTo>
                    <a:pt x="74679" y="320157"/>
                  </a:lnTo>
                  <a:lnTo>
                    <a:pt x="3688" y="266914"/>
                  </a:lnTo>
                  <a:cubicBezTo>
                    <a:pt x="1622" y="265599"/>
                    <a:pt x="402" y="263439"/>
                    <a:pt x="26" y="260434"/>
                  </a:cubicBezTo>
                  <a:cubicBezTo>
                    <a:pt x="-162" y="257993"/>
                    <a:pt x="684" y="255645"/>
                    <a:pt x="2561" y="253392"/>
                  </a:cubicBezTo>
                  <a:lnTo>
                    <a:pt x="29606" y="226066"/>
                  </a:lnTo>
                  <a:cubicBezTo>
                    <a:pt x="31296" y="224375"/>
                    <a:pt x="33455" y="223530"/>
                    <a:pt x="36085" y="223530"/>
                  </a:cubicBezTo>
                  <a:cubicBezTo>
                    <a:pt x="37212" y="223530"/>
                    <a:pt x="37963" y="223624"/>
                    <a:pt x="38339" y="223812"/>
                  </a:cubicBezTo>
                  <a:lnTo>
                    <a:pt x="92990" y="238743"/>
                  </a:lnTo>
                  <a:lnTo>
                    <a:pt x="165953" y="165780"/>
                  </a:lnTo>
                  <a:lnTo>
                    <a:pt x="22844" y="87182"/>
                  </a:lnTo>
                  <a:cubicBezTo>
                    <a:pt x="20215" y="85680"/>
                    <a:pt x="18619" y="83426"/>
                    <a:pt x="18055" y="80421"/>
                  </a:cubicBezTo>
                  <a:cubicBezTo>
                    <a:pt x="17680" y="77417"/>
                    <a:pt x="18525" y="74881"/>
                    <a:pt x="20591" y="72815"/>
                  </a:cubicBezTo>
                  <a:lnTo>
                    <a:pt x="56650" y="36756"/>
                  </a:lnTo>
                  <a:cubicBezTo>
                    <a:pt x="59279" y="34315"/>
                    <a:pt x="62096" y="33563"/>
                    <a:pt x="65101" y="34503"/>
                  </a:cubicBezTo>
                  <a:lnTo>
                    <a:pt x="252439" y="79294"/>
                  </a:lnTo>
                  <a:lnTo>
                    <a:pt x="297512" y="34221"/>
                  </a:lnTo>
                  <a:cubicBezTo>
                    <a:pt x="311785" y="19947"/>
                    <a:pt x="327937" y="9806"/>
                    <a:pt x="345967" y="3796"/>
                  </a:cubicBezTo>
                  <a:cubicBezTo>
                    <a:pt x="354981" y="791"/>
                    <a:pt x="362963" y="-430"/>
                    <a:pt x="369912" y="1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417"/>
            <p:cNvSpPr/>
            <p:nvPr/>
          </p:nvSpPr>
          <p:spPr>
            <a:xfrm>
              <a:off x="2662243" y="212750"/>
              <a:ext cx="540192" cy="396466"/>
            </a:xfrm>
            <a:custGeom>
              <a:avLst/>
              <a:gdLst/>
              <a:ahLst/>
              <a:cxnLst/>
              <a:rect l="l" t="t" r="r" b="b"/>
              <a:pathLst>
                <a:path w="540884" h="396648">
                  <a:moveTo>
                    <a:pt x="216354" y="0"/>
                  </a:moveTo>
                  <a:cubicBezTo>
                    <a:pt x="246027" y="0"/>
                    <a:pt x="272931" y="8263"/>
                    <a:pt x="297064" y="24791"/>
                  </a:cubicBezTo>
                  <a:cubicBezTo>
                    <a:pt x="321198" y="41317"/>
                    <a:pt x="338804" y="62915"/>
                    <a:pt x="349885" y="89584"/>
                  </a:cubicBezTo>
                  <a:cubicBezTo>
                    <a:pt x="363031" y="77940"/>
                    <a:pt x="378619" y="72118"/>
                    <a:pt x="396649" y="72118"/>
                  </a:cubicBezTo>
                  <a:cubicBezTo>
                    <a:pt x="416556" y="72118"/>
                    <a:pt x="433553" y="79161"/>
                    <a:pt x="447638" y="93246"/>
                  </a:cubicBezTo>
                  <a:cubicBezTo>
                    <a:pt x="461724" y="107332"/>
                    <a:pt x="468767" y="124328"/>
                    <a:pt x="468767" y="144236"/>
                  </a:cubicBezTo>
                  <a:cubicBezTo>
                    <a:pt x="468767" y="158321"/>
                    <a:pt x="464916" y="171280"/>
                    <a:pt x="457217" y="183112"/>
                  </a:cubicBezTo>
                  <a:cubicBezTo>
                    <a:pt x="481444" y="188746"/>
                    <a:pt x="501445" y="201376"/>
                    <a:pt x="517220" y="221002"/>
                  </a:cubicBezTo>
                  <a:cubicBezTo>
                    <a:pt x="532996" y="240628"/>
                    <a:pt x="540884" y="263117"/>
                    <a:pt x="540884" y="288471"/>
                  </a:cubicBezTo>
                  <a:cubicBezTo>
                    <a:pt x="540884" y="318333"/>
                    <a:pt x="530320" y="343827"/>
                    <a:pt x="509192" y="364956"/>
                  </a:cubicBezTo>
                  <a:cubicBezTo>
                    <a:pt x="488064" y="386084"/>
                    <a:pt x="462569" y="396648"/>
                    <a:pt x="432708" y="396648"/>
                  </a:cubicBezTo>
                  <a:lnTo>
                    <a:pt x="126207" y="396648"/>
                  </a:lnTo>
                  <a:cubicBezTo>
                    <a:pt x="91463" y="396648"/>
                    <a:pt x="61742" y="384300"/>
                    <a:pt x="37045" y="359603"/>
                  </a:cubicBezTo>
                  <a:cubicBezTo>
                    <a:pt x="12349" y="334907"/>
                    <a:pt x="0" y="305186"/>
                    <a:pt x="0" y="270442"/>
                  </a:cubicBezTo>
                  <a:cubicBezTo>
                    <a:pt x="0" y="245651"/>
                    <a:pt x="6668" y="222974"/>
                    <a:pt x="20002" y="202409"/>
                  </a:cubicBezTo>
                  <a:cubicBezTo>
                    <a:pt x="33336" y="181844"/>
                    <a:pt x="50896" y="166491"/>
                    <a:pt x="72682" y="156349"/>
                  </a:cubicBezTo>
                  <a:cubicBezTo>
                    <a:pt x="72306" y="151091"/>
                    <a:pt x="72118" y="147053"/>
                    <a:pt x="72118" y="144236"/>
                  </a:cubicBezTo>
                  <a:cubicBezTo>
                    <a:pt x="72118" y="104420"/>
                    <a:pt x="86204" y="70428"/>
                    <a:pt x="114375" y="42256"/>
                  </a:cubicBezTo>
                  <a:cubicBezTo>
                    <a:pt x="142546" y="14086"/>
                    <a:pt x="176539" y="0"/>
                    <a:pt x="216354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Freeform 417"/>
          <p:cNvSpPr/>
          <p:nvPr/>
        </p:nvSpPr>
        <p:spPr>
          <a:xfrm>
            <a:off x="10521428" y="598467"/>
            <a:ext cx="735715" cy="522220"/>
          </a:xfrm>
          <a:custGeom>
            <a:avLst/>
            <a:gdLst/>
            <a:ahLst/>
            <a:cxnLst/>
            <a:rect l="l" t="t" r="r" b="b"/>
            <a:pathLst>
              <a:path w="540884" h="396648">
                <a:moveTo>
                  <a:pt x="216354" y="0"/>
                </a:moveTo>
                <a:cubicBezTo>
                  <a:pt x="246027" y="0"/>
                  <a:pt x="272931" y="8263"/>
                  <a:pt x="297064" y="24791"/>
                </a:cubicBezTo>
                <a:cubicBezTo>
                  <a:pt x="321198" y="41317"/>
                  <a:pt x="338804" y="62915"/>
                  <a:pt x="349885" y="89584"/>
                </a:cubicBezTo>
                <a:cubicBezTo>
                  <a:pt x="363031" y="77940"/>
                  <a:pt x="378619" y="72118"/>
                  <a:pt x="396649" y="72118"/>
                </a:cubicBezTo>
                <a:cubicBezTo>
                  <a:pt x="416556" y="72118"/>
                  <a:pt x="433553" y="79161"/>
                  <a:pt x="447638" y="93246"/>
                </a:cubicBezTo>
                <a:cubicBezTo>
                  <a:pt x="461724" y="107332"/>
                  <a:pt x="468767" y="124328"/>
                  <a:pt x="468767" y="144236"/>
                </a:cubicBezTo>
                <a:cubicBezTo>
                  <a:pt x="468767" y="158321"/>
                  <a:pt x="464916" y="171280"/>
                  <a:pt x="457217" y="183112"/>
                </a:cubicBezTo>
                <a:cubicBezTo>
                  <a:pt x="481444" y="188746"/>
                  <a:pt x="501445" y="201376"/>
                  <a:pt x="517220" y="221002"/>
                </a:cubicBezTo>
                <a:cubicBezTo>
                  <a:pt x="532996" y="240628"/>
                  <a:pt x="540884" y="263117"/>
                  <a:pt x="540884" y="288471"/>
                </a:cubicBezTo>
                <a:cubicBezTo>
                  <a:pt x="540884" y="318333"/>
                  <a:pt x="530320" y="343827"/>
                  <a:pt x="509192" y="364956"/>
                </a:cubicBezTo>
                <a:cubicBezTo>
                  <a:pt x="488064" y="386084"/>
                  <a:pt x="462569" y="396648"/>
                  <a:pt x="432708" y="396648"/>
                </a:cubicBezTo>
                <a:lnTo>
                  <a:pt x="126207" y="396648"/>
                </a:lnTo>
                <a:cubicBezTo>
                  <a:pt x="91463" y="396648"/>
                  <a:pt x="61742" y="384300"/>
                  <a:pt x="37045" y="359603"/>
                </a:cubicBezTo>
                <a:cubicBezTo>
                  <a:pt x="12349" y="334907"/>
                  <a:pt x="0" y="305186"/>
                  <a:pt x="0" y="270442"/>
                </a:cubicBezTo>
                <a:cubicBezTo>
                  <a:pt x="0" y="245651"/>
                  <a:pt x="6668" y="222974"/>
                  <a:pt x="20002" y="202409"/>
                </a:cubicBezTo>
                <a:cubicBezTo>
                  <a:pt x="33336" y="181844"/>
                  <a:pt x="50896" y="166491"/>
                  <a:pt x="72682" y="156349"/>
                </a:cubicBezTo>
                <a:cubicBezTo>
                  <a:pt x="72306" y="151091"/>
                  <a:pt x="72118" y="147053"/>
                  <a:pt x="72118" y="144236"/>
                </a:cubicBezTo>
                <a:cubicBezTo>
                  <a:pt x="72118" y="104420"/>
                  <a:pt x="86204" y="70428"/>
                  <a:pt x="114375" y="42256"/>
                </a:cubicBezTo>
                <a:cubicBezTo>
                  <a:pt x="142546" y="14086"/>
                  <a:pt x="176539" y="0"/>
                  <a:pt x="21635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reeform 454"/>
          <p:cNvSpPr/>
          <p:nvPr/>
        </p:nvSpPr>
        <p:spPr>
          <a:xfrm rot="2983454">
            <a:off x="3836690" y="1430501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454">
            <a:extLst>
              <a:ext uri="{FF2B5EF4-FFF2-40B4-BE49-F238E27FC236}">
                <a16:creationId xmlns:a16="http://schemas.microsoft.com/office/drawing/2014/main" id="{81834525-887B-5D4F-A477-73847DAFCBCA}"/>
              </a:ext>
            </a:extLst>
          </p:cNvPr>
          <p:cNvSpPr/>
          <p:nvPr/>
        </p:nvSpPr>
        <p:spPr>
          <a:xfrm rot="18810425">
            <a:off x="6458538" y="2733129"/>
            <a:ext cx="519421" cy="503764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454">
            <a:extLst>
              <a:ext uri="{FF2B5EF4-FFF2-40B4-BE49-F238E27FC236}">
                <a16:creationId xmlns:a16="http://schemas.microsoft.com/office/drawing/2014/main" id="{FCC44A11-141B-F743-97FE-14F28603B59D}"/>
              </a:ext>
            </a:extLst>
          </p:cNvPr>
          <p:cNvSpPr/>
          <p:nvPr/>
        </p:nvSpPr>
        <p:spPr>
          <a:xfrm rot="18795937">
            <a:off x="6510015" y="149211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454">
            <a:extLst>
              <a:ext uri="{FF2B5EF4-FFF2-40B4-BE49-F238E27FC236}">
                <a16:creationId xmlns:a16="http://schemas.microsoft.com/office/drawing/2014/main" id="{7E7C6A79-AFEA-3146-866E-A5D8FBD68DB6}"/>
              </a:ext>
            </a:extLst>
          </p:cNvPr>
          <p:cNvSpPr/>
          <p:nvPr/>
        </p:nvSpPr>
        <p:spPr>
          <a:xfrm rot="2883887">
            <a:off x="4037805" y="2455200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454">
            <a:extLst>
              <a:ext uri="{FF2B5EF4-FFF2-40B4-BE49-F238E27FC236}">
                <a16:creationId xmlns:a16="http://schemas.microsoft.com/office/drawing/2014/main" id="{0BC32A58-E32F-0446-92CF-56A8F056C9FF}"/>
              </a:ext>
            </a:extLst>
          </p:cNvPr>
          <p:cNvSpPr/>
          <p:nvPr/>
        </p:nvSpPr>
        <p:spPr>
          <a:xfrm rot="2731960">
            <a:off x="3900470" y="4039988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 454">
            <a:extLst>
              <a:ext uri="{FF2B5EF4-FFF2-40B4-BE49-F238E27FC236}">
                <a16:creationId xmlns:a16="http://schemas.microsoft.com/office/drawing/2014/main" id="{0E21F2EB-59C1-0A43-B2E2-BFA68860A085}"/>
              </a:ext>
            </a:extLst>
          </p:cNvPr>
          <p:cNvSpPr/>
          <p:nvPr/>
        </p:nvSpPr>
        <p:spPr>
          <a:xfrm rot="2731960">
            <a:off x="3752850" y="5427956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 454">
            <a:extLst>
              <a:ext uri="{FF2B5EF4-FFF2-40B4-BE49-F238E27FC236}">
                <a16:creationId xmlns:a16="http://schemas.microsoft.com/office/drawing/2014/main" id="{53E58832-50E2-FE49-87A2-F777D46A45A8}"/>
              </a:ext>
            </a:extLst>
          </p:cNvPr>
          <p:cNvSpPr/>
          <p:nvPr/>
        </p:nvSpPr>
        <p:spPr>
          <a:xfrm rot="18795937">
            <a:off x="6444456" y="404628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reeform 454">
            <a:extLst>
              <a:ext uri="{FF2B5EF4-FFF2-40B4-BE49-F238E27FC236}">
                <a16:creationId xmlns:a16="http://schemas.microsoft.com/office/drawing/2014/main" id="{1ECE47ED-94C4-6443-919A-AA744FFC5CEA}"/>
              </a:ext>
            </a:extLst>
          </p:cNvPr>
          <p:cNvSpPr/>
          <p:nvPr/>
        </p:nvSpPr>
        <p:spPr>
          <a:xfrm rot="18795937">
            <a:off x="6431427" y="543230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54">
            <a:extLst>
              <a:ext uri="{FF2B5EF4-FFF2-40B4-BE49-F238E27FC236}">
                <a16:creationId xmlns:a16="http://schemas.microsoft.com/office/drawing/2014/main" id="{F8030C32-AC59-664E-B4F0-CC1765A060C3}"/>
              </a:ext>
            </a:extLst>
          </p:cNvPr>
          <p:cNvSpPr/>
          <p:nvPr/>
        </p:nvSpPr>
        <p:spPr>
          <a:xfrm rot="18795937">
            <a:off x="922621" y="74384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0234 0.1942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20144 0.23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19882 -0.367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21536 -0.005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6" presetClass="exit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25" grpId="0" animBg="1"/>
      <p:bldP spid="27" grpId="0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3733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en-AU" altLang="en-US" sz="280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E20E407-FA86-5B4E-8A05-5E0848D1F634}"/>
              </a:ext>
            </a:extLst>
          </p:cNvPr>
          <p:cNvSpPr/>
          <p:nvPr/>
        </p:nvSpPr>
        <p:spPr>
          <a:xfrm>
            <a:off x="404217" y="1119219"/>
            <a:ext cx="4597077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9" name="Rectangle: Rounded Corners 3">
            <a:extLst>
              <a:ext uri="{FF2B5EF4-FFF2-40B4-BE49-F238E27FC236}">
                <a16:creationId xmlns:a16="http://schemas.microsoft.com/office/drawing/2014/main" id="{94920D23-3AD3-4045-B4C0-1D9436D62EAE}"/>
              </a:ext>
            </a:extLst>
          </p:cNvPr>
          <p:cNvSpPr/>
          <p:nvPr/>
        </p:nvSpPr>
        <p:spPr>
          <a:xfrm>
            <a:off x="1882798" y="-31963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D97D0AE-51E0-134B-AE0E-511175CE3539}"/>
              </a:ext>
            </a:extLst>
          </p:cNvPr>
          <p:cNvSpPr txBox="1"/>
          <p:nvPr/>
        </p:nvSpPr>
        <p:spPr>
          <a:xfrm>
            <a:off x="525786" y="2442429"/>
            <a:ext cx="11113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Nhiều nhóm cư dân Đông Nam Á tạo ra chữ viết riêng dựa trên hệ thống chữ cổ của người Ấn Độ. Riêng người Việt thì tiếp thu chữ Hán của người Trung Quốc.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C551A02-0A11-974A-A175-B4BAE82539FE}"/>
              </a:ext>
            </a:extLst>
          </p:cNvPr>
          <p:cNvSpPr txBox="1"/>
          <p:nvPr/>
        </p:nvSpPr>
        <p:spPr>
          <a:xfrm>
            <a:off x="545604" y="4599951"/>
            <a:ext cx="10793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Văn học các quốc gia Đông Nam Á cũng tiếp thu văn học Ấn Độ, tiêu biểu  bộ sử thi Ma-ha-bra-ta, Ra-ma-y-a-na để sáng tạo bộ sử thi của dân tộc mình.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B823B3-4596-CE40-98EA-8E3A8CF46CBB}"/>
              </a:ext>
            </a:extLst>
          </p:cNvPr>
          <p:cNvSpPr/>
          <p:nvPr/>
        </p:nvSpPr>
        <p:spPr>
          <a:xfrm>
            <a:off x="605073" y="1775684"/>
            <a:ext cx="2252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358F50-03E5-D340-9A80-8E0E4BBF9479}"/>
              </a:ext>
            </a:extLst>
          </p:cNvPr>
          <p:cNvSpPr/>
          <p:nvPr/>
        </p:nvSpPr>
        <p:spPr>
          <a:xfrm>
            <a:off x="642523" y="3938731"/>
            <a:ext cx="2159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Văn học </a:t>
            </a:r>
            <a:endParaRPr lang="en-VN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76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/>
      <p:bldP spid="91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EDEFC-5A7E-BC43-A15E-13711D150887}"/>
              </a:ext>
            </a:extLst>
          </p:cNvPr>
          <p:cNvSpPr/>
          <p:nvPr/>
        </p:nvSpPr>
        <p:spPr>
          <a:xfrm>
            <a:off x="404216" y="1203610"/>
            <a:ext cx="5358631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BC69F0F6-38A8-F647-B2C9-7BEC08BB1267}"/>
              </a:ext>
            </a:extLst>
          </p:cNvPr>
          <p:cNvSpPr/>
          <p:nvPr/>
        </p:nvSpPr>
        <p:spPr>
          <a:xfrm>
            <a:off x="2702755" y="63611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B6776613-D269-B448-8156-AFDC5C3BED45}"/>
              </a:ext>
            </a:extLst>
          </p:cNvPr>
          <p:cNvGrpSpPr>
            <a:grpSpLocks/>
          </p:cNvGrpSpPr>
          <p:nvPr/>
        </p:nvGrpSpPr>
        <p:grpSpPr bwMode="auto">
          <a:xfrm>
            <a:off x="6385719" y="2206877"/>
            <a:ext cx="5210914" cy="3932810"/>
            <a:chOff x="720" y="1297"/>
            <a:chExt cx="1367" cy="2541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8DF6549E-11B8-F84E-BB85-5E2A17777B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7E25146C-98B1-BF43-9E75-C2BC68EA66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1" y="152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B4517443-FB52-C943-BF62-D7D2373E3C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3477FCE4-109D-2349-9D80-F0E937C9FB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6DBB2898-253B-4E41-A485-E653B1C16A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8A45B3D3-BE96-C04A-A61B-FCCB5F604E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DE9DEA6B-A569-2E49-B8F9-F8BF5DC4A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9" y="1297"/>
              <a:ext cx="405" cy="403"/>
              <a:chOff x="1289" y="584"/>
              <a:chExt cx="668" cy="665"/>
            </a:xfrm>
          </p:grpSpPr>
          <p:sp>
            <p:nvSpPr>
              <p:cNvPr id="21" name="Oval 13">
                <a:extLst>
                  <a:ext uri="{FF2B5EF4-FFF2-40B4-BE49-F238E27FC236}">
                    <a16:creationId xmlns:a16="http://schemas.microsoft.com/office/drawing/2014/main" id="{AE4948AC-B20A-8B42-A013-ADA4C81072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84"/>
                <a:ext cx="668" cy="66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4">
                <a:extLst>
                  <a:ext uri="{FF2B5EF4-FFF2-40B4-BE49-F238E27FC236}">
                    <a16:creationId xmlns:a16="http://schemas.microsoft.com/office/drawing/2014/main" id="{78CB1561-BE03-5048-9FF3-F9EF81E90A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5">
                <a:extLst>
                  <a:ext uri="{FF2B5EF4-FFF2-40B4-BE49-F238E27FC236}">
                    <a16:creationId xmlns:a16="http://schemas.microsoft.com/office/drawing/2014/main" id="{E039C11E-8139-844F-8FF0-8B13175AEE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">
                <a:extLst>
                  <a:ext uri="{FF2B5EF4-FFF2-40B4-BE49-F238E27FC236}">
                    <a16:creationId xmlns:a16="http://schemas.microsoft.com/office/drawing/2014/main" id="{8EC837FF-EC32-864C-B64B-66FA3486E2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16974E75-0AB5-C240-8211-9A0B879F1F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9E9D8054-7DCF-614E-9DA6-87A95D4D5B3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50" y="1400"/>
              <a:ext cx="7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835560F9-7DD3-9348-8BEC-D675D8CE786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6" y="1705"/>
              <a:ext cx="1296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eaLnBrk="1" hangingPunct="1"/>
              <a:r>
                <a:rPr lang="vi-VN" alt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điêu khắc của Đông Nam Á </a:t>
              </a:r>
            </a:p>
            <a:p>
              <a:pPr lvl="0" algn="ctr" eaLnBrk="1" hangingPunct="1"/>
              <a:r>
                <a:rPr lang="vi-VN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(ảnh hưởng từ đâu và có những loại điêu khắc nào)</a:t>
              </a:r>
              <a:endParaRPr lang="en-US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0">
            <a:extLst>
              <a:ext uri="{FF2B5EF4-FFF2-40B4-BE49-F238E27FC236}">
                <a16:creationId xmlns:a16="http://schemas.microsoft.com/office/drawing/2014/main" id="{DBE11D2A-AADF-464A-AC5E-24C436914539}"/>
              </a:ext>
            </a:extLst>
          </p:cNvPr>
          <p:cNvGrpSpPr>
            <a:grpSpLocks/>
          </p:cNvGrpSpPr>
          <p:nvPr/>
        </p:nvGrpSpPr>
        <p:grpSpPr bwMode="auto">
          <a:xfrm>
            <a:off x="561102" y="2258482"/>
            <a:ext cx="4997608" cy="3922766"/>
            <a:chOff x="2207" y="1296"/>
            <a:chExt cx="1366" cy="2542"/>
          </a:xfrm>
        </p:grpSpPr>
        <p:sp>
          <p:nvSpPr>
            <p:cNvPr id="27" name="AutoShape 21">
              <a:extLst>
                <a:ext uri="{FF2B5EF4-FFF2-40B4-BE49-F238E27FC236}">
                  <a16:creationId xmlns:a16="http://schemas.microsoft.com/office/drawing/2014/main" id="{BCF235B4-C594-F24B-AFFF-590B7D1D0F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AutoShape 22">
              <a:extLst>
                <a:ext uri="{FF2B5EF4-FFF2-40B4-BE49-F238E27FC236}">
                  <a16:creationId xmlns:a16="http://schemas.microsoft.com/office/drawing/2014/main" id="{E91CD1A8-BE6E-6349-A9C1-C54B3B5F93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AutoShape 23">
              <a:extLst>
                <a:ext uri="{FF2B5EF4-FFF2-40B4-BE49-F238E27FC236}">
                  <a16:creationId xmlns:a16="http://schemas.microsoft.com/office/drawing/2014/main" id="{7F5D0BBB-A060-A24C-B845-538A0B42AE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AutoShape 24">
              <a:extLst>
                <a:ext uri="{FF2B5EF4-FFF2-40B4-BE49-F238E27FC236}">
                  <a16:creationId xmlns:a16="http://schemas.microsoft.com/office/drawing/2014/main" id="{3269BBE9-2E9C-2949-BE5A-04C543E44E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7D7136C2-A5C5-8443-8F33-DA2D793E89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296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D13BAC6B-24EB-D748-8F92-B19F34A479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D2E9DCA9-0B43-A449-8ABD-4CD8E5C296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747E47DD-BBE7-154A-8B39-6FAB889F80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5EE22482-387F-544F-A5D9-B2965F7D67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Text Box 30">
              <a:extLst>
                <a:ext uri="{FF2B5EF4-FFF2-40B4-BE49-F238E27FC236}">
                  <a16:creationId xmlns:a16="http://schemas.microsoft.com/office/drawing/2014/main" id="{C5200EF5-3471-6F46-8362-698A430991A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38" y="1400"/>
              <a:ext cx="7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31">
              <a:extLst>
                <a:ext uri="{FF2B5EF4-FFF2-40B4-BE49-F238E27FC236}">
                  <a16:creationId xmlns:a16="http://schemas.microsoft.com/office/drawing/2014/main" id="{D9FF3775-7590-8F47-A61A-92FBD8C554C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07" y="1675"/>
              <a:ext cx="1363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eaLnBrk="1" hangingPunct="1"/>
              <a:r>
                <a:rPr lang="vi-VN" altLang="en-VN" sz="3200" b="1" dirty="0">
                  <a:solidFill>
                    <a:srgbClr val="282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kiến trúc của Đông Nam Á </a:t>
              </a:r>
            </a:p>
            <a:p>
              <a:pPr lvl="0" algn="ctr" defTabSz="914400" eaLnBrk="1" hangingPunct="1"/>
              <a:r>
                <a:rPr lang="vi-VN" altLang="en-VN" sz="3200" dirty="0">
                  <a:solidFill>
                    <a:srgbClr val="282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(ảnh hưởng từ đâu và có những loại kiến trúc nào)</a:t>
              </a:r>
              <a:endParaRPr kumimoji="0" lang="en-US" altLang="en-VN" sz="320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8A1A9900-4EE5-2645-837E-0891FE8913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D5029546-1087-364B-86A7-BF5D4FEB86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1A7E394-C3CC-814D-9519-0D189C14D8BB}"/>
              </a:ext>
            </a:extLst>
          </p:cNvPr>
          <p:cNvSpPr/>
          <p:nvPr/>
        </p:nvSpPr>
        <p:spPr>
          <a:xfrm>
            <a:off x="1656828" y="5363969"/>
            <a:ext cx="24256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69DF9B-63BE-BF49-9E9B-19D5F87C45AD}"/>
              </a:ext>
            </a:extLst>
          </p:cNvPr>
          <p:cNvSpPr/>
          <p:nvPr/>
        </p:nvSpPr>
        <p:spPr>
          <a:xfrm>
            <a:off x="7856487" y="5391914"/>
            <a:ext cx="24256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26516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EDEFC-5A7E-BC43-A15E-13711D150887}"/>
              </a:ext>
            </a:extLst>
          </p:cNvPr>
          <p:cNvSpPr/>
          <p:nvPr/>
        </p:nvSpPr>
        <p:spPr>
          <a:xfrm>
            <a:off x="404216" y="1203610"/>
            <a:ext cx="5358631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BC69F0F6-38A8-F647-B2C9-7BEC08BB1267}"/>
              </a:ext>
            </a:extLst>
          </p:cNvPr>
          <p:cNvSpPr/>
          <p:nvPr/>
        </p:nvSpPr>
        <p:spPr>
          <a:xfrm>
            <a:off x="2702755" y="63611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10070-3EC6-9C42-9E21-E5CC9503D87A}"/>
              </a:ext>
            </a:extLst>
          </p:cNvPr>
          <p:cNvSpPr txBox="1"/>
          <p:nvPr/>
        </p:nvSpPr>
        <p:spPr>
          <a:xfrm>
            <a:off x="418914" y="2441933"/>
            <a:ext cx="10793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Nghệ thuật và kiến trúc điêu khắc Đông Nam Á đều chịu ảnh hưởng đậm nét của các tôn giáo như Ấn Độ giáo và Phật giáo.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06861-E430-1A4D-9515-08FFE75F014C}"/>
              </a:ext>
            </a:extLst>
          </p:cNvPr>
          <p:cNvSpPr txBox="1"/>
          <p:nvPr/>
        </p:nvSpPr>
        <p:spPr>
          <a:xfrm>
            <a:off x="404216" y="3632798"/>
            <a:ext cx="1163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Kiểu kiến trúc Ấn Độ giáo tiêu biểu ở Đông Nam Á là kiến trúc đền - núi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14A910-24A7-4044-8189-AF9CD323BB77}"/>
              </a:ext>
            </a:extLst>
          </p:cNvPr>
          <p:cNvSpPr/>
          <p:nvPr/>
        </p:nvSpPr>
        <p:spPr>
          <a:xfrm>
            <a:off x="605073" y="1775684"/>
            <a:ext cx="2327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endParaRPr lang="en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49259-BE35-3943-B7CC-1FF3CD9B3362}"/>
              </a:ext>
            </a:extLst>
          </p:cNvPr>
          <p:cNvSpPr/>
          <p:nvPr/>
        </p:nvSpPr>
        <p:spPr>
          <a:xfrm>
            <a:off x="612220" y="6334778"/>
            <a:ext cx="1075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Bô-rô-bu-đua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(In-đô-nê-xi-a) k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Borobudur travel | Indonesia, Asia - Lonely Planet">
            <a:extLst>
              <a:ext uri="{FF2B5EF4-FFF2-40B4-BE49-F238E27FC236}">
                <a16:creationId xmlns:a16="http://schemas.microsoft.com/office/drawing/2014/main" id="{BD911EB9-63C4-EC41-BE0B-69A38966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203950" cy="63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robudur Temple Admission Ticket 2022">
            <a:extLst>
              <a:ext uri="{FF2B5EF4-FFF2-40B4-BE49-F238E27FC236}">
                <a16:creationId xmlns:a16="http://schemas.microsoft.com/office/drawing/2014/main" id="{8E97CB24-4F09-7541-8E9F-8E3416EB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-2"/>
            <a:ext cx="5988050" cy="63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ánh Địa Mỹ Sơn - Di sản văn hóa Thế Giới - Vntrip.vn">
            <a:extLst>
              <a:ext uri="{FF2B5EF4-FFF2-40B4-BE49-F238E27FC236}">
                <a16:creationId xmlns:a16="http://schemas.microsoft.com/office/drawing/2014/main" id="{CF92A768-9B51-4443-AAD1-CECE1624A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1"/>
          <a:stretch/>
        </p:blipFill>
        <p:spPr bwMode="auto">
          <a:xfrm>
            <a:off x="7612912" y="0"/>
            <a:ext cx="4579088" cy="61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iới thiệu về Thánh Địa Mỹ Sơn, địa điểm thu hút hàng ngàn du khách">
            <a:extLst>
              <a:ext uri="{FF2B5EF4-FFF2-40B4-BE49-F238E27FC236}">
                <a16:creationId xmlns:a16="http://schemas.microsoft.com/office/drawing/2014/main" id="{B63EC96F-4782-6F4C-9446-1572EB00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12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B763DB-4B15-104E-9F90-F15934239F5C}"/>
              </a:ext>
            </a:extLst>
          </p:cNvPr>
          <p:cNvSpPr/>
          <p:nvPr/>
        </p:nvSpPr>
        <p:spPr>
          <a:xfrm>
            <a:off x="7612911" y="6334780"/>
            <a:ext cx="47421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Thánh địa Mỹ Sơn (Việt Nam)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09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uture bed and breakfast (Bagan, Myanmar) - We are an independent family  office">
            <a:extLst>
              <a:ext uri="{FF2B5EF4-FFF2-40B4-BE49-F238E27FC236}">
                <a16:creationId xmlns:a16="http://schemas.microsoft.com/office/drawing/2014/main" id="{3E1784F9-3493-5843-9C00-D00C4A6A5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203951" cy="608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gan: Full-day Sightseeing Tour with Boat Trip to Kyaukgu Umin 2022 -  Viator">
            <a:extLst>
              <a:ext uri="{FF2B5EF4-FFF2-40B4-BE49-F238E27FC236}">
                <a16:creationId xmlns:a16="http://schemas.microsoft.com/office/drawing/2014/main" id="{D6E4910D-7217-8E40-AF68-F2A3DD6B9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0"/>
            <a:ext cx="598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B78682-42D1-BE42-86D4-582499364C18}"/>
              </a:ext>
            </a:extLst>
          </p:cNvPr>
          <p:cNvSpPr/>
          <p:nvPr/>
        </p:nvSpPr>
        <p:spPr>
          <a:xfrm>
            <a:off x="152293" y="6177539"/>
            <a:ext cx="6051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Bagan (Mi-an-ma) 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0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ền Wat Phou | Yong.vn">
            <a:extLst>
              <a:ext uri="{FF2B5EF4-FFF2-40B4-BE49-F238E27FC236}">
                <a16:creationId xmlns:a16="http://schemas.microsoft.com/office/drawing/2014/main" id="{B3251F7C-4FFE-224F-9D75-2463F5FC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203950" cy="61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0 Best Champasak Hotels: HD Photos + Reviews of Hotels in Champasak, Laos">
            <a:extLst>
              <a:ext uri="{FF2B5EF4-FFF2-40B4-BE49-F238E27FC236}">
                <a16:creationId xmlns:a16="http://schemas.microsoft.com/office/drawing/2014/main" id="{A5606EB0-D3B0-8C44-BEA2-FD14A9323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8"/>
          <a:stretch/>
        </p:blipFill>
        <p:spPr bwMode="auto">
          <a:xfrm>
            <a:off x="6203950" y="0"/>
            <a:ext cx="598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003AB8-900E-FD4B-B694-3B635B9F3AF2}"/>
              </a:ext>
            </a:extLst>
          </p:cNvPr>
          <p:cNvSpPr/>
          <p:nvPr/>
        </p:nvSpPr>
        <p:spPr>
          <a:xfrm>
            <a:off x="143281" y="6188157"/>
            <a:ext cx="5917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 Phou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23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ukhothai Historical Park - Explore the World Heritage - TakeMeTour">
            <a:extLst>
              <a:ext uri="{FF2B5EF4-FFF2-40B4-BE49-F238E27FC236}">
                <a16:creationId xmlns:a16="http://schemas.microsoft.com/office/drawing/2014/main" id="{D253898B-64BA-734D-8523-92247179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2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BDDD80-A9A0-B941-8BEF-3A37B62A34E8}"/>
              </a:ext>
            </a:extLst>
          </p:cNvPr>
          <p:cNvSpPr/>
          <p:nvPr/>
        </p:nvSpPr>
        <p:spPr>
          <a:xfrm>
            <a:off x="110775" y="6211669"/>
            <a:ext cx="12186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Sukhothai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lang="en-US" sz="3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gkor Wat Day Tour (Small Group) - Klook Hong Kong">
            <a:extLst>
              <a:ext uri="{FF2B5EF4-FFF2-40B4-BE49-F238E27FC236}">
                <a16:creationId xmlns:a16="http://schemas.microsoft.com/office/drawing/2014/main" id="{69B09941-4DF8-C041-8FE3-204239E40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0"/>
          <a:stretch/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A7414B-0FF1-A54C-9C3F-3E1EE484E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F80FD2-2221-AC45-814F-5289BF805941}"/>
              </a:ext>
            </a:extLst>
          </p:cNvPr>
          <p:cNvSpPr/>
          <p:nvPr/>
        </p:nvSpPr>
        <p:spPr>
          <a:xfrm>
            <a:off x="3048000" y="5903893"/>
            <a:ext cx="91440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Angkor Wat (Cam-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-chia)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được xem là quần thể di tích tôn giáo lớn của thế giới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 rot="10800000">
            <a:off x="-165594" y="5078256"/>
            <a:ext cx="7185823" cy="1771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5" y="-1299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5">
            <a:extLst>
              <a:ext uri="{FF2B5EF4-FFF2-40B4-BE49-F238E27FC236}">
                <a16:creationId xmlns:a16="http://schemas.microsoft.com/office/drawing/2014/main" id="{1E985827-A6BC-1443-A11B-AEAE5A06280D}"/>
              </a:ext>
            </a:extLst>
          </p:cNvPr>
          <p:cNvSpPr/>
          <p:nvPr/>
        </p:nvSpPr>
        <p:spPr>
          <a:xfrm>
            <a:off x="556702" y="809943"/>
            <a:ext cx="2951379" cy="4244500"/>
          </a:xfrm>
          <a:prstGeom prst="rect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8DE69A-41E2-E54E-865A-6942B3C22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6" y="1022907"/>
            <a:ext cx="2668421" cy="3918062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3765D230-0F6E-5445-9DF1-5743D0460E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-227198" y="291052"/>
            <a:ext cx="1755123" cy="1533642"/>
          </a:xfrm>
          <a:prstGeom prst="rect">
            <a:avLst/>
          </a:prstGeom>
        </p:spPr>
      </p:pic>
      <p:grpSp>
        <p:nvGrpSpPr>
          <p:cNvPr id="21" name="组合 9">
            <a:extLst>
              <a:ext uri="{FF2B5EF4-FFF2-40B4-BE49-F238E27FC236}">
                <a16:creationId xmlns:a16="http://schemas.microsoft.com/office/drawing/2014/main" id="{FD1C66A8-B6F1-1F4A-8EC9-BD0D37831633}"/>
              </a:ext>
            </a:extLst>
          </p:cNvPr>
          <p:cNvGrpSpPr/>
          <p:nvPr/>
        </p:nvGrpSpPr>
        <p:grpSpPr>
          <a:xfrm>
            <a:off x="2882099" y="1317004"/>
            <a:ext cx="8589463" cy="3196299"/>
            <a:chOff x="679780" y="3706441"/>
            <a:chExt cx="4075389" cy="852018"/>
          </a:xfrm>
        </p:grpSpPr>
        <p:sp>
          <p:nvSpPr>
            <p:cNvPr id="22" name="矩形 11">
              <a:extLst>
                <a:ext uri="{FF2B5EF4-FFF2-40B4-BE49-F238E27FC236}">
                  <a16:creationId xmlns:a16="http://schemas.microsoft.com/office/drawing/2014/main" id="{B473793B-80BA-7240-9954-745762A52A87}"/>
                </a:ext>
              </a:extLst>
            </p:cNvPr>
            <p:cNvSpPr/>
            <p:nvPr/>
          </p:nvSpPr>
          <p:spPr>
            <a:xfrm>
              <a:off x="847307" y="3992368"/>
              <a:ext cx="3907862" cy="566091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Xem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đoạn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video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sau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đoạn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video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này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đang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nói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đến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địa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danh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?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矩形 12">
              <a:extLst>
                <a:ext uri="{FF2B5EF4-FFF2-40B4-BE49-F238E27FC236}">
                  <a16:creationId xmlns:a16="http://schemas.microsoft.com/office/drawing/2014/main" id="{67E85815-867C-7146-B206-C2BEC6F30EC4}"/>
                </a:ext>
              </a:extLst>
            </p:cNvPr>
            <p:cNvSpPr/>
            <p:nvPr/>
          </p:nvSpPr>
          <p:spPr>
            <a:xfrm>
              <a:off x="679780" y="3706441"/>
              <a:ext cx="3842126" cy="24612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Thử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tài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cảnh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sát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8">
            <a:extLst>
              <a:ext uri="{FF2B5EF4-FFF2-40B4-BE49-F238E27FC236}">
                <a16:creationId xmlns:a16="http://schemas.microsoft.com/office/drawing/2014/main" id="{AD94CCDD-2B05-DF46-903E-7F9DC24EE0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 rot="19436433">
            <a:off x="8909841" y="-274560"/>
            <a:ext cx="2404184" cy="21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06ECEE-13BF-5B4D-9FDE-9A26C5DA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60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AFFF20-D639-F847-A8EE-86564617B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r="13672"/>
          <a:stretch/>
        </p:blipFill>
        <p:spPr bwMode="auto">
          <a:xfrm>
            <a:off x="6960704" y="36513"/>
            <a:ext cx="52312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555338-5BB9-CD40-8E95-CC87192569BB}"/>
              </a:ext>
            </a:extLst>
          </p:cNvPr>
          <p:cNvSpPr/>
          <p:nvPr/>
        </p:nvSpPr>
        <p:spPr>
          <a:xfrm>
            <a:off x="0" y="-3244"/>
            <a:ext cx="5287025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(Malaysia)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EDEFC-5A7E-BC43-A15E-13711D150887}"/>
              </a:ext>
            </a:extLst>
          </p:cNvPr>
          <p:cNvSpPr/>
          <p:nvPr/>
        </p:nvSpPr>
        <p:spPr>
          <a:xfrm>
            <a:off x="404216" y="1203610"/>
            <a:ext cx="5358631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BC69F0F6-38A8-F647-B2C9-7BEC08BB1267}"/>
              </a:ext>
            </a:extLst>
          </p:cNvPr>
          <p:cNvSpPr/>
          <p:nvPr/>
        </p:nvSpPr>
        <p:spPr>
          <a:xfrm>
            <a:off x="2702755" y="63611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grpSp>
        <p:nvGrpSpPr>
          <p:cNvPr id="26" name="Group 20">
            <a:extLst>
              <a:ext uri="{FF2B5EF4-FFF2-40B4-BE49-F238E27FC236}">
                <a16:creationId xmlns:a16="http://schemas.microsoft.com/office/drawing/2014/main" id="{DBE11D2A-AADF-464A-AC5E-24C436914539}"/>
              </a:ext>
            </a:extLst>
          </p:cNvPr>
          <p:cNvGrpSpPr>
            <a:grpSpLocks/>
          </p:cNvGrpSpPr>
          <p:nvPr/>
        </p:nvGrpSpPr>
        <p:grpSpPr bwMode="auto">
          <a:xfrm>
            <a:off x="561102" y="2258482"/>
            <a:ext cx="4997608" cy="3922766"/>
            <a:chOff x="2207" y="1296"/>
            <a:chExt cx="1366" cy="2542"/>
          </a:xfrm>
        </p:grpSpPr>
        <p:sp>
          <p:nvSpPr>
            <p:cNvPr id="27" name="AutoShape 21">
              <a:extLst>
                <a:ext uri="{FF2B5EF4-FFF2-40B4-BE49-F238E27FC236}">
                  <a16:creationId xmlns:a16="http://schemas.microsoft.com/office/drawing/2014/main" id="{BCF235B4-C594-F24B-AFFF-590B7D1D0F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AutoShape 22">
              <a:extLst>
                <a:ext uri="{FF2B5EF4-FFF2-40B4-BE49-F238E27FC236}">
                  <a16:creationId xmlns:a16="http://schemas.microsoft.com/office/drawing/2014/main" id="{E91CD1A8-BE6E-6349-A9C1-C54B3B5F93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AutoShape 23">
              <a:extLst>
                <a:ext uri="{FF2B5EF4-FFF2-40B4-BE49-F238E27FC236}">
                  <a16:creationId xmlns:a16="http://schemas.microsoft.com/office/drawing/2014/main" id="{7F5D0BBB-A060-A24C-B845-538A0B42AE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AutoShape 24">
              <a:extLst>
                <a:ext uri="{FF2B5EF4-FFF2-40B4-BE49-F238E27FC236}">
                  <a16:creationId xmlns:a16="http://schemas.microsoft.com/office/drawing/2014/main" id="{3269BBE9-2E9C-2949-BE5A-04C543E44E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7D7136C2-A5C5-8443-8F33-DA2D793E89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296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D13BAC6B-24EB-D748-8F92-B19F34A479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D2E9DCA9-0B43-A449-8ABD-4CD8E5C296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747E47DD-BBE7-154A-8B39-6FAB889F80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5EE22482-387F-544F-A5D9-B2965F7D67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Text Box 30">
              <a:extLst>
                <a:ext uri="{FF2B5EF4-FFF2-40B4-BE49-F238E27FC236}">
                  <a16:creationId xmlns:a16="http://schemas.microsoft.com/office/drawing/2014/main" id="{C5200EF5-3471-6F46-8362-698A430991A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38" y="1400"/>
              <a:ext cx="7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31">
              <a:extLst>
                <a:ext uri="{FF2B5EF4-FFF2-40B4-BE49-F238E27FC236}">
                  <a16:creationId xmlns:a16="http://schemas.microsoft.com/office/drawing/2014/main" id="{D9FF3775-7590-8F47-A61A-92FBD8C554C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07" y="1675"/>
              <a:ext cx="1363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 hiểu về kiến trúc của Đông Nam Á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(ảnh hưởng từ đâu và có những loại kiến trúc nào)</a:t>
              </a:r>
              <a:endParaRPr kumimoji="0" lang="en-US" alt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8A1A9900-4EE5-2645-837E-0891FE8913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D5029546-1087-364B-86A7-BF5D4FEB86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1A7E394-C3CC-814D-9519-0D189C14D8BB}"/>
              </a:ext>
            </a:extLst>
          </p:cNvPr>
          <p:cNvSpPr/>
          <p:nvPr/>
        </p:nvSpPr>
        <p:spPr>
          <a:xfrm>
            <a:off x="1656828" y="5363969"/>
            <a:ext cx="24256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E26ED6-6F77-0A42-880B-6FE08498A509}"/>
              </a:ext>
            </a:extLst>
          </p:cNvPr>
          <p:cNvGrpSpPr/>
          <p:nvPr/>
        </p:nvGrpSpPr>
        <p:grpSpPr>
          <a:xfrm>
            <a:off x="6385719" y="2206877"/>
            <a:ext cx="5210914" cy="3954478"/>
            <a:chOff x="6385719" y="2206877"/>
            <a:chExt cx="5210914" cy="3954478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B6776613-D269-B448-8156-AFDC5C3BE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85719" y="2206877"/>
              <a:ext cx="5210914" cy="3932810"/>
              <a:chOff x="720" y="1297"/>
              <a:chExt cx="1367" cy="2541"/>
            </a:xfrm>
          </p:grpSpPr>
          <p:sp>
            <p:nvSpPr>
              <p:cNvPr id="9" name="AutoShape 6">
                <a:extLst>
                  <a:ext uri="{FF2B5EF4-FFF2-40B4-BE49-F238E27FC236}">
                    <a16:creationId xmlns:a16="http://schemas.microsoft.com/office/drawing/2014/main" id="{8DF6549E-11B8-F84E-BB85-5E2A17777B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0" y="1490"/>
                <a:ext cx="1363" cy="180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AutoShape 7">
                <a:extLst>
                  <a:ext uri="{FF2B5EF4-FFF2-40B4-BE49-F238E27FC236}">
                    <a16:creationId xmlns:a16="http://schemas.microsoft.com/office/drawing/2014/main" id="{7E25146C-98B1-BF43-9E75-C2BC68EA66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1" y="1525"/>
                <a:ext cx="1322" cy="1766"/>
              </a:xfrm>
              <a:prstGeom prst="roundRect">
                <a:avLst>
                  <a:gd name="adj" fmla="val 16667"/>
                </a:avLst>
              </a:prstGeom>
              <a:solidFill>
                <a:srgbClr val="3CA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AutoShape 8">
                <a:extLst>
                  <a:ext uri="{FF2B5EF4-FFF2-40B4-BE49-F238E27FC236}">
                    <a16:creationId xmlns:a16="http://schemas.microsoft.com/office/drawing/2014/main" id="{B4517443-FB52-C943-BF62-D7D2373E3C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52" y="2795"/>
                <a:ext cx="1304" cy="4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AutoShape 9">
                <a:extLst>
                  <a:ext uri="{FF2B5EF4-FFF2-40B4-BE49-F238E27FC236}">
                    <a16:creationId xmlns:a16="http://schemas.microsoft.com/office/drawing/2014/main" id="{3477FCE4-109D-2349-9D80-F0E937C9FB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52" y="1509"/>
                <a:ext cx="1304" cy="4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AutoShape 10">
                <a:extLst>
                  <a:ext uri="{FF2B5EF4-FFF2-40B4-BE49-F238E27FC236}">
                    <a16:creationId xmlns:a16="http://schemas.microsoft.com/office/drawing/2014/main" id="{6DBB2898-253B-4E41-A485-E653B1C16A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4" y="3290"/>
                <a:ext cx="1363" cy="548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729EB4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AutoShape 11">
                <a:extLst>
                  <a:ext uri="{FF2B5EF4-FFF2-40B4-BE49-F238E27FC236}">
                    <a16:creationId xmlns:a16="http://schemas.microsoft.com/office/drawing/2014/main" id="{8A45B3D3-BE96-C04A-A61B-FCCB5F604E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52" y="3305"/>
                <a:ext cx="1304" cy="4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DAFD4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12">
                <a:extLst>
                  <a:ext uri="{FF2B5EF4-FFF2-40B4-BE49-F238E27FC236}">
                    <a16:creationId xmlns:a16="http://schemas.microsoft.com/office/drawing/2014/main" id="{DE9DEA6B-A569-2E49-B8F9-F8BF5DC4A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9" y="1297"/>
                <a:ext cx="405" cy="403"/>
                <a:chOff x="1289" y="584"/>
                <a:chExt cx="668" cy="665"/>
              </a:xfrm>
            </p:grpSpPr>
            <p:sp>
              <p:nvSpPr>
                <p:cNvPr id="21" name="Oval 13">
                  <a:extLst>
                    <a:ext uri="{FF2B5EF4-FFF2-40B4-BE49-F238E27FC236}">
                      <a16:creationId xmlns:a16="http://schemas.microsoft.com/office/drawing/2014/main" id="{AE4948AC-B20A-8B42-A013-ADA4C81072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4"/>
                  <a:ext cx="668" cy="66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Oval 14">
                  <a:extLst>
                    <a:ext uri="{FF2B5EF4-FFF2-40B4-BE49-F238E27FC236}">
                      <a16:creationId xmlns:a16="http://schemas.microsoft.com/office/drawing/2014/main" id="{78CB1561-BE03-5048-9FF3-F9EF81E90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Oval 15">
                  <a:extLst>
                    <a:ext uri="{FF2B5EF4-FFF2-40B4-BE49-F238E27FC236}">
                      <a16:creationId xmlns:a16="http://schemas.microsoft.com/office/drawing/2014/main" id="{E039C11E-8139-844F-8FF0-8B13175AEE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Oval 16">
                  <a:extLst>
                    <a:ext uri="{FF2B5EF4-FFF2-40B4-BE49-F238E27FC236}">
                      <a16:creationId xmlns:a16="http://schemas.microsoft.com/office/drawing/2014/main" id="{8EC837FF-EC32-864C-B64B-66FA3486E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Oval 17">
                  <a:extLst>
                    <a:ext uri="{FF2B5EF4-FFF2-40B4-BE49-F238E27FC236}">
                      <a16:creationId xmlns:a16="http://schemas.microsoft.com/office/drawing/2014/main" id="{16974E75-0AB5-C240-8211-9A0B879F1F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9E9D8054-7DCF-614E-9DA6-87A95D4D5B3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50" y="1400"/>
                <a:ext cx="74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835560F9-7DD3-9348-8BEC-D675D8CE786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76" y="1705"/>
                <a:ext cx="129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 hiểu về </a:t>
                </a:r>
                <a:r>
                  <a:rPr lang="vi-VN" altLang="en-VN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điêu khắc </a:t>
                </a:r>
                <a:r>
                  <a:rPr kumimoji="0" lang="vi-VN" alt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 Đông Nam Á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(ảnh hưởng từ đâu và có những loại điêu khắc nào)</a:t>
                </a:r>
                <a:endParaRPr kumimoji="0" lang="en-US" alt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F69DF9B-63BE-BF49-9E9B-19D5F87C45AD}"/>
                </a:ext>
              </a:extLst>
            </p:cNvPr>
            <p:cNvSpPr/>
            <p:nvPr/>
          </p:nvSpPr>
          <p:spPr>
            <a:xfrm>
              <a:off x="7856487" y="5391914"/>
              <a:ext cx="242566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21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6FA4D5-5A35-0143-98C4-842270A45AB8}"/>
              </a:ext>
            </a:extLst>
          </p:cNvPr>
          <p:cNvSpPr/>
          <p:nvPr/>
        </p:nvSpPr>
        <p:spPr>
          <a:xfrm>
            <a:off x="11158330" y="0"/>
            <a:ext cx="357809" cy="186855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2B26D0-BC42-4742-92E5-D72663ED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3" y="489323"/>
            <a:ext cx="4338571" cy="46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ượng Bayon bốn mặt trong quần thể Angkor Thom, Campuchia">
            <a:extLst>
              <a:ext uri="{FF2B5EF4-FFF2-40B4-BE49-F238E27FC236}">
                <a16:creationId xmlns:a16="http://schemas.microsoft.com/office/drawing/2014/main" id="{5E93F7B0-9CA6-E64A-A048-5C0694A9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06" y="489323"/>
            <a:ext cx="3723066" cy="46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A93F8C-6F2B-7448-905D-CDDCAFD523E1}"/>
              </a:ext>
            </a:extLst>
          </p:cNvPr>
          <p:cNvSpPr/>
          <p:nvPr/>
        </p:nvSpPr>
        <p:spPr>
          <a:xfrm>
            <a:off x="8277571" y="5168348"/>
            <a:ext cx="3591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Tượng Bayon bốn mặt trong quần thể Angkor Thom, Campuchia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AA066-69FC-4946-9186-0FC1B44F95D2}"/>
              </a:ext>
            </a:extLst>
          </p:cNvPr>
          <p:cNvSpPr/>
          <p:nvPr/>
        </p:nvSpPr>
        <p:spPr>
          <a:xfrm>
            <a:off x="4917352" y="5168348"/>
            <a:ext cx="3591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Tượng vị thần Ganesha đầu voi mình người rất phổ biến trong Ấn Độ giáo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Tượng vị thần Ganesha đầu voi mình người rất phổ biến trong Ấn Độ giáo">
            <a:extLst>
              <a:ext uri="{FF2B5EF4-FFF2-40B4-BE49-F238E27FC236}">
                <a16:creationId xmlns:a16="http://schemas.microsoft.com/office/drawing/2014/main" id="{76E7902E-264C-DF48-93A2-A18078F9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25" y="489323"/>
            <a:ext cx="3723066" cy="46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D7B367-2D8E-7848-8769-9C9E1D166C9C}"/>
              </a:ext>
            </a:extLst>
          </p:cNvPr>
          <p:cNvSpPr/>
          <p:nvPr/>
        </p:nvSpPr>
        <p:spPr>
          <a:xfrm>
            <a:off x="505172" y="5161722"/>
            <a:ext cx="3935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hình điêu khắc trên các ngôn tháp Chăm ở Ninh Thuận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EDEFC-5A7E-BC43-A15E-13711D150887}"/>
              </a:ext>
            </a:extLst>
          </p:cNvPr>
          <p:cNvSpPr/>
          <p:nvPr/>
        </p:nvSpPr>
        <p:spPr>
          <a:xfrm>
            <a:off x="404216" y="1203610"/>
            <a:ext cx="5358631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BC69F0F6-38A8-F647-B2C9-7BEC08BB1267}"/>
              </a:ext>
            </a:extLst>
          </p:cNvPr>
          <p:cNvSpPr/>
          <p:nvPr/>
        </p:nvSpPr>
        <p:spPr>
          <a:xfrm>
            <a:off x="2702755" y="63611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10070-3EC6-9C42-9E21-E5CC9503D87A}"/>
              </a:ext>
            </a:extLst>
          </p:cNvPr>
          <p:cNvSpPr txBox="1"/>
          <p:nvPr/>
        </p:nvSpPr>
        <p:spPr>
          <a:xfrm>
            <a:off x="418914" y="2441933"/>
            <a:ext cx="10793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Nghệ thuật và kiến trúc điêu khắc Đông Nam Á đều chịu ảnh hưởng đậm nét của các tôn giáo như Ấn Độ giáo và Phật giáo.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06861-E430-1A4D-9515-08FFE75F014C}"/>
              </a:ext>
            </a:extLst>
          </p:cNvPr>
          <p:cNvSpPr txBox="1"/>
          <p:nvPr/>
        </p:nvSpPr>
        <p:spPr>
          <a:xfrm>
            <a:off x="404216" y="3632798"/>
            <a:ext cx="1163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Kiểu kiến trúc Ấn Độ giáo tiêu biểu ở Đông Nam Á là kiến trúc đền - núi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14A910-24A7-4044-8189-AF9CD323BB77}"/>
              </a:ext>
            </a:extLst>
          </p:cNvPr>
          <p:cNvSpPr/>
          <p:nvPr/>
        </p:nvSpPr>
        <p:spPr>
          <a:xfrm>
            <a:off x="605073" y="1775684"/>
            <a:ext cx="2327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0C86E5-5BDA-8549-9C64-6384BA4E8A93}"/>
              </a:ext>
            </a:extLst>
          </p:cNvPr>
          <p:cNvSpPr/>
          <p:nvPr/>
        </p:nvSpPr>
        <p:spPr>
          <a:xfrm>
            <a:off x="418914" y="4234972"/>
            <a:ext cx="24801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A3737-A069-8443-94DC-902E5628C88A}"/>
              </a:ext>
            </a:extLst>
          </p:cNvPr>
          <p:cNvSpPr txBox="1"/>
          <p:nvPr/>
        </p:nvSpPr>
        <p:spPr>
          <a:xfrm>
            <a:off x="428118" y="4907350"/>
            <a:ext cx="11335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Nghệ thuật điêu khắc ở Đông Nam Á chủ yếu là Phù điêu, các bức chạm nổi, tượng thần, phật…</a:t>
            </a:r>
          </a:p>
        </p:txBody>
      </p:sp>
    </p:spTree>
    <p:extLst>
      <p:ext uri="{BB962C8B-B14F-4D97-AF65-F5344CB8AC3E}">
        <p14:creationId xmlns:p14="http://schemas.microsoft.com/office/powerpoint/2010/main" val="25496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57529" y="1609601"/>
            <a:ext cx="1761330" cy="357979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29587" y="2194050"/>
            <a:ext cx="1673672" cy="3095274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41861" y="2928441"/>
            <a:ext cx="1586150" cy="2763613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15048" y="3301965"/>
            <a:ext cx="1433063" cy="2236100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1171852" y="4567891"/>
            <a:ext cx="4358095" cy="1940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2026133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577869" y="5427788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0" y="3142525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399830" y="5877272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7467789" y="1661031"/>
            <a:ext cx="3308731" cy="1329698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  <a:cs typeface="+mn-cs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5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5" y="5826985"/>
            <a:ext cx="3228302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8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5"/>
            <a:ext cx="1016832" cy="18996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6700531" y="3758531"/>
            <a:ext cx="50345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055605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GB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20486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Mất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GB" sz="32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+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67149" y="194395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Thêm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489052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936898" y="4317449"/>
              <a:ext cx="1567984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tràng</a:t>
              </a: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vỗ</a:t>
              </a: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64623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 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20562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 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391;p12">
            <a:hlinkClick r:id="rId11" action="ppaction://hlinksldjump"/>
            <a:extLst>
              <a:ext uri="{FF2B5EF4-FFF2-40B4-BE49-F238E27FC236}">
                <a16:creationId xmlns:a16="http://schemas.microsoft.com/office/drawing/2014/main" id="{624D1753-411A-8244-869B-EBF5D0940DD6}"/>
              </a:ext>
            </a:extLst>
          </p:cNvPr>
          <p:cNvSpPr/>
          <p:nvPr/>
        </p:nvSpPr>
        <p:spPr>
          <a:xfrm>
            <a:off x="910856" y="2586448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" name="Google Shape;392;p12">
            <a:hlinkClick r:id="rId12" action="ppaction://hlinksldjump"/>
            <a:extLst>
              <a:ext uri="{FF2B5EF4-FFF2-40B4-BE49-F238E27FC236}">
                <a16:creationId xmlns:a16="http://schemas.microsoft.com/office/drawing/2014/main" id="{65C08AEB-5112-5A44-BAB7-DBB0B150734C}"/>
              </a:ext>
            </a:extLst>
          </p:cNvPr>
          <p:cNvSpPr/>
          <p:nvPr/>
        </p:nvSpPr>
        <p:spPr>
          <a:xfrm>
            <a:off x="2408773" y="2586448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" name="Google Shape;393;p12">
            <a:hlinkClick r:id="rId13" action="ppaction://hlinksldjump"/>
            <a:extLst>
              <a:ext uri="{FF2B5EF4-FFF2-40B4-BE49-F238E27FC236}">
                <a16:creationId xmlns:a16="http://schemas.microsoft.com/office/drawing/2014/main" id="{DF79228F-2A5B-ED42-AFAF-47CAF2C00D68}"/>
              </a:ext>
            </a:extLst>
          </p:cNvPr>
          <p:cNvSpPr/>
          <p:nvPr/>
        </p:nvSpPr>
        <p:spPr>
          <a:xfrm>
            <a:off x="3906689" y="2586448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3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" name="Google Shape;394;p12">
            <a:hlinkClick r:id="rId10" action="ppaction://hlinksldjump"/>
            <a:extLst>
              <a:ext uri="{FF2B5EF4-FFF2-40B4-BE49-F238E27FC236}">
                <a16:creationId xmlns:a16="http://schemas.microsoft.com/office/drawing/2014/main" id="{44D17FE3-DB1C-3443-8DE9-DAED63BD77B6}"/>
              </a:ext>
            </a:extLst>
          </p:cNvPr>
          <p:cNvSpPr/>
          <p:nvPr/>
        </p:nvSpPr>
        <p:spPr>
          <a:xfrm>
            <a:off x="857805" y="4312840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4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" name="Google Shape;395;p12">
            <a:hlinkClick r:id="rId14" action="ppaction://hlinksldjump"/>
            <a:extLst>
              <a:ext uri="{FF2B5EF4-FFF2-40B4-BE49-F238E27FC236}">
                <a16:creationId xmlns:a16="http://schemas.microsoft.com/office/drawing/2014/main" id="{8D7A8199-D1C0-3B4D-99F1-29B4877F1427}"/>
              </a:ext>
            </a:extLst>
          </p:cNvPr>
          <p:cNvSpPr/>
          <p:nvPr/>
        </p:nvSpPr>
        <p:spPr>
          <a:xfrm>
            <a:off x="2355722" y="4312840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5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7" name="Google Shape;396;p12">
            <a:hlinkClick r:id="rId15" action="ppaction://hlinksldjump"/>
            <a:extLst>
              <a:ext uri="{FF2B5EF4-FFF2-40B4-BE49-F238E27FC236}">
                <a16:creationId xmlns:a16="http://schemas.microsoft.com/office/drawing/2014/main" id="{F975D48A-04EC-184E-B5D9-369EF2CBBBE5}"/>
              </a:ext>
            </a:extLst>
          </p:cNvPr>
          <p:cNvSpPr/>
          <p:nvPr/>
        </p:nvSpPr>
        <p:spPr>
          <a:xfrm>
            <a:off x="3853638" y="4312840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6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7F3DD67-CE5E-44EE-884C-4925153F498E}"/>
              </a:ext>
            </a:extLst>
          </p:cNvPr>
          <p:cNvSpPr/>
          <p:nvPr/>
        </p:nvSpPr>
        <p:spPr>
          <a:xfrm>
            <a:off x="6127440" y="1870070"/>
            <a:ext cx="4486621" cy="28007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F6838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6" y="4109923"/>
            <a:ext cx="1608818" cy="161778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5" y="4109923"/>
            <a:ext cx="1441393" cy="132898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6" y="4109923"/>
            <a:ext cx="1103122" cy="97723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6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906A1E-CC02-7E45-A03F-84146E98F5AE}"/>
              </a:ext>
            </a:extLst>
          </p:cNvPr>
          <p:cNvSpPr/>
          <p:nvPr/>
        </p:nvSpPr>
        <p:spPr>
          <a:xfrm>
            <a:off x="11146221" y="0"/>
            <a:ext cx="362607" cy="1860331"/>
          </a:xfrm>
          <a:prstGeom prst="rect">
            <a:avLst/>
          </a:prstGeom>
          <a:solidFill>
            <a:srgbClr val="F7F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oogle Shape;614;p22" descr="Cờ ASEAN – Wikipedia tiếng Việt">
            <a:extLst>
              <a:ext uri="{FF2B5EF4-FFF2-40B4-BE49-F238E27FC236}">
                <a16:creationId xmlns:a16="http://schemas.microsoft.com/office/drawing/2014/main" id="{C67A77CF-2A6A-9C42-AED8-CF0BEE1BA1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6699" y="1961322"/>
            <a:ext cx="4744727" cy="44013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15;p22">
            <a:extLst>
              <a:ext uri="{FF2B5EF4-FFF2-40B4-BE49-F238E27FC236}">
                <a16:creationId xmlns:a16="http://schemas.microsoft.com/office/drawing/2014/main" id="{936B9547-29F7-BA46-9F3C-BD84E5896DA9}"/>
              </a:ext>
            </a:extLst>
          </p:cNvPr>
          <p:cNvSpPr/>
          <p:nvPr/>
        </p:nvSpPr>
        <p:spPr>
          <a:xfrm>
            <a:off x="2211219" y="495296"/>
            <a:ext cx="8425543" cy="122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Tìm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hiểu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biểu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tượng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lá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của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Hiệp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hội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các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quốc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Đông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Nam Á (ASEAN)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ngày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nay. 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617;p22">
            <a:extLst>
              <a:ext uri="{FF2B5EF4-FFF2-40B4-BE49-F238E27FC236}">
                <a16:creationId xmlns:a16="http://schemas.microsoft.com/office/drawing/2014/main" id="{F1C4E4E3-FEF8-6F4B-8EA1-60D14768BAA4}"/>
              </a:ext>
            </a:extLst>
          </p:cNvPr>
          <p:cNvSpPr/>
          <p:nvPr/>
        </p:nvSpPr>
        <p:spPr>
          <a:xfrm>
            <a:off x="626238" y="2278875"/>
            <a:ext cx="6133674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ASEAN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ổn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ASEAN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416300" y="1056290"/>
            <a:ext cx="4677626" cy="432730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24A459E-3E47-4327-ACE7-80C3980E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6107886" y="3058196"/>
            <a:ext cx="408781" cy="151500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493659" y="1234378"/>
            <a:ext cx="4485100" cy="4123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5" y="1183723"/>
            <a:ext cx="1764895" cy="1764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6774878" y="1058043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952CC-EB18-6341-9869-39C9E4D9B929}"/>
              </a:ext>
            </a:extLst>
          </p:cNvPr>
          <p:cNvGrpSpPr/>
          <p:nvPr/>
        </p:nvGrpSpPr>
        <p:grpSpPr>
          <a:xfrm>
            <a:off x="5879797" y="2066170"/>
            <a:ext cx="5061472" cy="3499058"/>
            <a:chOff x="5879797" y="2066170"/>
            <a:chExt cx="5061472" cy="34990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A03A502-A603-416C-A5C3-D336F8CF5CCF}"/>
                </a:ext>
              </a:extLst>
            </p:cNvPr>
            <p:cNvSpPr/>
            <p:nvPr/>
          </p:nvSpPr>
          <p:spPr>
            <a:xfrm>
              <a:off x="6312276" y="2515598"/>
              <a:ext cx="4196513" cy="2600199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285750" marR="0" lvl="0" indent="-28575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sách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khoa.</a:t>
              </a:r>
            </a:p>
            <a:p>
              <a:pPr marL="285750" marR="0" lvl="0" indent="-28575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14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Nhà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nước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Lang,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Âu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Lạc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rminator 11">
              <a:extLst>
                <a:ext uri="{FF2B5EF4-FFF2-40B4-BE49-F238E27FC236}">
                  <a16:creationId xmlns:a16="http://schemas.microsoft.com/office/drawing/2014/main" id="{F3DFCDFE-8305-2F4E-9932-5DE633F6F1A8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73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653F8F17-3EC4-4718-8736-B56583C3D6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573" y="4508460"/>
            <a:ext cx="5062852" cy="2845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BDB7A-435D-8A47-B76F-77118CBE22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02908" y="2345372"/>
            <a:ext cx="8986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XIN CHÂN THÀNH CẢM ƠN QUÝ THẦY, CÔ VÀ CÁC EM HỌC SINH.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3284D-6D35-5F48-B59B-749153AFFE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5221" y="1145151"/>
            <a:ext cx="6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HỌC KẾT THÚC.</a:t>
            </a:r>
          </a:p>
        </p:txBody>
      </p:sp>
    </p:spTree>
    <p:extLst>
      <p:ext uri="{BB962C8B-B14F-4D97-AF65-F5344CB8AC3E}">
        <p14:creationId xmlns:p14="http://schemas.microsoft.com/office/powerpoint/2010/main" val="21391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9A97936-F9AC-42F5-9C57-25CF8B735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E99771D-247C-4B3E-A3E6-6B4BAD751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CB28CA-6D10-4390-9CA2-8F71DCBE67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59611" r="45146" b="6417"/>
          <a:stretch/>
        </p:blipFill>
        <p:spPr>
          <a:xfrm>
            <a:off x="98058" y="3196826"/>
            <a:ext cx="3877262" cy="39891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F81B9A-7765-4F2B-9705-1E4B2FC1A2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42484" r="1760" b="13939"/>
          <a:stretch/>
        </p:blipFill>
        <p:spPr>
          <a:xfrm>
            <a:off x="4919394" y="3196826"/>
            <a:ext cx="2743581" cy="4126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96F3253-D497-434A-A1BC-3C1D7E348F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B748A0-1609-40C4-AC36-9DEC6B8B71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9122020" y="-177117"/>
            <a:ext cx="1494109" cy="29627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BD07510-85D6-401B-873B-2AD8E160FD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752340" y="5093478"/>
            <a:ext cx="4439659" cy="17711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8CF3FE9-5DD5-4B6E-9AE9-7DAFBA241E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-300764" y="-327930"/>
            <a:ext cx="3249894" cy="283978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D7699D-F8BD-4FE1-BF86-272EA4AD4C5C}"/>
              </a:ext>
            </a:extLst>
          </p:cNvPr>
          <p:cNvGrpSpPr/>
          <p:nvPr/>
        </p:nvGrpSpPr>
        <p:grpSpPr>
          <a:xfrm>
            <a:off x="1831240" y="1785219"/>
            <a:ext cx="9002950" cy="2387851"/>
            <a:chOff x="6722872" y="976381"/>
            <a:chExt cx="3062775" cy="4456856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9DF0E1-2ADE-49B0-AA86-03BF7FE9DE4B}"/>
                </a:ext>
              </a:extLst>
            </p:cNvPr>
            <p:cNvSpPr/>
            <p:nvPr/>
          </p:nvSpPr>
          <p:spPr>
            <a:xfrm rot="5400000" flipV="1">
              <a:off x="6108891" y="1720780"/>
              <a:ext cx="4262480" cy="2994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lvl="0" algn="ctr">
                <a:lnSpc>
                  <a:spcPct val="115000"/>
                </a:lnSpc>
              </a:pPr>
              <a:endParaRPr lang="vi-VN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0" algn="ctr">
                <a:lnSpc>
                  <a:spcPct val="115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GIAO LƯU VĂN HOÁ Ở ĐÔNG NAM Á </a:t>
              </a:r>
              <a:endPara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0" algn="ctr">
                <a:lnSpc>
                  <a:spcPct val="115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TỪ ĐẦU CÔNG NGUYÊN ĐẾN THẾ KỈ X </a:t>
              </a:r>
              <a:endPara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0EAF89D-97AB-46EE-86A8-6AB2427FEEA5}"/>
                </a:ext>
              </a:extLst>
            </p:cNvPr>
            <p:cNvSpPr/>
            <p:nvPr/>
          </p:nvSpPr>
          <p:spPr>
            <a:xfrm>
              <a:off x="6722872" y="976381"/>
              <a:ext cx="3062775" cy="4456856"/>
            </a:xfrm>
            <a:prstGeom prst="rect">
              <a:avLst/>
            </a:prstGeom>
            <a:noFill/>
            <a:ln w="38100" cap="rnd">
              <a:solidFill>
                <a:srgbClr val="EF6838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62C6F5DF-1E38-459B-BB68-35DE31113121}"/>
              </a:ext>
            </a:extLst>
          </p:cNvPr>
          <p:cNvSpPr txBox="1"/>
          <p:nvPr/>
        </p:nvSpPr>
        <p:spPr>
          <a:xfrm rot="16200000">
            <a:off x="5963383" y="758647"/>
            <a:ext cx="738664" cy="31179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BÀI 13 (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 2)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4"/>
          <p:cNvSpPr/>
          <p:nvPr/>
        </p:nvSpPr>
        <p:spPr>
          <a:xfrm>
            <a:off x="832636" y="199869"/>
            <a:ext cx="10526728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15875" cap="rnd" cmpd="sng">
            <a:solidFill>
              <a:srgbClr val="745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Chữ viết của người Chăm có nguồn gốc từ văn tự nào?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9" name="Google Shape;469;p14"/>
          <p:cNvSpPr txBox="1"/>
          <p:nvPr/>
        </p:nvSpPr>
        <p:spPr>
          <a:xfrm>
            <a:off x="10361978" y="6521824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A7B73EA0-1280-7B40-BB22-D43281E0F913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D20CB8-F961-6848-8847-FF3419BCF941}"/>
              </a:ext>
            </a:extLst>
          </p:cNvPr>
          <p:cNvSpPr/>
          <p:nvPr/>
        </p:nvSpPr>
        <p:spPr>
          <a:xfrm>
            <a:off x="1676859" y="2270387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BF1BBA-43E8-3545-B0C8-82B7FCD6D421}"/>
              </a:ext>
            </a:extLst>
          </p:cNvPr>
          <p:cNvSpPr/>
          <p:nvPr/>
        </p:nvSpPr>
        <p:spPr>
          <a:xfrm>
            <a:off x="5746805" y="2294172"/>
            <a:ext cx="4474664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Chữ Phạm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FF16E1-77ED-154A-A3B5-C98710C636BE}"/>
              </a:ext>
            </a:extLst>
          </p:cNvPr>
          <p:cNvSpPr/>
          <p:nvPr/>
        </p:nvSpPr>
        <p:spPr>
          <a:xfrm>
            <a:off x="1664208" y="3220133"/>
            <a:ext cx="3964125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CAC2F7-B333-9747-ADD3-9AE518D2C73D}"/>
              </a:ext>
            </a:extLst>
          </p:cNvPr>
          <p:cNvSpPr/>
          <p:nvPr/>
        </p:nvSpPr>
        <p:spPr>
          <a:xfrm>
            <a:off x="5713532" y="3223275"/>
            <a:ext cx="4507938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C366A42-E258-5C4E-BF48-BC0A44C91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52" y="2411257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10E5CC-4DF5-9B4F-978B-2F0AB8C7F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24929" y="3401146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76C033-D24B-D54D-98AA-5935621E5B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93" y="3603719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8ECBE1-F290-1E4F-8F72-592758391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288" y="2549278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5"/>
          <p:cNvSpPr/>
          <p:nvPr/>
        </p:nvSpPr>
        <p:spPr>
          <a:xfrm>
            <a:off x="1110220" y="199869"/>
            <a:ext cx="9927193" cy="200089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Tác phẩm văn học nào của Ấn Độ cổ đại có ảnh hưởng rộng khắp ở các nước Đông Nam Á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79" name="Google Shape;479;p15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5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5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chính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89" name="Google Shape;489;p15"/>
          <p:cNvSpPr txBox="1"/>
          <p:nvPr/>
        </p:nvSpPr>
        <p:spPr>
          <a:xfrm>
            <a:off x="10361978" y="6521824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5B8215-AA86-F244-AD37-0D9197A13EBE}"/>
              </a:ext>
            </a:extLst>
          </p:cNvPr>
          <p:cNvSpPr/>
          <p:nvPr/>
        </p:nvSpPr>
        <p:spPr>
          <a:xfrm>
            <a:off x="5969949" y="2424223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7E6289-C860-C94B-905B-24009A674CD4}"/>
              </a:ext>
            </a:extLst>
          </p:cNvPr>
          <p:cNvSpPr/>
          <p:nvPr/>
        </p:nvSpPr>
        <p:spPr>
          <a:xfrm>
            <a:off x="1362077" y="2384884"/>
            <a:ext cx="4004480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Ra-ma-y-a-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4F316B-14D1-D64B-BBBF-97F03912BA89}"/>
              </a:ext>
            </a:extLst>
          </p:cNvPr>
          <p:cNvSpPr/>
          <p:nvPr/>
        </p:nvSpPr>
        <p:spPr>
          <a:xfrm>
            <a:off x="1362078" y="3231101"/>
            <a:ext cx="4004482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Sơ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cun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tơ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-ra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E4CB7F-7AC8-4746-B120-695AA4AC57B4}"/>
              </a:ext>
            </a:extLst>
          </p:cNvPr>
          <p:cNvSpPr/>
          <p:nvPr/>
        </p:nvSpPr>
        <p:spPr>
          <a:xfrm>
            <a:off x="5969948" y="3234243"/>
            <a:ext cx="3989747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Vê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đa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A95BD9-6BFB-7440-9823-9279F894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42" y="2565093"/>
            <a:ext cx="604292" cy="531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D234D7-E801-EC42-82D2-A48659401A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63155" y="3412114"/>
            <a:ext cx="603402" cy="5280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A8D391-EBE4-7A43-8459-BC0220CE47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19" y="3614687"/>
            <a:ext cx="688755" cy="530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CB5AAA-26C5-724C-B0E8-D0AE523C44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94" y="2565014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6"/>
          <p:cNvSpPr/>
          <p:nvPr/>
        </p:nvSpPr>
        <p:spPr>
          <a:xfrm>
            <a:off x="1110220" y="199869"/>
            <a:ext cx="9927193" cy="184590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Đền Bô- rô-bu-đua ngày nay thuộc quốc gia nào?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99" name="Google Shape;499;p16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0" name="Google Shape;500;p16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9" name="Google Shape;509;p16"/>
          <p:cNvSpPr txBox="1"/>
          <p:nvPr/>
        </p:nvSpPr>
        <p:spPr>
          <a:xfrm>
            <a:off x="10361978" y="6508377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E87D65F1-8B96-7C46-9A6B-B0C819AE2DEB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C3CA7D-41FE-E84C-B4B0-21B672ECBE00}"/>
              </a:ext>
            </a:extLst>
          </p:cNvPr>
          <p:cNvSpPr/>
          <p:nvPr/>
        </p:nvSpPr>
        <p:spPr>
          <a:xfrm>
            <a:off x="1110220" y="2323607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D838B-D21D-CB4A-917E-4C7EF20748E8}"/>
              </a:ext>
            </a:extLst>
          </p:cNvPr>
          <p:cNvSpPr/>
          <p:nvPr/>
        </p:nvSpPr>
        <p:spPr>
          <a:xfrm>
            <a:off x="1110220" y="3493383"/>
            <a:ext cx="4007068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 a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1AB7-E006-A24D-8C63-2BCBFA3FB87A}"/>
              </a:ext>
            </a:extLst>
          </p:cNvPr>
          <p:cNvSpPr/>
          <p:nvPr/>
        </p:nvSpPr>
        <p:spPr>
          <a:xfrm>
            <a:off x="5812812" y="2212907"/>
            <a:ext cx="3964125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F3D900-1F16-5B41-8A48-A03E1125DB6F}"/>
              </a:ext>
            </a:extLst>
          </p:cNvPr>
          <p:cNvSpPr/>
          <p:nvPr/>
        </p:nvSpPr>
        <p:spPr>
          <a:xfrm>
            <a:off x="5820278" y="3365995"/>
            <a:ext cx="3964125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Cam-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-chia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2CD77E-D5A8-BB44-BCC5-78B2EEF5DF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26" y="2430141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46E59B-91B6-0446-B91B-B867FB53E1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173533" y="2393920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46B1A2-0F9E-EA4D-9328-70BA9849E2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418" y="3503932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C10A82-2C12-614E-BE86-0521B765BF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09" y="3667312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7"/>
          <p:cNvSpPr/>
          <p:nvPr/>
        </p:nvSpPr>
        <p:spPr>
          <a:xfrm>
            <a:off x="1110220" y="199869"/>
            <a:ext cx="9927193" cy="189240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222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Thời kì này người Việt thì thừa kế hệ thống chữ gì?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9E28EE09-D151-0747-971A-BBC95BC8A0A4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BD528C-D533-5E42-8E8D-B2536F91531C}"/>
              </a:ext>
            </a:extLst>
          </p:cNvPr>
          <p:cNvSpPr/>
          <p:nvPr/>
        </p:nvSpPr>
        <p:spPr>
          <a:xfrm>
            <a:off x="1702204" y="2352372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F0B75F-FA26-814B-8BC9-6DE8878D5F40}"/>
              </a:ext>
            </a:extLst>
          </p:cNvPr>
          <p:cNvSpPr/>
          <p:nvPr/>
        </p:nvSpPr>
        <p:spPr>
          <a:xfrm>
            <a:off x="5772151" y="2347252"/>
            <a:ext cx="4474664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Chữ Hán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DEBACE-DA84-294B-A2FF-9CF515E510E5}"/>
              </a:ext>
            </a:extLst>
          </p:cNvPr>
          <p:cNvSpPr/>
          <p:nvPr/>
        </p:nvSpPr>
        <p:spPr>
          <a:xfrm>
            <a:off x="1689553" y="3302118"/>
            <a:ext cx="3964125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577A6A-3FC7-9A46-A7B4-0303EF942BE8}"/>
              </a:ext>
            </a:extLst>
          </p:cNvPr>
          <p:cNvSpPr/>
          <p:nvPr/>
        </p:nvSpPr>
        <p:spPr>
          <a:xfrm>
            <a:off x="5738877" y="3305260"/>
            <a:ext cx="4507938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05A16F-A525-4E4F-B9DD-2921394DC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97" y="2493242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DFCD76-EE0D-1B49-8BB0-BB6917BBA7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50274" y="3483131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484147-95C0-C446-925E-9B23B9571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38" y="3685704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6366AB-B8FC-3E49-877F-376A4CF882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58" y="2522663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8"/>
          <p:cNvSpPr/>
          <p:nvPr/>
        </p:nvSpPr>
        <p:spPr>
          <a:xfrm>
            <a:off x="1110220" y="199869"/>
            <a:ext cx="9927193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15875" cap="rnd" cmpd="sng">
            <a:solidFill>
              <a:srgbClr val="4D7D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Nghệ thuật kiến trúc và điêu khắc của các quốc gia phong kiến Đông Nam Á chịu ảnh hưởng đậm nét của tôn giáo nào?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9" name="Google Shape;539;p18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0" name="Google Shape;540;p18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9" name="Google Shape;549;p18"/>
          <p:cNvSpPr txBox="1"/>
          <p:nvPr/>
        </p:nvSpPr>
        <p:spPr>
          <a:xfrm>
            <a:off x="10361978" y="6562165"/>
            <a:ext cx="1726928" cy="52318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1057042F-73EF-1A4C-A1C8-AF864D426534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8B22F9-E56A-9642-A893-E894B9BCC68F}"/>
              </a:ext>
            </a:extLst>
          </p:cNvPr>
          <p:cNvSpPr/>
          <p:nvPr/>
        </p:nvSpPr>
        <p:spPr>
          <a:xfrm>
            <a:off x="1054274" y="2244021"/>
            <a:ext cx="5041726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3896CE-1A24-B645-AE9A-B0DD48C73618}"/>
              </a:ext>
            </a:extLst>
          </p:cNvPr>
          <p:cNvSpPr/>
          <p:nvPr/>
        </p:nvSpPr>
        <p:spPr>
          <a:xfrm>
            <a:off x="6577717" y="3304940"/>
            <a:ext cx="4474664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1FAEFA-7A3F-084D-9F19-22D53D43560D}"/>
              </a:ext>
            </a:extLst>
          </p:cNvPr>
          <p:cNvSpPr/>
          <p:nvPr/>
        </p:nvSpPr>
        <p:spPr>
          <a:xfrm>
            <a:off x="1054275" y="3193767"/>
            <a:ext cx="5029074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9A85EB-3365-E344-87EC-567222BB0ED7}"/>
              </a:ext>
            </a:extLst>
          </p:cNvPr>
          <p:cNvSpPr/>
          <p:nvPr/>
        </p:nvSpPr>
        <p:spPr>
          <a:xfrm>
            <a:off x="6529475" y="2244021"/>
            <a:ext cx="4507938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giáo,Thiên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A0441A-2BFE-E249-B21D-9FBFCEFCAC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67" y="2384891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C96162-31D9-BA4D-86ED-F2A7DD6C70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79944" y="3374780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89BD53-A2DC-6E48-A777-44FA10BB54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36" y="2542537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E92804-5325-4148-B5D1-1A608BE06C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24" y="3480352"/>
            <a:ext cx="603557" cy="45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19"/>
          <p:cNvSpPr/>
          <p:nvPr/>
        </p:nvSpPr>
        <p:spPr>
          <a:xfrm>
            <a:off x="1110220" y="199869"/>
            <a:ext cx="9927193" cy="132790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định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Nam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?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9" name="Google Shape;559;p1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" name="Google Shape;560;p19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9" name="Google Shape;569;p19"/>
          <p:cNvSpPr txBox="1"/>
          <p:nvPr/>
        </p:nvSpPr>
        <p:spPr>
          <a:xfrm>
            <a:off x="10361978" y="6521824"/>
            <a:ext cx="1726928" cy="461624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F8CFFF2E-44E1-9242-859A-60175675A44A}"/>
              </a:ext>
            </a:extLst>
          </p:cNvPr>
          <p:cNvSpPr/>
          <p:nvPr/>
        </p:nvSpPr>
        <p:spPr>
          <a:xfrm>
            <a:off x="4592544" y="5647736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EB26CA-48A4-844D-81EF-D15B6C3B380F}"/>
              </a:ext>
            </a:extLst>
          </p:cNvPr>
          <p:cNvSpPr/>
          <p:nvPr/>
        </p:nvSpPr>
        <p:spPr>
          <a:xfrm>
            <a:off x="103094" y="1708785"/>
            <a:ext cx="5669055" cy="17567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3200"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 tín ngưỡng bản địa đã dung hợp với tôn giáo từ bên ngoài du nhập vào khu vực như Ấn Độ Giáo , Phật  giáo.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B79B6B-74D1-7345-8F34-62D9D789AA5B}"/>
              </a:ext>
            </a:extLst>
          </p:cNvPr>
          <p:cNvSpPr/>
          <p:nvPr/>
        </p:nvSpPr>
        <p:spPr>
          <a:xfrm>
            <a:off x="6056070" y="1811528"/>
            <a:ext cx="6217000" cy="149659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3200"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 cư dân Đông Nam Á không có chữ viết riêng mà sử dụng chữ viết của người Ấn Độ và Trung Quốc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C3AEFD-0078-F746-9C85-F131210C8BB1}"/>
              </a:ext>
            </a:extLst>
          </p:cNvPr>
          <p:cNvSpPr/>
          <p:nvPr/>
        </p:nvSpPr>
        <p:spPr>
          <a:xfrm>
            <a:off x="-90566" y="4354712"/>
            <a:ext cx="5854093" cy="142266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buSzPts val="3200"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Văn học Ấn Độ ảnh hưởng rất mạnh đến văn học của các nước Đông Nam Á 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8DFF8E-95B5-454E-92AA-29B34C1F122E}"/>
              </a:ext>
            </a:extLst>
          </p:cNvPr>
          <p:cNvSpPr/>
          <p:nvPr/>
        </p:nvSpPr>
        <p:spPr>
          <a:xfrm>
            <a:off x="6056070" y="4354253"/>
            <a:ext cx="6135930" cy="142266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3200"/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Kiến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trúc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đền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núi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kiểu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kiến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trúc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Ấn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tiêu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biểu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ở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Nam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Á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71DB03-D788-5640-BBAC-692C2A30C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72" y="2803657"/>
            <a:ext cx="604292" cy="5310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712B3B-B7DA-7D4B-B7C3-8053DE343F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58044" y="5249309"/>
            <a:ext cx="603402" cy="5280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4D10617-9204-7F40-9460-2B0C1845B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10" y="5147868"/>
            <a:ext cx="688755" cy="5303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CB18AA-9CD8-154B-B1DA-2F779D560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606" y="2412144"/>
            <a:ext cx="894269" cy="922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8961" y="3513056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79" name="Text Box 11">
            <a:extLst>
              <a:ext uri="{FF2B5EF4-FFF2-40B4-BE49-F238E27FC236}">
                <a16:creationId xmlns:a16="http://schemas.microsoft.com/office/drawing/2014/main" id="{94CECE19-A27A-AD4C-B999-28C98D3D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45" y="42483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1" name="Rectangle: Rounded Corners 3">
            <a:extLst>
              <a:ext uri="{FF2B5EF4-FFF2-40B4-BE49-F238E27FC236}">
                <a16:creationId xmlns:a16="http://schemas.microsoft.com/office/drawing/2014/main" id="{BBEE5217-F12D-BE44-ADEB-04E2896D2168}"/>
              </a:ext>
            </a:extLst>
          </p:cNvPr>
          <p:cNvSpPr/>
          <p:nvPr/>
        </p:nvSpPr>
        <p:spPr>
          <a:xfrm>
            <a:off x="1882798" y="-31963"/>
            <a:ext cx="8820032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9ECF257-233C-3947-9688-174F533104C0}"/>
              </a:ext>
            </a:extLst>
          </p:cNvPr>
          <p:cNvGrpSpPr/>
          <p:nvPr/>
        </p:nvGrpSpPr>
        <p:grpSpPr>
          <a:xfrm>
            <a:off x="883785" y="1742811"/>
            <a:ext cx="10723037" cy="1891713"/>
            <a:chOff x="1082847" y="869689"/>
            <a:chExt cx="10723037" cy="1954846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EB68909-9924-0A4D-B046-5E1EFF6DED91}"/>
                </a:ext>
              </a:extLst>
            </p:cNvPr>
            <p:cNvGrpSpPr/>
            <p:nvPr/>
          </p:nvGrpSpPr>
          <p:grpSpPr>
            <a:xfrm>
              <a:off x="1082847" y="869689"/>
              <a:ext cx="10723037" cy="1954846"/>
              <a:chOff x="1082847" y="869689"/>
              <a:chExt cx="10723037" cy="1954846"/>
            </a:xfrm>
          </p:grpSpPr>
          <p:pic>
            <p:nvPicPr>
              <p:cNvPr id="94" name="Picture 18">
                <a:extLst>
                  <a:ext uri="{FF2B5EF4-FFF2-40B4-BE49-F238E27FC236}">
                    <a16:creationId xmlns:a16="http://schemas.microsoft.com/office/drawing/2014/main" id="{E552888C-61BE-5843-93FE-1FBCEF7D4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95476">
                <a:off x="1358815" y="869689"/>
                <a:ext cx="10447069" cy="1954846"/>
              </a:xfrm>
              <a:prstGeom prst="rect">
                <a:avLst/>
              </a:prstGeom>
            </p:spPr>
          </p:pic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1F998F9-E5C8-7B45-B6EF-058A383921B6}"/>
                  </a:ext>
                </a:extLst>
              </p:cNvPr>
              <p:cNvGrpSpPr/>
              <p:nvPr/>
            </p:nvGrpSpPr>
            <p:grpSpPr>
              <a:xfrm>
                <a:off x="1082847" y="989398"/>
                <a:ext cx="9188923" cy="1744211"/>
                <a:chOff x="1082847" y="989398"/>
                <a:chExt cx="9188923" cy="1744211"/>
              </a:xfrm>
            </p:grpSpPr>
            <p:sp>
              <p:nvSpPr>
                <p:cNvPr id="96" name="TextBox 19">
                  <a:extLst>
                    <a:ext uri="{FF2B5EF4-FFF2-40B4-BE49-F238E27FC236}">
                      <a16:creationId xmlns:a16="http://schemas.microsoft.com/office/drawing/2014/main" id="{82A3BF03-A6C1-2F40-B31D-57DED22240DF}"/>
                    </a:ext>
                  </a:extLst>
                </p:cNvPr>
                <p:cNvSpPr txBox="1"/>
                <p:nvPr/>
              </p:nvSpPr>
              <p:spPr>
                <a:xfrm>
                  <a:off x="3130515" y="989398"/>
                  <a:ext cx="6320086" cy="13607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PHIẾU HỌC TẬP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kể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tên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liệt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kê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chữ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cổ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cư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dân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Đông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Nam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Á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97" name="Picture 21">
                  <a:extLst>
                    <a:ext uri="{FF2B5EF4-FFF2-40B4-BE49-F238E27FC236}">
                      <a16:creationId xmlns:a16="http://schemas.microsoft.com/office/drawing/2014/main" id="{653C8711-CF13-8E45-BEAC-5004ABD61E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5248397">
                  <a:off x="1012514" y="1345061"/>
                  <a:ext cx="1028916" cy="888250"/>
                </a:xfrm>
                <a:prstGeom prst="rect">
                  <a:avLst/>
                </a:prstGeom>
              </p:spPr>
            </p:pic>
            <p:pic>
              <p:nvPicPr>
                <p:cNvPr id="98" name="Picture 23">
                  <a:extLst>
                    <a:ext uri="{FF2B5EF4-FFF2-40B4-BE49-F238E27FC236}">
                      <a16:creationId xmlns:a16="http://schemas.microsoft.com/office/drawing/2014/main" id="{5840EEA8-8180-9D4A-B9F7-C8A19658F0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4334522">
                  <a:off x="9373716" y="2437222"/>
                  <a:ext cx="251124" cy="341650"/>
                </a:xfrm>
                <a:prstGeom prst="rect">
                  <a:avLst/>
                </a:prstGeom>
              </p:spPr>
            </p:pic>
            <p:pic>
              <p:nvPicPr>
                <p:cNvPr id="99" name="Picture 24">
                  <a:extLst>
                    <a:ext uri="{FF2B5EF4-FFF2-40B4-BE49-F238E27FC236}">
                      <a16:creationId xmlns:a16="http://schemas.microsoft.com/office/drawing/2014/main" id="{2E9B008D-3E63-1E46-84D4-581B754BD6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6956497">
                  <a:off x="9466389" y="2547231"/>
                  <a:ext cx="94820" cy="132444"/>
                </a:xfrm>
                <a:prstGeom prst="rect">
                  <a:avLst/>
                </a:prstGeom>
              </p:spPr>
            </p:pic>
            <p:pic>
              <p:nvPicPr>
                <p:cNvPr id="101" name="Picture 26">
                  <a:extLst>
                    <a:ext uri="{FF2B5EF4-FFF2-40B4-BE49-F238E27FC236}">
                      <a16:creationId xmlns:a16="http://schemas.microsoft.com/office/drawing/2014/main" id="{5832B894-F27E-CD43-A151-3E140932D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2853178">
                  <a:off x="9884090" y="1859956"/>
                  <a:ext cx="387680" cy="441794"/>
                </a:xfrm>
                <a:prstGeom prst="rect">
                  <a:avLst/>
                </a:prstGeom>
              </p:spPr>
            </p:pic>
            <p:pic>
              <p:nvPicPr>
                <p:cNvPr id="102" name="Picture 27">
                  <a:extLst>
                    <a:ext uri="{FF2B5EF4-FFF2-40B4-BE49-F238E27FC236}">
                      <a16:creationId xmlns:a16="http://schemas.microsoft.com/office/drawing/2014/main" id="{8A1F5A7E-6A1E-E147-96C5-8CE615168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9436866">
                  <a:off x="2103854" y="1749951"/>
                  <a:ext cx="387680" cy="4417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92" name="Picture 20">
              <a:extLst>
                <a:ext uri="{FF2B5EF4-FFF2-40B4-BE49-F238E27FC236}">
                  <a16:creationId xmlns:a16="http://schemas.microsoft.com/office/drawing/2014/main" id="{9B5A89A2-AA93-3C42-A668-A6ACFE5FB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242115">
              <a:off x="10103892" y="1245309"/>
              <a:ext cx="1028918" cy="888248"/>
            </a:xfrm>
            <a:prstGeom prst="rect">
              <a:avLst/>
            </a:prstGeom>
          </p:spPr>
        </p:pic>
        <p:pic>
          <p:nvPicPr>
            <p:cNvPr id="93" name="Picture 22">
              <a:extLst>
                <a:ext uri="{FF2B5EF4-FFF2-40B4-BE49-F238E27FC236}">
                  <a16:creationId xmlns:a16="http://schemas.microsoft.com/office/drawing/2014/main" id="{5A332597-45FE-D74D-BCB9-DABCFF8D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4334522">
              <a:off x="2263966" y="1166620"/>
              <a:ext cx="330384" cy="449482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4CE7237-5C21-B84B-BC50-26D3B8781FD3}"/>
              </a:ext>
            </a:extLst>
          </p:cNvPr>
          <p:cNvGrpSpPr/>
          <p:nvPr/>
        </p:nvGrpSpPr>
        <p:grpSpPr>
          <a:xfrm>
            <a:off x="549799" y="3655382"/>
            <a:ext cx="2018544" cy="3131715"/>
            <a:chOff x="-25198" y="3611842"/>
            <a:chExt cx="2018544" cy="3131715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62000464-43FC-6D4F-B45C-66BF5CD6CCEE}"/>
                </a:ext>
              </a:extLst>
            </p:cNvPr>
            <p:cNvSpPr/>
            <p:nvPr/>
          </p:nvSpPr>
          <p:spPr>
            <a:xfrm>
              <a:off x="-25198" y="3611842"/>
              <a:ext cx="2018544" cy="182258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8D2C4E6-2B3E-2844-9893-2D5E4170A830}"/>
                </a:ext>
              </a:extLst>
            </p:cNvPr>
            <p:cNvSpPr/>
            <p:nvPr/>
          </p:nvSpPr>
          <p:spPr>
            <a:xfrm>
              <a:off x="42582" y="5893551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822337AA-B859-424F-A1D4-73D0BB1242C3}"/>
                </a:ext>
              </a:extLst>
            </p:cNvPr>
            <p:cNvSpPr/>
            <p:nvPr/>
          </p:nvSpPr>
          <p:spPr>
            <a:xfrm>
              <a:off x="702534" y="5499562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DBCDEC4-E7FF-8347-BA9B-C745F636633B}"/>
              </a:ext>
            </a:extLst>
          </p:cNvPr>
          <p:cNvGrpSpPr/>
          <p:nvPr/>
        </p:nvGrpSpPr>
        <p:grpSpPr>
          <a:xfrm>
            <a:off x="3240474" y="3645398"/>
            <a:ext cx="2018544" cy="3143126"/>
            <a:chOff x="2412174" y="3693608"/>
            <a:chExt cx="2018544" cy="3143126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A45B7330-E561-4F48-ACCF-F607132F694E}"/>
                </a:ext>
              </a:extLst>
            </p:cNvPr>
            <p:cNvSpPr/>
            <p:nvPr/>
          </p:nvSpPr>
          <p:spPr>
            <a:xfrm>
              <a:off x="2412174" y="3693608"/>
              <a:ext cx="2018544" cy="1809465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E61B683-60DF-EB43-8E41-31EA61F35AE5}"/>
                </a:ext>
              </a:extLst>
            </p:cNvPr>
            <p:cNvSpPr/>
            <p:nvPr/>
          </p:nvSpPr>
          <p:spPr>
            <a:xfrm>
              <a:off x="2561244" y="5986728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2" name="Down Arrow 111">
              <a:extLst>
                <a:ext uri="{FF2B5EF4-FFF2-40B4-BE49-F238E27FC236}">
                  <a16:creationId xmlns:a16="http://schemas.microsoft.com/office/drawing/2014/main" id="{450A6DDC-7BEF-F848-97B7-9DE9632669EF}"/>
                </a:ext>
              </a:extLst>
            </p:cNvPr>
            <p:cNvSpPr/>
            <p:nvPr/>
          </p:nvSpPr>
          <p:spPr>
            <a:xfrm>
              <a:off x="3288647" y="5578931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76C0C9-7C46-5949-8C3B-3812181BE877}"/>
              </a:ext>
            </a:extLst>
          </p:cNvPr>
          <p:cNvGrpSpPr/>
          <p:nvPr/>
        </p:nvGrpSpPr>
        <p:grpSpPr>
          <a:xfrm>
            <a:off x="6212481" y="3694592"/>
            <a:ext cx="2018544" cy="3099052"/>
            <a:chOff x="4892702" y="3737682"/>
            <a:chExt cx="2018544" cy="3099052"/>
          </a:xfrm>
        </p:grpSpPr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1DFDC2AA-B146-344A-A6D3-FEAFBB9B47EC}"/>
                </a:ext>
              </a:extLst>
            </p:cNvPr>
            <p:cNvSpPr/>
            <p:nvPr/>
          </p:nvSpPr>
          <p:spPr>
            <a:xfrm>
              <a:off x="4892702" y="3737682"/>
              <a:ext cx="2018544" cy="16967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8B97855-D337-B14D-8BAB-92F7C038A5F0}"/>
                </a:ext>
              </a:extLst>
            </p:cNvPr>
            <p:cNvSpPr/>
            <p:nvPr/>
          </p:nvSpPr>
          <p:spPr>
            <a:xfrm>
              <a:off x="4999045" y="5986728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8" name="Down Arrow 117">
              <a:extLst>
                <a:ext uri="{FF2B5EF4-FFF2-40B4-BE49-F238E27FC236}">
                  <a16:creationId xmlns:a16="http://schemas.microsoft.com/office/drawing/2014/main" id="{7B828DDE-BB45-6346-80CC-26DC00971E64}"/>
                </a:ext>
              </a:extLst>
            </p:cNvPr>
            <p:cNvSpPr/>
            <p:nvPr/>
          </p:nvSpPr>
          <p:spPr>
            <a:xfrm>
              <a:off x="5769175" y="5519762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5C653CD-B1E0-9D43-B8D8-88DECE993AEC}"/>
              </a:ext>
            </a:extLst>
          </p:cNvPr>
          <p:cNvGrpSpPr/>
          <p:nvPr/>
        </p:nvGrpSpPr>
        <p:grpSpPr>
          <a:xfrm>
            <a:off x="9128147" y="3655383"/>
            <a:ext cx="2018544" cy="3143126"/>
            <a:chOff x="4892702" y="3693608"/>
            <a:chExt cx="2018544" cy="3143126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63B422B0-4B77-E347-8B3E-2D3E280CBE17}"/>
                </a:ext>
              </a:extLst>
            </p:cNvPr>
            <p:cNvSpPr/>
            <p:nvPr/>
          </p:nvSpPr>
          <p:spPr>
            <a:xfrm>
              <a:off x="4892702" y="3693608"/>
              <a:ext cx="2018544" cy="174082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367FB3E-9379-544B-81E3-CC6AEBF7F16B}"/>
                </a:ext>
              </a:extLst>
            </p:cNvPr>
            <p:cNvSpPr/>
            <p:nvPr/>
          </p:nvSpPr>
          <p:spPr>
            <a:xfrm>
              <a:off x="4999045" y="5986728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6" name="Down Arrow 135">
              <a:extLst>
                <a:ext uri="{FF2B5EF4-FFF2-40B4-BE49-F238E27FC236}">
                  <a16:creationId xmlns:a16="http://schemas.microsoft.com/office/drawing/2014/main" id="{7C6C7AAC-A279-BC46-B31C-FFE041DEC920}"/>
                </a:ext>
              </a:extLst>
            </p:cNvPr>
            <p:cNvSpPr/>
            <p:nvPr/>
          </p:nvSpPr>
          <p:spPr>
            <a:xfrm>
              <a:off x="5769175" y="5519762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D931B9B-763E-6847-A027-C0DE896FC2CE}"/>
              </a:ext>
            </a:extLst>
          </p:cNvPr>
          <p:cNvSpPr/>
          <p:nvPr/>
        </p:nvSpPr>
        <p:spPr>
          <a:xfrm>
            <a:off x="366543" y="1095751"/>
            <a:ext cx="4597077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401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F6E7B2D-0449-D743-A804-0C28431FB602}"/>
              </a:ext>
            </a:extLst>
          </p:cNvPr>
          <p:cNvGrpSpPr/>
          <p:nvPr/>
        </p:nvGrpSpPr>
        <p:grpSpPr>
          <a:xfrm>
            <a:off x="40297" y="4104674"/>
            <a:ext cx="2574494" cy="2732060"/>
            <a:chOff x="-25198" y="3429000"/>
            <a:chExt cx="2018544" cy="340773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5FD07EB-AAA0-434E-B964-06405EAC2FC2}"/>
                </a:ext>
              </a:extLst>
            </p:cNvPr>
            <p:cNvSpPr/>
            <p:nvPr/>
          </p:nvSpPr>
          <p:spPr>
            <a:xfrm>
              <a:off x="-25198" y="3429000"/>
              <a:ext cx="2018544" cy="20054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4821DE2-59F7-4248-9B85-DF821E835BDE}"/>
                </a:ext>
              </a:extLst>
            </p:cNvPr>
            <p:cNvSpPr/>
            <p:nvPr/>
          </p:nvSpPr>
          <p:spPr>
            <a:xfrm>
              <a:off x="123443" y="5986728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5" name="Down Arrow 54">
              <a:extLst>
                <a:ext uri="{FF2B5EF4-FFF2-40B4-BE49-F238E27FC236}">
                  <a16:creationId xmlns:a16="http://schemas.microsoft.com/office/drawing/2014/main" id="{3B9976A5-D2EC-7642-9F9D-A46131F709CE}"/>
                </a:ext>
              </a:extLst>
            </p:cNvPr>
            <p:cNvSpPr/>
            <p:nvPr/>
          </p:nvSpPr>
          <p:spPr>
            <a:xfrm>
              <a:off x="702534" y="5499562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" name="Google Shape;789;p13">
            <a:extLst>
              <a:ext uri="{FF2B5EF4-FFF2-40B4-BE49-F238E27FC236}">
                <a16:creationId xmlns:a16="http://schemas.microsoft.com/office/drawing/2014/main" id="{3855EE76-BF5C-D54A-9AC6-BBD959BDA700}"/>
              </a:ext>
            </a:extLst>
          </p:cNvPr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115" name="Google Shape;790;p13">
              <a:extLst>
                <a:ext uri="{FF2B5EF4-FFF2-40B4-BE49-F238E27FC236}">
                  <a16:creationId xmlns:a16="http://schemas.microsoft.com/office/drawing/2014/main" id="{F2351F1A-8D4E-9748-AA96-8C848AFB969E}"/>
                </a:ext>
              </a:extLst>
            </p:cNvPr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791;p13">
              <a:extLst>
                <a:ext uri="{FF2B5EF4-FFF2-40B4-BE49-F238E27FC236}">
                  <a16:creationId xmlns:a16="http://schemas.microsoft.com/office/drawing/2014/main" id="{B9E384D6-1A0A-F44C-91B3-BB59617D2B1F}"/>
                </a:ext>
              </a:extLst>
            </p:cNvPr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792;p13">
              <a:extLst>
                <a:ext uri="{FF2B5EF4-FFF2-40B4-BE49-F238E27FC236}">
                  <a16:creationId xmlns:a16="http://schemas.microsoft.com/office/drawing/2014/main" id="{9CF62166-EA29-E041-8EDE-4763343A87D2}"/>
                </a:ext>
              </a:extLst>
            </p:cNvPr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793;p13">
              <a:extLst>
                <a:ext uri="{FF2B5EF4-FFF2-40B4-BE49-F238E27FC236}">
                  <a16:creationId xmlns:a16="http://schemas.microsoft.com/office/drawing/2014/main" id="{9F724CDB-F5BC-DC46-A2ED-407CBEECC858}"/>
                </a:ext>
              </a:extLst>
            </p:cNvPr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794;p13">
              <a:extLst>
                <a:ext uri="{FF2B5EF4-FFF2-40B4-BE49-F238E27FC236}">
                  <a16:creationId xmlns:a16="http://schemas.microsoft.com/office/drawing/2014/main" id="{ECF22659-41FF-D847-A5D6-E381AE35D737}"/>
                </a:ext>
              </a:extLst>
            </p:cNvPr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795;p13">
              <a:extLst>
                <a:ext uri="{FF2B5EF4-FFF2-40B4-BE49-F238E27FC236}">
                  <a16:creationId xmlns:a16="http://schemas.microsoft.com/office/drawing/2014/main" id="{0E33A2CF-CAED-1948-9DC0-0CED3C44965F}"/>
                </a:ext>
              </a:extLst>
            </p:cNvPr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796;p13">
              <a:extLst>
                <a:ext uri="{FF2B5EF4-FFF2-40B4-BE49-F238E27FC236}">
                  <a16:creationId xmlns:a16="http://schemas.microsoft.com/office/drawing/2014/main" id="{F5E1AE24-5F01-3F41-982E-C0008F852F8F}"/>
                </a:ext>
              </a:extLst>
            </p:cNvPr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797;p13">
              <a:extLst>
                <a:ext uri="{FF2B5EF4-FFF2-40B4-BE49-F238E27FC236}">
                  <a16:creationId xmlns:a16="http://schemas.microsoft.com/office/drawing/2014/main" id="{FA6832DC-9F67-044F-9C2A-63D1C8634347}"/>
                </a:ext>
              </a:extLst>
            </p:cNvPr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798;p13">
              <a:extLst>
                <a:ext uri="{FF2B5EF4-FFF2-40B4-BE49-F238E27FC236}">
                  <a16:creationId xmlns:a16="http://schemas.microsoft.com/office/drawing/2014/main" id="{EC232230-EA2D-2E40-9886-6F4DE71D6FB3}"/>
                </a:ext>
              </a:extLst>
            </p:cNvPr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799;p13">
              <a:extLst>
                <a:ext uri="{FF2B5EF4-FFF2-40B4-BE49-F238E27FC236}">
                  <a16:creationId xmlns:a16="http://schemas.microsoft.com/office/drawing/2014/main" id="{CFF6B52A-8183-3D43-94B6-572D290C2673}"/>
                </a:ext>
              </a:extLst>
            </p:cNvPr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800;p13">
              <a:extLst>
                <a:ext uri="{FF2B5EF4-FFF2-40B4-BE49-F238E27FC236}">
                  <a16:creationId xmlns:a16="http://schemas.microsoft.com/office/drawing/2014/main" id="{95E0A360-6B6E-9E46-9ACA-461C09F0FF6A}"/>
                </a:ext>
              </a:extLst>
            </p:cNvPr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801;p13">
              <a:extLst>
                <a:ext uri="{FF2B5EF4-FFF2-40B4-BE49-F238E27FC236}">
                  <a16:creationId xmlns:a16="http://schemas.microsoft.com/office/drawing/2014/main" id="{8837FF10-D2EF-4249-86B3-1645BD13D8DA}"/>
                </a:ext>
              </a:extLst>
            </p:cNvPr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802;p13">
              <a:extLst>
                <a:ext uri="{FF2B5EF4-FFF2-40B4-BE49-F238E27FC236}">
                  <a16:creationId xmlns:a16="http://schemas.microsoft.com/office/drawing/2014/main" id="{0597EEC0-E7CB-5549-9C3D-80C63BCA3D23}"/>
                </a:ext>
              </a:extLst>
            </p:cNvPr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803;p13">
              <a:extLst>
                <a:ext uri="{FF2B5EF4-FFF2-40B4-BE49-F238E27FC236}">
                  <a16:creationId xmlns:a16="http://schemas.microsoft.com/office/drawing/2014/main" id="{AFA66E85-6CCD-4543-922A-EE2788E495EF}"/>
                </a:ext>
              </a:extLst>
            </p:cNvPr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804;p13">
              <a:extLst>
                <a:ext uri="{FF2B5EF4-FFF2-40B4-BE49-F238E27FC236}">
                  <a16:creationId xmlns:a16="http://schemas.microsoft.com/office/drawing/2014/main" id="{8C092147-AC01-F546-9B97-2A6345390AAD}"/>
                </a:ext>
              </a:extLst>
            </p:cNvPr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5;p13">
              <a:extLst>
                <a:ext uri="{FF2B5EF4-FFF2-40B4-BE49-F238E27FC236}">
                  <a16:creationId xmlns:a16="http://schemas.microsoft.com/office/drawing/2014/main" id="{721DCD4B-D7DC-DB4A-AABA-3B3C37386772}"/>
                </a:ext>
              </a:extLst>
            </p:cNvPr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6;p13">
              <a:extLst>
                <a:ext uri="{FF2B5EF4-FFF2-40B4-BE49-F238E27FC236}">
                  <a16:creationId xmlns:a16="http://schemas.microsoft.com/office/drawing/2014/main" id="{E9AF940E-C8F6-A94C-9966-64D4A6637982}"/>
                </a:ext>
              </a:extLst>
            </p:cNvPr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7;p13">
              <a:extLst>
                <a:ext uri="{FF2B5EF4-FFF2-40B4-BE49-F238E27FC236}">
                  <a16:creationId xmlns:a16="http://schemas.microsoft.com/office/drawing/2014/main" id="{CE1BE298-7ADB-C94A-8F84-AECB0A18CA8C}"/>
                </a:ext>
              </a:extLst>
            </p:cNvPr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8;p13">
              <a:extLst>
                <a:ext uri="{FF2B5EF4-FFF2-40B4-BE49-F238E27FC236}">
                  <a16:creationId xmlns:a16="http://schemas.microsoft.com/office/drawing/2014/main" id="{33D0E136-F04B-E14A-8C39-1696737A801F}"/>
                </a:ext>
              </a:extLst>
            </p:cNvPr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809;p13">
            <a:extLst>
              <a:ext uri="{FF2B5EF4-FFF2-40B4-BE49-F238E27FC236}">
                <a16:creationId xmlns:a16="http://schemas.microsoft.com/office/drawing/2014/main" id="{08E4B7CD-ED37-ED47-B5FC-FBBB44E6CF8C}"/>
              </a:ext>
            </a:extLst>
          </p:cNvPr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135" name="Google Shape;810;p13">
              <a:extLst>
                <a:ext uri="{FF2B5EF4-FFF2-40B4-BE49-F238E27FC236}">
                  <a16:creationId xmlns:a16="http://schemas.microsoft.com/office/drawing/2014/main" id="{594D5D5D-7942-9A4D-BD26-15160EE2F356}"/>
                </a:ext>
              </a:extLst>
            </p:cNvPr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11;p13">
              <a:extLst>
                <a:ext uri="{FF2B5EF4-FFF2-40B4-BE49-F238E27FC236}">
                  <a16:creationId xmlns:a16="http://schemas.microsoft.com/office/drawing/2014/main" id="{39A186C4-AD33-0145-93A9-113D80F41118}"/>
                </a:ext>
              </a:extLst>
            </p:cNvPr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12;p13">
              <a:extLst>
                <a:ext uri="{FF2B5EF4-FFF2-40B4-BE49-F238E27FC236}">
                  <a16:creationId xmlns:a16="http://schemas.microsoft.com/office/drawing/2014/main" id="{AAA3520D-6D52-4149-A79D-7352DC890518}"/>
                </a:ext>
              </a:extLst>
            </p:cNvPr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13;p13">
              <a:extLst>
                <a:ext uri="{FF2B5EF4-FFF2-40B4-BE49-F238E27FC236}">
                  <a16:creationId xmlns:a16="http://schemas.microsoft.com/office/drawing/2014/main" id="{114FDD46-D89C-BB44-89BF-390B45767107}"/>
                </a:ext>
              </a:extLst>
            </p:cNvPr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14;p13">
              <a:extLst>
                <a:ext uri="{FF2B5EF4-FFF2-40B4-BE49-F238E27FC236}">
                  <a16:creationId xmlns:a16="http://schemas.microsoft.com/office/drawing/2014/main" id="{6EDEA059-AB92-854A-8D42-76E575FEA8BF}"/>
                </a:ext>
              </a:extLst>
            </p:cNvPr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5;p13">
              <a:extLst>
                <a:ext uri="{FF2B5EF4-FFF2-40B4-BE49-F238E27FC236}">
                  <a16:creationId xmlns:a16="http://schemas.microsoft.com/office/drawing/2014/main" id="{2255906E-0C99-D744-B15C-015D7A951DC1}"/>
                </a:ext>
              </a:extLst>
            </p:cNvPr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6;p13">
              <a:extLst>
                <a:ext uri="{FF2B5EF4-FFF2-40B4-BE49-F238E27FC236}">
                  <a16:creationId xmlns:a16="http://schemas.microsoft.com/office/drawing/2014/main" id="{405339C4-9896-8645-988C-A57D04A6ECD8}"/>
                </a:ext>
              </a:extLst>
            </p:cNvPr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7;p13">
              <a:extLst>
                <a:ext uri="{FF2B5EF4-FFF2-40B4-BE49-F238E27FC236}">
                  <a16:creationId xmlns:a16="http://schemas.microsoft.com/office/drawing/2014/main" id="{23368A1C-F45D-0A44-A588-11AEB1A464AE}"/>
                </a:ext>
              </a:extLst>
            </p:cNvPr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8;p13">
              <a:extLst>
                <a:ext uri="{FF2B5EF4-FFF2-40B4-BE49-F238E27FC236}">
                  <a16:creationId xmlns:a16="http://schemas.microsoft.com/office/drawing/2014/main" id="{271D968F-D866-F649-931B-112C06FB44DF}"/>
                </a:ext>
              </a:extLst>
            </p:cNvPr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9;p13">
              <a:extLst>
                <a:ext uri="{FF2B5EF4-FFF2-40B4-BE49-F238E27FC236}">
                  <a16:creationId xmlns:a16="http://schemas.microsoft.com/office/drawing/2014/main" id="{FBF868C5-B788-9341-B4FA-BBDAD91A4E81}"/>
                </a:ext>
              </a:extLst>
            </p:cNvPr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20;p13">
              <a:extLst>
                <a:ext uri="{FF2B5EF4-FFF2-40B4-BE49-F238E27FC236}">
                  <a16:creationId xmlns:a16="http://schemas.microsoft.com/office/drawing/2014/main" id="{621E3D0A-04DC-D549-9FAE-7F83C5CC7024}"/>
                </a:ext>
              </a:extLst>
            </p:cNvPr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21;p13">
              <a:extLst>
                <a:ext uri="{FF2B5EF4-FFF2-40B4-BE49-F238E27FC236}">
                  <a16:creationId xmlns:a16="http://schemas.microsoft.com/office/drawing/2014/main" id="{D3DA4E64-E3FC-8842-AC37-BFEA9496222E}"/>
                </a:ext>
              </a:extLst>
            </p:cNvPr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22;p13">
              <a:extLst>
                <a:ext uri="{FF2B5EF4-FFF2-40B4-BE49-F238E27FC236}">
                  <a16:creationId xmlns:a16="http://schemas.microsoft.com/office/drawing/2014/main" id="{3891CF83-7375-D64B-8601-AFFECDEB9406}"/>
                </a:ext>
              </a:extLst>
            </p:cNvPr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23;p13">
              <a:extLst>
                <a:ext uri="{FF2B5EF4-FFF2-40B4-BE49-F238E27FC236}">
                  <a16:creationId xmlns:a16="http://schemas.microsoft.com/office/drawing/2014/main" id="{9929D1A3-DC8E-1A41-9A0A-9C47B26B87BF}"/>
                </a:ext>
              </a:extLst>
            </p:cNvPr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24;p13">
              <a:extLst>
                <a:ext uri="{FF2B5EF4-FFF2-40B4-BE49-F238E27FC236}">
                  <a16:creationId xmlns:a16="http://schemas.microsoft.com/office/drawing/2014/main" id="{D7F3350B-3F54-CA42-AE1C-7D1AC44CAB16}"/>
                </a:ext>
              </a:extLst>
            </p:cNvPr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5;p13">
              <a:extLst>
                <a:ext uri="{FF2B5EF4-FFF2-40B4-BE49-F238E27FC236}">
                  <a16:creationId xmlns:a16="http://schemas.microsoft.com/office/drawing/2014/main" id="{9B574DCF-A5E1-A646-A295-EB77865D9F6D}"/>
                </a:ext>
              </a:extLst>
            </p:cNvPr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6;p13">
              <a:extLst>
                <a:ext uri="{FF2B5EF4-FFF2-40B4-BE49-F238E27FC236}">
                  <a16:creationId xmlns:a16="http://schemas.microsoft.com/office/drawing/2014/main" id="{BCAABB6C-753F-E646-B5CE-4BD9249CB460}"/>
                </a:ext>
              </a:extLst>
            </p:cNvPr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7;p13">
              <a:extLst>
                <a:ext uri="{FF2B5EF4-FFF2-40B4-BE49-F238E27FC236}">
                  <a16:creationId xmlns:a16="http://schemas.microsoft.com/office/drawing/2014/main" id="{FBC7A92C-B784-C147-BE8D-255034709B1A}"/>
                </a:ext>
              </a:extLst>
            </p:cNvPr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8;p13">
              <a:extLst>
                <a:ext uri="{FF2B5EF4-FFF2-40B4-BE49-F238E27FC236}">
                  <a16:creationId xmlns:a16="http://schemas.microsoft.com/office/drawing/2014/main" id="{A71C9A3C-D916-6948-9678-275EA204F364}"/>
                </a:ext>
              </a:extLst>
            </p:cNvPr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6AA51E8-8548-CD46-A640-D944FE2D9B40}"/>
              </a:ext>
            </a:extLst>
          </p:cNvPr>
          <p:cNvSpPr/>
          <p:nvPr/>
        </p:nvSpPr>
        <p:spPr>
          <a:xfrm>
            <a:off x="404217" y="1119219"/>
            <a:ext cx="4597077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5" name="Rectangle: Rounded Corners 3">
            <a:extLst>
              <a:ext uri="{FF2B5EF4-FFF2-40B4-BE49-F238E27FC236}">
                <a16:creationId xmlns:a16="http://schemas.microsoft.com/office/drawing/2014/main" id="{C0ACB098-003B-6F4F-97CD-121DFEAA2C64}"/>
              </a:ext>
            </a:extLst>
          </p:cNvPr>
          <p:cNvSpPr/>
          <p:nvPr/>
        </p:nvSpPr>
        <p:spPr>
          <a:xfrm>
            <a:off x="1882798" y="-31963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E5D847D-CA60-3D42-9D24-EEDAC3D47C05}"/>
              </a:ext>
            </a:extLst>
          </p:cNvPr>
          <p:cNvGrpSpPr/>
          <p:nvPr/>
        </p:nvGrpSpPr>
        <p:grpSpPr>
          <a:xfrm>
            <a:off x="872580" y="1763282"/>
            <a:ext cx="10723037" cy="1891713"/>
            <a:chOff x="1082847" y="869689"/>
            <a:chExt cx="10723037" cy="1954846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EC3836B-C1F1-0F49-938E-765C2DC1B2B0}"/>
                </a:ext>
              </a:extLst>
            </p:cNvPr>
            <p:cNvGrpSpPr/>
            <p:nvPr/>
          </p:nvGrpSpPr>
          <p:grpSpPr>
            <a:xfrm>
              <a:off x="1082847" y="869689"/>
              <a:ext cx="10723037" cy="1954846"/>
              <a:chOff x="1082847" y="869689"/>
              <a:chExt cx="10723037" cy="1954846"/>
            </a:xfrm>
          </p:grpSpPr>
          <p:pic>
            <p:nvPicPr>
              <p:cNvPr id="160" name="Picture 18">
                <a:extLst>
                  <a:ext uri="{FF2B5EF4-FFF2-40B4-BE49-F238E27FC236}">
                    <a16:creationId xmlns:a16="http://schemas.microsoft.com/office/drawing/2014/main" id="{237E9CDB-A4FD-3547-AF4A-EACBF9813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95476">
                <a:off x="1358815" y="869689"/>
                <a:ext cx="10447069" cy="1954846"/>
              </a:xfrm>
              <a:prstGeom prst="rect">
                <a:avLst/>
              </a:prstGeom>
            </p:spPr>
          </p:pic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3AB3622F-7355-CE4A-9661-DA825A495568}"/>
                  </a:ext>
                </a:extLst>
              </p:cNvPr>
              <p:cNvGrpSpPr/>
              <p:nvPr/>
            </p:nvGrpSpPr>
            <p:grpSpPr>
              <a:xfrm>
                <a:off x="1082847" y="989398"/>
                <a:ext cx="9188923" cy="1744211"/>
                <a:chOff x="1082847" y="989398"/>
                <a:chExt cx="9188923" cy="1744211"/>
              </a:xfrm>
            </p:grpSpPr>
            <p:sp>
              <p:nvSpPr>
                <p:cNvPr id="162" name="TextBox 19">
                  <a:extLst>
                    <a:ext uri="{FF2B5EF4-FFF2-40B4-BE49-F238E27FC236}">
                      <a16:creationId xmlns:a16="http://schemas.microsoft.com/office/drawing/2014/main" id="{79B1E0DA-C8B1-2147-9BAE-0405C5F2C213}"/>
                    </a:ext>
                  </a:extLst>
                </p:cNvPr>
                <p:cNvSpPr txBox="1"/>
                <p:nvPr/>
              </p:nvSpPr>
              <p:spPr>
                <a:xfrm>
                  <a:off x="3130515" y="989398"/>
                  <a:ext cx="6320086" cy="13607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PHIẾU HỌC TẬP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kể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tên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liệt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kê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chữ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cổ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cư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dân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Đông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Nam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Á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63" name="Picture 21">
                  <a:extLst>
                    <a:ext uri="{FF2B5EF4-FFF2-40B4-BE49-F238E27FC236}">
                      <a16:creationId xmlns:a16="http://schemas.microsoft.com/office/drawing/2014/main" id="{2EB55B18-3531-CC49-AEF1-1C262DAEA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5248397">
                  <a:off x="1012514" y="1345061"/>
                  <a:ext cx="1028916" cy="888250"/>
                </a:xfrm>
                <a:prstGeom prst="rect">
                  <a:avLst/>
                </a:prstGeom>
              </p:spPr>
            </p:pic>
            <p:pic>
              <p:nvPicPr>
                <p:cNvPr id="164" name="Picture 23">
                  <a:extLst>
                    <a:ext uri="{FF2B5EF4-FFF2-40B4-BE49-F238E27FC236}">
                      <a16:creationId xmlns:a16="http://schemas.microsoft.com/office/drawing/2014/main" id="{0E456B5B-DCA6-1043-B664-E1088BB03B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4334522">
                  <a:off x="9373716" y="2437222"/>
                  <a:ext cx="251124" cy="341650"/>
                </a:xfrm>
                <a:prstGeom prst="rect">
                  <a:avLst/>
                </a:prstGeom>
              </p:spPr>
            </p:pic>
            <p:pic>
              <p:nvPicPr>
                <p:cNvPr id="165" name="Picture 24">
                  <a:extLst>
                    <a:ext uri="{FF2B5EF4-FFF2-40B4-BE49-F238E27FC236}">
                      <a16:creationId xmlns:a16="http://schemas.microsoft.com/office/drawing/2014/main" id="{9F216A46-5903-E541-AB26-3589A33E2F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6956497">
                  <a:off x="9466389" y="2547231"/>
                  <a:ext cx="94820" cy="132444"/>
                </a:xfrm>
                <a:prstGeom prst="rect">
                  <a:avLst/>
                </a:prstGeom>
              </p:spPr>
            </p:pic>
            <p:pic>
              <p:nvPicPr>
                <p:cNvPr id="166" name="Picture 26">
                  <a:extLst>
                    <a:ext uri="{FF2B5EF4-FFF2-40B4-BE49-F238E27FC236}">
                      <a16:creationId xmlns:a16="http://schemas.microsoft.com/office/drawing/2014/main" id="{FBF1B72D-634F-3D46-A343-9FD750A11B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2853178">
                  <a:off x="9884090" y="1859956"/>
                  <a:ext cx="387680" cy="441794"/>
                </a:xfrm>
                <a:prstGeom prst="rect">
                  <a:avLst/>
                </a:prstGeom>
              </p:spPr>
            </p:pic>
            <p:pic>
              <p:nvPicPr>
                <p:cNvPr id="167" name="Picture 27">
                  <a:extLst>
                    <a:ext uri="{FF2B5EF4-FFF2-40B4-BE49-F238E27FC236}">
                      <a16:creationId xmlns:a16="http://schemas.microsoft.com/office/drawing/2014/main" id="{9912BDE6-5E6A-E945-95BF-FDB28BF5B7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9436866">
                  <a:off x="2103854" y="1749951"/>
                  <a:ext cx="387680" cy="4417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158" name="Picture 20">
              <a:extLst>
                <a:ext uri="{FF2B5EF4-FFF2-40B4-BE49-F238E27FC236}">
                  <a16:creationId xmlns:a16="http://schemas.microsoft.com/office/drawing/2014/main" id="{1B60E385-DB51-0443-BE89-B14C22487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242115">
              <a:off x="10103892" y="1245309"/>
              <a:ext cx="1028918" cy="888248"/>
            </a:xfrm>
            <a:prstGeom prst="rect">
              <a:avLst/>
            </a:prstGeom>
          </p:spPr>
        </p:pic>
        <p:pic>
          <p:nvPicPr>
            <p:cNvPr id="159" name="Picture 22">
              <a:extLst>
                <a:ext uri="{FF2B5EF4-FFF2-40B4-BE49-F238E27FC236}">
                  <a16:creationId xmlns:a16="http://schemas.microsoft.com/office/drawing/2014/main" id="{E013DE49-457A-7741-A643-91BAC0052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4334522">
              <a:off x="2263966" y="1166620"/>
              <a:ext cx="330384" cy="44948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28B6B1-7BA3-8C4E-88F3-233AE70607C7}"/>
              </a:ext>
            </a:extLst>
          </p:cNvPr>
          <p:cNvGrpSpPr/>
          <p:nvPr/>
        </p:nvGrpSpPr>
        <p:grpSpPr>
          <a:xfrm>
            <a:off x="3014747" y="4098777"/>
            <a:ext cx="2574494" cy="2737957"/>
            <a:chOff x="3014747" y="4098777"/>
            <a:chExt cx="2574494" cy="27379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7837834-DCAD-5242-A7A9-985DF524EE86}"/>
                </a:ext>
              </a:extLst>
            </p:cNvPr>
            <p:cNvGrpSpPr/>
            <p:nvPr/>
          </p:nvGrpSpPr>
          <p:grpSpPr>
            <a:xfrm>
              <a:off x="3014747" y="4098777"/>
              <a:ext cx="2574494" cy="1954253"/>
              <a:chOff x="2412174" y="3462220"/>
              <a:chExt cx="2018544" cy="2390040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57EAAAEC-4142-874A-AFD8-C4A6549AF013}"/>
                  </a:ext>
                </a:extLst>
              </p:cNvPr>
              <p:cNvSpPr/>
              <p:nvPr/>
            </p:nvSpPr>
            <p:spPr>
              <a:xfrm>
                <a:off x="2412174" y="3462220"/>
                <a:ext cx="2018544" cy="197221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Down Arrow 55">
                <a:extLst>
                  <a:ext uri="{FF2B5EF4-FFF2-40B4-BE49-F238E27FC236}">
                    <a16:creationId xmlns:a16="http://schemas.microsoft.com/office/drawing/2014/main" id="{E5EF7A43-71C7-594B-AAE7-692E5FE43604}"/>
                  </a:ext>
                </a:extLst>
              </p:cNvPr>
              <p:cNvSpPr/>
              <p:nvPr/>
            </p:nvSpPr>
            <p:spPr>
              <a:xfrm>
                <a:off x="3302232" y="5499563"/>
                <a:ext cx="265597" cy="352697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B1B5CFE8-D8B5-4749-9427-5303BBF1B304}"/>
                </a:ext>
              </a:extLst>
            </p:cNvPr>
            <p:cNvSpPr/>
            <p:nvPr/>
          </p:nvSpPr>
          <p:spPr>
            <a:xfrm>
              <a:off x="3233260" y="6155264"/>
              <a:ext cx="2066561" cy="6814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A65971-20AD-564C-9584-0461AB12A6BF}"/>
              </a:ext>
            </a:extLst>
          </p:cNvPr>
          <p:cNvGrpSpPr/>
          <p:nvPr/>
        </p:nvGrpSpPr>
        <p:grpSpPr>
          <a:xfrm>
            <a:off x="6178905" y="4110404"/>
            <a:ext cx="2574494" cy="2710384"/>
            <a:chOff x="6178905" y="4110404"/>
            <a:chExt cx="2574494" cy="27103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1B6999-66CC-6247-BD3F-3C379DCD3226}"/>
                </a:ext>
              </a:extLst>
            </p:cNvPr>
            <p:cNvGrpSpPr/>
            <p:nvPr/>
          </p:nvGrpSpPr>
          <p:grpSpPr>
            <a:xfrm>
              <a:off x="6178905" y="4110404"/>
              <a:ext cx="2574494" cy="1959142"/>
              <a:chOff x="4892702" y="3476440"/>
              <a:chExt cx="2018544" cy="2396019"/>
            </a:xfrm>
          </p:grpSpPr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BB4601C3-5364-6142-B28E-A269A0A128F2}"/>
                  </a:ext>
                </a:extLst>
              </p:cNvPr>
              <p:cNvSpPr/>
              <p:nvPr/>
            </p:nvSpPr>
            <p:spPr>
              <a:xfrm>
                <a:off x="4892702" y="3476440"/>
                <a:ext cx="2018544" cy="19579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Down Arrow 56">
                <a:extLst>
                  <a:ext uri="{FF2B5EF4-FFF2-40B4-BE49-F238E27FC236}">
                    <a16:creationId xmlns:a16="http://schemas.microsoft.com/office/drawing/2014/main" id="{68ADB773-D3C1-8A41-9253-88DF96E70A9B}"/>
                  </a:ext>
                </a:extLst>
              </p:cNvPr>
              <p:cNvSpPr/>
              <p:nvPr/>
            </p:nvSpPr>
            <p:spPr>
              <a:xfrm>
                <a:off x="5769175" y="5519762"/>
                <a:ext cx="265597" cy="352697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C603632-BE36-9D4C-A447-2E2F17BE0FC8}"/>
                </a:ext>
              </a:extLst>
            </p:cNvPr>
            <p:cNvSpPr/>
            <p:nvPr/>
          </p:nvSpPr>
          <p:spPr>
            <a:xfrm>
              <a:off x="6432872" y="6139318"/>
              <a:ext cx="2066561" cy="6814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94BA0E-EC31-654E-8A7D-EF0610714D7E}"/>
              </a:ext>
            </a:extLst>
          </p:cNvPr>
          <p:cNvGrpSpPr/>
          <p:nvPr/>
        </p:nvGrpSpPr>
        <p:grpSpPr>
          <a:xfrm>
            <a:off x="9279778" y="4104674"/>
            <a:ext cx="2720762" cy="2716114"/>
            <a:chOff x="9279778" y="4104674"/>
            <a:chExt cx="2720762" cy="271611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7A3710-F5CF-CF4C-990A-F9A7030948B5}"/>
                </a:ext>
              </a:extLst>
            </p:cNvPr>
            <p:cNvGrpSpPr/>
            <p:nvPr/>
          </p:nvGrpSpPr>
          <p:grpSpPr>
            <a:xfrm>
              <a:off x="9279778" y="4104674"/>
              <a:ext cx="2720762" cy="1927089"/>
              <a:chOff x="7254387" y="3495440"/>
              <a:chExt cx="2542283" cy="2356819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5F010934-D80B-304F-A86F-7968B28E3DB8}"/>
                  </a:ext>
                </a:extLst>
              </p:cNvPr>
              <p:cNvSpPr/>
              <p:nvPr/>
            </p:nvSpPr>
            <p:spPr>
              <a:xfrm>
                <a:off x="7254387" y="3495440"/>
                <a:ext cx="2542283" cy="193899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Down Arrow 57">
                <a:extLst>
                  <a:ext uri="{FF2B5EF4-FFF2-40B4-BE49-F238E27FC236}">
                    <a16:creationId xmlns:a16="http://schemas.microsoft.com/office/drawing/2014/main" id="{23F5C3A9-79C6-444D-A90E-20B1D26E2358}"/>
                  </a:ext>
                </a:extLst>
              </p:cNvPr>
              <p:cNvSpPr/>
              <p:nvPr/>
            </p:nvSpPr>
            <p:spPr>
              <a:xfrm>
                <a:off x="8447729" y="5499562"/>
                <a:ext cx="265597" cy="352697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8E0F4FB-A5DE-F043-B13F-801F26D43A1F}"/>
                </a:ext>
              </a:extLst>
            </p:cNvPr>
            <p:cNvSpPr/>
            <p:nvPr/>
          </p:nvSpPr>
          <p:spPr>
            <a:xfrm>
              <a:off x="9720248" y="6139318"/>
              <a:ext cx="2066561" cy="6814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4CF714B8-E2ED-5C43-BB70-36BFDAA2F7D4}"/>
              </a:ext>
            </a:extLst>
          </p:cNvPr>
          <p:cNvSpPr/>
          <p:nvPr/>
        </p:nvSpPr>
        <p:spPr>
          <a:xfrm>
            <a:off x="-144418" y="4281206"/>
            <a:ext cx="2910352" cy="111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7E64E1F-FE3F-C549-B933-F9F893387DE2}"/>
              </a:ext>
            </a:extLst>
          </p:cNvPr>
          <p:cNvSpPr/>
          <p:nvPr/>
        </p:nvSpPr>
        <p:spPr>
          <a:xfrm>
            <a:off x="3055009" y="4331165"/>
            <a:ext cx="2493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(Mi-an-ma)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67695D3-2879-7A4E-9040-4DD29EE4CAD5}"/>
              </a:ext>
            </a:extLst>
          </p:cNvPr>
          <p:cNvSpPr/>
          <p:nvPr/>
        </p:nvSpPr>
        <p:spPr>
          <a:xfrm>
            <a:off x="6123864" y="4251656"/>
            <a:ext cx="2708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AF26AC5-DC90-8B4D-B5F6-DE3F52A0DB14}"/>
              </a:ext>
            </a:extLst>
          </p:cNvPr>
          <p:cNvSpPr/>
          <p:nvPr/>
        </p:nvSpPr>
        <p:spPr>
          <a:xfrm>
            <a:off x="9206037" y="4294917"/>
            <a:ext cx="2985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298F0D-0D40-914D-A0F5-998D77A360C3}"/>
              </a:ext>
            </a:extLst>
          </p:cNvPr>
          <p:cNvSpPr/>
          <p:nvPr/>
        </p:nvSpPr>
        <p:spPr>
          <a:xfrm>
            <a:off x="200297" y="6155264"/>
            <a:ext cx="2096141" cy="665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4973565-A2C9-CA4C-89DA-C08647DDBD7A}"/>
              </a:ext>
            </a:extLst>
          </p:cNvPr>
          <p:cNvSpPr/>
          <p:nvPr/>
        </p:nvSpPr>
        <p:spPr>
          <a:xfrm>
            <a:off x="3253922" y="6139318"/>
            <a:ext cx="2096141" cy="665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79EF46-3B29-B841-8D96-24E7E8B2402B}"/>
              </a:ext>
            </a:extLst>
          </p:cNvPr>
          <p:cNvSpPr/>
          <p:nvPr/>
        </p:nvSpPr>
        <p:spPr>
          <a:xfrm>
            <a:off x="6403292" y="6155264"/>
            <a:ext cx="2096141" cy="665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94AA45E-5D66-574F-87CE-5341E0F5724E}"/>
              </a:ext>
            </a:extLst>
          </p:cNvPr>
          <p:cNvSpPr/>
          <p:nvPr/>
        </p:nvSpPr>
        <p:spPr>
          <a:xfrm>
            <a:off x="9450344" y="6155264"/>
            <a:ext cx="2720762" cy="665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</p:txBody>
      </p:sp>
    </p:spTree>
    <p:extLst>
      <p:ext uri="{BB962C8B-B14F-4D97-AF65-F5344CB8AC3E}">
        <p14:creationId xmlns:p14="http://schemas.microsoft.com/office/powerpoint/2010/main" val="2075414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/>
      <p:bldP spid="155" grpId="1" animBg="1"/>
      <p:bldP spid="83" grpId="0"/>
      <p:bldP spid="84" grpId="0"/>
      <p:bldP spid="85" grpId="0"/>
      <p:bldP spid="86" grpId="0"/>
      <p:bldP spid="7" grpId="0" animBg="1"/>
      <p:bldP spid="88" grpId="0" animBg="1"/>
      <p:bldP spid="89" grpId="0" animBg="1"/>
      <p:bldP spid="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3018037" y="461109"/>
            <a:ext cx="6831106" cy="914400"/>
            <a:chOff x="3188157" y="446567"/>
            <a:chExt cx="6831106" cy="9144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3188157" y="446567"/>
              <a:ext cx="6831106" cy="91440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3361671" y="580601"/>
              <a:ext cx="66575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50B5EA9-984C-BE43-9793-807BD4C49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0" b="19110"/>
          <a:stretch/>
        </p:blipFill>
        <p:spPr>
          <a:xfrm>
            <a:off x="8463515" y="1665385"/>
            <a:ext cx="3515833" cy="42874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EBB58D1-FDD0-4048-8832-403F646D6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5421" r="3334"/>
          <a:stretch/>
        </p:blipFill>
        <p:spPr bwMode="auto">
          <a:xfrm>
            <a:off x="5024948" y="1753332"/>
            <a:ext cx="3189767" cy="42532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8E0673-0660-D248-88FD-898B04EF78F3}"/>
              </a:ext>
            </a:extLst>
          </p:cNvPr>
          <p:cNvSpPr txBox="1"/>
          <p:nvPr/>
        </p:nvSpPr>
        <p:spPr>
          <a:xfrm>
            <a:off x="5199322" y="6283161"/>
            <a:ext cx="301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khắc Môn cổ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E0EBBB1-8CE3-2E43-AC08-FFEA44167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11628" b="6724"/>
          <a:stretch/>
        </p:blipFill>
        <p:spPr bwMode="auto">
          <a:xfrm>
            <a:off x="690879" y="1747875"/>
            <a:ext cx="3789445" cy="42532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65CBB5-A1A1-D345-86DA-9C0F247CD7F1}"/>
              </a:ext>
            </a:extLst>
          </p:cNvPr>
          <p:cNvSpPr txBox="1"/>
          <p:nvPr/>
        </p:nvSpPr>
        <p:spPr>
          <a:xfrm>
            <a:off x="1024481" y="6240831"/>
            <a:ext cx="301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khắc Mã Lai cổ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295640-F41F-4848-8884-000FFDF6A1EC}"/>
              </a:ext>
            </a:extLst>
          </p:cNvPr>
          <p:cNvSpPr txBox="1"/>
          <p:nvPr/>
        </p:nvSpPr>
        <p:spPr>
          <a:xfrm>
            <a:off x="9265471" y="6273009"/>
            <a:ext cx="238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Khơ-me cổ</a:t>
            </a:r>
          </a:p>
        </p:txBody>
      </p:sp>
    </p:spTree>
    <p:extLst>
      <p:ext uri="{BB962C8B-B14F-4D97-AF65-F5344CB8AC3E}">
        <p14:creationId xmlns:p14="http://schemas.microsoft.com/office/powerpoint/2010/main" val="4850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2424222" y="461109"/>
            <a:ext cx="7895404" cy="914400"/>
            <a:chOff x="2594342" y="446567"/>
            <a:chExt cx="7895404" cy="9144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594342" y="446567"/>
              <a:ext cx="7895403" cy="91440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2891191" y="580601"/>
              <a:ext cx="75985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D65CBB5-A1A1-D345-86DA-9C0F247CD7F1}"/>
              </a:ext>
            </a:extLst>
          </p:cNvPr>
          <p:cNvSpPr txBox="1"/>
          <p:nvPr/>
        </p:nvSpPr>
        <p:spPr>
          <a:xfrm>
            <a:off x="1855644" y="6201317"/>
            <a:ext cx="218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Hán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8A8687-BA54-1942-80CE-5B0993B9C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4970"/>
            <a:ext cx="5715000" cy="44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dtvietnam">
            <a:extLst>
              <a:ext uri="{FF2B5EF4-FFF2-40B4-BE49-F238E27FC236}">
                <a16:creationId xmlns:a16="http://schemas.microsoft.com/office/drawing/2014/main" id="{BB19DE2C-B76C-AD41-9B52-F1ADF63B9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7516"/>
          <a:stretch/>
        </p:blipFill>
        <p:spPr bwMode="auto">
          <a:xfrm>
            <a:off x="390176" y="1639747"/>
            <a:ext cx="5395945" cy="44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B25916-6293-044A-B927-B2D58CAB8578}"/>
              </a:ext>
            </a:extLst>
          </p:cNvPr>
          <p:cNvSpPr txBox="1"/>
          <p:nvPr/>
        </p:nvSpPr>
        <p:spPr>
          <a:xfrm>
            <a:off x="7860224" y="6201317"/>
            <a:ext cx="218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Nôm</a:t>
            </a:r>
          </a:p>
        </p:txBody>
      </p:sp>
    </p:spTree>
    <p:extLst>
      <p:ext uri="{BB962C8B-B14F-4D97-AF65-F5344CB8AC3E}">
        <p14:creationId xmlns:p14="http://schemas.microsoft.com/office/powerpoint/2010/main" val="21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B729AC2-E623-9F42-A3A7-CC806CFB0BCB}"/>
              </a:ext>
            </a:extLst>
          </p:cNvPr>
          <p:cNvSpPr/>
          <p:nvPr/>
        </p:nvSpPr>
        <p:spPr>
          <a:xfrm>
            <a:off x="404217" y="1119219"/>
            <a:ext cx="4597077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1" name="Rectangle: Rounded Corners 3">
            <a:extLst>
              <a:ext uri="{FF2B5EF4-FFF2-40B4-BE49-F238E27FC236}">
                <a16:creationId xmlns:a16="http://schemas.microsoft.com/office/drawing/2014/main" id="{41A59FB8-D4FB-2141-AB03-935E158FFEA4}"/>
              </a:ext>
            </a:extLst>
          </p:cNvPr>
          <p:cNvSpPr/>
          <p:nvPr/>
        </p:nvSpPr>
        <p:spPr>
          <a:xfrm>
            <a:off x="1882798" y="-31963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E06FE43-D051-7F4C-B814-063A64EDC3AB}"/>
              </a:ext>
            </a:extLst>
          </p:cNvPr>
          <p:cNvSpPr/>
          <p:nvPr/>
        </p:nvSpPr>
        <p:spPr>
          <a:xfrm>
            <a:off x="147161" y="1790787"/>
            <a:ext cx="6021948" cy="4474952"/>
          </a:xfrm>
          <a:prstGeom prst="roundRect">
            <a:avLst>
              <a:gd name="adj" fmla="val 19518"/>
            </a:avLst>
          </a:prstGeom>
          <a:solidFill>
            <a:schemeClr val="tx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AEC400-AD18-2B41-B87A-0FE61559458B}"/>
              </a:ext>
            </a:extLst>
          </p:cNvPr>
          <p:cNvSpPr/>
          <p:nvPr/>
        </p:nvSpPr>
        <p:spPr>
          <a:xfrm>
            <a:off x="6877726" y="1551047"/>
            <a:ext cx="4728241" cy="7840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0C1655DD-C5C9-1E46-9C97-C670CB57E2D8}"/>
              </a:ext>
            </a:extLst>
          </p:cNvPr>
          <p:cNvSpPr/>
          <p:nvPr/>
        </p:nvSpPr>
        <p:spPr>
          <a:xfrm>
            <a:off x="6877726" y="2896639"/>
            <a:ext cx="4784914" cy="78402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F83FD319-CCD1-0948-B7EE-663C425A6E63}"/>
              </a:ext>
            </a:extLst>
          </p:cNvPr>
          <p:cNvSpPr/>
          <p:nvPr/>
        </p:nvSpPr>
        <p:spPr>
          <a:xfrm>
            <a:off x="6798062" y="4216993"/>
            <a:ext cx="4864578" cy="7840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ũ Như Văn: Chiến Tranh Và Tôn Giáo Trong Mahabharata">
            <a:extLst>
              <a:ext uri="{FF2B5EF4-FFF2-40B4-BE49-F238E27FC236}">
                <a16:creationId xmlns:a16="http://schemas.microsoft.com/office/drawing/2014/main" id="{2457E2FF-FD18-1E46-B1D3-C3CF2C442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1" y="2317971"/>
            <a:ext cx="2799262" cy="35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ề quan niệm nhân vật anh hùng trong sử thi Ấn Độ nhìn từ góc độ so sánh |  Nghiên Cứu Lịch Sử">
            <a:extLst>
              <a:ext uri="{FF2B5EF4-FFF2-40B4-BE49-F238E27FC236}">
                <a16:creationId xmlns:a16="http://schemas.microsoft.com/office/drawing/2014/main" id="{C9626ACF-6017-1A43-A87A-EA678D4F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6" y="2317971"/>
            <a:ext cx="2941366" cy="35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AE2C6E25-623B-F941-8D7E-279C67627097}"/>
              </a:ext>
            </a:extLst>
          </p:cNvPr>
          <p:cNvSpPr/>
          <p:nvPr/>
        </p:nvSpPr>
        <p:spPr>
          <a:xfrm>
            <a:off x="6888031" y="5558221"/>
            <a:ext cx="4821067" cy="7840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B8AE2-F168-3F4A-828E-DAABDF73F0E4}"/>
              </a:ext>
            </a:extLst>
          </p:cNvPr>
          <p:cNvSpPr txBox="1"/>
          <p:nvPr/>
        </p:nvSpPr>
        <p:spPr>
          <a:xfrm>
            <a:off x="7000748" y="1739742"/>
            <a:ext cx="4081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Phạ-lắc-Phạ Lam (Lào)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DB00182-EC59-B440-84E1-5F7803823EEB}"/>
              </a:ext>
            </a:extLst>
          </p:cNvPr>
          <p:cNvSpPr txBox="1"/>
          <p:nvPr/>
        </p:nvSpPr>
        <p:spPr>
          <a:xfrm>
            <a:off x="7002183" y="3085223"/>
            <a:ext cx="379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Ra-ma-kien (Thái Lan)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9C95A19-1EF4-044D-ACEE-8B578D7BE2E4}"/>
              </a:ext>
            </a:extLst>
          </p:cNvPr>
          <p:cNvSpPr txBox="1"/>
          <p:nvPr/>
        </p:nvSpPr>
        <p:spPr>
          <a:xfrm>
            <a:off x="6877727" y="4321722"/>
            <a:ext cx="516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Ra-ma-y-a-na (In-đô-nê-xi-a).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850838-F7E6-1F41-B9D5-5386192E2AB6}"/>
              </a:ext>
            </a:extLst>
          </p:cNvPr>
          <p:cNvSpPr txBox="1"/>
          <p:nvPr/>
        </p:nvSpPr>
        <p:spPr>
          <a:xfrm>
            <a:off x="6961234" y="5707078"/>
            <a:ext cx="417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Riêm Kê (Cam–pu–chia)</a:t>
            </a:r>
          </a:p>
        </p:txBody>
      </p:sp>
    </p:spTree>
    <p:extLst>
      <p:ext uri="{BB962C8B-B14F-4D97-AF65-F5344CB8AC3E}">
        <p14:creationId xmlns:p14="http://schemas.microsoft.com/office/powerpoint/2010/main" val="2950879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5" grpId="0"/>
      <p:bldP spid="100" grpId="0"/>
      <p:bldP spid="101" grpId="0"/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99DE28-213F-7F45-9F01-E0BAD52C1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4" t="2934" r="2413"/>
          <a:stretch/>
        </p:blipFill>
        <p:spPr>
          <a:xfrm>
            <a:off x="845140" y="238539"/>
            <a:ext cx="10902912" cy="6619461"/>
          </a:xfrm>
          <a:prstGeom prst="roundRect">
            <a:avLst>
              <a:gd name="adj" fmla="val 11757"/>
            </a:avLst>
          </a:prstGeom>
        </p:spPr>
      </p:pic>
    </p:spTree>
    <p:extLst>
      <p:ext uri="{BB962C8B-B14F-4D97-AF65-F5344CB8AC3E}">
        <p14:creationId xmlns:p14="http://schemas.microsoft.com/office/powerpoint/2010/main" val="5661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Floral Drawings Slides">
  <a:themeElements>
    <a:clrScheme name="Custom 347">
      <a:dk1>
        <a:srgbClr val="2E2E2E"/>
      </a:dk1>
      <a:lt1>
        <a:srgbClr val="FFFFFF"/>
      </a:lt1>
      <a:dk2>
        <a:srgbClr val="757575"/>
      </a:dk2>
      <a:lt2>
        <a:srgbClr val="F6F6E9"/>
      </a:lt2>
      <a:accent1>
        <a:srgbClr val="1C3B33"/>
      </a:accent1>
      <a:accent2>
        <a:srgbClr val="295C4E"/>
      </a:accent2>
      <a:accent3>
        <a:srgbClr val="2CB892"/>
      </a:accent3>
      <a:accent4>
        <a:srgbClr val="EFA593"/>
      </a:accent4>
      <a:accent5>
        <a:srgbClr val="D35E42"/>
      </a:accent5>
      <a:accent6>
        <a:srgbClr val="D5D598"/>
      </a:accent6>
      <a:hlink>
        <a:srgbClr val="295C4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isp">
  <a:themeElements>
    <a:clrScheme name="Wisp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1504</Words>
  <Application>Microsoft Office PowerPoint</Application>
  <PresentationFormat>Widescreen</PresentationFormat>
  <Paragraphs>187</Paragraphs>
  <Slides>35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63" baseType="lpstr">
      <vt:lpstr>等线</vt:lpstr>
      <vt:lpstr>微软雅黑</vt:lpstr>
      <vt:lpstr>#9Slide05 Pattaya</vt:lpstr>
      <vt:lpstr>.VnArial</vt:lpstr>
      <vt:lpstr>Arial</vt:lpstr>
      <vt:lpstr>Calibri</vt:lpstr>
      <vt:lpstr>Calibri Light</vt:lpstr>
      <vt:lpstr>Cambria</vt:lpstr>
      <vt:lpstr>Century Gothic</vt:lpstr>
      <vt:lpstr>Gilda Display</vt:lpstr>
      <vt:lpstr>Noto Sans Symbols</vt:lpstr>
      <vt:lpstr>Oxygen Light</vt:lpstr>
      <vt:lpstr>Tahoma</vt:lpstr>
      <vt:lpstr>Times New Roman</vt:lpstr>
      <vt:lpstr>Wingdings</vt:lpstr>
      <vt:lpstr>华康方圆体W7(P)</vt:lpstr>
      <vt:lpstr>字魂59号-创粗黑</vt:lpstr>
      <vt:lpstr>小白</vt:lpstr>
      <vt:lpstr>Floral Drawings Slides</vt:lpstr>
      <vt:lpstr>Office Theme</vt:lpstr>
      <vt:lpstr>1_Office Theme</vt:lpstr>
      <vt:lpstr>自定义设计方案</vt:lpstr>
      <vt:lpstr>2_Office Theme</vt:lpstr>
      <vt:lpstr>4_Office Theme</vt:lpstr>
      <vt:lpstr>Wisp</vt:lpstr>
      <vt:lpstr>3_Office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24</cp:revision>
  <dcterms:created xsi:type="dcterms:W3CDTF">2021-12-16T06:28:10Z</dcterms:created>
  <dcterms:modified xsi:type="dcterms:W3CDTF">2023-11-12T20:57:26Z</dcterms:modified>
</cp:coreProperties>
</file>