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</p:sldMasterIdLst>
  <p:notesMasterIdLst>
    <p:notesMasterId r:id="rId22"/>
  </p:notesMasterIdLst>
  <p:sldIdLst>
    <p:sldId id="294" r:id="rId5"/>
    <p:sldId id="257" r:id="rId6"/>
    <p:sldId id="267" r:id="rId7"/>
    <p:sldId id="258" r:id="rId8"/>
    <p:sldId id="268" r:id="rId9"/>
    <p:sldId id="260" r:id="rId10"/>
    <p:sldId id="261" r:id="rId11"/>
    <p:sldId id="262" r:id="rId12"/>
    <p:sldId id="297" r:id="rId13"/>
    <p:sldId id="288" r:id="rId14"/>
    <p:sldId id="289" r:id="rId15"/>
    <p:sldId id="290" r:id="rId16"/>
    <p:sldId id="291" r:id="rId17"/>
    <p:sldId id="270" r:id="rId18"/>
    <p:sldId id="292" r:id="rId19"/>
    <p:sldId id="265" r:id="rId20"/>
    <p:sldId id="29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8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0000"/>
    <a:srgbClr val="4462A6"/>
    <a:srgbClr val="9F5FCF"/>
    <a:srgbClr val="F1607D"/>
    <a:srgbClr val="AC468F"/>
    <a:srgbClr val="C166A8"/>
    <a:srgbClr val="5B78BB"/>
    <a:srgbClr val="3E1B59"/>
    <a:srgbClr val="008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82" d="100"/>
          <a:sy n="82" d="100"/>
        </p:scale>
        <p:origin x="1411" y="67"/>
      </p:cViewPr>
      <p:guideLst>
        <p:guide orient="horz" pos="2160"/>
        <p:guide pos="2880"/>
        <p:guide pos="28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A7417-AE12-4077-9E16-F975F58C3341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87872-F953-4B85-9A49-11F9C2A88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38843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99687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084892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72447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17477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45965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453540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668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76111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66424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6937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27625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3084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21617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05414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91782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52300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94473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71793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86006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32289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58548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49470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77084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D0F8-6DA2-48C7-909F-7A5A49791F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FB1CF-EE63-418C-952D-E8DFFB178A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1271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490EA-ED91-4B6C-8578-A2AFD47F18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D5323-C390-42DB-834A-19853A1AD4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1097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62F41-1D98-4E02-B2F6-0B93E87998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6BA2A-953A-4279-943C-7471BA557A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5421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34274-2392-4540-8598-145BE50863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C295A-EE7A-417E-ABD5-5A95E0A10A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634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B6062-7A20-486B-B705-0C467F1360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DF7B8-85F2-464B-8457-54E53704BE8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5832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3DB1A-5967-4127-B3F4-0CB173D4E8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F0CB-61B0-47D9-BCCE-92CE1AC256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8440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99E4B-A174-4240-A910-BD47E0CD97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3DC67-DF80-49F2-AAEB-34404B89EF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0472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EC43C-EEAD-44F5-AA93-80B9C8EFD9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7A066-CE8B-40D3-B04C-67DB1FB395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0737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4B797-6434-4BCA-BDA3-C36AC8797D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DA31C-4DDE-447A-AFC5-B5D8F8AB27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6017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D9E81-DD0B-4355-988A-AD174651A2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E103-CB2C-4D37-B253-02FFBD9144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5284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7A69B-6648-4773-9081-19D89813F1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31353-065D-4639-879A-70E0659BF1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179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4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cover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4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spd="slow">
    <p:cover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4B2731-B20B-43C2-9594-3DF2675E88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9E6E92-A99A-4173-BEBD-D96B3ECF4D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9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openxmlformats.org/officeDocument/2006/relationships/slideLayout" Target="../slideLayouts/slideLayout37.xml"/><Relationship Id="rId7" Type="http://schemas.openxmlformats.org/officeDocument/2006/relationships/slide" Target="slide10.xml"/><Relationship Id="rId12" Type="http://schemas.openxmlformats.org/officeDocument/2006/relationships/image" Target="../media/image23.png"/><Relationship Id="rId17" Type="http://schemas.openxmlformats.org/officeDocument/2006/relationships/slide" Target="slide11.xml"/><Relationship Id="rId2" Type="http://schemas.openxmlformats.org/officeDocument/2006/relationships/control" Target="../activeX/activeX2.xml"/><Relationship Id="rId16" Type="http://schemas.openxmlformats.org/officeDocument/2006/relationships/image" Target="../media/image27.png"/><Relationship Id="rId1" Type="http://schemas.openxmlformats.org/officeDocument/2006/relationships/control" Target="../activeX/activeX1.xml"/><Relationship Id="rId6" Type="http://schemas.openxmlformats.org/officeDocument/2006/relationships/image" Target="../media/image19.png"/><Relationship Id="rId11" Type="http://schemas.openxmlformats.org/officeDocument/2006/relationships/slide" Target="slide12.xml"/><Relationship Id="rId5" Type="http://schemas.openxmlformats.org/officeDocument/2006/relationships/slide" Target="slide13.xml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19" Type="http://schemas.openxmlformats.org/officeDocument/2006/relationships/image" Target="../media/image29.wmf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748" y="0"/>
            <a:ext cx="9124950" cy="18288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>
              <a:spcBef>
                <a:spcPct val="0"/>
              </a:spcBef>
            </a:pPr>
            <a:r>
              <a:rPr lang="en-US" sz="44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4: MY NEIGHBOURHOOD</a:t>
            </a:r>
          </a:p>
          <a:p>
            <a:pPr marL="0" lvl="3" algn="ctr">
              <a:spcBef>
                <a:spcPct val="0"/>
              </a:spcBef>
            </a:pPr>
            <a:r>
              <a:rPr lang="en-GB" sz="32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7: LOOKING BACK - PROJECT</a:t>
            </a:r>
            <a:endParaRPr lang="en-US" sz="32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900" y="6331852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F81BD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6</a:t>
            </a:r>
            <a:endParaRPr lang="en-GB" sz="2800" b="1" dirty="0">
              <a:solidFill>
                <a:srgbClr val="4F81BD">
                  <a:lumMod val="5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682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37137" y="427995"/>
            <a:ext cx="7563202" cy="803998"/>
            <a:chOff x="614443" y="1277490"/>
            <a:chExt cx="7563202" cy="803998"/>
          </a:xfrm>
        </p:grpSpPr>
        <p:sp>
          <p:nvSpPr>
            <p:cNvPr id="3" name="Rounded Rectangle 2"/>
            <p:cNvSpPr/>
            <p:nvPr/>
          </p:nvSpPr>
          <p:spPr>
            <a:xfrm>
              <a:off x="614443" y="1277490"/>
              <a:ext cx="7563202" cy="80399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9938" y="1425133"/>
              <a:ext cx="1687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expensive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42241" y="1425133"/>
              <a:ext cx="1148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noisy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41307" y="1425133"/>
              <a:ext cx="1428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modern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83616" y="1425133"/>
              <a:ext cx="1632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peaceful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0875" y="1742225"/>
            <a:ext cx="7962249" cy="2616490"/>
            <a:chOff x="-1124651" y="2725578"/>
            <a:chExt cx="6539100" cy="21488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758" y="2725578"/>
              <a:ext cx="3235691" cy="214882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24651" y="2740220"/>
              <a:ext cx="3128793" cy="20858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F6FB9F-55AE-4768-9972-FA57DFB9E2DB}"/>
              </a:ext>
            </a:extLst>
          </p:cNvPr>
          <p:cNvGrpSpPr/>
          <p:nvPr/>
        </p:nvGrpSpPr>
        <p:grpSpPr>
          <a:xfrm>
            <a:off x="944922" y="5126730"/>
            <a:ext cx="5612469" cy="523220"/>
            <a:chOff x="1598052" y="5126730"/>
            <a:chExt cx="5612469" cy="523220"/>
          </a:xfrm>
        </p:grpSpPr>
        <p:sp>
          <p:nvSpPr>
            <p:cNvPr id="11" name="TextBox 10"/>
            <p:cNvSpPr txBox="1"/>
            <p:nvPr/>
          </p:nvSpPr>
          <p:spPr>
            <a:xfrm>
              <a:off x="1598052" y="5126730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1.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933479" y="5126730"/>
              <a:ext cx="5277042" cy="523220"/>
              <a:chOff x="1511770" y="4794218"/>
              <a:chExt cx="5277042" cy="52322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511770" y="4794218"/>
                <a:ext cx="52770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This street is               than that one.</a:t>
                </a:r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3470627" y="5169606"/>
                <a:ext cx="10972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F4A0D69-BA11-407D-80A4-3B393C5757FF}"/>
              </a:ext>
            </a:extLst>
          </p:cNvPr>
          <p:cNvSpPr txBox="1"/>
          <p:nvPr/>
        </p:nvSpPr>
        <p:spPr>
          <a:xfrm>
            <a:off x="933397" y="5126730"/>
            <a:ext cx="5593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</a:t>
            </a:r>
            <a:r>
              <a:rPr lang="en-US" sz="2800" dirty="0">
                <a:solidFill>
                  <a:srgbClr val="FF0000"/>
                </a:solidFill>
              </a:rPr>
              <a:t> This street is noisier than that one.</a:t>
            </a:r>
          </a:p>
        </p:txBody>
      </p:sp>
      <p:pic>
        <p:nvPicPr>
          <p:cNvPr id="18" name="Picture 5" descr="C:\Users\DV4T\Desktop\glossy-fish-md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964" y="6070600"/>
            <a:ext cx="920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7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1043" y="1742225"/>
            <a:ext cx="7954500" cy="2616490"/>
            <a:chOff x="-1124513" y="2725578"/>
            <a:chExt cx="6532736" cy="21488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984" y="2725578"/>
              <a:ext cx="3223239" cy="214882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24513" y="2740220"/>
              <a:ext cx="3128517" cy="20858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7E7BB2-9D5A-4A88-AC32-E48917D94F50}"/>
              </a:ext>
            </a:extLst>
          </p:cNvPr>
          <p:cNvGrpSpPr/>
          <p:nvPr/>
        </p:nvGrpSpPr>
        <p:grpSpPr>
          <a:xfrm>
            <a:off x="917207" y="5157903"/>
            <a:ext cx="7088059" cy="523220"/>
            <a:chOff x="1265543" y="5157903"/>
            <a:chExt cx="7088059" cy="523220"/>
          </a:xfrm>
        </p:grpSpPr>
        <p:sp>
          <p:nvSpPr>
            <p:cNvPr id="11" name="TextBox 10"/>
            <p:cNvSpPr txBox="1"/>
            <p:nvPr/>
          </p:nvSpPr>
          <p:spPr>
            <a:xfrm>
              <a:off x="1265543" y="5157903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740374" y="5157903"/>
              <a:ext cx="6613228" cy="523220"/>
              <a:chOff x="1511770" y="4794218"/>
              <a:chExt cx="6613228" cy="52322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511770" y="4794218"/>
                <a:ext cx="66132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city house is              than a country house.</a:t>
                </a:r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3688838" y="5169606"/>
                <a:ext cx="10972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58AFEA7-FD6D-4976-A379-E869AC3881F9}"/>
              </a:ext>
            </a:extLst>
          </p:cNvPr>
          <p:cNvSpPr txBox="1"/>
          <p:nvPr/>
        </p:nvSpPr>
        <p:spPr>
          <a:xfrm>
            <a:off x="928184" y="5157903"/>
            <a:ext cx="7988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</a:t>
            </a:r>
            <a:r>
              <a:rPr lang="en-US" sz="2800" dirty="0">
                <a:solidFill>
                  <a:srgbClr val="FF0000"/>
                </a:solidFill>
              </a:rPr>
              <a:t> A city house is more modern than a country house.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A04EAB-C791-467C-ABC5-FB875321DDAC}"/>
              </a:ext>
            </a:extLst>
          </p:cNvPr>
          <p:cNvGrpSpPr/>
          <p:nvPr/>
        </p:nvGrpSpPr>
        <p:grpSpPr>
          <a:xfrm>
            <a:off x="1080679" y="427995"/>
            <a:ext cx="7563202" cy="803998"/>
            <a:chOff x="614443" y="1277490"/>
            <a:chExt cx="7563202" cy="803998"/>
          </a:xfrm>
        </p:grpSpPr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263BA79B-896C-43D0-B493-F6234F0F153A}"/>
                </a:ext>
              </a:extLst>
            </p:cNvPr>
            <p:cNvSpPr/>
            <p:nvPr/>
          </p:nvSpPr>
          <p:spPr>
            <a:xfrm>
              <a:off x="614443" y="1277490"/>
              <a:ext cx="7563202" cy="80399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4030BA-4A6E-4C29-93FF-E6845A0AB181}"/>
                </a:ext>
              </a:extLst>
            </p:cNvPr>
            <p:cNvSpPr txBox="1"/>
            <p:nvPr/>
          </p:nvSpPr>
          <p:spPr>
            <a:xfrm>
              <a:off x="969938" y="1425133"/>
              <a:ext cx="1687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expensive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F74A2C6-3AE6-4791-8644-1E5382D276E9}"/>
                </a:ext>
              </a:extLst>
            </p:cNvPr>
            <p:cNvSpPr txBox="1"/>
            <p:nvPr/>
          </p:nvSpPr>
          <p:spPr>
            <a:xfrm>
              <a:off x="2942241" y="1425133"/>
              <a:ext cx="1148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noisy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598749-C556-4D42-82B8-470F8B36AB97}"/>
                </a:ext>
              </a:extLst>
            </p:cNvPr>
            <p:cNvSpPr txBox="1"/>
            <p:nvPr/>
          </p:nvSpPr>
          <p:spPr>
            <a:xfrm>
              <a:off x="4341307" y="1425133"/>
              <a:ext cx="1428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modern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1668909-A041-430F-8CD5-1E37225FB7A8}"/>
                </a:ext>
              </a:extLst>
            </p:cNvPr>
            <p:cNvSpPr txBox="1"/>
            <p:nvPr/>
          </p:nvSpPr>
          <p:spPr>
            <a:xfrm>
              <a:off x="5883616" y="1425133"/>
              <a:ext cx="1632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peaceful</a:t>
              </a:r>
            </a:p>
          </p:txBody>
        </p:sp>
      </p:grpSp>
      <p:pic>
        <p:nvPicPr>
          <p:cNvPr id="24" name="Picture 5" descr="C:\Users\DV4T\Desktop\glossy-fish-md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964" y="6070600"/>
            <a:ext cx="920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20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6237" y="1742317"/>
            <a:ext cx="8371526" cy="2665987"/>
            <a:chOff x="-1408766" y="2725653"/>
            <a:chExt cx="6875224" cy="218947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219" y="2766453"/>
              <a:ext cx="3223239" cy="214867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08766" y="2725653"/>
              <a:ext cx="3455438" cy="21891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38AE81-8EB5-4F25-BB8C-9934728B4857}"/>
              </a:ext>
            </a:extLst>
          </p:cNvPr>
          <p:cNvGrpSpPr/>
          <p:nvPr/>
        </p:nvGrpSpPr>
        <p:grpSpPr>
          <a:xfrm>
            <a:off x="909037" y="5128512"/>
            <a:ext cx="7442039" cy="954107"/>
            <a:chOff x="974597" y="5157540"/>
            <a:chExt cx="7442039" cy="954107"/>
          </a:xfrm>
        </p:grpSpPr>
        <p:sp>
          <p:nvSpPr>
            <p:cNvPr id="11" name="TextBox 10"/>
            <p:cNvSpPr txBox="1"/>
            <p:nvPr/>
          </p:nvSpPr>
          <p:spPr>
            <a:xfrm>
              <a:off x="974597" y="5157540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449427" y="5157540"/>
              <a:ext cx="6967209" cy="954107"/>
              <a:chOff x="1511769" y="4794218"/>
              <a:chExt cx="6967209" cy="954107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511769" y="4794218"/>
                <a:ext cx="696720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Things at a corner shop are               than things at a village market.</a:t>
                </a:r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5559207" y="5190388"/>
                <a:ext cx="10972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04951D-90F2-4E52-AD99-E0CAAA235098}"/>
              </a:ext>
            </a:extLst>
          </p:cNvPr>
          <p:cNvGrpSpPr/>
          <p:nvPr/>
        </p:nvGrpSpPr>
        <p:grpSpPr>
          <a:xfrm>
            <a:off x="1051651" y="427995"/>
            <a:ext cx="7563202" cy="803998"/>
            <a:chOff x="614443" y="1277490"/>
            <a:chExt cx="7563202" cy="803998"/>
          </a:xfrm>
        </p:grpSpPr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18D4911C-09B4-4D2D-852B-B76E4B6F3696}"/>
                </a:ext>
              </a:extLst>
            </p:cNvPr>
            <p:cNvSpPr/>
            <p:nvPr/>
          </p:nvSpPr>
          <p:spPr>
            <a:xfrm>
              <a:off x="614443" y="1277490"/>
              <a:ext cx="7563202" cy="80399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5476AC-BC90-4937-87D4-8D2C5F7326BD}"/>
                </a:ext>
              </a:extLst>
            </p:cNvPr>
            <p:cNvSpPr txBox="1"/>
            <p:nvPr/>
          </p:nvSpPr>
          <p:spPr>
            <a:xfrm>
              <a:off x="969938" y="1425133"/>
              <a:ext cx="1687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expensive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931222-579E-4D91-8122-BF9A594CE72A}"/>
                </a:ext>
              </a:extLst>
            </p:cNvPr>
            <p:cNvSpPr txBox="1"/>
            <p:nvPr/>
          </p:nvSpPr>
          <p:spPr>
            <a:xfrm>
              <a:off x="2942241" y="1425133"/>
              <a:ext cx="1148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noisy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3112DA-30AF-4D0F-B9A2-E7798F3AA836}"/>
                </a:ext>
              </a:extLst>
            </p:cNvPr>
            <p:cNvSpPr txBox="1"/>
            <p:nvPr/>
          </p:nvSpPr>
          <p:spPr>
            <a:xfrm>
              <a:off x="4341307" y="1425133"/>
              <a:ext cx="1428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modern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2493E47-7160-45E9-BD25-FE8C7CB45072}"/>
                </a:ext>
              </a:extLst>
            </p:cNvPr>
            <p:cNvSpPr txBox="1"/>
            <p:nvPr/>
          </p:nvSpPr>
          <p:spPr>
            <a:xfrm>
              <a:off x="5883616" y="1425133"/>
              <a:ext cx="1632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peaceful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6A678FD-4033-47EA-A86E-10A8ABB063C6}"/>
              </a:ext>
            </a:extLst>
          </p:cNvPr>
          <p:cNvSpPr txBox="1"/>
          <p:nvPr/>
        </p:nvSpPr>
        <p:spPr>
          <a:xfrm>
            <a:off x="911825" y="5128512"/>
            <a:ext cx="7985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sz="2800" b="1" dirty="0">
                <a:solidFill>
                  <a:srgbClr val="FF0000"/>
                </a:solidFill>
              </a:rPr>
              <a:t>3.</a:t>
            </a:r>
            <a:r>
              <a:rPr lang="en-US" sz="2800" dirty="0">
                <a:solidFill>
                  <a:srgbClr val="FF0000"/>
                </a:solidFill>
              </a:rPr>
              <a:t>  Things at a corner shop are more expensive than things at a village market.</a:t>
            </a:r>
          </a:p>
        </p:txBody>
      </p:sp>
      <p:pic>
        <p:nvPicPr>
          <p:cNvPr id="21" name="Picture 5" descr="C:\Users\DV4T\Desktop\glossy-fish-md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964" y="6070600"/>
            <a:ext cx="920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3055" y="1438567"/>
            <a:ext cx="7017890" cy="3224889"/>
            <a:chOff x="-1550825" y="2476195"/>
            <a:chExt cx="5763533" cy="26484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054" y="2476195"/>
              <a:ext cx="1765654" cy="26484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0825" y="2808373"/>
              <a:ext cx="3677990" cy="20648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065C907-A4A3-4E00-9EE4-AFD86BD1DC29}"/>
              </a:ext>
            </a:extLst>
          </p:cNvPr>
          <p:cNvGrpSpPr/>
          <p:nvPr/>
        </p:nvGrpSpPr>
        <p:grpSpPr>
          <a:xfrm>
            <a:off x="927433" y="5157540"/>
            <a:ext cx="6717235" cy="954107"/>
            <a:chOff x="1203199" y="5157540"/>
            <a:chExt cx="6717235" cy="954107"/>
          </a:xfrm>
        </p:grpSpPr>
        <p:sp>
          <p:nvSpPr>
            <p:cNvPr id="11" name="TextBox 10"/>
            <p:cNvSpPr txBox="1"/>
            <p:nvPr/>
          </p:nvSpPr>
          <p:spPr>
            <a:xfrm>
              <a:off x="1203199" y="5157540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4.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678030" y="5157540"/>
              <a:ext cx="6242404" cy="954107"/>
              <a:chOff x="1511770" y="4794218"/>
              <a:chExt cx="6242404" cy="954107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511770" y="4794218"/>
                <a:ext cx="624240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Life in the countryside is               than life in the city.</a:t>
                </a:r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5143567" y="5190388"/>
                <a:ext cx="10972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8BD7E9-52DA-4B1B-A7A0-A9BFCE46C0BF}"/>
              </a:ext>
            </a:extLst>
          </p:cNvPr>
          <p:cNvGrpSpPr/>
          <p:nvPr/>
        </p:nvGrpSpPr>
        <p:grpSpPr>
          <a:xfrm>
            <a:off x="1080679" y="427995"/>
            <a:ext cx="7563202" cy="803998"/>
            <a:chOff x="614443" y="1277490"/>
            <a:chExt cx="7563202" cy="803998"/>
          </a:xfrm>
        </p:grpSpPr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6C7B0CD4-21F2-4609-839E-48ECDEA29D7D}"/>
                </a:ext>
              </a:extLst>
            </p:cNvPr>
            <p:cNvSpPr/>
            <p:nvPr/>
          </p:nvSpPr>
          <p:spPr>
            <a:xfrm>
              <a:off x="614443" y="1277490"/>
              <a:ext cx="7563202" cy="80399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2E02F7-39C7-4F6E-9947-6870BDA67A72}"/>
                </a:ext>
              </a:extLst>
            </p:cNvPr>
            <p:cNvSpPr txBox="1"/>
            <p:nvPr/>
          </p:nvSpPr>
          <p:spPr>
            <a:xfrm>
              <a:off x="969938" y="1425133"/>
              <a:ext cx="1687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expensive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3202ED-9CA9-4564-A0FE-E0FE326D987F}"/>
                </a:ext>
              </a:extLst>
            </p:cNvPr>
            <p:cNvSpPr txBox="1"/>
            <p:nvPr/>
          </p:nvSpPr>
          <p:spPr>
            <a:xfrm>
              <a:off x="2942241" y="1425133"/>
              <a:ext cx="1148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noisy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6ED43C6-F151-455C-9AC5-D553526AFB7E}"/>
                </a:ext>
              </a:extLst>
            </p:cNvPr>
            <p:cNvSpPr txBox="1"/>
            <p:nvPr/>
          </p:nvSpPr>
          <p:spPr>
            <a:xfrm>
              <a:off x="4341307" y="1425133"/>
              <a:ext cx="1428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modern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7CD063-F5A0-4A65-ACD6-E11F71DD97C5}"/>
                </a:ext>
              </a:extLst>
            </p:cNvPr>
            <p:cNvSpPr txBox="1"/>
            <p:nvPr/>
          </p:nvSpPr>
          <p:spPr>
            <a:xfrm>
              <a:off x="5883616" y="1425133"/>
              <a:ext cx="1632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peaceful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DE230F8-8906-4F03-BA20-5950163F957B}"/>
              </a:ext>
            </a:extLst>
          </p:cNvPr>
          <p:cNvSpPr txBox="1"/>
          <p:nvPr/>
        </p:nvSpPr>
        <p:spPr>
          <a:xfrm>
            <a:off x="922092" y="5157539"/>
            <a:ext cx="7596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4.</a:t>
            </a:r>
            <a:r>
              <a:rPr lang="en-US" sz="2800" dirty="0">
                <a:solidFill>
                  <a:srgbClr val="FF0000"/>
                </a:solidFill>
              </a:rPr>
              <a:t>  Life in the countryside is more peaceful than life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  in the city.</a:t>
            </a:r>
          </a:p>
        </p:txBody>
      </p:sp>
      <p:pic>
        <p:nvPicPr>
          <p:cNvPr id="21" name="Picture 20" descr="C:\Users\DV4T\Desktop\glossy-fish-md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945" y="6098264"/>
            <a:ext cx="920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6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3" name="Group 2"/>
          <p:cNvGrpSpPr/>
          <p:nvPr/>
        </p:nvGrpSpPr>
        <p:grpSpPr>
          <a:xfrm>
            <a:off x="3748600" y="838727"/>
            <a:ext cx="5649925" cy="1233916"/>
            <a:chOff x="2553645" y="1189153"/>
            <a:chExt cx="5649925" cy="1233916"/>
          </a:xfrm>
        </p:grpSpPr>
        <p:sp>
          <p:nvSpPr>
            <p:cNvPr id="2" name="Rectangle 1"/>
            <p:cNvSpPr/>
            <p:nvPr/>
          </p:nvSpPr>
          <p:spPr>
            <a:xfrm>
              <a:off x="2857499" y="1315073"/>
              <a:ext cx="5091545" cy="11060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17168" y="1315073"/>
              <a:ext cx="508640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Draw a map of a </a:t>
              </a:r>
              <a:r>
                <a:rPr lang="en-US" sz="2200" b="1" dirty="0" err="1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neighbourhood</a:t>
              </a:r>
              <a:r>
                <a:rPr lang="en-US" sz="2200" b="1" dirty="0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. Write names of at least five places on your map.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645" y="1189153"/>
              <a:ext cx="509049" cy="553102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838727"/>
            <a:ext cx="2648332" cy="12801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56535" y="2473029"/>
            <a:ext cx="8229600" cy="4229108"/>
          </a:xfrm>
          <a:prstGeom prst="roundRect">
            <a:avLst>
              <a:gd name="adj" fmla="val 10279"/>
            </a:avLst>
          </a:prstGeom>
          <a:noFill/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7" y="2070656"/>
            <a:ext cx="3139786" cy="1485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147" y="2392070"/>
            <a:ext cx="2862263" cy="21955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578" y="5018396"/>
            <a:ext cx="2095090" cy="168374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3" name="Group 2"/>
          <p:cNvGrpSpPr/>
          <p:nvPr/>
        </p:nvGrpSpPr>
        <p:grpSpPr>
          <a:xfrm>
            <a:off x="3748600" y="863026"/>
            <a:ext cx="5488918" cy="1209617"/>
            <a:chOff x="2553645" y="1213452"/>
            <a:chExt cx="5488918" cy="1209617"/>
          </a:xfrm>
        </p:grpSpPr>
        <p:sp>
          <p:nvSpPr>
            <p:cNvPr id="2" name="Rectangle 1"/>
            <p:cNvSpPr/>
            <p:nvPr/>
          </p:nvSpPr>
          <p:spPr>
            <a:xfrm>
              <a:off x="2857499" y="1315073"/>
              <a:ext cx="5091545" cy="11060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17168" y="1315073"/>
              <a:ext cx="49253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Work in pairs. Take turns to ask for and give directions to the places on the map.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645" y="1213452"/>
              <a:ext cx="509049" cy="504503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00" y="877571"/>
            <a:ext cx="2648331" cy="12801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42021" y="2473029"/>
            <a:ext cx="8229600" cy="4229108"/>
          </a:xfrm>
          <a:prstGeom prst="roundRect">
            <a:avLst>
              <a:gd name="adj" fmla="val 10279"/>
            </a:avLst>
          </a:prstGeom>
          <a:noFill/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5" y="2070656"/>
            <a:ext cx="3139786" cy="1485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119" y="2392070"/>
            <a:ext cx="2862263" cy="21955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578" y="5018396"/>
            <a:ext cx="2095090" cy="168374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25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450025"/>
              </p:ext>
            </p:extLst>
          </p:nvPr>
        </p:nvGraphicFramePr>
        <p:xfrm>
          <a:off x="0" y="911497"/>
          <a:ext cx="9144000" cy="466924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900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/>
                        <a:t>Now</a:t>
                      </a:r>
                      <a:r>
                        <a:rPr lang="en-US" sz="3000" baseline="0" dirty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/>
                        <a:t>use the words to name places in a neighbourhood.</a:t>
                      </a:r>
                      <a:endParaRPr lang="en-US" sz="2400" spc="-8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pronounce the sounds /ɪ/ and /i:/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compare two people or things using comparative adjectives.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ask for and give directions.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a neighbourhood.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a neighbourhood.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a neighbourhood.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 paragraph to describe a neighbourhood.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dirty="0">
                <a:solidFill>
                  <a:srgbClr val="C00000"/>
                </a:solidFill>
              </a:rPr>
              <a:t>Homework</a:t>
            </a:r>
            <a:endParaRPr lang="en-GB" b="1" i="0" u="none" strike="noStrike" baseline="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/>
              <a:t>Learn vocabulary and the structure by heart. 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/>
              <a:t>Do exercise in your work book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/>
              <a:t>Prepare the next lesson: </a:t>
            </a:r>
            <a:r>
              <a:rPr lang="en-US" dirty="0">
                <a:solidFill>
                  <a:srgbClr val="C00000"/>
                </a:solidFill>
              </a:rPr>
              <a:t>Getting Started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387" y="457200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685875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31" y="270055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78" y="266960"/>
            <a:ext cx="961782" cy="7776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70489" y="1788183"/>
            <a:ext cx="786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Write the name for each picture.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70489" y="3005567"/>
            <a:ext cx="786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Put the following adjectives in the correct column.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70489" y="3896461"/>
            <a:ext cx="786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Now write their comparative forms in the table below.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9377" y="1264963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99377" y="2374960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31" y="5944380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78" y="5903038"/>
            <a:ext cx="961782" cy="77761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70489" y="4857210"/>
            <a:ext cx="786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Complete the sentences comparing the pictures. Use the comparative forms of the adjectives below.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788106" y="1788183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788106" y="3030990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788106" y="3877552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788106" y="4945387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228600" y="228600"/>
            <a:ext cx="8686800" cy="6400800"/>
          </a:xfrm>
          <a:prstGeom prst="roundRect">
            <a:avLst>
              <a:gd name="adj" fmla="val 7317"/>
            </a:avLst>
          </a:prstGeom>
          <a:noFill/>
          <a:ln w="1905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2793" y="292716"/>
            <a:ext cx="7856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name for each picture.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981">
            <a:off x="385916" y="1222666"/>
            <a:ext cx="2534882" cy="1689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116" y="976224"/>
            <a:ext cx="2451767" cy="1838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343">
            <a:off x="6228568" y="1244995"/>
            <a:ext cx="2544264" cy="1694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3" y="3849667"/>
            <a:ext cx="3165936" cy="2112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61" y="3849667"/>
            <a:ext cx="3128790" cy="2085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ounded Rectangle 12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6DD1C0-CC8C-4976-9F88-6F20BE6B51FF}"/>
              </a:ext>
            </a:extLst>
          </p:cNvPr>
          <p:cNvGrpSpPr/>
          <p:nvPr/>
        </p:nvGrpSpPr>
        <p:grpSpPr>
          <a:xfrm>
            <a:off x="499002" y="3022609"/>
            <a:ext cx="1692655" cy="523220"/>
            <a:chOff x="3139257" y="5618602"/>
            <a:chExt cx="1692655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3139257" y="5618602"/>
              <a:ext cx="5838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535864" y="6004193"/>
              <a:ext cx="12960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4D8BBF8-18FE-4769-AEA6-183D772F76C3}"/>
              </a:ext>
            </a:extLst>
          </p:cNvPr>
          <p:cNvSpPr txBox="1"/>
          <p:nvPr/>
        </p:nvSpPr>
        <p:spPr>
          <a:xfrm>
            <a:off x="507818" y="3020677"/>
            <a:ext cx="1570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 </a:t>
            </a:r>
            <a:r>
              <a:rPr lang="en-US" sz="2800" dirty="0">
                <a:solidFill>
                  <a:srgbClr val="FF0000"/>
                </a:solidFill>
              </a:rPr>
              <a:t>temple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236538" y="3022609"/>
            <a:ext cx="2768205" cy="523220"/>
            <a:chOff x="1685581" y="5618602"/>
            <a:chExt cx="2768205" cy="523220"/>
          </a:xfrm>
        </p:grpSpPr>
        <p:sp>
          <p:nvSpPr>
            <p:cNvPr id="16" name="TextBox 15"/>
            <p:cNvSpPr txBox="1"/>
            <p:nvPr/>
          </p:nvSpPr>
          <p:spPr>
            <a:xfrm>
              <a:off x="1685581" y="5618602"/>
              <a:ext cx="5838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082188" y="6004193"/>
              <a:ext cx="23715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BF68A83-BD8B-4408-8FFE-AC20173C1CC6}"/>
              </a:ext>
            </a:extLst>
          </p:cNvPr>
          <p:cNvSpPr txBox="1"/>
          <p:nvPr/>
        </p:nvSpPr>
        <p:spPr>
          <a:xfrm>
            <a:off x="3232221" y="3022609"/>
            <a:ext cx="2670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 </a:t>
            </a:r>
            <a:r>
              <a:rPr lang="en-US" sz="2800" dirty="0">
                <a:solidFill>
                  <a:srgbClr val="FF0000"/>
                </a:solidFill>
              </a:rPr>
              <a:t>railway station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628154" y="3022609"/>
            <a:ext cx="1659495" cy="523220"/>
            <a:chOff x="1685581" y="5618602"/>
            <a:chExt cx="1659495" cy="523220"/>
          </a:xfrm>
        </p:grpSpPr>
        <p:sp>
          <p:nvSpPr>
            <p:cNvPr id="20" name="TextBox 19"/>
            <p:cNvSpPr txBox="1"/>
            <p:nvPr/>
          </p:nvSpPr>
          <p:spPr>
            <a:xfrm>
              <a:off x="1685581" y="5618602"/>
              <a:ext cx="5838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082188" y="6004193"/>
              <a:ext cx="126288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9B08DDE-27CF-4429-907E-24369C651D19}"/>
              </a:ext>
            </a:extLst>
          </p:cNvPr>
          <p:cNvSpPr txBox="1"/>
          <p:nvPr/>
        </p:nvSpPr>
        <p:spPr>
          <a:xfrm>
            <a:off x="6626024" y="3022609"/>
            <a:ext cx="1534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3. </a:t>
            </a:r>
            <a:r>
              <a:rPr lang="en-US" sz="2800" dirty="0">
                <a:solidFill>
                  <a:srgbClr val="FF0000"/>
                </a:solidFill>
              </a:rPr>
              <a:t>square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03444" y="6102556"/>
            <a:ext cx="1908915" cy="523220"/>
            <a:chOff x="1685581" y="5618602"/>
            <a:chExt cx="1908915" cy="523220"/>
          </a:xfrm>
        </p:grpSpPr>
        <p:sp>
          <p:nvSpPr>
            <p:cNvPr id="24" name="TextBox 23"/>
            <p:cNvSpPr txBox="1"/>
            <p:nvPr/>
          </p:nvSpPr>
          <p:spPr>
            <a:xfrm>
              <a:off x="1685581" y="5618602"/>
              <a:ext cx="5838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082188" y="6004193"/>
              <a:ext cx="15123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2C96032-C4FC-4E6A-AB54-DE3E64649342}"/>
              </a:ext>
            </a:extLst>
          </p:cNvPr>
          <p:cNvSpPr txBox="1"/>
          <p:nvPr/>
        </p:nvSpPr>
        <p:spPr>
          <a:xfrm>
            <a:off x="602092" y="6102556"/>
            <a:ext cx="1910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5. </a:t>
            </a:r>
            <a:r>
              <a:rPr lang="en-US" sz="2800" dirty="0">
                <a:solidFill>
                  <a:srgbClr val="FF0000"/>
                </a:solidFill>
              </a:rPr>
              <a:t>cathedral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280396" y="6102556"/>
            <a:ext cx="1973566" cy="523220"/>
            <a:chOff x="1685581" y="5618602"/>
            <a:chExt cx="1973566" cy="523220"/>
          </a:xfrm>
        </p:grpSpPr>
        <p:sp>
          <p:nvSpPr>
            <p:cNvPr id="28" name="TextBox 27"/>
            <p:cNvSpPr txBox="1"/>
            <p:nvPr/>
          </p:nvSpPr>
          <p:spPr>
            <a:xfrm>
              <a:off x="1685581" y="5618602"/>
              <a:ext cx="5838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082188" y="6004193"/>
              <a:ext cx="157695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2C96032-C4FC-4E6A-AB54-DE3E64649342}"/>
              </a:ext>
            </a:extLst>
          </p:cNvPr>
          <p:cNvSpPr txBox="1"/>
          <p:nvPr/>
        </p:nvSpPr>
        <p:spPr>
          <a:xfrm>
            <a:off x="5279044" y="6102556"/>
            <a:ext cx="1910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5. </a:t>
            </a:r>
            <a:r>
              <a:rPr lang="en-US" sz="2800" dirty="0">
                <a:solidFill>
                  <a:srgbClr val="FF0000"/>
                </a:solidFill>
              </a:rPr>
              <a:t>cathedral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2" grpId="0"/>
      <p:bldP spid="26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228600" y="228600"/>
            <a:ext cx="8686800" cy="6400800"/>
          </a:xfrm>
          <a:prstGeom prst="roundRect">
            <a:avLst>
              <a:gd name="adj" fmla="val 7317"/>
            </a:avLst>
          </a:prstGeom>
          <a:noFill/>
          <a:ln w="1905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243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28995" y="232809"/>
            <a:ext cx="7608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following adjectives in the correct column.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528444"/>
              </p:ext>
            </p:extLst>
          </p:nvPr>
        </p:nvGraphicFramePr>
        <p:xfrm>
          <a:off x="520948" y="3044077"/>
          <a:ext cx="8229600" cy="30819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49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0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0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871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One syllable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Two syllables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Three or more syllables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7022"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" name="Rounded Rectangle 34"/>
          <p:cNvSpPr/>
          <p:nvPr/>
        </p:nvSpPr>
        <p:spPr>
          <a:xfrm>
            <a:off x="546205" y="1521196"/>
            <a:ext cx="8229600" cy="11014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65092" y="1600200"/>
            <a:ext cx="1146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fast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5091" y="2044547"/>
            <a:ext cx="1146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heavy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32332" y="1600200"/>
            <a:ext cx="1146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hot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32331" y="2044547"/>
            <a:ext cx="1502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noisy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99571" y="1600200"/>
            <a:ext cx="1425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large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99570" y="2044547"/>
            <a:ext cx="1425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quiet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66810" y="1600200"/>
            <a:ext cx="1629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expensive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66809" y="2044547"/>
            <a:ext cx="1783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beautiful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48286" y="1600200"/>
            <a:ext cx="1287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exciting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D7A507-7C4A-4A6F-9210-C2944ACC740C}"/>
              </a:ext>
            </a:extLst>
          </p:cNvPr>
          <p:cNvSpPr txBox="1"/>
          <p:nvPr/>
        </p:nvSpPr>
        <p:spPr>
          <a:xfrm>
            <a:off x="1105115" y="4155484"/>
            <a:ext cx="78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fast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962232-63BA-4030-9680-6B0B083818FB}"/>
              </a:ext>
            </a:extLst>
          </p:cNvPr>
          <p:cNvSpPr txBox="1"/>
          <p:nvPr/>
        </p:nvSpPr>
        <p:spPr>
          <a:xfrm>
            <a:off x="3943976" y="4155484"/>
            <a:ext cx="126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heavy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946E57-3116-43CD-B811-A9A10C10AF4A}"/>
              </a:ext>
            </a:extLst>
          </p:cNvPr>
          <p:cNvSpPr txBox="1"/>
          <p:nvPr/>
        </p:nvSpPr>
        <p:spPr>
          <a:xfrm>
            <a:off x="853902" y="4765357"/>
            <a:ext cx="126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373707-3BFC-4265-8C89-0F0C1F7E3D81}"/>
              </a:ext>
            </a:extLst>
          </p:cNvPr>
          <p:cNvSpPr txBox="1"/>
          <p:nvPr/>
        </p:nvSpPr>
        <p:spPr>
          <a:xfrm>
            <a:off x="3743973" y="4764489"/>
            <a:ext cx="1656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noisy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E33B7C-AA69-4622-B7EF-FE78428D9533}"/>
              </a:ext>
            </a:extLst>
          </p:cNvPr>
          <p:cNvSpPr txBox="1"/>
          <p:nvPr/>
        </p:nvSpPr>
        <p:spPr>
          <a:xfrm>
            <a:off x="712826" y="5375230"/>
            <a:ext cx="1571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large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C32C85-D603-4798-A7F7-7CC012A6947C}"/>
              </a:ext>
            </a:extLst>
          </p:cNvPr>
          <p:cNvSpPr txBox="1"/>
          <p:nvPr/>
        </p:nvSpPr>
        <p:spPr>
          <a:xfrm>
            <a:off x="3778343" y="5375230"/>
            <a:ext cx="157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quiet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F33B6B-01F9-46D3-9340-CCA34C578B11}"/>
              </a:ext>
            </a:extLst>
          </p:cNvPr>
          <p:cNvSpPr txBox="1"/>
          <p:nvPr/>
        </p:nvSpPr>
        <p:spPr>
          <a:xfrm>
            <a:off x="6621356" y="4155484"/>
            <a:ext cx="179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expensive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23DE7D-4910-4B9C-8282-D234260B6885}"/>
              </a:ext>
            </a:extLst>
          </p:cNvPr>
          <p:cNvSpPr txBox="1"/>
          <p:nvPr/>
        </p:nvSpPr>
        <p:spPr>
          <a:xfrm>
            <a:off x="6778022" y="5370113"/>
            <a:ext cx="148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beautiful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CD5FCD-EFBB-4187-98D4-ACFF18BD86D6}"/>
              </a:ext>
            </a:extLst>
          </p:cNvPr>
          <p:cNvSpPr txBox="1"/>
          <p:nvPr/>
        </p:nvSpPr>
        <p:spPr>
          <a:xfrm>
            <a:off x="6875418" y="4767939"/>
            <a:ext cx="1287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exciting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DBDD49-7A77-4FE3-9AA1-65E122CDDBEE}"/>
              </a:ext>
            </a:extLst>
          </p:cNvPr>
          <p:cNvSpPr txBox="1"/>
          <p:nvPr/>
        </p:nvSpPr>
        <p:spPr>
          <a:xfrm>
            <a:off x="765095" y="1599006"/>
            <a:ext cx="1146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fast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D53A90-7D8B-4996-8BD8-E179FAE64593}"/>
              </a:ext>
            </a:extLst>
          </p:cNvPr>
          <p:cNvSpPr txBox="1"/>
          <p:nvPr/>
        </p:nvSpPr>
        <p:spPr>
          <a:xfrm>
            <a:off x="765094" y="2043353"/>
            <a:ext cx="1146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heavy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0EDA22-73D3-4FFB-B4F0-CEDD8D7D5719}"/>
              </a:ext>
            </a:extLst>
          </p:cNvPr>
          <p:cNvSpPr txBox="1"/>
          <p:nvPr/>
        </p:nvSpPr>
        <p:spPr>
          <a:xfrm>
            <a:off x="2332335" y="1599006"/>
            <a:ext cx="1146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hot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A45BC9-A622-44F3-846F-7B71C4889E37}"/>
              </a:ext>
            </a:extLst>
          </p:cNvPr>
          <p:cNvSpPr txBox="1"/>
          <p:nvPr/>
        </p:nvSpPr>
        <p:spPr>
          <a:xfrm>
            <a:off x="2332334" y="2043353"/>
            <a:ext cx="1502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noisy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1D91D4-4A70-4DE8-BA8D-7381C418F175}"/>
              </a:ext>
            </a:extLst>
          </p:cNvPr>
          <p:cNvSpPr txBox="1"/>
          <p:nvPr/>
        </p:nvSpPr>
        <p:spPr>
          <a:xfrm>
            <a:off x="3899574" y="1599006"/>
            <a:ext cx="1425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large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42361CD-142E-45B8-837A-7D44ADC4D28A}"/>
              </a:ext>
            </a:extLst>
          </p:cNvPr>
          <p:cNvSpPr txBox="1"/>
          <p:nvPr/>
        </p:nvSpPr>
        <p:spPr>
          <a:xfrm>
            <a:off x="3899573" y="2043353"/>
            <a:ext cx="1425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quiet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A72D07-4774-4B07-BD9C-AAF9AB1D2C3A}"/>
              </a:ext>
            </a:extLst>
          </p:cNvPr>
          <p:cNvSpPr txBox="1"/>
          <p:nvPr/>
        </p:nvSpPr>
        <p:spPr>
          <a:xfrm>
            <a:off x="5466813" y="1599006"/>
            <a:ext cx="1629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expensive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2B089C0-0FE4-4DD9-93DB-CB050E62910E}"/>
              </a:ext>
            </a:extLst>
          </p:cNvPr>
          <p:cNvSpPr txBox="1"/>
          <p:nvPr/>
        </p:nvSpPr>
        <p:spPr>
          <a:xfrm>
            <a:off x="5466812" y="2043353"/>
            <a:ext cx="1783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beautiful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EE7FC64-9ECA-46F3-8D6F-749D252EC090}"/>
              </a:ext>
            </a:extLst>
          </p:cNvPr>
          <p:cNvSpPr txBox="1"/>
          <p:nvPr/>
        </p:nvSpPr>
        <p:spPr>
          <a:xfrm>
            <a:off x="7348289" y="1599006"/>
            <a:ext cx="1287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exciting</a:t>
            </a:r>
          </a:p>
        </p:txBody>
      </p:sp>
      <p:sp>
        <p:nvSpPr>
          <p:cNvPr id="34" name="Rounded Rectangle 33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0415 0.371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185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12917 0.461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2307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-0.3125 0.551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2756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3819 0.3724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0" y="1861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05018 0.4620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7" y="2310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36025 0.308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1544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19497 0.3972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986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02153 0.4856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24282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14427 0.48449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24213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3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1"/>
      <p:bldP spid="29" grpId="2"/>
      <p:bldP spid="29" grpId="3"/>
      <p:bldP spid="30" grpId="1"/>
      <p:bldP spid="30" grpId="2"/>
      <p:bldP spid="30" grpId="3"/>
      <p:bldP spid="31" grpId="1"/>
      <p:bldP spid="31" grpId="2"/>
      <p:bldP spid="31" grpId="3"/>
      <p:bldP spid="32" grpId="1"/>
      <p:bldP spid="32" grpId="2"/>
      <p:bldP spid="32" grpId="3"/>
      <p:bldP spid="33" grpId="1"/>
      <p:bldP spid="33" grpId="2"/>
      <p:bldP spid="33" grpId="3"/>
      <p:bldP spid="46" grpId="1"/>
      <p:bldP spid="46" grpId="2"/>
      <p:bldP spid="46" grpId="3"/>
      <p:bldP spid="47" grpId="1"/>
      <p:bldP spid="47" grpId="2"/>
      <p:bldP spid="47" grpId="3"/>
      <p:bldP spid="48" grpId="1"/>
      <p:bldP spid="48" grpId="2"/>
      <p:bldP spid="48" grpId="3"/>
      <p:bldP spid="49" grpId="1"/>
      <p:bldP spid="49" grpId="2"/>
      <p:bldP spid="49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2198" y="181039"/>
            <a:ext cx="7785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800" dirty="0"/>
              <a:t>Now write their comparative forms in the table below.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409263"/>
              </p:ext>
            </p:extLst>
          </p:nvPr>
        </p:nvGraphicFramePr>
        <p:xfrm>
          <a:off x="1044899" y="1235657"/>
          <a:ext cx="7589521" cy="53969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75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3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8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Adjectives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Comparative form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fast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faster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beautiful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noisy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expensive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hot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exciting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quiet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heavy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large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3E52A4F-577F-4BEE-B7C1-D0FE1F577F68}"/>
              </a:ext>
            </a:extLst>
          </p:cNvPr>
          <p:cNvSpPr txBox="1"/>
          <p:nvPr/>
        </p:nvSpPr>
        <p:spPr>
          <a:xfrm>
            <a:off x="5296655" y="2363357"/>
            <a:ext cx="2371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more beautiful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5E75E0-CFD9-434F-9AF3-DB8A2ADA28B1}"/>
              </a:ext>
            </a:extLst>
          </p:cNvPr>
          <p:cNvSpPr txBox="1"/>
          <p:nvPr/>
        </p:nvSpPr>
        <p:spPr>
          <a:xfrm>
            <a:off x="5897011" y="2881272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noisier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30B6AA-5F03-4A8A-B2EC-A37B85CB81AB}"/>
              </a:ext>
            </a:extLst>
          </p:cNvPr>
          <p:cNvSpPr txBox="1"/>
          <p:nvPr/>
        </p:nvSpPr>
        <p:spPr>
          <a:xfrm>
            <a:off x="5253580" y="3410906"/>
            <a:ext cx="2484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more expensive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F39FB9-AC18-45A0-8C7D-238F46DA0500}"/>
              </a:ext>
            </a:extLst>
          </p:cNvPr>
          <p:cNvSpPr txBox="1"/>
          <p:nvPr/>
        </p:nvSpPr>
        <p:spPr>
          <a:xfrm>
            <a:off x="5898652" y="3959937"/>
            <a:ext cx="1097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hotter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2E5A92-B8BF-4791-91EE-22F0FB1CE473}"/>
              </a:ext>
            </a:extLst>
          </p:cNvPr>
          <p:cNvSpPr txBox="1"/>
          <p:nvPr/>
        </p:nvSpPr>
        <p:spPr>
          <a:xfrm>
            <a:off x="5418561" y="4498530"/>
            <a:ext cx="2154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more exciting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D88B3E-88D6-4945-80B2-985A2037209F}"/>
              </a:ext>
            </a:extLst>
          </p:cNvPr>
          <p:cNvSpPr txBox="1"/>
          <p:nvPr/>
        </p:nvSpPr>
        <p:spPr>
          <a:xfrm>
            <a:off x="5797783" y="5021750"/>
            <a:ext cx="1240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quieter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4E8D3C-2691-47C5-A9BE-5B63BA1FE819}"/>
              </a:ext>
            </a:extLst>
          </p:cNvPr>
          <p:cNvSpPr txBox="1"/>
          <p:nvPr/>
        </p:nvSpPr>
        <p:spPr>
          <a:xfrm>
            <a:off x="5773930" y="5544970"/>
            <a:ext cx="1263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heavier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83089B-3AF6-45F2-B972-04EE713C5123}"/>
              </a:ext>
            </a:extLst>
          </p:cNvPr>
          <p:cNvSpPr txBox="1"/>
          <p:nvPr/>
        </p:nvSpPr>
        <p:spPr>
          <a:xfrm>
            <a:off x="5969081" y="6086851"/>
            <a:ext cx="1026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larger</a:t>
            </a:r>
          </a:p>
        </p:txBody>
      </p:sp>
      <p:sp>
        <p:nvSpPr>
          <p:cNvPr id="16" name="Rounded Rectangle 15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03463" y="248024"/>
            <a:ext cx="7837337" cy="85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comparing the pictures. Use the comparative forms of the adjectives below.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63583" y="2600418"/>
            <a:ext cx="3832461" cy="1425223"/>
            <a:chOff x="-1124651" y="2740220"/>
            <a:chExt cx="5608930" cy="2085861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506" y="3255632"/>
              <a:ext cx="2364773" cy="15704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24651" y="2740220"/>
              <a:ext cx="3128793" cy="20858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41" name="Group 40"/>
          <p:cNvGrpSpPr/>
          <p:nvPr/>
        </p:nvGrpSpPr>
        <p:grpSpPr>
          <a:xfrm>
            <a:off x="4824258" y="2584053"/>
            <a:ext cx="4319742" cy="1604333"/>
            <a:chOff x="3535672" y="4098365"/>
            <a:chExt cx="4183931" cy="1553892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672" y="4347131"/>
              <a:ext cx="1957520" cy="13051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375" y="4098365"/>
              <a:ext cx="2287228" cy="15248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44" name="Group 43"/>
          <p:cNvGrpSpPr/>
          <p:nvPr/>
        </p:nvGrpSpPr>
        <p:grpSpPr>
          <a:xfrm>
            <a:off x="0" y="4422909"/>
            <a:ext cx="4396044" cy="1760767"/>
            <a:chOff x="136484" y="4187890"/>
            <a:chExt cx="4138091" cy="165744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324" y="4484599"/>
              <a:ext cx="2041251" cy="136073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84" y="4187890"/>
              <a:ext cx="2120498" cy="13434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47" name="Group 46"/>
          <p:cNvGrpSpPr/>
          <p:nvPr/>
        </p:nvGrpSpPr>
        <p:grpSpPr>
          <a:xfrm>
            <a:off x="4633017" y="4515239"/>
            <a:ext cx="3804401" cy="2176506"/>
            <a:chOff x="5561503" y="2279133"/>
            <a:chExt cx="3645841" cy="2085793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503" y="2588219"/>
              <a:ext cx="2178202" cy="12228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6815" y="2279133"/>
              <a:ext cx="1390529" cy="208579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2" name="Group 1"/>
          <p:cNvGrpSpPr/>
          <p:nvPr/>
        </p:nvGrpSpPr>
        <p:grpSpPr>
          <a:xfrm>
            <a:off x="1066800" y="1277490"/>
            <a:ext cx="6449076" cy="803998"/>
            <a:chOff x="1066800" y="1277490"/>
            <a:chExt cx="6449076" cy="803998"/>
          </a:xfrm>
        </p:grpSpPr>
        <p:sp>
          <p:nvSpPr>
            <p:cNvPr id="50" name="Rounded Rectangle 49"/>
            <p:cNvSpPr/>
            <p:nvPr/>
          </p:nvSpPr>
          <p:spPr>
            <a:xfrm>
              <a:off x="1066800" y="1277490"/>
              <a:ext cx="6449076" cy="80399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76033" y="1425133"/>
              <a:ext cx="14811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expensive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082491" y="1425133"/>
              <a:ext cx="1007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noisy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515761" y="1425133"/>
              <a:ext cx="1253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modern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083000" y="1425133"/>
              <a:ext cx="1432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peaceful</a:t>
              </a:r>
            </a:p>
          </p:txBody>
        </p:sp>
      </p:grpSp>
      <p:sp>
        <p:nvSpPr>
          <p:cNvPr id="23" name="Rounded Rectangle 22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V4T\Desktop\fish-md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1533525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V4T\Desktop\glossy-fish-md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14192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DV4T\Desktop\goldfish-md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0800"/>
            <a:ext cx="1214438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DV4T\Desktop\1194985472618899587yellow_gourami_01.svg.me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943600"/>
            <a:ext cx="13081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DV4T\Desktop\1195441338857301276Machovka_Happy_fish.svg.med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1000"/>
            <a:ext cx="16017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DV4T\Desktop\1206557826429619557mystica_Aquarium_fish_-_Xiphophorus_maculatus.svg.med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81400"/>
            <a:ext cx="1303338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Users\DV4T\Desktop\blue-fish-md.png" hidden="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19800"/>
            <a:ext cx="1306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C:\Users\DV4T\Desktop\glossy-fish-mdw.png" hidden="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953000"/>
            <a:ext cx="914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:\Users\DV4T\Desktop\gold-fish-md.png" hidden="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24200"/>
            <a:ext cx="990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C:\Users\DV4T\Desktop\12599779011127859439fish03-md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1295400"/>
            <a:ext cx="14493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197360" y="342169"/>
            <a:ext cx="1101455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Team 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27911" y="342169"/>
            <a:ext cx="109023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Team B</a:t>
            </a:r>
          </a:p>
        </p:txBody>
      </p:sp>
      <p:sp>
        <p:nvSpPr>
          <p:cNvPr id="2" name="Rectangle 1"/>
          <p:cNvSpPr/>
          <p:nvPr/>
        </p:nvSpPr>
        <p:spPr>
          <a:xfrm>
            <a:off x="6614297" y="2281238"/>
            <a:ext cx="624114" cy="465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34643" y="1691481"/>
            <a:ext cx="624114" cy="465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11157" y="3947715"/>
            <a:ext cx="624114" cy="465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27911" y="1295400"/>
            <a:ext cx="624114" cy="465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07001" y="3481784"/>
            <a:ext cx="1023257" cy="465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lucky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47881" y="3196034"/>
            <a:ext cx="1436461" cy="465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unlucky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3006667"/>
            <a:ext cx="2656114" cy="2090261"/>
          </a:xfrm>
          <a:prstGeom prst="roundRect">
            <a:avLst>
              <a:gd name="adj" fmla="val 601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blue 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yellow 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yellow and back 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orange 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red 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colorful 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green and yellow fish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838080" imgH="457200"/>
        </mc:Choice>
        <mc:Fallback>
          <p:control name="TextBox1" r:id="rId1" imgW="838080" imgH="457200">
            <p:pic>
              <p:nvPicPr>
                <p:cNvPr id="4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4368800" y="355600"/>
                  <a:ext cx="8382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838080" imgH="457200"/>
        </mc:Choice>
        <mc:Fallback>
          <p:control name="TextBox2" r:id="rId2" imgW="838080" imgH="457200">
            <p:pic>
              <p:nvPicPr>
                <p:cNvPr id="5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6524625" y="355600"/>
                  <a:ext cx="8382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545101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3057</TotalTime>
  <Words>474</Words>
  <Application>Microsoft Office PowerPoint</Application>
  <PresentationFormat>On-screen Show (4:3)</PresentationFormat>
  <Paragraphs>150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</vt:lpstr>
      <vt:lpstr>Calibri</vt:lpstr>
      <vt:lpstr>Calibri Light</vt:lpstr>
      <vt:lpstr>Tahoma</vt:lpstr>
      <vt:lpstr>Wingdings 2</vt:lpstr>
      <vt:lpstr>Office Theme</vt:lpstr>
      <vt:lpstr>3_Office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anhntm16@apaxleaders.edu.vn</cp:lastModifiedBy>
  <cp:revision>166</cp:revision>
  <dcterms:created xsi:type="dcterms:W3CDTF">2020-12-09T02:04:09Z</dcterms:created>
  <dcterms:modified xsi:type="dcterms:W3CDTF">2023-11-23T15:21:48Z</dcterms:modified>
</cp:coreProperties>
</file>