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9" r:id="rId3"/>
  </p:sldMasterIdLst>
  <p:notesMasterIdLst>
    <p:notesMasterId r:id="rId34"/>
  </p:notesMasterIdLst>
  <p:sldIdLst>
    <p:sldId id="281" r:id="rId4"/>
    <p:sldId id="258" r:id="rId5"/>
    <p:sldId id="294" r:id="rId6"/>
    <p:sldId id="286" r:id="rId7"/>
    <p:sldId id="296" r:id="rId8"/>
    <p:sldId id="295" r:id="rId9"/>
    <p:sldId id="284" r:id="rId10"/>
    <p:sldId id="293" r:id="rId11"/>
    <p:sldId id="289" r:id="rId12"/>
    <p:sldId id="290" r:id="rId13"/>
    <p:sldId id="288" r:id="rId14"/>
    <p:sldId id="287" r:id="rId15"/>
    <p:sldId id="291" r:id="rId16"/>
    <p:sldId id="285" r:id="rId17"/>
    <p:sldId id="292" r:id="rId18"/>
    <p:sldId id="260" r:id="rId19"/>
    <p:sldId id="302" r:id="rId20"/>
    <p:sldId id="303" r:id="rId21"/>
    <p:sldId id="261" r:id="rId22"/>
    <p:sldId id="262" r:id="rId23"/>
    <p:sldId id="263" r:id="rId24"/>
    <p:sldId id="264" r:id="rId25"/>
    <p:sldId id="299" r:id="rId26"/>
    <p:sldId id="265" r:id="rId27"/>
    <p:sldId id="283" r:id="rId28"/>
    <p:sldId id="266" r:id="rId29"/>
    <p:sldId id="267" r:id="rId30"/>
    <p:sldId id="268" r:id="rId31"/>
    <p:sldId id="297" r:id="rId32"/>
    <p:sldId id="28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EB07A-EC60-4AE8-87B8-36A832ADC6E4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A3801-C956-4A6D-ACEA-7375D088E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A3801-C956-4A6D-ACEA-7375D088E6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7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22482"/>
      </p:ext>
    </p:extLst>
  </p:cSld>
  <p:clrMapOvr>
    <a:masterClrMapping/>
  </p:clrMapOvr>
  <p:transition spd="slow" advClick="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45648"/>
      </p:ext>
    </p:extLst>
  </p:cSld>
  <p:clrMapOvr>
    <a:masterClrMapping/>
  </p:clrMapOvr>
  <p:transition spd="slow" advClick="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5261"/>
      </p:ext>
    </p:extLst>
  </p:cSld>
  <p:clrMapOvr>
    <a:masterClrMapping/>
  </p:clrMapOvr>
  <p:transition spd="slow" advClick="0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/>
              <a:t>24/10/2023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808011"/>
      </p:ext>
    </p:extLst>
  </p:cSld>
  <p:clrMapOvr>
    <a:masterClrMapping/>
  </p:clrMapOvr>
  <p:transition spd="slow" advClick="0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8B9FE-5F7C-49AA-ACC3-965D2AA0BA1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36888"/>
      </p:ext>
    </p:extLst>
  </p:cSld>
  <p:clrMapOvr>
    <a:masterClrMapping/>
  </p:clrMapOvr>
  <p:transition spd="slow" advClick="0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C20D-7BCA-4428-AB7F-DF194A2B892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29873"/>
      </p:ext>
    </p:extLst>
  </p:cSld>
  <p:clrMapOvr>
    <a:masterClrMapping/>
  </p:clrMapOvr>
  <p:transition spd="slow" advClick="0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EFCAB-8528-41F4-A107-15AFF8479C6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678143"/>
      </p:ext>
    </p:extLst>
  </p:cSld>
  <p:clrMapOvr>
    <a:masterClrMapping/>
  </p:clrMapOvr>
  <p:transition spd="slow" advClick="0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FFD3-77D7-4C6B-88F7-16F3934E898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1439"/>
      </p:ext>
    </p:extLst>
  </p:cSld>
  <p:clrMapOvr>
    <a:masterClrMapping/>
  </p:clrMapOvr>
  <p:transition spd="slow" advClick="0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E10B-7D9F-42ED-80C0-DB72238E4C2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30348"/>
      </p:ext>
    </p:extLst>
  </p:cSld>
  <p:clrMapOvr>
    <a:masterClrMapping/>
  </p:clrMapOvr>
  <p:transition spd="slow" advClick="0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C882-72C5-472C-8C23-CE85413A47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06457"/>
      </p:ext>
    </p:extLst>
  </p:cSld>
  <p:clrMapOvr>
    <a:masterClrMapping/>
  </p:clrMapOvr>
  <p:transition spd="slow" advClick="0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C4A40-D04D-4B44-B7FF-1EBC99F9B6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54223"/>
      </p:ext>
    </p:extLst>
  </p:cSld>
  <p:clrMapOvr>
    <a:masterClrMapping/>
  </p:clrMapOvr>
  <p:transition spd="slow" advClick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20036"/>
      </p:ext>
    </p:extLst>
  </p:cSld>
  <p:clrMapOvr>
    <a:masterClrMapping/>
  </p:clrMapOvr>
  <p:transition spd="slow" advClick="0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8537-773B-43C0-9CC8-73F798CB0F0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6346"/>
      </p:ext>
    </p:extLst>
  </p:cSld>
  <p:clrMapOvr>
    <a:masterClrMapping/>
  </p:clrMapOvr>
  <p:transition spd="slow" advClick="0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F74A4-B63D-414D-8D89-BDD0B6D9F84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60412"/>
      </p:ext>
    </p:extLst>
  </p:cSld>
  <p:clrMapOvr>
    <a:masterClrMapping/>
  </p:clrMapOvr>
  <p:transition spd="slow" advClick="0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B2F48-5B46-4BDA-B2E1-8E9DDEEF301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4723"/>
      </p:ext>
    </p:extLst>
  </p:cSld>
  <p:clrMapOvr>
    <a:masterClrMapping/>
  </p:clrMapOvr>
  <p:transition spd="slow" advClick="0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1FA8E-5325-443A-B8E6-51A7985AF23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72215"/>
      </p:ext>
    </p:extLst>
  </p:cSld>
  <p:clrMapOvr>
    <a:masterClrMapping/>
  </p:clrMapOvr>
  <p:transition spd="slow" advClick="0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232ED-0F95-4744-8840-A5AD61E628F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17036"/>
      </p:ext>
    </p:extLst>
  </p:cSld>
  <p:clrMapOvr>
    <a:masterClrMapping/>
  </p:clrMapOvr>
  <p:transition spd="slow" advClick="0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14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94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93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6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8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17657"/>
      </p:ext>
    </p:extLst>
  </p:cSld>
  <p:clrMapOvr>
    <a:masterClrMapping/>
  </p:clrMapOvr>
  <p:transition spd="slow" advClick="0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42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59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74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6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1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9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49915"/>
      </p:ext>
    </p:extLst>
  </p:cSld>
  <p:clrMapOvr>
    <a:masterClrMapping/>
  </p:clrMapOvr>
  <p:transition spd="slow" advClick="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06850"/>
      </p:ext>
    </p:extLst>
  </p:cSld>
  <p:clrMapOvr>
    <a:masterClrMapping/>
  </p:clrMapOvr>
  <p:transition spd="slow" advClick="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47504"/>
      </p:ext>
    </p:extLst>
  </p:cSld>
  <p:clrMapOvr>
    <a:masterClrMapping/>
  </p:clrMapOvr>
  <p:transition spd="slow" advClick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61814"/>
      </p:ext>
    </p:extLst>
  </p:cSld>
  <p:clrMapOvr>
    <a:masterClrMapping/>
  </p:clrMapOvr>
  <p:transition spd="slow" advClick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75176"/>
      </p:ext>
    </p:extLst>
  </p:cSld>
  <p:clrMapOvr>
    <a:masterClrMapping/>
  </p:clrMapOvr>
  <p:transition spd="slow" advClick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76999"/>
      </p:ext>
    </p:extLst>
  </p:cSld>
  <p:clrMapOvr>
    <a:masterClrMapping/>
  </p:clrMapOvr>
  <p:transition spd="slow" advClick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71F51-5543-4FFA-9CAB-A2C4E72C55C3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6D31E-C99C-4498-8347-49AE1E91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8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F9A74-D9AB-40CE-B82E-6952D547F8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0BA59-E93E-45A6-9628-FA6993BA58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6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 advClick="0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50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2.wav"/><Relationship Id="rId7" Type="http://schemas.openxmlformats.org/officeDocument/2006/relationships/slideLayout" Target="../slideLayouts/slideLayout3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2.png"/><Relationship Id="rId5" Type="http://schemas.microsoft.com/office/2007/relationships/media" Target="../media/media3.wav"/><Relationship Id="rId10" Type="http://schemas.openxmlformats.org/officeDocument/2006/relationships/image" Target="../media/image21.png"/><Relationship Id="rId4" Type="http://schemas.openxmlformats.org/officeDocument/2006/relationships/audio" Target="../media/media2.wav"/><Relationship Id="rId9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4748" y="0"/>
            <a:ext cx="9124950" cy="182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2: MY HOUSE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5: SKILLS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32003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>
                    <a:lumMod val="75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4F81BD">
                  <a:lumMod val="75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704063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51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5955268"/>
            <a:ext cx="3692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Bear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gấu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9020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2000">
        <p14:glitter pattern="hexago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5955268"/>
            <a:ext cx="3990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Bamboo Room </a:t>
            </a: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tre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25120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45073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5955268"/>
            <a:ext cx="54569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Honey Moon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tuần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trăng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mật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52509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hred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67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5955268"/>
            <a:ext cx="38108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Termite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mối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7779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048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" y="5955268"/>
            <a:ext cx="3860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Pheasant room</a:t>
            </a:r>
            <a:r>
              <a:rPr lang="en-US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lôi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72400" y="320881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21409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429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2340" y="6094701"/>
            <a:ext cx="3661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Gourd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bí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77200" y="354628"/>
            <a:ext cx="10287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1842442473"/>
      </p:ext>
    </p:extLst>
  </p:cSld>
  <p:clrMapOvr>
    <a:masterClrMapping/>
  </p:clrMapOvr>
  <p:transition spd="slow" advClick="0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066800" y="848601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84B1"/>
                  </a:solidFill>
                  <a:latin typeface="Arial" pitchFamily="34" charset="0"/>
                  <a:cs typeface="Arial" pitchFamily="34" charset="0"/>
                </a:rPr>
                <a:t>Reading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3211428"/>
            <a:ext cx="6618514" cy="2127162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56016"/>
      </p:ext>
    </p:extLst>
  </p:cSld>
  <p:clrMapOvr>
    <a:masterClrMapping/>
  </p:clrMapOvr>
  <p:transition spd="slow" advClick="0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70313" y="140017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crazy (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vi-VN" alt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86688" y="140017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kì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dị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lạ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thường</a:t>
            </a:r>
            <a:endParaRPr lang="vi-VN" alt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070314" y="2533651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messy (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vi-VN" alt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562685" y="2533651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lộn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xộn,bừa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bộn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vi-VN" alt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75077" y="1966913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shape (n)     </a:t>
            </a:r>
            <a:endParaRPr lang="vi-VN" alt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586688" y="1966913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hình</a:t>
            </a:r>
            <a:r>
              <a:rPr lang="en-US" altLang="en-US" sz="24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cs typeface="Times New Roman" pitchFamily="18" charset="0"/>
              </a:rPr>
              <a:t>dạng</a:t>
            </a:r>
            <a:endParaRPr lang="vi-VN" alt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27252" y="4066842"/>
            <a:ext cx="38355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6" descr="Kết quả hình ảnh cho hình ảnh để đồ bề bộn, lộn xộ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54" y="4066842"/>
            <a:ext cx="37279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srgbClr val="FF0000"/>
                </a:solidFill>
                <a:latin typeface="Arial"/>
              </a:rPr>
              <a:t>U2 L5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0" name="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- crazy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92" y="1469115"/>
            <a:ext cx="365760" cy="365760"/>
          </a:xfrm>
          <a:prstGeom prst="rect">
            <a:avLst/>
          </a:prstGeom>
        </p:spPr>
      </p:pic>
      <p:pic>
        <p:nvPicPr>
          <p:cNvPr id="3" name="- messy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92" y="2602591"/>
            <a:ext cx="365760" cy="365760"/>
          </a:xfrm>
          <a:prstGeom prst="rect">
            <a:avLst/>
          </a:prstGeom>
        </p:spPr>
      </p:pic>
      <p:pic>
        <p:nvPicPr>
          <p:cNvPr id="4" name="- shape_gb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592" y="2035853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7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3764" y="1494981"/>
            <a:ext cx="2374297" cy="457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crazy (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adj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)</a:t>
            </a:r>
            <a:endParaRPr lang="vi-VN" altLang="en-US" sz="2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154" y="1494981"/>
            <a:ext cx="2374297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kì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dị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lạ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thường</a:t>
            </a:r>
            <a:endParaRPr lang="vi-VN" altLang="en-US" sz="2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73764" y="2849677"/>
            <a:ext cx="2374297" cy="457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 messy (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adj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)</a:t>
            </a:r>
            <a:endParaRPr lang="vi-VN" altLang="en-US" sz="2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48151" y="2849677"/>
            <a:ext cx="2374297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lộn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xộn,bừa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bộn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endParaRPr lang="vi-VN" altLang="en-US" sz="2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173764" y="2172329"/>
            <a:ext cx="2374297" cy="457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shape (n)    </a:t>
            </a:r>
            <a:endParaRPr lang="vi-VN" altLang="en-US" sz="2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154" y="2172329"/>
            <a:ext cx="2374297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hình</a:t>
            </a:r>
            <a:r>
              <a:rPr lang="en-US" altLang="en-US" sz="2400" b="1" dirty="0">
                <a:solidFill>
                  <a:prstClr val="white"/>
                </a:solidFill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prstClr val="white"/>
                </a:solidFill>
                <a:cs typeface="Times New Roman" pitchFamily="18" charset="0"/>
              </a:rPr>
              <a:t>dạng</a:t>
            </a:r>
            <a:endParaRPr lang="vi-VN" altLang="en-US" sz="2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73468" y="335465"/>
            <a:ext cx="5308854" cy="54590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  <a:latin typeface="Forte" panose="03060902040502070203" pitchFamily="66" charset="0"/>
                <a:cs typeface="Times New Roman" pitchFamily="18" charset="0"/>
              </a:rPr>
              <a:t>Rub out and remember</a:t>
            </a:r>
            <a:endParaRPr lang="en-GB" sz="4000" dirty="0">
              <a:solidFill>
                <a:srgbClr val="0070C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raz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shape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mess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5934" y="318527"/>
            <a:ext cx="786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text. Answer the questions.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884" y="1002064"/>
            <a:ext cx="3472546" cy="2315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32">
            <a:off x="1188741" y="1326917"/>
            <a:ext cx="2841173" cy="189585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39815" y="3479911"/>
            <a:ext cx="8458200" cy="3200400"/>
            <a:chOff x="1018271" y="3645243"/>
            <a:chExt cx="8458200" cy="32004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1018271" y="3645243"/>
              <a:ext cx="8458200" cy="3200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482394" y="3883567"/>
              <a:ext cx="37952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itchFamily="34" charset="0"/>
                  <a:cs typeface="Arial" pitchFamily="34" charset="0"/>
                </a:rPr>
                <a:t>Reading skill: Predicting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91391" y="4488293"/>
              <a:ext cx="7280280" cy="186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Predicting makes reading easy.</a:t>
              </a:r>
            </a:p>
            <a:p>
              <a:pPr>
                <a:lnSpc>
                  <a:spcPct val="120000"/>
                </a:lnSpc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Before reading, look at the pictures, design and title.</a:t>
              </a:r>
            </a:p>
            <a:p>
              <a:pPr>
                <a:lnSpc>
                  <a:spcPct val="120000"/>
                </a:lnSpc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Decide what the text is about.</a:t>
              </a:r>
            </a:p>
            <a:p>
              <a:pPr>
                <a:lnSpc>
                  <a:spcPct val="120000"/>
                </a:lnSpc>
              </a:pPr>
              <a:r>
                <a:rPr lang="en-US" sz="2400" dirty="0">
                  <a:latin typeface="Arial" pitchFamily="34" charset="0"/>
                  <a:cs typeface="Arial" pitchFamily="34" charset="0"/>
                </a:rPr>
                <a:t>Think about what you know about the topic.</a:t>
              </a:r>
            </a:p>
          </p:txBody>
        </p:sp>
      </p:grp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09600" y="306762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45458617"/>
      </p:ext>
    </p:extLst>
  </p:cSld>
  <p:clrMapOvr>
    <a:masterClrMapping/>
  </p:clrMapOvr>
  <p:transition spd="slow" advClick="0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150" y="294931"/>
            <a:ext cx="4176100" cy="752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5" y="301718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8661" y="2018826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 at the text. Answer the questions.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8661" y="2907915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again and answer the questions.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8661" y="3797004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Circle the things in the Tiger Room.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8661" y="5175072"/>
            <a:ext cx="786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Create a new room for the hotel. Draw a plan for the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1930" y="1252848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Reading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1930" y="4409094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Speaking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8661" y="6064162"/>
            <a:ext cx="786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Show your plan to your partner and describe it.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07066" y="2061995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07066" y="2902599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07066" y="3762881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07066" y="5154324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07066" y="6084508"/>
            <a:ext cx="365760" cy="3657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8383850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" grpId="0"/>
      <p:bldP spid="21" grpId="0"/>
      <p:bldP spid="20" grpId="0"/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0656" y="87086"/>
            <a:ext cx="7772400" cy="5399314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144871" y="40076"/>
            <a:ext cx="7863840" cy="7300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95714" y="1055913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5714" y="1447799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4822" y="710868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To: phong@webmail.com; mi@webmail.com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822" y="1099456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Subject: A room at the Crazy House Hotel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187">
            <a:off x="5797344" y="4723599"/>
            <a:ext cx="2985304" cy="1990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32">
            <a:off x="3459738" y="5136095"/>
            <a:ext cx="2224523" cy="1484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822" y="1452197"/>
            <a:ext cx="75895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Hi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How are you? I’m in 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with my parents. We’re staying at the Crazy House Hotel. Wow! It really is crazy. There are ten rooms in the hotel. 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There’s a Kangaroo Room, an Eagle Room, and even an Ant Room. I’m staying in the Tiger Room. It’s called  the Tiger Room because there’s a big tiger on the wall.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The tiger is between the bathroom door  and the window. The bed is next to the window, but the window is a strange shape. I put my bag under the bed. There’s a lamp, a wardrobe and a desk.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You should stay here when you visit Da Lat. It’s great.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See you soon!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Nick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29316" y="2987960"/>
            <a:ext cx="121920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6 - U2L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785" y="382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52489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2579" y="87086"/>
            <a:ext cx="7774577" cy="5399314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630207" y="37072"/>
            <a:ext cx="7863840" cy="72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88850" y="1055913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88850" y="1447799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7637" y="710868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To: phong@webmail.com; mi@webmail.com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7637" y="1099456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itchFamily="34" charset="0"/>
                <a:cs typeface="Arial" pitchFamily="34" charset="0"/>
              </a:rPr>
              <a:t>Subject: A room at the Crazy House Hotel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7636" y="1480449"/>
            <a:ext cx="758951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Hi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Phong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How are you? I’m in Da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with my parents. We’re staying at the Crazy House Hotel. Wow! It really is crazy. There are ten rooms in the hotel. 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There’s a Kangaroo Room, an Eagle Room, and even an Ant Room. I’m staying in the Tiger Room. It’s called  the Tiger Room because there’s a big tiger on the wall.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The tiger is between the bathroom door  and the window. The bed is next to the window, but the window is a strange shape. I put my bag under the bed. There’s a lamp, a wardrobe and a desk.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You should stay here when you visit Da Lat. It’s great.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See you soon!</a:t>
            </a:r>
          </a:p>
          <a:p>
            <a:pPr algn="just"/>
            <a:r>
              <a:rPr lang="en-US" sz="2000" dirty="0">
                <a:latin typeface="Arial" pitchFamily="34" charset="0"/>
                <a:cs typeface="Arial" pitchFamily="34" charset="0"/>
              </a:rPr>
              <a:t>Nick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668" y="556104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498" y="5541503"/>
            <a:ext cx="34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Is it an email or a letter?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95245" y="55454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1219" y="5547687"/>
            <a:ext cx="352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What is the text about?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787F3C-3F17-4A35-A2FA-0EE18CE31901}"/>
              </a:ext>
            </a:extLst>
          </p:cNvPr>
          <p:cNvSpPr txBox="1"/>
          <p:nvPr/>
        </p:nvSpPr>
        <p:spPr>
          <a:xfrm>
            <a:off x="641498" y="5969960"/>
            <a:ext cx="2022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It's an email.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C18963-F1D4-4333-9AA2-BE6CBBEF150E}"/>
              </a:ext>
            </a:extLst>
          </p:cNvPr>
          <p:cNvSpPr txBox="1"/>
          <p:nvPr/>
        </p:nvSpPr>
        <p:spPr>
          <a:xfrm>
            <a:off x="4585907" y="5947797"/>
            <a:ext cx="43572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The text is about Nick's room at the Crazy House Hotel.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09419" y="3057309"/>
            <a:ext cx="1219200" cy="365760"/>
          </a:xfrm>
          <a:prstGeom prst="rect">
            <a:avLst/>
          </a:prstGeom>
          <a:solidFill>
            <a:srgbClr val="FFC000">
              <a:alpha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17332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19356" y="273752"/>
            <a:ext cx="786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 and answer the questions.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4945" y="125521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69774" y="1203014"/>
            <a:ext cx="56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Who is Nick in Da Lat with?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4945" y="23745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9773" y="2344154"/>
            <a:ext cx="56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How many rooms are there in the hotel?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4945" y="353135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69773" y="3522704"/>
            <a:ext cx="56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Why is the room called the Tiger Room?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94945" y="474988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69773" y="4741236"/>
            <a:ext cx="5670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Where is Nick’s bag?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67E45-2B76-4DEC-8EAE-2B23F3982EA8}"/>
              </a:ext>
            </a:extLst>
          </p:cNvPr>
          <p:cNvSpPr txBox="1"/>
          <p:nvPr/>
        </p:nvSpPr>
        <p:spPr>
          <a:xfrm>
            <a:off x="1169774" y="1751820"/>
            <a:ext cx="5441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He's in Da Lat with his parents.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913F77-F4EA-4C2C-BECF-CC87B43F8379}"/>
              </a:ext>
            </a:extLst>
          </p:cNvPr>
          <p:cNvSpPr txBox="1"/>
          <p:nvPr/>
        </p:nvSpPr>
        <p:spPr>
          <a:xfrm>
            <a:off x="1169774" y="2836244"/>
            <a:ext cx="5441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There are ten rooms.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F270E2-D788-4969-A2EE-8D115CBCBF9B}"/>
              </a:ext>
            </a:extLst>
          </p:cNvPr>
          <p:cNvSpPr txBox="1"/>
          <p:nvPr/>
        </p:nvSpPr>
        <p:spPr>
          <a:xfrm>
            <a:off x="1169775" y="4051053"/>
            <a:ext cx="5441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Because there's a big tiger on the wall.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88DC3B-0903-4959-9DCA-7A613EF7C03E}"/>
              </a:ext>
            </a:extLst>
          </p:cNvPr>
          <p:cNvSpPr txBox="1"/>
          <p:nvPr/>
        </p:nvSpPr>
        <p:spPr>
          <a:xfrm>
            <a:off x="1169775" y="5211554"/>
            <a:ext cx="54419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It's under the bed.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560172" y="306762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5049797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46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1" y="410520"/>
            <a:ext cx="9144000" cy="61016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1618" y="421116"/>
            <a:ext cx="541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the things in the Tiger Room.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66800" y="5410200"/>
            <a:ext cx="914400" cy="11430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8600" y="4270664"/>
            <a:ext cx="609600" cy="3810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477000" y="2362200"/>
            <a:ext cx="609600" cy="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48000" y="1905000"/>
            <a:ext cx="609600" cy="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42455" y="2952750"/>
            <a:ext cx="914400" cy="28575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>
            <a:spLocks noChangeAspect="1"/>
          </p:cNvSpPr>
          <p:nvPr/>
        </p:nvSpPr>
        <p:spPr>
          <a:xfrm>
            <a:off x="8541327" y="5887282"/>
            <a:ext cx="457200" cy="457200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</a:t>
            </a:r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>
          <a:xfrm>
            <a:off x="8541327" y="5166491"/>
            <a:ext cx="457200" cy="457200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T</a:t>
            </a:r>
          </a:p>
        </p:txBody>
      </p:sp>
      <p:sp>
        <p:nvSpPr>
          <p:cNvPr id="33" name="Rounded Rectangle 32"/>
          <p:cNvSpPr>
            <a:spLocks noChangeAspect="1"/>
          </p:cNvSpPr>
          <p:nvPr/>
        </p:nvSpPr>
        <p:spPr>
          <a:xfrm>
            <a:off x="8541327" y="4445701"/>
            <a:ext cx="457200" cy="457200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</a:t>
            </a: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8541327" y="3724911"/>
            <a:ext cx="457200" cy="457200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</a:t>
            </a:r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8541327" y="3004121"/>
            <a:ext cx="457200" cy="457200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17045644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36255" y="306762"/>
            <a:ext cx="786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Circle the things in the Tiger Room.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3BE0F5-68C4-4B57-9C75-2E74596473D1}"/>
              </a:ext>
            </a:extLst>
          </p:cNvPr>
          <p:cNvGrpSpPr/>
          <p:nvPr/>
        </p:nvGrpSpPr>
        <p:grpSpPr>
          <a:xfrm>
            <a:off x="1502839" y="1692147"/>
            <a:ext cx="2024413" cy="537210"/>
            <a:chOff x="1768444" y="1965960"/>
            <a:chExt cx="2024413" cy="537210"/>
          </a:xfrm>
        </p:grpSpPr>
        <p:sp>
          <p:nvSpPr>
            <p:cNvPr id="53" name="Rounded Rectangle 52"/>
            <p:cNvSpPr/>
            <p:nvPr/>
          </p:nvSpPr>
          <p:spPr>
            <a:xfrm>
              <a:off x="176844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06985" y="2023706"/>
              <a:ext cx="1712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window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01CED1-2ED0-4718-A26C-17C7FA478A47}"/>
              </a:ext>
            </a:extLst>
          </p:cNvPr>
          <p:cNvGrpSpPr/>
          <p:nvPr/>
        </p:nvGrpSpPr>
        <p:grpSpPr>
          <a:xfrm>
            <a:off x="1497775" y="2558424"/>
            <a:ext cx="2024413" cy="537210"/>
            <a:chOff x="1763380" y="2832237"/>
            <a:chExt cx="2024413" cy="537210"/>
          </a:xfrm>
        </p:grpSpPr>
        <p:sp>
          <p:nvSpPr>
            <p:cNvPr id="54" name="Rounded Rectangle 53"/>
            <p:cNvSpPr/>
            <p:nvPr/>
          </p:nvSpPr>
          <p:spPr>
            <a:xfrm>
              <a:off x="176338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154438" y="2875403"/>
              <a:ext cx="13913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cooker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96FF71-4633-4E9A-B07F-84957C5ADFB6}"/>
              </a:ext>
            </a:extLst>
          </p:cNvPr>
          <p:cNvGrpSpPr/>
          <p:nvPr/>
        </p:nvGrpSpPr>
        <p:grpSpPr>
          <a:xfrm>
            <a:off x="1497774" y="3424701"/>
            <a:ext cx="2024413" cy="537210"/>
            <a:chOff x="1763379" y="3698514"/>
            <a:chExt cx="2024413" cy="537210"/>
          </a:xfrm>
        </p:grpSpPr>
        <p:sp>
          <p:nvSpPr>
            <p:cNvPr id="55" name="Rounded Rectangle 54"/>
            <p:cNvSpPr/>
            <p:nvPr/>
          </p:nvSpPr>
          <p:spPr>
            <a:xfrm>
              <a:off x="176337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16709" y="3774059"/>
              <a:ext cx="12926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shelf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805A1B-E60C-45C7-94A9-4330A654992A}"/>
              </a:ext>
            </a:extLst>
          </p:cNvPr>
          <p:cNvGrpSpPr/>
          <p:nvPr/>
        </p:nvGrpSpPr>
        <p:grpSpPr>
          <a:xfrm>
            <a:off x="1497775" y="4290978"/>
            <a:ext cx="2024412" cy="537210"/>
            <a:chOff x="1763380" y="4564791"/>
            <a:chExt cx="2024413" cy="537210"/>
          </a:xfrm>
        </p:grpSpPr>
        <p:sp>
          <p:nvSpPr>
            <p:cNvPr id="56" name="Rounded Rectangle 55"/>
            <p:cNvSpPr/>
            <p:nvPr/>
          </p:nvSpPr>
          <p:spPr>
            <a:xfrm>
              <a:off x="176338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154438" y="4602563"/>
              <a:ext cx="12171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desk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F4DC12-692B-4F51-B477-1C4A5EDBD0EF}"/>
              </a:ext>
            </a:extLst>
          </p:cNvPr>
          <p:cNvGrpSpPr/>
          <p:nvPr/>
        </p:nvGrpSpPr>
        <p:grpSpPr>
          <a:xfrm>
            <a:off x="5038519" y="1692147"/>
            <a:ext cx="2024413" cy="537210"/>
            <a:chOff x="5304124" y="1965960"/>
            <a:chExt cx="2024413" cy="537210"/>
          </a:xfrm>
        </p:grpSpPr>
        <p:sp>
          <p:nvSpPr>
            <p:cNvPr id="58" name="Rounded Rectangle 57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392137" y="1970737"/>
              <a:ext cx="18240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wardrobe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743C88-7F1B-4BA1-B364-D2BFB4387CC6}"/>
              </a:ext>
            </a:extLst>
          </p:cNvPr>
          <p:cNvGrpSpPr/>
          <p:nvPr/>
        </p:nvGrpSpPr>
        <p:grpSpPr>
          <a:xfrm>
            <a:off x="5033455" y="2558424"/>
            <a:ext cx="2024413" cy="537210"/>
            <a:chOff x="5299060" y="2832237"/>
            <a:chExt cx="2024413" cy="537210"/>
          </a:xfrm>
        </p:grpSpPr>
        <p:sp>
          <p:nvSpPr>
            <p:cNvPr id="59" name="Rounded Rectangle 58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92137" y="2875403"/>
              <a:ext cx="1859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cupboard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FDAEB4-F53E-4951-90AC-F070BECF1188}"/>
              </a:ext>
            </a:extLst>
          </p:cNvPr>
          <p:cNvGrpSpPr/>
          <p:nvPr/>
        </p:nvGrpSpPr>
        <p:grpSpPr>
          <a:xfrm>
            <a:off x="5033454" y="3424701"/>
            <a:ext cx="2024413" cy="537210"/>
            <a:chOff x="5299059" y="3698514"/>
            <a:chExt cx="2024413" cy="537210"/>
          </a:xfrm>
        </p:grpSpPr>
        <p:sp>
          <p:nvSpPr>
            <p:cNvPr id="60" name="Rounded Rectangle 59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593304" y="3740621"/>
              <a:ext cx="1457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lamp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414DA-E6DB-4A9D-9F27-D14B511EB222}"/>
              </a:ext>
            </a:extLst>
          </p:cNvPr>
          <p:cNvGrpSpPr/>
          <p:nvPr/>
        </p:nvGrpSpPr>
        <p:grpSpPr>
          <a:xfrm>
            <a:off x="5033455" y="4290978"/>
            <a:ext cx="2024413" cy="537210"/>
            <a:chOff x="5299060" y="4564791"/>
            <a:chExt cx="2024413" cy="537210"/>
          </a:xfrm>
        </p:grpSpPr>
        <p:sp>
          <p:nvSpPr>
            <p:cNvPr id="61" name="Rounded Rectangle 60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590723" y="4580650"/>
              <a:ext cx="1426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itchFamily="34" charset="0"/>
                  <a:cs typeface="Arial" pitchFamily="34" charset="0"/>
                </a:rPr>
                <a:t>a tiger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4986812" y="3224093"/>
            <a:ext cx="2103513" cy="881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94C67D1-6DB1-46BA-BA81-EA18CB75CCEB}"/>
              </a:ext>
            </a:extLst>
          </p:cNvPr>
          <p:cNvSpPr/>
          <p:nvPr/>
        </p:nvSpPr>
        <p:spPr>
          <a:xfrm>
            <a:off x="1451132" y="4153308"/>
            <a:ext cx="2103513" cy="881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64EFF65-075D-41A0-BFFC-C7AC95C6C263}"/>
              </a:ext>
            </a:extLst>
          </p:cNvPr>
          <p:cNvSpPr/>
          <p:nvPr/>
        </p:nvSpPr>
        <p:spPr>
          <a:xfrm>
            <a:off x="4947062" y="4153308"/>
            <a:ext cx="2103513" cy="881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3C78F37-5A40-4E2A-B891-CB42E8422F56}"/>
              </a:ext>
            </a:extLst>
          </p:cNvPr>
          <p:cNvSpPr/>
          <p:nvPr/>
        </p:nvSpPr>
        <p:spPr>
          <a:xfrm>
            <a:off x="1511089" y="1518371"/>
            <a:ext cx="2103513" cy="881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87790C-2B98-4930-9245-E4A94424E4B1}"/>
              </a:ext>
            </a:extLst>
          </p:cNvPr>
          <p:cNvSpPr/>
          <p:nvPr/>
        </p:nvSpPr>
        <p:spPr>
          <a:xfrm>
            <a:off x="4947062" y="1529866"/>
            <a:ext cx="2103513" cy="8817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09600" y="306762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73865147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9215"/>
            <a:ext cx="8229600" cy="621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When describing a room in the hotel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Name of the room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Reason for the name</a:t>
            </a:r>
          </a:p>
          <a:p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Position of things in the room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Stay at Crazy House, Dalat,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199"/>
            <a:ext cx="6400800" cy="42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3426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600200" y="1219636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84B1"/>
                  </a:solidFill>
                  <a:latin typeface="Arial" pitchFamily="34" charset="0"/>
                  <a:cs typeface="Arial" pitchFamily="34" charset="0"/>
                </a:rPr>
                <a:t>Speaking</a:t>
              </a: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28304"/>
      </p:ext>
    </p:extLst>
  </p:cSld>
  <p:clrMapOvr>
    <a:masterClrMapping/>
  </p:clrMapOvr>
  <p:transition spd="slow" advClick="0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2698" y="246671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Create a new room for the hotel. Draw a plan for the room.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8" y="1676399"/>
            <a:ext cx="8229600" cy="2912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856" y="1157990"/>
            <a:ext cx="1111568" cy="1974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" y="3457883"/>
            <a:ext cx="2053590" cy="1981200"/>
          </a:xfrm>
          <a:prstGeom prst="rect">
            <a:avLst/>
          </a:prstGeom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609600" y="306762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06758424"/>
      </p:ext>
    </p:extLst>
  </p:cSld>
  <p:clrMapOvr>
    <a:masterClrMapping/>
  </p:clrMapOvr>
  <p:transition spd="slow" advClick="0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4146" y="256550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Show your plan to your partner and describe it.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1558699"/>
            <a:ext cx="186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Example: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2372" y="2223433"/>
            <a:ext cx="6257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itchFamily="34" charset="0"/>
                <a:cs typeface="Arial" pitchFamily="34" charset="0"/>
              </a:rPr>
              <a:t>This is the Shark Room. There’s a big shark at the door. There’s a table and a sofa in the middle of the room ...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578708" y="276405"/>
            <a:ext cx="457200" cy="457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2320335"/>
      </p:ext>
    </p:extLst>
  </p:cSld>
  <p:clrMapOvr>
    <a:masterClrMapping/>
  </p:clrMapOvr>
  <p:transition spd="slow" advClick="0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141" y="487578"/>
            <a:ext cx="6257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cs typeface="Times New Roman" pitchFamily="18" charset="0"/>
              </a:rPr>
              <a:t>This is the  Dolphin  Room. There’s a big  Dolphin  at the door. There’s a table and a sofa in the middle of the room ...</a:t>
            </a:r>
          </a:p>
        </p:txBody>
      </p:sp>
      <p:pic>
        <p:nvPicPr>
          <p:cNvPr id="3" name="Picture 2" descr="Blog - Hotel Crescent Cou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41" y="2215294"/>
            <a:ext cx="6708647" cy="39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928" y="2904142"/>
            <a:ext cx="1474468" cy="99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6181229"/>
      </p:ext>
    </p:extLst>
  </p:cSld>
  <p:clrMapOvr>
    <a:masterClrMapping/>
  </p:clrMapOvr>
  <p:transition spd="slow" advClick="0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iệt thự Hằng N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56"/>
            <a:ext cx="9144000" cy="65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548187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9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  <p:sndAc>
          <p:stSnd>
            <p:snd r:embed="rId3" name="Summer.wav"/>
          </p:stSnd>
        </p:sndAc>
      </p:transition>
    </mc:Choice>
    <mc:Fallback xmlns="">
      <p:transition spd="slow" advClick="0" advTm="2000">
        <p:circle/>
        <p:sndAc>
          <p:stSnd>
            <p:snd r:embed="rId6" name="Su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Redo Exercises.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Do Exercise D1, 2 &amp; 3 (p. 12, 13, 14) - Workbook..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Prepare the next lesson: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Skills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/>
              <a:t>30</a:t>
            </a:fld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251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21231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050" y="35462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6200" y="5562600"/>
            <a:ext cx="4800600" cy="7315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Fist opened in 190, it is still expanding and construction is ongoing to this day</a:t>
            </a:r>
          </a:p>
        </p:txBody>
      </p:sp>
    </p:spTree>
    <p:extLst>
      <p:ext uri="{BB962C8B-B14F-4D97-AF65-F5344CB8AC3E}">
        <p14:creationId xmlns:p14="http://schemas.microsoft.com/office/powerpoint/2010/main" val="17175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050" y="356533"/>
            <a:ext cx="9144000" cy="60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65406" y="5501148"/>
            <a:ext cx="3276600" cy="73152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It is also a hotel and </a:t>
            </a:r>
          </a:p>
          <a:p>
            <a:pPr algn="ctr"/>
            <a:r>
              <a:rPr lang="en-US" sz="2000" dirty="0">
                <a:latin typeface="Arial" pitchFamily="34" charset="0"/>
                <a:cs typeface="Arial" pitchFamily="34" charset="0"/>
              </a:rPr>
              <a:t>these rooms can be rented </a:t>
            </a:r>
          </a:p>
        </p:txBody>
      </p:sp>
    </p:spTree>
    <p:extLst>
      <p:ext uri="{BB962C8B-B14F-4D97-AF65-F5344CB8AC3E}">
        <p14:creationId xmlns:p14="http://schemas.microsoft.com/office/powerpoint/2010/main" val="293827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5462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" y="5955268"/>
            <a:ext cx="4859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Kangaroo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chuột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túi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24366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6195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5955268"/>
            <a:ext cx="4317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Eagle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bàng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831212433"/>
      </p:ext>
    </p:extLst>
  </p:cSld>
  <p:clrMapOvr>
    <a:masterClrMapping/>
  </p:clrMapOvr>
  <p:transition spd="slow" advClick="0" advTm="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73678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5955268"/>
            <a:ext cx="3605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13069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60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5955268"/>
            <a:ext cx="3600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Tiger Room –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hổ</a:t>
            </a:r>
            <a:endParaRPr lang="en-U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74380" y="354628"/>
            <a:ext cx="7315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412941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">
        <p14:honeycomb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887</Words>
  <Application>Microsoft Office PowerPoint</Application>
  <PresentationFormat>On-screen Show (4:3)</PresentationFormat>
  <Paragraphs>134</Paragraphs>
  <Slides>30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Forte</vt:lpstr>
      <vt:lpstr>Tahoma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HDC</dc:creator>
  <cp:lastModifiedBy>anhntm16@apaxleaders.edu.vn</cp:lastModifiedBy>
  <cp:revision>92</cp:revision>
  <dcterms:created xsi:type="dcterms:W3CDTF">2021-07-28T15:11:11Z</dcterms:created>
  <dcterms:modified xsi:type="dcterms:W3CDTF">2023-10-24T08:48:34Z</dcterms:modified>
</cp:coreProperties>
</file>