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6" r:id="rId3"/>
    <p:sldMasterId id="2147483694" r:id="rId4"/>
    <p:sldMasterId id="2147483706" r:id="rId5"/>
    <p:sldMasterId id="2147483723" r:id="rId6"/>
    <p:sldMasterId id="2147483740" r:id="rId7"/>
    <p:sldMasterId id="2147483752" r:id="rId8"/>
    <p:sldMasterId id="2147483769" r:id="rId9"/>
    <p:sldMasterId id="2147483781" r:id="rId10"/>
    <p:sldMasterId id="2147483793" r:id="rId11"/>
    <p:sldMasterId id="2147483805" r:id="rId12"/>
    <p:sldMasterId id="2147483817" r:id="rId13"/>
  </p:sldMasterIdLst>
  <p:notesMasterIdLst>
    <p:notesMasterId r:id="rId56"/>
  </p:notesMasterIdLst>
  <p:sldIdLst>
    <p:sldId id="258" r:id="rId14"/>
    <p:sldId id="257" r:id="rId15"/>
    <p:sldId id="262" r:id="rId16"/>
    <p:sldId id="256" r:id="rId17"/>
    <p:sldId id="260" r:id="rId18"/>
    <p:sldId id="303" r:id="rId19"/>
    <p:sldId id="259" r:id="rId20"/>
    <p:sldId id="263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80" r:id="rId35"/>
    <p:sldId id="279" r:id="rId36"/>
    <p:sldId id="289" r:id="rId37"/>
    <p:sldId id="283" r:id="rId38"/>
    <p:sldId id="284" r:id="rId39"/>
    <p:sldId id="282" r:id="rId40"/>
    <p:sldId id="290" r:id="rId41"/>
    <p:sldId id="285" r:id="rId42"/>
    <p:sldId id="286" r:id="rId43"/>
    <p:sldId id="291" r:id="rId44"/>
    <p:sldId id="281" r:id="rId45"/>
    <p:sldId id="294" r:id="rId46"/>
    <p:sldId id="264" r:id="rId47"/>
    <p:sldId id="292" r:id="rId48"/>
    <p:sldId id="293" r:id="rId49"/>
    <p:sldId id="297" r:id="rId50"/>
    <p:sldId id="298" r:id="rId51"/>
    <p:sldId id="299" r:id="rId52"/>
    <p:sldId id="300" r:id="rId53"/>
    <p:sldId id="301" r:id="rId54"/>
    <p:sldId id="302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3C3"/>
    <a:srgbClr val="66FFFF"/>
    <a:srgbClr val="B9F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B6A18-C1E3-4BF7-95C3-2347B4E24D0E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497C0-6E82-4CDC-8EF2-315C6F25C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1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30427d54a_0_6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630427d54a_0_6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7325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30427d54a_0_6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30427d54a_0_6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936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40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96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41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95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03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30427d54a_0_6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30427d54a_0_6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27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30427d54a_0_6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630427d54a_0_6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0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5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4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71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1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40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7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30427d54a_0_3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30427d54a_0_3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98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813027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396965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718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676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5777273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332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797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36B198-C386-4F05-83B9-DDBD555EB8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A4780-EE9A-4EE0-B94E-AE6275D7A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040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49C9F6-28A5-4D00-BBAB-1756BF837B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#9Slide03 Ample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9641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4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265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990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196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699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07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427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97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080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329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1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849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523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679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804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849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043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066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9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6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27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173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942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194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77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524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994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975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866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277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7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319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994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052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005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3700" cy="685800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917503" y="533400"/>
            <a:ext cx="9378854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1896211" y="3539864"/>
            <a:ext cx="9396082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1767154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1917503" y="6354773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6829512" y="6354773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621081-53EA-4545-A82E-F099CAD892AE}" type="datetimeFigureOut">
              <a:rPr lang="en-US"/>
              <a:pPr/>
              <a:t>04/12/2023</a:t>
            </a:fld>
            <a:endParaRPr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07845" y="6353075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0A5146F-7E80-4C81-B445-3940FBA44A7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368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3811" y="6374023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8984" y="6374023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8603" y="6372325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4693920" cy="4648199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71744" y="1600201"/>
            <a:ext cx="4693920" cy="4648199"/>
          </a:xfrm>
        </p:spPr>
        <p:txBody>
          <a:bodyPr anchor="t"/>
          <a:lstStyle>
            <a:lvl1pPr eaLnBrk="1" latinLnBrk="0" hangingPunct="1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1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609600" y="1711840"/>
            <a:ext cx="4693920" cy="3967065"/>
          </a:xfrm>
        </p:spPr>
        <p:txBody>
          <a:bodyPr/>
          <a:lstStyle>
            <a:lvl1pPr eaLnBrk="1" latinLnBrk="0" hangingPunct="1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5790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71744" y="1711840"/>
            <a:ext cx="4693920" cy="3967065"/>
          </a:xfrm>
        </p:spPr>
        <p:txBody>
          <a:bodyPr/>
          <a:lstStyle>
            <a:lvl1pPr eaLnBrk="1" latinLnBrk="0" hangingPunct="1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 hasCustomPrompt="1"/>
          </p:nvPr>
        </p:nvSpPr>
        <p:spPr>
          <a:xfrm>
            <a:off x="5571744" y="5790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 eaLnBrk="1" latinLnBrk="0" hangingPunct="1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 hasCustomPrompt="1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609600" y="2133600"/>
            <a:ext cx="9652000" cy="4114800"/>
          </a:xfrm>
        </p:spPr>
        <p:txBody>
          <a:bodyPr/>
          <a:lstStyle>
            <a:lvl1pPr>
              <a:defRPr sz="3200" baseline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374023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1248" y="6374023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5264" y="6372325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6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0" name="Picture Placeholder 9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 baseline="0"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2752" y="274956"/>
            <a:ext cx="2032000" cy="5851525"/>
          </a:xfrm>
        </p:spPr>
        <p:txBody>
          <a:bodyPr vert="eaVert"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43"/>
            <a:ext cx="7671552" cy="5851525"/>
          </a:xfrm>
        </p:spPr>
        <p:txBody>
          <a:bodyPr vert="eaVert"/>
          <a:lstStyle>
            <a:lvl1pPr>
              <a:defRPr baseline="0"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73373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708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04/12/2023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9328" y="6370325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8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096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707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178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20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82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38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693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3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842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369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5681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938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150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723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57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3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6797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22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Edit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id="{2E72D7CC-5638-4650-AF1E-F213382BEF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29079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2C7BFF8-7C92-4B6B-A653-197AB003F6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DBD11F-BE91-46AF-8045-11DE8E07CE6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4A3D1ED-A8AD-43B9-A476-7DF313124E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D1AC38-CE67-4190-B56B-30ACFB7C43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085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9477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81656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55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54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954311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05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292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36B198-C386-4F05-83B9-DDBD555EB8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A4780-EE9A-4EE0-B94E-AE6275D7A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0625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49C9F6-28A5-4D00-BBAB-1756BF837B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#9Slide03 Ample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1179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8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3F3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0" y="2996978"/>
            <a:ext cx="12470413" cy="3861015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332533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3983877" y="-128980"/>
            <a:ext cx="9497456" cy="6986999"/>
          </a:xfrm>
          <a:custGeom>
            <a:avLst/>
            <a:gdLst/>
            <a:ahLst/>
            <a:cxnLst/>
            <a:rect l="l" t="t" r="r" b="b"/>
            <a:pathLst>
              <a:path w="63837" h="46963" extrusionOk="0">
                <a:moveTo>
                  <a:pt x="4706" y="1"/>
                </a:moveTo>
                <a:cubicBezTo>
                  <a:pt x="4462" y="1"/>
                  <a:pt x="4214" y="11"/>
                  <a:pt x="3966" y="31"/>
                </a:cubicBezTo>
                <a:cubicBezTo>
                  <a:pt x="2549" y="208"/>
                  <a:pt x="1194" y="677"/>
                  <a:pt x="1" y="1380"/>
                </a:cubicBezTo>
                <a:lnTo>
                  <a:pt x="1" y="46962"/>
                </a:lnTo>
                <a:lnTo>
                  <a:pt x="59752" y="46962"/>
                </a:lnTo>
                <a:cubicBezTo>
                  <a:pt x="63836" y="36875"/>
                  <a:pt x="63031" y="26241"/>
                  <a:pt x="59107" y="19736"/>
                </a:cubicBezTo>
                <a:cubicBezTo>
                  <a:pt x="55628" y="13970"/>
                  <a:pt x="47934" y="11695"/>
                  <a:pt x="40684" y="11695"/>
                </a:cubicBezTo>
                <a:cubicBezTo>
                  <a:pt x="36610" y="11695"/>
                  <a:pt x="32679" y="12411"/>
                  <a:pt x="29711" y="13634"/>
                </a:cubicBezTo>
                <a:cubicBezTo>
                  <a:pt x="27444" y="14524"/>
                  <a:pt x="25746" y="14983"/>
                  <a:pt x="24342" y="14983"/>
                </a:cubicBezTo>
                <a:cubicBezTo>
                  <a:pt x="21533" y="14983"/>
                  <a:pt x="19916" y="13149"/>
                  <a:pt x="17324" y="9262"/>
                </a:cubicBezTo>
                <a:cubicBezTo>
                  <a:pt x="14534" y="5077"/>
                  <a:pt x="10186" y="1"/>
                  <a:pt x="4706" y="1"/>
                </a:cubicBezTo>
                <a:close/>
              </a:path>
            </a:pathLst>
          </a:custGeom>
          <a:solidFill>
            <a:srgbClr val="FFC5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81867" y="2767275"/>
            <a:ext cx="8697200" cy="12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081867" y="3770041"/>
            <a:ext cx="6817600" cy="5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219603" y="506545"/>
            <a:ext cx="10311844" cy="5726136"/>
            <a:chOff x="914702" y="379909"/>
            <a:chExt cx="7733883" cy="4294602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914702" y="3709388"/>
              <a:ext cx="490421" cy="25923"/>
              <a:chOff x="5612829" y="768560"/>
              <a:chExt cx="437291" cy="256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2154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1903267" y="598200"/>
            <a:ext cx="836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2128433"/>
            <a:ext cx="10256000" cy="3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Josefin Slab"/>
              <a:buAutoNum type="arabicPeriod"/>
              <a:defRPr sz="14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>
            <a:off x="2327400" y="3161305"/>
            <a:ext cx="11939352" cy="3696696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33253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885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3F3F3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6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68" name="Google Shape;68;p6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69" name="Google Shape;69;p6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" name="Google Shape;70;p6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" name="Google Shape;71;p6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" name="Google Shape;73;p6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74" name="Google Shape;74;p6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6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6" name="Google Shape;76;p6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77" name="Google Shape;77;p6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78;p6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4259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3F3F3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0800000" flipH="1">
            <a:off x="-967267" y="118"/>
            <a:ext cx="9398296" cy="6914049"/>
          </a:xfrm>
          <a:custGeom>
            <a:avLst/>
            <a:gdLst/>
            <a:ahLst/>
            <a:cxnLst/>
            <a:rect l="l" t="t" r="r" b="b"/>
            <a:pathLst>
              <a:path w="63837" h="46963" extrusionOk="0">
                <a:moveTo>
                  <a:pt x="4706" y="1"/>
                </a:moveTo>
                <a:cubicBezTo>
                  <a:pt x="4462" y="1"/>
                  <a:pt x="4214" y="11"/>
                  <a:pt x="3966" y="31"/>
                </a:cubicBezTo>
                <a:cubicBezTo>
                  <a:pt x="2549" y="208"/>
                  <a:pt x="1194" y="677"/>
                  <a:pt x="1" y="1380"/>
                </a:cubicBezTo>
                <a:lnTo>
                  <a:pt x="1" y="46962"/>
                </a:lnTo>
                <a:lnTo>
                  <a:pt x="59752" y="46962"/>
                </a:lnTo>
                <a:cubicBezTo>
                  <a:pt x="63836" y="36875"/>
                  <a:pt x="63031" y="26241"/>
                  <a:pt x="59107" y="19736"/>
                </a:cubicBezTo>
                <a:cubicBezTo>
                  <a:pt x="55628" y="13970"/>
                  <a:pt x="47934" y="11695"/>
                  <a:pt x="40684" y="11695"/>
                </a:cubicBezTo>
                <a:cubicBezTo>
                  <a:pt x="36610" y="11695"/>
                  <a:pt x="32679" y="12411"/>
                  <a:pt x="29711" y="13634"/>
                </a:cubicBezTo>
                <a:cubicBezTo>
                  <a:pt x="27444" y="14524"/>
                  <a:pt x="25746" y="14983"/>
                  <a:pt x="24342" y="14983"/>
                </a:cubicBezTo>
                <a:cubicBezTo>
                  <a:pt x="21533" y="14983"/>
                  <a:pt x="19916" y="13149"/>
                  <a:pt x="17324" y="9262"/>
                </a:cubicBezTo>
                <a:cubicBezTo>
                  <a:pt x="14534" y="5077"/>
                  <a:pt x="10186" y="1"/>
                  <a:pt x="4706" y="1"/>
                </a:cubicBezTo>
                <a:close/>
              </a:path>
            </a:pathLst>
          </a:custGeom>
          <a:solidFill>
            <a:srgbClr val="FFC5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/>
          <p:nvPr/>
        </p:nvSpPr>
        <p:spPr>
          <a:xfrm flipH="1">
            <a:off x="1296290" y="69"/>
            <a:ext cx="9599425" cy="2972092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7"/>
          <p:cNvSpPr txBox="1">
            <a:spLocks noGrp="1"/>
          </p:cNvSpPr>
          <p:nvPr>
            <p:ph type="title"/>
          </p:nvPr>
        </p:nvSpPr>
        <p:spPr>
          <a:xfrm>
            <a:off x="960000" y="2543233"/>
            <a:ext cx="52904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1"/>
          </p:nvPr>
        </p:nvSpPr>
        <p:spPr>
          <a:xfrm>
            <a:off x="960000" y="3429000"/>
            <a:ext cx="4751600" cy="2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867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 rtl="0">
              <a:spcBef>
                <a:spcPts val="2133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 rtl="0">
              <a:spcBef>
                <a:spcPts val="2133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Open Sans"/>
              <a:buChar char="○"/>
              <a:defRPr sz="16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Open Sans"/>
              <a:buChar char="■"/>
              <a:defRPr sz="1600"/>
            </a:lvl6pPr>
            <a:lvl7pPr marL="4267093" lvl="6" indent="-364058" rtl="0">
              <a:spcBef>
                <a:spcPts val="2133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 rtl="0">
              <a:spcBef>
                <a:spcPts val="2133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 rtl="0">
              <a:spcBef>
                <a:spcPts val="2133"/>
              </a:spcBef>
              <a:spcAft>
                <a:spcPts val="2133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84" name="Google Shape;84;p7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85" name="Google Shape;85;p7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86" name="Google Shape;86;p7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7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7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7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90;p7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91" name="Google Shape;91;p7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92;p7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" name="Google Shape;93;p7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94" name="Google Shape;94;p7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95;p7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494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3F3F3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/>
          </p:nvPr>
        </p:nvSpPr>
        <p:spPr>
          <a:xfrm>
            <a:off x="6397300" y="1690967"/>
            <a:ext cx="4830400" cy="22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rgbClr val="3325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"/>
          </p:nvPr>
        </p:nvSpPr>
        <p:spPr>
          <a:xfrm>
            <a:off x="8278067" y="3872433"/>
            <a:ext cx="29496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3325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1219603" y="506545"/>
            <a:ext cx="10311844" cy="5726136"/>
            <a:chOff x="914702" y="379909"/>
            <a:chExt cx="7733883" cy="4294602"/>
          </a:xfrm>
        </p:grpSpPr>
        <p:grpSp>
          <p:nvGrpSpPr>
            <p:cNvPr id="138" name="Google Shape;138;p11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139" name="Google Shape;139;p11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1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1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11"/>
            <p:cNvGrpSpPr/>
            <p:nvPr/>
          </p:nvGrpSpPr>
          <p:grpSpPr>
            <a:xfrm>
              <a:off x="914702" y="3709388"/>
              <a:ext cx="490421" cy="25923"/>
              <a:chOff x="5612829" y="768560"/>
              <a:chExt cx="437291" cy="25606"/>
            </a:xfrm>
          </p:grpSpPr>
          <p:sp>
            <p:nvSpPr>
              <p:cNvPr id="144" name="Google Shape;144;p11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146;p11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147" name="Google Shape;147;p11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11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150" name="Google Shape;150;p11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5532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3F3F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rgbClr val="F3F3F3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>
            <a:spLocks noGrp="1"/>
          </p:cNvSpPr>
          <p:nvPr>
            <p:ph type="title"/>
          </p:nvPr>
        </p:nvSpPr>
        <p:spPr>
          <a:xfrm>
            <a:off x="2719267" y="2079400"/>
            <a:ext cx="6753200" cy="26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646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6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3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66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38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98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1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43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62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9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99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18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49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656677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89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Edit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id="{2E72D7CC-5638-4650-AF1E-F213382BEF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71984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2C7BFF8-7C92-4B6B-A653-197AB003F6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DBD11F-BE91-46AF-8045-11DE8E07CE6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4A3D1ED-A8AD-43B9-A476-7DF313124E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D1AC38-CE67-4190-B56B-30ACFB7C43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601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48833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168379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2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89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3593922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111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319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36B198-C386-4F05-83B9-DDBD555EB8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A4780-EE9A-4EE0-B94E-AE6275D7A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001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49C9F6-28A5-4D00-BBAB-1756BF837B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#9Slide03 Ample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42486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146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52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50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31131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522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Edit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id="{2E72D7CC-5638-4650-AF1E-F213382BEF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2971162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2C7BFF8-7C92-4B6B-A653-197AB003F6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DBD11F-BE91-46AF-8045-11DE8E07CE6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4A3D1ED-A8AD-43B9-A476-7DF313124E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D1AC38-CE67-4190-B56B-30ACFB7C43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83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55135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952430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43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306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941045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157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43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36B198-C386-4F05-83B9-DDBD555EB8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A4780-EE9A-4EE0-B94E-AE6275D7A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9394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49C9F6-28A5-4D00-BBAB-1756BF837B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#9Slide03 Ample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42097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860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25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45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166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82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08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570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04/12/2023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2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79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157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320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519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567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5707544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626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#9Slide03 Ample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Edit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id="{2E72D7CC-5638-4650-AF1E-F213382BEF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591110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2C7BFF8-7C92-4B6B-A653-197AB003F6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DBD11F-BE91-46AF-8045-11DE8E07CE6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4A3D1ED-A8AD-43B9-A476-7DF313124E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D1AC38-CE67-4190-B56B-30ACFB7C43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30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04/12/2023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2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0528300" y="0"/>
            <a:ext cx="1663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 bwMode="hidden">
          <a:xfrm>
            <a:off x="609600" y="1609416"/>
            <a:ext cx="9652000" cy="46389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75071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r>
              <a:rPr lang="en-US" dirty="0">
                <a:solidFill>
                  <a:srgbClr val="B13F9A"/>
                </a:solidFill>
              </a:rPr>
              <a:t>Add a footer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661248" y="6375071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9DA0E755-25FD-455B-A5F4-B0DE86D4B5E2}" type="datetime1">
              <a:rPr lang="en-US" smtClean="0">
                <a:solidFill>
                  <a:srgbClr val="B13F9A"/>
                </a:solidFill>
              </a:rPr>
              <a:pPr defTabSz="914400"/>
              <a:t>04/12/2023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5264" y="6373373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40A5146F-7E80-4C81-B445-3940FBA44A78}" type="slidenum">
              <a:rPr lang="en-US" smtClean="0">
                <a:solidFill>
                  <a:srgbClr val="B13F9A"/>
                </a:solidFill>
              </a:rPr>
              <a:pPr defTabSz="914400"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8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lumMod val="5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/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6456">
          <p15:clr>
            <a:srgbClr val="F26B43"/>
          </p15:clr>
        </p15:guide>
        <p15:guide id="5" pos="1200">
          <p15:clr>
            <a:srgbClr val="F26B43"/>
          </p15:clr>
        </p15:guide>
        <p15:guide id="6" orient="horz" pos="4008">
          <p15:clr>
            <a:srgbClr val="F26B43"/>
          </p15:clr>
        </p15:guide>
        <p15:guide id="7" orient="horz" pos="393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04/12/2023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3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3F5217-57FB-4CEB-BB0D-D390E78B8A17}"/>
              </a:ext>
            </a:extLst>
          </p:cNvPr>
          <p:cNvSpPr txBox="1"/>
          <p:nvPr userDrawn="1"/>
        </p:nvSpPr>
        <p:spPr>
          <a:xfrm rot="5400000">
            <a:off x="10854889" y="3249000"/>
            <a:ext cx="23142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16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defTabSz="914400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●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○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■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●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○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■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●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○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Roboto Condensed Light"/>
              <a:buChar char="■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574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2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3F5217-57FB-4CEB-BB0D-D390E78B8A17}"/>
              </a:ext>
            </a:extLst>
          </p:cNvPr>
          <p:cNvSpPr txBox="1"/>
          <p:nvPr userDrawn="1"/>
        </p:nvSpPr>
        <p:spPr>
          <a:xfrm rot="5400000">
            <a:off x="10854889" y="3249000"/>
            <a:ext cx="23142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16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defTabSz="914400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3F5217-57FB-4CEB-BB0D-D390E78B8A17}"/>
              </a:ext>
            </a:extLst>
          </p:cNvPr>
          <p:cNvSpPr txBox="1"/>
          <p:nvPr userDrawn="1"/>
        </p:nvSpPr>
        <p:spPr>
          <a:xfrm rot="5400000">
            <a:off x="10854889" y="3249000"/>
            <a:ext cx="23142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16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defTabSz="914400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8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8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3F5217-57FB-4CEB-BB0D-D390E78B8A17}"/>
              </a:ext>
            </a:extLst>
          </p:cNvPr>
          <p:cNvSpPr txBox="1"/>
          <p:nvPr userDrawn="1"/>
        </p:nvSpPr>
        <p:spPr>
          <a:xfrm rot="5400000">
            <a:off x="10854889" y="3249000"/>
            <a:ext cx="23142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16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defTabSz="914400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7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9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1772" y="265037"/>
            <a:ext cx="5434970" cy="4401759"/>
            <a:chOff x="331772" y="265037"/>
            <a:chExt cx="5434970" cy="4401759"/>
          </a:xfrm>
        </p:grpSpPr>
        <p:pic>
          <p:nvPicPr>
            <p:cNvPr id="3074" name="Picture 2" descr="BÀI 19: Cơ thể đơn bào và cơ thể đa bào - Hoc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72" y="265037"/>
              <a:ext cx="5434970" cy="384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846907" y="4266686"/>
              <a:ext cx="2987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000" dirty="0" smtClean="0">
                  <a:solidFill>
                    <a:srgbClr val="FD0353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Hình. Cơ thể đơn bào</a:t>
              </a:r>
              <a:endParaRPr lang="vi-VN" sz="2000" dirty="0">
                <a:solidFill>
                  <a:srgbClr val="FD0353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66742" y="785436"/>
            <a:ext cx="4943509" cy="5216476"/>
            <a:chOff x="5766742" y="785436"/>
            <a:chExt cx="4943509" cy="5216476"/>
          </a:xfrm>
        </p:grpSpPr>
        <p:pic>
          <p:nvPicPr>
            <p:cNvPr id="3076" name="Picture 4" descr="190.539 hình ảnh về Con Ếch, cận cảnh nổi bật, down ngay giá rẻ - Mua bán  hình ảnh shutterstock giá rẻ chỉ từ 3.000 đ trong 2 phú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" b="9277"/>
            <a:stretch/>
          </p:blipFill>
          <p:spPr bwMode="auto">
            <a:xfrm>
              <a:off x="5766742" y="3256959"/>
              <a:ext cx="4081667" cy="2419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7546396" y="785436"/>
              <a:ext cx="3163855" cy="2279018"/>
              <a:chOff x="7546396" y="785436"/>
              <a:chExt cx="3163855" cy="227901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l="10886" t="9310" r="4669" b="10361"/>
              <a:stretch/>
            </p:blipFill>
            <p:spPr>
              <a:xfrm>
                <a:off x="7886160" y="1050705"/>
                <a:ext cx="1946495" cy="1729213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578567" y="785436"/>
                <a:ext cx="1131684" cy="4933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1726379">
                <a:off x="9532649" y="2360919"/>
                <a:ext cx="1106716" cy="5789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3355394">
                <a:off x="7282505" y="2221629"/>
                <a:ext cx="1106716" cy="5789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3173" y="2546951"/>
              <a:ext cx="1171127" cy="118307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286052" y="5601802"/>
              <a:ext cx="2987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000" dirty="0" smtClean="0">
                  <a:solidFill>
                    <a:srgbClr val="FD0353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Hình. Cơ thể đa bào</a:t>
              </a:r>
              <a:endParaRPr lang="vi-VN" sz="2000" dirty="0">
                <a:solidFill>
                  <a:srgbClr val="FD0353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4985474"/>
            <a:ext cx="5920966" cy="1759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1" algn="just" defTabSz="914400">
              <a:lnSpc>
                <a:spcPct val="120000"/>
              </a:lnSpc>
            </a:pPr>
            <a:r>
              <a:rPr lang="vi-VN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cơ thể đơn bào, mỗi tế bào là một cơ thể</a:t>
            </a:r>
          </a:p>
          <a:p>
            <a:pPr lvl="1" algn="just" defTabSz="914400">
              <a:lnSpc>
                <a:spcPct val="120000"/>
              </a:lnSpc>
            </a:pPr>
            <a:r>
              <a:rPr lang="vi-VN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Cơ thể đa bào, các tế bào có sự phối hợp hoạt động với nhau như thế nào để tạo thành cơ thể sống?</a:t>
            </a:r>
            <a:endParaRPr lang="vi-VN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70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9"/>
          <p:cNvSpPr txBox="1">
            <a:spLocks noGrp="1"/>
          </p:cNvSpPr>
          <p:nvPr>
            <p:ph type="title"/>
          </p:nvPr>
        </p:nvSpPr>
        <p:spPr>
          <a:xfrm>
            <a:off x="-334978" y="3155395"/>
            <a:ext cx="8077210" cy="10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II. TỪ </a:t>
            </a:r>
            <a:r>
              <a:rPr lang="en" sz="60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TẾ BÀO </a:t>
            </a:r>
            <a:r>
              <a:rPr lang="en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TẠO THÀNH </a:t>
            </a:r>
            <a:r>
              <a:rPr lang="en" sz="60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MÔ</a:t>
            </a:r>
            <a:endParaRPr sz="6000" dirty="0">
              <a:solidFill>
                <a:srgbClr val="00206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44" name="Google Shape;444;p29"/>
          <p:cNvGrpSpPr/>
          <p:nvPr/>
        </p:nvGrpSpPr>
        <p:grpSpPr>
          <a:xfrm>
            <a:off x="5232633" y="5767795"/>
            <a:ext cx="5987600" cy="369300"/>
            <a:chOff x="646450" y="4378600"/>
            <a:chExt cx="4490700" cy="276975"/>
          </a:xfrm>
        </p:grpSpPr>
        <p:cxnSp>
          <p:nvCxnSpPr>
            <p:cNvPr id="445" name="Google Shape;445;p29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29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29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29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29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0" name="Google Shape;450;p29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451" name="Google Shape;451;p29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452" name="Google Shape;452;p29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5" name="Google Shape;455;p29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456" name="Google Shape;456;p29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457" name="Google Shape;457;p29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8" name="Google Shape;458;p29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459" name="Google Shape;459;p29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460" name="Google Shape;460;p29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pic>
        <p:nvPicPr>
          <p:cNvPr id="1026" name="Picture 2" descr="Cell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38" y="4553893"/>
            <a:ext cx="2086015" cy="20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31" y="99012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4" y="4833567"/>
            <a:ext cx="1868456" cy="18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620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ài 23. Tổ chức cơ thể đa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0" y="27099"/>
            <a:ext cx="5996991" cy="641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6563" y="6440231"/>
            <a:ext cx="439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23.3</a:t>
            </a:r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số mô ở cơ thể người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75640" y="2245411"/>
            <a:ext cx="4746668" cy="3757250"/>
            <a:chOff x="6321320" y="2682981"/>
            <a:chExt cx="4746668" cy="37572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5050" y="2682981"/>
              <a:ext cx="4118376" cy="3757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71169" y="3297040"/>
              <a:ext cx="1919335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1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mạch gỗ </a:t>
              </a:r>
              <a:r>
                <a:rPr lang="vi-VN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 nước và muối khoáng từ rễ lên lá</a:t>
              </a:r>
              <a:endParaRPr lang="vi-V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67526" y="2991946"/>
              <a:ext cx="1600462" cy="1569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1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mạch rây </a:t>
              </a:r>
              <a:r>
                <a:rPr lang="vi-VN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 các chất hữu cơ được tổng hợp từ lá đến các phần khác trong cây</a:t>
              </a:r>
              <a:endParaRPr lang="vi-V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21320" y="5815911"/>
              <a:ext cx="2333794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1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 </a:t>
              </a:r>
              <a:r>
                <a:rPr lang="vi-VN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 bọc và bảo vệ rễ, thân và lá</a:t>
              </a:r>
              <a:endParaRPr lang="vi-VN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217429" y="6126960"/>
            <a:ext cx="439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0A5C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A5C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A5C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23.4</a:t>
            </a:r>
            <a:r>
              <a:rPr lang="vi-VN" dirty="0" smtClean="0">
                <a:solidFill>
                  <a:srgbClr val="00A5C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số mô ở cơ thể thực vật</a:t>
            </a:r>
            <a:endParaRPr lang="vi-VN" dirty="0">
              <a:solidFill>
                <a:srgbClr val="00A5C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09472" y="190123"/>
            <a:ext cx="4581526" cy="1580825"/>
            <a:chOff x="5534499" y="5221383"/>
            <a:chExt cx="4581526" cy="1580825"/>
          </a:xfrm>
        </p:grpSpPr>
        <p:sp>
          <p:nvSpPr>
            <p:cNvPr id="13" name="Rectangle 12"/>
            <p:cNvSpPr/>
            <p:nvPr/>
          </p:nvSpPr>
          <p:spPr>
            <a:xfrm>
              <a:off x="5760805" y="5846322"/>
              <a:ext cx="4355220" cy="955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vi-VN" sz="22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          Quan sát hình 23.3 và 23.4, nêu một số mô ở người và động vật</a:t>
              </a:r>
              <a:endParaRPr lang="vi-VN" sz="22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2" descr="Ques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499" y="5221383"/>
              <a:ext cx="1102882" cy="1102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94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16329" y="5941293"/>
            <a:ext cx="371196" cy="349309"/>
          </a:xfrm>
        </p:spPr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762939" y="171474"/>
            <a:ext cx="4553390" cy="3372711"/>
          </a:xfrm>
          <a:prstGeom prst="cloudCallout">
            <a:avLst>
              <a:gd name="adj1" fmla="val -47464"/>
              <a:gd name="adj2" fmla="val 64616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Vì sao trong cơ thể sinh vật có những tế bào hình dạng khác nhau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prstClr val="white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Khả năng biệt hóa của tế bào gốc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109"/>
            <a:ext cx="6648450" cy="44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57608" y="6149584"/>
            <a:ext cx="386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 hóa tế bào gốc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8986" y="3839295"/>
            <a:ext cx="3748134" cy="2333863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Chúng ta nên biết mô là gì?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7196" y="6299213"/>
            <a:ext cx="386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 hóa tế bào gốc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Ứng dụng lâm sàng của Tế bào gốc trung mô dây rốn trong điều trị loạn sản  phế quản phổi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56" y="121886"/>
            <a:ext cx="6368258" cy="66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hững biểu hiện kỳ lạ của thai nhi trong bụng m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48" y="2525916"/>
            <a:ext cx="2082296" cy="2082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9402" y="606584"/>
            <a:ext cx="4637430" cy="2681238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phát triển phôi thai, các phôi bào có sự phân hóa thành các cơ quan khác nhau và thực hiện những chức năng khác nhau.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6680" y="4720636"/>
            <a:ext cx="3603279" cy="7913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có những hình dạng và cấu trúc khác nhau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956349" y="3567064"/>
            <a:ext cx="484632" cy="978408"/>
          </a:xfrm>
          <a:prstGeom prst="down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194" name="Picture 2" descr="Suy nghĩ tiêu cực, hay làm quá mọi thứ, bệnh rất nặ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80" y="2274852"/>
            <a:ext cx="4572000" cy="39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9196" y="1683945"/>
            <a:ext cx="4390931" cy="1827193"/>
          </a:xfrm>
          <a:prstGeom prst="cloudCallout">
            <a:avLst>
              <a:gd name="adj1" fmla="val -48761"/>
              <a:gd name="adj2" fmla="val 8182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white"/>
                </a:solidFill>
                <a:latin typeface="#9Slide03 AmpleSoft" panose="02000000000000000000" pitchFamily="2" charset="0"/>
              </a:rPr>
              <a:t>Hãy kể tên những tế bào có hình dạng khác nhau</a:t>
            </a:r>
            <a:endParaRPr lang="vi-VN" sz="2400" dirty="0">
              <a:solidFill>
                <a:prstClr val="white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54743" y="1502876"/>
            <a:ext cx="7073078" cy="5207099"/>
            <a:chOff x="2554743" y="1502876"/>
            <a:chExt cx="7073078" cy="5207099"/>
          </a:xfrm>
        </p:grpSpPr>
        <p:pic>
          <p:nvPicPr>
            <p:cNvPr id="9218" name="Picture 2" descr="Bệnh Viện Quốc Tế DNA (benhvienquoctedna) - Hồ sơ | Pinteres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8"/>
            <a:stretch/>
          </p:blipFill>
          <p:spPr bwMode="auto">
            <a:xfrm>
              <a:off x="2554743" y="1502876"/>
              <a:ext cx="7073078" cy="493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811509" y="6340643"/>
              <a:ext cx="4399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 smtClean="0">
                  <a:solidFill>
                    <a:srgbClr val="FD0353"/>
                  </a:solidFill>
                  <a:latin typeface="#9Slide03 Swiss Condensed Bold" panose="02000500000000000000" pitchFamily="2" charset="0"/>
                </a:rPr>
                <a:t> </a:t>
              </a:r>
              <a:r>
                <a:rPr lang="vi-VN" dirty="0" smtClean="0">
                  <a:solidFill>
                    <a:srgbClr val="FD0353"/>
                  </a:solidFill>
                  <a:latin typeface="#9Slide03 Swiss Condensed Bold" panose="02000500000000000000" pitchFamily="2" charset="0"/>
                </a:rPr>
                <a:t>Hình. Một số tế bào ở người</a:t>
              </a:r>
              <a:endParaRPr lang="vi-VN" dirty="0">
                <a:solidFill>
                  <a:srgbClr val="FD0353"/>
                </a:solidFill>
                <a:latin typeface="#9Slide03 Swiss Condensed Bold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470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07448"/>
            <a:chOff x="1067933" y="2044953"/>
            <a:chExt cx="2001192" cy="16074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283069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biểu bì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756851"/>
            <a:chOff x="3136076" y="1898797"/>
            <a:chExt cx="2001192" cy="1756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286316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nhu mô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449096"/>
            <a:chOff x="5504791" y="2186585"/>
            <a:chExt cx="2887772" cy="14490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266349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cơ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305522"/>
            <a:ext cx="2001192" cy="2657667"/>
            <a:chOff x="8655067" y="1305522"/>
            <a:chExt cx="2001192" cy="26576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6727" y="1305522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316858"/>
              <a:ext cx="2001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biểu bì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mềm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71512"/>
            <a:chOff x="5948081" y="4589138"/>
            <a:chExt cx="2584373" cy="20715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cơ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4155" y="729464"/>
            <a:ext cx="4901878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tế bào và biểu mô thực vật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62693" y="711730"/>
            <a:ext cx="490187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tế bào và biểu mô động vật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68033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38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57822"/>
            <a:chOff x="1067933" y="2044953"/>
            <a:chExt cx="2001192" cy="1657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333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biểu bì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812908"/>
            <a:chOff x="3136076" y="1898797"/>
            <a:chExt cx="2001192" cy="18129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34237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nhu mô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504583"/>
            <a:chOff x="5504791" y="2186585"/>
            <a:chExt cx="2887772" cy="15045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321836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cơ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580248"/>
            <a:ext cx="2001192" cy="2395613"/>
            <a:chOff x="8655067" y="1580248"/>
            <a:chExt cx="2001192" cy="23956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386" y="1580248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329530"/>
              <a:ext cx="2001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biểu bì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mềm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71512"/>
            <a:chOff x="5948081" y="4589138"/>
            <a:chExt cx="2584373" cy="20715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cơ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8033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42253"/>
            <a:ext cx="777692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em hãy cho biết mối quan hệ từ tế bào đến mô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71410" y="1108083"/>
            <a:ext cx="6271501" cy="484632"/>
            <a:chOff x="2317687" y="360351"/>
            <a:chExt cx="6271501" cy="484632"/>
          </a:xfrm>
        </p:grpSpPr>
        <p:sp>
          <p:nvSpPr>
            <p:cNvPr id="4" name="Notched Right Arrow 3"/>
            <p:cNvSpPr/>
            <p:nvPr/>
          </p:nvSpPr>
          <p:spPr>
            <a:xfrm>
              <a:off x="2317687" y="360351"/>
              <a:ext cx="978408" cy="484632"/>
            </a:xfrm>
            <a:prstGeom prst="notchedRightArrow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06974" y="379051"/>
              <a:ext cx="5282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là đơn vị cấu tạo nên mô</a:t>
              </a:r>
              <a:endPara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41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57822"/>
            <a:chOff x="1067933" y="2044953"/>
            <a:chExt cx="2001192" cy="1657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333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biểu bì lá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792059"/>
            <a:chOff x="3136076" y="1898797"/>
            <a:chExt cx="2001192" cy="17920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321524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nhu mô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511944"/>
            <a:chOff x="5504791" y="2186585"/>
            <a:chExt cx="2887772" cy="15119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329197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cơ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450105"/>
            <a:ext cx="2001192" cy="2511527"/>
            <a:chOff x="8655067" y="1450105"/>
            <a:chExt cx="2001192" cy="25115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386" y="1450105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315301"/>
              <a:ext cx="2001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biểu bì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mềm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71512"/>
            <a:chOff x="5948081" y="4589138"/>
            <a:chExt cx="2584373" cy="20715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cơ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8033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16156"/>
            <a:ext cx="883618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dạng và cấu tạo tế bào hình thành nên mỗi loại mô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2980" y="946773"/>
            <a:ext cx="10185479" cy="484632"/>
            <a:chOff x="470780" y="196283"/>
            <a:chExt cx="10185479" cy="484632"/>
          </a:xfrm>
        </p:grpSpPr>
        <p:sp>
          <p:nvSpPr>
            <p:cNvPr id="4" name="TextBox 3"/>
            <p:cNvSpPr txBox="1"/>
            <p:nvPr/>
          </p:nvSpPr>
          <p:spPr>
            <a:xfrm>
              <a:off x="1629624" y="207767"/>
              <a:ext cx="9026635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tế bào cấu tạo nên một loại mô có hình dạng và cấu tạo giống nhau.</a:t>
              </a: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Notched Right Arrow 4"/>
            <p:cNvSpPr/>
            <p:nvPr/>
          </p:nvSpPr>
          <p:spPr>
            <a:xfrm>
              <a:off x="470780" y="196283"/>
              <a:ext cx="978408" cy="484632"/>
            </a:xfrm>
            <a:prstGeom prst="notchedRightArrow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8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57822"/>
            <a:chOff x="1067933" y="2044953"/>
            <a:chExt cx="2001192" cy="1657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333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biểu bì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756851"/>
            <a:chOff x="3136076" y="1898797"/>
            <a:chExt cx="2001192" cy="1756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286316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nhu mô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449096"/>
            <a:chOff x="5504791" y="2186585"/>
            <a:chExt cx="2887772" cy="14490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266349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cơ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450105"/>
            <a:ext cx="2001192" cy="2490669"/>
            <a:chOff x="8655067" y="1450105"/>
            <a:chExt cx="2001192" cy="24906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386" y="1450105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294443"/>
              <a:ext cx="2001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biểu bì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mềm lá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87972"/>
            <a:chOff x="5948081" y="4589138"/>
            <a:chExt cx="2584373" cy="20879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30777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cơ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 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8033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25345"/>
            <a:ext cx="709250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dự đoán chức năng của các tế bào trong một mô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0368" y="911107"/>
            <a:ext cx="8763755" cy="842481"/>
            <a:chOff x="470780" y="196283"/>
            <a:chExt cx="8763755" cy="842481"/>
          </a:xfrm>
        </p:grpSpPr>
        <p:sp>
          <p:nvSpPr>
            <p:cNvPr id="4" name="TextBox 3"/>
            <p:cNvSpPr txBox="1"/>
            <p:nvPr/>
          </p:nvSpPr>
          <p:spPr>
            <a:xfrm>
              <a:off x="1629624" y="207767"/>
              <a:ext cx="7604911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tế bào trong một mô cùng thực hiện chức năng nhất định</a:t>
              </a: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Notched Right Arrow 4"/>
            <p:cNvSpPr/>
            <p:nvPr/>
          </p:nvSpPr>
          <p:spPr>
            <a:xfrm>
              <a:off x="470780" y="196283"/>
              <a:ext cx="978408" cy="484632"/>
            </a:xfrm>
            <a:prstGeom prst="notchedRightArrow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23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#9Slide03 Ample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87" y="2095500"/>
            <a:ext cx="3695700" cy="3695700"/>
          </a:xfrm>
        </p:spPr>
      </p:pic>
      <p:pic>
        <p:nvPicPr>
          <p:cNvPr id="1026" name="Picture 2" descr="green grass field with trees under white clouds and blue sky during day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838" y="-1034980"/>
            <a:ext cx="12700000" cy="8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4038" y="381000"/>
            <a:ext cx="11125200" cy="6096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#9Slide03 Ample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414966"/>
            <a:ext cx="11125200" cy="1371600"/>
          </a:xfrm>
          <a:prstGeom prst="rect">
            <a:avLst/>
          </a:prstGeom>
          <a:gradFill flip="none" rotWithShape="1">
            <a:gsLst>
              <a:gs pos="0">
                <a:srgbClr val="59E900"/>
              </a:gs>
              <a:gs pos="68000">
                <a:srgbClr val="3AA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SG" sz="2800" dirty="0">
                <a:ln w="12700">
                  <a:solidFill>
                    <a:srgbClr val="FFFFFF"/>
                  </a:solidFill>
                </a:ln>
                <a:latin typeface="#9Slide03 Ample"/>
                <a:cs typeface="Times New Roman" panose="02020603050405020304" pitchFamily="18" charset="0"/>
              </a:rPr>
              <a:t>                  </a:t>
            </a:r>
            <a:r>
              <a:rPr lang="en-SG" sz="2800" dirty="0" smtClean="0">
                <a:ln w="12700">
                  <a:solidFill>
                    <a:srgbClr val="FFFFFF"/>
                  </a:solidFill>
                </a:ln>
                <a:latin typeface="#9Slide03 Ample"/>
                <a:cs typeface="Times New Roman" panose="02020603050405020304" pitchFamily="18" charset="0"/>
              </a:rPr>
              <a:t>    </a:t>
            </a:r>
            <a:r>
              <a:rPr lang="en-SG" sz="4400" dirty="0" smtClean="0">
                <a:ln w="12700">
                  <a:solidFill>
                    <a:srgbClr val="FFFFFF"/>
                  </a:solidFill>
                </a:ln>
                <a:solidFill>
                  <a:schemeClr val="tx1"/>
                </a:solidFill>
                <a:latin typeface="#9Slide03 Ample"/>
                <a:cs typeface="Times New Roman" panose="02020603050405020304" pitchFamily="18" charset="0"/>
              </a:rPr>
              <a:t>TỔ CHỨC CƠ THỂ ĐA BÀO</a:t>
            </a:r>
            <a:endParaRPr lang="en-US" sz="4000" dirty="0">
              <a:ln w="12700">
                <a:solidFill>
                  <a:srgbClr val="FFFFFF"/>
                </a:solidFill>
              </a:ln>
              <a:solidFill>
                <a:schemeClr val="tx1"/>
              </a:solidFill>
              <a:latin typeface="#9Slide03 Ample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4"/>
          <p:cNvSpPr/>
          <p:nvPr/>
        </p:nvSpPr>
        <p:spPr>
          <a:xfrm>
            <a:off x="432262" y="731542"/>
            <a:ext cx="2709949" cy="609600"/>
          </a:xfrm>
          <a:prstGeom prst="roundRect">
            <a:avLst>
              <a:gd name="adj" fmla="val 50000"/>
            </a:avLst>
          </a:prstGeom>
          <a:solidFill>
            <a:srgbClr val="55E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latin typeface="#9Slide03 Ample"/>
                <a:cs typeface="Times New Roman" panose="02020603050405020304" pitchFamily="18" charset="0"/>
              </a:rPr>
              <a:t>TIẾT 54,55</a:t>
            </a:r>
            <a:endParaRPr lang="vi-VN" sz="3600" dirty="0">
              <a:latin typeface="#9Slide03 Ample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43" y="1591932"/>
            <a:ext cx="4885068" cy="4885068"/>
          </a:xfrm>
          <a:prstGeom prst="rect">
            <a:avLst/>
          </a:prstGeom>
        </p:spPr>
      </p:pic>
      <p:pic>
        <p:nvPicPr>
          <p:cNvPr id="1028" name="Picture 4" descr="Không bào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5" y="2353932"/>
            <a:ext cx="5048214" cy="36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1B50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5211" y="374162"/>
            <a:ext cx="7147423" cy="702766"/>
          </a:xfrm>
          <a:prstGeom prst="cloud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vi-VN" sz="2400" dirty="0" smtClean="0">
                <a:solidFill>
                  <a:srgbClr val="F3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đó, em hãy cho biết mô là gì?</a:t>
            </a:r>
            <a:endParaRPr lang="vi-VN" sz="2400" dirty="0">
              <a:solidFill>
                <a:srgbClr val="F3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76817" y="4324298"/>
            <a:ext cx="192324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srgbClr val="F3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thực vật</a:t>
            </a:r>
            <a:endParaRPr lang="vi-VN" sz="2400" dirty="0">
              <a:solidFill>
                <a:srgbClr val="F3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5023" y="4318549"/>
            <a:ext cx="192324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srgbClr val="F3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động vật</a:t>
            </a:r>
            <a:endParaRPr lang="vi-VN" sz="2400" dirty="0">
              <a:solidFill>
                <a:srgbClr val="F3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1999" y="4914194"/>
            <a:ext cx="228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cơ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thần kinh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liên kết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biểu bì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3793" y="4914194"/>
            <a:ext cx="228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70D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phân sinh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70D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biểu bì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70D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dẫn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70DB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cơ bản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94508" y="1368318"/>
            <a:ext cx="7928149" cy="1828800"/>
            <a:chOff x="3594508" y="1368318"/>
            <a:chExt cx="7928149" cy="1828800"/>
          </a:xfrm>
        </p:grpSpPr>
        <p:sp>
          <p:nvSpPr>
            <p:cNvPr id="9" name="Round Same Side Corner Rectangle 8"/>
            <p:cNvSpPr/>
            <p:nvPr/>
          </p:nvSpPr>
          <p:spPr>
            <a:xfrm>
              <a:off x="3594508" y="1368318"/>
              <a:ext cx="7928149" cy="1828800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3325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27939" y="1971543"/>
              <a:ext cx="7646796" cy="10828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vi-V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</a:t>
              </a:r>
              <a:r>
                <a:rPr lang="vi-VN" sz="2400" dirty="0" smtClean="0">
                  <a:solidFill>
                    <a:srgbClr val="3325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tập hợp một nhóm tế bào giống nhau về hình dạng và cùng thực hiện một chức năng nhất định.</a:t>
              </a:r>
              <a:endParaRPr lang="vi-VN" sz="2400" dirty="0">
                <a:solidFill>
                  <a:srgbClr val="33253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915912" y="1971543"/>
              <a:ext cx="7328193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 Same Side Corner Rectangle 16"/>
            <p:cNvSpPr/>
            <p:nvPr/>
          </p:nvSpPr>
          <p:spPr>
            <a:xfrm>
              <a:off x="3915912" y="1457011"/>
              <a:ext cx="2478665" cy="492312"/>
            </a:xfrm>
            <a:prstGeom prst="round2Same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800" dirty="0" smtClean="0">
                  <a:solidFill>
                    <a:srgbClr val="F3F3F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  <a:endParaRPr lang="en-US" sz="2800" dirty="0">
                <a:solidFill>
                  <a:srgbClr val="F3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/>
          <p:cNvCxnSpPr>
            <a:stCxn id="8" idx="3"/>
            <a:endCxn id="5" idx="1"/>
          </p:cNvCxnSpPr>
          <p:nvPr/>
        </p:nvCxnSpPr>
        <p:spPr>
          <a:xfrm>
            <a:off x="5728269" y="4549382"/>
            <a:ext cx="2648548" cy="57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23798" y="3194244"/>
            <a:ext cx="10048" cy="1355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6095"/>
          <a:stretch/>
        </p:blipFill>
        <p:spPr>
          <a:xfrm>
            <a:off x="-238822" y="2069960"/>
            <a:ext cx="3818840" cy="33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/>
          <p:nvPr/>
        </p:nvSpPr>
        <p:spPr>
          <a:xfrm rot="-2179532">
            <a:off x="-100482" y="199893"/>
            <a:ext cx="7141015" cy="5031953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-478695" y="115717"/>
            <a:ext cx="7141135" cy="5032057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rgbClr val="FFC5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14" name="Google Shape;514;p30"/>
          <p:cNvGrpSpPr/>
          <p:nvPr/>
        </p:nvGrpSpPr>
        <p:grpSpPr>
          <a:xfrm>
            <a:off x="632367" y="5997762"/>
            <a:ext cx="5987600" cy="369300"/>
            <a:chOff x="646450" y="4378600"/>
            <a:chExt cx="4490700" cy="276975"/>
          </a:xfrm>
        </p:grpSpPr>
        <p:cxnSp>
          <p:nvCxnSpPr>
            <p:cNvPr id="515" name="Google Shape;515;p30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30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30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0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7" name="Google Shape;442;p29"/>
          <p:cNvSpPr txBox="1">
            <a:spLocks noGrp="1"/>
          </p:cNvSpPr>
          <p:nvPr>
            <p:ph type="title"/>
          </p:nvPr>
        </p:nvSpPr>
        <p:spPr>
          <a:xfrm>
            <a:off x="3039483" y="2588813"/>
            <a:ext cx="9132395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III. TỪ </a:t>
            </a:r>
            <a:r>
              <a:rPr lang="en" sz="60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MÔ </a:t>
            </a:r>
            <a:r>
              <a:rPr lang="en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TẠO THÀNH </a:t>
            </a:r>
            <a:r>
              <a:rPr lang="en" sz="60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CƠ QUAN</a:t>
            </a:r>
            <a:endParaRPr sz="6000" dirty="0">
              <a:solidFill>
                <a:srgbClr val="00206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iver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6" y="421458"/>
            <a:ext cx="3016688" cy="30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u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88" y="3609486"/>
            <a:ext cx="3076574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0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376" y="2052503"/>
            <a:ext cx="3548218" cy="425786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1727" y="561315"/>
            <a:ext cx="6183517" cy="1468452"/>
          </a:xfrm>
          <a:prstGeom prst="roundRect">
            <a:avLst>
              <a:gd name="adj" fmla="val 89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143" y="707713"/>
            <a:ext cx="5817995" cy="1170148"/>
          </a:xfrm>
          <a:prstGeom prst="roundRect">
            <a:avLst>
              <a:gd name="adj" fmla="val 89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Các mô cùng thực hiện một hoạt động sống nhất định tạo thành cơ quan.</a:t>
            </a:r>
            <a:endParaRPr lang="vi-VN" sz="24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60011" y="1563115"/>
            <a:ext cx="4991802" cy="1934009"/>
            <a:chOff x="5259683" y="5476770"/>
            <a:chExt cx="4991802" cy="1934009"/>
          </a:xfrm>
        </p:grpSpPr>
        <p:sp>
          <p:nvSpPr>
            <p:cNvPr id="9" name="Rectangle 8"/>
            <p:cNvSpPr/>
            <p:nvPr/>
          </p:nvSpPr>
          <p:spPr>
            <a:xfrm>
              <a:off x="5534499" y="6454893"/>
              <a:ext cx="4716986" cy="95588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vi-VN" sz="2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Quan sát hình </a:t>
              </a:r>
              <a:r>
                <a:rPr lang="en-US" sz="2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23.5 </a:t>
              </a:r>
              <a:r>
                <a:rPr lang="vi-VN" sz="2200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và xác định vị trí một số cơ quan trong cơ thể người.</a:t>
              </a:r>
              <a:endParaRPr lang="vi-VN" sz="2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2" descr="Ques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683" y="5476770"/>
              <a:ext cx="1102882" cy="1102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433283" y="6310365"/>
            <a:ext cx="424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Hình 23.5. Một số cơ quan người</a:t>
            </a:r>
            <a:endParaRPr lang="vi-VN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5813" y="4172705"/>
            <a:ext cx="6096000" cy="1828193"/>
          </a:xfrm>
          <a:prstGeom prst="rect">
            <a:avLst/>
          </a:prstGeom>
          <a:ln w="19050">
            <a:solidFill>
              <a:schemeClr val="accent5"/>
            </a:solidFill>
            <a:prstDash val="sysDot"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Lời giải: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Não ở trong hộp sọ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Tim và phổi ở trong khoang ngực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Dạ dày, gan, thận, ruột ở trong khoang bụng</a:t>
            </a:r>
            <a:endParaRPr lang="vi-VN" sz="2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17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 cách &amp;quot;nhìn ngoài thấy trong&amp;quot; cơ thể bạn đang khỏe hay có tiềm ẩn mầm bệ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/>
          <a:stretch/>
        </p:blipFill>
        <p:spPr bwMode="auto">
          <a:xfrm>
            <a:off x="0" y="0"/>
            <a:ext cx="10648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948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3900" y="1711106"/>
            <a:ext cx="276130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smtClean="0">
                <a:solidFill>
                  <a:srgbClr val="FD0353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MÔ</a:t>
            </a:r>
            <a:endParaRPr lang="vi-VN" sz="2800" dirty="0">
              <a:solidFill>
                <a:srgbClr val="FD0353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eartbea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29" y="0"/>
            <a:ext cx="4898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ô cơ tim | Mỡ, Ti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14740"/>
          <a:stretch/>
        </p:blipFill>
        <p:spPr bwMode="auto">
          <a:xfrm>
            <a:off x="2734577" y="4604912"/>
            <a:ext cx="2064190" cy="202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ô liên kết – Wikipedia tiếng Việ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2"/>
          <a:stretch/>
        </p:blipFill>
        <p:spPr bwMode="auto">
          <a:xfrm>
            <a:off x="257929" y="2637542"/>
            <a:ext cx="2521484" cy="184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ecture on Neural Tissue - Assignment Poi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67" y="2637542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6047" y="4771178"/>
            <a:ext cx="175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Mô liên kết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2489" y="4771178"/>
            <a:ext cx="175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Mô thần kinh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9413" y="4068933"/>
            <a:ext cx="175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Mô cơ tim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9533" y="5167199"/>
            <a:ext cx="51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Hình. Các loại mô cấu tạo nên dạ dày người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95878" y="1586847"/>
            <a:ext cx="8659638" cy="3546467"/>
            <a:chOff x="1272013" y="2144389"/>
            <a:chExt cx="8659638" cy="35464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-1" b="-3482"/>
            <a:stretch/>
          </p:blipFill>
          <p:spPr>
            <a:xfrm>
              <a:off x="1367073" y="2144389"/>
              <a:ext cx="8208004" cy="354646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65601" y="2278321"/>
              <a:ext cx="123127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cơ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2013" y="3119554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liên kết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76539" y="4736567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thần kinh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43805" y="501356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biểu bì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3805" y="254760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 dày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493003"/>
            <a:ext cx="9282856" cy="1269308"/>
            <a:chOff x="0" y="5493003"/>
            <a:chExt cx="9282856" cy="1269308"/>
          </a:xfrm>
        </p:grpSpPr>
        <p:sp>
          <p:nvSpPr>
            <p:cNvPr id="19" name="Rectangle 18"/>
            <p:cNvSpPr/>
            <p:nvPr/>
          </p:nvSpPr>
          <p:spPr>
            <a:xfrm>
              <a:off x="0" y="5773912"/>
              <a:ext cx="9282856" cy="9883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vi-V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Quan sát hình trên và cho biết dạ dày được cấu tạo từ những loại mô nào?</a:t>
              </a:r>
              <a:endPara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749" y="5493003"/>
              <a:ext cx="1969129" cy="95410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THẢO LUẬN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9134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51478"/>
            <a:ext cx="6405327" cy="1559628"/>
            <a:chOff x="882713" y="323493"/>
            <a:chExt cx="6405327" cy="1559628"/>
          </a:xfrm>
        </p:grpSpPr>
        <p:sp>
          <p:nvSpPr>
            <p:cNvPr id="5" name="TextBox 4"/>
            <p:cNvSpPr txBox="1"/>
            <p:nvPr/>
          </p:nvSpPr>
          <p:spPr>
            <a:xfrm>
              <a:off x="1702052" y="832919"/>
              <a:ext cx="5585988" cy="6469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Swiss Condensed Bold" panose="02000500000000000000" pitchFamily="2" charset="0"/>
                </a:rPr>
                <a:t>TỪ MÔ TỚI CƠ QUAN</a:t>
              </a:r>
              <a:endParaRPr lang="en-US" sz="3200" dirty="0">
                <a:solidFill>
                  <a:prstClr val="black"/>
                </a:solidFill>
                <a:latin typeface="#9Slide03 Swiss Condensed Bold" panose="02000500000000000000" pitchFamily="2" charset="0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2</a:t>
              </a:r>
              <a:endParaRPr lang="en-US" sz="4800" dirty="0">
                <a:solidFill>
                  <a:prstClr val="white"/>
                </a:solidFill>
                <a:latin typeface="#9Slide03 Swiss Condensed Bold" panose="02000500000000000000" pitchFamily="2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69533" y="5181570"/>
            <a:ext cx="51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Hình. Các loại mô cấu tạo nên dạ dày người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095878" y="1586848"/>
            <a:ext cx="8659638" cy="3427142"/>
            <a:chOff x="1272013" y="2144390"/>
            <a:chExt cx="8659638" cy="34271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7073" y="2144390"/>
              <a:ext cx="8208004" cy="342714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65601" y="2278321"/>
              <a:ext cx="123127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cơ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2013" y="3119554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liên kết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76539" y="4736567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thần kinh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43805" y="501356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biểu bì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3805" y="254760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 dày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493003"/>
            <a:ext cx="6409853" cy="1094659"/>
            <a:chOff x="0" y="5493003"/>
            <a:chExt cx="6409853" cy="1094659"/>
          </a:xfrm>
        </p:grpSpPr>
        <p:sp>
          <p:nvSpPr>
            <p:cNvPr id="19" name="Rectangle 18"/>
            <p:cNvSpPr/>
            <p:nvPr/>
          </p:nvSpPr>
          <p:spPr>
            <a:xfrm>
              <a:off x="0" y="5775800"/>
              <a:ext cx="6409853" cy="8118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vi-VN" sz="2400" dirty="0" smtClean="0">
                  <a:solidFill>
                    <a:srgbClr val="002060"/>
                  </a:solidFill>
                  <a:latin typeface="#9Slide03 Swiss Condensed Bold" panose="02000500000000000000" pitchFamily="2" charset="0"/>
                </a:rPr>
                <a:t>VẬY THEO EM CƠ QUAN ĐƯỢC TẠO NÊN TỪ ĐÂU?</a:t>
              </a:r>
              <a:endParaRPr lang="vi-VN" sz="2400" dirty="0">
                <a:solidFill>
                  <a:srgbClr val="002060"/>
                </a:solidFill>
                <a:latin typeface="#9Slide03 Swiss Condensed Bold" panose="020005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749" y="5493003"/>
              <a:ext cx="196912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800" b="1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Câu hỏi</a:t>
              </a:r>
              <a:endParaRPr lang="vi-VN" sz="28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  <p:sp>
        <p:nvSpPr>
          <p:cNvPr id="7" name="Notched Right Arrow 6"/>
          <p:cNvSpPr/>
          <p:nvPr/>
        </p:nvSpPr>
        <p:spPr>
          <a:xfrm>
            <a:off x="6536602" y="5939415"/>
            <a:ext cx="978408" cy="484632"/>
          </a:xfrm>
          <a:prstGeom prst="notch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1759" y="5971715"/>
            <a:ext cx="280657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#9Slide03 Swiss Condensed Bold" panose="02000500000000000000" pitchFamily="2" charset="0"/>
              </a:rPr>
              <a:t>Tạo nên từ mô</a:t>
            </a:r>
            <a:endParaRPr lang="vi-VN" sz="2400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0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ài 20: Các cấp độ tổ chức trong cơ thể đa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39" y="1926632"/>
            <a:ext cx="8826005" cy="42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9918" y="6240176"/>
            <a:ext cx="5115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Hình. Các loại mô cấu tạo nên lá cây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997827" y="429705"/>
            <a:ext cx="4418090" cy="2265797"/>
          </a:xfrm>
          <a:prstGeom prst="cloudCallout">
            <a:avLst>
              <a:gd name="adj1" fmla="val -48782"/>
              <a:gd name="adj2" fmla="val 5453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hình, em hãy cho biết lá cây được cấu tạo từ những loại mô nào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10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27033" y="830537"/>
            <a:ext cx="6720486" cy="1311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Quan sát hình 23.6, hãy xác định vị trí và gọi tên các cơ quan tương ứng với các chữ cái A đến D. Ghép tên mỗi cơ quan đó với chức năng phù hợp được mô tả dưới đây</a:t>
            </a:r>
            <a:endParaRPr lang="vi-VN" sz="2200" dirty="0">
              <a:solidFill>
                <a:prstClr val="black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029004"/>
              </p:ext>
            </p:extLst>
          </p:nvPr>
        </p:nvGraphicFramePr>
        <p:xfrm>
          <a:off x="4627033" y="3351486"/>
          <a:ext cx="4287319" cy="20668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28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1. Nâng</a:t>
                      </a:r>
                      <a:r>
                        <a:rPr lang="vi-VN" sz="2000" baseline="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 đỡ cơ thể và vận chuyển các chất dinh dưỡng</a:t>
                      </a:r>
                      <a:endParaRPr lang="vi-VN" sz="2000" noProof="0" dirty="0"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2. Tổng hợp</a:t>
                      </a:r>
                      <a:r>
                        <a:rPr lang="vi-VN" sz="2000" baseline="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 chất dinh dưỡng cơ thể</a:t>
                      </a:r>
                      <a:endParaRPr lang="vi-VN" sz="2000" noProof="0" dirty="0"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3. Hút</a:t>
                      </a:r>
                      <a:r>
                        <a:rPr lang="vi-VN" sz="2000" baseline="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 nước và chất khoáng cơ thể</a:t>
                      </a:r>
                      <a:endParaRPr lang="vi-VN" sz="2000" noProof="0" dirty="0"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200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ạo</a:t>
                      </a:r>
                      <a:r>
                        <a:rPr lang="vi-VN" sz="2000" baseline="0" noProof="0" dirty="0" smtClean="0"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 ra quả và hạt</a:t>
                      </a:r>
                      <a:endParaRPr lang="vi-VN" sz="2000" noProof="0" dirty="0"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821509"/>
              </p:ext>
            </p:extLst>
          </p:nvPr>
        </p:nvGraphicFramePr>
        <p:xfrm>
          <a:off x="10181332" y="3378066"/>
          <a:ext cx="1023043" cy="21673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23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8913849" y="3779995"/>
            <a:ext cx="1213164" cy="995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941009" y="4178347"/>
            <a:ext cx="1222218" cy="235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913849" y="4857357"/>
            <a:ext cx="1294645" cy="425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913849" y="3617032"/>
            <a:ext cx="1213164" cy="1683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-103593" y="1393782"/>
            <a:ext cx="5115208" cy="4772425"/>
            <a:chOff x="-374007" y="1214085"/>
            <a:chExt cx="5115208" cy="4772425"/>
          </a:xfrm>
        </p:grpSpPr>
        <p:sp>
          <p:nvSpPr>
            <p:cNvPr id="10" name="TextBox 9"/>
            <p:cNvSpPr txBox="1"/>
            <p:nvPr/>
          </p:nvSpPr>
          <p:spPr>
            <a:xfrm>
              <a:off x="-374007" y="5617178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 23.6</a:t>
              </a:r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. Một số cơ quan ở thực vật có hoa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84" y="1214085"/>
              <a:ext cx="4162425" cy="4314825"/>
            </a:xfrm>
            <a:prstGeom prst="rect">
              <a:avLst/>
            </a:prstGeom>
          </p:spPr>
        </p:pic>
        <p:sp>
          <p:nvSpPr>
            <p:cNvPr id="16" name="Flowchart: Connector 15"/>
            <p:cNvSpPr/>
            <p:nvPr/>
          </p:nvSpPr>
          <p:spPr>
            <a:xfrm>
              <a:off x="3494551" y="1438931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3898433" y="2120977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95190" y="3575201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0" y="4530342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17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5951" y="1158115"/>
            <a:ext cx="6115564" cy="70276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các em đã thấy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33" y="2220532"/>
            <a:ext cx="4730329" cy="2453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111" y="2098493"/>
            <a:ext cx="5336783" cy="22362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6870" y="4878010"/>
            <a:ext cx="585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là cơ quan thực hiện chức năng quang hợp ở thực vật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9520" y="4878010"/>
            <a:ext cx="585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 dày là cơ quan để tiêu hóa ở động vật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3829615" y="5359651"/>
            <a:ext cx="4146488" cy="116789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CƠ QUAN LÀ GÌ?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1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9"/>
          <p:cNvSpPr txBox="1">
            <a:spLocks noGrp="1"/>
          </p:cNvSpPr>
          <p:nvPr>
            <p:ph type="title"/>
          </p:nvPr>
        </p:nvSpPr>
        <p:spPr>
          <a:xfrm>
            <a:off x="-535807" y="2027976"/>
            <a:ext cx="8077210" cy="220632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en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</a:br>
            <a:r>
              <a:rPr lang="en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I. </a:t>
            </a:r>
            <a:r>
              <a:rPr lang="e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CÁC </a:t>
            </a:r>
            <a:r>
              <a:rPr lang="e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CẤP </a:t>
            </a:r>
            <a:r>
              <a:rPr lang="e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TỔ CHỨC</a:t>
            </a:r>
            <a:r>
              <a:rPr lang="e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e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</a:br>
            <a:r>
              <a:rPr lang="e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CỦA CƠ THỂ ĐA BÀO</a:t>
            </a:r>
            <a:endParaRPr sz="5400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44" name="Google Shape;444;p29"/>
          <p:cNvGrpSpPr/>
          <p:nvPr/>
        </p:nvGrpSpPr>
        <p:grpSpPr>
          <a:xfrm>
            <a:off x="5232633" y="5767795"/>
            <a:ext cx="5987600" cy="369300"/>
            <a:chOff x="646450" y="4378600"/>
            <a:chExt cx="4490700" cy="276975"/>
          </a:xfrm>
        </p:grpSpPr>
        <p:cxnSp>
          <p:nvCxnSpPr>
            <p:cNvPr id="445" name="Google Shape;445;p29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29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29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29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29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0" name="Google Shape;450;p29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451" name="Google Shape;451;p29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452" name="Google Shape;452;p29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5" name="Google Shape;455;p29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456" name="Google Shape;456;p29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457" name="Google Shape;457;p29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8" name="Google Shape;458;p29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459" name="Google Shape;459;p29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460" name="Google Shape;460;p29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pic>
        <p:nvPicPr>
          <p:cNvPr id="1026" name="Picture 2" descr="Cell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38" y="4553893"/>
            <a:ext cx="2086015" cy="20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31" y="99012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4" y="4833567"/>
            <a:ext cx="1868456" cy="18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765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080935" y="5534721"/>
            <a:ext cx="371196" cy="331932"/>
          </a:xfrm>
        </p:spPr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6243380" y="1243738"/>
            <a:ext cx="5051834" cy="4789284"/>
          </a:xfrm>
          <a:prstGeom prst="foldedCorner">
            <a:avLst/>
          </a:prstGeom>
          <a:solidFill>
            <a:schemeClr val="bg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dirty="0" smtClean="0">
                <a:solidFill>
                  <a:srgbClr val="4E3BA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cấu tạo nên cơ quan</a:t>
            </a:r>
          </a:p>
          <a:p>
            <a:pPr algn="just" defTabSz="914400">
              <a:lnSpc>
                <a:spcPct val="120000"/>
              </a:lnSpc>
            </a:pPr>
            <a:r>
              <a:rPr lang="vi-VN" sz="2400" u="sng" dirty="0" smtClean="0">
                <a:solidFill>
                  <a:srgbClr val="FD03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tập hợp của nhiều mô cùng thực hiện một chức năng trong cơ thể.</a:t>
            </a: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rễ, thân, lá, hoa, quả, hạt.</a:t>
            </a: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1FF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ở động vật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dạ dày, ruột, gan, tim phổi, mắt, mũi, miệng,…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3381" y="5211555"/>
            <a:ext cx="21351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Image 34.1: Vegetative Organs and Systems Diagram | Quiz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 bwMode="auto">
          <a:xfrm>
            <a:off x="841561" y="1646954"/>
            <a:ext cx="5185768" cy="36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/>
          <p:nvPr/>
        </p:nvSpPr>
        <p:spPr>
          <a:xfrm rot="-2179532">
            <a:off x="-100482" y="199893"/>
            <a:ext cx="7141015" cy="5031953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4681744" y="1400430"/>
            <a:ext cx="7141135" cy="5032057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rgbClr val="B9F2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4" name="Google Shape;514;p30"/>
          <p:cNvGrpSpPr/>
          <p:nvPr/>
        </p:nvGrpSpPr>
        <p:grpSpPr>
          <a:xfrm>
            <a:off x="632367" y="5997762"/>
            <a:ext cx="5987600" cy="369300"/>
            <a:chOff x="646450" y="4378600"/>
            <a:chExt cx="4490700" cy="276975"/>
          </a:xfrm>
        </p:grpSpPr>
        <p:cxnSp>
          <p:nvCxnSpPr>
            <p:cNvPr id="515" name="Google Shape;515;p30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30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30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0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8" b="23432"/>
          <a:stretch/>
        </p:blipFill>
        <p:spPr>
          <a:xfrm>
            <a:off x="1125416" y="1772962"/>
            <a:ext cx="10038204" cy="5459723"/>
          </a:xfrm>
          <a:prstGeom prst="rect">
            <a:avLst/>
          </a:prstGeom>
        </p:spPr>
      </p:pic>
      <p:sp>
        <p:nvSpPr>
          <p:cNvPr id="15" name="Google Shape;442;p29"/>
          <p:cNvSpPr txBox="1">
            <a:spLocks noGrp="1"/>
          </p:cNvSpPr>
          <p:nvPr>
            <p:ph type="title"/>
          </p:nvPr>
        </p:nvSpPr>
        <p:spPr>
          <a:xfrm>
            <a:off x="1578321" y="1104382"/>
            <a:ext cx="9132395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IV.TỪ </a:t>
            </a:r>
            <a:r>
              <a:rPr lang="e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CƠ QUAN THÀNH HỆ CƠ QUAN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876555"/>
            <a:ext cx="5864812" cy="4498757"/>
            <a:chOff x="0" y="1876555"/>
            <a:chExt cx="5864812" cy="4498757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876555"/>
              <a:ext cx="5864812" cy="4238626"/>
              <a:chOff x="567556" y="1855124"/>
              <a:chExt cx="5864812" cy="4238626"/>
            </a:xfrm>
          </p:grpSpPr>
          <p:pic>
            <p:nvPicPr>
              <p:cNvPr id="2050" name="Picture 2" descr="Biểu hiện của viêm đường hô hấp trên ở trẻ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556" y="1855124"/>
                <a:ext cx="5715000" cy="4238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436914" y="2592474"/>
                <a:ext cx="633046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#9Slide03 Roboto Condensed" panose="02000000000000000000" pitchFamily="2" charset="0"/>
                    <a:cs typeface="Times New Roman" panose="02020603050405020304" pitchFamily="18" charset="0"/>
                  </a:rPr>
                  <a:t>Mũi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76997" y="3195375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#9Slide03 Roboto Condensed" panose="02000000000000000000" pitchFamily="2" charset="0"/>
                    <a:cs typeface="Times New Roman" panose="02020603050405020304" pitchFamily="18" charset="0"/>
                  </a:rPr>
                  <a:t>Thanh quản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7556" y="3699156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#9Slide03 Roboto Condensed" panose="02000000000000000000" pitchFamily="2" charset="0"/>
                    <a:cs typeface="Times New Roman" panose="02020603050405020304" pitchFamily="18" charset="0"/>
                  </a:rPr>
                  <a:t>Khí quản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97277" y="3195375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#9Slide03 Roboto Condensed" panose="02000000000000000000" pitchFamily="2" charset="0"/>
                    <a:cs typeface="Times New Roman" panose="02020603050405020304" pitchFamily="18" charset="0"/>
                  </a:rPr>
                  <a:t>Hầu họng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39888" y="4068488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ea typeface="#9Slide03 Roboto Condensed" panose="02000000000000000000" pitchFamily="2" charset="0"/>
                    <a:cs typeface="Times New Roman" panose="02020603050405020304" pitchFamily="18" charset="0"/>
                  </a:rPr>
                  <a:t>Phế quản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99896" y="6005980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 23.7</a:t>
              </a:r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. Hệ hô hấp ở cơ thể người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9896" y="311318"/>
            <a:ext cx="540380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Hệ hô hấp g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ồ</a:t>
            </a:r>
            <a:r>
              <a:rPr lang="vi-VN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 các cơ quan chính: mũi, khí quản, phổi, cùng phối hợp hoạt động để thực hiện chức năng trao đổi khí với môi trường (lấy oxygen và thải carbon dioxide).</a:t>
            </a:r>
            <a:endParaRPr lang="vi-VN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438788" y="1641685"/>
            <a:ext cx="6615395" cy="4733627"/>
            <a:chOff x="5438788" y="1641685"/>
            <a:chExt cx="6615395" cy="47336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4749" r="30058" b="8859"/>
            <a:stretch/>
          </p:blipFill>
          <p:spPr>
            <a:xfrm>
              <a:off x="5679407" y="1641685"/>
              <a:ext cx="4598377" cy="41260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012368" y="2082656"/>
              <a:ext cx="2722407" cy="11341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chồi </a:t>
              </a:r>
              <a:r>
                <a:rPr lang="vi-V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 các cơ quan như: thân, lá, các cành và hoa, thường ở trên mặt đất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892003" y="4951354"/>
              <a:ext cx="2162180" cy="8163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rễ gồm: </a:t>
              </a:r>
              <a:r>
                <a:rPr lang="vi-V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rễ chính (rễ cái) và các rễ phụ (rễ con).</a:t>
              </a:r>
              <a:endParaRPr lang="vi-V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38788" y="6005980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 23.8</a:t>
              </a:r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. Các hệ cơ quan chính ở thực vật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4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edical Terms for Heart Failure – Tinanp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hục hồi chức năng hô hấp bệnh phổi tắc nghẽn mạn tính | Bluecare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65" y="4066678"/>
            <a:ext cx="4967235" cy="27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5385" y="251209"/>
            <a:ext cx="663191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Tìm hiểu một số hệ cơ quan ở người và thực hiện các yêu cầu sau: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Hệ cơ quan đó có những cơ quan nào?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Nêu chức năng của hệ cơ quan đó đối với cơ thể.</a:t>
            </a:r>
            <a:endParaRPr lang="vi-VN" sz="24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3651" y="2792998"/>
            <a:ext cx="506437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 smtClean="0">
                <a:solidFill>
                  <a:srgbClr val="66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Hướng dẫ</a:t>
            </a:r>
            <a:r>
              <a:rPr lang="en-US" sz="2400" b="1" dirty="0" smtClean="0">
                <a:solidFill>
                  <a:srgbClr val="66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</a:t>
            </a:r>
            <a:endParaRPr lang="vi-VN" sz="2400" dirty="0">
              <a:solidFill>
                <a:srgbClr val="66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cơ quan: Hệ tuần hoàn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Hệ tuần hoàn gồm có tim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Tim co bóp đẩy máu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Hệ mạch đưa máu đi khắp cơ thể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ài 20: Các cấp độ tổ chức trong cơ thể đa bào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0" y="109760"/>
            <a:ext cx="7332420" cy="658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53081" y="2672860"/>
            <a:ext cx="2994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HỆ CƠ QUAN Ở NGƯỜI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055705" y="2347530"/>
            <a:ext cx="0" cy="2441749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loud Callout 7"/>
          <p:cNvSpPr/>
          <p:nvPr/>
        </p:nvSpPr>
        <p:spPr>
          <a:xfrm>
            <a:off x="7659232" y="205158"/>
            <a:ext cx="4532768" cy="2265797"/>
          </a:xfrm>
          <a:prstGeom prst="cloudCallout">
            <a:avLst>
              <a:gd name="adj1" fmla="val -48782"/>
              <a:gd name="adj2" fmla="val 5453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Quan sát hình, em hãy kể tên một số hệ cơ quan ở người mà em biết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2180" y="5992629"/>
            <a:ext cx="6762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HỆ CƠ QUAN Ở NGƯỜI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96442" y="5992629"/>
            <a:ext cx="5023" cy="7078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88619" y="86872"/>
            <a:ext cx="3361555" cy="3230050"/>
            <a:chOff x="155368" y="78559"/>
            <a:chExt cx="3361555" cy="3230050"/>
          </a:xfrm>
        </p:grpSpPr>
        <p:pic>
          <p:nvPicPr>
            <p:cNvPr id="17420" name="Picture 12" descr="Massage cơ sâu khác massage thông thường như thế nào? SCC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4" b="7093"/>
            <a:stretch/>
          </p:blipFill>
          <p:spPr bwMode="auto">
            <a:xfrm>
              <a:off x="155368" y="78559"/>
              <a:ext cx="3361555" cy="271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44545" y="2939277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vận động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19515" y="2676060"/>
            <a:ext cx="3534790" cy="3266499"/>
            <a:chOff x="2686264" y="2667747"/>
            <a:chExt cx="3534790" cy="3266499"/>
          </a:xfrm>
        </p:grpSpPr>
        <p:pic>
          <p:nvPicPr>
            <p:cNvPr id="17416" name="Picture 8" descr="Cấu tạo và chức năng của hệ hô hấp | An Hầu Đa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7208" r="8894"/>
            <a:stretch/>
          </p:blipFill>
          <p:spPr bwMode="auto">
            <a:xfrm>
              <a:off x="2686264" y="2667747"/>
              <a:ext cx="3534790" cy="289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634718" y="5564914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hô hấp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260337" y="2631726"/>
            <a:ext cx="3723992" cy="4147135"/>
            <a:chOff x="8227086" y="2623413"/>
            <a:chExt cx="3723992" cy="4147135"/>
          </a:xfrm>
        </p:grpSpPr>
        <p:pic>
          <p:nvPicPr>
            <p:cNvPr id="17418" name="Picture 10" descr="Giải phẫu và sinh lý cơ quan sinh dục 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086" y="2623413"/>
              <a:ext cx="3723992" cy="381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169453" y="6401216"/>
              <a:ext cx="163788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sinh dục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38670" y="136734"/>
            <a:ext cx="4314825" cy="3180188"/>
            <a:chOff x="5305419" y="128421"/>
            <a:chExt cx="4314825" cy="3180188"/>
          </a:xfrm>
        </p:grpSpPr>
        <p:pic>
          <p:nvPicPr>
            <p:cNvPr id="17414" name="Picture 6" descr="Bài tập trắc nghiệm 16,17,18,19,20 trang 81 SBT Sinh học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19" y="128421"/>
              <a:ext cx="4314825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589205" y="2939277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bài tiết</a:t>
              </a:r>
              <a:endPara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6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0597" y="0"/>
            <a:ext cx="3496827" cy="68518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uman body health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27" y="103503"/>
            <a:ext cx="3225520" cy="66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3530" y="1147157"/>
            <a:ext cx="2914022" cy="4530162"/>
            <a:chOff x="733530" y="1567543"/>
            <a:chExt cx="2914022" cy="4109775"/>
          </a:xfrm>
        </p:grpSpPr>
        <p:sp>
          <p:nvSpPr>
            <p:cNvPr id="5" name="Rectangle 4"/>
            <p:cNvSpPr/>
            <p:nvPr/>
          </p:nvSpPr>
          <p:spPr>
            <a:xfrm>
              <a:off x="733530" y="1858944"/>
              <a:ext cx="2914022" cy="3818374"/>
            </a:xfrm>
            <a:prstGeom prst="rect">
              <a:avLst/>
            </a:prstGeom>
            <a:solidFill>
              <a:srgbClr val="111E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lnSpc>
                  <a:spcPct val="120000"/>
                </a:lnSpc>
              </a:pPr>
              <a:r>
                <a:rPr lang="vi-VN" sz="2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gì sẽ xảy ra nếu trong cơ thể có một hệ cơ quan nào đó ngừng hoạt động?</a:t>
              </a:r>
              <a:endParaRPr lang="vi-VN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66092" y="1567543"/>
              <a:ext cx="1842868" cy="928329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591341" y="1567543"/>
            <a:ext cx="2914022" cy="4109775"/>
            <a:chOff x="733530" y="1567543"/>
            <a:chExt cx="2914022" cy="4109775"/>
          </a:xfrm>
        </p:grpSpPr>
        <p:sp>
          <p:nvSpPr>
            <p:cNvPr id="11" name="Rectangle 10"/>
            <p:cNvSpPr/>
            <p:nvPr/>
          </p:nvSpPr>
          <p:spPr>
            <a:xfrm>
              <a:off x="733530" y="1858944"/>
              <a:ext cx="2914022" cy="3818374"/>
            </a:xfrm>
            <a:prstGeom prst="rect">
              <a:avLst/>
            </a:prstGeom>
            <a:solidFill>
              <a:srgbClr val="52D2E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lnSpc>
                  <a:spcPct val="120000"/>
                </a:lnSpc>
              </a:pPr>
              <a:r>
                <a:rPr lang="vi-VN" sz="2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trong cơ thể có một hệ cơ quan ngừng hoạt động thì cả cơ thể sẽ bị ảnh hưởng và các cơ quan khác cũng bị ảnh hưởng</a:t>
              </a:r>
              <a:r>
                <a:rPr lang="en-US" sz="2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66092" y="1567543"/>
              <a:ext cx="1798655" cy="602901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8916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62435" y="401933"/>
            <a:ext cx="2885521" cy="612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CƠ QUAN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7302" y="1135463"/>
            <a:ext cx="993782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tập hợp một số cơ quan cùng hoạt động để thực hiện một số chức năng nhất định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31601" y="3315955"/>
            <a:ext cx="2886389" cy="774289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CƠ THỂ THỰC VẬT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878285" y="1587084"/>
            <a:ext cx="0" cy="784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74796" y="2371416"/>
            <a:ext cx="5365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74796" y="2371416"/>
            <a:ext cx="0" cy="9445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440615" y="2371416"/>
            <a:ext cx="0" cy="9445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97420" y="3315954"/>
            <a:ext cx="2886389" cy="774289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CƠ THỂ ĐỘNG VẬT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074796" y="4090243"/>
            <a:ext cx="0" cy="784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440615" y="4090243"/>
            <a:ext cx="0" cy="784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074795" y="4251576"/>
            <a:ext cx="5365819" cy="46166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cơ quan như</a:t>
            </a:r>
            <a:endParaRPr lang="vi-VN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85974" y="4874575"/>
            <a:ext cx="1977641" cy="15362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68967" y="5100380"/>
            <a:ext cx="834013" cy="10846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chồi</a:t>
            </a:r>
            <a:endParaRPr lang="vi-VN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46609" y="5100380"/>
            <a:ext cx="834013" cy="10846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endParaRPr lang="en-US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vi-VN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vi-VN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406013" y="4874575"/>
            <a:ext cx="6531429" cy="1536273"/>
            <a:chOff x="5406013" y="4874575"/>
            <a:chExt cx="6531429" cy="1536273"/>
          </a:xfrm>
        </p:grpSpPr>
        <p:sp>
          <p:nvSpPr>
            <p:cNvPr id="41" name="Rectangle 40"/>
            <p:cNvSpPr/>
            <p:nvPr/>
          </p:nvSpPr>
          <p:spPr>
            <a:xfrm>
              <a:off x="5878285" y="4874575"/>
              <a:ext cx="5657223" cy="153627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82637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727179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8651625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626323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550767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5406013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</a:p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51500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 hoàn</a:t>
              </a:r>
              <a:endPara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96987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 hấp</a:t>
              </a:r>
              <a:endPara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244674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tiết</a:t>
              </a:r>
              <a:endPara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192361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 dục</a:t>
              </a:r>
              <a:endPara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136905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 kinh</a:t>
              </a:r>
              <a:endPara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103429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 hóa</a:t>
              </a:r>
              <a:endPara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382589" y="4099173"/>
            <a:ext cx="10771833" cy="2767759"/>
          </a:xfrm>
          <a:prstGeom prst="rect">
            <a:avLst/>
          </a:prstGeom>
          <a:solidFill>
            <a:srgbClr val="146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 đa bào được cấu tạo từ nhiêu cơ quan và hệ cơ quan. </a:t>
            </a: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cùng thực hiện chức năng tạo thành hệ cơ quan, các hệ cơ quan hoạt động thống nhất, nhịp nhàng để thực hiện chức năng sống.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0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33" grpId="0" animBg="1"/>
      <p:bldP spid="36" grpId="0"/>
      <p:bldP spid="38" grpId="0" animBg="1"/>
      <p:bldP spid="39" grpId="0" animBg="1"/>
      <p:bldP spid="40" grpId="0" animBg="1"/>
      <p:bldP spid="5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69890" y="119073"/>
            <a:ext cx="96520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latin typeface="#9Slide03 FS Neusa Bold" panose="00000800000000000000" pitchFamily="2" charset="0"/>
              </a:rPr>
              <a:t>BÀI TẬP</a:t>
            </a:r>
            <a:endParaRPr lang="en-US" sz="6600" dirty="0">
              <a:latin typeface="#9Slide03 FS Neusa Bold" panose="000008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422" y="1296517"/>
            <a:ext cx="914735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/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bảng sau vào vở và hoàn thành theo mẫu sau: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01002" y="2025953"/>
          <a:ext cx="9147351" cy="3802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4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 cấu tạo nên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4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tiêu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 quản,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dạ dày, ruột,….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 thức ăn trong cơ thể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tuần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hoàn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thần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kinh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hô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hấp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bài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tiết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3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0664" y="360756"/>
            <a:ext cx="9147350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/>
            <a:r>
              <a:rPr lang="vi-VN" sz="3200" dirty="0" smtClean="0">
                <a:solidFill>
                  <a:srgbClr val="33CC33"/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HƯỚNG DẪN </a:t>
            </a:r>
            <a:endParaRPr lang="vi-VN" sz="3200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57907" y="1242656"/>
          <a:ext cx="10051701" cy="5148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0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9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13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 cấu tạo nên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3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tiêu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 quản,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dạ dày, ruột,….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 thức ăn trong cơ thể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tuần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hoàn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Tim, mạch</a:t>
                      </a:r>
                      <a:r>
                        <a:rPr lang="vi-VN" sz="2000" baseline="0" noProof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máu,…</a:t>
                      </a:r>
                      <a:endParaRPr lang="vi-VN" sz="2000" noProof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1465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 chuyển</a:t>
                      </a:r>
                      <a:r>
                        <a:rPr lang="vi-VN" sz="2000" baseline="0" noProof="0" dirty="0" smtClean="0">
                          <a:solidFill>
                            <a:srgbClr val="1465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các chất trong cơ thể</a:t>
                      </a:r>
                      <a:endParaRPr lang="vi-VN" sz="2000" noProof="0" dirty="0">
                        <a:solidFill>
                          <a:srgbClr val="1465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thần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kinh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Não, dây</a:t>
                      </a:r>
                      <a:r>
                        <a:rPr lang="vi-VN" sz="2000" baseline="0" noProof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thần kinh, tủy sống,…</a:t>
                      </a:r>
                      <a:endParaRPr lang="vi-VN" sz="2000" noProof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 khiển</a:t>
                      </a:r>
                      <a:r>
                        <a:rPr lang="vi-VN" sz="2000" baseline="0" noProof="0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các hoạt sống của cơ thể</a:t>
                      </a:r>
                      <a:endParaRPr lang="vi-VN" sz="2000" noProof="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hô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hấp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Mũi, hầu,</a:t>
                      </a:r>
                      <a:r>
                        <a:rPr lang="vi-VN" sz="2000" baseline="0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cơ hoành, phổi,…</a:t>
                      </a:r>
                      <a:endParaRPr lang="vi-VN" sz="2000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vi-VN" sz="2000" baseline="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trao đổi khí với môi trường bên ngoài</a:t>
                      </a:r>
                      <a:endParaRPr lang="vi-VN" sz="20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bài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tiết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52D2E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Da, bàng</a:t>
                      </a:r>
                      <a:r>
                        <a:rPr lang="vi-VN" sz="2000" baseline="0" noProof="0" dirty="0" smtClean="0">
                          <a:solidFill>
                            <a:srgbClr val="52D2E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quang, thận,…</a:t>
                      </a:r>
                      <a:endParaRPr lang="vi-VN" sz="2000" noProof="0" dirty="0">
                        <a:solidFill>
                          <a:srgbClr val="52D2E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vi-VN" sz="2000" baseline="0" noProof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bằng, bài tiết các chất không cần thiết ra khỏi cơ thể</a:t>
                      </a:r>
                      <a:endParaRPr lang="vi-VN" sz="20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08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07637" y="267303"/>
            <a:ext cx="7131113" cy="5314556"/>
            <a:chOff x="4809677" y="759672"/>
            <a:chExt cx="7131113" cy="5314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9677" y="759672"/>
              <a:ext cx="7131113" cy="53145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83084" y="5606980"/>
              <a:ext cx="575770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solidFill>
                    <a:schemeClr val="accent3">
                      <a:lumMod val="50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Hình 23.1. Sơ đồ các cấp tổ chức chức cấu tạo cơ thể người </a:t>
              </a:r>
              <a:endParaRPr lang="vi-VN" dirty="0">
                <a:solidFill>
                  <a:schemeClr val="accent3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6440" y="5054237"/>
            <a:ext cx="10406361" cy="1595877"/>
            <a:chOff x="421584" y="5031260"/>
            <a:chExt cx="10406361" cy="1595877"/>
          </a:xfrm>
        </p:grpSpPr>
        <p:sp>
          <p:nvSpPr>
            <p:cNvPr id="5" name="Rectangle 4"/>
            <p:cNvSpPr/>
            <p:nvPr/>
          </p:nvSpPr>
          <p:spPr>
            <a:xfrm>
              <a:off x="1061575" y="5671251"/>
              <a:ext cx="9766370" cy="95588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4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         </a:t>
              </a:r>
              <a:r>
                <a:rPr lang="vi-VN" sz="24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Quan sát hình 23.1, viết sơ đồ thể hiện mối quan hệ giữa các cấp tổ chức của cơ thể từ thấp đến cao</a:t>
              </a:r>
              <a:endParaRPr lang="vi-VN" sz="2400" dirty="0"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pic>
          <p:nvPicPr>
            <p:cNvPr id="2050" name="Picture 2" descr="Ques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84" y="5031260"/>
              <a:ext cx="1279981" cy="1279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3116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666"/>
            <a:ext cx="12163425" cy="5076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875" y="204265"/>
            <a:ext cx="11347938" cy="93794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Câu 2. </a:t>
            </a:r>
            <a:r>
              <a:rPr lang="vi-VN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Nêu các cấp độ tổ chức trong cơ thể đa bào tương ứng với các chữ số từ (1) đến (5) trong hình sau:</a:t>
            </a:r>
            <a:endParaRPr lang="vi-VN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112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Tế bào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2475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Mô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6587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Cơ quan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40699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Hệ cơ quan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4811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Cơ thể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0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62" y="334065"/>
            <a:ext cx="10071797" cy="14219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vị cấu tạo và chức năng cơ bản của mọi cơ thể sống là:</a:t>
            </a:r>
          </a:p>
          <a:p>
            <a:pPr lvl="1" algn="just" defTabSz="914400">
              <a:lnSpc>
                <a:spcPct val="120000"/>
              </a:lnSpc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A. 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				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 bào		</a:t>
            </a:r>
          </a:p>
          <a:p>
            <a:pPr lvl="1"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			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cơ quan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41688" y="331596"/>
            <a:ext cx="1286189" cy="13665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7200" dirty="0" smtClean="0">
                <a:solidFill>
                  <a:prstClr val="white"/>
                </a:solidFill>
                <a:latin typeface="#9Slide03 Swiss Condensed Bold" panose="02000500000000000000" pitchFamily="2" charset="0"/>
              </a:rPr>
              <a:t>B</a:t>
            </a:r>
            <a:endParaRPr lang="en-US" sz="7200" dirty="0">
              <a:solidFill>
                <a:prstClr val="white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761" y="2061847"/>
            <a:ext cx="10071797" cy="18651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4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cơ thể đa bào, tập hợp các tế bào giống nhau cùng thực hiện một chức năng nhất định được gọi là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endParaRPr lang="vi-VN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defTabSz="914400">
              <a:lnSpc>
                <a:spcPct val="120000"/>
              </a:lnSpc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A. 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				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Tế bào		</a:t>
            </a:r>
          </a:p>
          <a:p>
            <a:pPr lvl="1"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			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Hệ cơ quan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41687" y="2421653"/>
            <a:ext cx="1286189" cy="13665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7200" dirty="0" smtClean="0">
                <a:solidFill>
                  <a:prstClr val="white"/>
                </a:solidFill>
                <a:latin typeface="#9Slide03 Swiss Condensed Bold" panose="02000500000000000000" pitchFamily="2" charset="0"/>
              </a:rPr>
              <a:t>A</a:t>
            </a:r>
            <a:endParaRPr lang="en-US" sz="7200" dirty="0">
              <a:solidFill>
                <a:prstClr val="white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761" y="4232827"/>
            <a:ext cx="10071797" cy="226754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5.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cơ quan thuộc hệ hô hấp ở người và cho biết mối quan hệ về chức năng của các cơ quan.</a:t>
            </a:r>
            <a:endParaRPr lang="en-US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 defTabSz="914400">
              <a:lnSpc>
                <a:spcPct val="120000"/>
              </a:lnSpc>
            </a:pPr>
            <a:endParaRPr lang="vi-VN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6.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em tập thể dục, những cơ quan và hệ cơ quan nào trong cơ thể cùng phối hợp hoạt động?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41686" y="4232827"/>
            <a:ext cx="1286189" cy="22675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4800" dirty="0" smtClean="0">
                <a:solidFill>
                  <a:prstClr val="white"/>
                </a:solidFill>
                <a:latin typeface="#9Slide03 Swiss Condensed Bold" panose="02000500000000000000" pitchFamily="2" charset="0"/>
              </a:rPr>
              <a:t>Về nhà</a:t>
            </a:r>
            <a:endParaRPr lang="vi-VN" sz="4800" dirty="0">
              <a:solidFill>
                <a:prstClr val="white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61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39000">
              <a:srgbClr val="3BC3C3"/>
            </a:gs>
            <a:gs pos="100000">
              <a:srgbClr val="66FF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643274"/>
            <a:ext cx="8742066" cy="1373070"/>
          </a:xfrm>
        </p:spPr>
        <p:txBody>
          <a:bodyPr/>
          <a:lstStyle/>
          <a:p>
            <a:r>
              <a:rPr lang="en-US" sz="5800" dirty="0" smtClean="0">
                <a:latin typeface="#9Slide03 FS Neusa Bold" panose="00000800000000000000" pitchFamily="2" charset="0"/>
              </a:rPr>
              <a:t>CÁM ƠN CÁC EM ĐÃ LẮNG NGHE</a:t>
            </a:r>
            <a:endParaRPr lang="en-US" sz="5800" dirty="0">
              <a:latin typeface="#9Slide03 FS Neusa Bold" panose="00000800000000000000" pitchFamily="2" charset="0"/>
            </a:endParaRPr>
          </a:p>
        </p:txBody>
      </p:sp>
      <p:pic>
        <p:nvPicPr>
          <p:cNvPr id="22530" name="Picture 2" descr="Cây cà ch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22" y="390597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762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23. Tổ chức cơ thể đa bào - Hoc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"/>
          <a:stretch/>
        </p:blipFill>
        <p:spPr bwMode="auto">
          <a:xfrm>
            <a:off x="1991404" y="0"/>
            <a:ext cx="8718846" cy="621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5040" y="6327775"/>
            <a:ext cx="57577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accent3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Hình. Sơ đồ các cấp tổ chức chức cấu tạo cơ thể người </a:t>
            </a:r>
            <a:endParaRPr lang="vi-VN" dirty="0">
              <a:solidFill>
                <a:schemeClr val="accent3">
                  <a:lumMod val="5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89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99247"/>
            <a:ext cx="7987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CÁC CẤP TỔ CHỨC CỦA CƠ THỂ ĐA BÀO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411" y="1222467"/>
            <a:ext cx="906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</a:t>
            </a:r>
            <a:r>
              <a:rPr lang="en-US" sz="3200" b="1" dirty="0"/>
              <a:t>  </a:t>
            </a:r>
            <a:r>
              <a:rPr lang="en-US" sz="3200" b="1" dirty="0" err="1"/>
              <a:t>cấp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tổ</a:t>
            </a:r>
            <a:r>
              <a:rPr lang="en-US" sz="3200" b="1" dirty="0"/>
              <a:t> </a:t>
            </a:r>
            <a:r>
              <a:rPr lang="en-US" sz="3200" b="1" dirty="0" err="1"/>
              <a:t>chức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thấp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:</a:t>
            </a:r>
          </a:p>
        </p:txBody>
      </p:sp>
      <p:sp>
        <p:nvSpPr>
          <p:cNvPr id="10" name="Freeform 9"/>
          <p:cNvSpPr/>
          <p:nvPr/>
        </p:nvSpPr>
        <p:spPr>
          <a:xfrm>
            <a:off x="0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Tế</a:t>
            </a:r>
            <a:r>
              <a:rPr lang="en-US" sz="4400" b="1" kern="1200" dirty="0"/>
              <a:t> </a:t>
            </a:r>
            <a:r>
              <a:rPr lang="en-US" sz="4400" b="1" kern="1200" dirty="0" err="1"/>
              <a:t>bào</a:t>
            </a:r>
            <a:endParaRPr lang="en-US" sz="4400" b="1" kern="1200" dirty="0"/>
          </a:p>
        </p:txBody>
      </p:sp>
      <p:sp>
        <p:nvSpPr>
          <p:cNvPr id="11" name="Freeform 10"/>
          <p:cNvSpPr/>
          <p:nvPr/>
        </p:nvSpPr>
        <p:spPr>
          <a:xfrm>
            <a:off x="2185637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Mô</a:t>
            </a:r>
            <a:r>
              <a:rPr lang="en-US" sz="4400" b="1" kern="1200" dirty="0"/>
              <a:t> </a:t>
            </a:r>
          </a:p>
        </p:txBody>
      </p:sp>
      <p:sp>
        <p:nvSpPr>
          <p:cNvPr id="12" name="Freeform 11"/>
          <p:cNvSpPr/>
          <p:nvPr/>
        </p:nvSpPr>
        <p:spPr>
          <a:xfrm>
            <a:off x="4251127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err="1"/>
              <a:t>Cơ</a:t>
            </a:r>
            <a:r>
              <a:rPr lang="en-US" sz="4000" b="1" kern="1200" dirty="0"/>
              <a:t> </a:t>
            </a:r>
            <a:r>
              <a:rPr lang="en-US" sz="4000" b="1" kern="1200" dirty="0" err="1"/>
              <a:t>quan</a:t>
            </a:r>
            <a:endParaRPr lang="en-US" sz="4000" b="1" kern="1200" dirty="0"/>
          </a:p>
        </p:txBody>
      </p:sp>
      <p:sp>
        <p:nvSpPr>
          <p:cNvPr id="13" name="Freeform 12"/>
          <p:cNvSpPr/>
          <p:nvPr/>
        </p:nvSpPr>
        <p:spPr>
          <a:xfrm>
            <a:off x="6485299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Hệ</a:t>
            </a:r>
            <a:r>
              <a:rPr lang="en-US" sz="4400" b="1" kern="1200" dirty="0"/>
              <a:t> </a:t>
            </a: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 err="1"/>
              <a:t>cơ</a:t>
            </a:r>
            <a:r>
              <a:rPr lang="en-US" sz="4400" b="1" kern="1200" dirty="0"/>
              <a:t> </a:t>
            </a:r>
            <a:r>
              <a:rPr lang="en-US" sz="4400" b="1" kern="1200" dirty="0" err="1"/>
              <a:t>quan</a:t>
            </a:r>
            <a:endParaRPr lang="en-US" sz="4400" b="1" kern="1200" dirty="0"/>
          </a:p>
        </p:txBody>
      </p:sp>
      <p:sp>
        <p:nvSpPr>
          <p:cNvPr id="14" name="Freeform 13"/>
          <p:cNvSpPr/>
          <p:nvPr/>
        </p:nvSpPr>
        <p:spPr>
          <a:xfrm>
            <a:off x="8830236" y="2702859"/>
            <a:ext cx="3361764" cy="2232212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231" tIns="30671" rIns="383889" bIns="30671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err="1"/>
              <a:t>Cơ</a:t>
            </a:r>
            <a:r>
              <a:rPr lang="en-US" sz="4800" b="1" kern="1200" dirty="0"/>
              <a:t> </a:t>
            </a:r>
            <a:r>
              <a:rPr lang="en-US" sz="4800" b="1" kern="1200" dirty="0" err="1"/>
              <a:t>thể</a:t>
            </a:r>
            <a:endParaRPr lang="en-US" sz="4800" b="1" kern="1200" dirty="0"/>
          </a:p>
        </p:txBody>
      </p:sp>
    </p:spTree>
    <p:extLst>
      <p:ext uri="{BB962C8B-B14F-4D97-AF65-F5344CB8AC3E}">
        <p14:creationId xmlns:p14="http://schemas.microsoft.com/office/powerpoint/2010/main" val="20582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Bài tập trắc nghiệm 1,2,3,4,5,6,7 trang 8 SBT Sinh học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69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8694805" y="1328970"/>
            <a:ext cx="2166940" cy="401767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CẤP ĐỘ TỔ CHỨC CƠ THỂ NGƯỜI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43209" y="117695"/>
            <a:ext cx="344031" cy="624689"/>
          </a:xfrm>
          <a:prstGeom prst="down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4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7" y="1399836"/>
            <a:ext cx="3414677" cy="2392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072" y="2398704"/>
            <a:ext cx="3072799" cy="2621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503" y="835561"/>
            <a:ext cx="3317293" cy="2860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86" y="4163231"/>
            <a:ext cx="3414677" cy="2269668"/>
          </a:xfrm>
          <a:prstGeom prst="rect">
            <a:avLst/>
          </a:prstGeom>
        </p:spPr>
      </p:pic>
      <p:sp>
        <p:nvSpPr>
          <p:cNvPr id="8" name="AutoShape 2" descr="Bài giảng Thực vật và phân loại thực vật Chương 1: Tế bào thực v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85" y="4168136"/>
            <a:ext cx="2703897" cy="2025313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155575" y="2266049"/>
            <a:ext cx="715558" cy="757407"/>
          </a:xfrm>
          <a:prstGeom prst="flowChartConnector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A</a:t>
            </a:r>
            <a:endParaRPr lang="en-US" sz="32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56583" y="4641821"/>
            <a:ext cx="715558" cy="75740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</a:t>
            </a:r>
            <a:endParaRPr lang="en-US" sz="32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479013" y="4919361"/>
            <a:ext cx="715558" cy="757407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</a:t>
            </a:r>
            <a:endParaRPr lang="en-US" sz="32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11137429" y="4641822"/>
            <a:ext cx="715558" cy="757407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E</a:t>
            </a:r>
            <a:endParaRPr lang="en-US" sz="32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1137429" y="2266049"/>
            <a:ext cx="715558" cy="757407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</a:t>
            </a:r>
            <a:endParaRPr lang="en-US" sz="32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975" y="468043"/>
            <a:ext cx="956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Quan sát hình bên dưới hãy gọi tên các cấp độ tổ chức</a:t>
            </a:r>
            <a:endParaRPr lang="vi-VN" sz="24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4144" y="3578456"/>
            <a:ext cx="1279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Mô</a:t>
            </a:r>
            <a:endParaRPr lang="vi-VN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4144" y="6140511"/>
            <a:ext cx="1279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Cơ thể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9542" y="1813929"/>
            <a:ext cx="2110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Hệ cơ quan</a:t>
            </a:r>
            <a:endParaRPr lang="vi-VN" sz="3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8830" y="3578456"/>
            <a:ext cx="2110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Cơ quan</a:t>
            </a:r>
            <a:endParaRPr lang="vi-VN" sz="3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33520" y="6140511"/>
            <a:ext cx="2110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Tế bào</a:t>
            </a:r>
            <a:endParaRPr lang="vi-VN" sz="3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8079" y="5168342"/>
            <a:ext cx="10927531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Quan sát hình 23.2 rồi thực hiện các yêu cầu dưới đây:</a:t>
            </a:r>
          </a:p>
          <a:p>
            <a:pPr marL="914400" lvl="1" indent="-457200" algn="just" defTabSz="9144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Gọi tên các cấp tổ chức cơ thể tương ứng với hình từ A đến E cho phù hợp.</a:t>
            </a:r>
          </a:p>
          <a:p>
            <a:pPr marL="914400" lvl="1" indent="-457200" algn="just" defTabSz="9144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Nêu cơ quan của động vật và thực hiện được minh họa ở hình.</a:t>
            </a:r>
          </a:p>
        </p:txBody>
      </p:sp>
      <p:sp>
        <p:nvSpPr>
          <p:cNvPr id="2" name="Rectangle 1"/>
          <p:cNvSpPr/>
          <p:nvPr/>
        </p:nvSpPr>
        <p:spPr>
          <a:xfrm>
            <a:off x="594511" y="304066"/>
            <a:ext cx="6096000" cy="592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8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Lời giải: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 cóc Việt Nam: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A: Tế bào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B: Mô 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C: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D: Hệ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E: Cơ thể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Sâm Việt Nam: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A: Tế bào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B: Mô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C: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D: Hệ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E: Hệ cơ quan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Tên cơ quan: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 cóc Việt Nam: Tim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Sân Việt Nam: Lá</a:t>
            </a:r>
            <a:endParaRPr lang="vi-V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83114" y="331654"/>
            <a:ext cx="7771961" cy="4737799"/>
            <a:chOff x="4083114" y="331654"/>
            <a:chExt cx="7771961" cy="47377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3221" t="26344" r="7512" b="15555"/>
            <a:stretch/>
          </p:blipFill>
          <p:spPr>
            <a:xfrm>
              <a:off x="4083114" y="331654"/>
              <a:ext cx="7771961" cy="399257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98470" y="4423122"/>
              <a:ext cx="60907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Hình 23.2. Sơ đồ các cấp độ tổ chức của con cá có Việt Nam và cây sâm Việt Nam</a:t>
              </a:r>
              <a:endParaRPr lang="vi-VN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411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eme1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5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lebration design slides.potx" id="{721A2DAC-17F9-49D5-9467-48377BA00D19}" vid="{6569DAFB-DD25-434B-8E4C-5109212A83B4}"/>
    </a:ext>
  </a:extLst>
</a:theme>
</file>

<file path=ppt/theme/theme13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936837_Scientific findings presentation_CLR_v3" id="{5A69B0E8-E1D0-44CD-830D-0BA7309D95FC}" vid="{1939E1BA-9AD2-4F2B-9080-830C8601EB8A}"/>
    </a:ext>
  </a:extLst>
</a:theme>
</file>

<file path=ppt/theme/theme3.xml><?xml version="1.0" encoding="utf-8"?>
<a:theme xmlns:a="http://schemas.openxmlformats.org/drawingml/2006/main" name="Celiac Disease by Slidesgo">
  <a:themeElements>
    <a:clrScheme name="Simple Light">
      <a:dk1>
        <a:srgbClr val="F3F3F3"/>
      </a:dk1>
      <a:lt1>
        <a:srgbClr val="332533"/>
      </a:lt1>
      <a:dk2>
        <a:srgbClr val="3A1D09"/>
      </a:dk2>
      <a:lt2>
        <a:srgbClr val="723710"/>
      </a:lt2>
      <a:accent1>
        <a:srgbClr val="D15342"/>
      </a:accent1>
      <a:accent2>
        <a:srgbClr val="F25333"/>
      </a:accent2>
      <a:accent3>
        <a:srgbClr val="DB774F"/>
      </a:accent3>
      <a:accent4>
        <a:srgbClr val="EDC29F"/>
      </a:accent4>
      <a:accent5>
        <a:srgbClr val="FFDE55"/>
      </a:accent5>
      <a:accent6>
        <a:srgbClr val="FFC530"/>
      </a:accent6>
      <a:hlink>
        <a:srgbClr val="3325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936837_Scientific findings presentation_CLR_v3" id="{5A69B0E8-E1D0-44CD-830D-0BA7309D95FC}" vid="{1939E1BA-9AD2-4F2B-9080-830C8601EB8A}"/>
    </a:ext>
  </a:extLst>
</a:theme>
</file>

<file path=ppt/theme/theme6.xml><?xml version="1.0" encoding="utf-8"?>
<a:theme xmlns:a="http://schemas.openxmlformats.org/drawingml/2006/main" name="3_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936837_Scientific findings presentation_CLR_v3" id="{5A69B0E8-E1D0-44CD-830D-0BA7309D95FC}" vid="{1939E1BA-9AD2-4F2B-9080-830C8601EB8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936837_Scientific findings presentation_CLR_v3" id="{5A69B0E8-E1D0-44CD-830D-0BA7309D95FC}" vid="{1939E1BA-9AD2-4F2B-9080-830C8601EB8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532</TotalTime>
  <Words>1896</Words>
  <Application>Microsoft Office PowerPoint</Application>
  <PresentationFormat>Widescreen</PresentationFormat>
  <Paragraphs>311</Paragraphs>
  <Slides>42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42</vt:i4>
      </vt:variant>
    </vt:vector>
  </HeadingPairs>
  <TitlesOfParts>
    <vt:vector size="77" baseType="lpstr">
      <vt:lpstr>#9Slide03 Ample</vt:lpstr>
      <vt:lpstr>#9Slide03 AmpleSoft</vt:lpstr>
      <vt:lpstr>#9Slide03 FS Neusa Bold</vt:lpstr>
      <vt:lpstr>#9Slide03 Roboto Condensed</vt:lpstr>
      <vt:lpstr>#9Slide03 Swiss Condensed Bold</vt:lpstr>
      <vt:lpstr>Arial</vt:lpstr>
      <vt:lpstr>Bodoni MT</vt:lpstr>
      <vt:lpstr>Bookman Old Style</vt:lpstr>
      <vt:lpstr>Calibri</vt:lpstr>
      <vt:lpstr>Calibri Light</vt:lpstr>
      <vt:lpstr>Gill Sans MT</vt:lpstr>
      <vt:lpstr>Josefin Slab</vt:lpstr>
      <vt:lpstr>Josefin Slab Thin</vt:lpstr>
      <vt:lpstr>Open Sans</vt:lpstr>
      <vt:lpstr>Oswald Regular</vt:lpstr>
      <vt:lpstr>Roboto Condensed Light</vt:lpstr>
      <vt:lpstr>Rockwell</vt:lpstr>
      <vt:lpstr>Tahoma</vt:lpstr>
      <vt:lpstr>Times New Roman</vt:lpstr>
      <vt:lpstr>Trebuchet MS</vt:lpstr>
      <vt:lpstr>Wingdings</vt:lpstr>
      <vt:lpstr>Wingdings 2</vt:lpstr>
      <vt:lpstr>Damask</vt:lpstr>
      <vt:lpstr>1_Office Theme</vt:lpstr>
      <vt:lpstr>Celiac Disease by Slidesgo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Theme1</vt:lpstr>
      <vt:lpstr>Berlin</vt:lpstr>
      <vt:lpstr>PowerPoint Presentation</vt:lpstr>
      <vt:lpstr>PowerPoint Presentation</vt:lpstr>
      <vt:lpstr> I. CÁC CẤP TỔ CHỨC  CỦA CƠ THỂ ĐA BÀO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TỪ TẾ BÀO TẠO THÀNH MÔ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TỪ MÔ TẠO THÀNH CƠ QUAN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IV.TỪ CƠ QUAN THÀNH HỆ CƠ QUAN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PowerPoint Presentation</vt:lpstr>
      <vt:lpstr>PowerPoint Presentation</vt:lpstr>
      <vt:lpstr>PowerPoint Presentation</vt:lpstr>
      <vt:lpstr>CÁM ƠN CÁC EM ĐÃ LẮNG NGHE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37</cp:revision>
  <dcterms:created xsi:type="dcterms:W3CDTF">2021-08-25T14:18:19Z</dcterms:created>
  <dcterms:modified xsi:type="dcterms:W3CDTF">2023-12-04T15:25:13Z</dcterms:modified>
</cp:coreProperties>
</file>