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3"/>
  </p:notesMasterIdLst>
  <p:sldIdLst>
    <p:sldId id="419" r:id="rId3"/>
    <p:sldId id="416" r:id="rId4"/>
    <p:sldId id="417" r:id="rId5"/>
    <p:sldId id="425" r:id="rId6"/>
    <p:sldId id="418" r:id="rId7"/>
    <p:sldId id="424" r:id="rId8"/>
    <p:sldId id="454" r:id="rId9"/>
    <p:sldId id="455" r:id="rId10"/>
    <p:sldId id="421" r:id="rId11"/>
    <p:sldId id="458" r:id="rId12"/>
    <p:sldId id="420" r:id="rId13"/>
    <p:sldId id="457" r:id="rId14"/>
    <p:sldId id="422" r:id="rId15"/>
    <p:sldId id="423" r:id="rId16"/>
    <p:sldId id="456" r:id="rId17"/>
    <p:sldId id="459" r:id="rId18"/>
    <p:sldId id="462" r:id="rId19"/>
    <p:sldId id="463" r:id="rId20"/>
    <p:sldId id="464" r:id="rId21"/>
    <p:sldId id="465" r:id="rId22"/>
    <p:sldId id="426" r:id="rId23"/>
    <p:sldId id="427" r:id="rId24"/>
    <p:sldId id="429" r:id="rId25"/>
    <p:sldId id="430" r:id="rId26"/>
    <p:sldId id="431" r:id="rId27"/>
    <p:sldId id="466" r:id="rId28"/>
    <p:sldId id="467" r:id="rId29"/>
    <p:sldId id="468" r:id="rId30"/>
    <p:sldId id="469" r:id="rId31"/>
    <p:sldId id="470" r:id="rId32"/>
    <p:sldId id="471" r:id="rId33"/>
    <p:sldId id="472" r:id="rId34"/>
    <p:sldId id="473" r:id="rId35"/>
    <p:sldId id="474" r:id="rId36"/>
    <p:sldId id="432" r:id="rId37"/>
    <p:sldId id="433" r:id="rId38"/>
    <p:sldId id="434" r:id="rId39"/>
    <p:sldId id="435" r:id="rId40"/>
    <p:sldId id="436" r:id="rId41"/>
    <p:sldId id="437" r:id="rId42"/>
    <p:sldId id="448" r:id="rId43"/>
    <p:sldId id="449" r:id="rId44"/>
    <p:sldId id="450" r:id="rId45"/>
    <p:sldId id="451" r:id="rId46"/>
    <p:sldId id="476" r:id="rId47"/>
    <p:sldId id="477" r:id="rId48"/>
    <p:sldId id="413" r:id="rId49"/>
    <p:sldId id="478" r:id="rId50"/>
    <p:sldId id="479" r:id="rId51"/>
    <p:sldId id="480" r:id="rId52"/>
    <p:sldId id="481" r:id="rId53"/>
    <p:sldId id="482" r:id="rId54"/>
    <p:sldId id="483" r:id="rId55"/>
    <p:sldId id="484" r:id="rId56"/>
    <p:sldId id="485" r:id="rId57"/>
    <p:sldId id="442" r:id="rId58"/>
    <p:sldId id="444" r:id="rId59"/>
    <p:sldId id="445" r:id="rId60"/>
    <p:sldId id="452" r:id="rId61"/>
    <p:sldId id="45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060"/>
    <a:srgbClr val="FFFADD"/>
    <a:srgbClr val="FFEED1"/>
    <a:srgbClr val="E7F1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12" autoAdjust="0"/>
    <p:restoredTop sz="94660"/>
  </p:normalViewPr>
  <p:slideViewPr>
    <p:cSldViewPr snapToGrid="0">
      <p:cViewPr varScale="1">
        <p:scale>
          <a:sx n="115" d="100"/>
          <a:sy n="115" d="100"/>
        </p:scale>
        <p:origin x="34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EC624-67C5-41F8-96F6-EA6158255AE1}" type="datetimeFigureOut">
              <a:rPr lang="en-US" smtClean="0"/>
              <a:t>16/10/2023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494FF-0F61-4542-8B0F-64A05A82946A}" type="slidenum">
              <a:rPr lang="en-US" smtClean="0"/>
              <a:t>‹#›</a:t>
            </a:fld>
            <a:endParaRPr lang="en-US"/>
          </a:p>
        </p:txBody>
      </p:sp>
    </p:spTree>
    <p:extLst>
      <p:ext uri="{BB962C8B-B14F-4D97-AF65-F5344CB8AC3E}">
        <p14:creationId xmlns:p14="http://schemas.microsoft.com/office/powerpoint/2010/main" val="4170870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69B0-C076-61BF-E141-5461580BEA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F83FDB-AE70-93CB-FF94-106C9992D4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F89836-9098-4AC0-1DE7-68946E277995}"/>
              </a:ext>
            </a:extLst>
          </p:cNvPr>
          <p:cNvSpPr>
            <a:spLocks noGrp="1"/>
          </p:cNvSpPr>
          <p:nvPr>
            <p:ph type="dt" sz="half" idx="10"/>
          </p:nvPr>
        </p:nvSpPr>
        <p:spPr/>
        <p:txBody>
          <a:bodyPr/>
          <a:lstStyle/>
          <a:p>
            <a:fld id="{37E2E9DF-FF19-401E-83A9-CAAD97DA7908}" type="datetimeFigureOut">
              <a:rPr lang="en-US" smtClean="0"/>
              <a:t>16/10/2023</a:t>
            </a:fld>
            <a:endParaRPr lang="en-US"/>
          </a:p>
        </p:txBody>
      </p:sp>
      <p:sp>
        <p:nvSpPr>
          <p:cNvPr id="5" name="Footer Placeholder 4">
            <a:extLst>
              <a:ext uri="{FF2B5EF4-FFF2-40B4-BE49-F238E27FC236}">
                <a16:creationId xmlns:a16="http://schemas.microsoft.com/office/drawing/2014/main" id="{1501A8C9-A0EE-0B46-642E-AC81DEE06D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416D0-09E4-1E32-72D6-31DEF3B9FBA1}"/>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142208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2B1E6-E37F-AA39-B836-874080EB9B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96890B-E103-034B-E49F-7822318DFB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595CD-ADDE-7D4A-EB95-CCE93C22C999}"/>
              </a:ext>
            </a:extLst>
          </p:cNvPr>
          <p:cNvSpPr>
            <a:spLocks noGrp="1"/>
          </p:cNvSpPr>
          <p:nvPr>
            <p:ph type="dt" sz="half" idx="10"/>
          </p:nvPr>
        </p:nvSpPr>
        <p:spPr/>
        <p:txBody>
          <a:bodyPr/>
          <a:lstStyle/>
          <a:p>
            <a:fld id="{37E2E9DF-FF19-401E-83A9-CAAD97DA7908}" type="datetimeFigureOut">
              <a:rPr lang="en-US" smtClean="0"/>
              <a:t>16/10/2023</a:t>
            </a:fld>
            <a:endParaRPr lang="en-US"/>
          </a:p>
        </p:txBody>
      </p:sp>
      <p:sp>
        <p:nvSpPr>
          <p:cNvPr id="5" name="Footer Placeholder 4">
            <a:extLst>
              <a:ext uri="{FF2B5EF4-FFF2-40B4-BE49-F238E27FC236}">
                <a16:creationId xmlns:a16="http://schemas.microsoft.com/office/drawing/2014/main" id="{485A3771-AAE6-DD69-6319-5B4B9FCF15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E8870-04F0-E96A-AF62-5D4CD9556CEB}"/>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1481409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0729A-E839-73B5-03DF-8C7A27F8FD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C80860-A15C-F611-4C81-199EFE1F7D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E259E4-2E4C-8C03-062D-0193A1994213}"/>
              </a:ext>
            </a:extLst>
          </p:cNvPr>
          <p:cNvSpPr>
            <a:spLocks noGrp="1"/>
          </p:cNvSpPr>
          <p:nvPr>
            <p:ph type="dt" sz="half" idx="10"/>
          </p:nvPr>
        </p:nvSpPr>
        <p:spPr/>
        <p:txBody>
          <a:bodyPr/>
          <a:lstStyle/>
          <a:p>
            <a:fld id="{37E2E9DF-FF19-401E-83A9-CAAD97DA7908}" type="datetimeFigureOut">
              <a:rPr lang="en-US" smtClean="0"/>
              <a:t>16/10/2023</a:t>
            </a:fld>
            <a:endParaRPr lang="en-US"/>
          </a:p>
        </p:txBody>
      </p:sp>
      <p:sp>
        <p:nvSpPr>
          <p:cNvPr id="5" name="Footer Placeholder 4">
            <a:extLst>
              <a:ext uri="{FF2B5EF4-FFF2-40B4-BE49-F238E27FC236}">
                <a16:creationId xmlns:a16="http://schemas.microsoft.com/office/drawing/2014/main" id="{D11AB1BF-A0D0-2233-9FAF-518363D88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DB56BA-D97F-C12C-087C-4F5698B8BA9B}"/>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1117849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77235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94747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04477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16/10/2023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79609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16/10/2023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62600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16/10/2023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89705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16/10/2023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86060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89543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0383B-2E80-E880-6D15-32D16230D1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C937-B272-047F-E683-061B164D39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595F4-28CB-06C8-BA65-C9B6D53A97E9}"/>
              </a:ext>
            </a:extLst>
          </p:cNvPr>
          <p:cNvSpPr>
            <a:spLocks noGrp="1"/>
          </p:cNvSpPr>
          <p:nvPr>
            <p:ph type="dt" sz="half" idx="10"/>
          </p:nvPr>
        </p:nvSpPr>
        <p:spPr/>
        <p:txBody>
          <a:bodyPr/>
          <a:lstStyle/>
          <a:p>
            <a:fld id="{37E2E9DF-FF19-401E-83A9-CAAD97DA7908}" type="datetimeFigureOut">
              <a:rPr lang="en-US" smtClean="0"/>
              <a:t>16/10/2023</a:t>
            </a:fld>
            <a:endParaRPr lang="en-US"/>
          </a:p>
        </p:txBody>
      </p:sp>
      <p:sp>
        <p:nvSpPr>
          <p:cNvPr id="5" name="Footer Placeholder 4">
            <a:extLst>
              <a:ext uri="{FF2B5EF4-FFF2-40B4-BE49-F238E27FC236}">
                <a16:creationId xmlns:a16="http://schemas.microsoft.com/office/drawing/2014/main" id="{3F41B872-B864-EA69-3E20-2931D1F4D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52AD0-28C8-7DDC-B70A-882A840570D1}"/>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4128396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2379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35989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29037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FDCB-5DA8-CA5F-E08D-F03EE1A4D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948380-45D9-B174-F4F5-D33BA648E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69AB5B-78DF-543F-325E-71C049B40254}"/>
              </a:ext>
            </a:extLst>
          </p:cNvPr>
          <p:cNvSpPr>
            <a:spLocks noGrp="1"/>
          </p:cNvSpPr>
          <p:nvPr>
            <p:ph type="dt" sz="half" idx="10"/>
          </p:nvPr>
        </p:nvSpPr>
        <p:spPr/>
        <p:txBody>
          <a:bodyPr/>
          <a:lstStyle/>
          <a:p>
            <a:fld id="{37E2E9DF-FF19-401E-83A9-CAAD97DA7908}" type="datetimeFigureOut">
              <a:rPr lang="en-US" smtClean="0"/>
              <a:t>16/10/2023</a:t>
            </a:fld>
            <a:endParaRPr lang="en-US"/>
          </a:p>
        </p:txBody>
      </p:sp>
      <p:sp>
        <p:nvSpPr>
          <p:cNvPr id="5" name="Footer Placeholder 4">
            <a:extLst>
              <a:ext uri="{FF2B5EF4-FFF2-40B4-BE49-F238E27FC236}">
                <a16:creationId xmlns:a16="http://schemas.microsoft.com/office/drawing/2014/main" id="{EB87DFC3-50DF-B1E7-ACA4-D8A600E378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BCD44-A579-024C-16C3-2CF33B5928F3}"/>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1217439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B63F2-E5FC-B302-AAE6-003464A09D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571F41-58A1-6827-EDCD-EF2EFBCD55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0CC1F8-020C-2FDC-5F61-E2A36A2C60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FA943-936D-4CCD-9E85-E01F34041D75}"/>
              </a:ext>
            </a:extLst>
          </p:cNvPr>
          <p:cNvSpPr>
            <a:spLocks noGrp="1"/>
          </p:cNvSpPr>
          <p:nvPr>
            <p:ph type="dt" sz="half" idx="10"/>
          </p:nvPr>
        </p:nvSpPr>
        <p:spPr/>
        <p:txBody>
          <a:bodyPr/>
          <a:lstStyle/>
          <a:p>
            <a:fld id="{37E2E9DF-FF19-401E-83A9-CAAD97DA7908}" type="datetimeFigureOut">
              <a:rPr lang="en-US" smtClean="0"/>
              <a:t>16/10/2023</a:t>
            </a:fld>
            <a:endParaRPr lang="en-US"/>
          </a:p>
        </p:txBody>
      </p:sp>
      <p:sp>
        <p:nvSpPr>
          <p:cNvPr id="6" name="Footer Placeholder 5">
            <a:extLst>
              <a:ext uri="{FF2B5EF4-FFF2-40B4-BE49-F238E27FC236}">
                <a16:creationId xmlns:a16="http://schemas.microsoft.com/office/drawing/2014/main" id="{7566CC17-BC66-6264-58E2-09F6A32C1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659F84-1D73-0351-200A-241144896B13}"/>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229124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7E50E-D970-7690-FCB0-64318385CD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71A44D-38E1-FE6A-57DE-115D6D5867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CAE28E-11F7-8366-BAA2-14AB352541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EDC6A5-1F88-78FF-30EF-3F0DA2F3C1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5F6638-07EF-6FDB-FF9C-272C90F1BF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BA07A7-BFD5-F255-597A-8B060CF3282F}"/>
              </a:ext>
            </a:extLst>
          </p:cNvPr>
          <p:cNvSpPr>
            <a:spLocks noGrp="1"/>
          </p:cNvSpPr>
          <p:nvPr>
            <p:ph type="dt" sz="half" idx="10"/>
          </p:nvPr>
        </p:nvSpPr>
        <p:spPr/>
        <p:txBody>
          <a:bodyPr/>
          <a:lstStyle/>
          <a:p>
            <a:fld id="{37E2E9DF-FF19-401E-83A9-CAAD97DA7908}" type="datetimeFigureOut">
              <a:rPr lang="en-US" smtClean="0"/>
              <a:t>16/10/2023</a:t>
            </a:fld>
            <a:endParaRPr lang="en-US"/>
          </a:p>
        </p:txBody>
      </p:sp>
      <p:sp>
        <p:nvSpPr>
          <p:cNvPr id="8" name="Footer Placeholder 7">
            <a:extLst>
              <a:ext uri="{FF2B5EF4-FFF2-40B4-BE49-F238E27FC236}">
                <a16:creationId xmlns:a16="http://schemas.microsoft.com/office/drawing/2014/main" id="{E8141228-8A71-73F5-A751-3D9B78C785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DB9B05-202F-FBC2-5CAA-AC76E8C45AE7}"/>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2329060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C5CE1-0412-0142-7C60-75734292F9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622061-128C-9C06-2F57-44BE32ED14BA}"/>
              </a:ext>
            </a:extLst>
          </p:cNvPr>
          <p:cNvSpPr>
            <a:spLocks noGrp="1"/>
          </p:cNvSpPr>
          <p:nvPr>
            <p:ph type="dt" sz="half" idx="10"/>
          </p:nvPr>
        </p:nvSpPr>
        <p:spPr/>
        <p:txBody>
          <a:bodyPr/>
          <a:lstStyle/>
          <a:p>
            <a:fld id="{37E2E9DF-FF19-401E-83A9-CAAD97DA7908}" type="datetimeFigureOut">
              <a:rPr lang="en-US" smtClean="0"/>
              <a:t>16/10/2023</a:t>
            </a:fld>
            <a:endParaRPr lang="en-US"/>
          </a:p>
        </p:txBody>
      </p:sp>
      <p:sp>
        <p:nvSpPr>
          <p:cNvPr id="4" name="Footer Placeholder 3">
            <a:extLst>
              <a:ext uri="{FF2B5EF4-FFF2-40B4-BE49-F238E27FC236}">
                <a16:creationId xmlns:a16="http://schemas.microsoft.com/office/drawing/2014/main" id="{0D2163AD-AC27-4C31-9DE9-E827856D7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6D8A3A-E87C-8151-23A7-7CF50D3D5D0C}"/>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2460952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B324EE-9430-313D-AA07-90394D3EDE2B}"/>
              </a:ext>
            </a:extLst>
          </p:cNvPr>
          <p:cNvSpPr>
            <a:spLocks noGrp="1"/>
          </p:cNvSpPr>
          <p:nvPr>
            <p:ph type="dt" sz="half" idx="10"/>
          </p:nvPr>
        </p:nvSpPr>
        <p:spPr/>
        <p:txBody>
          <a:bodyPr/>
          <a:lstStyle/>
          <a:p>
            <a:fld id="{37E2E9DF-FF19-401E-83A9-CAAD97DA7908}" type="datetimeFigureOut">
              <a:rPr lang="en-US" smtClean="0"/>
              <a:t>16/10/2023</a:t>
            </a:fld>
            <a:endParaRPr lang="en-US"/>
          </a:p>
        </p:txBody>
      </p:sp>
      <p:sp>
        <p:nvSpPr>
          <p:cNvPr id="3" name="Footer Placeholder 2">
            <a:extLst>
              <a:ext uri="{FF2B5EF4-FFF2-40B4-BE49-F238E27FC236}">
                <a16:creationId xmlns:a16="http://schemas.microsoft.com/office/drawing/2014/main" id="{3E893D29-0B45-8727-8DA1-9EBA0B033A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6504C4-C6DF-4DAD-C239-5BD09E1A80DA}"/>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3449403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04934-3BA8-EEF3-CC4B-18700E27BE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34778B-A952-A60A-2CC9-0C141288A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25BEB3-C887-2053-C9F3-AA12882B5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D0D496-DF50-9EF6-0299-283150615D53}"/>
              </a:ext>
            </a:extLst>
          </p:cNvPr>
          <p:cNvSpPr>
            <a:spLocks noGrp="1"/>
          </p:cNvSpPr>
          <p:nvPr>
            <p:ph type="dt" sz="half" idx="10"/>
          </p:nvPr>
        </p:nvSpPr>
        <p:spPr/>
        <p:txBody>
          <a:bodyPr/>
          <a:lstStyle/>
          <a:p>
            <a:fld id="{37E2E9DF-FF19-401E-83A9-CAAD97DA7908}" type="datetimeFigureOut">
              <a:rPr lang="en-US" smtClean="0"/>
              <a:t>16/10/2023</a:t>
            </a:fld>
            <a:endParaRPr lang="en-US"/>
          </a:p>
        </p:txBody>
      </p:sp>
      <p:sp>
        <p:nvSpPr>
          <p:cNvPr id="6" name="Footer Placeholder 5">
            <a:extLst>
              <a:ext uri="{FF2B5EF4-FFF2-40B4-BE49-F238E27FC236}">
                <a16:creationId xmlns:a16="http://schemas.microsoft.com/office/drawing/2014/main" id="{48F8DA66-277C-739B-EA27-26FD153F3A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597AE-8593-78D2-7082-1B6883566770}"/>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425375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AB09-9881-056E-CCB5-55D79A0B8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67902C-C9E5-3C50-61C9-F9AD3A9AD2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4F5008-9475-A5BA-27B0-9303E6F12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1AEE1E-599B-CBE3-7A3D-401A949CBC49}"/>
              </a:ext>
            </a:extLst>
          </p:cNvPr>
          <p:cNvSpPr>
            <a:spLocks noGrp="1"/>
          </p:cNvSpPr>
          <p:nvPr>
            <p:ph type="dt" sz="half" idx="10"/>
          </p:nvPr>
        </p:nvSpPr>
        <p:spPr/>
        <p:txBody>
          <a:bodyPr/>
          <a:lstStyle/>
          <a:p>
            <a:fld id="{37E2E9DF-FF19-401E-83A9-CAAD97DA7908}" type="datetimeFigureOut">
              <a:rPr lang="en-US" smtClean="0"/>
              <a:t>16/10/2023</a:t>
            </a:fld>
            <a:endParaRPr lang="en-US"/>
          </a:p>
        </p:txBody>
      </p:sp>
      <p:sp>
        <p:nvSpPr>
          <p:cNvPr id="6" name="Footer Placeholder 5">
            <a:extLst>
              <a:ext uri="{FF2B5EF4-FFF2-40B4-BE49-F238E27FC236}">
                <a16:creationId xmlns:a16="http://schemas.microsoft.com/office/drawing/2014/main" id="{7AA7CCC7-E054-BCCA-FB4C-503BEFCDF2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23277-017E-BE80-F006-EC9AAC11F0CC}"/>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907776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D4442-1A7A-DC60-88E0-6E9DA1BE87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E57246-6EB4-D31E-EFA1-968EA95D28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4C04B-86BC-B39A-2533-292626E87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2E9DF-FF19-401E-83A9-CAAD97DA7908}" type="datetimeFigureOut">
              <a:rPr lang="en-US" smtClean="0"/>
              <a:t>16/10/2023</a:t>
            </a:fld>
            <a:endParaRPr lang="en-US"/>
          </a:p>
        </p:txBody>
      </p:sp>
      <p:sp>
        <p:nvSpPr>
          <p:cNvPr id="5" name="Footer Placeholder 4">
            <a:extLst>
              <a:ext uri="{FF2B5EF4-FFF2-40B4-BE49-F238E27FC236}">
                <a16:creationId xmlns:a16="http://schemas.microsoft.com/office/drawing/2014/main" id="{19B6EE00-F4E4-28E3-DA4F-18EA059EB4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550DEC-661A-5418-909E-ADFCE929AB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714AC-7316-4888-8888-BCC026BF3555}" type="slidenum">
              <a:rPr lang="en-US" smtClean="0"/>
              <a:t>‹#›</a:t>
            </a:fld>
            <a:endParaRPr lang="en-US"/>
          </a:p>
        </p:txBody>
      </p:sp>
    </p:spTree>
    <p:extLst>
      <p:ext uri="{BB962C8B-B14F-4D97-AF65-F5344CB8AC3E}">
        <p14:creationId xmlns:p14="http://schemas.microsoft.com/office/powerpoint/2010/main" val="612775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16/10/2023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1743088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1.svg"/><Relationship Id="rId5" Type="http://schemas.openxmlformats.org/officeDocument/2006/relationships/image" Target="../media/image9.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9.sv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4" Type="http://schemas.microsoft.com/office/2007/relationships/hdphoto" Target="../media/hdphoto3.wdp"/></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11.svg"/></Relationships>
</file>

<file path=ppt/slides/_rels/slide6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845836-374C-E8D9-DCDD-11D2F20A24F5}"/>
              </a:ext>
            </a:extLst>
          </p:cNvPr>
          <p:cNvPicPr>
            <a:picLocks noChangeAspect="1"/>
          </p:cNvPicPr>
          <p:nvPr/>
        </p:nvPicPr>
        <p:blipFill>
          <a:blip r:embed="rId2">
            <a:clrChange>
              <a:clrFrom>
                <a:srgbClr val="E6E6E6"/>
              </a:clrFrom>
              <a:clrTo>
                <a:srgbClr val="E6E6E6">
                  <a:alpha val="0"/>
                </a:srgbClr>
              </a:clrTo>
            </a:clrChange>
            <a:extLst>
              <a:ext uri="{28A0092B-C50C-407E-A947-70E740481C1C}">
                <a14:useLocalDpi xmlns:a14="http://schemas.microsoft.com/office/drawing/2010/main" val="0"/>
              </a:ext>
            </a:extLst>
          </a:blip>
          <a:stretch>
            <a:fillRect/>
          </a:stretch>
        </p:blipFill>
        <p:spPr>
          <a:xfrm>
            <a:off x="1390261" y="702292"/>
            <a:ext cx="10626222" cy="6154450"/>
          </a:xfrm>
          <a:prstGeom prst="rect">
            <a:avLst/>
          </a:prstGeom>
        </p:spPr>
      </p:pic>
      <p:sp>
        <p:nvSpPr>
          <p:cNvPr id="4" name="TextBox 3">
            <a:extLst>
              <a:ext uri="{FF2B5EF4-FFF2-40B4-BE49-F238E27FC236}">
                <a16:creationId xmlns:a16="http://schemas.microsoft.com/office/drawing/2014/main" id="{3D654630-BC31-5EF2-493A-DFE7638BE960}"/>
              </a:ext>
            </a:extLst>
          </p:cNvPr>
          <p:cNvSpPr txBox="1"/>
          <p:nvPr/>
        </p:nvSpPr>
        <p:spPr>
          <a:xfrm>
            <a:off x="175517" y="216162"/>
            <a:ext cx="6225980" cy="3416320"/>
          </a:xfrm>
          <a:prstGeom prst="rect">
            <a:avLst/>
          </a:prstGeom>
          <a:noFill/>
        </p:spPr>
        <p:txBody>
          <a:bodyPr wrap="square" rtlCol="0">
            <a:spAutoFit/>
          </a:bodyPr>
          <a:lstStyle/>
          <a:p>
            <a:pPr algn="ctr"/>
            <a:r>
              <a:rPr lang="vi-VN" sz="3600" dirty="0">
                <a:solidFill>
                  <a:srgbClr val="002060"/>
                </a:solidFill>
                <a:latin typeface="Roboto Condensed" panose="02000000000000000000" pitchFamily="2" charset="0"/>
              </a:rPr>
              <a:t>Khi muốn nâng một vật, người ta cần tác dụng lực có hướng thẳng đứng lên trên (hình bên). Có cách nào tận dụng được trọng lượng của người để nâng được vật lên cao hay không?</a:t>
            </a:r>
            <a:endParaRPr lang="en-US" sz="36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4283455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E24194-D3B4-2FD7-84CA-F23A9ACA0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09" y="579275"/>
            <a:ext cx="5699450" cy="5699450"/>
          </a:xfrm>
          <a:prstGeom prst="rect">
            <a:avLst/>
          </a:prstGeom>
        </p:spPr>
      </p:pic>
      <p:sp>
        <p:nvSpPr>
          <p:cNvPr id="7" name="TextBox 6">
            <a:extLst>
              <a:ext uri="{FF2B5EF4-FFF2-40B4-BE49-F238E27FC236}">
                <a16:creationId xmlns:a16="http://schemas.microsoft.com/office/drawing/2014/main" id="{A6939283-F6C0-F649-BF30-8184BCA49733}"/>
              </a:ext>
            </a:extLst>
          </p:cNvPr>
          <p:cNvSpPr txBox="1"/>
          <p:nvPr/>
        </p:nvSpPr>
        <p:spPr>
          <a:xfrm>
            <a:off x="5605366" y="427949"/>
            <a:ext cx="6097554" cy="5632311"/>
          </a:xfrm>
          <a:prstGeom prst="rect">
            <a:avLst/>
          </a:prstGeom>
          <a:noFill/>
        </p:spPr>
        <p:txBody>
          <a:bodyPr wrap="square" rtlCol="0">
            <a:spAutoFit/>
          </a:bodyPr>
          <a:lstStyle>
            <a:defPPr>
              <a:defRPr lang="en-US"/>
            </a:defPPr>
            <a:lvl1pPr algn="ctr">
              <a:defRPr sz="6600">
                <a:solidFill>
                  <a:srgbClr val="002060"/>
                </a:solidFill>
                <a:latin typeface="#9Slide07 IcielBaliho Script" pitchFamily="2" charset="-93"/>
              </a:defRPr>
            </a:lvl1pPr>
          </a:lstStyle>
          <a:p>
            <a:r>
              <a:rPr lang="en-US" sz="6000" dirty="0" err="1">
                <a:latin typeface="Roboto Condensed" panose="02000000000000000000" pitchFamily="2" charset="0"/>
              </a:rPr>
              <a:t>Đòn</a:t>
            </a:r>
            <a:r>
              <a:rPr lang="en-US" sz="6000" dirty="0">
                <a:latin typeface="Roboto Condensed" panose="02000000000000000000" pitchFamily="2" charset="0"/>
              </a:rPr>
              <a:t> </a:t>
            </a:r>
            <a:r>
              <a:rPr lang="en-US" sz="6000" dirty="0" err="1">
                <a:latin typeface="Roboto Condensed" panose="02000000000000000000" pitchFamily="2" charset="0"/>
              </a:rPr>
              <a:t>bẩy</a:t>
            </a:r>
            <a:r>
              <a:rPr lang="en-US" sz="6000" dirty="0">
                <a:latin typeface="Roboto Condensed" panose="02000000000000000000" pitchFamily="2" charset="0"/>
              </a:rPr>
              <a:t> </a:t>
            </a:r>
            <a:r>
              <a:rPr lang="en-US" sz="6000" dirty="0" err="1">
                <a:latin typeface="Roboto Condensed" panose="02000000000000000000" pitchFamily="2" charset="0"/>
              </a:rPr>
              <a:t>cho</a:t>
            </a:r>
            <a:r>
              <a:rPr lang="en-US" sz="6000" dirty="0">
                <a:latin typeface="Roboto Condensed" panose="02000000000000000000" pitchFamily="2" charset="0"/>
              </a:rPr>
              <a:t> ta </a:t>
            </a:r>
            <a:r>
              <a:rPr lang="en-US" sz="6000" dirty="0" err="1">
                <a:latin typeface="Roboto Condensed" panose="02000000000000000000" pitchFamily="2" charset="0"/>
              </a:rPr>
              <a:t>lợi</a:t>
            </a:r>
            <a:r>
              <a:rPr lang="en-US" sz="6000" dirty="0">
                <a:latin typeface="Roboto Condensed" panose="02000000000000000000" pitchFamily="2" charset="0"/>
              </a:rPr>
              <a:t> </a:t>
            </a:r>
            <a:r>
              <a:rPr lang="en-US" sz="6000" dirty="0" err="1">
                <a:latin typeface="Roboto Condensed" panose="02000000000000000000" pitchFamily="2" charset="0"/>
              </a:rPr>
              <a:t>thế</a:t>
            </a:r>
            <a:r>
              <a:rPr lang="en-US" sz="6000" dirty="0">
                <a:latin typeface="Roboto Condensed" panose="02000000000000000000" pitchFamily="2" charset="0"/>
              </a:rPr>
              <a:t> </a:t>
            </a:r>
            <a:r>
              <a:rPr lang="en-US" sz="6000" dirty="0" err="1">
                <a:latin typeface="Roboto Condensed" panose="02000000000000000000" pitchFamily="2" charset="0"/>
              </a:rPr>
              <a:t>về</a:t>
            </a:r>
            <a:r>
              <a:rPr lang="en-US" sz="6000" dirty="0">
                <a:latin typeface="Roboto Condensed" panose="02000000000000000000" pitchFamily="2" charset="0"/>
              </a:rPr>
              <a:t> </a:t>
            </a:r>
            <a:r>
              <a:rPr lang="en-US" sz="6000" dirty="0" err="1">
                <a:latin typeface="Roboto Condensed" panose="02000000000000000000" pitchFamily="2" charset="0"/>
              </a:rPr>
              <a:t>lực</a:t>
            </a:r>
            <a:r>
              <a:rPr lang="en-US" sz="6000" dirty="0">
                <a:latin typeface="Roboto Condensed" panose="02000000000000000000" pitchFamily="2" charset="0"/>
              </a:rPr>
              <a:t> </a:t>
            </a:r>
            <a:r>
              <a:rPr lang="en-US" sz="6000" dirty="0" err="1">
                <a:latin typeface="Roboto Condensed" panose="02000000000000000000" pitchFamily="2" charset="0"/>
              </a:rPr>
              <a:t>khi</a:t>
            </a:r>
            <a:r>
              <a:rPr lang="en-US" sz="6000" dirty="0">
                <a:latin typeface="Roboto Condensed" panose="02000000000000000000" pitchFamily="2" charset="0"/>
              </a:rPr>
              <a:t> </a:t>
            </a:r>
            <a:r>
              <a:rPr lang="en-US" sz="6000" dirty="0" err="1">
                <a:latin typeface="Roboto Condensed" panose="02000000000000000000" pitchFamily="2" charset="0"/>
              </a:rPr>
              <a:t>cánh</a:t>
            </a:r>
            <a:r>
              <a:rPr lang="en-US" sz="6000" dirty="0">
                <a:latin typeface="Roboto Condensed" panose="02000000000000000000" pitchFamily="2" charset="0"/>
              </a:rPr>
              <a:t> </a:t>
            </a:r>
            <a:r>
              <a:rPr lang="en-US" sz="6000" dirty="0" err="1">
                <a:latin typeface="Roboto Condensed" panose="02000000000000000000" pitchFamily="2" charset="0"/>
              </a:rPr>
              <a:t>tay</a:t>
            </a:r>
            <a:r>
              <a:rPr lang="en-US" sz="6000" dirty="0">
                <a:latin typeface="Roboto Condensed" panose="02000000000000000000" pitchFamily="2" charset="0"/>
              </a:rPr>
              <a:t> </a:t>
            </a:r>
            <a:r>
              <a:rPr lang="en-US" sz="6000" dirty="0" err="1">
                <a:latin typeface="Roboto Condensed" panose="02000000000000000000" pitchFamily="2" charset="0"/>
              </a:rPr>
              <a:t>đòn</a:t>
            </a:r>
            <a:r>
              <a:rPr lang="en-US" sz="6000" dirty="0">
                <a:latin typeface="Roboto Condensed" panose="02000000000000000000" pitchFamily="2" charset="0"/>
              </a:rPr>
              <a:t> (</a:t>
            </a:r>
            <a:r>
              <a:rPr lang="en-US" sz="6000" dirty="0" err="1">
                <a:latin typeface="Roboto Condensed" panose="02000000000000000000" pitchFamily="2" charset="0"/>
              </a:rPr>
              <a:t>khoảng</a:t>
            </a:r>
            <a:r>
              <a:rPr lang="en-US" sz="6000" dirty="0">
                <a:latin typeface="Roboto Condensed" panose="02000000000000000000" pitchFamily="2" charset="0"/>
              </a:rPr>
              <a:t> </a:t>
            </a:r>
            <a:r>
              <a:rPr lang="en-US" sz="6000" dirty="0" err="1">
                <a:latin typeface="Roboto Condensed" panose="02000000000000000000" pitchFamily="2" charset="0"/>
              </a:rPr>
              <a:t>cách</a:t>
            </a:r>
            <a:r>
              <a:rPr lang="en-US" sz="6000" dirty="0">
                <a:latin typeface="Roboto Condensed" panose="02000000000000000000" pitchFamily="2" charset="0"/>
              </a:rPr>
              <a:t> </a:t>
            </a:r>
            <a:r>
              <a:rPr lang="en-US" sz="6000" dirty="0" err="1">
                <a:latin typeface="Roboto Condensed" panose="02000000000000000000" pitchFamily="2" charset="0"/>
              </a:rPr>
              <a:t>từ</a:t>
            </a:r>
            <a:r>
              <a:rPr lang="en-US" sz="6000" dirty="0">
                <a:latin typeface="Roboto Condensed" panose="02000000000000000000" pitchFamily="2" charset="0"/>
              </a:rPr>
              <a:t> </a:t>
            </a:r>
            <a:r>
              <a:rPr lang="en-US" sz="6000" dirty="0" err="1">
                <a:latin typeface="Roboto Condensed" panose="02000000000000000000" pitchFamily="2" charset="0"/>
              </a:rPr>
              <a:t>điểm</a:t>
            </a:r>
            <a:r>
              <a:rPr lang="en-US" sz="6000" dirty="0">
                <a:latin typeface="Roboto Condensed" panose="02000000000000000000" pitchFamily="2" charset="0"/>
              </a:rPr>
              <a:t> </a:t>
            </a:r>
            <a:r>
              <a:rPr lang="en-US" sz="6000" dirty="0" err="1">
                <a:latin typeface="Roboto Condensed" panose="02000000000000000000" pitchFamily="2" charset="0"/>
              </a:rPr>
              <a:t>tựa</a:t>
            </a:r>
            <a:r>
              <a:rPr lang="en-US" sz="6000" dirty="0">
                <a:latin typeface="Roboto Condensed" panose="02000000000000000000" pitchFamily="2" charset="0"/>
              </a:rPr>
              <a:t> O </a:t>
            </a:r>
            <a:r>
              <a:rPr lang="en-US" sz="6000" dirty="0" err="1">
                <a:latin typeface="Roboto Condensed" panose="02000000000000000000" pitchFamily="2" charset="0"/>
              </a:rPr>
              <a:t>tới</a:t>
            </a:r>
            <a:r>
              <a:rPr lang="en-US" sz="6000" dirty="0">
                <a:latin typeface="Roboto Condensed" panose="02000000000000000000" pitchFamily="2" charset="0"/>
              </a:rPr>
              <a:t> </a:t>
            </a:r>
            <a:r>
              <a:rPr lang="en-US" sz="6000" dirty="0" err="1">
                <a:latin typeface="Roboto Condensed" panose="02000000000000000000" pitchFamily="2" charset="0"/>
              </a:rPr>
              <a:t>giá</a:t>
            </a:r>
            <a:r>
              <a:rPr lang="en-US" sz="6000" dirty="0">
                <a:latin typeface="Roboto Condensed" panose="02000000000000000000" pitchFamily="2" charset="0"/>
              </a:rPr>
              <a:t> </a:t>
            </a:r>
            <a:r>
              <a:rPr lang="en-US" sz="6000" dirty="0" err="1">
                <a:latin typeface="Roboto Condensed" panose="02000000000000000000" pitchFamily="2" charset="0"/>
              </a:rPr>
              <a:t>của</a:t>
            </a:r>
            <a:r>
              <a:rPr lang="en-US" sz="6000" dirty="0">
                <a:latin typeface="Roboto Condensed" panose="02000000000000000000" pitchFamily="2" charset="0"/>
              </a:rPr>
              <a:t> </a:t>
            </a:r>
            <a:r>
              <a:rPr lang="en-US" sz="6000" dirty="0" err="1">
                <a:latin typeface="Roboto Condensed" panose="02000000000000000000" pitchFamily="2" charset="0"/>
              </a:rPr>
              <a:t>lực</a:t>
            </a:r>
            <a:r>
              <a:rPr lang="en-US" sz="6000" dirty="0">
                <a:latin typeface="Roboto Condensed" panose="02000000000000000000" pitchFamily="2" charset="0"/>
              </a:rPr>
              <a:t>) </a:t>
            </a:r>
            <a:r>
              <a:rPr lang="en-US" sz="6000" dirty="0" err="1">
                <a:latin typeface="Roboto Condensed" panose="02000000000000000000" pitchFamily="2" charset="0"/>
              </a:rPr>
              <a:t>càng</a:t>
            </a:r>
            <a:r>
              <a:rPr lang="en-US" sz="6000" dirty="0">
                <a:latin typeface="Roboto Condensed" panose="02000000000000000000" pitchFamily="2" charset="0"/>
              </a:rPr>
              <a:t> </a:t>
            </a:r>
            <a:r>
              <a:rPr lang="en-US" sz="6000" dirty="0" err="1">
                <a:latin typeface="Roboto Condensed" panose="02000000000000000000" pitchFamily="2" charset="0"/>
              </a:rPr>
              <a:t>dài</a:t>
            </a:r>
            <a:r>
              <a:rPr lang="en-US" sz="6000" dirty="0">
                <a:latin typeface="Roboto Condensed" panose="02000000000000000000" pitchFamily="2" charset="0"/>
              </a:rPr>
              <a:t>.</a:t>
            </a:r>
          </a:p>
        </p:txBody>
      </p:sp>
    </p:spTree>
    <p:extLst>
      <p:ext uri="{BB962C8B-B14F-4D97-AF65-F5344CB8AC3E}">
        <p14:creationId xmlns:p14="http://schemas.microsoft.com/office/powerpoint/2010/main" val="537331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27FCE4-DD4D-C492-3056-09B4A3D3F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 y="0"/>
            <a:ext cx="10400043" cy="6858000"/>
          </a:xfrm>
          <a:prstGeom prst="rect">
            <a:avLst/>
          </a:prstGeom>
        </p:spPr>
      </p:pic>
      <p:sp>
        <p:nvSpPr>
          <p:cNvPr id="4" name="TextBox 3">
            <a:extLst>
              <a:ext uri="{FF2B5EF4-FFF2-40B4-BE49-F238E27FC236}">
                <a16:creationId xmlns:a16="http://schemas.microsoft.com/office/drawing/2014/main" id="{4BBD28CA-89F8-DCCC-4B23-A8EC15E4171B}"/>
              </a:ext>
            </a:extLst>
          </p:cNvPr>
          <p:cNvSpPr txBox="1"/>
          <p:nvPr/>
        </p:nvSpPr>
        <p:spPr>
          <a:xfrm>
            <a:off x="10436352" y="1069701"/>
            <a:ext cx="1505712" cy="4524315"/>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Có</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thể</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tạo</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ra</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đòn</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bẩy</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đơn</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giản</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bằng</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các</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dụng</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cụ</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học</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tập</a:t>
            </a:r>
            <a:endParaRPr lang="en-US" sz="32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2896787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8B087-701B-DC0C-53D9-81CF33E65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1070795" y="1666635"/>
            <a:ext cx="4130040" cy="3785652"/>
          </a:xfrm>
          <a:prstGeom prst="rect">
            <a:avLst/>
          </a:prstGeom>
          <a:noFill/>
        </p:spPr>
        <p:txBody>
          <a:bodyPr wrap="square" rtlCol="0">
            <a:spAutoFit/>
          </a:bodyPr>
          <a:lstStyle/>
          <a:p>
            <a:pPr algn="ctr"/>
            <a:r>
              <a:rPr lang="en-US" sz="4800" b="1" dirty="0" err="1">
                <a:solidFill>
                  <a:srgbClr val="002060"/>
                </a:solidFill>
                <a:latin typeface="Roboto Condensed" panose="02000000000000000000" pitchFamily="2" charset="0"/>
              </a:rPr>
              <a:t>Nêu</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một</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số</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ví</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dụ</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về</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dùng</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đòn</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bẩy</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làm</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đổi</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hướng</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của</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lực</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tác</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dụng</a:t>
            </a:r>
            <a:endParaRPr lang="en-US" sz="4800" b="1"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19353300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FFD3EF-2F5A-022C-E74F-0E9CA4D569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6361" y="125915"/>
            <a:ext cx="9339278" cy="6606170"/>
          </a:xfrm>
          <a:prstGeom prst="rect">
            <a:avLst/>
          </a:prstGeom>
          <a:effectLst>
            <a:glow rad="127000">
              <a:schemeClr val="accent4">
                <a:lumMod val="20000"/>
                <a:lumOff val="80000"/>
              </a:schemeClr>
            </a:glow>
            <a:softEdge rad="101600"/>
          </a:effectLst>
        </p:spPr>
      </p:pic>
    </p:spTree>
    <p:extLst>
      <p:ext uri="{BB962C8B-B14F-4D97-AF65-F5344CB8AC3E}">
        <p14:creationId xmlns:p14="http://schemas.microsoft.com/office/powerpoint/2010/main" val="35069718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68AA05-8AB8-5C8D-3D13-18A29E0A8413}"/>
              </a:ext>
            </a:extLst>
          </p:cNvPr>
          <p:cNvPicPr>
            <a:picLocks noChangeAspect="1"/>
          </p:cNvPicPr>
          <p:nvPr/>
        </p:nvPicPr>
        <p:blipFill rotWithShape="1">
          <a:blip r:embed="rId2"/>
          <a:srcRect t="1" r="13555" b="1233"/>
          <a:stretch/>
        </p:blipFill>
        <p:spPr>
          <a:xfrm>
            <a:off x="459516" y="905256"/>
            <a:ext cx="5534793" cy="5360450"/>
          </a:xfrm>
          <a:prstGeom prst="rect">
            <a:avLst/>
          </a:prstGeom>
          <a:effectLst>
            <a:glow rad="127000">
              <a:schemeClr val="accent4">
                <a:lumMod val="20000"/>
                <a:lumOff val="80000"/>
              </a:schemeClr>
            </a:glow>
            <a:softEdge rad="114300"/>
          </a:effectLst>
        </p:spPr>
      </p:pic>
      <p:pic>
        <p:nvPicPr>
          <p:cNvPr id="4" name="Picture 3">
            <a:extLst>
              <a:ext uri="{FF2B5EF4-FFF2-40B4-BE49-F238E27FC236}">
                <a16:creationId xmlns:a16="http://schemas.microsoft.com/office/drawing/2014/main" id="{A7FD72F8-B943-3004-70E5-7B597FB0CC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693" y="905256"/>
            <a:ext cx="5683074" cy="5360450"/>
          </a:xfrm>
          <a:prstGeom prst="rect">
            <a:avLst/>
          </a:prstGeom>
          <a:effectLst>
            <a:glow rad="127000">
              <a:schemeClr val="accent4">
                <a:lumMod val="20000"/>
                <a:lumOff val="80000"/>
              </a:schemeClr>
            </a:glow>
            <a:softEdge rad="101600"/>
          </a:effectLst>
        </p:spPr>
      </p:pic>
    </p:spTree>
    <p:extLst>
      <p:ext uri="{BB962C8B-B14F-4D97-AF65-F5344CB8AC3E}">
        <p14:creationId xmlns:p14="http://schemas.microsoft.com/office/powerpoint/2010/main" val="255886821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44233" y="197899"/>
            <a:ext cx="3926551"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2F9AABB-1A13-7A52-C174-38CB9D853A4D}"/>
              </a:ext>
            </a:extLst>
          </p:cNvPr>
          <p:cNvPicPr>
            <a:picLocks noChangeAspect="1"/>
          </p:cNvPicPr>
          <p:nvPr/>
        </p:nvPicPr>
        <p:blipFill>
          <a:blip r:embed="rId2"/>
          <a:stretch>
            <a:fillRect/>
          </a:stretch>
        </p:blipFill>
        <p:spPr>
          <a:xfrm>
            <a:off x="244233" y="197899"/>
            <a:ext cx="606077" cy="606077"/>
          </a:xfrm>
          <a:prstGeom prst="rect">
            <a:avLst/>
          </a:prstGeom>
        </p:spPr>
      </p:pic>
      <p:sp>
        <p:nvSpPr>
          <p:cNvPr id="3" name="TextBox 2">
            <a:extLst>
              <a:ext uri="{FF2B5EF4-FFF2-40B4-BE49-F238E27FC236}">
                <a16:creationId xmlns:a16="http://schemas.microsoft.com/office/drawing/2014/main" id="{835D3395-C281-1DBB-8E57-4952D9F22DD8}"/>
              </a:ext>
            </a:extLst>
          </p:cNvPr>
          <p:cNvSpPr txBox="1"/>
          <p:nvPr/>
        </p:nvSpPr>
        <p:spPr>
          <a:xfrm>
            <a:off x="784975" y="250323"/>
            <a:ext cx="3428727"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Tác</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Dụng</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Của</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Bẩy</a:t>
            </a:r>
            <a:endParaRPr lang="en-US" sz="2800" dirty="0">
              <a:solidFill>
                <a:srgbClr val="002060"/>
              </a:solidFill>
              <a:latin typeface="Roboto Condensed" panose="02000000000000000000" pitchFamily="2" charset="0"/>
            </a:endParaRPr>
          </a:p>
        </p:txBody>
      </p:sp>
      <p:pic>
        <p:nvPicPr>
          <p:cNvPr id="10" name="Graphic 9" descr="Arrow Slight curve">
            <a:extLst>
              <a:ext uri="{FF2B5EF4-FFF2-40B4-BE49-F238E27FC236}">
                <a16:creationId xmlns:a16="http://schemas.microsoft.com/office/drawing/2014/main" id="{F37E1149-FD5A-94C6-7A8F-18739066841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77357" y="5452269"/>
            <a:ext cx="914400" cy="914400"/>
          </a:xfrm>
          <a:prstGeom prst="rect">
            <a:avLst/>
          </a:prstGeom>
        </p:spPr>
      </p:pic>
      <p:sp>
        <p:nvSpPr>
          <p:cNvPr id="5" name="TextBox 4">
            <a:extLst>
              <a:ext uri="{FF2B5EF4-FFF2-40B4-BE49-F238E27FC236}">
                <a16:creationId xmlns:a16="http://schemas.microsoft.com/office/drawing/2014/main" id="{02FC6674-DD08-C3CB-D9AA-33BECCE9F40D}"/>
              </a:ext>
            </a:extLst>
          </p:cNvPr>
          <p:cNvSpPr txBox="1"/>
          <p:nvPr/>
        </p:nvSpPr>
        <p:spPr>
          <a:xfrm>
            <a:off x="3712287" y="905007"/>
            <a:ext cx="4573369" cy="461665"/>
          </a:xfrm>
          <a:prstGeom prst="rect">
            <a:avLst/>
          </a:prstGeom>
          <a:noFill/>
        </p:spPr>
        <p:txBody>
          <a:bodyPr wrap="square" rtlCol="0">
            <a:spAutoFit/>
          </a:bodyPr>
          <a:lstStyle/>
          <a:p>
            <a:pPr algn="ctr"/>
            <a:r>
              <a:rPr lang="en-US" sz="2400" dirty="0" err="1">
                <a:latin typeface="Roboto" panose="02000000000000000000" pitchFamily="2" charset="0"/>
                <a:cs typeface="#9Slide03 Arima Madurai Black" panose="00000A00000000000000" pitchFamily="2" charset="-93"/>
              </a:rPr>
              <a:t>Mô</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hình</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đòn</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bẩy</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đơn</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giản</a:t>
            </a:r>
            <a:endParaRPr lang="en-US" sz="2400" dirty="0">
              <a:latin typeface="Roboto" panose="02000000000000000000" pitchFamily="2" charset="0"/>
              <a:cs typeface="#9Slide03 Arima Madurai Black" panose="00000A00000000000000" pitchFamily="2" charset="-93"/>
            </a:endParaRPr>
          </a:p>
        </p:txBody>
      </p:sp>
      <p:sp>
        <p:nvSpPr>
          <p:cNvPr id="6" name="Rectangle 5">
            <a:extLst>
              <a:ext uri="{FF2B5EF4-FFF2-40B4-BE49-F238E27FC236}">
                <a16:creationId xmlns:a16="http://schemas.microsoft.com/office/drawing/2014/main" id="{71D744CD-E843-268D-B28A-2B412B57D3EB}"/>
              </a:ext>
            </a:extLst>
          </p:cNvPr>
          <p:cNvSpPr/>
          <p:nvPr/>
        </p:nvSpPr>
        <p:spPr>
          <a:xfrm>
            <a:off x="1343880" y="4652754"/>
            <a:ext cx="9504240" cy="3168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86DA05FD-7D34-867F-78D7-92424979C622}"/>
              </a:ext>
            </a:extLst>
          </p:cNvPr>
          <p:cNvSpPr/>
          <p:nvPr/>
        </p:nvSpPr>
        <p:spPr>
          <a:xfrm>
            <a:off x="5621296" y="3564618"/>
            <a:ext cx="1262238" cy="108813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CAA207-8A63-0FAA-51D0-A27C264CE871}"/>
              </a:ext>
            </a:extLst>
          </p:cNvPr>
          <p:cNvSpPr/>
          <p:nvPr/>
        </p:nvSpPr>
        <p:spPr>
          <a:xfrm rot="20582465">
            <a:off x="2477924" y="3460989"/>
            <a:ext cx="7548983" cy="10082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Graphic 26" descr="Line arrow Slight curve">
            <a:extLst>
              <a:ext uri="{FF2B5EF4-FFF2-40B4-BE49-F238E27FC236}">
                <a16:creationId xmlns:a16="http://schemas.microsoft.com/office/drawing/2014/main" id="{50A97028-658A-FA02-B89A-2FAE86941C9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690625">
            <a:off x="6092926" y="3464062"/>
            <a:ext cx="880872" cy="619013"/>
          </a:xfrm>
          <a:prstGeom prst="rect">
            <a:avLst/>
          </a:prstGeom>
        </p:spPr>
      </p:pic>
      <p:sp>
        <p:nvSpPr>
          <p:cNvPr id="28" name="TextBox 27">
            <a:extLst>
              <a:ext uri="{FF2B5EF4-FFF2-40B4-BE49-F238E27FC236}">
                <a16:creationId xmlns:a16="http://schemas.microsoft.com/office/drawing/2014/main" id="{CDB4A417-2C19-7E6C-0FF4-5924F41F93E7}"/>
              </a:ext>
            </a:extLst>
          </p:cNvPr>
          <p:cNvSpPr txBox="1"/>
          <p:nvPr/>
        </p:nvSpPr>
        <p:spPr>
          <a:xfrm>
            <a:off x="10000072" y="2810959"/>
            <a:ext cx="1000466" cy="584775"/>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Lực</a:t>
            </a:r>
            <a:endParaRPr lang="en-US" sz="3200" dirty="0">
              <a:solidFill>
                <a:srgbClr val="002060"/>
              </a:solidFill>
              <a:latin typeface="Roboto Condensed" panose="02000000000000000000" pitchFamily="2" charset="0"/>
            </a:endParaRPr>
          </a:p>
        </p:txBody>
      </p:sp>
      <p:sp>
        <p:nvSpPr>
          <p:cNvPr id="29" name="TextBox 28">
            <a:extLst>
              <a:ext uri="{FF2B5EF4-FFF2-40B4-BE49-F238E27FC236}">
                <a16:creationId xmlns:a16="http://schemas.microsoft.com/office/drawing/2014/main" id="{72C07BCD-431F-4038-FC2E-826FA64A4154}"/>
              </a:ext>
            </a:extLst>
          </p:cNvPr>
          <p:cNvSpPr txBox="1"/>
          <p:nvPr/>
        </p:nvSpPr>
        <p:spPr>
          <a:xfrm>
            <a:off x="2187706" y="4518770"/>
            <a:ext cx="623266" cy="646331"/>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A</a:t>
            </a:r>
          </a:p>
        </p:txBody>
      </p:sp>
      <p:sp>
        <p:nvSpPr>
          <p:cNvPr id="30" name="TextBox 29">
            <a:extLst>
              <a:ext uri="{FF2B5EF4-FFF2-40B4-BE49-F238E27FC236}">
                <a16:creationId xmlns:a16="http://schemas.microsoft.com/office/drawing/2014/main" id="{AE5F853D-C119-5CE0-309F-0513165D5D01}"/>
              </a:ext>
            </a:extLst>
          </p:cNvPr>
          <p:cNvSpPr txBox="1"/>
          <p:nvPr/>
        </p:nvSpPr>
        <p:spPr>
          <a:xfrm>
            <a:off x="9667367" y="1777440"/>
            <a:ext cx="623266" cy="646331"/>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B</a:t>
            </a:r>
          </a:p>
        </p:txBody>
      </p:sp>
      <p:sp>
        <p:nvSpPr>
          <p:cNvPr id="31" name="Rectangle 30">
            <a:extLst>
              <a:ext uri="{FF2B5EF4-FFF2-40B4-BE49-F238E27FC236}">
                <a16:creationId xmlns:a16="http://schemas.microsoft.com/office/drawing/2014/main" id="{784BB9C4-021F-82FF-0264-A6BA8C69A799}"/>
              </a:ext>
            </a:extLst>
          </p:cNvPr>
          <p:cNvSpPr/>
          <p:nvPr/>
        </p:nvSpPr>
        <p:spPr>
          <a:xfrm rot="20759802">
            <a:off x="1889009" y="3573272"/>
            <a:ext cx="1073657" cy="9913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Roboto Condensed" panose="02000000000000000000" pitchFamily="2" charset="0"/>
                <a:cs typeface="#9Slide03 Arima Madurai Black" panose="00000A00000000000000" pitchFamily="2" charset="-93"/>
              </a:rPr>
              <a:t>Vật</a:t>
            </a:r>
            <a:endParaRPr lang="en-US" sz="3200" dirty="0">
              <a:latin typeface="Roboto Condensed" panose="02000000000000000000" pitchFamily="2" charset="0"/>
              <a:cs typeface="#9Slide03 Arima Madurai Black" panose="00000A00000000000000" pitchFamily="2" charset="-93"/>
            </a:endParaRPr>
          </a:p>
        </p:txBody>
      </p:sp>
      <p:cxnSp>
        <p:nvCxnSpPr>
          <p:cNvPr id="1025" name="Straight Arrow Connector 1024">
            <a:extLst>
              <a:ext uri="{FF2B5EF4-FFF2-40B4-BE49-F238E27FC236}">
                <a16:creationId xmlns:a16="http://schemas.microsoft.com/office/drawing/2014/main" id="{7B07F5FD-A3B2-E7C5-E1BE-FF655A1A48CA}"/>
              </a:ext>
            </a:extLst>
          </p:cNvPr>
          <p:cNvCxnSpPr>
            <a:cxnSpLocks/>
          </p:cNvCxnSpPr>
          <p:nvPr/>
        </p:nvCxnSpPr>
        <p:spPr>
          <a:xfrm>
            <a:off x="9851031" y="2362215"/>
            <a:ext cx="217482" cy="71658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187BCA72-028F-18F0-BFCD-D1EF95A87500}"/>
              </a:ext>
            </a:extLst>
          </p:cNvPr>
          <p:cNvSpPr txBox="1"/>
          <p:nvPr/>
        </p:nvSpPr>
        <p:spPr>
          <a:xfrm>
            <a:off x="7035934" y="3959725"/>
            <a:ext cx="1511890" cy="1077218"/>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Điểm</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tựa</a:t>
            </a:r>
            <a:endParaRPr lang="en-US" sz="3200" dirty="0">
              <a:solidFill>
                <a:srgbClr val="002060"/>
              </a:solidFill>
              <a:latin typeface="Roboto Condensed" panose="02000000000000000000" pitchFamily="2" charset="0"/>
            </a:endParaRPr>
          </a:p>
        </p:txBody>
      </p:sp>
      <p:sp>
        <p:nvSpPr>
          <p:cNvPr id="7" name="TextBox 6">
            <a:extLst>
              <a:ext uri="{FF2B5EF4-FFF2-40B4-BE49-F238E27FC236}">
                <a16:creationId xmlns:a16="http://schemas.microsoft.com/office/drawing/2014/main" id="{EE942A74-156E-02DC-8389-D2DFB7509B01}"/>
              </a:ext>
            </a:extLst>
          </p:cNvPr>
          <p:cNvSpPr txBox="1"/>
          <p:nvPr/>
        </p:nvSpPr>
        <p:spPr>
          <a:xfrm>
            <a:off x="1944496" y="5350256"/>
            <a:ext cx="8621953" cy="1077218"/>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cs typeface="#9Slide03 Arima Madurai Black" panose="00000A00000000000000" pitchFamily="2" charset="-93"/>
              </a:rPr>
              <a:t>Đòn</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bẩy</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đã</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giúp</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đổi</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hướng</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lực</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tác</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dụng</a:t>
            </a:r>
            <a:r>
              <a:rPr lang="en-US" sz="3200" dirty="0">
                <a:solidFill>
                  <a:srgbClr val="002060"/>
                </a:solidFill>
                <a:latin typeface="Roboto Black" panose="02000000000000000000" pitchFamily="2" charset="0"/>
                <a:cs typeface="#9Slide03 Arima Madurai Black" panose="00000A00000000000000" pitchFamily="2" charset="-93"/>
              </a:rPr>
              <a:t> – </a:t>
            </a:r>
            <a:r>
              <a:rPr lang="en-US" sz="3200" dirty="0" err="1">
                <a:solidFill>
                  <a:srgbClr val="002060"/>
                </a:solidFill>
                <a:latin typeface="Roboto Black" panose="02000000000000000000" pitchFamily="2" charset="0"/>
                <a:cs typeface="#9Slide03 Arima Madurai Black" panose="00000A00000000000000" pitchFamily="2" charset="-93"/>
              </a:rPr>
              <a:t>cánh</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tay</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đòn</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càng</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dài</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càng</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có</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lợi</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về</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lực</a:t>
            </a:r>
            <a:endParaRPr lang="en-US" sz="3200" dirty="0">
              <a:solidFill>
                <a:srgbClr val="002060"/>
              </a:solidFill>
              <a:latin typeface="Roboto Black" panose="02000000000000000000" pitchFamily="2" charset="0"/>
              <a:cs typeface="#9Slide03 Arima Madurai Black" panose="00000A00000000000000" pitchFamily="2" charset="-93"/>
            </a:endParaRPr>
          </a:p>
        </p:txBody>
      </p:sp>
      <p:cxnSp>
        <p:nvCxnSpPr>
          <p:cNvPr id="9" name="Straight Arrow Connector 8">
            <a:extLst>
              <a:ext uri="{FF2B5EF4-FFF2-40B4-BE49-F238E27FC236}">
                <a16:creationId xmlns:a16="http://schemas.microsoft.com/office/drawing/2014/main" id="{01F67A33-1E42-8E19-76BF-2299B3C575FB}"/>
              </a:ext>
            </a:extLst>
          </p:cNvPr>
          <p:cNvCxnSpPr>
            <a:cxnSpLocks/>
          </p:cNvCxnSpPr>
          <p:nvPr/>
        </p:nvCxnSpPr>
        <p:spPr>
          <a:xfrm flipV="1">
            <a:off x="6255473" y="2174092"/>
            <a:ext cx="3411894" cy="1081555"/>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D4BF2C6-E7B1-E24C-E057-33119E842274}"/>
              </a:ext>
            </a:extLst>
          </p:cNvPr>
          <p:cNvSpPr txBox="1"/>
          <p:nvPr/>
        </p:nvSpPr>
        <p:spPr>
          <a:xfrm rot="20532119">
            <a:off x="6727584" y="1896479"/>
            <a:ext cx="2153587" cy="1077218"/>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Cánh</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tay</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đòn</a:t>
            </a:r>
            <a:endParaRPr lang="en-US" sz="32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28003226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par>
                          <p:cTn id="19" fill="hold">
                            <p:stCondLst>
                              <p:cond delay="1000"/>
                            </p:stCondLst>
                            <p:childTnLst>
                              <p:par>
                                <p:cTn id="20" presetID="16" presetClass="entr" presetSubtype="37"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29"/>
                                        </p:tgtEl>
                                        <p:attrNameLst>
                                          <p:attrName>style.visibility</p:attrName>
                                        </p:attrNameLst>
                                      </p:cBhvr>
                                      <p:to>
                                        <p:strVal val="visible"/>
                                      </p:to>
                                    </p:set>
                                    <p:animEffect transition="in" filter="wipe(left)">
                                      <p:cBhvr>
                                        <p:cTn id="38" dur="500"/>
                                        <p:tgtEl>
                                          <p:spTgt spid="102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025"/>
                                        </p:tgtEl>
                                        <p:attrNameLst>
                                          <p:attrName>style.visibility</p:attrName>
                                        </p:attrNameLst>
                                      </p:cBhvr>
                                      <p:to>
                                        <p:strVal val="visible"/>
                                      </p:to>
                                    </p:set>
                                    <p:animEffect transition="in" filter="wipe(up)">
                                      <p:cBhvr>
                                        <p:cTn id="50" dur="500"/>
                                        <p:tgtEl>
                                          <p:spTgt spid="1025"/>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barn(outVertical)">
                                      <p:cBhvr>
                                        <p:cTn id="59" dur="500"/>
                                        <p:tgtEl>
                                          <p:spTgt spid="9"/>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childTnLst>
                          </p:cTn>
                        </p:par>
                        <p:par>
                          <p:cTn id="69" fill="hold">
                            <p:stCondLst>
                              <p:cond delay="500"/>
                            </p:stCondLst>
                            <p:childTnLst>
                              <p:par>
                                <p:cTn id="70" presetID="16" presetClass="entr" presetSubtype="21"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4" grpId="0" animBg="1"/>
      <p:bldP spid="25" grpId="0" animBg="1"/>
      <p:bldP spid="28" grpId="0"/>
      <p:bldP spid="29" grpId="0"/>
      <p:bldP spid="30" grpId="0"/>
      <p:bldP spid="31" grpId="0" animBg="1"/>
      <p:bldP spid="1029" grpId="0"/>
      <p:bldP spid="7"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781FC6E-D4C6-2B0D-EF36-E29FF9B13082}"/>
              </a:ext>
            </a:extLst>
          </p:cNvPr>
          <p:cNvGrpSpPr/>
          <p:nvPr/>
        </p:nvGrpSpPr>
        <p:grpSpPr>
          <a:xfrm>
            <a:off x="684840" y="224837"/>
            <a:ext cx="1951828" cy="567719"/>
            <a:chOff x="551554" y="829477"/>
            <a:chExt cx="1277246" cy="425789"/>
          </a:xfrm>
        </p:grpSpPr>
        <p:sp>
          <p:nvSpPr>
            <p:cNvPr id="6" name="Rectangle: Rounded Corners 5">
              <a:extLst>
                <a:ext uri="{FF2B5EF4-FFF2-40B4-BE49-F238E27FC236}">
                  <a16:creationId xmlns:a16="http://schemas.microsoft.com/office/drawing/2014/main" id="{E8C6FCE0-B89E-1A76-3E63-E2D0797B130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sp>
          <p:nvSpPr>
            <p:cNvPr id="7" name="Google Shape;2428;p39">
              <a:extLst>
                <a:ext uri="{FF2B5EF4-FFF2-40B4-BE49-F238E27FC236}">
                  <a16:creationId xmlns:a16="http://schemas.microsoft.com/office/drawing/2014/main" id="{ED6BC24E-AD7B-5E42-4B08-A557787A3030}"/>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defTabSz="1219170">
                <a:buClr>
                  <a:srgbClr val="4751F8"/>
                </a:buClr>
              </a:pPr>
              <a:r>
                <a:rPr lang="en-US" sz="2933" kern="0" dirty="0" err="1">
                  <a:solidFill>
                    <a:schemeClr val="tx1"/>
                  </a:solidFill>
                  <a:latin typeface="Roboto Condensed" panose="02000000000000000000" pitchFamily="2" charset="0"/>
                </a:rPr>
                <a:t>Câu</a:t>
              </a:r>
              <a:r>
                <a:rPr lang="en-US" sz="2933" kern="0" dirty="0">
                  <a:solidFill>
                    <a:schemeClr val="tx1"/>
                  </a:solidFill>
                  <a:latin typeface="Roboto Condensed" panose="02000000000000000000" pitchFamily="2" charset="0"/>
                </a:rPr>
                <a:t> </a:t>
              </a:r>
              <a:r>
                <a:rPr lang="en-US" sz="2933" kern="0" dirty="0" err="1">
                  <a:solidFill>
                    <a:schemeClr val="tx1"/>
                  </a:solidFill>
                  <a:latin typeface="Roboto Condensed" panose="02000000000000000000" pitchFamily="2" charset="0"/>
                </a:rPr>
                <a:t>hỏi</a:t>
              </a:r>
              <a:endParaRPr lang="en-US" sz="2933" kern="0" dirty="0">
                <a:solidFill>
                  <a:schemeClr val="tx1"/>
                </a:solidFill>
                <a:latin typeface="Roboto Condensed" panose="02000000000000000000" pitchFamily="2" charset="0"/>
              </a:endParaRPr>
            </a:p>
          </p:txBody>
        </p:sp>
      </p:grpSp>
      <p:grpSp>
        <p:nvGrpSpPr>
          <p:cNvPr id="10" name="Group 9">
            <a:extLst>
              <a:ext uri="{FF2B5EF4-FFF2-40B4-BE49-F238E27FC236}">
                <a16:creationId xmlns:a16="http://schemas.microsoft.com/office/drawing/2014/main" id="{D32CBEDA-1002-5139-6A8A-A06A5B3F422F}"/>
              </a:ext>
            </a:extLst>
          </p:cNvPr>
          <p:cNvGrpSpPr/>
          <p:nvPr/>
        </p:nvGrpSpPr>
        <p:grpSpPr>
          <a:xfrm>
            <a:off x="360212" y="212204"/>
            <a:ext cx="567720" cy="567720"/>
            <a:chOff x="4187992" y="2647399"/>
            <a:chExt cx="1038553" cy="1038553"/>
          </a:xfrm>
        </p:grpSpPr>
        <p:sp>
          <p:nvSpPr>
            <p:cNvPr id="11" name="Oval 10">
              <a:extLst>
                <a:ext uri="{FF2B5EF4-FFF2-40B4-BE49-F238E27FC236}">
                  <a16:creationId xmlns:a16="http://schemas.microsoft.com/office/drawing/2014/main" id="{BC870C0E-58EA-6B65-1A0E-D4F6AD19B9D2}"/>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pic>
          <p:nvPicPr>
            <p:cNvPr id="24" name="Picture 2">
              <a:extLst>
                <a:ext uri="{FF2B5EF4-FFF2-40B4-BE49-F238E27FC236}">
                  <a16:creationId xmlns:a16="http://schemas.microsoft.com/office/drawing/2014/main" id="{D884646F-0594-6297-E5B5-B1C3D126FD5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2299;p37">
            <a:extLst>
              <a:ext uri="{FF2B5EF4-FFF2-40B4-BE49-F238E27FC236}">
                <a16:creationId xmlns:a16="http://schemas.microsoft.com/office/drawing/2014/main" id="{51F4086F-B7DA-C607-874C-05168915841C}"/>
              </a:ext>
            </a:extLst>
          </p:cNvPr>
          <p:cNvSpPr txBox="1">
            <a:spLocks/>
          </p:cNvSpPr>
          <p:nvPr/>
        </p:nvSpPr>
        <p:spPr>
          <a:xfrm>
            <a:off x="837491" y="812208"/>
            <a:ext cx="10435548" cy="5920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vi-VN" dirty="0">
                <a:latin typeface="Roboto" panose="02000000000000000000" pitchFamily="2" charset="0"/>
              </a:rPr>
              <a:t>Xác định điểm tựa, cánh tay đòn trong các trường hợp ở Hình 19.2.</a:t>
            </a:r>
            <a:endParaRPr lang="en-US" dirty="0">
              <a:latin typeface="Roboto" panose="02000000000000000000" pitchFamily="2" charset="0"/>
              <a:sym typeface="Arial"/>
            </a:endParaRPr>
          </a:p>
        </p:txBody>
      </p:sp>
      <p:grpSp>
        <p:nvGrpSpPr>
          <p:cNvPr id="1029" name="Group 1028">
            <a:extLst>
              <a:ext uri="{FF2B5EF4-FFF2-40B4-BE49-F238E27FC236}">
                <a16:creationId xmlns:a16="http://schemas.microsoft.com/office/drawing/2014/main" id="{71F9B54F-C58D-116D-9127-1B14EDFD5238}"/>
              </a:ext>
            </a:extLst>
          </p:cNvPr>
          <p:cNvGrpSpPr/>
          <p:nvPr/>
        </p:nvGrpSpPr>
        <p:grpSpPr>
          <a:xfrm>
            <a:off x="590328" y="5908675"/>
            <a:ext cx="1702995" cy="567719"/>
            <a:chOff x="551554" y="829477"/>
            <a:chExt cx="1277246" cy="425789"/>
          </a:xfrm>
        </p:grpSpPr>
        <p:sp>
          <p:nvSpPr>
            <p:cNvPr id="1044" name="Rectangle: Rounded Corners 1043">
              <a:extLst>
                <a:ext uri="{FF2B5EF4-FFF2-40B4-BE49-F238E27FC236}">
                  <a16:creationId xmlns:a16="http://schemas.microsoft.com/office/drawing/2014/main" id="{5E843481-A71B-EACF-E28E-A4B191E4AD0B}"/>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sp>
          <p:nvSpPr>
            <p:cNvPr id="1057" name="Google Shape;2428;p39">
              <a:extLst>
                <a:ext uri="{FF2B5EF4-FFF2-40B4-BE49-F238E27FC236}">
                  <a16:creationId xmlns:a16="http://schemas.microsoft.com/office/drawing/2014/main" id="{66022F34-4C18-EBBF-BBCA-0494E91E028D}"/>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defTabSz="1219170">
                <a:buClr>
                  <a:srgbClr val="4751F8"/>
                </a:buClr>
              </a:pPr>
              <a:r>
                <a:rPr lang="en-US" sz="2933" kern="0" dirty="0" err="1">
                  <a:solidFill>
                    <a:schemeClr val="tx1"/>
                  </a:solidFill>
                  <a:latin typeface="Roboto Condensed" panose="02000000000000000000" pitchFamily="2" charset="0"/>
                </a:rPr>
                <a:t>Trả</a:t>
              </a:r>
              <a:r>
                <a:rPr lang="en-US" sz="2933" kern="0" dirty="0">
                  <a:solidFill>
                    <a:schemeClr val="tx1"/>
                  </a:solidFill>
                  <a:latin typeface="Roboto Condensed" panose="02000000000000000000" pitchFamily="2" charset="0"/>
                </a:rPr>
                <a:t> </a:t>
              </a:r>
              <a:r>
                <a:rPr lang="en-US" sz="2933" kern="0" dirty="0" err="1">
                  <a:solidFill>
                    <a:schemeClr val="tx1"/>
                  </a:solidFill>
                  <a:latin typeface="Roboto Condensed" panose="02000000000000000000" pitchFamily="2" charset="0"/>
                </a:rPr>
                <a:t>lời</a:t>
              </a:r>
              <a:endParaRPr lang="en-US" sz="2933" kern="0" dirty="0">
                <a:solidFill>
                  <a:schemeClr val="tx1"/>
                </a:solidFill>
                <a:latin typeface="Roboto Condensed" panose="02000000000000000000" pitchFamily="2" charset="0"/>
              </a:endParaRPr>
            </a:p>
          </p:txBody>
        </p:sp>
      </p:grpSp>
      <p:grpSp>
        <p:nvGrpSpPr>
          <p:cNvPr id="1058" name="Group 1057">
            <a:extLst>
              <a:ext uri="{FF2B5EF4-FFF2-40B4-BE49-F238E27FC236}">
                <a16:creationId xmlns:a16="http://schemas.microsoft.com/office/drawing/2014/main" id="{12BF3425-4495-4218-2010-6F1928FD8AB5}"/>
              </a:ext>
            </a:extLst>
          </p:cNvPr>
          <p:cNvGrpSpPr/>
          <p:nvPr/>
        </p:nvGrpSpPr>
        <p:grpSpPr>
          <a:xfrm>
            <a:off x="265700" y="5896043"/>
            <a:ext cx="567720" cy="567720"/>
            <a:chOff x="3667971" y="2390066"/>
            <a:chExt cx="425790" cy="425790"/>
          </a:xfrm>
        </p:grpSpPr>
        <p:sp>
          <p:nvSpPr>
            <p:cNvPr id="1059" name="Oval 1058">
              <a:extLst>
                <a:ext uri="{FF2B5EF4-FFF2-40B4-BE49-F238E27FC236}">
                  <a16:creationId xmlns:a16="http://schemas.microsoft.com/office/drawing/2014/main" id="{2EAF456C-6CF7-FEA3-5B78-566D8CBDE3E9}"/>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pic>
          <p:nvPicPr>
            <p:cNvPr id="1060" name="Picture 1059">
              <a:extLst>
                <a:ext uri="{FF2B5EF4-FFF2-40B4-BE49-F238E27FC236}">
                  <a16:creationId xmlns:a16="http://schemas.microsoft.com/office/drawing/2014/main" id="{50A9575A-5816-9743-225C-5937FB812D6F}"/>
                </a:ext>
              </a:extLst>
            </p:cNvPr>
            <p:cNvPicPr>
              <a:picLocks noChangeAspect="1"/>
            </p:cNvPicPr>
            <p:nvPr/>
          </p:nvPicPr>
          <p:blipFill>
            <a:blip r:embed="rId3"/>
            <a:stretch>
              <a:fillRect/>
            </a:stretch>
          </p:blipFill>
          <p:spPr>
            <a:xfrm>
              <a:off x="3726379" y="2426220"/>
              <a:ext cx="353482" cy="353482"/>
            </a:xfrm>
            <a:prstGeom prst="rect">
              <a:avLst/>
            </a:prstGeom>
          </p:spPr>
        </p:pic>
      </p:grpSp>
      <p:pic>
        <p:nvPicPr>
          <p:cNvPr id="13" name="Picture 12">
            <a:extLst>
              <a:ext uri="{FF2B5EF4-FFF2-40B4-BE49-F238E27FC236}">
                <a16:creationId xmlns:a16="http://schemas.microsoft.com/office/drawing/2014/main" id="{A4795A84-C2C2-1AE2-324E-FA067125F2AD}"/>
              </a:ext>
            </a:extLst>
          </p:cNvPr>
          <p:cNvPicPr>
            <a:picLocks noChangeAspect="1"/>
          </p:cNvPicPr>
          <p:nvPr/>
        </p:nvPicPr>
        <p:blipFill rotWithShape="1">
          <a:blip r:embed="rId4"/>
          <a:srcRect l="2166" t="3959" b="17533"/>
          <a:stretch/>
        </p:blipFill>
        <p:spPr>
          <a:xfrm>
            <a:off x="158627" y="1616824"/>
            <a:ext cx="11802787" cy="3492873"/>
          </a:xfrm>
          <a:prstGeom prst="rect">
            <a:avLst/>
          </a:prstGeom>
        </p:spPr>
      </p:pic>
      <p:sp>
        <p:nvSpPr>
          <p:cNvPr id="14" name="Isosceles Triangle 13">
            <a:extLst>
              <a:ext uri="{FF2B5EF4-FFF2-40B4-BE49-F238E27FC236}">
                <a16:creationId xmlns:a16="http://schemas.microsoft.com/office/drawing/2014/main" id="{69CFE230-6489-9B5A-AD06-A0D36D61A548}"/>
              </a:ext>
            </a:extLst>
          </p:cNvPr>
          <p:cNvSpPr/>
          <p:nvPr/>
        </p:nvSpPr>
        <p:spPr>
          <a:xfrm flipH="1">
            <a:off x="548978" y="4542373"/>
            <a:ext cx="577027" cy="490555"/>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cxnSp>
        <p:nvCxnSpPr>
          <p:cNvPr id="15" name="Straight Arrow Connector 14">
            <a:extLst>
              <a:ext uri="{FF2B5EF4-FFF2-40B4-BE49-F238E27FC236}">
                <a16:creationId xmlns:a16="http://schemas.microsoft.com/office/drawing/2014/main" id="{9B65531B-F3C7-3DC8-A810-C8244830561A}"/>
              </a:ext>
            </a:extLst>
          </p:cNvPr>
          <p:cNvCxnSpPr>
            <a:cxnSpLocks/>
          </p:cNvCxnSpPr>
          <p:nvPr/>
        </p:nvCxnSpPr>
        <p:spPr>
          <a:xfrm flipV="1">
            <a:off x="2459615" y="2431812"/>
            <a:ext cx="0" cy="68580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A0867383-7D9E-9723-20E4-CD1CF08601DB}"/>
              </a:ext>
            </a:extLst>
          </p:cNvPr>
          <p:cNvSpPr txBox="1"/>
          <p:nvPr/>
        </p:nvSpPr>
        <p:spPr>
          <a:xfrm>
            <a:off x="238718" y="5047444"/>
            <a:ext cx="1197546" cy="830997"/>
          </a:xfrm>
          <a:prstGeom prst="rect">
            <a:avLst/>
          </a:prstGeom>
          <a:noFill/>
        </p:spPr>
        <p:txBody>
          <a:bodyPr wrap="square" rtlCol="0">
            <a:spAutoFit/>
          </a:bodyPr>
          <a:lstStyle/>
          <a:p>
            <a:pPr algn="ctr"/>
            <a:r>
              <a:rPr lang="en-US" sz="2400" dirty="0" err="1">
                <a:solidFill>
                  <a:srgbClr val="002060"/>
                </a:solidFill>
                <a:latin typeface="Roboto Condensed" panose="02000000000000000000" pitchFamily="2" charset="0"/>
              </a:rPr>
              <a:t>Điểm</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tựa</a:t>
            </a:r>
            <a:endParaRPr lang="en-US" sz="2400" dirty="0">
              <a:solidFill>
                <a:srgbClr val="002060"/>
              </a:solidFill>
              <a:latin typeface="Roboto Condensed" panose="02000000000000000000" pitchFamily="2" charset="0"/>
            </a:endParaRPr>
          </a:p>
        </p:txBody>
      </p:sp>
      <p:sp>
        <p:nvSpPr>
          <p:cNvPr id="18" name="TextBox 17">
            <a:extLst>
              <a:ext uri="{FF2B5EF4-FFF2-40B4-BE49-F238E27FC236}">
                <a16:creationId xmlns:a16="http://schemas.microsoft.com/office/drawing/2014/main" id="{9B1713D9-79FA-C964-1F89-5222AC0C70FF}"/>
              </a:ext>
            </a:extLst>
          </p:cNvPr>
          <p:cNvSpPr txBox="1"/>
          <p:nvPr/>
        </p:nvSpPr>
        <p:spPr>
          <a:xfrm>
            <a:off x="1536337" y="2200979"/>
            <a:ext cx="921208" cy="461665"/>
          </a:xfrm>
          <a:prstGeom prst="rect">
            <a:avLst/>
          </a:prstGeom>
          <a:noFill/>
        </p:spPr>
        <p:txBody>
          <a:bodyPr wrap="square" rtlCol="0">
            <a:spAutoFit/>
          </a:bodyPr>
          <a:lstStyle>
            <a:defPPr>
              <a:defRPr lang="en-US"/>
            </a:defPPr>
            <a:lvl1pPr algn="ctr">
              <a:defRPr sz="2400">
                <a:solidFill>
                  <a:srgbClr val="002060"/>
                </a:solidFill>
                <a:latin typeface="#9Slide07 IcielBaliho Script" pitchFamily="2" charset="-93"/>
              </a:defRPr>
            </a:lvl1pPr>
          </a:lstStyle>
          <a:p>
            <a:r>
              <a:rPr lang="en-US" dirty="0" err="1">
                <a:latin typeface="Roboto Condensed" panose="02000000000000000000" pitchFamily="2" charset="0"/>
              </a:rPr>
              <a:t>Lực</a:t>
            </a:r>
            <a:endParaRPr lang="en-US" dirty="0">
              <a:latin typeface="Roboto Condensed" panose="02000000000000000000" pitchFamily="2" charset="0"/>
            </a:endParaRPr>
          </a:p>
        </p:txBody>
      </p:sp>
      <p:cxnSp>
        <p:nvCxnSpPr>
          <p:cNvPr id="21" name="Straight Connector 20">
            <a:extLst>
              <a:ext uri="{FF2B5EF4-FFF2-40B4-BE49-F238E27FC236}">
                <a16:creationId xmlns:a16="http://schemas.microsoft.com/office/drawing/2014/main" id="{A26448F5-6B4A-3F74-A17A-E6BBF77F79EE}"/>
              </a:ext>
            </a:extLst>
          </p:cNvPr>
          <p:cNvCxnSpPr>
            <a:cxnSpLocks/>
          </p:cNvCxnSpPr>
          <p:nvPr/>
        </p:nvCxnSpPr>
        <p:spPr>
          <a:xfrm>
            <a:off x="2457545" y="3117612"/>
            <a:ext cx="0" cy="142476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354E624-9102-0075-EC73-B18177D00AD8}"/>
              </a:ext>
            </a:extLst>
          </p:cNvPr>
          <p:cNvCxnSpPr>
            <a:cxnSpLocks/>
          </p:cNvCxnSpPr>
          <p:nvPr/>
        </p:nvCxnSpPr>
        <p:spPr>
          <a:xfrm>
            <a:off x="909398" y="4542373"/>
            <a:ext cx="1620054" cy="17951"/>
          </a:xfrm>
          <a:prstGeom prst="straightConnector1">
            <a:avLst/>
          </a:prstGeom>
          <a:ln w="38100">
            <a:solidFill>
              <a:srgbClr val="FFFF00"/>
            </a:solidFill>
            <a:headEnd type="triangle"/>
            <a:tailEnd type="triangle"/>
          </a:ln>
          <a:effectLst>
            <a:glow rad="1016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AE8AC2B-D1A5-5AEC-F3F5-914125F2882E}"/>
              </a:ext>
            </a:extLst>
          </p:cNvPr>
          <p:cNvSpPr txBox="1"/>
          <p:nvPr/>
        </p:nvSpPr>
        <p:spPr>
          <a:xfrm>
            <a:off x="1345941" y="4560324"/>
            <a:ext cx="1894765" cy="461665"/>
          </a:xfrm>
          <a:prstGeom prst="rect">
            <a:avLst/>
          </a:prstGeom>
          <a:noFill/>
        </p:spPr>
        <p:txBody>
          <a:bodyPr wrap="square" rtlCol="0">
            <a:spAutoFit/>
          </a:bodyPr>
          <a:lstStyle/>
          <a:p>
            <a:pPr algn="ctr"/>
            <a:r>
              <a:rPr lang="en-US" sz="2400" dirty="0" err="1">
                <a:solidFill>
                  <a:srgbClr val="002060"/>
                </a:solidFill>
                <a:latin typeface="Roboto Condensed" panose="02000000000000000000" pitchFamily="2" charset="0"/>
              </a:rPr>
              <a:t>Cánh</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tay</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đòn</a:t>
            </a:r>
            <a:endParaRPr lang="en-US" sz="2400" dirty="0">
              <a:solidFill>
                <a:srgbClr val="002060"/>
              </a:solidFill>
              <a:latin typeface="Roboto Condensed" panose="02000000000000000000" pitchFamily="2" charset="0"/>
            </a:endParaRPr>
          </a:p>
        </p:txBody>
      </p:sp>
      <p:sp>
        <p:nvSpPr>
          <p:cNvPr id="28" name="Google Shape;2299;p37">
            <a:extLst>
              <a:ext uri="{FF2B5EF4-FFF2-40B4-BE49-F238E27FC236}">
                <a16:creationId xmlns:a16="http://schemas.microsoft.com/office/drawing/2014/main" id="{C69AC3EC-9899-2B27-8173-FA668E5B9E0E}"/>
              </a:ext>
            </a:extLst>
          </p:cNvPr>
          <p:cNvSpPr txBox="1">
            <a:spLocks/>
          </p:cNvSpPr>
          <p:nvPr/>
        </p:nvSpPr>
        <p:spPr>
          <a:xfrm>
            <a:off x="222081" y="1616824"/>
            <a:ext cx="653793" cy="5920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dirty="0">
                <a:latin typeface="Roboto" panose="02000000000000000000" pitchFamily="2" charset="0"/>
              </a:rPr>
              <a:t>a)</a:t>
            </a:r>
            <a:endParaRPr lang="en-US" dirty="0">
              <a:latin typeface="Roboto" panose="02000000000000000000" pitchFamily="2" charset="0"/>
              <a:sym typeface="Arial"/>
            </a:endParaRPr>
          </a:p>
        </p:txBody>
      </p:sp>
      <p:sp>
        <p:nvSpPr>
          <p:cNvPr id="29" name="Google Shape;2299;p37">
            <a:extLst>
              <a:ext uri="{FF2B5EF4-FFF2-40B4-BE49-F238E27FC236}">
                <a16:creationId xmlns:a16="http://schemas.microsoft.com/office/drawing/2014/main" id="{3192AD71-63EF-E509-1DDF-3FFEB5E1C947}"/>
              </a:ext>
            </a:extLst>
          </p:cNvPr>
          <p:cNvSpPr txBox="1">
            <a:spLocks/>
          </p:cNvSpPr>
          <p:nvPr/>
        </p:nvSpPr>
        <p:spPr>
          <a:xfrm>
            <a:off x="4134718" y="1649108"/>
            <a:ext cx="653793" cy="5920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dirty="0">
                <a:latin typeface="Roboto" panose="02000000000000000000" pitchFamily="2" charset="0"/>
              </a:rPr>
              <a:t>b)</a:t>
            </a:r>
            <a:endParaRPr lang="en-US" dirty="0">
              <a:latin typeface="Roboto" panose="02000000000000000000" pitchFamily="2" charset="0"/>
              <a:sym typeface="Arial"/>
            </a:endParaRPr>
          </a:p>
        </p:txBody>
      </p:sp>
      <p:sp>
        <p:nvSpPr>
          <p:cNvPr id="30" name="Google Shape;2299;p37">
            <a:extLst>
              <a:ext uri="{FF2B5EF4-FFF2-40B4-BE49-F238E27FC236}">
                <a16:creationId xmlns:a16="http://schemas.microsoft.com/office/drawing/2014/main" id="{22971326-2208-DE1C-8FF8-48123EC2E937}"/>
              </a:ext>
            </a:extLst>
          </p:cNvPr>
          <p:cNvSpPr txBox="1">
            <a:spLocks/>
          </p:cNvSpPr>
          <p:nvPr/>
        </p:nvSpPr>
        <p:spPr>
          <a:xfrm>
            <a:off x="7720458" y="1628036"/>
            <a:ext cx="653793" cy="5920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dirty="0">
                <a:latin typeface="Roboto" panose="02000000000000000000" pitchFamily="2" charset="0"/>
              </a:rPr>
              <a:t>c)</a:t>
            </a:r>
            <a:endParaRPr lang="en-US" dirty="0">
              <a:latin typeface="Roboto" panose="02000000000000000000" pitchFamily="2" charset="0"/>
              <a:sym typeface="Arial"/>
            </a:endParaRPr>
          </a:p>
        </p:txBody>
      </p:sp>
      <p:sp>
        <p:nvSpPr>
          <p:cNvPr id="1036" name="Isosceles Triangle 1035">
            <a:extLst>
              <a:ext uri="{FF2B5EF4-FFF2-40B4-BE49-F238E27FC236}">
                <a16:creationId xmlns:a16="http://schemas.microsoft.com/office/drawing/2014/main" id="{359967AB-9B2B-F35B-CE55-B00B9EE277F1}"/>
              </a:ext>
            </a:extLst>
          </p:cNvPr>
          <p:cNvSpPr/>
          <p:nvPr/>
        </p:nvSpPr>
        <p:spPr>
          <a:xfrm flipH="1">
            <a:off x="5278861" y="4214508"/>
            <a:ext cx="577027" cy="490555"/>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cxnSp>
        <p:nvCxnSpPr>
          <p:cNvPr id="1037" name="Straight Arrow Connector 1036">
            <a:extLst>
              <a:ext uri="{FF2B5EF4-FFF2-40B4-BE49-F238E27FC236}">
                <a16:creationId xmlns:a16="http://schemas.microsoft.com/office/drawing/2014/main" id="{DCE3C676-29FF-610E-DC7D-D8760787A323}"/>
              </a:ext>
            </a:extLst>
          </p:cNvPr>
          <p:cNvCxnSpPr>
            <a:cxnSpLocks/>
          </p:cNvCxnSpPr>
          <p:nvPr/>
        </p:nvCxnSpPr>
        <p:spPr>
          <a:xfrm>
            <a:off x="7432094" y="2570478"/>
            <a:ext cx="0" cy="68580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038" name="TextBox 1037">
            <a:extLst>
              <a:ext uri="{FF2B5EF4-FFF2-40B4-BE49-F238E27FC236}">
                <a16:creationId xmlns:a16="http://schemas.microsoft.com/office/drawing/2014/main" id="{C1CE338E-D540-89B1-A989-91040E3ADF08}"/>
              </a:ext>
            </a:extLst>
          </p:cNvPr>
          <p:cNvSpPr txBox="1"/>
          <p:nvPr/>
        </p:nvSpPr>
        <p:spPr>
          <a:xfrm>
            <a:off x="4968601" y="4719579"/>
            <a:ext cx="1197546" cy="830997"/>
          </a:xfrm>
          <a:prstGeom prst="rect">
            <a:avLst/>
          </a:prstGeom>
          <a:noFill/>
        </p:spPr>
        <p:txBody>
          <a:bodyPr wrap="square" rtlCol="0">
            <a:spAutoFit/>
          </a:bodyPr>
          <a:lstStyle/>
          <a:p>
            <a:pPr algn="ctr"/>
            <a:r>
              <a:rPr lang="en-US" sz="2400" dirty="0" err="1">
                <a:solidFill>
                  <a:srgbClr val="002060"/>
                </a:solidFill>
                <a:latin typeface="Roboto Condensed" panose="02000000000000000000" pitchFamily="2" charset="0"/>
              </a:rPr>
              <a:t>Điểm</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tựa</a:t>
            </a:r>
            <a:endParaRPr lang="en-US" sz="2400" dirty="0">
              <a:solidFill>
                <a:srgbClr val="002060"/>
              </a:solidFill>
              <a:latin typeface="Roboto Condensed" panose="02000000000000000000" pitchFamily="2" charset="0"/>
            </a:endParaRPr>
          </a:p>
        </p:txBody>
      </p:sp>
      <p:sp>
        <p:nvSpPr>
          <p:cNvPr id="1039" name="TextBox 1038">
            <a:extLst>
              <a:ext uri="{FF2B5EF4-FFF2-40B4-BE49-F238E27FC236}">
                <a16:creationId xmlns:a16="http://schemas.microsoft.com/office/drawing/2014/main" id="{F7B99A61-F177-D280-D45B-D667CD619314}"/>
              </a:ext>
            </a:extLst>
          </p:cNvPr>
          <p:cNvSpPr txBox="1"/>
          <p:nvPr/>
        </p:nvSpPr>
        <p:spPr>
          <a:xfrm>
            <a:off x="6222409" y="2227616"/>
            <a:ext cx="921208" cy="461665"/>
          </a:xfrm>
          <a:prstGeom prst="rect">
            <a:avLst/>
          </a:prstGeom>
          <a:noFill/>
        </p:spPr>
        <p:txBody>
          <a:bodyPr wrap="square" rtlCol="0">
            <a:spAutoFit/>
          </a:bodyPr>
          <a:lstStyle>
            <a:defPPr>
              <a:defRPr lang="en-US"/>
            </a:defPPr>
            <a:lvl1pPr algn="ctr">
              <a:defRPr sz="2400">
                <a:solidFill>
                  <a:srgbClr val="002060"/>
                </a:solidFill>
                <a:latin typeface="#9Slide07 IcielBaliho Script" pitchFamily="2" charset="-93"/>
              </a:defRPr>
            </a:lvl1pPr>
          </a:lstStyle>
          <a:p>
            <a:r>
              <a:rPr lang="en-US" dirty="0" err="1">
                <a:latin typeface="Roboto Condensed" panose="02000000000000000000" pitchFamily="2" charset="0"/>
              </a:rPr>
              <a:t>Lực</a:t>
            </a:r>
            <a:endParaRPr lang="en-US" dirty="0">
              <a:latin typeface="Roboto Condensed" panose="02000000000000000000" pitchFamily="2" charset="0"/>
            </a:endParaRPr>
          </a:p>
        </p:txBody>
      </p:sp>
      <p:cxnSp>
        <p:nvCxnSpPr>
          <p:cNvPr id="1040" name="Straight Connector 1039">
            <a:extLst>
              <a:ext uri="{FF2B5EF4-FFF2-40B4-BE49-F238E27FC236}">
                <a16:creationId xmlns:a16="http://schemas.microsoft.com/office/drawing/2014/main" id="{F76B224E-65C2-9F65-B933-9356263363C0}"/>
              </a:ext>
            </a:extLst>
          </p:cNvPr>
          <p:cNvCxnSpPr>
            <a:cxnSpLocks/>
          </p:cNvCxnSpPr>
          <p:nvPr/>
        </p:nvCxnSpPr>
        <p:spPr>
          <a:xfrm>
            <a:off x="7432094" y="3256278"/>
            <a:ext cx="0" cy="97618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41" name="Straight Arrow Connector 1040">
            <a:extLst>
              <a:ext uri="{FF2B5EF4-FFF2-40B4-BE49-F238E27FC236}">
                <a16:creationId xmlns:a16="http://schemas.microsoft.com/office/drawing/2014/main" id="{F82696BD-E6C0-6CDA-6736-F31CF175AA06}"/>
              </a:ext>
            </a:extLst>
          </p:cNvPr>
          <p:cNvCxnSpPr>
            <a:cxnSpLocks/>
          </p:cNvCxnSpPr>
          <p:nvPr/>
        </p:nvCxnSpPr>
        <p:spPr>
          <a:xfrm>
            <a:off x="5606217" y="4232459"/>
            <a:ext cx="1792813" cy="19865"/>
          </a:xfrm>
          <a:prstGeom prst="straightConnector1">
            <a:avLst/>
          </a:prstGeom>
          <a:ln w="38100">
            <a:solidFill>
              <a:srgbClr val="FFFF00"/>
            </a:solidFill>
            <a:headEnd type="triangle"/>
            <a:tailEnd type="triangle"/>
          </a:ln>
          <a:effectLst>
            <a:glow rad="1016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1042" name="TextBox 1041">
            <a:extLst>
              <a:ext uri="{FF2B5EF4-FFF2-40B4-BE49-F238E27FC236}">
                <a16:creationId xmlns:a16="http://schemas.microsoft.com/office/drawing/2014/main" id="{ED3F0C4E-6857-0643-382A-F689843D7B05}"/>
              </a:ext>
            </a:extLst>
          </p:cNvPr>
          <p:cNvSpPr txBox="1"/>
          <p:nvPr/>
        </p:nvSpPr>
        <p:spPr>
          <a:xfrm>
            <a:off x="5989883" y="4506730"/>
            <a:ext cx="1894765" cy="461665"/>
          </a:xfrm>
          <a:prstGeom prst="rect">
            <a:avLst/>
          </a:prstGeom>
          <a:noFill/>
        </p:spPr>
        <p:txBody>
          <a:bodyPr wrap="square" rtlCol="0">
            <a:spAutoFit/>
          </a:bodyPr>
          <a:lstStyle/>
          <a:p>
            <a:pPr algn="ctr"/>
            <a:r>
              <a:rPr lang="en-US" sz="2400" dirty="0" err="1">
                <a:solidFill>
                  <a:srgbClr val="002060"/>
                </a:solidFill>
                <a:latin typeface="Roboto Condensed" panose="02000000000000000000" pitchFamily="2" charset="0"/>
              </a:rPr>
              <a:t>Cánh</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tay</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đòn</a:t>
            </a:r>
            <a:endParaRPr lang="en-US" sz="2400" dirty="0">
              <a:solidFill>
                <a:srgbClr val="002060"/>
              </a:solidFill>
              <a:latin typeface="Roboto Condensed" panose="02000000000000000000" pitchFamily="2" charset="0"/>
            </a:endParaRPr>
          </a:p>
        </p:txBody>
      </p:sp>
      <p:sp>
        <p:nvSpPr>
          <p:cNvPr id="2" name="Isosceles Triangle 1">
            <a:extLst>
              <a:ext uri="{FF2B5EF4-FFF2-40B4-BE49-F238E27FC236}">
                <a16:creationId xmlns:a16="http://schemas.microsoft.com/office/drawing/2014/main" id="{80BEC505-E507-492B-CAC8-6E22F1149904}"/>
              </a:ext>
            </a:extLst>
          </p:cNvPr>
          <p:cNvSpPr/>
          <p:nvPr/>
        </p:nvSpPr>
        <p:spPr>
          <a:xfrm flipH="1">
            <a:off x="8577176" y="3339437"/>
            <a:ext cx="577027" cy="490555"/>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cxnSp>
        <p:nvCxnSpPr>
          <p:cNvPr id="3" name="Straight Arrow Connector 2">
            <a:extLst>
              <a:ext uri="{FF2B5EF4-FFF2-40B4-BE49-F238E27FC236}">
                <a16:creationId xmlns:a16="http://schemas.microsoft.com/office/drawing/2014/main" id="{11F8EB19-E5A8-2526-072D-224C02BF7B7F}"/>
              </a:ext>
            </a:extLst>
          </p:cNvPr>
          <p:cNvCxnSpPr>
            <a:cxnSpLocks/>
          </p:cNvCxnSpPr>
          <p:nvPr/>
        </p:nvCxnSpPr>
        <p:spPr>
          <a:xfrm>
            <a:off x="10647942" y="3360579"/>
            <a:ext cx="0" cy="68580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13B5D8EB-048D-025F-4D67-11921E1B577D}"/>
              </a:ext>
            </a:extLst>
          </p:cNvPr>
          <p:cNvSpPr txBox="1"/>
          <p:nvPr/>
        </p:nvSpPr>
        <p:spPr>
          <a:xfrm>
            <a:off x="8278832" y="4089683"/>
            <a:ext cx="1197546" cy="830997"/>
          </a:xfrm>
          <a:prstGeom prst="rect">
            <a:avLst/>
          </a:prstGeom>
          <a:noFill/>
        </p:spPr>
        <p:txBody>
          <a:bodyPr wrap="square" rtlCol="0">
            <a:spAutoFit/>
          </a:bodyPr>
          <a:lstStyle/>
          <a:p>
            <a:pPr algn="ctr"/>
            <a:r>
              <a:rPr lang="en-US" sz="2400" dirty="0" err="1">
                <a:solidFill>
                  <a:srgbClr val="002060"/>
                </a:solidFill>
                <a:latin typeface="Roboto Condensed" panose="02000000000000000000" pitchFamily="2" charset="0"/>
              </a:rPr>
              <a:t>Điểm</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tựa</a:t>
            </a:r>
            <a:endParaRPr lang="en-US" sz="2400" dirty="0">
              <a:solidFill>
                <a:srgbClr val="002060"/>
              </a:solidFill>
              <a:latin typeface="Roboto Condensed" panose="02000000000000000000" pitchFamily="2" charset="0"/>
            </a:endParaRPr>
          </a:p>
        </p:txBody>
      </p:sp>
      <p:sp>
        <p:nvSpPr>
          <p:cNvPr id="8" name="TextBox 7">
            <a:extLst>
              <a:ext uri="{FF2B5EF4-FFF2-40B4-BE49-F238E27FC236}">
                <a16:creationId xmlns:a16="http://schemas.microsoft.com/office/drawing/2014/main" id="{1C9C73AB-9AA2-A0AA-E80D-BDFA1386ECBF}"/>
              </a:ext>
            </a:extLst>
          </p:cNvPr>
          <p:cNvSpPr txBox="1"/>
          <p:nvPr/>
        </p:nvSpPr>
        <p:spPr>
          <a:xfrm>
            <a:off x="10615555" y="3727466"/>
            <a:ext cx="921208" cy="461665"/>
          </a:xfrm>
          <a:prstGeom prst="rect">
            <a:avLst/>
          </a:prstGeom>
          <a:noFill/>
        </p:spPr>
        <p:txBody>
          <a:bodyPr wrap="square" rtlCol="0">
            <a:spAutoFit/>
          </a:bodyPr>
          <a:lstStyle>
            <a:defPPr>
              <a:defRPr lang="en-US"/>
            </a:defPPr>
            <a:lvl1pPr algn="ctr">
              <a:defRPr sz="2400">
                <a:solidFill>
                  <a:srgbClr val="002060"/>
                </a:solidFill>
                <a:latin typeface="#9Slide07 IcielBaliho Script" pitchFamily="2" charset="-93"/>
              </a:defRPr>
            </a:lvl1pPr>
          </a:lstStyle>
          <a:p>
            <a:r>
              <a:rPr lang="en-US" dirty="0" err="1">
                <a:latin typeface="Roboto Condensed" panose="02000000000000000000" pitchFamily="2" charset="0"/>
              </a:rPr>
              <a:t>Lực</a:t>
            </a:r>
            <a:endParaRPr lang="en-US" dirty="0">
              <a:latin typeface="Roboto Condensed" panose="02000000000000000000" pitchFamily="2" charset="0"/>
            </a:endParaRPr>
          </a:p>
        </p:txBody>
      </p:sp>
      <p:cxnSp>
        <p:nvCxnSpPr>
          <p:cNvPr id="12" name="Straight Arrow Connector 11">
            <a:extLst>
              <a:ext uri="{FF2B5EF4-FFF2-40B4-BE49-F238E27FC236}">
                <a16:creationId xmlns:a16="http://schemas.microsoft.com/office/drawing/2014/main" id="{AA88F472-BC4A-F1B4-0E94-0842F784B081}"/>
              </a:ext>
            </a:extLst>
          </p:cNvPr>
          <p:cNvCxnSpPr>
            <a:cxnSpLocks/>
          </p:cNvCxnSpPr>
          <p:nvPr/>
        </p:nvCxnSpPr>
        <p:spPr>
          <a:xfrm>
            <a:off x="8855129" y="3319572"/>
            <a:ext cx="1792813" cy="19865"/>
          </a:xfrm>
          <a:prstGeom prst="straightConnector1">
            <a:avLst/>
          </a:prstGeom>
          <a:ln w="38100">
            <a:solidFill>
              <a:srgbClr val="FFFF00"/>
            </a:solidFill>
            <a:headEnd type="triangle"/>
            <a:tailEnd type="triangle"/>
          </a:ln>
          <a:effectLst>
            <a:glow rad="1016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B989BE2-1D46-75E2-BD78-4D0978E439F0}"/>
              </a:ext>
            </a:extLst>
          </p:cNvPr>
          <p:cNvSpPr txBox="1"/>
          <p:nvPr/>
        </p:nvSpPr>
        <p:spPr>
          <a:xfrm>
            <a:off x="9286105" y="3421327"/>
            <a:ext cx="1197547" cy="830997"/>
          </a:xfrm>
          <a:prstGeom prst="rect">
            <a:avLst/>
          </a:prstGeom>
          <a:noFill/>
        </p:spPr>
        <p:txBody>
          <a:bodyPr wrap="square" rtlCol="0">
            <a:spAutoFit/>
          </a:bodyPr>
          <a:lstStyle/>
          <a:p>
            <a:pPr algn="ctr"/>
            <a:r>
              <a:rPr lang="en-US" sz="2400" dirty="0" err="1">
                <a:solidFill>
                  <a:srgbClr val="002060"/>
                </a:solidFill>
                <a:latin typeface="Roboto Condensed" panose="02000000000000000000" pitchFamily="2" charset="0"/>
              </a:rPr>
              <a:t>Cánh</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tay</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đòn</a:t>
            </a:r>
            <a:endParaRPr lang="en-US" sz="24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6150598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par>
                          <p:cTn id="18" fill="hold">
                            <p:stCondLst>
                              <p:cond delay="2265"/>
                            </p:stCondLst>
                            <p:childTnLst>
                              <p:par>
                                <p:cTn id="19" presetID="14" presetClass="entr" presetSubtype="1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58"/>
                                        </p:tgtEl>
                                        <p:attrNameLst>
                                          <p:attrName>style.visibility</p:attrName>
                                        </p:attrNameLst>
                                      </p:cBhvr>
                                      <p:to>
                                        <p:strVal val="visible"/>
                                      </p:to>
                                    </p:set>
                                    <p:anim calcmode="lin" valueType="num">
                                      <p:cBhvr>
                                        <p:cTn id="35" dur="500" fill="hold"/>
                                        <p:tgtEl>
                                          <p:spTgt spid="1058"/>
                                        </p:tgtEl>
                                        <p:attrNameLst>
                                          <p:attrName>ppt_w</p:attrName>
                                        </p:attrNameLst>
                                      </p:cBhvr>
                                      <p:tavLst>
                                        <p:tav tm="0">
                                          <p:val>
                                            <p:fltVal val="0"/>
                                          </p:val>
                                        </p:tav>
                                        <p:tav tm="100000">
                                          <p:val>
                                            <p:strVal val="#ppt_w"/>
                                          </p:val>
                                        </p:tav>
                                      </p:tavLst>
                                    </p:anim>
                                    <p:anim calcmode="lin" valueType="num">
                                      <p:cBhvr>
                                        <p:cTn id="36" dur="500" fill="hold"/>
                                        <p:tgtEl>
                                          <p:spTgt spid="1058"/>
                                        </p:tgtEl>
                                        <p:attrNameLst>
                                          <p:attrName>ppt_h</p:attrName>
                                        </p:attrNameLst>
                                      </p:cBhvr>
                                      <p:tavLst>
                                        <p:tav tm="0">
                                          <p:val>
                                            <p:fltVal val="0"/>
                                          </p:val>
                                        </p:tav>
                                        <p:tav tm="100000">
                                          <p:val>
                                            <p:strVal val="#ppt_h"/>
                                          </p:val>
                                        </p:tav>
                                      </p:tavLst>
                                    </p:anim>
                                    <p:animEffect transition="in" filter="fade">
                                      <p:cBhvr>
                                        <p:cTn id="37" dur="500"/>
                                        <p:tgtEl>
                                          <p:spTgt spid="1058"/>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1029"/>
                                        </p:tgtEl>
                                        <p:attrNameLst>
                                          <p:attrName>style.visibility</p:attrName>
                                        </p:attrNameLst>
                                      </p:cBhvr>
                                      <p:to>
                                        <p:strVal val="visible"/>
                                      </p:to>
                                    </p:set>
                                    <p:animEffect transition="in" filter="wipe(left)">
                                      <p:cBhvr>
                                        <p:cTn id="41" dur="500"/>
                                        <p:tgtEl>
                                          <p:spTgt spid="102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par>
                          <p:cTn id="53" fill="hold">
                            <p:stCondLst>
                              <p:cond delay="1000"/>
                            </p:stCondLst>
                            <p:childTnLst>
                              <p:par>
                                <p:cTn id="54" presetID="22" presetClass="entr" presetSubtype="4"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par>
                          <p:cTn id="57" fill="hold">
                            <p:stCondLst>
                              <p:cond delay="1500"/>
                            </p:stCondLst>
                            <p:childTnLst>
                              <p:par>
                                <p:cTn id="58" presetID="14" presetClass="entr" presetSubtype="10"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randombar(horizontal)">
                                      <p:cBhvr>
                                        <p:cTn id="60" dur="500"/>
                                        <p:tgtEl>
                                          <p:spTgt spid="18"/>
                                        </p:tgtEl>
                                      </p:cBhvr>
                                    </p:animEffect>
                                  </p:childTnLst>
                                </p:cTn>
                              </p:par>
                            </p:childTnLst>
                          </p:cTn>
                        </p:par>
                        <p:par>
                          <p:cTn id="61" fill="hold">
                            <p:stCondLst>
                              <p:cond delay="2000"/>
                            </p:stCondLst>
                            <p:childTnLst>
                              <p:par>
                                <p:cTn id="62" presetID="22" presetClass="entr" presetSubtype="1"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up)">
                                      <p:cBhvr>
                                        <p:cTn id="64" dur="500"/>
                                        <p:tgtEl>
                                          <p:spTgt spid="21"/>
                                        </p:tgtEl>
                                      </p:cBhvr>
                                    </p:animEffect>
                                  </p:childTnLst>
                                </p:cTn>
                              </p:par>
                            </p:childTnLst>
                          </p:cTn>
                        </p:par>
                        <p:par>
                          <p:cTn id="65" fill="hold">
                            <p:stCondLst>
                              <p:cond delay="2500"/>
                            </p:stCondLst>
                            <p:childTnLst>
                              <p:par>
                                <p:cTn id="66" presetID="16" presetClass="entr" presetSubtype="37" fill="hold" nodeType="after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outVertical)">
                                      <p:cBhvr>
                                        <p:cTn id="68" dur="500"/>
                                        <p:tgtEl>
                                          <p:spTgt spid="22"/>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randombar(horizontal)">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036"/>
                                        </p:tgtEl>
                                        <p:attrNameLst>
                                          <p:attrName>style.visibility</p:attrName>
                                        </p:attrNameLst>
                                      </p:cBhvr>
                                      <p:to>
                                        <p:strVal val="visible"/>
                                      </p:to>
                                    </p:set>
                                    <p:anim calcmode="lin" valueType="num">
                                      <p:cBhvr>
                                        <p:cTn id="76" dur="500" fill="hold"/>
                                        <p:tgtEl>
                                          <p:spTgt spid="1036"/>
                                        </p:tgtEl>
                                        <p:attrNameLst>
                                          <p:attrName>ppt_w</p:attrName>
                                        </p:attrNameLst>
                                      </p:cBhvr>
                                      <p:tavLst>
                                        <p:tav tm="0">
                                          <p:val>
                                            <p:fltVal val="0"/>
                                          </p:val>
                                        </p:tav>
                                        <p:tav tm="100000">
                                          <p:val>
                                            <p:strVal val="#ppt_w"/>
                                          </p:val>
                                        </p:tav>
                                      </p:tavLst>
                                    </p:anim>
                                    <p:anim calcmode="lin" valueType="num">
                                      <p:cBhvr>
                                        <p:cTn id="77" dur="500" fill="hold"/>
                                        <p:tgtEl>
                                          <p:spTgt spid="1036"/>
                                        </p:tgtEl>
                                        <p:attrNameLst>
                                          <p:attrName>ppt_h</p:attrName>
                                        </p:attrNameLst>
                                      </p:cBhvr>
                                      <p:tavLst>
                                        <p:tav tm="0">
                                          <p:val>
                                            <p:fltVal val="0"/>
                                          </p:val>
                                        </p:tav>
                                        <p:tav tm="100000">
                                          <p:val>
                                            <p:strVal val="#ppt_h"/>
                                          </p:val>
                                        </p:tav>
                                      </p:tavLst>
                                    </p:anim>
                                    <p:animEffect transition="in" filter="fade">
                                      <p:cBhvr>
                                        <p:cTn id="78" dur="500"/>
                                        <p:tgtEl>
                                          <p:spTgt spid="1036"/>
                                        </p:tgtEl>
                                      </p:cBhvr>
                                    </p:animEffect>
                                  </p:childTnLst>
                                </p:cTn>
                              </p:par>
                            </p:childTnLst>
                          </p:cTn>
                        </p:par>
                        <p:par>
                          <p:cTn id="79" fill="hold">
                            <p:stCondLst>
                              <p:cond delay="500"/>
                            </p:stCondLst>
                            <p:childTnLst>
                              <p:par>
                                <p:cTn id="80" presetID="14" presetClass="entr" presetSubtype="10" fill="hold" grpId="0" nodeType="afterEffect">
                                  <p:stCondLst>
                                    <p:cond delay="0"/>
                                  </p:stCondLst>
                                  <p:childTnLst>
                                    <p:set>
                                      <p:cBhvr>
                                        <p:cTn id="81" dur="1" fill="hold">
                                          <p:stCondLst>
                                            <p:cond delay="0"/>
                                          </p:stCondLst>
                                        </p:cTn>
                                        <p:tgtEl>
                                          <p:spTgt spid="1038"/>
                                        </p:tgtEl>
                                        <p:attrNameLst>
                                          <p:attrName>style.visibility</p:attrName>
                                        </p:attrNameLst>
                                      </p:cBhvr>
                                      <p:to>
                                        <p:strVal val="visible"/>
                                      </p:to>
                                    </p:set>
                                    <p:animEffect transition="in" filter="randombar(horizontal)">
                                      <p:cBhvr>
                                        <p:cTn id="82" dur="500"/>
                                        <p:tgtEl>
                                          <p:spTgt spid="1038"/>
                                        </p:tgtEl>
                                      </p:cBhvr>
                                    </p:animEffect>
                                  </p:childTnLst>
                                </p:cTn>
                              </p:par>
                            </p:childTnLst>
                          </p:cTn>
                        </p:par>
                        <p:par>
                          <p:cTn id="83" fill="hold">
                            <p:stCondLst>
                              <p:cond delay="1000"/>
                            </p:stCondLst>
                            <p:childTnLst>
                              <p:par>
                                <p:cTn id="84" presetID="22" presetClass="entr" presetSubtype="1" fill="hold" nodeType="afterEffect">
                                  <p:stCondLst>
                                    <p:cond delay="0"/>
                                  </p:stCondLst>
                                  <p:childTnLst>
                                    <p:set>
                                      <p:cBhvr>
                                        <p:cTn id="85" dur="1" fill="hold">
                                          <p:stCondLst>
                                            <p:cond delay="0"/>
                                          </p:stCondLst>
                                        </p:cTn>
                                        <p:tgtEl>
                                          <p:spTgt spid="1037"/>
                                        </p:tgtEl>
                                        <p:attrNameLst>
                                          <p:attrName>style.visibility</p:attrName>
                                        </p:attrNameLst>
                                      </p:cBhvr>
                                      <p:to>
                                        <p:strVal val="visible"/>
                                      </p:to>
                                    </p:set>
                                    <p:animEffect transition="in" filter="wipe(up)">
                                      <p:cBhvr>
                                        <p:cTn id="86" dur="500"/>
                                        <p:tgtEl>
                                          <p:spTgt spid="1037"/>
                                        </p:tgtEl>
                                      </p:cBhvr>
                                    </p:animEffect>
                                  </p:childTnLst>
                                </p:cTn>
                              </p:par>
                            </p:childTnLst>
                          </p:cTn>
                        </p:par>
                        <p:par>
                          <p:cTn id="87" fill="hold">
                            <p:stCondLst>
                              <p:cond delay="1500"/>
                            </p:stCondLst>
                            <p:childTnLst>
                              <p:par>
                                <p:cTn id="88" presetID="14" presetClass="entr" presetSubtype="10" fill="hold" grpId="0" nodeType="afterEffect">
                                  <p:stCondLst>
                                    <p:cond delay="0"/>
                                  </p:stCondLst>
                                  <p:childTnLst>
                                    <p:set>
                                      <p:cBhvr>
                                        <p:cTn id="89" dur="1" fill="hold">
                                          <p:stCondLst>
                                            <p:cond delay="0"/>
                                          </p:stCondLst>
                                        </p:cTn>
                                        <p:tgtEl>
                                          <p:spTgt spid="1039"/>
                                        </p:tgtEl>
                                        <p:attrNameLst>
                                          <p:attrName>style.visibility</p:attrName>
                                        </p:attrNameLst>
                                      </p:cBhvr>
                                      <p:to>
                                        <p:strVal val="visible"/>
                                      </p:to>
                                    </p:set>
                                    <p:animEffect transition="in" filter="randombar(horizontal)">
                                      <p:cBhvr>
                                        <p:cTn id="90" dur="500"/>
                                        <p:tgtEl>
                                          <p:spTgt spid="1039"/>
                                        </p:tgtEl>
                                      </p:cBhvr>
                                    </p:animEffect>
                                  </p:childTnLst>
                                </p:cTn>
                              </p:par>
                            </p:childTnLst>
                          </p:cTn>
                        </p:par>
                        <p:par>
                          <p:cTn id="91" fill="hold">
                            <p:stCondLst>
                              <p:cond delay="2000"/>
                            </p:stCondLst>
                            <p:childTnLst>
                              <p:par>
                                <p:cTn id="92" presetID="22" presetClass="entr" presetSubtype="1" fill="hold" nodeType="afterEffect">
                                  <p:stCondLst>
                                    <p:cond delay="0"/>
                                  </p:stCondLst>
                                  <p:childTnLst>
                                    <p:set>
                                      <p:cBhvr>
                                        <p:cTn id="93" dur="1" fill="hold">
                                          <p:stCondLst>
                                            <p:cond delay="0"/>
                                          </p:stCondLst>
                                        </p:cTn>
                                        <p:tgtEl>
                                          <p:spTgt spid="1040"/>
                                        </p:tgtEl>
                                        <p:attrNameLst>
                                          <p:attrName>style.visibility</p:attrName>
                                        </p:attrNameLst>
                                      </p:cBhvr>
                                      <p:to>
                                        <p:strVal val="visible"/>
                                      </p:to>
                                    </p:set>
                                    <p:animEffect transition="in" filter="wipe(up)">
                                      <p:cBhvr>
                                        <p:cTn id="94" dur="500"/>
                                        <p:tgtEl>
                                          <p:spTgt spid="1040"/>
                                        </p:tgtEl>
                                      </p:cBhvr>
                                    </p:animEffect>
                                  </p:childTnLst>
                                </p:cTn>
                              </p:par>
                            </p:childTnLst>
                          </p:cTn>
                        </p:par>
                        <p:par>
                          <p:cTn id="95" fill="hold">
                            <p:stCondLst>
                              <p:cond delay="2500"/>
                            </p:stCondLst>
                            <p:childTnLst>
                              <p:par>
                                <p:cTn id="96" presetID="16" presetClass="entr" presetSubtype="37" fill="hold" nodeType="afterEffect">
                                  <p:stCondLst>
                                    <p:cond delay="0"/>
                                  </p:stCondLst>
                                  <p:childTnLst>
                                    <p:set>
                                      <p:cBhvr>
                                        <p:cTn id="97" dur="1" fill="hold">
                                          <p:stCondLst>
                                            <p:cond delay="0"/>
                                          </p:stCondLst>
                                        </p:cTn>
                                        <p:tgtEl>
                                          <p:spTgt spid="1041"/>
                                        </p:tgtEl>
                                        <p:attrNameLst>
                                          <p:attrName>style.visibility</p:attrName>
                                        </p:attrNameLst>
                                      </p:cBhvr>
                                      <p:to>
                                        <p:strVal val="visible"/>
                                      </p:to>
                                    </p:set>
                                    <p:animEffect transition="in" filter="barn(outVertical)">
                                      <p:cBhvr>
                                        <p:cTn id="98" dur="500"/>
                                        <p:tgtEl>
                                          <p:spTgt spid="1041"/>
                                        </p:tgtEl>
                                      </p:cBhvr>
                                    </p:animEffect>
                                  </p:childTnLst>
                                </p:cTn>
                              </p:par>
                              <p:par>
                                <p:cTn id="99" presetID="14" presetClass="entr" presetSubtype="10" fill="hold" grpId="0" nodeType="withEffect">
                                  <p:stCondLst>
                                    <p:cond delay="0"/>
                                  </p:stCondLst>
                                  <p:childTnLst>
                                    <p:set>
                                      <p:cBhvr>
                                        <p:cTn id="100" dur="1" fill="hold">
                                          <p:stCondLst>
                                            <p:cond delay="0"/>
                                          </p:stCondLst>
                                        </p:cTn>
                                        <p:tgtEl>
                                          <p:spTgt spid="1042"/>
                                        </p:tgtEl>
                                        <p:attrNameLst>
                                          <p:attrName>style.visibility</p:attrName>
                                        </p:attrNameLst>
                                      </p:cBhvr>
                                      <p:to>
                                        <p:strVal val="visible"/>
                                      </p:to>
                                    </p:set>
                                    <p:animEffect transition="in" filter="randombar(horizontal)">
                                      <p:cBhvr>
                                        <p:cTn id="101" dur="500"/>
                                        <p:tgtEl>
                                          <p:spTgt spid="1042"/>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2"/>
                                        </p:tgtEl>
                                        <p:attrNameLst>
                                          <p:attrName>style.visibility</p:attrName>
                                        </p:attrNameLst>
                                      </p:cBhvr>
                                      <p:to>
                                        <p:strVal val="visible"/>
                                      </p:to>
                                    </p:set>
                                    <p:anim calcmode="lin" valueType="num">
                                      <p:cBhvr>
                                        <p:cTn id="106" dur="500" fill="hold"/>
                                        <p:tgtEl>
                                          <p:spTgt spid="2"/>
                                        </p:tgtEl>
                                        <p:attrNameLst>
                                          <p:attrName>ppt_w</p:attrName>
                                        </p:attrNameLst>
                                      </p:cBhvr>
                                      <p:tavLst>
                                        <p:tav tm="0">
                                          <p:val>
                                            <p:fltVal val="0"/>
                                          </p:val>
                                        </p:tav>
                                        <p:tav tm="100000">
                                          <p:val>
                                            <p:strVal val="#ppt_w"/>
                                          </p:val>
                                        </p:tav>
                                      </p:tavLst>
                                    </p:anim>
                                    <p:anim calcmode="lin" valueType="num">
                                      <p:cBhvr>
                                        <p:cTn id="107" dur="500" fill="hold"/>
                                        <p:tgtEl>
                                          <p:spTgt spid="2"/>
                                        </p:tgtEl>
                                        <p:attrNameLst>
                                          <p:attrName>ppt_h</p:attrName>
                                        </p:attrNameLst>
                                      </p:cBhvr>
                                      <p:tavLst>
                                        <p:tav tm="0">
                                          <p:val>
                                            <p:fltVal val="0"/>
                                          </p:val>
                                        </p:tav>
                                        <p:tav tm="100000">
                                          <p:val>
                                            <p:strVal val="#ppt_h"/>
                                          </p:val>
                                        </p:tav>
                                      </p:tavLst>
                                    </p:anim>
                                    <p:animEffect transition="in" filter="fade">
                                      <p:cBhvr>
                                        <p:cTn id="108" dur="500"/>
                                        <p:tgtEl>
                                          <p:spTgt spid="2"/>
                                        </p:tgtEl>
                                      </p:cBhvr>
                                    </p:animEffect>
                                  </p:childTnLst>
                                </p:cTn>
                              </p:par>
                            </p:childTnLst>
                          </p:cTn>
                        </p:par>
                        <p:par>
                          <p:cTn id="109" fill="hold">
                            <p:stCondLst>
                              <p:cond delay="500"/>
                            </p:stCondLst>
                            <p:childTnLst>
                              <p:par>
                                <p:cTn id="110" presetID="14" presetClass="entr" presetSubtype="10" fill="hold" grpId="0" nodeType="afterEffect">
                                  <p:stCondLst>
                                    <p:cond delay="0"/>
                                  </p:stCondLst>
                                  <p:childTnLst>
                                    <p:set>
                                      <p:cBhvr>
                                        <p:cTn id="111" dur="1" fill="hold">
                                          <p:stCondLst>
                                            <p:cond delay="0"/>
                                          </p:stCondLst>
                                        </p:cTn>
                                        <p:tgtEl>
                                          <p:spTgt spid="4"/>
                                        </p:tgtEl>
                                        <p:attrNameLst>
                                          <p:attrName>style.visibility</p:attrName>
                                        </p:attrNameLst>
                                      </p:cBhvr>
                                      <p:to>
                                        <p:strVal val="visible"/>
                                      </p:to>
                                    </p:set>
                                    <p:animEffect transition="in" filter="randombar(horizontal)">
                                      <p:cBhvr>
                                        <p:cTn id="112" dur="500"/>
                                        <p:tgtEl>
                                          <p:spTgt spid="4"/>
                                        </p:tgtEl>
                                      </p:cBhvr>
                                    </p:animEffect>
                                  </p:childTnLst>
                                </p:cTn>
                              </p:par>
                            </p:childTnLst>
                          </p:cTn>
                        </p:par>
                        <p:par>
                          <p:cTn id="113" fill="hold">
                            <p:stCondLst>
                              <p:cond delay="1000"/>
                            </p:stCondLst>
                            <p:childTnLst>
                              <p:par>
                                <p:cTn id="114" presetID="22" presetClass="entr" presetSubtype="1" fill="hold" nodeType="afterEffect">
                                  <p:stCondLst>
                                    <p:cond delay="0"/>
                                  </p:stCondLst>
                                  <p:childTnLst>
                                    <p:set>
                                      <p:cBhvr>
                                        <p:cTn id="115" dur="1" fill="hold">
                                          <p:stCondLst>
                                            <p:cond delay="0"/>
                                          </p:stCondLst>
                                        </p:cTn>
                                        <p:tgtEl>
                                          <p:spTgt spid="3"/>
                                        </p:tgtEl>
                                        <p:attrNameLst>
                                          <p:attrName>style.visibility</p:attrName>
                                        </p:attrNameLst>
                                      </p:cBhvr>
                                      <p:to>
                                        <p:strVal val="visible"/>
                                      </p:to>
                                    </p:set>
                                    <p:animEffect transition="in" filter="wipe(up)">
                                      <p:cBhvr>
                                        <p:cTn id="116" dur="500"/>
                                        <p:tgtEl>
                                          <p:spTgt spid="3"/>
                                        </p:tgtEl>
                                      </p:cBhvr>
                                    </p:animEffect>
                                  </p:childTnLst>
                                </p:cTn>
                              </p:par>
                            </p:childTnLst>
                          </p:cTn>
                        </p:par>
                        <p:par>
                          <p:cTn id="117" fill="hold">
                            <p:stCondLst>
                              <p:cond delay="1500"/>
                            </p:stCondLst>
                            <p:childTnLst>
                              <p:par>
                                <p:cTn id="118" presetID="14" presetClass="entr" presetSubtype="1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randombar(horizontal)">
                                      <p:cBhvr>
                                        <p:cTn id="120" dur="500"/>
                                        <p:tgtEl>
                                          <p:spTgt spid="8"/>
                                        </p:tgtEl>
                                      </p:cBhvr>
                                    </p:animEffect>
                                  </p:childTnLst>
                                </p:cTn>
                              </p:par>
                            </p:childTnLst>
                          </p:cTn>
                        </p:par>
                        <p:par>
                          <p:cTn id="121" fill="hold">
                            <p:stCondLst>
                              <p:cond delay="2000"/>
                            </p:stCondLst>
                            <p:childTnLst>
                              <p:par>
                                <p:cTn id="122" presetID="16" presetClass="entr" presetSubtype="37" fill="hold" nodeType="after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barn(outVertical)">
                                      <p:cBhvr>
                                        <p:cTn id="124" dur="500"/>
                                        <p:tgtEl>
                                          <p:spTgt spid="12"/>
                                        </p:tgtEl>
                                      </p:cBhvr>
                                    </p:animEffect>
                                  </p:childTnLst>
                                </p:cTn>
                              </p:par>
                              <p:par>
                                <p:cTn id="125" presetID="14" presetClass="entr" presetSubtype="10" fill="hold" grpId="0" nodeType="withEffect">
                                  <p:stCondLst>
                                    <p:cond delay="0"/>
                                  </p:stCondLst>
                                  <p:childTnLst>
                                    <p:set>
                                      <p:cBhvr>
                                        <p:cTn id="126" dur="1" fill="hold">
                                          <p:stCondLst>
                                            <p:cond delay="0"/>
                                          </p:stCondLst>
                                        </p:cTn>
                                        <p:tgtEl>
                                          <p:spTgt spid="17"/>
                                        </p:tgtEl>
                                        <p:attrNameLst>
                                          <p:attrName>style.visibility</p:attrName>
                                        </p:attrNameLst>
                                      </p:cBhvr>
                                      <p:to>
                                        <p:strVal val="visible"/>
                                      </p:to>
                                    </p:set>
                                    <p:animEffect transition="in" filter="randombar(horizontal)">
                                      <p:cBhvr>
                                        <p:cTn id="1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 grpId="0" animBg="1"/>
      <p:bldP spid="16" grpId="0"/>
      <p:bldP spid="18" grpId="0"/>
      <p:bldP spid="23" grpId="0"/>
      <p:bldP spid="28" grpId="0"/>
      <p:bldP spid="29" grpId="0"/>
      <p:bldP spid="30" grpId="0"/>
      <p:bldP spid="1036" grpId="0" animBg="1"/>
      <p:bldP spid="1038" grpId="0"/>
      <p:bldP spid="1039" grpId="0"/>
      <p:bldP spid="1042" grpId="0"/>
      <p:bldP spid="2" grpId="0" animBg="1"/>
      <p:bldP spid="4" grpId="0"/>
      <p:bldP spid="8"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9" name="Group 1028">
            <a:extLst>
              <a:ext uri="{FF2B5EF4-FFF2-40B4-BE49-F238E27FC236}">
                <a16:creationId xmlns:a16="http://schemas.microsoft.com/office/drawing/2014/main" id="{71F9B54F-C58D-116D-9127-1B14EDFD5238}"/>
              </a:ext>
            </a:extLst>
          </p:cNvPr>
          <p:cNvGrpSpPr/>
          <p:nvPr/>
        </p:nvGrpSpPr>
        <p:grpSpPr>
          <a:xfrm>
            <a:off x="494443" y="321250"/>
            <a:ext cx="1702995" cy="567719"/>
            <a:chOff x="551554" y="829477"/>
            <a:chExt cx="1277246" cy="425789"/>
          </a:xfrm>
        </p:grpSpPr>
        <p:sp>
          <p:nvSpPr>
            <p:cNvPr id="1044" name="Rectangle: Rounded Corners 1043">
              <a:extLst>
                <a:ext uri="{FF2B5EF4-FFF2-40B4-BE49-F238E27FC236}">
                  <a16:creationId xmlns:a16="http://schemas.microsoft.com/office/drawing/2014/main" id="{5E843481-A71B-EACF-E28E-A4B191E4AD0B}"/>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sp>
          <p:nvSpPr>
            <p:cNvPr id="1057" name="Google Shape;2428;p39">
              <a:extLst>
                <a:ext uri="{FF2B5EF4-FFF2-40B4-BE49-F238E27FC236}">
                  <a16:creationId xmlns:a16="http://schemas.microsoft.com/office/drawing/2014/main" id="{66022F34-4C18-EBBF-BBCA-0494E91E028D}"/>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defTabSz="1219170">
                <a:buClr>
                  <a:srgbClr val="4751F8"/>
                </a:buClr>
              </a:pPr>
              <a:r>
                <a:rPr lang="en-US" sz="2933" kern="0" dirty="0" err="1">
                  <a:solidFill>
                    <a:schemeClr val="tx1"/>
                  </a:solidFill>
                  <a:latin typeface="Roboto Condensed" panose="02000000000000000000" pitchFamily="2" charset="0"/>
                </a:rPr>
                <a:t>Trả</a:t>
              </a:r>
              <a:r>
                <a:rPr lang="en-US" sz="2933" kern="0" dirty="0">
                  <a:solidFill>
                    <a:schemeClr val="tx1"/>
                  </a:solidFill>
                  <a:latin typeface="Roboto Condensed" panose="02000000000000000000" pitchFamily="2" charset="0"/>
                </a:rPr>
                <a:t> </a:t>
              </a:r>
              <a:r>
                <a:rPr lang="en-US" sz="2933" kern="0" dirty="0" err="1">
                  <a:solidFill>
                    <a:schemeClr val="tx1"/>
                  </a:solidFill>
                  <a:latin typeface="Roboto Condensed" panose="02000000000000000000" pitchFamily="2" charset="0"/>
                </a:rPr>
                <a:t>lời</a:t>
              </a:r>
              <a:endParaRPr lang="en-US" sz="2933" kern="0" dirty="0">
                <a:solidFill>
                  <a:schemeClr val="tx1"/>
                </a:solidFill>
                <a:latin typeface="Roboto Condensed" panose="02000000000000000000" pitchFamily="2" charset="0"/>
              </a:endParaRPr>
            </a:p>
          </p:txBody>
        </p:sp>
      </p:grpSp>
      <p:grpSp>
        <p:nvGrpSpPr>
          <p:cNvPr id="1058" name="Group 1057">
            <a:extLst>
              <a:ext uri="{FF2B5EF4-FFF2-40B4-BE49-F238E27FC236}">
                <a16:creationId xmlns:a16="http://schemas.microsoft.com/office/drawing/2014/main" id="{12BF3425-4495-4218-2010-6F1928FD8AB5}"/>
              </a:ext>
            </a:extLst>
          </p:cNvPr>
          <p:cNvGrpSpPr/>
          <p:nvPr/>
        </p:nvGrpSpPr>
        <p:grpSpPr>
          <a:xfrm>
            <a:off x="169815" y="308618"/>
            <a:ext cx="567720" cy="567720"/>
            <a:chOff x="3667971" y="2390066"/>
            <a:chExt cx="425790" cy="425790"/>
          </a:xfrm>
        </p:grpSpPr>
        <p:sp>
          <p:nvSpPr>
            <p:cNvPr id="1059" name="Oval 1058">
              <a:extLst>
                <a:ext uri="{FF2B5EF4-FFF2-40B4-BE49-F238E27FC236}">
                  <a16:creationId xmlns:a16="http://schemas.microsoft.com/office/drawing/2014/main" id="{2EAF456C-6CF7-FEA3-5B78-566D8CBDE3E9}"/>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pic>
          <p:nvPicPr>
            <p:cNvPr id="1060" name="Picture 1059">
              <a:extLst>
                <a:ext uri="{FF2B5EF4-FFF2-40B4-BE49-F238E27FC236}">
                  <a16:creationId xmlns:a16="http://schemas.microsoft.com/office/drawing/2014/main" id="{50A9575A-5816-9743-225C-5937FB812D6F}"/>
                </a:ext>
              </a:extLst>
            </p:cNvPr>
            <p:cNvPicPr>
              <a:picLocks noChangeAspect="1"/>
            </p:cNvPicPr>
            <p:nvPr/>
          </p:nvPicPr>
          <p:blipFill>
            <a:blip r:embed="rId2"/>
            <a:stretch>
              <a:fillRect/>
            </a:stretch>
          </p:blipFill>
          <p:spPr>
            <a:xfrm>
              <a:off x="3726379" y="2426220"/>
              <a:ext cx="353482" cy="353482"/>
            </a:xfrm>
            <a:prstGeom prst="rect">
              <a:avLst/>
            </a:prstGeom>
          </p:spPr>
        </p:pic>
      </p:grpSp>
      <p:pic>
        <p:nvPicPr>
          <p:cNvPr id="13" name="Picture 12">
            <a:extLst>
              <a:ext uri="{FF2B5EF4-FFF2-40B4-BE49-F238E27FC236}">
                <a16:creationId xmlns:a16="http://schemas.microsoft.com/office/drawing/2014/main" id="{A4795A84-C2C2-1AE2-324E-FA067125F2AD}"/>
              </a:ext>
            </a:extLst>
          </p:cNvPr>
          <p:cNvPicPr>
            <a:picLocks noChangeAspect="1"/>
          </p:cNvPicPr>
          <p:nvPr/>
        </p:nvPicPr>
        <p:blipFill rotWithShape="1">
          <a:blip r:embed="rId3"/>
          <a:srcRect l="2166" t="3959" r="65196" b="17533"/>
          <a:stretch/>
        </p:blipFill>
        <p:spPr>
          <a:xfrm>
            <a:off x="2970248" y="1289205"/>
            <a:ext cx="6251503" cy="4746914"/>
          </a:xfrm>
          <a:prstGeom prst="rect">
            <a:avLst/>
          </a:prstGeom>
        </p:spPr>
      </p:pic>
      <p:sp>
        <p:nvSpPr>
          <p:cNvPr id="14" name="Isosceles Triangle 13">
            <a:extLst>
              <a:ext uri="{FF2B5EF4-FFF2-40B4-BE49-F238E27FC236}">
                <a16:creationId xmlns:a16="http://schemas.microsoft.com/office/drawing/2014/main" id="{69CFE230-6489-9B5A-AD06-A0D36D61A548}"/>
              </a:ext>
            </a:extLst>
          </p:cNvPr>
          <p:cNvSpPr/>
          <p:nvPr/>
        </p:nvSpPr>
        <p:spPr>
          <a:xfrm flipH="1">
            <a:off x="3768040" y="5410120"/>
            <a:ext cx="577027" cy="490555"/>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cxnSp>
        <p:nvCxnSpPr>
          <p:cNvPr id="15" name="Straight Arrow Connector 14">
            <a:extLst>
              <a:ext uri="{FF2B5EF4-FFF2-40B4-BE49-F238E27FC236}">
                <a16:creationId xmlns:a16="http://schemas.microsoft.com/office/drawing/2014/main" id="{9B65531B-F3C7-3DC8-A810-C8244830561A}"/>
              </a:ext>
            </a:extLst>
          </p:cNvPr>
          <p:cNvCxnSpPr>
            <a:cxnSpLocks/>
          </p:cNvCxnSpPr>
          <p:nvPr/>
        </p:nvCxnSpPr>
        <p:spPr>
          <a:xfrm flipV="1">
            <a:off x="6639730" y="2431811"/>
            <a:ext cx="0" cy="102870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A0867383-7D9E-9723-20E4-CD1CF08601DB}"/>
              </a:ext>
            </a:extLst>
          </p:cNvPr>
          <p:cNvSpPr txBox="1"/>
          <p:nvPr/>
        </p:nvSpPr>
        <p:spPr>
          <a:xfrm>
            <a:off x="3354818" y="6036119"/>
            <a:ext cx="1403469" cy="954107"/>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Điểm</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tựa</a:t>
            </a:r>
            <a:endParaRPr lang="en-US" sz="2800" dirty="0">
              <a:solidFill>
                <a:srgbClr val="002060"/>
              </a:solidFill>
              <a:latin typeface="Roboto Condensed" panose="02000000000000000000" pitchFamily="2" charset="0"/>
            </a:endParaRPr>
          </a:p>
        </p:txBody>
      </p:sp>
      <p:sp>
        <p:nvSpPr>
          <p:cNvPr id="18" name="TextBox 17">
            <a:extLst>
              <a:ext uri="{FF2B5EF4-FFF2-40B4-BE49-F238E27FC236}">
                <a16:creationId xmlns:a16="http://schemas.microsoft.com/office/drawing/2014/main" id="{9B1713D9-79FA-C964-1F89-5222AC0C70FF}"/>
              </a:ext>
            </a:extLst>
          </p:cNvPr>
          <p:cNvSpPr txBox="1"/>
          <p:nvPr/>
        </p:nvSpPr>
        <p:spPr>
          <a:xfrm>
            <a:off x="5455194" y="2170201"/>
            <a:ext cx="1079614" cy="523220"/>
          </a:xfrm>
          <a:prstGeom prst="rect">
            <a:avLst/>
          </a:prstGeom>
          <a:noFill/>
        </p:spPr>
        <p:txBody>
          <a:bodyPr wrap="square" rtlCol="0">
            <a:spAutoFit/>
          </a:bodyPr>
          <a:lstStyle>
            <a:defPPr>
              <a:defRPr lang="en-US"/>
            </a:defPPr>
            <a:lvl1pPr algn="ctr">
              <a:defRPr sz="2400">
                <a:solidFill>
                  <a:srgbClr val="002060"/>
                </a:solidFill>
                <a:latin typeface="#9Slide07 IcielBaliho Script" pitchFamily="2" charset="-93"/>
              </a:defRPr>
            </a:lvl1pPr>
          </a:lstStyle>
          <a:p>
            <a:r>
              <a:rPr lang="en-US" sz="2800" dirty="0" err="1">
                <a:latin typeface="Roboto Condensed" panose="02000000000000000000" pitchFamily="2" charset="0"/>
              </a:rPr>
              <a:t>Lực</a:t>
            </a:r>
            <a:endParaRPr lang="en-US" sz="2800" dirty="0">
              <a:latin typeface="Roboto Condensed" panose="02000000000000000000" pitchFamily="2" charset="0"/>
            </a:endParaRPr>
          </a:p>
        </p:txBody>
      </p:sp>
      <p:cxnSp>
        <p:nvCxnSpPr>
          <p:cNvPr id="21" name="Straight Connector 20">
            <a:extLst>
              <a:ext uri="{FF2B5EF4-FFF2-40B4-BE49-F238E27FC236}">
                <a16:creationId xmlns:a16="http://schemas.microsoft.com/office/drawing/2014/main" id="{A26448F5-6B4A-3F74-A17A-E6BBF77F79EE}"/>
              </a:ext>
            </a:extLst>
          </p:cNvPr>
          <p:cNvCxnSpPr>
            <a:cxnSpLocks/>
          </p:cNvCxnSpPr>
          <p:nvPr/>
        </p:nvCxnSpPr>
        <p:spPr>
          <a:xfrm>
            <a:off x="6645603" y="3460512"/>
            <a:ext cx="0" cy="194960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354E624-9102-0075-EC73-B18177D00AD8}"/>
              </a:ext>
            </a:extLst>
          </p:cNvPr>
          <p:cNvCxnSpPr>
            <a:cxnSpLocks/>
          </p:cNvCxnSpPr>
          <p:nvPr/>
        </p:nvCxnSpPr>
        <p:spPr>
          <a:xfrm>
            <a:off x="4069456" y="5392169"/>
            <a:ext cx="2582020" cy="0"/>
          </a:xfrm>
          <a:prstGeom prst="straightConnector1">
            <a:avLst/>
          </a:prstGeom>
          <a:ln w="38100">
            <a:solidFill>
              <a:srgbClr val="FFFF00"/>
            </a:solidFill>
            <a:headEnd type="triangle"/>
            <a:tailEnd type="triangle"/>
          </a:ln>
          <a:effectLst>
            <a:glow rad="1016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AE8AC2B-D1A5-5AEC-F3F5-914125F2882E}"/>
              </a:ext>
            </a:extLst>
          </p:cNvPr>
          <p:cNvSpPr txBox="1"/>
          <p:nvPr/>
        </p:nvSpPr>
        <p:spPr>
          <a:xfrm>
            <a:off x="5129119" y="5392169"/>
            <a:ext cx="2220578"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Cánh</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tay</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endParaRPr lang="en-US" sz="2800" dirty="0">
              <a:solidFill>
                <a:srgbClr val="002060"/>
              </a:solidFill>
              <a:latin typeface="Roboto Condensed" panose="02000000000000000000" pitchFamily="2" charset="0"/>
            </a:endParaRPr>
          </a:p>
        </p:txBody>
      </p:sp>
      <p:sp>
        <p:nvSpPr>
          <p:cNvPr id="28" name="Google Shape;2299;p37">
            <a:extLst>
              <a:ext uri="{FF2B5EF4-FFF2-40B4-BE49-F238E27FC236}">
                <a16:creationId xmlns:a16="http://schemas.microsoft.com/office/drawing/2014/main" id="{C69AC3EC-9899-2B27-8173-FA668E5B9E0E}"/>
              </a:ext>
            </a:extLst>
          </p:cNvPr>
          <p:cNvSpPr txBox="1">
            <a:spLocks/>
          </p:cNvSpPr>
          <p:nvPr/>
        </p:nvSpPr>
        <p:spPr>
          <a:xfrm>
            <a:off x="5769102" y="6201779"/>
            <a:ext cx="653793" cy="5920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dirty="0">
                <a:latin typeface="Roboto" panose="02000000000000000000" pitchFamily="2" charset="0"/>
              </a:rPr>
              <a:t>a)</a:t>
            </a:r>
            <a:endParaRPr lang="en-US" dirty="0">
              <a:latin typeface="Roboto" panose="02000000000000000000" pitchFamily="2" charset="0"/>
              <a:sym typeface="Arial"/>
            </a:endParaRPr>
          </a:p>
        </p:txBody>
      </p:sp>
    </p:spTree>
    <p:extLst>
      <p:ext uri="{BB962C8B-B14F-4D97-AF65-F5344CB8AC3E}">
        <p14:creationId xmlns:p14="http://schemas.microsoft.com/office/powerpoint/2010/main" val="8663022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anim calcmode="lin" valueType="num">
                                      <p:cBhvr>
                                        <p:cTn id="7" dur="500" fill="hold"/>
                                        <p:tgtEl>
                                          <p:spTgt spid="1058"/>
                                        </p:tgtEl>
                                        <p:attrNameLst>
                                          <p:attrName>ppt_w</p:attrName>
                                        </p:attrNameLst>
                                      </p:cBhvr>
                                      <p:tavLst>
                                        <p:tav tm="0">
                                          <p:val>
                                            <p:fltVal val="0"/>
                                          </p:val>
                                        </p:tav>
                                        <p:tav tm="100000">
                                          <p:val>
                                            <p:strVal val="#ppt_w"/>
                                          </p:val>
                                        </p:tav>
                                      </p:tavLst>
                                    </p:anim>
                                    <p:anim calcmode="lin" valueType="num">
                                      <p:cBhvr>
                                        <p:cTn id="8" dur="500" fill="hold"/>
                                        <p:tgtEl>
                                          <p:spTgt spid="1058"/>
                                        </p:tgtEl>
                                        <p:attrNameLst>
                                          <p:attrName>ppt_h</p:attrName>
                                        </p:attrNameLst>
                                      </p:cBhvr>
                                      <p:tavLst>
                                        <p:tav tm="0">
                                          <p:val>
                                            <p:fltVal val="0"/>
                                          </p:val>
                                        </p:tav>
                                        <p:tav tm="100000">
                                          <p:val>
                                            <p:strVal val="#ppt_h"/>
                                          </p:val>
                                        </p:tav>
                                      </p:tavLst>
                                    </p:anim>
                                    <p:animEffect transition="in" filter="fade">
                                      <p:cBhvr>
                                        <p:cTn id="9" dur="500"/>
                                        <p:tgtEl>
                                          <p:spTgt spid="105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wipe(left)">
                                      <p:cBhvr>
                                        <p:cTn id="13" dur="500"/>
                                        <p:tgtEl>
                                          <p:spTgt spid="102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par>
                          <p:cTn id="29" fill="hold">
                            <p:stCondLst>
                              <p:cond delay="1500"/>
                            </p:stCondLst>
                            <p:childTnLst>
                              <p:par>
                                <p:cTn id="30" presetID="14" presetClass="entr" presetSubtype="1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par>
                          <p:cTn id="37" fill="hold">
                            <p:stCondLst>
                              <p:cond delay="2500"/>
                            </p:stCondLst>
                            <p:childTnLst>
                              <p:par>
                                <p:cTn id="38" presetID="16" presetClass="entr" presetSubtype="37"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outVertical)">
                                      <p:cBhvr>
                                        <p:cTn id="40" dur="500"/>
                                        <p:tgtEl>
                                          <p:spTgt spid="2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8"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9" name="Group 1028">
            <a:extLst>
              <a:ext uri="{FF2B5EF4-FFF2-40B4-BE49-F238E27FC236}">
                <a16:creationId xmlns:a16="http://schemas.microsoft.com/office/drawing/2014/main" id="{71F9B54F-C58D-116D-9127-1B14EDFD5238}"/>
              </a:ext>
            </a:extLst>
          </p:cNvPr>
          <p:cNvGrpSpPr/>
          <p:nvPr/>
        </p:nvGrpSpPr>
        <p:grpSpPr>
          <a:xfrm>
            <a:off x="494443" y="321250"/>
            <a:ext cx="1702995" cy="567719"/>
            <a:chOff x="551554" y="829477"/>
            <a:chExt cx="1277246" cy="425789"/>
          </a:xfrm>
        </p:grpSpPr>
        <p:sp>
          <p:nvSpPr>
            <p:cNvPr id="1044" name="Rectangle: Rounded Corners 1043">
              <a:extLst>
                <a:ext uri="{FF2B5EF4-FFF2-40B4-BE49-F238E27FC236}">
                  <a16:creationId xmlns:a16="http://schemas.microsoft.com/office/drawing/2014/main" id="{5E843481-A71B-EACF-E28E-A4B191E4AD0B}"/>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sp>
          <p:nvSpPr>
            <p:cNvPr id="1057" name="Google Shape;2428;p39">
              <a:extLst>
                <a:ext uri="{FF2B5EF4-FFF2-40B4-BE49-F238E27FC236}">
                  <a16:creationId xmlns:a16="http://schemas.microsoft.com/office/drawing/2014/main" id="{66022F34-4C18-EBBF-BBCA-0494E91E028D}"/>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defTabSz="1219170">
                <a:buClr>
                  <a:srgbClr val="4751F8"/>
                </a:buClr>
              </a:pPr>
              <a:r>
                <a:rPr lang="en-US" sz="2933" kern="0" dirty="0" err="1">
                  <a:solidFill>
                    <a:schemeClr val="tx1"/>
                  </a:solidFill>
                  <a:latin typeface="Roboto Condensed" panose="02000000000000000000" pitchFamily="2" charset="0"/>
                </a:rPr>
                <a:t>Trả</a:t>
              </a:r>
              <a:r>
                <a:rPr lang="en-US" sz="2933" kern="0" dirty="0">
                  <a:solidFill>
                    <a:schemeClr val="tx1"/>
                  </a:solidFill>
                  <a:latin typeface="Roboto Condensed" panose="02000000000000000000" pitchFamily="2" charset="0"/>
                </a:rPr>
                <a:t> </a:t>
              </a:r>
              <a:r>
                <a:rPr lang="en-US" sz="2933" kern="0" dirty="0" err="1">
                  <a:solidFill>
                    <a:schemeClr val="tx1"/>
                  </a:solidFill>
                  <a:latin typeface="Roboto Condensed" panose="02000000000000000000" pitchFamily="2" charset="0"/>
                </a:rPr>
                <a:t>lời</a:t>
              </a:r>
              <a:endParaRPr lang="en-US" sz="2933" kern="0" dirty="0">
                <a:solidFill>
                  <a:schemeClr val="tx1"/>
                </a:solidFill>
                <a:latin typeface="Roboto Condensed" panose="02000000000000000000" pitchFamily="2" charset="0"/>
              </a:endParaRPr>
            </a:p>
          </p:txBody>
        </p:sp>
      </p:grpSp>
      <p:grpSp>
        <p:nvGrpSpPr>
          <p:cNvPr id="1058" name="Group 1057">
            <a:extLst>
              <a:ext uri="{FF2B5EF4-FFF2-40B4-BE49-F238E27FC236}">
                <a16:creationId xmlns:a16="http://schemas.microsoft.com/office/drawing/2014/main" id="{12BF3425-4495-4218-2010-6F1928FD8AB5}"/>
              </a:ext>
            </a:extLst>
          </p:cNvPr>
          <p:cNvGrpSpPr/>
          <p:nvPr/>
        </p:nvGrpSpPr>
        <p:grpSpPr>
          <a:xfrm>
            <a:off x="169815" y="308618"/>
            <a:ext cx="567720" cy="567720"/>
            <a:chOff x="3667971" y="2390066"/>
            <a:chExt cx="425790" cy="425790"/>
          </a:xfrm>
        </p:grpSpPr>
        <p:sp>
          <p:nvSpPr>
            <p:cNvPr id="1059" name="Oval 1058">
              <a:extLst>
                <a:ext uri="{FF2B5EF4-FFF2-40B4-BE49-F238E27FC236}">
                  <a16:creationId xmlns:a16="http://schemas.microsoft.com/office/drawing/2014/main" id="{2EAF456C-6CF7-FEA3-5B78-566D8CBDE3E9}"/>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pic>
          <p:nvPicPr>
            <p:cNvPr id="1060" name="Picture 1059">
              <a:extLst>
                <a:ext uri="{FF2B5EF4-FFF2-40B4-BE49-F238E27FC236}">
                  <a16:creationId xmlns:a16="http://schemas.microsoft.com/office/drawing/2014/main" id="{50A9575A-5816-9743-225C-5937FB812D6F}"/>
                </a:ext>
              </a:extLst>
            </p:cNvPr>
            <p:cNvPicPr>
              <a:picLocks noChangeAspect="1"/>
            </p:cNvPicPr>
            <p:nvPr/>
          </p:nvPicPr>
          <p:blipFill>
            <a:blip r:embed="rId2"/>
            <a:stretch>
              <a:fillRect/>
            </a:stretch>
          </p:blipFill>
          <p:spPr>
            <a:xfrm>
              <a:off x="3726379" y="2426220"/>
              <a:ext cx="353482" cy="353482"/>
            </a:xfrm>
            <a:prstGeom prst="rect">
              <a:avLst/>
            </a:prstGeom>
          </p:spPr>
        </p:pic>
      </p:grpSp>
      <p:pic>
        <p:nvPicPr>
          <p:cNvPr id="13" name="Picture 12">
            <a:extLst>
              <a:ext uri="{FF2B5EF4-FFF2-40B4-BE49-F238E27FC236}">
                <a16:creationId xmlns:a16="http://schemas.microsoft.com/office/drawing/2014/main" id="{A4795A84-C2C2-1AE2-324E-FA067125F2AD}"/>
              </a:ext>
            </a:extLst>
          </p:cNvPr>
          <p:cNvPicPr>
            <a:picLocks noChangeAspect="1"/>
          </p:cNvPicPr>
          <p:nvPr/>
        </p:nvPicPr>
        <p:blipFill rotWithShape="1">
          <a:blip r:embed="rId3"/>
          <a:srcRect l="34185" t="3959" r="32325" b="17533"/>
          <a:stretch/>
        </p:blipFill>
        <p:spPr>
          <a:xfrm>
            <a:off x="2484690" y="908453"/>
            <a:ext cx="7010386" cy="5155691"/>
          </a:xfrm>
          <a:prstGeom prst="rect">
            <a:avLst/>
          </a:prstGeom>
        </p:spPr>
      </p:pic>
      <p:sp>
        <p:nvSpPr>
          <p:cNvPr id="29" name="Google Shape;2299;p37">
            <a:extLst>
              <a:ext uri="{FF2B5EF4-FFF2-40B4-BE49-F238E27FC236}">
                <a16:creationId xmlns:a16="http://schemas.microsoft.com/office/drawing/2014/main" id="{3192AD71-63EF-E509-1DDF-3FFEB5E1C947}"/>
              </a:ext>
            </a:extLst>
          </p:cNvPr>
          <p:cNvSpPr txBox="1">
            <a:spLocks/>
          </p:cNvSpPr>
          <p:nvPr/>
        </p:nvSpPr>
        <p:spPr>
          <a:xfrm>
            <a:off x="5769103" y="6078660"/>
            <a:ext cx="653793" cy="5920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dirty="0">
                <a:latin typeface="Roboto" panose="02000000000000000000" pitchFamily="2" charset="0"/>
              </a:rPr>
              <a:t>b)</a:t>
            </a:r>
            <a:endParaRPr lang="en-US" dirty="0">
              <a:latin typeface="Roboto" panose="02000000000000000000" pitchFamily="2" charset="0"/>
              <a:sym typeface="Arial"/>
            </a:endParaRPr>
          </a:p>
        </p:txBody>
      </p:sp>
      <p:sp>
        <p:nvSpPr>
          <p:cNvPr id="1036" name="Isosceles Triangle 1035">
            <a:extLst>
              <a:ext uri="{FF2B5EF4-FFF2-40B4-BE49-F238E27FC236}">
                <a16:creationId xmlns:a16="http://schemas.microsoft.com/office/drawing/2014/main" id="{359967AB-9B2B-F35B-CE55-B00B9EE277F1}"/>
              </a:ext>
            </a:extLst>
          </p:cNvPr>
          <p:cNvSpPr/>
          <p:nvPr/>
        </p:nvSpPr>
        <p:spPr>
          <a:xfrm flipH="1">
            <a:off x="4739514" y="4586048"/>
            <a:ext cx="759986" cy="646096"/>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dirty="0">
              <a:solidFill>
                <a:prstClr val="white"/>
              </a:solidFill>
              <a:latin typeface="Calibri" panose="020F0502020204030204"/>
            </a:endParaRPr>
          </a:p>
        </p:txBody>
      </p:sp>
      <p:cxnSp>
        <p:nvCxnSpPr>
          <p:cNvPr id="1037" name="Straight Arrow Connector 1036">
            <a:extLst>
              <a:ext uri="{FF2B5EF4-FFF2-40B4-BE49-F238E27FC236}">
                <a16:creationId xmlns:a16="http://schemas.microsoft.com/office/drawing/2014/main" id="{DCE3C676-29FF-610E-DC7D-D8760787A323}"/>
              </a:ext>
            </a:extLst>
          </p:cNvPr>
          <p:cNvCxnSpPr>
            <a:cxnSpLocks/>
          </p:cNvCxnSpPr>
          <p:nvPr/>
        </p:nvCxnSpPr>
        <p:spPr>
          <a:xfrm>
            <a:off x="8355824" y="2407936"/>
            <a:ext cx="0" cy="1078362"/>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038" name="TextBox 1037">
            <a:extLst>
              <a:ext uri="{FF2B5EF4-FFF2-40B4-BE49-F238E27FC236}">
                <a16:creationId xmlns:a16="http://schemas.microsoft.com/office/drawing/2014/main" id="{C1CE338E-D540-89B1-A989-91040E3ADF08}"/>
              </a:ext>
            </a:extLst>
          </p:cNvPr>
          <p:cNvSpPr txBox="1"/>
          <p:nvPr/>
        </p:nvSpPr>
        <p:spPr>
          <a:xfrm>
            <a:off x="4412639" y="5304221"/>
            <a:ext cx="1577244"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Điểm</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tựa</a:t>
            </a:r>
            <a:endParaRPr lang="en-US" sz="2800" dirty="0">
              <a:solidFill>
                <a:srgbClr val="002060"/>
              </a:solidFill>
              <a:latin typeface="Roboto Condensed" panose="02000000000000000000" pitchFamily="2" charset="0"/>
            </a:endParaRPr>
          </a:p>
        </p:txBody>
      </p:sp>
      <p:sp>
        <p:nvSpPr>
          <p:cNvPr id="1039" name="TextBox 1038">
            <a:extLst>
              <a:ext uri="{FF2B5EF4-FFF2-40B4-BE49-F238E27FC236}">
                <a16:creationId xmlns:a16="http://schemas.microsoft.com/office/drawing/2014/main" id="{F7B99A61-F177-D280-D45B-D667CD619314}"/>
              </a:ext>
            </a:extLst>
          </p:cNvPr>
          <p:cNvSpPr txBox="1"/>
          <p:nvPr/>
        </p:nvSpPr>
        <p:spPr>
          <a:xfrm>
            <a:off x="7424044" y="3009484"/>
            <a:ext cx="921208" cy="523220"/>
          </a:xfrm>
          <a:prstGeom prst="rect">
            <a:avLst/>
          </a:prstGeom>
          <a:noFill/>
        </p:spPr>
        <p:txBody>
          <a:bodyPr wrap="square" rtlCol="0">
            <a:spAutoFit/>
          </a:bodyPr>
          <a:lstStyle>
            <a:defPPr>
              <a:defRPr lang="en-US"/>
            </a:defPPr>
            <a:lvl1pPr algn="ctr">
              <a:defRPr sz="2400">
                <a:solidFill>
                  <a:srgbClr val="002060"/>
                </a:solidFill>
                <a:latin typeface="#9Slide07 IcielBaliho Script" pitchFamily="2" charset="-93"/>
              </a:defRPr>
            </a:lvl1pPr>
          </a:lstStyle>
          <a:p>
            <a:r>
              <a:rPr lang="en-US" sz="2800" dirty="0" err="1">
                <a:latin typeface="Roboto Condensed" panose="02000000000000000000" pitchFamily="2" charset="0"/>
              </a:rPr>
              <a:t>Lực</a:t>
            </a:r>
            <a:endParaRPr lang="en-US" sz="2800" dirty="0">
              <a:latin typeface="Roboto Condensed" panose="02000000000000000000" pitchFamily="2" charset="0"/>
            </a:endParaRPr>
          </a:p>
        </p:txBody>
      </p:sp>
      <p:cxnSp>
        <p:nvCxnSpPr>
          <p:cNvPr id="1040" name="Straight Connector 1039">
            <a:extLst>
              <a:ext uri="{FF2B5EF4-FFF2-40B4-BE49-F238E27FC236}">
                <a16:creationId xmlns:a16="http://schemas.microsoft.com/office/drawing/2014/main" id="{F76B224E-65C2-9F65-B933-9356263363C0}"/>
              </a:ext>
            </a:extLst>
          </p:cNvPr>
          <p:cNvCxnSpPr>
            <a:cxnSpLocks/>
          </p:cNvCxnSpPr>
          <p:nvPr/>
        </p:nvCxnSpPr>
        <p:spPr>
          <a:xfrm>
            <a:off x="8345252" y="3429000"/>
            <a:ext cx="0" cy="115704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41" name="Straight Arrow Connector 1040">
            <a:extLst>
              <a:ext uri="{FF2B5EF4-FFF2-40B4-BE49-F238E27FC236}">
                <a16:creationId xmlns:a16="http://schemas.microsoft.com/office/drawing/2014/main" id="{F82696BD-E6C0-6CDA-6736-F31CF175AA06}"/>
              </a:ext>
            </a:extLst>
          </p:cNvPr>
          <p:cNvCxnSpPr>
            <a:cxnSpLocks/>
          </p:cNvCxnSpPr>
          <p:nvPr/>
        </p:nvCxnSpPr>
        <p:spPr>
          <a:xfrm flipV="1">
            <a:off x="5119507" y="4568858"/>
            <a:ext cx="3225745" cy="17190"/>
          </a:xfrm>
          <a:prstGeom prst="straightConnector1">
            <a:avLst/>
          </a:prstGeom>
          <a:ln w="38100">
            <a:solidFill>
              <a:srgbClr val="FFFF00"/>
            </a:solidFill>
            <a:headEnd type="triangle"/>
            <a:tailEnd type="triangle"/>
          </a:ln>
          <a:effectLst>
            <a:glow rad="1016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1042" name="TextBox 1041">
            <a:extLst>
              <a:ext uri="{FF2B5EF4-FFF2-40B4-BE49-F238E27FC236}">
                <a16:creationId xmlns:a16="http://schemas.microsoft.com/office/drawing/2014/main" id="{ED3F0C4E-6857-0643-382A-F689843D7B05}"/>
              </a:ext>
            </a:extLst>
          </p:cNvPr>
          <p:cNvSpPr txBox="1"/>
          <p:nvPr/>
        </p:nvSpPr>
        <p:spPr>
          <a:xfrm>
            <a:off x="6095999" y="4708924"/>
            <a:ext cx="1894765" cy="954107"/>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Cánh</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tay</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endParaRPr lang="en-US" sz="28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4245105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anim calcmode="lin" valueType="num">
                                      <p:cBhvr>
                                        <p:cTn id="7" dur="500" fill="hold"/>
                                        <p:tgtEl>
                                          <p:spTgt spid="1058"/>
                                        </p:tgtEl>
                                        <p:attrNameLst>
                                          <p:attrName>ppt_w</p:attrName>
                                        </p:attrNameLst>
                                      </p:cBhvr>
                                      <p:tavLst>
                                        <p:tav tm="0">
                                          <p:val>
                                            <p:fltVal val="0"/>
                                          </p:val>
                                        </p:tav>
                                        <p:tav tm="100000">
                                          <p:val>
                                            <p:strVal val="#ppt_w"/>
                                          </p:val>
                                        </p:tav>
                                      </p:tavLst>
                                    </p:anim>
                                    <p:anim calcmode="lin" valueType="num">
                                      <p:cBhvr>
                                        <p:cTn id="8" dur="500" fill="hold"/>
                                        <p:tgtEl>
                                          <p:spTgt spid="1058"/>
                                        </p:tgtEl>
                                        <p:attrNameLst>
                                          <p:attrName>ppt_h</p:attrName>
                                        </p:attrNameLst>
                                      </p:cBhvr>
                                      <p:tavLst>
                                        <p:tav tm="0">
                                          <p:val>
                                            <p:fltVal val="0"/>
                                          </p:val>
                                        </p:tav>
                                        <p:tav tm="100000">
                                          <p:val>
                                            <p:strVal val="#ppt_h"/>
                                          </p:val>
                                        </p:tav>
                                      </p:tavLst>
                                    </p:anim>
                                    <p:animEffect transition="in" filter="fade">
                                      <p:cBhvr>
                                        <p:cTn id="9" dur="500"/>
                                        <p:tgtEl>
                                          <p:spTgt spid="105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wipe(left)">
                                      <p:cBhvr>
                                        <p:cTn id="13" dur="500"/>
                                        <p:tgtEl>
                                          <p:spTgt spid="102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36"/>
                                        </p:tgtEl>
                                        <p:attrNameLst>
                                          <p:attrName>style.visibility</p:attrName>
                                        </p:attrNameLst>
                                      </p:cBhvr>
                                      <p:to>
                                        <p:strVal val="visible"/>
                                      </p:to>
                                    </p:set>
                                    <p:anim calcmode="lin" valueType="num">
                                      <p:cBhvr>
                                        <p:cTn id="18" dur="500" fill="hold"/>
                                        <p:tgtEl>
                                          <p:spTgt spid="1036"/>
                                        </p:tgtEl>
                                        <p:attrNameLst>
                                          <p:attrName>ppt_w</p:attrName>
                                        </p:attrNameLst>
                                      </p:cBhvr>
                                      <p:tavLst>
                                        <p:tav tm="0">
                                          <p:val>
                                            <p:fltVal val="0"/>
                                          </p:val>
                                        </p:tav>
                                        <p:tav tm="100000">
                                          <p:val>
                                            <p:strVal val="#ppt_w"/>
                                          </p:val>
                                        </p:tav>
                                      </p:tavLst>
                                    </p:anim>
                                    <p:anim calcmode="lin" valueType="num">
                                      <p:cBhvr>
                                        <p:cTn id="19" dur="500" fill="hold"/>
                                        <p:tgtEl>
                                          <p:spTgt spid="1036"/>
                                        </p:tgtEl>
                                        <p:attrNameLst>
                                          <p:attrName>ppt_h</p:attrName>
                                        </p:attrNameLst>
                                      </p:cBhvr>
                                      <p:tavLst>
                                        <p:tav tm="0">
                                          <p:val>
                                            <p:fltVal val="0"/>
                                          </p:val>
                                        </p:tav>
                                        <p:tav tm="100000">
                                          <p:val>
                                            <p:strVal val="#ppt_h"/>
                                          </p:val>
                                        </p:tav>
                                      </p:tavLst>
                                    </p:anim>
                                    <p:animEffect transition="in" filter="fade">
                                      <p:cBhvr>
                                        <p:cTn id="20" dur="500"/>
                                        <p:tgtEl>
                                          <p:spTgt spid="1036"/>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1038"/>
                                        </p:tgtEl>
                                        <p:attrNameLst>
                                          <p:attrName>style.visibility</p:attrName>
                                        </p:attrNameLst>
                                      </p:cBhvr>
                                      <p:to>
                                        <p:strVal val="visible"/>
                                      </p:to>
                                    </p:set>
                                    <p:animEffect transition="in" filter="randombar(horizontal)">
                                      <p:cBhvr>
                                        <p:cTn id="24" dur="500"/>
                                        <p:tgtEl>
                                          <p:spTgt spid="1038"/>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037"/>
                                        </p:tgtEl>
                                        <p:attrNameLst>
                                          <p:attrName>style.visibility</p:attrName>
                                        </p:attrNameLst>
                                      </p:cBhvr>
                                      <p:to>
                                        <p:strVal val="visible"/>
                                      </p:to>
                                    </p:set>
                                    <p:animEffect transition="in" filter="wipe(up)">
                                      <p:cBhvr>
                                        <p:cTn id="28" dur="500"/>
                                        <p:tgtEl>
                                          <p:spTgt spid="1037"/>
                                        </p:tgtEl>
                                      </p:cBhvr>
                                    </p:animEffect>
                                  </p:childTnLst>
                                </p:cTn>
                              </p:par>
                            </p:childTnLst>
                          </p:cTn>
                        </p:par>
                        <p:par>
                          <p:cTn id="29" fill="hold">
                            <p:stCondLst>
                              <p:cond delay="1500"/>
                            </p:stCondLst>
                            <p:childTnLst>
                              <p:par>
                                <p:cTn id="30" presetID="14" presetClass="entr" presetSubtype="10" fill="hold" grpId="0" nodeType="afterEffect">
                                  <p:stCondLst>
                                    <p:cond delay="0"/>
                                  </p:stCondLst>
                                  <p:childTnLst>
                                    <p:set>
                                      <p:cBhvr>
                                        <p:cTn id="31" dur="1" fill="hold">
                                          <p:stCondLst>
                                            <p:cond delay="0"/>
                                          </p:stCondLst>
                                        </p:cTn>
                                        <p:tgtEl>
                                          <p:spTgt spid="1039"/>
                                        </p:tgtEl>
                                        <p:attrNameLst>
                                          <p:attrName>style.visibility</p:attrName>
                                        </p:attrNameLst>
                                      </p:cBhvr>
                                      <p:to>
                                        <p:strVal val="visible"/>
                                      </p:to>
                                    </p:set>
                                    <p:animEffect transition="in" filter="randombar(horizontal)">
                                      <p:cBhvr>
                                        <p:cTn id="32" dur="500"/>
                                        <p:tgtEl>
                                          <p:spTgt spid="1039"/>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1040"/>
                                        </p:tgtEl>
                                        <p:attrNameLst>
                                          <p:attrName>style.visibility</p:attrName>
                                        </p:attrNameLst>
                                      </p:cBhvr>
                                      <p:to>
                                        <p:strVal val="visible"/>
                                      </p:to>
                                    </p:set>
                                    <p:animEffect transition="in" filter="wipe(up)">
                                      <p:cBhvr>
                                        <p:cTn id="36" dur="500"/>
                                        <p:tgtEl>
                                          <p:spTgt spid="1040"/>
                                        </p:tgtEl>
                                      </p:cBhvr>
                                    </p:animEffect>
                                  </p:childTnLst>
                                </p:cTn>
                              </p:par>
                            </p:childTnLst>
                          </p:cTn>
                        </p:par>
                        <p:par>
                          <p:cTn id="37" fill="hold">
                            <p:stCondLst>
                              <p:cond delay="2500"/>
                            </p:stCondLst>
                            <p:childTnLst>
                              <p:par>
                                <p:cTn id="38" presetID="16" presetClass="entr" presetSubtype="37" fill="hold" nodeType="afterEffect">
                                  <p:stCondLst>
                                    <p:cond delay="0"/>
                                  </p:stCondLst>
                                  <p:childTnLst>
                                    <p:set>
                                      <p:cBhvr>
                                        <p:cTn id="39" dur="1" fill="hold">
                                          <p:stCondLst>
                                            <p:cond delay="0"/>
                                          </p:stCondLst>
                                        </p:cTn>
                                        <p:tgtEl>
                                          <p:spTgt spid="1041"/>
                                        </p:tgtEl>
                                        <p:attrNameLst>
                                          <p:attrName>style.visibility</p:attrName>
                                        </p:attrNameLst>
                                      </p:cBhvr>
                                      <p:to>
                                        <p:strVal val="visible"/>
                                      </p:to>
                                    </p:set>
                                    <p:animEffect transition="in" filter="barn(outVertical)">
                                      <p:cBhvr>
                                        <p:cTn id="40" dur="500"/>
                                        <p:tgtEl>
                                          <p:spTgt spid="1041"/>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042"/>
                                        </p:tgtEl>
                                        <p:attrNameLst>
                                          <p:attrName>style.visibility</p:attrName>
                                        </p:attrNameLst>
                                      </p:cBhvr>
                                      <p:to>
                                        <p:strVal val="visible"/>
                                      </p:to>
                                    </p:set>
                                    <p:animEffect transition="in" filter="randombar(horizontal)">
                                      <p:cBhvr>
                                        <p:cTn id="43" dur="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 grpId="0" animBg="1"/>
      <p:bldP spid="1038" grpId="0"/>
      <p:bldP spid="1039" grpId="0"/>
      <p:bldP spid="10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9" name="Group 1028">
            <a:extLst>
              <a:ext uri="{FF2B5EF4-FFF2-40B4-BE49-F238E27FC236}">
                <a16:creationId xmlns:a16="http://schemas.microsoft.com/office/drawing/2014/main" id="{71F9B54F-C58D-116D-9127-1B14EDFD5238}"/>
              </a:ext>
            </a:extLst>
          </p:cNvPr>
          <p:cNvGrpSpPr/>
          <p:nvPr/>
        </p:nvGrpSpPr>
        <p:grpSpPr>
          <a:xfrm>
            <a:off x="494443" y="321250"/>
            <a:ext cx="1702995" cy="567719"/>
            <a:chOff x="551554" y="829477"/>
            <a:chExt cx="1277246" cy="425789"/>
          </a:xfrm>
        </p:grpSpPr>
        <p:sp>
          <p:nvSpPr>
            <p:cNvPr id="1044" name="Rectangle: Rounded Corners 1043">
              <a:extLst>
                <a:ext uri="{FF2B5EF4-FFF2-40B4-BE49-F238E27FC236}">
                  <a16:creationId xmlns:a16="http://schemas.microsoft.com/office/drawing/2014/main" id="{5E843481-A71B-EACF-E28E-A4B191E4AD0B}"/>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sp>
          <p:nvSpPr>
            <p:cNvPr id="1057" name="Google Shape;2428;p39">
              <a:extLst>
                <a:ext uri="{FF2B5EF4-FFF2-40B4-BE49-F238E27FC236}">
                  <a16:creationId xmlns:a16="http://schemas.microsoft.com/office/drawing/2014/main" id="{66022F34-4C18-EBBF-BBCA-0494E91E028D}"/>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defTabSz="1219170">
                <a:buClr>
                  <a:srgbClr val="4751F8"/>
                </a:buClr>
              </a:pPr>
              <a:r>
                <a:rPr lang="en-US" sz="2933" kern="0" dirty="0" err="1">
                  <a:solidFill>
                    <a:schemeClr val="tx1"/>
                  </a:solidFill>
                  <a:latin typeface="Roboto Condensed" panose="02000000000000000000" pitchFamily="2" charset="0"/>
                </a:rPr>
                <a:t>Trả</a:t>
              </a:r>
              <a:r>
                <a:rPr lang="en-US" sz="2933" kern="0" dirty="0">
                  <a:solidFill>
                    <a:schemeClr val="tx1"/>
                  </a:solidFill>
                  <a:latin typeface="Roboto Condensed" panose="02000000000000000000" pitchFamily="2" charset="0"/>
                </a:rPr>
                <a:t> </a:t>
              </a:r>
              <a:r>
                <a:rPr lang="en-US" sz="2933" kern="0" dirty="0" err="1">
                  <a:solidFill>
                    <a:schemeClr val="tx1"/>
                  </a:solidFill>
                  <a:latin typeface="Roboto Condensed" panose="02000000000000000000" pitchFamily="2" charset="0"/>
                </a:rPr>
                <a:t>lời</a:t>
              </a:r>
              <a:endParaRPr lang="en-US" sz="2933" kern="0" dirty="0">
                <a:solidFill>
                  <a:schemeClr val="tx1"/>
                </a:solidFill>
                <a:latin typeface="Roboto Condensed" panose="02000000000000000000" pitchFamily="2" charset="0"/>
              </a:endParaRPr>
            </a:p>
          </p:txBody>
        </p:sp>
      </p:grpSp>
      <p:grpSp>
        <p:nvGrpSpPr>
          <p:cNvPr id="1058" name="Group 1057">
            <a:extLst>
              <a:ext uri="{FF2B5EF4-FFF2-40B4-BE49-F238E27FC236}">
                <a16:creationId xmlns:a16="http://schemas.microsoft.com/office/drawing/2014/main" id="{12BF3425-4495-4218-2010-6F1928FD8AB5}"/>
              </a:ext>
            </a:extLst>
          </p:cNvPr>
          <p:cNvGrpSpPr/>
          <p:nvPr/>
        </p:nvGrpSpPr>
        <p:grpSpPr>
          <a:xfrm>
            <a:off x="169815" y="308618"/>
            <a:ext cx="567720" cy="567720"/>
            <a:chOff x="3667971" y="2390066"/>
            <a:chExt cx="425790" cy="425790"/>
          </a:xfrm>
        </p:grpSpPr>
        <p:sp>
          <p:nvSpPr>
            <p:cNvPr id="1059" name="Oval 1058">
              <a:extLst>
                <a:ext uri="{FF2B5EF4-FFF2-40B4-BE49-F238E27FC236}">
                  <a16:creationId xmlns:a16="http://schemas.microsoft.com/office/drawing/2014/main" id="{2EAF456C-6CF7-FEA3-5B78-566D8CBDE3E9}"/>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pic>
          <p:nvPicPr>
            <p:cNvPr id="1060" name="Picture 1059">
              <a:extLst>
                <a:ext uri="{FF2B5EF4-FFF2-40B4-BE49-F238E27FC236}">
                  <a16:creationId xmlns:a16="http://schemas.microsoft.com/office/drawing/2014/main" id="{50A9575A-5816-9743-225C-5937FB812D6F}"/>
                </a:ext>
              </a:extLst>
            </p:cNvPr>
            <p:cNvPicPr>
              <a:picLocks noChangeAspect="1"/>
            </p:cNvPicPr>
            <p:nvPr/>
          </p:nvPicPr>
          <p:blipFill>
            <a:blip r:embed="rId2"/>
            <a:stretch>
              <a:fillRect/>
            </a:stretch>
          </p:blipFill>
          <p:spPr>
            <a:xfrm>
              <a:off x="3726379" y="2426220"/>
              <a:ext cx="353482" cy="353482"/>
            </a:xfrm>
            <a:prstGeom prst="rect">
              <a:avLst/>
            </a:prstGeom>
          </p:spPr>
        </p:pic>
      </p:grpSp>
      <p:pic>
        <p:nvPicPr>
          <p:cNvPr id="13" name="Picture 12">
            <a:extLst>
              <a:ext uri="{FF2B5EF4-FFF2-40B4-BE49-F238E27FC236}">
                <a16:creationId xmlns:a16="http://schemas.microsoft.com/office/drawing/2014/main" id="{A4795A84-C2C2-1AE2-324E-FA067125F2AD}"/>
              </a:ext>
            </a:extLst>
          </p:cNvPr>
          <p:cNvPicPr>
            <a:picLocks noChangeAspect="1"/>
          </p:cNvPicPr>
          <p:nvPr/>
        </p:nvPicPr>
        <p:blipFill rotWithShape="1">
          <a:blip r:embed="rId3"/>
          <a:srcRect l="68216" t="3959" b="17533"/>
          <a:stretch/>
        </p:blipFill>
        <p:spPr>
          <a:xfrm>
            <a:off x="2461252" y="876338"/>
            <a:ext cx="6808659" cy="5174440"/>
          </a:xfrm>
          <a:prstGeom prst="rect">
            <a:avLst/>
          </a:prstGeom>
        </p:spPr>
      </p:pic>
      <p:sp>
        <p:nvSpPr>
          <p:cNvPr id="30" name="Google Shape;2299;p37">
            <a:extLst>
              <a:ext uri="{FF2B5EF4-FFF2-40B4-BE49-F238E27FC236}">
                <a16:creationId xmlns:a16="http://schemas.microsoft.com/office/drawing/2014/main" id="{22971326-2208-DE1C-8FF8-48123EC2E937}"/>
              </a:ext>
            </a:extLst>
          </p:cNvPr>
          <p:cNvSpPr txBox="1">
            <a:spLocks/>
          </p:cNvSpPr>
          <p:nvPr/>
        </p:nvSpPr>
        <p:spPr>
          <a:xfrm>
            <a:off x="5769103" y="6041416"/>
            <a:ext cx="653793" cy="5920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dirty="0">
                <a:latin typeface="Roboto" panose="02000000000000000000" pitchFamily="2" charset="0"/>
              </a:rPr>
              <a:t>c)</a:t>
            </a:r>
            <a:endParaRPr lang="en-US" dirty="0">
              <a:latin typeface="Roboto" panose="02000000000000000000" pitchFamily="2" charset="0"/>
              <a:sym typeface="Arial"/>
            </a:endParaRPr>
          </a:p>
        </p:txBody>
      </p:sp>
      <p:sp>
        <p:nvSpPr>
          <p:cNvPr id="2" name="Isosceles Triangle 1">
            <a:extLst>
              <a:ext uri="{FF2B5EF4-FFF2-40B4-BE49-F238E27FC236}">
                <a16:creationId xmlns:a16="http://schemas.microsoft.com/office/drawing/2014/main" id="{80BEC505-E507-492B-CAC8-6E22F1149904}"/>
              </a:ext>
            </a:extLst>
          </p:cNvPr>
          <p:cNvSpPr/>
          <p:nvPr/>
        </p:nvSpPr>
        <p:spPr>
          <a:xfrm flipH="1">
            <a:off x="3113078" y="3501285"/>
            <a:ext cx="800091" cy="778478"/>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cxnSp>
        <p:nvCxnSpPr>
          <p:cNvPr id="3" name="Straight Arrow Connector 2">
            <a:extLst>
              <a:ext uri="{FF2B5EF4-FFF2-40B4-BE49-F238E27FC236}">
                <a16:creationId xmlns:a16="http://schemas.microsoft.com/office/drawing/2014/main" id="{11F8EB19-E5A8-2526-072D-224C02BF7B7F}"/>
              </a:ext>
            </a:extLst>
          </p:cNvPr>
          <p:cNvCxnSpPr>
            <a:cxnSpLocks/>
          </p:cNvCxnSpPr>
          <p:nvPr/>
        </p:nvCxnSpPr>
        <p:spPr>
          <a:xfrm>
            <a:off x="6757076" y="3463558"/>
            <a:ext cx="0" cy="101801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13B5D8EB-048D-025F-4D67-11921E1B577D}"/>
              </a:ext>
            </a:extLst>
          </p:cNvPr>
          <p:cNvSpPr txBox="1"/>
          <p:nvPr/>
        </p:nvSpPr>
        <p:spPr>
          <a:xfrm>
            <a:off x="2707314" y="4481569"/>
            <a:ext cx="1611617"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Điểm</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tựa</a:t>
            </a:r>
            <a:endParaRPr lang="en-US" sz="2800" dirty="0">
              <a:solidFill>
                <a:srgbClr val="002060"/>
              </a:solidFill>
              <a:latin typeface="Roboto Condensed" panose="02000000000000000000" pitchFamily="2" charset="0"/>
            </a:endParaRPr>
          </a:p>
        </p:txBody>
      </p:sp>
      <p:sp>
        <p:nvSpPr>
          <p:cNvPr id="8" name="TextBox 7">
            <a:extLst>
              <a:ext uri="{FF2B5EF4-FFF2-40B4-BE49-F238E27FC236}">
                <a16:creationId xmlns:a16="http://schemas.microsoft.com/office/drawing/2014/main" id="{1C9C73AB-9AA2-A0AA-E80D-BDFA1386ECBF}"/>
              </a:ext>
            </a:extLst>
          </p:cNvPr>
          <p:cNvSpPr txBox="1"/>
          <p:nvPr/>
        </p:nvSpPr>
        <p:spPr>
          <a:xfrm>
            <a:off x="7412467" y="4389939"/>
            <a:ext cx="921208" cy="523220"/>
          </a:xfrm>
          <a:prstGeom prst="rect">
            <a:avLst/>
          </a:prstGeom>
          <a:noFill/>
        </p:spPr>
        <p:txBody>
          <a:bodyPr wrap="square" rtlCol="0">
            <a:spAutoFit/>
          </a:bodyPr>
          <a:lstStyle>
            <a:defPPr>
              <a:defRPr lang="en-US"/>
            </a:defPPr>
            <a:lvl1pPr algn="ctr">
              <a:defRPr sz="2400">
                <a:solidFill>
                  <a:srgbClr val="002060"/>
                </a:solidFill>
                <a:latin typeface="#9Slide07 IcielBaliho Script" pitchFamily="2" charset="-93"/>
              </a:defRPr>
            </a:lvl1pPr>
          </a:lstStyle>
          <a:p>
            <a:r>
              <a:rPr lang="en-US" sz="2800" dirty="0" err="1">
                <a:latin typeface="Roboto Condensed" panose="02000000000000000000" pitchFamily="2" charset="0"/>
              </a:rPr>
              <a:t>Lực</a:t>
            </a:r>
            <a:endParaRPr lang="en-US" sz="2800" dirty="0">
              <a:latin typeface="Roboto Condensed" panose="02000000000000000000" pitchFamily="2" charset="0"/>
            </a:endParaRPr>
          </a:p>
        </p:txBody>
      </p:sp>
      <p:cxnSp>
        <p:nvCxnSpPr>
          <p:cNvPr id="12" name="Straight Arrow Connector 11">
            <a:extLst>
              <a:ext uri="{FF2B5EF4-FFF2-40B4-BE49-F238E27FC236}">
                <a16:creationId xmlns:a16="http://schemas.microsoft.com/office/drawing/2014/main" id="{AA88F472-BC4A-F1B4-0E94-0842F784B081}"/>
              </a:ext>
            </a:extLst>
          </p:cNvPr>
          <p:cNvCxnSpPr>
            <a:cxnSpLocks/>
          </p:cNvCxnSpPr>
          <p:nvPr/>
        </p:nvCxnSpPr>
        <p:spPr>
          <a:xfrm>
            <a:off x="3542309" y="3501285"/>
            <a:ext cx="3214767" cy="0"/>
          </a:xfrm>
          <a:prstGeom prst="straightConnector1">
            <a:avLst/>
          </a:prstGeom>
          <a:ln w="38100">
            <a:solidFill>
              <a:srgbClr val="FFFF00"/>
            </a:solidFill>
            <a:headEnd type="triangle"/>
            <a:tailEnd type="triangle"/>
          </a:ln>
          <a:effectLst>
            <a:glow rad="1016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B989BE2-1D46-75E2-BD78-4D0978E439F0}"/>
              </a:ext>
            </a:extLst>
          </p:cNvPr>
          <p:cNvSpPr txBox="1"/>
          <p:nvPr/>
        </p:nvSpPr>
        <p:spPr>
          <a:xfrm>
            <a:off x="4318931" y="3628914"/>
            <a:ext cx="1974134" cy="954107"/>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Cánh</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tay</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endParaRPr lang="en-US" sz="28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16601896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anim calcmode="lin" valueType="num">
                                      <p:cBhvr>
                                        <p:cTn id="7" dur="500" fill="hold"/>
                                        <p:tgtEl>
                                          <p:spTgt spid="1058"/>
                                        </p:tgtEl>
                                        <p:attrNameLst>
                                          <p:attrName>ppt_w</p:attrName>
                                        </p:attrNameLst>
                                      </p:cBhvr>
                                      <p:tavLst>
                                        <p:tav tm="0">
                                          <p:val>
                                            <p:fltVal val="0"/>
                                          </p:val>
                                        </p:tav>
                                        <p:tav tm="100000">
                                          <p:val>
                                            <p:strVal val="#ppt_w"/>
                                          </p:val>
                                        </p:tav>
                                      </p:tavLst>
                                    </p:anim>
                                    <p:anim calcmode="lin" valueType="num">
                                      <p:cBhvr>
                                        <p:cTn id="8" dur="500" fill="hold"/>
                                        <p:tgtEl>
                                          <p:spTgt spid="1058"/>
                                        </p:tgtEl>
                                        <p:attrNameLst>
                                          <p:attrName>ppt_h</p:attrName>
                                        </p:attrNameLst>
                                      </p:cBhvr>
                                      <p:tavLst>
                                        <p:tav tm="0">
                                          <p:val>
                                            <p:fltVal val="0"/>
                                          </p:val>
                                        </p:tav>
                                        <p:tav tm="100000">
                                          <p:val>
                                            <p:strVal val="#ppt_h"/>
                                          </p:val>
                                        </p:tav>
                                      </p:tavLst>
                                    </p:anim>
                                    <p:animEffect transition="in" filter="fade">
                                      <p:cBhvr>
                                        <p:cTn id="9" dur="500"/>
                                        <p:tgtEl>
                                          <p:spTgt spid="105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wipe(left)">
                                      <p:cBhvr>
                                        <p:cTn id="13" dur="500"/>
                                        <p:tgtEl>
                                          <p:spTgt spid="102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par>
                          <p:cTn id="29" fill="hold">
                            <p:stCondLst>
                              <p:cond delay="1500"/>
                            </p:stCondLst>
                            <p:childTnLst>
                              <p:par>
                                <p:cTn id="30" presetID="14" presetClass="entr" presetSubtype="1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par>
                          <p:cTn id="33" fill="hold">
                            <p:stCondLst>
                              <p:cond delay="2000"/>
                            </p:stCondLst>
                            <p:childTnLst>
                              <p:par>
                                <p:cTn id="34" presetID="16" presetClass="entr" presetSubtype="37"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Vertical)">
                                      <p:cBhvr>
                                        <p:cTn id="36" dur="500"/>
                                        <p:tgtEl>
                                          <p:spTgt spid="1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8E3452-338B-3E49-E7BC-9253EC239A0E}"/>
              </a:ext>
            </a:extLst>
          </p:cNvPr>
          <p:cNvSpPr txBox="1"/>
          <p:nvPr/>
        </p:nvSpPr>
        <p:spPr>
          <a:xfrm>
            <a:off x="0" y="0"/>
            <a:ext cx="12192000" cy="6858000"/>
          </a:xfrm>
          <a:prstGeom prst="rect">
            <a:avLst/>
          </a:prstGeom>
          <a:solidFill>
            <a:schemeClr val="tx1">
              <a:alpha val="63000"/>
            </a:schemeClr>
          </a:solidFill>
        </p:spPr>
        <p:txBody>
          <a:bodyPr wrap="square">
            <a:spAutoFit/>
          </a:bodyPr>
          <a:lstStyle/>
          <a:p>
            <a:pPr defTabSz="326578">
              <a:defRPr/>
            </a:pPr>
            <a:endParaRPr lang="vi-VN" sz="857" dirty="0">
              <a:solidFill>
                <a:prstClr val="white"/>
              </a:solidFill>
              <a:latin typeface="Averta Std CY" panose="00000500000000000000" pitchFamily="50" charset="0"/>
            </a:endParaRPr>
          </a:p>
        </p:txBody>
      </p:sp>
      <p:pic>
        <p:nvPicPr>
          <p:cNvPr id="11" name="Picture 10">
            <a:extLst>
              <a:ext uri="{FF2B5EF4-FFF2-40B4-BE49-F238E27FC236}">
                <a16:creationId xmlns:a16="http://schemas.microsoft.com/office/drawing/2014/main" id="{A3AEAFF6-E2CC-BDA9-189E-D94A0CC892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5997" y="1462095"/>
            <a:ext cx="7442063" cy="5261537"/>
          </a:xfrm>
          <a:prstGeom prst="rect">
            <a:avLst/>
          </a:prstGeom>
          <a:effectLst>
            <a:glow rad="190500">
              <a:sysClr val="window" lastClr="FFFFFF"/>
            </a:glow>
          </a:effectLst>
        </p:spPr>
      </p:pic>
      <p:sp>
        <p:nvSpPr>
          <p:cNvPr id="13" name="TextBox 12">
            <a:extLst>
              <a:ext uri="{FF2B5EF4-FFF2-40B4-BE49-F238E27FC236}">
                <a16:creationId xmlns:a16="http://schemas.microsoft.com/office/drawing/2014/main" id="{2E3FA9B5-73BA-801E-CE79-A5BC7E82BF4C}"/>
              </a:ext>
            </a:extLst>
          </p:cNvPr>
          <p:cNvSpPr txBox="1"/>
          <p:nvPr/>
        </p:nvSpPr>
        <p:spPr>
          <a:xfrm>
            <a:off x="2260876" y="354099"/>
            <a:ext cx="9460069" cy="1107996"/>
          </a:xfrm>
          <a:prstGeom prst="rect">
            <a:avLst/>
          </a:prstGeom>
          <a:noFill/>
        </p:spPr>
        <p:txBody>
          <a:bodyPr wrap="square" rtlCol="0">
            <a:spAutoFit/>
          </a:bodyPr>
          <a:lstStyle/>
          <a:p>
            <a:pPr algn="ctr"/>
            <a:r>
              <a:rPr lang="en-US" sz="6600" dirty="0">
                <a:solidFill>
                  <a:schemeClr val="bg1"/>
                </a:solidFill>
                <a:latin typeface="Times New Roman" panose="02020603050405020304" pitchFamily="18" charset="0"/>
                <a:cs typeface="Times New Roman" panose="02020603050405020304" pitchFamily="18" charset="0"/>
              </a:rPr>
              <a:t>BÀI 19: ĐÒN BẨY</a:t>
            </a:r>
          </a:p>
        </p:txBody>
      </p:sp>
    </p:spTree>
    <p:extLst>
      <p:ext uri="{BB962C8B-B14F-4D97-AF65-F5344CB8AC3E}">
        <p14:creationId xmlns:p14="http://schemas.microsoft.com/office/powerpoint/2010/main" val="21042013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781FC6E-D4C6-2B0D-EF36-E29FF9B13082}"/>
              </a:ext>
            </a:extLst>
          </p:cNvPr>
          <p:cNvGrpSpPr/>
          <p:nvPr/>
        </p:nvGrpSpPr>
        <p:grpSpPr>
          <a:xfrm>
            <a:off x="648722" y="549229"/>
            <a:ext cx="1702995" cy="567719"/>
            <a:chOff x="551554" y="829477"/>
            <a:chExt cx="1277246" cy="425789"/>
          </a:xfrm>
        </p:grpSpPr>
        <p:sp>
          <p:nvSpPr>
            <p:cNvPr id="6" name="Rectangle: Rounded Corners 5">
              <a:extLst>
                <a:ext uri="{FF2B5EF4-FFF2-40B4-BE49-F238E27FC236}">
                  <a16:creationId xmlns:a16="http://schemas.microsoft.com/office/drawing/2014/main" id="{E8C6FCE0-B89E-1A76-3E63-E2D0797B130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sp>
          <p:nvSpPr>
            <p:cNvPr id="7" name="Google Shape;2428;p39">
              <a:extLst>
                <a:ext uri="{FF2B5EF4-FFF2-40B4-BE49-F238E27FC236}">
                  <a16:creationId xmlns:a16="http://schemas.microsoft.com/office/drawing/2014/main" id="{ED6BC24E-AD7B-5E42-4B08-A557787A3030}"/>
                </a:ext>
              </a:extLst>
            </p:cNvPr>
            <p:cNvSpPr txBox="1">
              <a:spLocks/>
            </p:cNvSpPr>
            <p:nvPr/>
          </p:nvSpPr>
          <p:spPr>
            <a:xfrm>
              <a:off x="762440" y="833963"/>
              <a:ext cx="1066360"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1219170" rtl="0" eaLnBrk="1" fontAlgn="auto" latinLnBrk="0" hangingPunct="1">
                <a:lnSpc>
                  <a:spcPct val="100000"/>
                </a:lnSpc>
                <a:spcBef>
                  <a:spcPts val="0"/>
                </a:spcBef>
                <a:spcAft>
                  <a:spcPts val="0"/>
                </a:spcAft>
                <a:buClr>
                  <a:srgbClr val="4751F8"/>
                </a:buClr>
                <a:buSzPts val="2800"/>
                <a:buFont typeface="Dosis"/>
                <a:buNone/>
                <a:tabLst/>
                <a:defRPr/>
              </a:pP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Câu</a:t>
              </a:r>
              <a:r>
                <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rPr>
                <a:t> </a:t>
              </a: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hỏi</a:t>
              </a:r>
              <a:endPar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endParaRPr>
            </a:p>
          </p:txBody>
        </p:sp>
      </p:grpSp>
      <p:grpSp>
        <p:nvGrpSpPr>
          <p:cNvPr id="10" name="Group 9">
            <a:extLst>
              <a:ext uri="{FF2B5EF4-FFF2-40B4-BE49-F238E27FC236}">
                <a16:creationId xmlns:a16="http://schemas.microsoft.com/office/drawing/2014/main" id="{D32CBEDA-1002-5139-6A8A-A06A5B3F422F}"/>
              </a:ext>
            </a:extLst>
          </p:cNvPr>
          <p:cNvGrpSpPr/>
          <p:nvPr/>
        </p:nvGrpSpPr>
        <p:grpSpPr>
          <a:xfrm>
            <a:off x="324094" y="536596"/>
            <a:ext cx="567720" cy="567720"/>
            <a:chOff x="4187992" y="2647399"/>
            <a:chExt cx="1038553" cy="1038553"/>
          </a:xfrm>
        </p:grpSpPr>
        <p:sp>
          <p:nvSpPr>
            <p:cNvPr id="11" name="Oval 10">
              <a:extLst>
                <a:ext uri="{FF2B5EF4-FFF2-40B4-BE49-F238E27FC236}">
                  <a16:creationId xmlns:a16="http://schemas.microsoft.com/office/drawing/2014/main" id="{BC870C0E-58EA-6B65-1A0E-D4F6AD19B9D2}"/>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24" name="Picture 2">
              <a:extLst>
                <a:ext uri="{FF2B5EF4-FFF2-40B4-BE49-F238E27FC236}">
                  <a16:creationId xmlns:a16="http://schemas.microsoft.com/office/drawing/2014/main" id="{D884646F-0594-6297-E5B5-B1C3D126FD5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2299;p37">
            <a:extLst>
              <a:ext uri="{FF2B5EF4-FFF2-40B4-BE49-F238E27FC236}">
                <a16:creationId xmlns:a16="http://schemas.microsoft.com/office/drawing/2014/main" id="{51F4086F-B7DA-C607-874C-05168915841C}"/>
              </a:ext>
            </a:extLst>
          </p:cNvPr>
          <p:cNvSpPr txBox="1">
            <a:spLocks/>
          </p:cNvSpPr>
          <p:nvPr/>
        </p:nvSpPr>
        <p:spPr>
          <a:xfrm>
            <a:off x="719681" y="1285810"/>
            <a:ext cx="3874240" cy="15426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defTabSz="1219170"/>
            <a:r>
              <a:rPr kumimoji="0" lang="en-US" sz="2400" b="0" i="0" u="none" strike="noStrike" kern="0" cap="none" spc="0" normalizeH="0" baseline="0" noProof="0" dirty="0" err="1">
                <a:ln>
                  <a:noFill/>
                </a:ln>
                <a:solidFill>
                  <a:prstClr val="black"/>
                </a:solidFill>
                <a:effectLst/>
                <a:uLnTx/>
                <a:uFillTx/>
                <a:latin typeface="Roboto" panose="02000000000000000000" pitchFamily="2" charset="0"/>
                <a:sym typeface="Arial"/>
              </a:rPr>
              <a:t>Câu</a:t>
            </a:r>
            <a:r>
              <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rPr>
              <a:t> 2: </a:t>
            </a:r>
            <a:r>
              <a:rPr lang="vi-VN" sz="2400" kern="0" dirty="0">
                <a:solidFill>
                  <a:prstClr val="black"/>
                </a:solidFill>
                <a:latin typeface="Roboto" panose="02000000000000000000" pitchFamily="2" charset="0"/>
              </a:rPr>
              <a:t>Sử dụng đòn bẩy như Hình 19.2 có thể làm đổi hướng tác dụng lực như thế nào?</a:t>
            </a:r>
            <a:endParaRPr lang="en-US" sz="2400" kern="0" dirty="0">
              <a:solidFill>
                <a:prstClr val="black"/>
              </a:solidFill>
              <a:latin typeface="Roboto" panose="02000000000000000000" pitchFamily="2" charset="0"/>
              <a:sym typeface="Arial"/>
            </a:endParaRPr>
          </a:p>
        </p:txBody>
      </p:sp>
      <p:grpSp>
        <p:nvGrpSpPr>
          <p:cNvPr id="1029" name="Group 1028">
            <a:extLst>
              <a:ext uri="{FF2B5EF4-FFF2-40B4-BE49-F238E27FC236}">
                <a16:creationId xmlns:a16="http://schemas.microsoft.com/office/drawing/2014/main" id="{71F9B54F-C58D-116D-9127-1B14EDFD5238}"/>
              </a:ext>
            </a:extLst>
          </p:cNvPr>
          <p:cNvGrpSpPr/>
          <p:nvPr/>
        </p:nvGrpSpPr>
        <p:grpSpPr>
          <a:xfrm>
            <a:off x="710414" y="3040818"/>
            <a:ext cx="1702995" cy="567719"/>
            <a:chOff x="551554" y="829477"/>
            <a:chExt cx="1277246" cy="425789"/>
          </a:xfrm>
        </p:grpSpPr>
        <p:sp>
          <p:nvSpPr>
            <p:cNvPr id="1044" name="Rectangle: Rounded Corners 1043">
              <a:extLst>
                <a:ext uri="{FF2B5EF4-FFF2-40B4-BE49-F238E27FC236}">
                  <a16:creationId xmlns:a16="http://schemas.microsoft.com/office/drawing/2014/main" id="{5E843481-A71B-EACF-E28E-A4B191E4AD0B}"/>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sp>
          <p:nvSpPr>
            <p:cNvPr id="1057" name="Google Shape;2428;p39">
              <a:extLst>
                <a:ext uri="{FF2B5EF4-FFF2-40B4-BE49-F238E27FC236}">
                  <a16:creationId xmlns:a16="http://schemas.microsoft.com/office/drawing/2014/main" id="{66022F34-4C18-EBBF-BBCA-0494E91E028D}"/>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1219170" rtl="0" eaLnBrk="1" fontAlgn="auto" latinLnBrk="0" hangingPunct="1">
                <a:lnSpc>
                  <a:spcPct val="100000"/>
                </a:lnSpc>
                <a:spcBef>
                  <a:spcPts val="0"/>
                </a:spcBef>
                <a:spcAft>
                  <a:spcPts val="0"/>
                </a:spcAft>
                <a:buClr>
                  <a:srgbClr val="4751F8"/>
                </a:buClr>
                <a:buSzPts val="2800"/>
                <a:buFont typeface="Dosis"/>
                <a:buNone/>
                <a:tabLst/>
                <a:defRPr/>
              </a:pP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Trả</a:t>
              </a:r>
              <a:r>
                <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rPr>
                <a:t> </a:t>
              </a: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lời</a:t>
              </a:r>
              <a:endPar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endParaRPr>
            </a:p>
          </p:txBody>
        </p:sp>
      </p:grpSp>
      <p:grpSp>
        <p:nvGrpSpPr>
          <p:cNvPr id="1058" name="Group 1057">
            <a:extLst>
              <a:ext uri="{FF2B5EF4-FFF2-40B4-BE49-F238E27FC236}">
                <a16:creationId xmlns:a16="http://schemas.microsoft.com/office/drawing/2014/main" id="{12BF3425-4495-4218-2010-6F1928FD8AB5}"/>
              </a:ext>
            </a:extLst>
          </p:cNvPr>
          <p:cNvGrpSpPr/>
          <p:nvPr/>
        </p:nvGrpSpPr>
        <p:grpSpPr>
          <a:xfrm>
            <a:off x="385786" y="3028186"/>
            <a:ext cx="567720" cy="567720"/>
            <a:chOff x="3667971" y="2390066"/>
            <a:chExt cx="425790" cy="425790"/>
          </a:xfrm>
        </p:grpSpPr>
        <p:sp>
          <p:nvSpPr>
            <p:cNvPr id="1059" name="Oval 1058">
              <a:extLst>
                <a:ext uri="{FF2B5EF4-FFF2-40B4-BE49-F238E27FC236}">
                  <a16:creationId xmlns:a16="http://schemas.microsoft.com/office/drawing/2014/main" id="{2EAF456C-6CF7-FEA3-5B78-566D8CBDE3E9}"/>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1060" name="Picture 1059">
              <a:extLst>
                <a:ext uri="{FF2B5EF4-FFF2-40B4-BE49-F238E27FC236}">
                  <a16:creationId xmlns:a16="http://schemas.microsoft.com/office/drawing/2014/main" id="{50A9575A-5816-9743-225C-5937FB812D6F}"/>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1061" name="Google Shape;2299;p37">
            <a:extLst>
              <a:ext uri="{FF2B5EF4-FFF2-40B4-BE49-F238E27FC236}">
                <a16:creationId xmlns:a16="http://schemas.microsoft.com/office/drawing/2014/main" id="{3A87C6E8-EE5A-314D-6C2A-13CE22595EB4}"/>
              </a:ext>
            </a:extLst>
          </p:cNvPr>
          <p:cNvSpPr txBox="1">
            <a:spLocks/>
          </p:cNvSpPr>
          <p:nvPr/>
        </p:nvSpPr>
        <p:spPr>
          <a:xfrm>
            <a:off x="808183" y="3555560"/>
            <a:ext cx="11050187"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a: </a:t>
            </a:r>
            <a:r>
              <a:rPr lang="vi-VN" dirty="0">
                <a:latin typeface="Roboto" panose="02000000000000000000" pitchFamily="2" charset="0"/>
              </a:rPr>
              <a:t>đòn bẩy không có tác dụng làm thay đổi hướng tác dụng lực.</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pic>
        <p:nvPicPr>
          <p:cNvPr id="12" name="Picture 11">
            <a:extLst>
              <a:ext uri="{FF2B5EF4-FFF2-40B4-BE49-F238E27FC236}">
                <a16:creationId xmlns:a16="http://schemas.microsoft.com/office/drawing/2014/main" id="{ECCD8EE7-E42B-D6DE-C33F-11D3AFB2F545}"/>
              </a:ext>
            </a:extLst>
          </p:cNvPr>
          <p:cNvPicPr>
            <a:picLocks noChangeAspect="1"/>
          </p:cNvPicPr>
          <p:nvPr/>
        </p:nvPicPr>
        <p:blipFill rotWithShape="1">
          <a:blip r:embed="rId4"/>
          <a:srcRect l="2166" t="3959" b="17533"/>
          <a:stretch/>
        </p:blipFill>
        <p:spPr>
          <a:xfrm>
            <a:off x="4593921" y="610852"/>
            <a:ext cx="7383503" cy="2185046"/>
          </a:xfrm>
          <a:prstGeom prst="rect">
            <a:avLst/>
          </a:prstGeom>
        </p:spPr>
      </p:pic>
      <p:sp>
        <p:nvSpPr>
          <p:cNvPr id="13" name="Google Shape;2299;p37">
            <a:extLst>
              <a:ext uri="{FF2B5EF4-FFF2-40B4-BE49-F238E27FC236}">
                <a16:creationId xmlns:a16="http://schemas.microsoft.com/office/drawing/2014/main" id="{5EE50FAD-0D63-FDCC-EE4F-8D51FF22BD62}"/>
              </a:ext>
            </a:extLst>
          </p:cNvPr>
          <p:cNvSpPr txBox="1">
            <a:spLocks/>
          </p:cNvSpPr>
          <p:nvPr/>
        </p:nvSpPr>
        <p:spPr>
          <a:xfrm>
            <a:off x="808182" y="4292555"/>
            <a:ext cx="11050187" cy="10630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b: </a:t>
            </a:r>
            <a:r>
              <a:rPr lang="en-US" dirty="0" err="1">
                <a:latin typeface="Roboto" panose="02000000000000000000" pitchFamily="2" charset="0"/>
              </a:rPr>
              <a:t>thay</a:t>
            </a:r>
            <a:r>
              <a:rPr lang="en-US" dirty="0">
                <a:latin typeface="Roboto" panose="02000000000000000000" pitchFamily="2" charset="0"/>
              </a:rPr>
              <a:t> </a:t>
            </a:r>
            <a:r>
              <a:rPr lang="en-US" dirty="0" err="1">
                <a:latin typeface="Roboto" panose="02000000000000000000" pitchFamily="2" charset="0"/>
              </a:rPr>
              <a:t>đổi</a:t>
            </a:r>
            <a:r>
              <a:rPr lang="en-US" dirty="0">
                <a:latin typeface="Roboto" panose="02000000000000000000" pitchFamily="2" charset="0"/>
              </a:rPr>
              <a:t> </a:t>
            </a:r>
            <a:r>
              <a:rPr lang="en-US" dirty="0" err="1">
                <a:latin typeface="Roboto" panose="02000000000000000000" pitchFamily="2" charset="0"/>
              </a:rPr>
              <a:t>từ</a:t>
            </a:r>
            <a:r>
              <a:rPr lang="en-US" dirty="0">
                <a:latin typeface="Roboto" panose="02000000000000000000" pitchFamily="2" charset="0"/>
              </a:rPr>
              <a:t> </a:t>
            </a:r>
            <a:r>
              <a:rPr lang="vi-VN" dirty="0">
                <a:latin typeface="Roboto" panose="02000000000000000000" pitchFamily="2" charset="0"/>
              </a:rPr>
              <a:t>lực nâng có phương thẳng đứng chiều từ dưới lên trên</a:t>
            </a:r>
            <a:r>
              <a:rPr lang="en-US" dirty="0">
                <a:latin typeface="Roboto" panose="02000000000000000000" pitchFamily="2" charset="0"/>
              </a:rPr>
              <a:t> </a:t>
            </a:r>
            <a:r>
              <a:rPr lang="en-US" dirty="0" err="1">
                <a:latin typeface="Roboto" panose="02000000000000000000" pitchFamily="2" charset="0"/>
              </a:rPr>
              <a:t>thành</a:t>
            </a:r>
            <a:r>
              <a:rPr lang="en-US" dirty="0">
                <a:latin typeface="Roboto" panose="02000000000000000000" pitchFamily="2" charset="0"/>
              </a:rPr>
              <a:t> </a:t>
            </a:r>
            <a:r>
              <a:rPr lang="vi-VN" dirty="0">
                <a:latin typeface="Roboto" panose="02000000000000000000" pitchFamily="2" charset="0"/>
              </a:rPr>
              <a:t>lực tác dụng có phương thẳng đứng chiều từ trên xuống dưới.</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14" name="Google Shape;2299;p37">
            <a:extLst>
              <a:ext uri="{FF2B5EF4-FFF2-40B4-BE49-F238E27FC236}">
                <a16:creationId xmlns:a16="http://schemas.microsoft.com/office/drawing/2014/main" id="{7D297A6E-DEDD-C33C-6F3A-C17BBE5C2919}"/>
              </a:ext>
            </a:extLst>
          </p:cNvPr>
          <p:cNvSpPr txBox="1">
            <a:spLocks/>
          </p:cNvSpPr>
          <p:nvPr/>
        </p:nvSpPr>
        <p:spPr>
          <a:xfrm>
            <a:off x="808182" y="5287889"/>
            <a:ext cx="11050187" cy="10630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c: </a:t>
            </a:r>
            <a:r>
              <a:rPr lang="en-US" dirty="0" err="1">
                <a:latin typeface="Roboto" panose="02000000000000000000" pitchFamily="2" charset="0"/>
              </a:rPr>
              <a:t>thay</a:t>
            </a:r>
            <a:r>
              <a:rPr lang="en-US" dirty="0">
                <a:latin typeface="Roboto" panose="02000000000000000000" pitchFamily="2" charset="0"/>
              </a:rPr>
              <a:t> </a:t>
            </a:r>
            <a:r>
              <a:rPr lang="en-US" dirty="0" err="1">
                <a:latin typeface="Roboto" panose="02000000000000000000" pitchFamily="2" charset="0"/>
              </a:rPr>
              <a:t>đổi</a:t>
            </a:r>
            <a:r>
              <a:rPr lang="en-US" dirty="0">
                <a:latin typeface="Roboto" panose="02000000000000000000" pitchFamily="2" charset="0"/>
              </a:rPr>
              <a:t> </a:t>
            </a:r>
            <a:r>
              <a:rPr lang="en-US" dirty="0" err="1">
                <a:latin typeface="Roboto" panose="02000000000000000000" pitchFamily="2" charset="0"/>
              </a:rPr>
              <a:t>từ</a:t>
            </a:r>
            <a:r>
              <a:rPr lang="en-US" dirty="0">
                <a:latin typeface="Roboto" panose="02000000000000000000" pitchFamily="2" charset="0"/>
              </a:rPr>
              <a:t> </a:t>
            </a:r>
            <a:r>
              <a:rPr lang="vi-VN" dirty="0">
                <a:latin typeface="Roboto" panose="02000000000000000000" pitchFamily="2" charset="0"/>
              </a:rPr>
              <a:t>lực có phương vuông góc với tường, chiều hướng ra ngoài tường</a:t>
            </a:r>
            <a:r>
              <a:rPr lang="en-US" dirty="0">
                <a:latin typeface="Roboto" panose="02000000000000000000" pitchFamily="2" charset="0"/>
              </a:rPr>
              <a:t> </a:t>
            </a:r>
            <a:r>
              <a:rPr lang="en-US" dirty="0" err="1">
                <a:latin typeface="Roboto" panose="02000000000000000000" pitchFamily="2" charset="0"/>
              </a:rPr>
              <a:t>thành</a:t>
            </a:r>
            <a:r>
              <a:rPr lang="en-US" dirty="0">
                <a:latin typeface="Roboto" panose="02000000000000000000" pitchFamily="2" charset="0"/>
              </a:rPr>
              <a:t> </a:t>
            </a:r>
            <a:r>
              <a:rPr lang="vi-VN" dirty="0">
                <a:latin typeface="Roboto" panose="02000000000000000000" pitchFamily="2" charset="0"/>
              </a:rPr>
              <a:t>lực có phương song song với tường, chiều từ trên xuống dưới.</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1331042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par>
                          <p:cTn id="18" fill="hold">
                            <p:stCondLst>
                              <p:cond delay="2445"/>
                            </p:stCondLst>
                            <p:childTnLst>
                              <p:par>
                                <p:cTn id="19" presetID="14" presetClass="entr" presetSubtype="1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58"/>
                                        </p:tgtEl>
                                        <p:attrNameLst>
                                          <p:attrName>style.visibility</p:attrName>
                                        </p:attrNameLst>
                                      </p:cBhvr>
                                      <p:to>
                                        <p:strVal val="visible"/>
                                      </p:to>
                                    </p:set>
                                    <p:anim calcmode="lin" valueType="num">
                                      <p:cBhvr>
                                        <p:cTn id="26" dur="500" fill="hold"/>
                                        <p:tgtEl>
                                          <p:spTgt spid="1058"/>
                                        </p:tgtEl>
                                        <p:attrNameLst>
                                          <p:attrName>ppt_w</p:attrName>
                                        </p:attrNameLst>
                                      </p:cBhvr>
                                      <p:tavLst>
                                        <p:tav tm="0">
                                          <p:val>
                                            <p:fltVal val="0"/>
                                          </p:val>
                                        </p:tav>
                                        <p:tav tm="100000">
                                          <p:val>
                                            <p:strVal val="#ppt_w"/>
                                          </p:val>
                                        </p:tav>
                                      </p:tavLst>
                                    </p:anim>
                                    <p:anim calcmode="lin" valueType="num">
                                      <p:cBhvr>
                                        <p:cTn id="27" dur="500" fill="hold"/>
                                        <p:tgtEl>
                                          <p:spTgt spid="1058"/>
                                        </p:tgtEl>
                                        <p:attrNameLst>
                                          <p:attrName>ppt_h</p:attrName>
                                        </p:attrNameLst>
                                      </p:cBhvr>
                                      <p:tavLst>
                                        <p:tav tm="0">
                                          <p:val>
                                            <p:fltVal val="0"/>
                                          </p:val>
                                        </p:tav>
                                        <p:tav tm="100000">
                                          <p:val>
                                            <p:strVal val="#ppt_h"/>
                                          </p:val>
                                        </p:tav>
                                      </p:tavLst>
                                    </p:anim>
                                    <p:animEffect transition="in" filter="fade">
                                      <p:cBhvr>
                                        <p:cTn id="28" dur="500"/>
                                        <p:tgtEl>
                                          <p:spTgt spid="105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029"/>
                                        </p:tgtEl>
                                        <p:attrNameLst>
                                          <p:attrName>style.visibility</p:attrName>
                                        </p:attrNameLst>
                                      </p:cBhvr>
                                      <p:to>
                                        <p:strVal val="visible"/>
                                      </p:to>
                                    </p:set>
                                    <p:animEffect transition="in" filter="wipe(left)">
                                      <p:cBhvr>
                                        <p:cTn id="32" dur="500"/>
                                        <p:tgtEl>
                                          <p:spTgt spid="1029"/>
                                        </p:tgtEl>
                                      </p:cBhvr>
                                    </p:animEffect>
                                  </p:childTnLst>
                                </p:cTn>
                              </p:par>
                            </p:childTnLst>
                          </p:cTn>
                        </p:par>
                        <p:par>
                          <p:cTn id="33" fill="hold">
                            <p:stCondLst>
                              <p:cond delay="1000"/>
                            </p:stCondLst>
                            <p:childTnLst>
                              <p:par>
                                <p:cTn id="34" presetID="22" presetClass="entr" presetSubtype="1" fill="hold" grpId="0" nodeType="afterEffect">
                                  <p:stCondLst>
                                    <p:cond delay="0"/>
                                  </p:stCondLst>
                                  <p:iterate type="lt">
                                    <p:tmPct val="3000"/>
                                  </p:iterate>
                                  <p:childTnLst>
                                    <p:set>
                                      <p:cBhvr>
                                        <p:cTn id="35" dur="1" fill="hold">
                                          <p:stCondLst>
                                            <p:cond delay="0"/>
                                          </p:stCondLst>
                                        </p:cTn>
                                        <p:tgtEl>
                                          <p:spTgt spid="1061"/>
                                        </p:tgtEl>
                                        <p:attrNameLst>
                                          <p:attrName>style.visibility</p:attrName>
                                        </p:attrNameLst>
                                      </p:cBhvr>
                                      <p:to>
                                        <p:strVal val="visible"/>
                                      </p:to>
                                    </p:set>
                                    <p:animEffect transition="in" filter="wipe(up)">
                                      <p:cBhvr>
                                        <p:cTn id="36" dur="500"/>
                                        <p:tgtEl>
                                          <p:spTgt spid="1061"/>
                                        </p:tgtEl>
                                      </p:cBhvr>
                                    </p:animEffect>
                                  </p:childTnLst>
                                </p:cTn>
                              </p:par>
                            </p:childTnLst>
                          </p:cTn>
                        </p:par>
                        <p:par>
                          <p:cTn id="37" fill="hold">
                            <p:stCondLst>
                              <p:cond delay="228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par>
                          <p:cTn id="41" fill="hold">
                            <p:stCondLst>
                              <p:cond delay="4430"/>
                            </p:stCondLst>
                            <p:childTnLst>
                              <p:par>
                                <p:cTn id="42" presetID="22" presetClass="entr" presetSubtype="1" fill="hold" grpId="0" nodeType="afterEffect">
                                  <p:stCondLst>
                                    <p:cond delay="0"/>
                                  </p:stCondLst>
                                  <p:iterate type="lt">
                                    <p:tmPct val="3000"/>
                                  </p:iterate>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61"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F2E8B9-7030-EC6E-9F51-6EBFB3E941C4}"/>
              </a:ext>
            </a:extLst>
          </p:cNvPr>
          <p:cNvPicPr>
            <a:picLocks noChangeAspect="1"/>
          </p:cNvPicPr>
          <p:nvPr/>
        </p:nvPicPr>
        <p:blipFill>
          <a:blip r:embed="rId2"/>
          <a:stretch>
            <a:fillRect/>
          </a:stretch>
        </p:blipFill>
        <p:spPr>
          <a:xfrm>
            <a:off x="3612011" y="418133"/>
            <a:ext cx="4967978" cy="4967978"/>
          </a:xfrm>
          <a:prstGeom prst="rect">
            <a:avLst/>
          </a:prstGeom>
        </p:spPr>
      </p:pic>
      <p:sp>
        <p:nvSpPr>
          <p:cNvPr id="14" name="TextBox 13">
            <a:extLst>
              <a:ext uri="{FF2B5EF4-FFF2-40B4-BE49-F238E27FC236}">
                <a16:creationId xmlns:a16="http://schemas.microsoft.com/office/drawing/2014/main" id="{47C93C9B-565B-9724-4489-4AC1B9AFA07A}"/>
              </a:ext>
            </a:extLst>
          </p:cNvPr>
          <p:cNvSpPr txBox="1"/>
          <p:nvPr/>
        </p:nvSpPr>
        <p:spPr>
          <a:xfrm>
            <a:off x="3197737" y="5166655"/>
            <a:ext cx="6292491" cy="1015663"/>
          </a:xfrm>
          <a:prstGeom prst="rect">
            <a:avLst/>
          </a:prstGeom>
          <a:noFill/>
        </p:spPr>
        <p:txBody>
          <a:bodyPr wrap="square" rtlCol="0">
            <a:spAutoFit/>
          </a:bodyPr>
          <a:lstStyle/>
          <a:p>
            <a:pPr algn="ctr"/>
            <a:r>
              <a:rPr lang="en-US" sz="6000" dirty="0">
                <a:solidFill>
                  <a:srgbClr val="002060"/>
                </a:solidFill>
                <a:latin typeface="Roboto Condensed" panose="02000000000000000000" pitchFamily="2" charset="0"/>
              </a:rPr>
              <a:t>CÁC LOẠI ĐÒN BẨY</a:t>
            </a:r>
          </a:p>
        </p:txBody>
      </p:sp>
    </p:spTree>
    <p:extLst>
      <p:ext uri="{BB962C8B-B14F-4D97-AF65-F5344CB8AC3E}">
        <p14:creationId xmlns:p14="http://schemas.microsoft.com/office/powerpoint/2010/main" val="3261308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25945" y="365850"/>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BFAF03-6CE0-7F18-2BA1-508124D85C50}"/>
              </a:ext>
            </a:extLst>
          </p:cNvPr>
          <p:cNvPicPr>
            <a:picLocks noChangeAspect="1"/>
          </p:cNvPicPr>
          <p:nvPr/>
        </p:nvPicPr>
        <p:blipFill>
          <a:blip r:embed="rId2"/>
          <a:stretch>
            <a:fillRect/>
          </a:stretch>
        </p:blipFill>
        <p:spPr>
          <a:xfrm>
            <a:off x="320171" y="293892"/>
            <a:ext cx="749992" cy="749992"/>
          </a:xfrm>
          <a:prstGeom prst="rect">
            <a:avLst/>
          </a:prstGeom>
        </p:spPr>
      </p:pic>
      <p:sp>
        <p:nvSpPr>
          <p:cNvPr id="8" name="TextBox 7">
            <a:extLst>
              <a:ext uri="{FF2B5EF4-FFF2-40B4-BE49-F238E27FC236}">
                <a16:creationId xmlns:a16="http://schemas.microsoft.com/office/drawing/2014/main" id="{C7027551-D115-08D1-F60F-696B01C54F3E}"/>
              </a:ext>
            </a:extLst>
          </p:cNvPr>
          <p:cNvSpPr txBox="1"/>
          <p:nvPr/>
        </p:nvSpPr>
        <p:spPr>
          <a:xfrm>
            <a:off x="929580" y="407278"/>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sp>
        <p:nvSpPr>
          <p:cNvPr id="9" name="TextBox 8">
            <a:extLst>
              <a:ext uri="{FF2B5EF4-FFF2-40B4-BE49-F238E27FC236}">
                <a16:creationId xmlns:a16="http://schemas.microsoft.com/office/drawing/2014/main" id="{4F302A1D-EBCE-89C3-2B79-307BB787B966}"/>
              </a:ext>
            </a:extLst>
          </p:cNvPr>
          <p:cNvSpPr txBox="1"/>
          <p:nvPr/>
        </p:nvSpPr>
        <p:spPr>
          <a:xfrm>
            <a:off x="0" y="1332046"/>
            <a:ext cx="10790001" cy="430887"/>
          </a:xfrm>
          <a:prstGeom prst="rect">
            <a:avLst/>
          </a:prstGeom>
          <a:noFill/>
        </p:spPr>
        <p:txBody>
          <a:bodyPr wrap="square" rtlCol="0">
            <a:spAutoFit/>
          </a:bodyPr>
          <a:lstStyle/>
          <a:p>
            <a:pPr algn="ctr"/>
            <a:r>
              <a:rPr lang="en-US" sz="2200" dirty="0" err="1">
                <a:latin typeface="Roboto" panose="02000000000000000000" pitchFamily="2" charset="0"/>
                <a:cs typeface="#9Slide03 Arima Madurai Black" panose="00000A00000000000000" pitchFamily="2" charset="-93"/>
              </a:rPr>
              <a:t>Dựa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trên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vị</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của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vật</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vị</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tác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dụng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lực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điểm</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tựa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đòn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bẩy</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được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phân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thành</a:t>
            </a:r>
            <a:r>
              <a:rPr lang="en-US" sz="2200" dirty="0">
                <a:latin typeface="Roboto" panose="02000000000000000000" pitchFamily="2" charset="0"/>
                <a:cs typeface="#9Slide03 Arima Madurai Black" panose="00000A00000000000000" pitchFamily="2" charset="-93"/>
              </a:rPr>
              <a:t> 2 </a:t>
            </a:r>
            <a:r>
              <a:rPr lang="en-US" sz="2200" dirty="0" err="1">
                <a:latin typeface="Roboto" panose="02000000000000000000" pitchFamily="2" charset="0"/>
                <a:cs typeface="#9Slide03 Arima Madurai Black" panose="00000A00000000000000" pitchFamily="2" charset="-93"/>
              </a:rPr>
              <a:t>loại</a:t>
            </a:r>
            <a:endParaRPr lang="en-US" sz="2200" dirty="0">
              <a:latin typeface="Roboto" panose="02000000000000000000" pitchFamily="2" charset="0"/>
              <a:cs typeface="#9Slide03 Arima Madurai Black" panose="00000A00000000000000" pitchFamily="2" charset="-93"/>
            </a:endParaRPr>
          </a:p>
        </p:txBody>
      </p:sp>
      <p:sp>
        <p:nvSpPr>
          <p:cNvPr id="12" name="TextBox 11">
            <a:extLst>
              <a:ext uri="{FF2B5EF4-FFF2-40B4-BE49-F238E27FC236}">
                <a16:creationId xmlns:a16="http://schemas.microsoft.com/office/drawing/2014/main" id="{2C885DC8-6191-17C5-C4E5-3C5812313FB3}"/>
              </a:ext>
            </a:extLst>
          </p:cNvPr>
          <p:cNvSpPr txBox="1"/>
          <p:nvPr/>
        </p:nvSpPr>
        <p:spPr>
          <a:xfrm>
            <a:off x="1194691" y="5800291"/>
            <a:ext cx="9802617" cy="543461"/>
          </a:xfrm>
          <a:prstGeom prst="roundRect">
            <a:avLst>
              <a:gd name="adj" fmla="val 7119"/>
            </a:avLst>
          </a:prstGeom>
          <a:solidFill>
            <a:srgbClr val="002060"/>
          </a:solidFill>
        </p:spPr>
        <p:txBody>
          <a:bodyPr wrap="square" tIns="91440" bIns="0" anchor="ctr" anchorCtr="0">
            <a:spAutoFit/>
          </a:bodyPr>
          <a:lstStyle/>
          <a:p>
            <a:pPr algn="ctr" defTabSz="326578">
              <a:defRPr/>
            </a:pPr>
            <a:r>
              <a:rPr lang="vi-VN" sz="2800" dirty="0">
                <a:solidFill>
                  <a:prstClr val="white"/>
                </a:solidFill>
                <a:latin typeface="Roboto" panose="02000000000000000000" pitchFamily="2" charset="0"/>
                <a:cs typeface="#9Slide03 Arima Madurai Black" panose="00000A00000000000000" pitchFamily="2" charset="-93"/>
              </a:rPr>
              <a:t>Loại I — Đ</a:t>
            </a:r>
            <a:r>
              <a:rPr lang="en-US" sz="2800" dirty="0" err="1">
                <a:solidFill>
                  <a:prstClr val="white"/>
                </a:solidFill>
                <a:latin typeface="Roboto" panose="02000000000000000000" pitchFamily="2" charset="0"/>
                <a:cs typeface="#9Slide03 Arima Madurai Black" panose="00000A00000000000000" pitchFamily="2" charset="-93"/>
              </a:rPr>
              <a:t>òn</a:t>
            </a:r>
            <a:r>
              <a:rPr lang="en-US" sz="2800" dirty="0">
                <a:solidFill>
                  <a:prstClr val="white"/>
                </a:solidFill>
                <a:latin typeface="Roboto" panose="02000000000000000000" pitchFamily="2" charset="0"/>
                <a:cs typeface="#9Slide03 Arima Madurai Black" panose="00000A00000000000000" pitchFamily="2" charset="-93"/>
              </a:rPr>
              <a:t> </a:t>
            </a:r>
            <a:r>
              <a:rPr lang="en-US" sz="2800" dirty="0" err="1">
                <a:solidFill>
                  <a:prstClr val="white"/>
                </a:solidFill>
                <a:latin typeface="Roboto" panose="02000000000000000000" pitchFamily="2" charset="0"/>
                <a:cs typeface="#9Slide03 Arima Madurai Black" panose="00000A00000000000000" pitchFamily="2" charset="-93"/>
              </a:rPr>
              <a:t>bẩy</a:t>
            </a:r>
            <a:r>
              <a:rPr lang="en-US" sz="2800" dirty="0">
                <a:solidFill>
                  <a:prstClr val="white"/>
                </a:solidFill>
                <a:latin typeface="Roboto" panose="02000000000000000000" pitchFamily="2" charset="0"/>
                <a:cs typeface="#9Slide03 Arima Madurai Black" panose="00000A00000000000000" pitchFamily="2" charset="-93"/>
              </a:rPr>
              <a:t> </a:t>
            </a:r>
            <a:r>
              <a:rPr lang="en-US" sz="2800" dirty="0" err="1">
                <a:solidFill>
                  <a:prstClr val="white"/>
                </a:solidFill>
                <a:latin typeface="Roboto" panose="02000000000000000000" pitchFamily="2" charset="0"/>
                <a:cs typeface="#9Slide03 Arima Madurai Black" panose="00000A00000000000000" pitchFamily="2" charset="-93"/>
              </a:rPr>
              <a:t>có</a:t>
            </a:r>
            <a:r>
              <a:rPr lang="en-US" sz="2800" dirty="0">
                <a:solidFill>
                  <a:prstClr val="white"/>
                </a:solidFill>
                <a:latin typeface="Roboto" panose="02000000000000000000" pitchFamily="2" charset="0"/>
                <a:cs typeface="#9Slide03 Arima Madurai Black" panose="00000A00000000000000" pitchFamily="2" charset="-93"/>
              </a:rPr>
              <a:t> đ</a:t>
            </a:r>
            <a:r>
              <a:rPr lang="vi-VN" sz="2800" dirty="0">
                <a:solidFill>
                  <a:prstClr val="white"/>
                </a:solidFill>
                <a:latin typeface="Roboto" panose="02000000000000000000" pitchFamily="2" charset="0"/>
                <a:cs typeface="#9Slide03 Arima Madurai Black" panose="00000A00000000000000" pitchFamily="2" charset="-93"/>
              </a:rPr>
              <a:t>iểm tựa nằm giữa</a:t>
            </a:r>
            <a:r>
              <a:rPr lang="en-US" sz="2800" dirty="0">
                <a:solidFill>
                  <a:prstClr val="white"/>
                </a:solidFill>
                <a:latin typeface="Roboto" panose="02000000000000000000" pitchFamily="2" charset="0"/>
                <a:cs typeface="#9Slide03 Arima Madurai Black" panose="00000A00000000000000" pitchFamily="2" charset="-93"/>
              </a:rPr>
              <a:t> 2 </a:t>
            </a:r>
            <a:r>
              <a:rPr lang="en-US" sz="2800" dirty="0" err="1">
                <a:solidFill>
                  <a:prstClr val="white"/>
                </a:solidFill>
                <a:latin typeface="Roboto" panose="02000000000000000000" pitchFamily="2" charset="0"/>
                <a:cs typeface="#9Slide03 Arima Madurai Black" panose="00000A00000000000000" pitchFamily="2" charset="-93"/>
              </a:rPr>
              <a:t>điểm</a:t>
            </a:r>
            <a:r>
              <a:rPr lang="en-US" sz="2800" dirty="0">
                <a:solidFill>
                  <a:prstClr val="white"/>
                </a:solidFill>
                <a:latin typeface="Roboto" panose="02000000000000000000" pitchFamily="2" charset="0"/>
                <a:cs typeface="#9Slide03 Arima Madurai Black" panose="00000A00000000000000" pitchFamily="2" charset="-93"/>
              </a:rPr>
              <a:t> </a:t>
            </a:r>
            <a:r>
              <a:rPr lang="en-US" sz="2800" dirty="0" err="1">
                <a:solidFill>
                  <a:prstClr val="white"/>
                </a:solidFill>
                <a:latin typeface="Roboto" panose="02000000000000000000" pitchFamily="2" charset="0"/>
                <a:cs typeface="#9Slide03 Arima Madurai Black" panose="00000A00000000000000" pitchFamily="2" charset="-93"/>
              </a:rPr>
              <a:t>đặt</a:t>
            </a:r>
            <a:r>
              <a:rPr lang="en-US" sz="2800" dirty="0">
                <a:solidFill>
                  <a:prstClr val="white"/>
                </a:solidFill>
                <a:latin typeface="Roboto" panose="02000000000000000000" pitchFamily="2" charset="0"/>
                <a:cs typeface="#9Slide03 Arima Madurai Black" panose="00000A00000000000000" pitchFamily="2" charset="-93"/>
              </a:rPr>
              <a:t> </a:t>
            </a:r>
            <a:r>
              <a:rPr lang="en-US" sz="2800" dirty="0" err="1">
                <a:solidFill>
                  <a:prstClr val="white"/>
                </a:solidFill>
                <a:latin typeface="Roboto" panose="02000000000000000000" pitchFamily="2" charset="0"/>
                <a:cs typeface="#9Slide03 Arima Madurai Black" panose="00000A00000000000000" pitchFamily="2" charset="-93"/>
              </a:rPr>
              <a:t>của</a:t>
            </a:r>
            <a:r>
              <a:rPr lang="en-US" sz="2800" dirty="0">
                <a:solidFill>
                  <a:prstClr val="white"/>
                </a:solidFill>
                <a:latin typeface="Roboto" panose="02000000000000000000" pitchFamily="2" charset="0"/>
                <a:cs typeface="#9Slide03 Arima Madurai Black" panose="00000A00000000000000" pitchFamily="2" charset="-93"/>
              </a:rPr>
              <a:t> 2 </a:t>
            </a:r>
            <a:r>
              <a:rPr lang="en-US" sz="2800" dirty="0" err="1">
                <a:solidFill>
                  <a:prstClr val="white"/>
                </a:solidFill>
                <a:latin typeface="Roboto" panose="02000000000000000000" pitchFamily="2" charset="0"/>
                <a:cs typeface="#9Slide03 Arima Madurai Black" panose="00000A00000000000000" pitchFamily="2" charset="-93"/>
              </a:rPr>
              <a:t>lực</a:t>
            </a:r>
            <a:endParaRPr lang="vi-VN" sz="2800" dirty="0">
              <a:solidFill>
                <a:prstClr val="white"/>
              </a:solidFill>
              <a:latin typeface="Roboto" panose="02000000000000000000" pitchFamily="2" charset="0"/>
              <a:cs typeface="#9Slide03 Arima Madurai Black" panose="00000A00000000000000" pitchFamily="2" charset="-93"/>
            </a:endParaRPr>
          </a:p>
        </p:txBody>
      </p:sp>
      <p:grpSp>
        <p:nvGrpSpPr>
          <p:cNvPr id="1038" name="Group 1037">
            <a:extLst>
              <a:ext uri="{FF2B5EF4-FFF2-40B4-BE49-F238E27FC236}">
                <a16:creationId xmlns:a16="http://schemas.microsoft.com/office/drawing/2014/main" id="{8C468C09-B067-C48A-3320-BC7F951B1FA7}"/>
              </a:ext>
            </a:extLst>
          </p:cNvPr>
          <p:cNvGrpSpPr/>
          <p:nvPr/>
        </p:nvGrpSpPr>
        <p:grpSpPr>
          <a:xfrm>
            <a:off x="2574184" y="2437456"/>
            <a:ext cx="7602868" cy="3069055"/>
            <a:chOff x="541616" y="2125033"/>
            <a:chExt cx="4513089" cy="1821802"/>
          </a:xfrm>
        </p:grpSpPr>
        <p:grpSp>
          <p:nvGrpSpPr>
            <p:cNvPr id="1033" name="Group 1032">
              <a:extLst>
                <a:ext uri="{FF2B5EF4-FFF2-40B4-BE49-F238E27FC236}">
                  <a16:creationId xmlns:a16="http://schemas.microsoft.com/office/drawing/2014/main" id="{6CD57589-62D0-BBF7-D732-F01F279DD976}"/>
                </a:ext>
              </a:extLst>
            </p:cNvPr>
            <p:cNvGrpSpPr/>
            <p:nvPr/>
          </p:nvGrpSpPr>
          <p:grpSpPr>
            <a:xfrm>
              <a:off x="541616" y="2125033"/>
              <a:ext cx="4513089" cy="1821802"/>
              <a:chOff x="4719737" y="3836102"/>
              <a:chExt cx="4393592" cy="1773563"/>
            </a:xfrm>
          </p:grpSpPr>
          <p:sp>
            <p:nvSpPr>
              <p:cNvPr id="14" name="Isosceles Triangle 13">
                <a:extLst>
                  <a:ext uri="{FF2B5EF4-FFF2-40B4-BE49-F238E27FC236}">
                    <a16:creationId xmlns:a16="http://schemas.microsoft.com/office/drawing/2014/main" id="{132C89A6-6450-E7A4-4411-F1AC796B4C88}"/>
                  </a:ext>
                </a:extLst>
              </p:cNvPr>
              <p:cNvSpPr/>
              <p:nvPr/>
            </p:nvSpPr>
            <p:spPr>
              <a:xfrm flipH="1">
                <a:off x="5489451" y="4649574"/>
                <a:ext cx="667506" cy="567475"/>
              </a:xfrm>
              <a:prstGeom prst="triangle">
                <a:avLst/>
              </a:prstGeom>
              <a:solidFill>
                <a:srgbClr val="0070C0"/>
              </a:solidFill>
              <a:ln w="19050">
                <a:solidFill>
                  <a:srgbClr val="002060"/>
                </a:solidFill>
              </a:ln>
              <a:effectLst>
                <a:glow rad="139700">
                  <a:schemeClr val="accent1">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AA459D99-B75C-EC20-BF72-DB0D8F29A7EA}"/>
                  </a:ext>
                </a:extLst>
              </p:cNvPr>
              <p:cNvSpPr/>
              <p:nvPr/>
            </p:nvSpPr>
            <p:spPr>
              <a:xfrm flipH="1">
                <a:off x="4719737" y="4504363"/>
                <a:ext cx="4273296" cy="116989"/>
              </a:xfrm>
              <a:prstGeom prst="roundRect">
                <a:avLst>
                  <a:gd name="adj" fmla="val 50000"/>
                </a:avLst>
              </a:prstGeom>
              <a:solidFill>
                <a:schemeClr val="bg2">
                  <a:lumMod val="75000"/>
                </a:schemeClr>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defTabSz="326578">
                  <a:defRPr/>
                </a:pPr>
                <a:endParaRPr lang="en-US" sz="1600" dirty="0">
                  <a:solidFill>
                    <a:prstClr val="black"/>
                  </a:solidFill>
                  <a:latin typeface="Calibri" panose="020F0502020204030204"/>
                </a:endParaRPr>
              </a:p>
            </p:txBody>
          </p:sp>
          <p:sp>
            <p:nvSpPr>
              <p:cNvPr id="16" name="Rectangle: Rounded Corners 15">
                <a:extLst>
                  <a:ext uri="{FF2B5EF4-FFF2-40B4-BE49-F238E27FC236}">
                    <a16:creationId xmlns:a16="http://schemas.microsoft.com/office/drawing/2014/main" id="{B84CBB36-1689-D360-27F7-AF84BF0DC79E}"/>
                  </a:ext>
                </a:extLst>
              </p:cNvPr>
              <p:cNvSpPr/>
              <p:nvPr/>
            </p:nvSpPr>
            <p:spPr>
              <a:xfrm flipH="1">
                <a:off x="4745053" y="3836102"/>
                <a:ext cx="515155" cy="668261"/>
              </a:xfrm>
              <a:prstGeom prst="roundRect">
                <a:avLst/>
              </a:prstGeom>
              <a:solidFill>
                <a:schemeClr val="bg2">
                  <a:lumMod val="75000"/>
                </a:schemeClr>
              </a:solidFill>
              <a:ln>
                <a:solidFill>
                  <a:schemeClr val="tx1"/>
                </a:solidFill>
              </a:ln>
              <a:effectLst>
                <a:glow rad="63500">
                  <a:schemeClr val="tx1">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326578">
                  <a:defRPr/>
                </a:pPr>
                <a:endParaRPr lang="en-US" sz="1600">
                  <a:solidFill>
                    <a:prstClr val="black"/>
                  </a:solidFill>
                  <a:latin typeface="Calibri" panose="020F0502020204030204"/>
                </a:endParaRPr>
              </a:p>
            </p:txBody>
          </p:sp>
          <p:cxnSp>
            <p:nvCxnSpPr>
              <p:cNvPr id="19" name="Straight Arrow Connector 18">
                <a:extLst>
                  <a:ext uri="{FF2B5EF4-FFF2-40B4-BE49-F238E27FC236}">
                    <a16:creationId xmlns:a16="http://schemas.microsoft.com/office/drawing/2014/main" id="{778133FA-2EEC-C6D0-D9F6-91F677AEB3E3}"/>
                  </a:ext>
                </a:extLst>
              </p:cNvPr>
              <p:cNvCxnSpPr>
                <a:cxnSpLocks/>
              </p:cNvCxnSpPr>
              <p:nvPr/>
            </p:nvCxnSpPr>
            <p:spPr>
              <a:xfrm>
                <a:off x="5015639" y="4486983"/>
                <a:ext cx="0" cy="793245"/>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8F02D467-D030-7214-6EC6-A41D49813743}"/>
                  </a:ext>
                </a:extLst>
              </p:cNvPr>
              <p:cNvSpPr txBox="1"/>
              <p:nvPr/>
            </p:nvSpPr>
            <p:spPr>
              <a:xfrm>
                <a:off x="4771070" y="5236159"/>
                <a:ext cx="489138" cy="373506"/>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F</a:t>
                </a:r>
                <a:r>
                  <a:rPr lang="en-US" sz="3600" baseline="-25000" dirty="0">
                    <a:solidFill>
                      <a:srgbClr val="002060"/>
                    </a:solidFill>
                    <a:latin typeface="Roboto Condensed" panose="02000000000000000000" pitchFamily="2" charset="0"/>
                  </a:rPr>
                  <a:t>1</a:t>
                </a:r>
              </a:p>
            </p:txBody>
          </p:sp>
          <p:cxnSp>
            <p:nvCxnSpPr>
              <p:cNvPr id="1026" name="Straight Arrow Connector 1025">
                <a:extLst>
                  <a:ext uri="{FF2B5EF4-FFF2-40B4-BE49-F238E27FC236}">
                    <a16:creationId xmlns:a16="http://schemas.microsoft.com/office/drawing/2014/main" id="{5ED1E9EC-B7A7-1885-10AD-1B216EDB0D83}"/>
                  </a:ext>
                </a:extLst>
              </p:cNvPr>
              <p:cNvCxnSpPr>
                <a:cxnSpLocks/>
              </p:cNvCxnSpPr>
              <p:nvPr/>
            </p:nvCxnSpPr>
            <p:spPr>
              <a:xfrm>
                <a:off x="8770835" y="4530767"/>
                <a:ext cx="0" cy="474153"/>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032" name="TextBox 1031">
                <a:extLst>
                  <a:ext uri="{FF2B5EF4-FFF2-40B4-BE49-F238E27FC236}">
                    <a16:creationId xmlns:a16="http://schemas.microsoft.com/office/drawing/2014/main" id="{6CEEA57E-D326-0795-7121-E20B69B73568}"/>
                  </a:ext>
                </a:extLst>
              </p:cNvPr>
              <p:cNvSpPr txBox="1"/>
              <p:nvPr/>
            </p:nvSpPr>
            <p:spPr>
              <a:xfrm>
                <a:off x="8428342" y="5004920"/>
                <a:ext cx="684987" cy="337933"/>
              </a:xfrm>
              <a:prstGeom prst="rect">
                <a:avLst/>
              </a:prstGeom>
              <a:noFill/>
            </p:spPr>
            <p:txBody>
              <a:bodyPr wrap="square" rtlCol="0">
                <a:spAutoFit/>
              </a:bodyPr>
              <a:lstStyle/>
              <a:p>
                <a:pPr algn="ctr"/>
                <a:r>
                  <a:rPr lang="en-US" sz="3200" dirty="0">
                    <a:solidFill>
                      <a:srgbClr val="002060"/>
                    </a:solidFill>
                    <a:latin typeface="Roboto Condensed" panose="02000000000000000000" pitchFamily="2" charset="0"/>
                  </a:rPr>
                  <a:t>F</a:t>
                </a:r>
                <a:r>
                  <a:rPr lang="en-US" sz="3200" baseline="-25000" dirty="0">
                    <a:solidFill>
                      <a:srgbClr val="002060"/>
                    </a:solidFill>
                    <a:latin typeface="Roboto Condensed" panose="02000000000000000000" pitchFamily="2" charset="0"/>
                  </a:rPr>
                  <a:t>2</a:t>
                </a:r>
              </a:p>
            </p:txBody>
          </p:sp>
          <p:sp>
            <p:nvSpPr>
              <p:cNvPr id="1037" name="TextBox 1036">
                <a:extLst>
                  <a:ext uri="{FF2B5EF4-FFF2-40B4-BE49-F238E27FC236}">
                    <a16:creationId xmlns:a16="http://schemas.microsoft.com/office/drawing/2014/main" id="{816AA319-64AC-CBBD-4AD0-3F47781625D0}"/>
                  </a:ext>
                </a:extLst>
              </p:cNvPr>
              <p:cNvSpPr txBox="1"/>
              <p:nvPr/>
            </p:nvSpPr>
            <p:spPr>
              <a:xfrm>
                <a:off x="6251211" y="4875155"/>
                <a:ext cx="1370414" cy="337933"/>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Điểm</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tựa</a:t>
                </a:r>
                <a:endParaRPr lang="en-US" sz="3200" dirty="0">
                  <a:solidFill>
                    <a:srgbClr val="002060"/>
                  </a:solidFill>
                  <a:latin typeface="Roboto Condensed" panose="02000000000000000000" pitchFamily="2" charset="0"/>
                </a:endParaRPr>
              </a:p>
            </p:txBody>
          </p:sp>
          <p:sp>
            <p:nvSpPr>
              <p:cNvPr id="2" name="TextBox 1">
                <a:extLst>
                  <a:ext uri="{FF2B5EF4-FFF2-40B4-BE49-F238E27FC236}">
                    <a16:creationId xmlns:a16="http://schemas.microsoft.com/office/drawing/2014/main" id="{22B3C0B8-EA6F-AE26-1AB7-3DA11FF93E51}"/>
                  </a:ext>
                </a:extLst>
              </p:cNvPr>
              <p:cNvSpPr txBox="1"/>
              <p:nvPr/>
            </p:nvSpPr>
            <p:spPr>
              <a:xfrm>
                <a:off x="5575103" y="4207730"/>
                <a:ext cx="489138" cy="373506"/>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endParaRPr lang="en-US" sz="3600" baseline="-25000" dirty="0">
                  <a:solidFill>
                    <a:srgbClr val="002060"/>
                  </a:solidFill>
                  <a:latin typeface="Roboto Condensed" panose="02000000000000000000" pitchFamily="2" charset="0"/>
                </a:endParaRPr>
              </a:p>
            </p:txBody>
          </p:sp>
          <p:sp>
            <p:nvSpPr>
              <p:cNvPr id="10" name="TextBox 9">
                <a:extLst>
                  <a:ext uri="{FF2B5EF4-FFF2-40B4-BE49-F238E27FC236}">
                    <a16:creationId xmlns:a16="http://schemas.microsoft.com/office/drawing/2014/main" id="{58000119-14FC-CB3A-4F41-E33B5984CA5E}"/>
                  </a:ext>
                </a:extLst>
              </p:cNvPr>
              <p:cNvSpPr txBox="1"/>
              <p:nvPr/>
            </p:nvSpPr>
            <p:spPr>
              <a:xfrm>
                <a:off x="4806974" y="4152247"/>
                <a:ext cx="489138" cy="373506"/>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r>
                  <a:rPr lang="en-US" sz="3600" baseline="-25000" dirty="0">
                    <a:solidFill>
                      <a:srgbClr val="002060"/>
                    </a:solidFill>
                    <a:latin typeface="Roboto Condensed" panose="02000000000000000000" pitchFamily="2" charset="0"/>
                  </a:rPr>
                  <a:t>1</a:t>
                </a:r>
              </a:p>
            </p:txBody>
          </p:sp>
          <p:sp>
            <p:nvSpPr>
              <p:cNvPr id="11" name="TextBox 10">
                <a:extLst>
                  <a:ext uri="{FF2B5EF4-FFF2-40B4-BE49-F238E27FC236}">
                    <a16:creationId xmlns:a16="http://schemas.microsoft.com/office/drawing/2014/main" id="{5C887C87-4226-5357-9E13-D612C6CCA3E8}"/>
                  </a:ext>
                </a:extLst>
              </p:cNvPr>
              <p:cNvSpPr txBox="1"/>
              <p:nvPr/>
            </p:nvSpPr>
            <p:spPr>
              <a:xfrm>
                <a:off x="8565816" y="4170233"/>
                <a:ext cx="489138" cy="373506"/>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r>
                  <a:rPr lang="en-US" sz="3600" baseline="-25000" dirty="0">
                    <a:solidFill>
                      <a:srgbClr val="002060"/>
                    </a:solidFill>
                    <a:latin typeface="Roboto Condensed" panose="02000000000000000000" pitchFamily="2" charset="0"/>
                  </a:rPr>
                  <a:t>2</a:t>
                </a:r>
              </a:p>
            </p:txBody>
          </p:sp>
        </p:grpSp>
        <p:cxnSp>
          <p:nvCxnSpPr>
            <p:cNvPr id="1036" name="Straight Connector 1035">
              <a:extLst>
                <a:ext uri="{FF2B5EF4-FFF2-40B4-BE49-F238E27FC236}">
                  <a16:creationId xmlns:a16="http://schemas.microsoft.com/office/drawing/2014/main" id="{31BEAB8C-5DCA-8564-C69F-3BF9036316AA}"/>
                </a:ext>
              </a:extLst>
            </p:cNvPr>
            <p:cNvCxnSpPr/>
            <p:nvPr/>
          </p:nvCxnSpPr>
          <p:spPr>
            <a:xfrm>
              <a:off x="1666116" y="2955454"/>
              <a:ext cx="703617" cy="2914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4404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2000"/>
                                  </p:iterate>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38"/>
                                        </p:tgtEl>
                                        <p:attrNameLst>
                                          <p:attrName>style.visibility</p:attrName>
                                        </p:attrNameLst>
                                      </p:cBhvr>
                                      <p:to>
                                        <p:strVal val="visible"/>
                                      </p:to>
                                    </p:set>
                                    <p:animEffect transition="in" filter="randombar(horizontal)">
                                      <p:cBhvr>
                                        <p:cTn id="23" dur="500"/>
                                        <p:tgtEl>
                                          <p:spTgt spid="1038"/>
                                        </p:tgtEl>
                                      </p:cBhvr>
                                    </p:animEffec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25945" y="365850"/>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BFAF03-6CE0-7F18-2BA1-508124D85C50}"/>
              </a:ext>
            </a:extLst>
          </p:cNvPr>
          <p:cNvPicPr>
            <a:picLocks noChangeAspect="1"/>
          </p:cNvPicPr>
          <p:nvPr/>
        </p:nvPicPr>
        <p:blipFill>
          <a:blip r:embed="rId2"/>
          <a:stretch>
            <a:fillRect/>
          </a:stretch>
        </p:blipFill>
        <p:spPr>
          <a:xfrm>
            <a:off x="320171" y="293892"/>
            <a:ext cx="749992" cy="749992"/>
          </a:xfrm>
          <a:prstGeom prst="rect">
            <a:avLst/>
          </a:prstGeom>
        </p:spPr>
      </p:pic>
      <p:sp>
        <p:nvSpPr>
          <p:cNvPr id="8" name="TextBox 7">
            <a:extLst>
              <a:ext uri="{FF2B5EF4-FFF2-40B4-BE49-F238E27FC236}">
                <a16:creationId xmlns:a16="http://schemas.microsoft.com/office/drawing/2014/main" id="{C7027551-D115-08D1-F60F-696B01C54F3E}"/>
              </a:ext>
            </a:extLst>
          </p:cNvPr>
          <p:cNvSpPr txBox="1"/>
          <p:nvPr/>
        </p:nvSpPr>
        <p:spPr>
          <a:xfrm>
            <a:off x="929580" y="407278"/>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sp>
        <p:nvSpPr>
          <p:cNvPr id="9" name="TextBox 8">
            <a:extLst>
              <a:ext uri="{FF2B5EF4-FFF2-40B4-BE49-F238E27FC236}">
                <a16:creationId xmlns:a16="http://schemas.microsoft.com/office/drawing/2014/main" id="{4F302A1D-EBCE-89C3-2B79-307BB787B966}"/>
              </a:ext>
            </a:extLst>
          </p:cNvPr>
          <p:cNvSpPr txBox="1"/>
          <p:nvPr/>
        </p:nvSpPr>
        <p:spPr>
          <a:xfrm>
            <a:off x="88648" y="1269677"/>
            <a:ext cx="10790001" cy="430887"/>
          </a:xfrm>
          <a:prstGeom prst="rect">
            <a:avLst/>
          </a:prstGeom>
          <a:noFill/>
        </p:spPr>
        <p:txBody>
          <a:bodyPr wrap="square" rtlCol="0">
            <a:spAutoFit/>
          </a:bodyPr>
          <a:lstStyle/>
          <a:p>
            <a:pPr algn="ctr"/>
            <a:r>
              <a:rPr lang="en-US" sz="2200" dirty="0" err="1">
                <a:latin typeface="Roboto" panose="02000000000000000000" pitchFamily="2" charset="0"/>
                <a:cs typeface="#9Slide03 Arima Madurai Black" panose="00000A00000000000000" pitchFamily="2" charset="-93"/>
              </a:rPr>
              <a:t>Dựa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trên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vị</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của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vật</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vị</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tác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dụng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lực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điểm</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tựa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đòn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bẩy</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được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phân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thành</a:t>
            </a:r>
            <a:r>
              <a:rPr lang="en-US" sz="2200" dirty="0">
                <a:latin typeface="Roboto" panose="02000000000000000000" pitchFamily="2" charset="0"/>
                <a:cs typeface="#9Slide03 Arima Madurai Black" panose="00000A00000000000000" pitchFamily="2" charset="-93"/>
              </a:rPr>
              <a:t> 2 </a:t>
            </a:r>
            <a:r>
              <a:rPr lang="en-US" sz="2200" dirty="0" err="1">
                <a:latin typeface="Roboto" panose="02000000000000000000" pitchFamily="2" charset="0"/>
                <a:cs typeface="#9Slide03 Arima Madurai Black" panose="00000A00000000000000" pitchFamily="2" charset="-93"/>
              </a:rPr>
              <a:t>loại</a:t>
            </a:r>
            <a:endParaRPr lang="en-US" sz="2200" dirty="0">
              <a:latin typeface="Roboto" panose="02000000000000000000" pitchFamily="2" charset="0"/>
              <a:cs typeface="#9Slide03 Arima Madurai Black" panose="00000A00000000000000" pitchFamily="2" charset="-93"/>
            </a:endParaRPr>
          </a:p>
        </p:txBody>
      </p:sp>
      <p:sp>
        <p:nvSpPr>
          <p:cNvPr id="1051" name="TextBox 1050">
            <a:extLst>
              <a:ext uri="{FF2B5EF4-FFF2-40B4-BE49-F238E27FC236}">
                <a16:creationId xmlns:a16="http://schemas.microsoft.com/office/drawing/2014/main" id="{E358B04E-BA35-7A6F-ACF0-13C70F5DB6B0}"/>
              </a:ext>
            </a:extLst>
          </p:cNvPr>
          <p:cNvSpPr txBox="1"/>
          <p:nvPr/>
        </p:nvSpPr>
        <p:spPr>
          <a:xfrm>
            <a:off x="1712973" y="5720745"/>
            <a:ext cx="8766054" cy="863144"/>
          </a:xfrm>
          <a:prstGeom prst="roundRect">
            <a:avLst>
              <a:gd name="adj" fmla="val 7119"/>
            </a:avLst>
          </a:prstGeom>
          <a:solidFill>
            <a:srgbClr val="002060"/>
          </a:solidFill>
        </p:spPr>
        <p:txBody>
          <a:bodyPr wrap="square" tIns="91440" bIns="0" anchor="ctr" anchorCtr="0">
            <a:spAutoFit/>
          </a:bodyPr>
          <a:lstStyle/>
          <a:p>
            <a:pPr algn="ctr" defTabSz="326578">
              <a:defRPr/>
            </a:pPr>
            <a:r>
              <a:rPr lang="vi-VN" sz="2400" dirty="0">
                <a:solidFill>
                  <a:prstClr val="white"/>
                </a:solidFill>
                <a:latin typeface="Roboto" panose="02000000000000000000" pitchFamily="2" charset="0"/>
                <a:cs typeface="#9Slide03 Arima Madurai Black" panose="00000A00000000000000" pitchFamily="2" charset="-93"/>
              </a:rPr>
              <a:t>Loại I</a:t>
            </a:r>
            <a:r>
              <a:rPr lang="en-US" sz="2400" dirty="0">
                <a:solidFill>
                  <a:prstClr val="white"/>
                </a:solidFill>
                <a:latin typeface="Roboto" panose="02000000000000000000" pitchFamily="2" charset="0"/>
                <a:cs typeface="#9Slide03 Arima Madurai Black" panose="00000A00000000000000" pitchFamily="2" charset="-93"/>
              </a:rPr>
              <a:t>I </a:t>
            </a:r>
            <a:r>
              <a:rPr lang="en-US" sz="2400" dirty="0" err="1">
                <a:solidFill>
                  <a:prstClr val="white"/>
                </a:solidFill>
                <a:latin typeface="Roboto" panose="02000000000000000000" pitchFamily="2" charset="0"/>
                <a:cs typeface="#9Slide03 Arima Madurai Black" panose="00000A00000000000000" pitchFamily="2" charset="-93"/>
              </a:rPr>
              <a:t>có</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lượi</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về</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lực</a:t>
            </a:r>
            <a:r>
              <a:rPr lang="vi-VN" sz="2400" dirty="0">
                <a:solidFill>
                  <a:prstClr val="white"/>
                </a:solidFill>
                <a:latin typeface="Roboto" panose="02000000000000000000" pitchFamily="2" charset="0"/>
                <a:cs typeface="#9Slide03 Arima Madurai Black" panose="00000A00000000000000" pitchFamily="2" charset="-93"/>
              </a:rPr>
              <a:t> — Đ</a:t>
            </a:r>
            <a:r>
              <a:rPr lang="en-US" sz="2400" dirty="0" err="1">
                <a:solidFill>
                  <a:prstClr val="white"/>
                </a:solidFill>
                <a:latin typeface="Roboto" panose="02000000000000000000" pitchFamily="2" charset="0"/>
                <a:cs typeface="#9Slide03 Arima Madurai Black" panose="00000A00000000000000" pitchFamily="2" charset="-93"/>
              </a:rPr>
              <a:t>òn</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bẩy</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có</a:t>
            </a:r>
            <a:r>
              <a:rPr lang="en-US" sz="2400" dirty="0">
                <a:solidFill>
                  <a:prstClr val="white"/>
                </a:solidFill>
                <a:latin typeface="Roboto" panose="02000000000000000000" pitchFamily="2" charset="0"/>
                <a:cs typeface="#9Slide03 Arima Madurai Black" panose="00000A00000000000000" pitchFamily="2" charset="-93"/>
              </a:rPr>
              <a:t> đ</a:t>
            </a:r>
            <a:r>
              <a:rPr lang="vi-VN" sz="2400" dirty="0">
                <a:solidFill>
                  <a:prstClr val="white"/>
                </a:solidFill>
                <a:latin typeface="Roboto" panose="02000000000000000000" pitchFamily="2" charset="0"/>
                <a:cs typeface="#9Slide03 Arima Madurai Black" panose="00000A00000000000000" pitchFamily="2" charset="-93"/>
              </a:rPr>
              <a:t>iểm tựa </a:t>
            </a:r>
            <a:r>
              <a:rPr lang="en-US" sz="2400" dirty="0" err="1">
                <a:solidFill>
                  <a:prstClr val="white"/>
                </a:solidFill>
                <a:latin typeface="Roboto" panose="02000000000000000000" pitchFamily="2" charset="0"/>
                <a:cs typeface="#9Slide03 Arima Madurai Black" panose="00000A00000000000000" pitchFamily="2" charset="-93"/>
              </a:rPr>
              <a:t>nằm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ngoài</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khoảng</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giữa</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điểm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đặt</a:t>
            </a:r>
            <a:r>
              <a:rPr lang="en-US" sz="2400" dirty="0">
                <a:solidFill>
                  <a:prstClr val="white"/>
                </a:solidFill>
                <a:latin typeface="Roboto" panose="02000000000000000000" pitchFamily="2" charset="0"/>
                <a:cs typeface="#9Slide03 Arima Madurai Black" panose="00000A00000000000000" pitchFamily="2" charset="-93"/>
              </a:rPr>
              <a:t> 2 </a:t>
            </a:r>
            <a:r>
              <a:rPr lang="en-US" sz="2400" dirty="0" err="1">
                <a:solidFill>
                  <a:prstClr val="white"/>
                </a:solidFill>
                <a:latin typeface="Roboto" panose="02000000000000000000" pitchFamily="2" charset="0"/>
                <a:cs typeface="#9Slide03 Arima Madurai Black" panose="00000A00000000000000" pitchFamily="2" charset="-93"/>
              </a:rPr>
              <a:t>lực</a:t>
            </a:r>
            <a:r>
              <a:rPr lang="en-US" sz="2400" dirty="0">
                <a:solidFill>
                  <a:prstClr val="white"/>
                </a:solidFill>
                <a:latin typeface="Roboto" panose="02000000000000000000" pitchFamily="2" charset="0"/>
                <a:cs typeface="#9Slide03 Arima Madurai Black" panose="00000A00000000000000" pitchFamily="2" charset="-93"/>
              </a:rPr>
              <a:t>, F</a:t>
            </a:r>
            <a:r>
              <a:rPr lang="en-US" sz="2400" baseline="-25000" dirty="0">
                <a:solidFill>
                  <a:prstClr val="white"/>
                </a:solidFill>
                <a:latin typeface="Roboto" panose="02000000000000000000" pitchFamily="2" charset="0"/>
                <a:cs typeface="#9Slide03 Arima Madurai Black" panose="00000A00000000000000" pitchFamily="2" charset="-93"/>
              </a:rPr>
              <a:t>2</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nằm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xa</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điểm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tựa</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hơn</a:t>
            </a:r>
            <a:r>
              <a:rPr lang="en-US" sz="2400" dirty="0">
                <a:solidFill>
                  <a:prstClr val="white"/>
                </a:solidFill>
                <a:latin typeface="Roboto" panose="02000000000000000000" pitchFamily="2" charset="0"/>
                <a:cs typeface="#9Slide03 Arima Madurai Black" panose="00000A00000000000000" pitchFamily="2" charset="-93"/>
              </a:rPr>
              <a:t> F</a:t>
            </a:r>
            <a:r>
              <a:rPr lang="en-US" sz="2400" baseline="-25000" dirty="0">
                <a:solidFill>
                  <a:prstClr val="white"/>
                </a:solidFill>
                <a:latin typeface="Roboto" panose="02000000000000000000" pitchFamily="2" charset="0"/>
                <a:cs typeface="#9Slide03 Arima Madurai Black" panose="00000A00000000000000" pitchFamily="2" charset="-93"/>
              </a:rPr>
              <a:t>1</a:t>
            </a:r>
            <a:endParaRPr lang="vi-VN" sz="2400" baseline="-25000" dirty="0">
              <a:solidFill>
                <a:prstClr val="white"/>
              </a:solidFill>
              <a:latin typeface="Roboto" panose="02000000000000000000" pitchFamily="2" charset="0"/>
              <a:cs typeface="#9Slide03 Arima Madurai Black" panose="00000A00000000000000" pitchFamily="2" charset="-93"/>
            </a:endParaRPr>
          </a:p>
        </p:txBody>
      </p:sp>
      <p:grpSp>
        <p:nvGrpSpPr>
          <p:cNvPr id="13" name="Group 12">
            <a:extLst>
              <a:ext uri="{FF2B5EF4-FFF2-40B4-BE49-F238E27FC236}">
                <a16:creationId xmlns:a16="http://schemas.microsoft.com/office/drawing/2014/main" id="{359D3B65-4FAC-874C-71E3-A0B02B2A6482}"/>
              </a:ext>
            </a:extLst>
          </p:cNvPr>
          <p:cNvGrpSpPr/>
          <p:nvPr/>
        </p:nvGrpSpPr>
        <p:grpSpPr>
          <a:xfrm>
            <a:off x="2509713" y="2025335"/>
            <a:ext cx="7950559" cy="3091301"/>
            <a:chOff x="2509713" y="2025335"/>
            <a:chExt cx="7950559" cy="3091301"/>
          </a:xfrm>
        </p:grpSpPr>
        <p:grpSp>
          <p:nvGrpSpPr>
            <p:cNvPr id="1053" name="Group 1052">
              <a:extLst>
                <a:ext uri="{FF2B5EF4-FFF2-40B4-BE49-F238E27FC236}">
                  <a16:creationId xmlns:a16="http://schemas.microsoft.com/office/drawing/2014/main" id="{AF00A307-DC1A-6EB8-AF84-5EFFA48580AB}"/>
                </a:ext>
              </a:extLst>
            </p:cNvPr>
            <p:cNvGrpSpPr/>
            <p:nvPr/>
          </p:nvGrpSpPr>
          <p:grpSpPr>
            <a:xfrm>
              <a:off x="2509713" y="2304672"/>
              <a:ext cx="7172574" cy="2811964"/>
              <a:chOff x="4627217" y="4080240"/>
              <a:chExt cx="4273296" cy="1675321"/>
            </a:xfrm>
          </p:grpSpPr>
          <p:sp>
            <p:nvSpPr>
              <p:cNvPr id="1055" name="Isosceles Triangle 1054">
                <a:extLst>
                  <a:ext uri="{FF2B5EF4-FFF2-40B4-BE49-F238E27FC236}">
                    <a16:creationId xmlns:a16="http://schemas.microsoft.com/office/drawing/2014/main" id="{72819EA4-E92F-ADB8-5C63-4755122959D0}"/>
                  </a:ext>
                </a:extLst>
              </p:cNvPr>
              <p:cNvSpPr/>
              <p:nvPr/>
            </p:nvSpPr>
            <p:spPr>
              <a:xfrm flipH="1">
                <a:off x="4631694" y="4857134"/>
                <a:ext cx="667506" cy="567475"/>
              </a:xfrm>
              <a:prstGeom prst="triangle">
                <a:avLst/>
              </a:prstGeom>
              <a:solidFill>
                <a:srgbClr val="0070C0"/>
              </a:solidFill>
              <a:ln w="19050">
                <a:solidFill>
                  <a:srgbClr val="002060"/>
                </a:solidFill>
              </a:ln>
              <a:effectLst>
                <a:glow rad="139700">
                  <a:schemeClr val="accent1">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sp>
            <p:nvSpPr>
              <p:cNvPr id="1056" name="Rectangle: Rounded Corners 1055">
                <a:extLst>
                  <a:ext uri="{FF2B5EF4-FFF2-40B4-BE49-F238E27FC236}">
                    <a16:creationId xmlns:a16="http://schemas.microsoft.com/office/drawing/2014/main" id="{A471F51F-4376-2B11-7A35-9E84518C9091}"/>
                  </a:ext>
                </a:extLst>
              </p:cNvPr>
              <p:cNvSpPr/>
              <p:nvPr/>
            </p:nvSpPr>
            <p:spPr>
              <a:xfrm flipH="1">
                <a:off x="4627217" y="4718343"/>
                <a:ext cx="4273296" cy="116989"/>
              </a:xfrm>
              <a:prstGeom prst="roundRect">
                <a:avLst>
                  <a:gd name="adj" fmla="val 50000"/>
                </a:avLst>
              </a:prstGeom>
              <a:solidFill>
                <a:schemeClr val="bg2">
                  <a:lumMod val="75000"/>
                </a:schemeClr>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defTabSz="326578">
                  <a:defRPr/>
                </a:pPr>
                <a:endParaRPr lang="en-US" sz="1600" dirty="0">
                  <a:solidFill>
                    <a:prstClr val="black"/>
                  </a:solidFill>
                  <a:latin typeface="Calibri" panose="020F0502020204030204"/>
                </a:endParaRPr>
              </a:p>
            </p:txBody>
          </p:sp>
          <p:sp>
            <p:nvSpPr>
              <p:cNvPr id="1057" name="Rectangle: Rounded Corners 1056">
                <a:extLst>
                  <a:ext uri="{FF2B5EF4-FFF2-40B4-BE49-F238E27FC236}">
                    <a16:creationId xmlns:a16="http://schemas.microsoft.com/office/drawing/2014/main" id="{5E23DDA2-08E7-6226-72C2-51854080680D}"/>
                  </a:ext>
                </a:extLst>
              </p:cNvPr>
              <p:cNvSpPr/>
              <p:nvPr/>
            </p:nvSpPr>
            <p:spPr>
              <a:xfrm flipH="1">
                <a:off x="6533332" y="4080240"/>
                <a:ext cx="515155" cy="628657"/>
              </a:xfrm>
              <a:prstGeom prst="roundRect">
                <a:avLst/>
              </a:prstGeom>
              <a:solidFill>
                <a:schemeClr val="bg2">
                  <a:lumMod val="75000"/>
                </a:schemeClr>
              </a:solidFill>
              <a:ln>
                <a:solidFill>
                  <a:schemeClr val="tx1"/>
                </a:solidFill>
              </a:ln>
              <a:effectLst>
                <a:glow rad="63500">
                  <a:schemeClr val="tx1">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326578">
                  <a:defRPr/>
                </a:pPr>
                <a:endParaRPr lang="en-US" sz="1600">
                  <a:solidFill>
                    <a:prstClr val="black"/>
                  </a:solidFill>
                  <a:latin typeface="Calibri" panose="020F0502020204030204"/>
                </a:endParaRPr>
              </a:p>
            </p:txBody>
          </p:sp>
          <p:cxnSp>
            <p:nvCxnSpPr>
              <p:cNvPr id="1058" name="Straight Arrow Connector 1057">
                <a:extLst>
                  <a:ext uri="{FF2B5EF4-FFF2-40B4-BE49-F238E27FC236}">
                    <a16:creationId xmlns:a16="http://schemas.microsoft.com/office/drawing/2014/main" id="{3FA4A715-CC4A-DECC-6F06-40BE8FD5F3C0}"/>
                  </a:ext>
                </a:extLst>
              </p:cNvPr>
              <p:cNvCxnSpPr>
                <a:cxnSpLocks/>
              </p:cNvCxnSpPr>
              <p:nvPr/>
            </p:nvCxnSpPr>
            <p:spPr>
              <a:xfrm>
                <a:off x="6811949" y="4429700"/>
                <a:ext cx="0" cy="1001416"/>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059" name="TextBox 1058">
                <a:extLst>
                  <a:ext uri="{FF2B5EF4-FFF2-40B4-BE49-F238E27FC236}">
                    <a16:creationId xmlns:a16="http://schemas.microsoft.com/office/drawing/2014/main" id="{21250CF4-8CC7-8E47-BA20-2565E908BAC7}"/>
                  </a:ext>
                </a:extLst>
              </p:cNvPr>
              <p:cNvSpPr txBox="1"/>
              <p:nvPr/>
            </p:nvSpPr>
            <p:spPr>
              <a:xfrm>
                <a:off x="6601820" y="5370488"/>
                <a:ext cx="489138" cy="385073"/>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F</a:t>
                </a:r>
                <a:r>
                  <a:rPr lang="en-US" sz="3600" baseline="-25000" dirty="0">
                    <a:solidFill>
                      <a:srgbClr val="002060"/>
                    </a:solidFill>
                    <a:latin typeface="Roboto Condensed" panose="02000000000000000000" pitchFamily="2" charset="0"/>
                  </a:rPr>
                  <a:t>1</a:t>
                </a:r>
              </a:p>
            </p:txBody>
          </p:sp>
          <p:cxnSp>
            <p:nvCxnSpPr>
              <p:cNvPr id="1060" name="Straight Arrow Connector 1059">
                <a:extLst>
                  <a:ext uri="{FF2B5EF4-FFF2-40B4-BE49-F238E27FC236}">
                    <a16:creationId xmlns:a16="http://schemas.microsoft.com/office/drawing/2014/main" id="{01200734-0773-5ECB-18B5-62447B1647AD}"/>
                  </a:ext>
                </a:extLst>
              </p:cNvPr>
              <p:cNvCxnSpPr>
                <a:cxnSpLocks/>
              </p:cNvCxnSpPr>
              <p:nvPr/>
            </p:nvCxnSpPr>
            <p:spPr>
              <a:xfrm flipV="1">
                <a:off x="8801347" y="4146446"/>
                <a:ext cx="0" cy="571897"/>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062" name="TextBox 1061">
                <a:extLst>
                  <a:ext uri="{FF2B5EF4-FFF2-40B4-BE49-F238E27FC236}">
                    <a16:creationId xmlns:a16="http://schemas.microsoft.com/office/drawing/2014/main" id="{502253B6-5D3C-9FE9-5FBB-283CAD3869EE}"/>
                  </a:ext>
                </a:extLst>
              </p:cNvPr>
              <p:cNvSpPr txBox="1"/>
              <p:nvPr/>
            </p:nvSpPr>
            <p:spPr>
              <a:xfrm>
                <a:off x="5393452" y="5082717"/>
                <a:ext cx="1370414" cy="348399"/>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Điểm</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tựa</a:t>
                </a:r>
                <a:endParaRPr lang="en-US" sz="3200" dirty="0">
                  <a:solidFill>
                    <a:srgbClr val="002060"/>
                  </a:solidFill>
                  <a:latin typeface="Roboto Condensed" panose="02000000000000000000" pitchFamily="2" charset="0"/>
                </a:endParaRPr>
              </a:p>
            </p:txBody>
          </p:sp>
        </p:grpSp>
        <p:cxnSp>
          <p:nvCxnSpPr>
            <p:cNvPr id="1054" name="Straight Connector 1053">
              <a:extLst>
                <a:ext uri="{FF2B5EF4-FFF2-40B4-BE49-F238E27FC236}">
                  <a16:creationId xmlns:a16="http://schemas.microsoft.com/office/drawing/2014/main" id="{34BCC274-7B25-FF87-CBC8-3DD816CE983A}"/>
                </a:ext>
              </a:extLst>
            </p:cNvPr>
            <p:cNvCxnSpPr/>
            <p:nvPr/>
          </p:nvCxnSpPr>
          <p:spPr>
            <a:xfrm>
              <a:off x="3062744" y="3600213"/>
              <a:ext cx="1149725" cy="476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5AEB2B6-B9BE-A93B-1CAA-AA511122E8DB}"/>
                </a:ext>
              </a:extLst>
            </p:cNvPr>
            <p:cNvSpPr txBox="1"/>
            <p:nvPr/>
          </p:nvSpPr>
          <p:spPr>
            <a:xfrm>
              <a:off x="9274940" y="2025335"/>
              <a:ext cx="1185332" cy="584775"/>
            </a:xfrm>
            <a:prstGeom prst="rect">
              <a:avLst/>
            </a:prstGeom>
            <a:noFill/>
          </p:spPr>
          <p:txBody>
            <a:bodyPr wrap="square" rtlCol="0">
              <a:spAutoFit/>
            </a:bodyPr>
            <a:lstStyle/>
            <a:p>
              <a:pPr algn="ctr"/>
              <a:r>
                <a:rPr lang="en-US" sz="3200" dirty="0">
                  <a:solidFill>
                    <a:srgbClr val="002060"/>
                  </a:solidFill>
                  <a:latin typeface="Roboto Condensed" panose="02000000000000000000" pitchFamily="2" charset="0"/>
                </a:rPr>
                <a:t>F</a:t>
              </a:r>
              <a:r>
                <a:rPr lang="en-US" sz="3200" baseline="-25000" dirty="0">
                  <a:solidFill>
                    <a:srgbClr val="002060"/>
                  </a:solidFill>
                  <a:latin typeface="Roboto Condensed" panose="02000000000000000000" pitchFamily="2" charset="0"/>
                </a:rPr>
                <a:t>2</a:t>
              </a:r>
            </a:p>
          </p:txBody>
        </p:sp>
        <p:sp>
          <p:nvSpPr>
            <p:cNvPr id="10" name="TextBox 9">
              <a:extLst>
                <a:ext uri="{FF2B5EF4-FFF2-40B4-BE49-F238E27FC236}">
                  <a16:creationId xmlns:a16="http://schemas.microsoft.com/office/drawing/2014/main" id="{CA55CABD-24D2-9288-60BE-BBDD31790887}"/>
                </a:ext>
              </a:extLst>
            </p:cNvPr>
            <p:cNvSpPr txBox="1"/>
            <p:nvPr/>
          </p:nvSpPr>
          <p:spPr>
            <a:xfrm>
              <a:off x="2676159" y="2828154"/>
              <a:ext cx="846426" cy="646332"/>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endParaRPr lang="en-US" sz="3600" baseline="-25000" dirty="0">
                <a:solidFill>
                  <a:srgbClr val="002060"/>
                </a:solidFill>
                <a:latin typeface="Roboto Condensed" panose="02000000000000000000" pitchFamily="2" charset="0"/>
              </a:endParaRPr>
            </a:p>
          </p:txBody>
        </p:sp>
        <p:sp>
          <p:nvSpPr>
            <p:cNvPr id="11" name="TextBox 10">
              <a:extLst>
                <a:ext uri="{FF2B5EF4-FFF2-40B4-BE49-F238E27FC236}">
                  <a16:creationId xmlns:a16="http://schemas.microsoft.com/office/drawing/2014/main" id="{C46ACD5D-EDF0-4CC9-A345-7DE00BD9952C}"/>
                </a:ext>
              </a:extLst>
            </p:cNvPr>
            <p:cNvSpPr txBox="1"/>
            <p:nvPr/>
          </p:nvSpPr>
          <p:spPr>
            <a:xfrm>
              <a:off x="5798588" y="2339194"/>
              <a:ext cx="846426" cy="646332"/>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r>
                <a:rPr lang="en-US" sz="3600" baseline="-25000" dirty="0">
                  <a:solidFill>
                    <a:srgbClr val="002060"/>
                  </a:solidFill>
                  <a:latin typeface="Roboto Condensed" panose="02000000000000000000" pitchFamily="2" charset="0"/>
                </a:rPr>
                <a:t>1</a:t>
              </a:r>
            </a:p>
          </p:txBody>
        </p:sp>
        <p:sp>
          <p:nvSpPr>
            <p:cNvPr id="12" name="TextBox 11">
              <a:extLst>
                <a:ext uri="{FF2B5EF4-FFF2-40B4-BE49-F238E27FC236}">
                  <a16:creationId xmlns:a16="http://schemas.microsoft.com/office/drawing/2014/main" id="{56C0F049-7D8E-5373-11DC-62E1CFC8AA46}"/>
                </a:ext>
              </a:extLst>
            </p:cNvPr>
            <p:cNvSpPr txBox="1"/>
            <p:nvPr/>
          </p:nvSpPr>
          <p:spPr>
            <a:xfrm>
              <a:off x="9161173" y="3482297"/>
              <a:ext cx="846426" cy="646332"/>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r>
                <a:rPr lang="en-US" sz="3600" baseline="-25000" dirty="0">
                  <a:solidFill>
                    <a:srgbClr val="002060"/>
                  </a:solidFill>
                  <a:latin typeface="Roboto Condensed" panose="02000000000000000000" pitchFamily="2" charset="0"/>
                </a:rPr>
                <a:t>2</a:t>
              </a:r>
            </a:p>
          </p:txBody>
        </p:sp>
      </p:grpSp>
    </p:spTree>
    <p:extLst>
      <p:ext uri="{BB962C8B-B14F-4D97-AF65-F5344CB8AC3E}">
        <p14:creationId xmlns:p14="http://schemas.microsoft.com/office/powerpoint/2010/main" val="8953329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51"/>
                                        </p:tgtEl>
                                        <p:attrNameLst>
                                          <p:attrName>style.visibility</p:attrName>
                                        </p:attrNameLst>
                                      </p:cBhvr>
                                      <p:to>
                                        <p:strVal val="visible"/>
                                      </p:to>
                                    </p:set>
                                    <p:animEffect transition="in" filter="fade">
                                      <p:cBhvr>
                                        <p:cTn id="11" dur="500"/>
                                        <p:tgtEl>
                                          <p:spTgt spid="1051"/>
                                        </p:tgtEl>
                                      </p:cBhvr>
                                    </p:animEffect>
                                    <p:anim calcmode="lin" valueType="num">
                                      <p:cBhvr>
                                        <p:cTn id="12" dur="500" fill="hold"/>
                                        <p:tgtEl>
                                          <p:spTgt spid="1051"/>
                                        </p:tgtEl>
                                        <p:attrNameLst>
                                          <p:attrName>ppt_x</p:attrName>
                                        </p:attrNameLst>
                                      </p:cBhvr>
                                      <p:tavLst>
                                        <p:tav tm="0">
                                          <p:val>
                                            <p:strVal val="#ppt_x"/>
                                          </p:val>
                                        </p:tav>
                                        <p:tav tm="100000">
                                          <p:val>
                                            <p:strVal val="#ppt_x"/>
                                          </p:val>
                                        </p:tav>
                                      </p:tavLst>
                                    </p:anim>
                                    <p:anim calcmode="lin" valueType="num">
                                      <p:cBhvr>
                                        <p:cTn id="13" dur="500" fill="hold"/>
                                        <p:tgtEl>
                                          <p:spTgt spid="1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25945" y="365850"/>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BFAF03-6CE0-7F18-2BA1-508124D85C50}"/>
              </a:ext>
            </a:extLst>
          </p:cNvPr>
          <p:cNvPicPr>
            <a:picLocks noChangeAspect="1"/>
          </p:cNvPicPr>
          <p:nvPr/>
        </p:nvPicPr>
        <p:blipFill>
          <a:blip r:embed="rId2"/>
          <a:stretch>
            <a:fillRect/>
          </a:stretch>
        </p:blipFill>
        <p:spPr>
          <a:xfrm>
            <a:off x="320171" y="293892"/>
            <a:ext cx="749992" cy="749992"/>
          </a:xfrm>
          <a:prstGeom prst="rect">
            <a:avLst/>
          </a:prstGeom>
        </p:spPr>
      </p:pic>
      <p:sp>
        <p:nvSpPr>
          <p:cNvPr id="8" name="TextBox 7">
            <a:extLst>
              <a:ext uri="{FF2B5EF4-FFF2-40B4-BE49-F238E27FC236}">
                <a16:creationId xmlns:a16="http://schemas.microsoft.com/office/drawing/2014/main" id="{C7027551-D115-08D1-F60F-696B01C54F3E}"/>
              </a:ext>
            </a:extLst>
          </p:cNvPr>
          <p:cNvSpPr txBox="1"/>
          <p:nvPr/>
        </p:nvSpPr>
        <p:spPr>
          <a:xfrm>
            <a:off x="929580" y="407278"/>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sp>
        <p:nvSpPr>
          <p:cNvPr id="9" name="TextBox 8">
            <a:extLst>
              <a:ext uri="{FF2B5EF4-FFF2-40B4-BE49-F238E27FC236}">
                <a16:creationId xmlns:a16="http://schemas.microsoft.com/office/drawing/2014/main" id="{4F302A1D-EBCE-89C3-2B79-307BB787B966}"/>
              </a:ext>
            </a:extLst>
          </p:cNvPr>
          <p:cNvSpPr txBox="1"/>
          <p:nvPr/>
        </p:nvSpPr>
        <p:spPr>
          <a:xfrm>
            <a:off x="0" y="1157820"/>
            <a:ext cx="10790001" cy="430887"/>
          </a:xfrm>
          <a:prstGeom prst="rect">
            <a:avLst/>
          </a:prstGeom>
          <a:noFill/>
        </p:spPr>
        <p:txBody>
          <a:bodyPr wrap="square" rtlCol="0">
            <a:spAutoFit/>
          </a:bodyPr>
          <a:lstStyle/>
          <a:p>
            <a:pPr algn="ctr"/>
            <a:r>
              <a:rPr lang="en-US" sz="2200" dirty="0" err="1">
                <a:latin typeface="Roboto" panose="02000000000000000000" pitchFamily="2" charset="0"/>
                <a:cs typeface="#9Slide03 Arima Madurai Black" panose="00000A00000000000000" pitchFamily="2" charset="-93"/>
              </a:rPr>
              <a:t>Dựa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trên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vị</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của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vật</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vị</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tác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dụng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lực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điểm</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tựa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đòn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bẩy</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được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phân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thành</a:t>
            </a:r>
            <a:r>
              <a:rPr lang="en-US" sz="2200" dirty="0">
                <a:latin typeface="Roboto" panose="02000000000000000000" pitchFamily="2" charset="0"/>
                <a:cs typeface="#9Slide03 Arima Madurai Black" panose="00000A00000000000000" pitchFamily="2" charset="-93"/>
              </a:rPr>
              <a:t> 2 </a:t>
            </a:r>
            <a:r>
              <a:rPr lang="en-US" sz="2200" dirty="0" err="1">
                <a:latin typeface="Roboto" panose="02000000000000000000" pitchFamily="2" charset="0"/>
                <a:cs typeface="#9Slide03 Arima Madurai Black" panose="00000A00000000000000" pitchFamily="2" charset="-93"/>
              </a:rPr>
              <a:t>loại</a:t>
            </a:r>
            <a:endParaRPr lang="en-US" sz="2200" dirty="0">
              <a:latin typeface="Roboto" panose="02000000000000000000" pitchFamily="2" charset="0"/>
              <a:cs typeface="#9Slide03 Arima Madurai Black" panose="00000A00000000000000" pitchFamily="2" charset="-93"/>
            </a:endParaRPr>
          </a:p>
        </p:txBody>
      </p:sp>
      <p:sp>
        <p:nvSpPr>
          <p:cNvPr id="1051" name="TextBox 1050">
            <a:extLst>
              <a:ext uri="{FF2B5EF4-FFF2-40B4-BE49-F238E27FC236}">
                <a16:creationId xmlns:a16="http://schemas.microsoft.com/office/drawing/2014/main" id="{E358B04E-BA35-7A6F-ACF0-13C70F5DB6B0}"/>
              </a:ext>
            </a:extLst>
          </p:cNvPr>
          <p:cNvSpPr txBox="1"/>
          <p:nvPr/>
        </p:nvSpPr>
        <p:spPr>
          <a:xfrm>
            <a:off x="1849977" y="5736417"/>
            <a:ext cx="8766054" cy="863144"/>
          </a:xfrm>
          <a:prstGeom prst="roundRect">
            <a:avLst>
              <a:gd name="adj" fmla="val 7119"/>
            </a:avLst>
          </a:prstGeom>
          <a:solidFill>
            <a:srgbClr val="002060"/>
          </a:solidFill>
        </p:spPr>
        <p:txBody>
          <a:bodyPr wrap="square" tIns="91440" bIns="0" anchor="ctr" anchorCtr="0">
            <a:spAutoFit/>
          </a:bodyPr>
          <a:lstStyle/>
          <a:p>
            <a:pPr algn="ctr" defTabSz="326578">
              <a:defRPr/>
            </a:pPr>
            <a:r>
              <a:rPr lang="vi-VN" sz="2400" dirty="0">
                <a:solidFill>
                  <a:prstClr val="white"/>
                </a:solidFill>
                <a:latin typeface="Roboto" panose="02000000000000000000" pitchFamily="2" charset="0"/>
                <a:cs typeface="#9Slide03 Arima Madurai Black" panose="00000A00000000000000" pitchFamily="2" charset="-93"/>
              </a:rPr>
              <a:t>Loại I</a:t>
            </a:r>
            <a:r>
              <a:rPr lang="en-US" sz="2400" dirty="0">
                <a:solidFill>
                  <a:prstClr val="white"/>
                </a:solidFill>
                <a:latin typeface="Roboto" panose="02000000000000000000" pitchFamily="2" charset="0"/>
                <a:cs typeface="#9Slide03 Arima Madurai Black" panose="00000A00000000000000" pitchFamily="2" charset="-93"/>
              </a:rPr>
              <a:t>I </a:t>
            </a:r>
            <a:r>
              <a:rPr lang="en-US" sz="2400" dirty="0" err="1">
                <a:solidFill>
                  <a:prstClr val="white"/>
                </a:solidFill>
                <a:latin typeface="Roboto" panose="02000000000000000000" pitchFamily="2" charset="0"/>
                <a:cs typeface="#9Slide03 Arima Madurai Black" panose="00000A00000000000000" pitchFamily="2" charset="-93"/>
              </a:rPr>
              <a:t>không</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có</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lợi</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về</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lực</a:t>
            </a:r>
            <a:r>
              <a:rPr lang="vi-VN" sz="2400" dirty="0">
                <a:solidFill>
                  <a:prstClr val="white"/>
                </a:solidFill>
                <a:latin typeface="Roboto" panose="02000000000000000000" pitchFamily="2" charset="0"/>
                <a:cs typeface="#9Slide03 Arima Madurai Black" panose="00000A00000000000000" pitchFamily="2" charset="-93"/>
              </a:rPr>
              <a:t> — Đ</a:t>
            </a:r>
            <a:r>
              <a:rPr lang="en-US" sz="2400" dirty="0" err="1">
                <a:solidFill>
                  <a:prstClr val="white"/>
                </a:solidFill>
                <a:latin typeface="Roboto" panose="02000000000000000000" pitchFamily="2" charset="0"/>
                <a:cs typeface="#9Slide03 Arima Madurai Black" panose="00000A00000000000000" pitchFamily="2" charset="-93"/>
              </a:rPr>
              <a:t>òn</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bẩy</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có</a:t>
            </a:r>
            <a:r>
              <a:rPr lang="en-US" sz="2400" dirty="0">
                <a:solidFill>
                  <a:prstClr val="white"/>
                </a:solidFill>
                <a:latin typeface="Roboto" panose="02000000000000000000" pitchFamily="2" charset="0"/>
                <a:cs typeface="#9Slide03 Arima Madurai Black" panose="00000A00000000000000" pitchFamily="2" charset="-93"/>
              </a:rPr>
              <a:t> đ</a:t>
            </a:r>
            <a:r>
              <a:rPr lang="vi-VN" sz="2400" dirty="0">
                <a:solidFill>
                  <a:prstClr val="white"/>
                </a:solidFill>
                <a:latin typeface="Roboto" panose="02000000000000000000" pitchFamily="2" charset="0"/>
                <a:cs typeface="#9Slide03 Arima Madurai Black" panose="00000A00000000000000" pitchFamily="2" charset="-93"/>
              </a:rPr>
              <a:t>iểm tựa </a:t>
            </a:r>
            <a:r>
              <a:rPr lang="en-US" sz="2400" dirty="0" err="1">
                <a:solidFill>
                  <a:prstClr val="white"/>
                </a:solidFill>
                <a:latin typeface="Roboto" panose="02000000000000000000" pitchFamily="2" charset="0"/>
                <a:cs typeface="#9Slide03 Arima Madurai Black" panose="00000A00000000000000" pitchFamily="2" charset="-93"/>
              </a:rPr>
              <a:t>nằm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ngoài</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khoảng</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giữa</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điểm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đặt</a:t>
            </a:r>
            <a:r>
              <a:rPr lang="en-US" sz="2400" dirty="0">
                <a:solidFill>
                  <a:prstClr val="white"/>
                </a:solidFill>
                <a:latin typeface="Roboto" panose="02000000000000000000" pitchFamily="2" charset="0"/>
                <a:cs typeface="#9Slide03 Arima Madurai Black" panose="00000A00000000000000" pitchFamily="2" charset="-93"/>
              </a:rPr>
              <a:t> 2 </a:t>
            </a:r>
            <a:r>
              <a:rPr lang="en-US" sz="2400" dirty="0" err="1">
                <a:solidFill>
                  <a:prstClr val="white"/>
                </a:solidFill>
                <a:latin typeface="Roboto" panose="02000000000000000000" pitchFamily="2" charset="0"/>
                <a:cs typeface="#9Slide03 Arima Madurai Black" panose="00000A00000000000000" pitchFamily="2" charset="-93"/>
              </a:rPr>
              <a:t>lực</a:t>
            </a:r>
            <a:r>
              <a:rPr lang="en-US" sz="2400" dirty="0">
                <a:solidFill>
                  <a:prstClr val="white"/>
                </a:solidFill>
                <a:latin typeface="Roboto" panose="02000000000000000000" pitchFamily="2" charset="0"/>
                <a:cs typeface="#9Slide03 Arima Madurai Black" panose="00000A00000000000000" pitchFamily="2" charset="-93"/>
              </a:rPr>
              <a:t>, F</a:t>
            </a:r>
            <a:r>
              <a:rPr lang="en-US" sz="2400" baseline="-25000" dirty="0">
                <a:solidFill>
                  <a:prstClr val="white"/>
                </a:solidFill>
                <a:latin typeface="Roboto" panose="02000000000000000000" pitchFamily="2" charset="0"/>
                <a:cs typeface="#9Slide03 Arima Madurai Black" panose="00000A00000000000000" pitchFamily="2" charset="-93"/>
              </a:rPr>
              <a:t>2</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nằm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gần</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điểm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tựa</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hơn</a:t>
            </a:r>
            <a:r>
              <a:rPr lang="en-US" sz="2400" dirty="0">
                <a:solidFill>
                  <a:prstClr val="white"/>
                </a:solidFill>
                <a:latin typeface="Roboto" panose="02000000000000000000" pitchFamily="2" charset="0"/>
                <a:cs typeface="#9Slide03 Arima Madurai Black" panose="00000A00000000000000" pitchFamily="2" charset="-93"/>
              </a:rPr>
              <a:t> F</a:t>
            </a:r>
            <a:r>
              <a:rPr lang="en-US" sz="2400" baseline="-25000" dirty="0">
                <a:solidFill>
                  <a:prstClr val="white"/>
                </a:solidFill>
                <a:latin typeface="Roboto" panose="02000000000000000000" pitchFamily="2" charset="0"/>
                <a:cs typeface="#9Slide03 Arima Madurai Black" panose="00000A00000000000000" pitchFamily="2" charset="-93"/>
              </a:rPr>
              <a:t>1</a:t>
            </a:r>
            <a:endParaRPr lang="vi-VN" sz="2400" dirty="0">
              <a:solidFill>
                <a:prstClr val="white"/>
              </a:solidFill>
              <a:latin typeface="Roboto" panose="02000000000000000000" pitchFamily="2" charset="0"/>
              <a:cs typeface="#9Slide03 Arima Madurai Black" panose="00000A00000000000000" pitchFamily="2" charset="-93"/>
            </a:endParaRPr>
          </a:p>
        </p:txBody>
      </p:sp>
      <p:grpSp>
        <p:nvGrpSpPr>
          <p:cNvPr id="2" name="Group 1">
            <a:extLst>
              <a:ext uri="{FF2B5EF4-FFF2-40B4-BE49-F238E27FC236}">
                <a16:creationId xmlns:a16="http://schemas.microsoft.com/office/drawing/2014/main" id="{7E8E1071-538B-3778-7C4E-EC79AFA2C6A5}"/>
              </a:ext>
            </a:extLst>
          </p:cNvPr>
          <p:cNvGrpSpPr/>
          <p:nvPr/>
        </p:nvGrpSpPr>
        <p:grpSpPr>
          <a:xfrm>
            <a:off x="2351023" y="1933731"/>
            <a:ext cx="7489953" cy="3294417"/>
            <a:chOff x="2509713" y="1392556"/>
            <a:chExt cx="7489953" cy="3294417"/>
          </a:xfrm>
        </p:grpSpPr>
        <p:grpSp>
          <p:nvGrpSpPr>
            <p:cNvPr id="3" name="Group 2">
              <a:extLst>
                <a:ext uri="{FF2B5EF4-FFF2-40B4-BE49-F238E27FC236}">
                  <a16:creationId xmlns:a16="http://schemas.microsoft.com/office/drawing/2014/main" id="{5865B98E-B8D7-AA11-F268-B6BC3DBE6980}"/>
                </a:ext>
              </a:extLst>
            </p:cNvPr>
            <p:cNvGrpSpPr/>
            <p:nvPr/>
          </p:nvGrpSpPr>
          <p:grpSpPr>
            <a:xfrm>
              <a:off x="2509713" y="1588707"/>
              <a:ext cx="7489953" cy="3098266"/>
              <a:chOff x="4627217" y="3653680"/>
              <a:chExt cx="4462385" cy="1845895"/>
            </a:xfrm>
          </p:grpSpPr>
          <p:sp>
            <p:nvSpPr>
              <p:cNvPr id="13" name="Isosceles Triangle 12">
                <a:extLst>
                  <a:ext uri="{FF2B5EF4-FFF2-40B4-BE49-F238E27FC236}">
                    <a16:creationId xmlns:a16="http://schemas.microsoft.com/office/drawing/2014/main" id="{6A8DF305-8A6D-B86E-2900-9B96AC3320A8}"/>
                  </a:ext>
                </a:extLst>
              </p:cNvPr>
              <p:cNvSpPr/>
              <p:nvPr/>
            </p:nvSpPr>
            <p:spPr>
              <a:xfrm flipH="1">
                <a:off x="4631694" y="4857134"/>
                <a:ext cx="667506" cy="567475"/>
              </a:xfrm>
              <a:prstGeom prst="triangle">
                <a:avLst/>
              </a:prstGeom>
              <a:solidFill>
                <a:srgbClr val="0070C0"/>
              </a:solidFill>
              <a:ln w="19050">
                <a:solidFill>
                  <a:srgbClr val="002060"/>
                </a:solidFill>
              </a:ln>
              <a:effectLst>
                <a:glow rad="139700">
                  <a:schemeClr val="accent1">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86586212-7961-D713-0110-58112626CAA6}"/>
                  </a:ext>
                </a:extLst>
              </p:cNvPr>
              <p:cNvSpPr/>
              <p:nvPr/>
            </p:nvSpPr>
            <p:spPr>
              <a:xfrm flipH="1">
                <a:off x="4627217" y="4718343"/>
                <a:ext cx="4273296" cy="116989"/>
              </a:xfrm>
              <a:prstGeom prst="roundRect">
                <a:avLst>
                  <a:gd name="adj" fmla="val 50000"/>
                </a:avLst>
              </a:prstGeom>
              <a:solidFill>
                <a:schemeClr val="bg2">
                  <a:lumMod val="75000"/>
                </a:schemeClr>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defTabSz="326578">
                  <a:defRPr/>
                </a:pPr>
                <a:endParaRPr lang="en-US" sz="1600" dirty="0">
                  <a:solidFill>
                    <a:prstClr val="black"/>
                  </a:solidFill>
                  <a:latin typeface="Calibri" panose="020F0502020204030204"/>
                </a:endParaRPr>
              </a:p>
            </p:txBody>
          </p:sp>
          <p:sp>
            <p:nvSpPr>
              <p:cNvPr id="15" name="Rectangle: Rounded Corners 14">
                <a:extLst>
                  <a:ext uri="{FF2B5EF4-FFF2-40B4-BE49-F238E27FC236}">
                    <a16:creationId xmlns:a16="http://schemas.microsoft.com/office/drawing/2014/main" id="{0413C22C-E9C5-8DD8-F3E2-466DF8B9781D}"/>
                  </a:ext>
                </a:extLst>
              </p:cNvPr>
              <p:cNvSpPr/>
              <p:nvPr/>
            </p:nvSpPr>
            <p:spPr>
              <a:xfrm flipH="1">
                <a:off x="8342887" y="4080240"/>
                <a:ext cx="515155" cy="628657"/>
              </a:xfrm>
              <a:prstGeom prst="roundRect">
                <a:avLst/>
              </a:prstGeom>
              <a:solidFill>
                <a:schemeClr val="bg2">
                  <a:lumMod val="75000"/>
                </a:schemeClr>
              </a:solidFill>
              <a:ln>
                <a:solidFill>
                  <a:schemeClr val="tx1"/>
                </a:solidFill>
              </a:ln>
              <a:effectLst>
                <a:glow rad="63500">
                  <a:schemeClr val="tx1">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326578">
                  <a:defRPr/>
                </a:pPr>
                <a:endParaRPr lang="en-US" sz="1600">
                  <a:solidFill>
                    <a:prstClr val="black"/>
                  </a:solidFill>
                  <a:latin typeface="Calibri" panose="020F0502020204030204"/>
                </a:endParaRPr>
              </a:p>
            </p:txBody>
          </p:sp>
          <p:cxnSp>
            <p:nvCxnSpPr>
              <p:cNvPr id="16" name="Straight Arrow Connector 15">
                <a:extLst>
                  <a:ext uri="{FF2B5EF4-FFF2-40B4-BE49-F238E27FC236}">
                    <a16:creationId xmlns:a16="http://schemas.microsoft.com/office/drawing/2014/main" id="{3C696EB7-802E-460E-5F9F-90DD65D71440}"/>
                  </a:ext>
                </a:extLst>
              </p:cNvPr>
              <p:cNvCxnSpPr>
                <a:cxnSpLocks/>
              </p:cNvCxnSpPr>
              <p:nvPr/>
            </p:nvCxnSpPr>
            <p:spPr>
              <a:xfrm>
                <a:off x="8621504" y="4429700"/>
                <a:ext cx="0" cy="628921"/>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B70DEA09-D94C-A333-8F60-18FEB4E079AC}"/>
                  </a:ext>
                </a:extLst>
              </p:cNvPr>
              <p:cNvSpPr txBox="1"/>
              <p:nvPr/>
            </p:nvSpPr>
            <p:spPr>
              <a:xfrm>
                <a:off x="8600464" y="4900030"/>
                <a:ext cx="489138" cy="385073"/>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F</a:t>
                </a:r>
                <a:r>
                  <a:rPr lang="en-US" sz="3600" baseline="-25000" dirty="0">
                    <a:solidFill>
                      <a:srgbClr val="002060"/>
                    </a:solidFill>
                    <a:latin typeface="Roboto Condensed" panose="02000000000000000000" pitchFamily="2" charset="0"/>
                  </a:rPr>
                  <a:t>1</a:t>
                </a:r>
              </a:p>
            </p:txBody>
          </p:sp>
          <p:cxnSp>
            <p:nvCxnSpPr>
              <p:cNvPr id="18" name="Straight Arrow Connector 17">
                <a:extLst>
                  <a:ext uri="{FF2B5EF4-FFF2-40B4-BE49-F238E27FC236}">
                    <a16:creationId xmlns:a16="http://schemas.microsoft.com/office/drawing/2014/main" id="{1D6AFC78-0E61-BD7E-A196-9326D73D6161}"/>
                  </a:ext>
                </a:extLst>
              </p:cNvPr>
              <p:cNvCxnSpPr>
                <a:cxnSpLocks/>
              </p:cNvCxnSpPr>
              <p:nvPr/>
            </p:nvCxnSpPr>
            <p:spPr>
              <a:xfrm flipV="1">
                <a:off x="6269854" y="3653680"/>
                <a:ext cx="0" cy="1064663"/>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C131D822-F6CF-C13E-A359-7705D76A7D04}"/>
                  </a:ext>
                </a:extLst>
              </p:cNvPr>
              <p:cNvSpPr txBox="1"/>
              <p:nvPr/>
            </p:nvSpPr>
            <p:spPr>
              <a:xfrm>
                <a:off x="5094334" y="5151176"/>
                <a:ext cx="1370414" cy="348399"/>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Điểm</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tựa</a:t>
                </a:r>
                <a:endParaRPr lang="en-US" sz="3200" dirty="0">
                  <a:solidFill>
                    <a:srgbClr val="002060"/>
                  </a:solidFill>
                  <a:latin typeface="Roboto Condensed" panose="02000000000000000000" pitchFamily="2" charset="0"/>
                </a:endParaRPr>
              </a:p>
            </p:txBody>
          </p:sp>
        </p:grpSp>
        <p:cxnSp>
          <p:nvCxnSpPr>
            <p:cNvPr id="5" name="Straight Connector 4">
              <a:extLst>
                <a:ext uri="{FF2B5EF4-FFF2-40B4-BE49-F238E27FC236}">
                  <a16:creationId xmlns:a16="http://schemas.microsoft.com/office/drawing/2014/main" id="{FE5C0830-AF2E-E564-B059-9AFAF83425D6}"/>
                </a:ext>
              </a:extLst>
            </p:cNvPr>
            <p:cNvCxnSpPr/>
            <p:nvPr/>
          </p:nvCxnSpPr>
          <p:spPr>
            <a:xfrm>
              <a:off x="3062744" y="3600213"/>
              <a:ext cx="1149725" cy="476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46824-B57C-E44D-8825-70C4C8D0C6AD}"/>
                </a:ext>
              </a:extLst>
            </p:cNvPr>
            <p:cNvSpPr txBox="1"/>
            <p:nvPr/>
          </p:nvSpPr>
          <p:spPr>
            <a:xfrm>
              <a:off x="5047672" y="1392556"/>
              <a:ext cx="1185332" cy="584775"/>
            </a:xfrm>
            <a:prstGeom prst="rect">
              <a:avLst/>
            </a:prstGeom>
            <a:noFill/>
          </p:spPr>
          <p:txBody>
            <a:bodyPr wrap="square" rtlCol="0">
              <a:spAutoFit/>
            </a:bodyPr>
            <a:lstStyle/>
            <a:p>
              <a:pPr algn="ctr"/>
              <a:r>
                <a:rPr lang="en-US" sz="3200" dirty="0">
                  <a:solidFill>
                    <a:srgbClr val="002060"/>
                  </a:solidFill>
                  <a:latin typeface="Roboto Condensed" panose="02000000000000000000" pitchFamily="2" charset="0"/>
                </a:rPr>
                <a:t>F</a:t>
              </a:r>
              <a:r>
                <a:rPr lang="en-US" sz="3200" baseline="-25000" dirty="0">
                  <a:solidFill>
                    <a:srgbClr val="002060"/>
                  </a:solidFill>
                  <a:latin typeface="Roboto Condensed" panose="02000000000000000000" pitchFamily="2" charset="0"/>
                </a:rPr>
                <a:t>2</a:t>
              </a:r>
            </a:p>
          </p:txBody>
        </p:sp>
        <p:sp>
          <p:nvSpPr>
            <p:cNvPr id="10" name="TextBox 9">
              <a:extLst>
                <a:ext uri="{FF2B5EF4-FFF2-40B4-BE49-F238E27FC236}">
                  <a16:creationId xmlns:a16="http://schemas.microsoft.com/office/drawing/2014/main" id="{E079C286-6616-4AAA-0AC5-E53C9E2487BB}"/>
                </a:ext>
              </a:extLst>
            </p:cNvPr>
            <p:cNvSpPr txBox="1"/>
            <p:nvPr/>
          </p:nvSpPr>
          <p:spPr>
            <a:xfrm>
              <a:off x="2676159" y="2828154"/>
              <a:ext cx="846426" cy="646332"/>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endParaRPr lang="en-US" sz="3600" baseline="-25000" dirty="0">
                <a:solidFill>
                  <a:srgbClr val="002060"/>
                </a:solidFill>
                <a:latin typeface="Roboto Condensed" panose="02000000000000000000" pitchFamily="2" charset="0"/>
              </a:endParaRPr>
            </a:p>
          </p:txBody>
        </p:sp>
        <p:sp>
          <p:nvSpPr>
            <p:cNvPr id="11" name="TextBox 10">
              <a:extLst>
                <a:ext uri="{FF2B5EF4-FFF2-40B4-BE49-F238E27FC236}">
                  <a16:creationId xmlns:a16="http://schemas.microsoft.com/office/drawing/2014/main" id="{EA38DEF0-9D60-4130-1248-AB2F93185F84}"/>
                </a:ext>
              </a:extLst>
            </p:cNvPr>
            <p:cNvSpPr txBox="1"/>
            <p:nvPr/>
          </p:nvSpPr>
          <p:spPr>
            <a:xfrm>
              <a:off x="8835861" y="2339194"/>
              <a:ext cx="846426" cy="646332"/>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r>
                <a:rPr lang="en-US" sz="3600" baseline="-25000" dirty="0">
                  <a:solidFill>
                    <a:srgbClr val="002060"/>
                  </a:solidFill>
                  <a:latin typeface="Roboto Condensed" panose="02000000000000000000" pitchFamily="2" charset="0"/>
                </a:rPr>
                <a:t>1</a:t>
              </a:r>
            </a:p>
          </p:txBody>
        </p:sp>
        <p:sp>
          <p:nvSpPr>
            <p:cNvPr id="12" name="TextBox 11">
              <a:extLst>
                <a:ext uri="{FF2B5EF4-FFF2-40B4-BE49-F238E27FC236}">
                  <a16:creationId xmlns:a16="http://schemas.microsoft.com/office/drawing/2014/main" id="{132F2ED5-CA89-4453-75E0-56AB64D7219C}"/>
                </a:ext>
              </a:extLst>
            </p:cNvPr>
            <p:cNvSpPr txBox="1"/>
            <p:nvPr/>
          </p:nvSpPr>
          <p:spPr>
            <a:xfrm>
              <a:off x="4912154" y="3482297"/>
              <a:ext cx="846426" cy="646332"/>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r>
                <a:rPr lang="en-US" sz="3600" baseline="-25000" dirty="0">
                  <a:solidFill>
                    <a:srgbClr val="002060"/>
                  </a:solidFill>
                  <a:latin typeface="Roboto Condensed" panose="02000000000000000000" pitchFamily="2" charset="0"/>
                </a:rPr>
                <a:t>2</a:t>
              </a:r>
            </a:p>
          </p:txBody>
        </p:sp>
      </p:grpSp>
    </p:spTree>
    <p:extLst>
      <p:ext uri="{BB962C8B-B14F-4D97-AF65-F5344CB8AC3E}">
        <p14:creationId xmlns:p14="http://schemas.microsoft.com/office/powerpoint/2010/main" val="1294262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51"/>
                                        </p:tgtEl>
                                        <p:attrNameLst>
                                          <p:attrName>style.visibility</p:attrName>
                                        </p:attrNameLst>
                                      </p:cBhvr>
                                      <p:to>
                                        <p:strVal val="visible"/>
                                      </p:to>
                                    </p:set>
                                    <p:animEffect transition="in" filter="fade">
                                      <p:cBhvr>
                                        <p:cTn id="11" dur="500"/>
                                        <p:tgtEl>
                                          <p:spTgt spid="1051"/>
                                        </p:tgtEl>
                                      </p:cBhvr>
                                    </p:animEffect>
                                    <p:anim calcmode="lin" valueType="num">
                                      <p:cBhvr>
                                        <p:cTn id="12" dur="500" fill="hold"/>
                                        <p:tgtEl>
                                          <p:spTgt spid="1051"/>
                                        </p:tgtEl>
                                        <p:attrNameLst>
                                          <p:attrName>ppt_x</p:attrName>
                                        </p:attrNameLst>
                                      </p:cBhvr>
                                      <p:tavLst>
                                        <p:tav tm="0">
                                          <p:val>
                                            <p:strVal val="#ppt_x"/>
                                          </p:val>
                                        </p:tav>
                                        <p:tav tm="100000">
                                          <p:val>
                                            <p:strVal val="#ppt_x"/>
                                          </p:val>
                                        </p:tav>
                                      </p:tavLst>
                                    </p:anim>
                                    <p:anim calcmode="lin" valueType="num">
                                      <p:cBhvr>
                                        <p:cTn id="13" dur="500" fill="hold"/>
                                        <p:tgtEl>
                                          <p:spTgt spid="1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35977E-F90A-9968-21A5-66C9D0A758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858" y="855926"/>
            <a:ext cx="2108718" cy="2108718"/>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2217576" y="1025652"/>
            <a:ext cx="9866312" cy="1938992"/>
          </a:xfrm>
          <a:prstGeom prst="rect">
            <a:avLst/>
          </a:prstGeom>
          <a:noFill/>
        </p:spPr>
        <p:txBody>
          <a:bodyPr wrap="square" rtlCol="0">
            <a:spAutoFit/>
          </a:bodyPr>
          <a:lstStyle/>
          <a:p>
            <a:pPr algn="l"/>
            <a:r>
              <a:rPr lang="en-US" sz="3000" dirty="0">
                <a:solidFill>
                  <a:srgbClr val="002060"/>
                </a:solidFill>
                <a:latin typeface="Roboto Condensed" panose="02000000000000000000" pitchFamily="2" charset="0"/>
              </a:rPr>
              <a:t>H</a:t>
            </a:r>
            <a:r>
              <a:rPr lang="vi-VN" sz="3000" dirty="0">
                <a:solidFill>
                  <a:srgbClr val="002060"/>
                </a:solidFill>
                <a:latin typeface="Roboto Condensed" panose="02000000000000000000" pitchFamily="2" charset="0"/>
              </a:rPr>
              <a:t>ình 19.6 vẽ các dụng cụ, các vật có cấu tạo và chức năng của đòn bẩy.</a:t>
            </a:r>
          </a:p>
          <a:p>
            <a:pPr algn="l"/>
            <a:r>
              <a:rPr lang="vi-VN" sz="3000" dirty="0">
                <a:solidFill>
                  <a:srgbClr val="002060"/>
                </a:solidFill>
                <a:latin typeface="Roboto Condensed" panose="02000000000000000000" pitchFamily="2" charset="0"/>
              </a:rPr>
              <a:t>- Em hãy chỉ rõ loại đòn bẩy trong từng trường hợp.</a:t>
            </a:r>
          </a:p>
          <a:p>
            <a:pPr algn="l"/>
            <a:r>
              <a:rPr lang="vi-VN" sz="3000" dirty="0">
                <a:solidFill>
                  <a:srgbClr val="002060"/>
                </a:solidFill>
                <a:latin typeface="Roboto Condensed" panose="02000000000000000000" pitchFamily="2" charset="0"/>
              </a:rPr>
              <a:t>- Sử dụng đòn bẩy như vậy đem lại lợi ích như thế nào?</a:t>
            </a:r>
          </a:p>
        </p:txBody>
      </p:sp>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3"/>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9" name="Picture 8">
            <a:extLst>
              <a:ext uri="{FF2B5EF4-FFF2-40B4-BE49-F238E27FC236}">
                <a16:creationId xmlns:a16="http://schemas.microsoft.com/office/drawing/2014/main" id="{4D12C02D-AF88-5533-6EBD-425210210BE9}"/>
              </a:ext>
            </a:extLst>
          </p:cNvPr>
          <p:cNvPicPr>
            <a:picLocks noChangeAspect="1"/>
          </p:cNvPicPr>
          <p:nvPr/>
        </p:nvPicPr>
        <p:blipFill>
          <a:blip r:embed="rId4"/>
          <a:stretch>
            <a:fillRect/>
          </a:stretch>
        </p:blipFill>
        <p:spPr>
          <a:xfrm>
            <a:off x="2840816" y="2907706"/>
            <a:ext cx="5978062" cy="3850364"/>
          </a:xfrm>
          <a:prstGeom prst="rect">
            <a:avLst/>
          </a:prstGeom>
        </p:spPr>
      </p:pic>
    </p:spTree>
    <p:extLst>
      <p:ext uri="{BB962C8B-B14F-4D97-AF65-F5344CB8AC3E}">
        <p14:creationId xmlns:p14="http://schemas.microsoft.com/office/powerpoint/2010/main" val="175922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2"/>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9" name="Picture 8">
            <a:extLst>
              <a:ext uri="{FF2B5EF4-FFF2-40B4-BE49-F238E27FC236}">
                <a16:creationId xmlns:a16="http://schemas.microsoft.com/office/drawing/2014/main" id="{4D12C02D-AF88-5533-6EBD-425210210BE9}"/>
              </a:ext>
            </a:extLst>
          </p:cNvPr>
          <p:cNvPicPr>
            <a:picLocks noChangeAspect="1"/>
          </p:cNvPicPr>
          <p:nvPr/>
        </p:nvPicPr>
        <p:blipFill rotWithShape="1">
          <a:blip r:embed="rId3"/>
          <a:srcRect r="68606" b="50000"/>
          <a:stretch/>
        </p:blipFill>
        <p:spPr>
          <a:xfrm>
            <a:off x="1088451" y="1503818"/>
            <a:ext cx="4428192" cy="4542419"/>
          </a:xfrm>
          <a:prstGeom prst="rect">
            <a:avLst/>
          </a:prstGeom>
        </p:spPr>
      </p:pic>
      <p:sp>
        <p:nvSpPr>
          <p:cNvPr id="3" name="Google Shape;2299;p37">
            <a:extLst>
              <a:ext uri="{FF2B5EF4-FFF2-40B4-BE49-F238E27FC236}">
                <a16:creationId xmlns:a16="http://schemas.microsoft.com/office/drawing/2014/main" id="{7512BB58-8B5C-9D9D-C802-8BD9FCB04C7E}"/>
              </a:ext>
            </a:extLst>
          </p:cNvPr>
          <p:cNvSpPr txBox="1">
            <a:spLocks/>
          </p:cNvSpPr>
          <p:nvPr/>
        </p:nvSpPr>
        <p:spPr>
          <a:xfrm>
            <a:off x="5516644" y="2407766"/>
            <a:ext cx="5999082"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t>
            </a:r>
            <a:r>
              <a:rPr lang="en-US" dirty="0" err="1">
                <a:latin typeface="Roboto" panose="02000000000000000000" pitchFamily="2" charset="0"/>
              </a:rPr>
              <a:t>loại</a:t>
            </a:r>
            <a:r>
              <a:rPr lang="en-US" dirty="0">
                <a:latin typeface="Roboto" panose="02000000000000000000" pitchFamily="2" charset="0"/>
              </a:rPr>
              <a:t> 2 </a:t>
            </a:r>
            <a:r>
              <a:rPr lang="en-US" dirty="0" err="1">
                <a:latin typeface="Roboto" panose="02000000000000000000" pitchFamily="2" charset="0"/>
              </a:rPr>
              <a:t>không</a:t>
            </a:r>
            <a:r>
              <a:rPr lang="en-US" dirty="0">
                <a:latin typeface="Roboto" panose="02000000000000000000" pitchFamily="2" charset="0"/>
              </a:rPr>
              <a:t> </a:t>
            </a:r>
            <a:r>
              <a:rPr lang="en-US" dirty="0" err="1">
                <a:latin typeface="Roboto" panose="02000000000000000000" pitchFamily="2" charset="0"/>
              </a:rPr>
              <a:t>cho</a:t>
            </a:r>
            <a:r>
              <a:rPr lang="en-US" dirty="0">
                <a:latin typeface="Roboto" panose="02000000000000000000" pitchFamily="2" charset="0"/>
              </a:rPr>
              <a:t> </a:t>
            </a:r>
            <a:r>
              <a:rPr lang="en-US" dirty="0" err="1">
                <a:latin typeface="Roboto" panose="02000000000000000000" pitchFamily="2" charset="0"/>
              </a:rPr>
              <a:t>lợi</a:t>
            </a:r>
            <a:r>
              <a:rPr lang="en-US" dirty="0">
                <a:latin typeface="Roboto" panose="02000000000000000000" pitchFamily="2" charset="0"/>
              </a:rPr>
              <a:t> </a:t>
            </a:r>
            <a:r>
              <a:rPr lang="en-US" dirty="0" err="1">
                <a:latin typeface="Roboto" panose="02000000000000000000" pitchFamily="2" charset="0"/>
              </a:rPr>
              <a:t>về</a:t>
            </a:r>
            <a:r>
              <a:rPr lang="en-US" dirty="0">
                <a:latin typeface="Roboto" panose="02000000000000000000" pitchFamily="2" charset="0"/>
              </a:rPr>
              <a:t> </a:t>
            </a:r>
            <a:r>
              <a:rPr lang="en-US" dirty="0" err="1">
                <a:latin typeface="Roboto" panose="02000000000000000000" pitchFamily="2" charset="0"/>
              </a:rPr>
              <a:t>lực</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4DFEE554-8462-E698-5290-D38FAADD1079}"/>
              </a:ext>
            </a:extLst>
          </p:cNvPr>
          <p:cNvSpPr txBox="1">
            <a:spLocks/>
          </p:cNvSpPr>
          <p:nvPr/>
        </p:nvSpPr>
        <p:spPr>
          <a:xfrm>
            <a:off x="5516643" y="3406032"/>
            <a:ext cx="6165284" cy="136979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Giúp di chuyển vật cần nâng nhanh chóng và dễ dàng hơn (câu được cá nhanh hơn).</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8824156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2"/>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9" name="Picture 8">
            <a:extLst>
              <a:ext uri="{FF2B5EF4-FFF2-40B4-BE49-F238E27FC236}">
                <a16:creationId xmlns:a16="http://schemas.microsoft.com/office/drawing/2014/main" id="{4D12C02D-AF88-5533-6EBD-425210210BE9}"/>
              </a:ext>
            </a:extLst>
          </p:cNvPr>
          <p:cNvPicPr>
            <a:picLocks noChangeAspect="1"/>
          </p:cNvPicPr>
          <p:nvPr/>
        </p:nvPicPr>
        <p:blipFill rotWithShape="1">
          <a:blip r:embed="rId3"/>
          <a:srcRect l="35239" t="1232" r="33367" b="48768"/>
          <a:stretch/>
        </p:blipFill>
        <p:spPr>
          <a:xfrm>
            <a:off x="1088451" y="1503818"/>
            <a:ext cx="4428192" cy="4542419"/>
          </a:xfrm>
          <a:prstGeom prst="rect">
            <a:avLst/>
          </a:prstGeom>
        </p:spPr>
      </p:pic>
      <p:sp>
        <p:nvSpPr>
          <p:cNvPr id="3" name="Google Shape;2299;p37">
            <a:extLst>
              <a:ext uri="{FF2B5EF4-FFF2-40B4-BE49-F238E27FC236}">
                <a16:creationId xmlns:a16="http://schemas.microsoft.com/office/drawing/2014/main" id="{7512BB58-8B5C-9D9D-C802-8BD9FCB04C7E}"/>
              </a:ext>
            </a:extLst>
          </p:cNvPr>
          <p:cNvSpPr txBox="1">
            <a:spLocks/>
          </p:cNvSpPr>
          <p:nvPr/>
        </p:nvSpPr>
        <p:spPr>
          <a:xfrm>
            <a:off x="5516644" y="2407766"/>
            <a:ext cx="5999082"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t>
            </a:r>
            <a:r>
              <a:rPr lang="en-US" dirty="0" err="1">
                <a:latin typeface="Roboto" panose="02000000000000000000" pitchFamily="2" charset="0"/>
              </a:rPr>
              <a:t>loại</a:t>
            </a:r>
            <a:r>
              <a:rPr lang="en-US" dirty="0">
                <a:latin typeface="Roboto" panose="02000000000000000000" pitchFamily="2" charset="0"/>
              </a:rPr>
              <a:t> 1</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4DFEE554-8462-E698-5290-D38FAADD1079}"/>
              </a:ext>
            </a:extLst>
          </p:cNvPr>
          <p:cNvSpPr txBox="1">
            <a:spLocks/>
          </p:cNvSpPr>
          <p:nvPr/>
        </p:nvSpPr>
        <p:spPr>
          <a:xfrm>
            <a:off x="5516643" y="3406032"/>
            <a:ext cx="6165284" cy="136979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Cho lợi về lực (mở được nắp bia dễ dàng).</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18540099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2"/>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9" name="Picture 8">
            <a:extLst>
              <a:ext uri="{FF2B5EF4-FFF2-40B4-BE49-F238E27FC236}">
                <a16:creationId xmlns:a16="http://schemas.microsoft.com/office/drawing/2014/main" id="{4D12C02D-AF88-5533-6EBD-425210210BE9}"/>
              </a:ext>
            </a:extLst>
          </p:cNvPr>
          <p:cNvPicPr>
            <a:picLocks noChangeAspect="1"/>
          </p:cNvPicPr>
          <p:nvPr/>
        </p:nvPicPr>
        <p:blipFill rotWithShape="1">
          <a:blip r:embed="rId3"/>
          <a:srcRect l="69357" t="6588" b="51321"/>
          <a:stretch/>
        </p:blipFill>
        <p:spPr>
          <a:xfrm>
            <a:off x="318949" y="1541141"/>
            <a:ext cx="5197694" cy="4598401"/>
          </a:xfrm>
          <a:prstGeom prst="rect">
            <a:avLst/>
          </a:prstGeom>
        </p:spPr>
      </p:pic>
      <p:sp>
        <p:nvSpPr>
          <p:cNvPr id="3" name="Google Shape;2299;p37">
            <a:extLst>
              <a:ext uri="{FF2B5EF4-FFF2-40B4-BE49-F238E27FC236}">
                <a16:creationId xmlns:a16="http://schemas.microsoft.com/office/drawing/2014/main" id="{7512BB58-8B5C-9D9D-C802-8BD9FCB04C7E}"/>
              </a:ext>
            </a:extLst>
          </p:cNvPr>
          <p:cNvSpPr txBox="1">
            <a:spLocks/>
          </p:cNvSpPr>
          <p:nvPr/>
        </p:nvSpPr>
        <p:spPr>
          <a:xfrm>
            <a:off x="5516644" y="2407766"/>
            <a:ext cx="5999082"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t>
            </a:r>
            <a:r>
              <a:rPr lang="en-US" dirty="0" err="1">
                <a:latin typeface="Roboto" panose="02000000000000000000" pitchFamily="2" charset="0"/>
              </a:rPr>
              <a:t>loại</a:t>
            </a:r>
            <a:r>
              <a:rPr lang="en-US" dirty="0">
                <a:latin typeface="Roboto" panose="02000000000000000000" pitchFamily="2" charset="0"/>
              </a:rPr>
              <a:t> 2 </a:t>
            </a:r>
            <a:r>
              <a:rPr lang="en-US" dirty="0" err="1">
                <a:latin typeface="Roboto" panose="02000000000000000000" pitchFamily="2" charset="0"/>
              </a:rPr>
              <a:t>không</a:t>
            </a:r>
            <a:r>
              <a:rPr lang="en-US" dirty="0">
                <a:latin typeface="Roboto" panose="02000000000000000000" pitchFamily="2" charset="0"/>
              </a:rPr>
              <a:t> </a:t>
            </a:r>
            <a:r>
              <a:rPr lang="en-US" dirty="0" err="1">
                <a:latin typeface="Roboto" panose="02000000000000000000" pitchFamily="2" charset="0"/>
              </a:rPr>
              <a:t>cho</a:t>
            </a:r>
            <a:r>
              <a:rPr lang="en-US" dirty="0">
                <a:latin typeface="Roboto" panose="02000000000000000000" pitchFamily="2" charset="0"/>
              </a:rPr>
              <a:t> </a:t>
            </a:r>
            <a:r>
              <a:rPr lang="en-US" dirty="0" err="1">
                <a:latin typeface="Roboto" panose="02000000000000000000" pitchFamily="2" charset="0"/>
              </a:rPr>
              <a:t>lợi</a:t>
            </a:r>
            <a:r>
              <a:rPr lang="en-US" dirty="0">
                <a:latin typeface="Roboto" panose="02000000000000000000" pitchFamily="2" charset="0"/>
              </a:rPr>
              <a:t> </a:t>
            </a:r>
            <a:r>
              <a:rPr lang="en-US" dirty="0" err="1">
                <a:latin typeface="Roboto" panose="02000000000000000000" pitchFamily="2" charset="0"/>
              </a:rPr>
              <a:t>về</a:t>
            </a:r>
            <a:r>
              <a:rPr lang="en-US" dirty="0">
                <a:latin typeface="Roboto" panose="02000000000000000000" pitchFamily="2" charset="0"/>
              </a:rPr>
              <a:t> </a:t>
            </a:r>
            <a:r>
              <a:rPr lang="en-US" dirty="0" err="1">
                <a:latin typeface="Roboto" panose="02000000000000000000" pitchFamily="2" charset="0"/>
              </a:rPr>
              <a:t>lực</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4DFEE554-8462-E698-5290-D38FAADD1079}"/>
              </a:ext>
            </a:extLst>
          </p:cNvPr>
          <p:cNvSpPr txBox="1">
            <a:spLocks/>
          </p:cNvSpPr>
          <p:nvPr/>
        </p:nvSpPr>
        <p:spPr>
          <a:xfrm>
            <a:off x="5516643" y="3406032"/>
            <a:ext cx="6165284" cy="136979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Giúp di chuyển vật cần nâng nhanh chóng và dễ dàng hơn (gắp thức ăn dễ dàng).</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19047379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2"/>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9" name="Picture 8">
            <a:extLst>
              <a:ext uri="{FF2B5EF4-FFF2-40B4-BE49-F238E27FC236}">
                <a16:creationId xmlns:a16="http://schemas.microsoft.com/office/drawing/2014/main" id="{4D12C02D-AF88-5533-6EBD-425210210BE9}"/>
              </a:ext>
            </a:extLst>
          </p:cNvPr>
          <p:cNvPicPr>
            <a:picLocks noChangeAspect="1"/>
          </p:cNvPicPr>
          <p:nvPr/>
        </p:nvPicPr>
        <p:blipFill rotWithShape="1">
          <a:blip r:embed="rId3"/>
          <a:srcRect l="440" t="58215" r="72231" b="-306"/>
          <a:stretch/>
        </p:blipFill>
        <p:spPr>
          <a:xfrm>
            <a:off x="6792356" y="1503819"/>
            <a:ext cx="4889571" cy="4850328"/>
          </a:xfrm>
          <a:prstGeom prst="rect">
            <a:avLst/>
          </a:prstGeom>
        </p:spPr>
      </p:pic>
      <p:sp>
        <p:nvSpPr>
          <p:cNvPr id="3" name="Google Shape;2299;p37">
            <a:extLst>
              <a:ext uri="{FF2B5EF4-FFF2-40B4-BE49-F238E27FC236}">
                <a16:creationId xmlns:a16="http://schemas.microsoft.com/office/drawing/2014/main" id="{7512BB58-8B5C-9D9D-C802-8BD9FCB04C7E}"/>
              </a:ext>
            </a:extLst>
          </p:cNvPr>
          <p:cNvSpPr txBox="1">
            <a:spLocks/>
          </p:cNvSpPr>
          <p:nvPr/>
        </p:nvSpPr>
        <p:spPr>
          <a:xfrm>
            <a:off x="510074" y="2649787"/>
            <a:ext cx="5999082"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t>
            </a:r>
            <a:r>
              <a:rPr lang="en-US" dirty="0" err="1">
                <a:latin typeface="Roboto" panose="02000000000000000000" pitchFamily="2" charset="0"/>
              </a:rPr>
              <a:t>loại</a:t>
            </a:r>
            <a:r>
              <a:rPr lang="en-US" dirty="0">
                <a:latin typeface="Roboto" panose="02000000000000000000" pitchFamily="2" charset="0"/>
              </a:rPr>
              <a:t> 2 </a:t>
            </a:r>
            <a:r>
              <a:rPr lang="en-US" dirty="0" err="1">
                <a:latin typeface="Roboto" panose="02000000000000000000" pitchFamily="2" charset="0"/>
              </a:rPr>
              <a:t>cho</a:t>
            </a:r>
            <a:r>
              <a:rPr lang="en-US" dirty="0">
                <a:latin typeface="Roboto" panose="02000000000000000000" pitchFamily="2" charset="0"/>
              </a:rPr>
              <a:t> </a:t>
            </a:r>
            <a:r>
              <a:rPr lang="en-US" dirty="0" err="1">
                <a:latin typeface="Roboto" panose="02000000000000000000" pitchFamily="2" charset="0"/>
              </a:rPr>
              <a:t>lợi</a:t>
            </a:r>
            <a:r>
              <a:rPr lang="en-US" dirty="0">
                <a:latin typeface="Roboto" panose="02000000000000000000" pitchFamily="2" charset="0"/>
              </a:rPr>
              <a:t> </a:t>
            </a:r>
            <a:r>
              <a:rPr lang="en-US" dirty="0" err="1">
                <a:latin typeface="Roboto" panose="02000000000000000000" pitchFamily="2" charset="0"/>
              </a:rPr>
              <a:t>về</a:t>
            </a:r>
            <a:r>
              <a:rPr lang="en-US" dirty="0">
                <a:latin typeface="Roboto" panose="02000000000000000000" pitchFamily="2" charset="0"/>
              </a:rPr>
              <a:t> </a:t>
            </a:r>
            <a:r>
              <a:rPr lang="en-US" dirty="0" err="1">
                <a:latin typeface="Roboto" panose="02000000000000000000" pitchFamily="2" charset="0"/>
              </a:rPr>
              <a:t>lực</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4DFEE554-8462-E698-5290-D38FAADD1079}"/>
              </a:ext>
            </a:extLst>
          </p:cNvPr>
          <p:cNvSpPr txBox="1">
            <a:spLocks/>
          </p:cNvSpPr>
          <p:nvPr/>
        </p:nvSpPr>
        <p:spPr>
          <a:xfrm>
            <a:off x="510073" y="3648053"/>
            <a:ext cx="6165284" cy="136979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Nâng được vật nặng (làm vỡ được vật cứng khi cần một lực tác dụng lớn).</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07896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356E09-65AF-36C4-684C-D5400142A73E}"/>
              </a:ext>
            </a:extLst>
          </p:cNvPr>
          <p:cNvSpPr txBox="1"/>
          <p:nvPr/>
        </p:nvSpPr>
        <p:spPr>
          <a:xfrm>
            <a:off x="2392723" y="1002169"/>
            <a:ext cx="7442063" cy="830997"/>
          </a:xfrm>
          <a:prstGeom prst="rect">
            <a:avLst/>
          </a:prstGeom>
          <a:noFill/>
        </p:spPr>
        <p:txBody>
          <a:bodyPr wrap="square" rtlCol="0">
            <a:spAutoFit/>
          </a:bodyPr>
          <a:lstStyle/>
          <a:p>
            <a:pPr algn="ctr"/>
            <a:r>
              <a:rPr lang="en-US" sz="4800" dirty="0">
                <a:solidFill>
                  <a:srgbClr val="002060"/>
                </a:solidFill>
                <a:latin typeface="Times New Roman" panose="02020603050405020304" pitchFamily="18" charset="0"/>
                <a:cs typeface="Times New Roman" panose="02020603050405020304" pitchFamily="18" charset="0"/>
              </a:rPr>
              <a:t>NỘI DUNG BÀI HỌC</a:t>
            </a:r>
          </a:p>
        </p:txBody>
      </p:sp>
      <p:pic>
        <p:nvPicPr>
          <p:cNvPr id="6" name="Picture 5">
            <a:extLst>
              <a:ext uri="{FF2B5EF4-FFF2-40B4-BE49-F238E27FC236}">
                <a16:creationId xmlns:a16="http://schemas.microsoft.com/office/drawing/2014/main" id="{11F8C38B-5A2E-E19D-D01F-DCF561655E43}"/>
              </a:ext>
            </a:extLst>
          </p:cNvPr>
          <p:cNvPicPr>
            <a:picLocks noChangeAspect="1"/>
          </p:cNvPicPr>
          <p:nvPr/>
        </p:nvPicPr>
        <p:blipFill>
          <a:blip r:embed="rId2"/>
          <a:stretch>
            <a:fillRect/>
          </a:stretch>
        </p:blipFill>
        <p:spPr>
          <a:xfrm>
            <a:off x="1788947" y="2536618"/>
            <a:ext cx="1455197" cy="1455197"/>
          </a:xfrm>
          <a:prstGeom prst="rect">
            <a:avLst/>
          </a:prstGeom>
        </p:spPr>
      </p:pic>
      <p:pic>
        <p:nvPicPr>
          <p:cNvPr id="8" name="Picture 7">
            <a:extLst>
              <a:ext uri="{FF2B5EF4-FFF2-40B4-BE49-F238E27FC236}">
                <a16:creationId xmlns:a16="http://schemas.microsoft.com/office/drawing/2014/main" id="{3DF2E8B9-7030-EC6E-9F51-6EBFB3E941C4}"/>
              </a:ext>
            </a:extLst>
          </p:cNvPr>
          <p:cNvPicPr>
            <a:picLocks noChangeAspect="1"/>
          </p:cNvPicPr>
          <p:nvPr/>
        </p:nvPicPr>
        <p:blipFill>
          <a:blip r:embed="rId3"/>
          <a:stretch>
            <a:fillRect/>
          </a:stretch>
        </p:blipFill>
        <p:spPr>
          <a:xfrm>
            <a:off x="5364742" y="2536618"/>
            <a:ext cx="1455197" cy="1455197"/>
          </a:xfrm>
          <a:prstGeom prst="rect">
            <a:avLst/>
          </a:prstGeom>
        </p:spPr>
      </p:pic>
      <p:pic>
        <p:nvPicPr>
          <p:cNvPr id="12" name="Picture 11">
            <a:extLst>
              <a:ext uri="{FF2B5EF4-FFF2-40B4-BE49-F238E27FC236}">
                <a16:creationId xmlns:a16="http://schemas.microsoft.com/office/drawing/2014/main" id="{8EEBC078-89EF-062A-3DA2-3005E58D4A1B}"/>
              </a:ext>
            </a:extLst>
          </p:cNvPr>
          <p:cNvPicPr>
            <a:picLocks noChangeAspect="1"/>
          </p:cNvPicPr>
          <p:nvPr/>
        </p:nvPicPr>
        <p:blipFill>
          <a:blip r:embed="rId4"/>
          <a:stretch>
            <a:fillRect/>
          </a:stretch>
        </p:blipFill>
        <p:spPr>
          <a:xfrm>
            <a:off x="9107188" y="2536618"/>
            <a:ext cx="1455197" cy="1455197"/>
          </a:xfrm>
          <a:prstGeom prst="rect">
            <a:avLst/>
          </a:prstGeom>
        </p:spPr>
      </p:pic>
      <p:sp>
        <p:nvSpPr>
          <p:cNvPr id="13" name="TextBox 12">
            <a:extLst>
              <a:ext uri="{FF2B5EF4-FFF2-40B4-BE49-F238E27FC236}">
                <a16:creationId xmlns:a16="http://schemas.microsoft.com/office/drawing/2014/main" id="{FA87B120-0E38-B9F4-4CBA-7B59B73EF8F4}"/>
              </a:ext>
            </a:extLst>
          </p:cNvPr>
          <p:cNvSpPr txBox="1"/>
          <p:nvPr/>
        </p:nvSpPr>
        <p:spPr>
          <a:xfrm>
            <a:off x="1030492" y="4243998"/>
            <a:ext cx="3242250" cy="1077218"/>
          </a:xfrm>
          <a:prstGeom prst="rect">
            <a:avLst/>
          </a:prstGeom>
          <a:noFill/>
        </p:spPr>
        <p:txBody>
          <a:bodyPr wrap="square" rtlCol="0">
            <a:spAutoFit/>
          </a:bodyPr>
          <a:lstStyle/>
          <a:p>
            <a:pPr algn="ctr"/>
            <a:r>
              <a:rPr lang="en-US" sz="3200" dirty="0">
                <a:solidFill>
                  <a:srgbClr val="002060"/>
                </a:solidFill>
                <a:latin typeface="Times New Roman" panose="02020603050405020304" pitchFamily="18" charset="0"/>
                <a:cs typeface="Times New Roman" panose="02020603050405020304" pitchFamily="18" charset="0"/>
              </a:rPr>
              <a:t>TÁC DỤNG CỦA ĐÒN BẨY</a:t>
            </a:r>
          </a:p>
        </p:txBody>
      </p:sp>
      <p:sp>
        <p:nvSpPr>
          <p:cNvPr id="14" name="TextBox 13">
            <a:extLst>
              <a:ext uri="{FF2B5EF4-FFF2-40B4-BE49-F238E27FC236}">
                <a16:creationId xmlns:a16="http://schemas.microsoft.com/office/drawing/2014/main" id="{47C93C9B-565B-9724-4489-4AC1B9AFA07A}"/>
              </a:ext>
            </a:extLst>
          </p:cNvPr>
          <p:cNvSpPr txBox="1"/>
          <p:nvPr/>
        </p:nvSpPr>
        <p:spPr>
          <a:xfrm>
            <a:off x="5082560" y="4243998"/>
            <a:ext cx="2062387" cy="1569660"/>
          </a:xfrm>
          <a:prstGeom prst="rect">
            <a:avLst/>
          </a:prstGeom>
          <a:noFill/>
        </p:spPr>
        <p:txBody>
          <a:bodyPr wrap="square" rtlCol="0">
            <a:spAutoFit/>
          </a:bodyPr>
          <a:lstStyle/>
          <a:p>
            <a:pPr algn="ctr"/>
            <a:r>
              <a:rPr lang="en-US" sz="3200" dirty="0">
                <a:solidFill>
                  <a:srgbClr val="002060"/>
                </a:solidFill>
                <a:latin typeface="Times New Roman" panose="02020603050405020304" pitchFamily="18" charset="0"/>
                <a:cs typeface="Times New Roman" panose="02020603050405020304" pitchFamily="18" charset="0"/>
              </a:rPr>
              <a:t>CÁC LOẠI ĐÒN BẨY</a:t>
            </a:r>
          </a:p>
        </p:txBody>
      </p:sp>
      <p:sp>
        <p:nvSpPr>
          <p:cNvPr id="15" name="TextBox 14">
            <a:extLst>
              <a:ext uri="{FF2B5EF4-FFF2-40B4-BE49-F238E27FC236}">
                <a16:creationId xmlns:a16="http://schemas.microsoft.com/office/drawing/2014/main" id="{27F00D4E-BE23-F819-78B4-DF4C9EDE4634}"/>
              </a:ext>
            </a:extLst>
          </p:cNvPr>
          <p:cNvSpPr txBox="1"/>
          <p:nvPr/>
        </p:nvSpPr>
        <p:spPr>
          <a:xfrm>
            <a:off x="8255435" y="4243998"/>
            <a:ext cx="3158701" cy="1077218"/>
          </a:xfrm>
          <a:prstGeom prst="rect">
            <a:avLst/>
          </a:prstGeom>
          <a:noFill/>
        </p:spPr>
        <p:txBody>
          <a:bodyPr wrap="square" rtlCol="0">
            <a:spAutoFit/>
          </a:bodyPr>
          <a:lstStyle/>
          <a:p>
            <a:pPr algn="ctr"/>
            <a:r>
              <a:rPr lang="en-US" sz="3200" dirty="0">
                <a:solidFill>
                  <a:srgbClr val="002060"/>
                </a:solidFill>
                <a:latin typeface="Times New Roman" panose="02020603050405020304" pitchFamily="18" charset="0"/>
                <a:cs typeface="Times New Roman" panose="02020603050405020304" pitchFamily="18" charset="0"/>
              </a:rPr>
              <a:t>ỨNG DỤNG CỦA ĐÒN BẨY</a:t>
            </a:r>
          </a:p>
        </p:txBody>
      </p:sp>
    </p:spTree>
    <p:extLst>
      <p:ext uri="{BB962C8B-B14F-4D97-AF65-F5344CB8AC3E}">
        <p14:creationId xmlns:p14="http://schemas.microsoft.com/office/powerpoint/2010/main" val="2024923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2"/>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9" name="Picture 8">
            <a:extLst>
              <a:ext uri="{FF2B5EF4-FFF2-40B4-BE49-F238E27FC236}">
                <a16:creationId xmlns:a16="http://schemas.microsoft.com/office/drawing/2014/main" id="{4D12C02D-AF88-5533-6EBD-425210210BE9}"/>
              </a:ext>
            </a:extLst>
          </p:cNvPr>
          <p:cNvPicPr>
            <a:picLocks noChangeAspect="1"/>
          </p:cNvPicPr>
          <p:nvPr/>
        </p:nvPicPr>
        <p:blipFill rotWithShape="1">
          <a:blip r:embed="rId3"/>
          <a:srcRect l="34382" t="53536" r="33806" b="7369"/>
          <a:stretch/>
        </p:blipFill>
        <p:spPr>
          <a:xfrm>
            <a:off x="5990252" y="1503819"/>
            <a:ext cx="5691674" cy="4505095"/>
          </a:xfrm>
          <a:prstGeom prst="rect">
            <a:avLst/>
          </a:prstGeom>
        </p:spPr>
      </p:pic>
      <p:sp>
        <p:nvSpPr>
          <p:cNvPr id="3" name="Google Shape;2299;p37">
            <a:extLst>
              <a:ext uri="{FF2B5EF4-FFF2-40B4-BE49-F238E27FC236}">
                <a16:creationId xmlns:a16="http://schemas.microsoft.com/office/drawing/2014/main" id="{7512BB58-8B5C-9D9D-C802-8BD9FCB04C7E}"/>
              </a:ext>
            </a:extLst>
          </p:cNvPr>
          <p:cNvSpPr txBox="1">
            <a:spLocks/>
          </p:cNvSpPr>
          <p:nvPr/>
        </p:nvSpPr>
        <p:spPr>
          <a:xfrm>
            <a:off x="510074" y="2649787"/>
            <a:ext cx="4929673"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t>
            </a:r>
            <a:r>
              <a:rPr lang="en-US" dirty="0" err="1">
                <a:latin typeface="Roboto" panose="02000000000000000000" pitchFamily="2" charset="0"/>
              </a:rPr>
              <a:t>loại</a:t>
            </a:r>
            <a:r>
              <a:rPr lang="en-US" dirty="0">
                <a:latin typeface="Roboto" panose="02000000000000000000" pitchFamily="2" charset="0"/>
              </a:rPr>
              <a:t> 1</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4DFEE554-8462-E698-5290-D38FAADD1079}"/>
              </a:ext>
            </a:extLst>
          </p:cNvPr>
          <p:cNvSpPr txBox="1">
            <a:spLocks/>
          </p:cNvSpPr>
          <p:nvPr/>
        </p:nvSpPr>
        <p:spPr>
          <a:xfrm>
            <a:off x="510074" y="3690345"/>
            <a:ext cx="5116286" cy="136979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Cho lợi về lực và thay đổi hướng tác dụng lực theo mong muốn (làm thuyền di chuyển dễ dàng).</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5499340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2"/>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9" name="Picture 8">
            <a:extLst>
              <a:ext uri="{FF2B5EF4-FFF2-40B4-BE49-F238E27FC236}">
                <a16:creationId xmlns:a16="http://schemas.microsoft.com/office/drawing/2014/main" id="{4D12C02D-AF88-5533-6EBD-425210210BE9}"/>
              </a:ext>
            </a:extLst>
          </p:cNvPr>
          <p:cNvPicPr>
            <a:picLocks noChangeAspect="1"/>
          </p:cNvPicPr>
          <p:nvPr/>
        </p:nvPicPr>
        <p:blipFill rotWithShape="1">
          <a:blip r:embed="rId3"/>
          <a:srcRect l="76344" t="54210" r="1335" b="6695"/>
          <a:stretch/>
        </p:blipFill>
        <p:spPr>
          <a:xfrm>
            <a:off x="6267061" y="946695"/>
            <a:ext cx="4929673" cy="5561195"/>
          </a:xfrm>
          <a:prstGeom prst="rect">
            <a:avLst/>
          </a:prstGeom>
        </p:spPr>
      </p:pic>
      <p:sp>
        <p:nvSpPr>
          <p:cNvPr id="3" name="Google Shape;2299;p37">
            <a:extLst>
              <a:ext uri="{FF2B5EF4-FFF2-40B4-BE49-F238E27FC236}">
                <a16:creationId xmlns:a16="http://schemas.microsoft.com/office/drawing/2014/main" id="{7512BB58-8B5C-9D9D-C802-8BD9FCB04C7E}"/>
              </a:ext>
            </a:extLst>
          </p:cNvPr>
          <p:cNvSpPr txBox="1">
            <a:spLocks/>
          </p:cNvSpPr>
          <p:nvPr/>
        </p:nvSpPr>
        <p:spPr>
          <a:xfrm>
            <a:off x="947868" y="2649787"/>
            <a:ext cx="4929673"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t>
            </a:r>
            <a:r>
              <a:rPr lang="en-US" dirty="0" err="1">
                <a:latin typeface="Roboto" panose="02000000000000000000" pitchFamily="2" charset="0"/>
              </a:rPr>
              <a:t>loại</a:t>
            </a:r>
            <a:r>
              <a:rPr lang="en-US" dirty="0">
                <a:latin typeface="Roboto" panose="02000000000000000000" pitchFamily="2" charset="0"/>
              </a:rPr>
              <a:t> 1</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4DFEE554-8462-E698-5290-D38FAADD1079}"/>
              </a:ext>
            </a:extLst>
          </p:cNvPr>
          <p:cNvSpPr txBox="1">
            <a:spLocks/>
          </p:cNvSpPr>
          <p:nvPr/>
        </p:nvSpPr>
        <p:spPr>
          <a:xfrm>
            <a:off x="947868" y="3690345"/>
            <a:ext cx="5116286" cy="136979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Cho lợi về lực và thay đổi hướng tác dụng lực theo mong muốn (cắt đồ vật dễ dàng).</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6022731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845836-374C-E8D9-DCDD-11D2F20A24F5}"/>
              </a:ext>
            </a:extLst>
          </p:cNvPr>
          <p:cNvPicPr>
            <a:picLocks noChangeAspect="1"/>
          </p:cNvPicPr>
          <p:nvPr/>
        </p:nvPicPr>
        <p:blipFill>
          <a:blip r:embed="rId2">
            <a:clrChange>
              <a:clrFrom>
                <a:srgbClr val="E6E6E6"/>
              </a:clrFrom>
              <a:clrTo>
                <a:srgbClr val="E6E6E6">
                  <a:alpha val="0"/>
                </a:srgbClr>
              </a:clrTo>
            </a:clrChange>
            <a:extLst>
              <a:ext uri="{28A0092B-C50C-407E-A947-70E740481C1C}">
                <a14:useLocalDpi xmlns:a14="http://schemas.microsoft.com/office/drawing/2010/main" val="0"/>
              </a:ext>
            </a:extLst>
          </a:blip>
          <a:stretch>
            <a:fillRect/>
          </a:stretch>
        </p:blipFill>
        <p:spPr>
          <a:xfrm>
            <a:off x="1390261" y="702292"/>
            <a:ext cx="10626222" cy="6154450"/>
          </a:xfrm>
          <a:prstGeom prst="rect">
            <a:avLst/>
          </a:prstGeom>
        </p:spPr>
      </p:pic>
      <p:sp>
        <p:nvSpPr>
          <p:cNvPr id="4" name="TextBox 3">
            <a:extLst>
              <a:ext uri="{FF2B5EF4-FFF2-40B4-BE49-F238E27FC236}">
                <a16:creationId xmlns:a16="http://schemas.microsoft.com/office/drawing/2014/main" id="{3D654630-BC31-5EF2-493A-DFE7638BE960}"/>
              </a:ext>
            </a:extLst>
          </p:cNvPr>
          <p:cNvSpPr txBox="1"/>
          <p:nvPr/>
        </p:nvSpPr>
        <p:spPr>
          <a:xfrm>
            <a:off x="175517" y="216162"/>
            <a:ext cx="622598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Khi muốn nâng một vật, người ta cần tác dụng lực có hướng thẳng đứng lên trên (hình bên). Có cách nào tận dụng được trọng lượng của người để nâng được vật lên cao hay không?</a:t>
            </a:r>
            <a:endPar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217558624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654630-BC31-5EF2-493A-DFE7638BE960}"/>
              </a:ext>
            </a:extLst>
          </p:cNvPr>
          <p:cNvSpPr txBox="1"/>
          <p:nvPr/>
        </p:nvSpPr>
        <p:spPr>
          <a:xfrm>
            <a:off x="1159224" y="701354"/>
            <a:ext cx="98735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Sử</a:t>
            </a:r>
            <a:r>
              <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dụng</a:t>
            </a:r>
            <a:r>
              <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đòn</a:t>
            </a:r>
            <a:r>
              <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bẩy</a:t>
            </a:r>
            <a:r>
              <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lang="vi-VN" sz="3600" dirty="0">
                <a:solidFill>
                  <a:srgbClr val="002060"/>
                </a:solidFill>
                <a:latin typeface="Roboto Condensed" panose="02000000000000000000" pitchFamily="2" charset="0"/>
              </a:rPr>
              <a:t>người ấn lên đòn bẩy một lực theo phương thẳng đứng hướng xuống.</a:t>
            </a:r>
            <a:endParaRPr lang="en-US" sz="3600" dirty="0">
              <a:solidFill>
                <a:srgbClr val="002060"/>
              </a:solidFill>
              <a:latin typeface="Roboto Condensed" panose="02000000000000000000" pitchFamily="2" charset="0"/>
            </a:endParaRPr>
          </a:p>
        </p:txBody>
      </p:sp>
      <p:pic>
        <p:nvPicPr>
          <p:cNvPr id="5" name="Picture 4">
            <a:extLst>
              <a:ext uri="{FF2B5EF4-FFF2-40B4-BE49-F238E27FC236}">
                <a16:creationId xmlns:a16="http://schemas.microsoft.com/office/drawing/2014/main" id="{41F0298F-C87F-FEAA-4400-108DDC2B979D}"/>
              </a:ext>
            </a:extLst>
          </p:cNvPr>
          <p:cNvPicPr>
            <a:picLocks noChangeAspect="1"/>
          </p:cNvPicPr>
          <p:nvPr/>
        </p:nvPicPr>
        <p:blipFill>
          <a:blip r:embed="rId2"/>
          <a:stretch>
            <a:fillRect/>
          </a:stretch>
        </p:blipFill>
        <p:spPr>
          <a:xfrm>
            <a:off x="2436383" y="2100476"/>
            <a:ext cx="7048755" cy="4541362"/>
          </a:xfrm>
          <a:prstGeom prst="rect">
            <a:avLst/>
          </a:prstGeom>
        </p:spPr>
      </p:pic>
    </p:spTree>
    <p:extLst>
      <p:ext uri="{BB962C8B-B14F-4D97-AF65-F5344CB8AC3E}">
        <p14:creationId xmlns:p14="http://schemas.microsoft.com/office/powerpoint/2010/main" val="132299500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35977E-F90A-9968-21A5-66C9D0A75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972" y="946694"/>
            <a:ext cx="5620028" cy="5620028"/>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5775649" y="2114454"/>
            <a:ext cx="5399314" cy="378565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600" b="0" i="0" u="none" strike="noStrike" cap="none" spc="0" normalizeH="0" baseline="0">
                <a:ln>
                  <a:noFill/>
                </a:ln>
                <a:solidFill>
                  <a:srgbClr val="002060"/>
                </a:solidFill>
                <a:effectLst/>
                <a:uLnTx/>
                <a:uFillTx/>
                <a:latin typeface="#9Slide07 IcielBaliho Script" pitchFamily="2" charset="-93"/>
              </a:defRPr>
            </a:lvl1pPr>
          </a:lstStyle>
          <a:p>
            <a:r>
              <a:rPr lang="en-US" sz="4800" dirty="0" err="1">
                <a:latin typeface="Roboto Condensed" panose="02000000000000000000" pitchFamily="2" charset="0"/>
              </a:rPr>
              <a:t>Lấy</a:t>
            </a:r>
            <a:r>
              <a:rPr lang="en-US" sz="4800" dirty="0">
                <a:latin typeface="Roboto Condensed" panose="02000000000000000000" pitchFamily="2" charset="0"/>
              </a:rPr>
              <a:t> </a:t>
            </a:r>
            <a:r>
              <a:rPr lang="en-US" sz="4800" dirty="0" err="1">
                <a:latin typeface="Roboto Condensed" panose="02000000000000000000" pitchFamily="2" charset="0"/>
              </a:rPr>
              <a:t>các</a:t>
            </a:r>
            <a:r>
              <a:rPr lang="en-US" sz="4800" dirty="0">
                <a:latin typeface="Roboto Condensed" panose="02000000000000000000" pitchFamily="2" charset="0"/>
              </a:rPr>
              <a:t> </a:t>
            </a:r>
            <a:r>
              <a:rPr lang="en-US" sz="4800" dirty="0" err="1">
                <a:latin typeface="Roboto Condensed" panose="02000000000000000000" pitchFamily="2" charset="0"/>
              </a:rPr>
              <a:t>ví</a:t>
            </a:r>
            <a:r>
              <a:rPr lang="en-US" sz="4800" dirty="0">
                <a:latin typeface="Roboto Condensed" panose="02000000000000000000" pitchFamily="2" charset="0"/>
              </a:rPr>
              <a:t> </a:t>
            </a:r>
            <a:r>
              <a:rPr lang="en-US" sz="4800" dirty="0" err="1">
                <a:latin typeface="Roboto Condensed" panose="02000000000000000000" pitchFamily="2" charset="0"/>
              </a:rPr>
              <a:t>dụ</a:t>
            </a:r>
            <a:r>
              <a:rPr lang="en-US" sz="4800" dirty="0">
                <a:latin typeface="Roboto Condensed" panose="02000000000000000000" pitchFamily="2" charset="0"/>
              </a:rPr>
              <a:t> </a:t>
            </a:r>
            <a:r>
              <a:rPr lang="en-US" sz="4800" dirty="0" err="1">
                <a:latin typeface="Roboto Condensed" panose="02000000000000000000" pitchFamily="2" charset="0"/>
              </a:rPr>
              <a:t>khác</a:t>
            </a:r>
            <a:r>
              <a:rPr lang="en-US" sz="4800" dirty="0">
                <a:latin typeface="Roboto Condensed" panose="02000000000000000000" pitchFamily="2" charset="0"/>
              </a:rPr>
              <a:t> </a:t>
            </a:r>
            <a:r>
              <a:rPr lang="en-US" sz="4800" dirty="0" err="1">
                <a:latin typeface="Roboto Condensed" panose="02000000000000000000" pitchFamily="2" charset="0"/>
              </a:rPr>
              <a:t>về</a:t>
            </a:r>
            <a:r>
              <a:rPr lang="en-US" sz="4800" dirty="0">
                <a:latin typeface="Roboto Condensed" panose="02000000000000000000" pitchFamily="2" charset="0"/>
              </a:rPr>
              <a:t> </a:t>
            </a:r>
            <a:r>
              <a:rPr lang="en-US" sz="4800" dirty="0" err="1">
                <a:latin typeface="Roboto Condensed" panose="02000000000000000000" pitchFamily="2" charset="0"/>
              </a:rPr>
              <a:t>mỗi</a:t>
            </a:r>
            <a:r>
              <a:rPr lang="en-US" sz="4800" dirty="0">
                <a:latin typeface="Roboto Condensed" panose="02000000000000000000" pitchFamily="2" charset="0"/>
              </a:rPr>
              <a:t> </a:t>
            </a:r>
            <a:r>
              <a:rPr lang="en-US" sz="4800" dirty="0" err="1">
                <a:latin typeface="Roboto Condensed" panose="02000000000000000000" pitchFamily="2" charset="0"/>
              </a:rPr>
              <a:t>loại</a:t>
            </a:r>
            <a:r>
              <a:rPr lang="en-US" sz="4800" dirty="0">
                <a:latin typeface="Roboto Condensed" panose="02000000000000000000" pitchFamily="2" charset="0"/>
              </a:rPr>
              <a:t> </a:t>
            </a:r>
            <a:r>
              <a:rPr lang="en-US" sz="4800" dirty="0" err="1">
                <a:latin typeface="Roboto Condensed" panose="02000000000000000000" pitchFamily="2" charset="0"/>
              </a:rPr>
              <a:t>đòn</a:t>
            </a:r>
            <a:r>
              <a:rPr lang="en-US" sz="4800" dirty="0">
                <a:latin typeface="Roboto Condensed" panose="02000000000000000000" pitchFamily="2" charset="0"/>
              </a:rPr>
              <a:t> </a:t>
            </a:r>
            <a:r>
              <a:rPr lang="en-US" sz="4800" dirty="0" err="1">
                <a:latin typeface="Roboto Condensed" panose="02000000000000000000" pitchFamily="2" charset="0"/>
              </a:rPr>
              <a:t>bẩy</a:t>
            </a:r>
            <a:r>
              <a:rPr lang="en-US" sz="4800" dirty="0">
                <a:latin typeface="Roboto Condensed" panose="02000000000000000000" pitchFamily="2" charset="0"/>
              </a:rPr>
              <a:t> </a:t>
            </a:r>
            <a:r>
              <a:rPr lang="en-US" sz="4800" dirty="0" err="1">
                <a:latin typeface="Roboto Condensed" panose="02000000000000000000" pitchFamily="2" charset="0"/>
              </a:rPr>
              <a:t>trong</a:t>
            </a:r>
            <a:r>
              <a:rPr lang="en-US" sz="4800" dirty="0">
                <a:latin typeface="Roboto Condensed" panose="02000000000000000000" pitchFamily="2" charset="0"/>
              </a:rPr>
              <a:t> </a:t>
            </a:r>
            <a:r>
              <a:rPr lang="en-US" sz="4800" dirty="0" err="1">
                <a:latin typeface="Roboto Condensed" panose="02000000000000000000" pitchFamily="2" charset="0"/>
              </a:rPr>
              <a:t>cuộc</a:t>
            </a:r>
            <a:r>
              <a:rPr lang="en-US" sz="4800" dirty="0">
                <a:latin typeface="Roboto Condensed" panose="02000000000000000000" pitchFamily="2" charset="0"/>
              </a:rPr>
              <a:t> </a:t>
            </a:r>
            <a:r>
              <a:rPr lang="en-US" sz="4800" dirty="0" err="1">
                <a:latin typeface="Roboto Condensed" panose="02000000000000000000" pitchFamily="2" charset="0"/>
              </a:rPr>
              <a:t>sống</a:t>
            </a:r>
            <a:r>
              <a:rPr lang="en-US" sz="4800" dirty="0">
                <a:latin typeface="Roboto Condensed" panose="02000000000000000000" pitchFamily="2" charset="0"/>
              </a:rPr>
              <a:t> </a:t>
            </a:r>
            <a:r>
              <a:rPr lang="en-US" sz="4800" dirty="0" err="1">
                <a:latin typeface="Roboto Condensed" panose="02000000000000000000" pitchFamily="2" charset="0"/>
              </a:rPr>
              <a:t>và</a:t>
            </a:r>
            <a:r>
              <a:rPr lang="en-US" sz="4800" dirty="0">
                <a:latin typeface="Roboto Condensed" panose="02000000000000000000" pitchFamily="2" charset="0"/>
              </a:rPr>
              <a:t> </a:t>
            </a:r>
            <a:r>
              <a:rPr lang="en-US" sz="4800" dirty="0" err="1">
                <a:latin typeface="Roboto Condensed" panose="02000000000000000000" pitchFamily="2" charset="0"/>
              </a:rPr>
              <a:t>phân</a:t>
            </a:r>
            <a:r>
              <a:rPr lang="en-US" sz="4800" dirty="0">
                <a:latin typeface="Roboto Condensed" panose="02000000000000000000" pitchFamily="2" charset="0"/>
              </a:rPr>
              <a:t> </a:t>
            </a:r>
            <a:r>
              <a:rPr lang="en-US" sz="4800" dirty="0" err="1">
                <a:latin typeface="Roboto Condensed" panose="02000000000000000000" pitchFamily="2" charset="0"/>
              </a:rPr>
              <a:t>tích</a:t>
            </a:r>
            <a:r>
              <a:rPr lang="en-US" sz="4800" dirty="0">
                <a:latin typeface="Roboto Condensed" panose="02000000000000000000" pitchFamily="2" charset="0"/>
              </a:rPr>
              <a:t> </a:t>
            </a:r>
            <a:r>
              <a:rPr lang="en-US" sz="4800" dirty="0" err="1">
                <a:latin typeface="Roboto Condensed" panose="02000000000000000000" pitchFamily="2" charset="0"/>
              </a:rPr>
              <a:t>tác</a:t>
            </a:r>
            <a:r>
              <a:rPr lang="en-US" sz="4800" dirty="0">
                <a:latin typeface="Roboto Condensed" panose="02000000000000000000" pitchFamily="2" charset="0"/>
              </a:rPr>
              <a:t> </a:t>
            </a:r>
            <a:r>
              <a:rPr lang="en-US" sz="4800" dirty="0" err="1">
                <a:latin typeface="Roboto Condensed" panose="02000000000000000000" pitchFamily="2" charset="0"/>
              </a:rPr>
              <a:t>dụng</a:t>
            </a:r>
            <a:r>
              <a:rPr lang="en-US" sz="4800" dirty="0">
                <a:latin typeface="Roboto Condensed" panose="02000000000000000000" pitchFamily="2" charset="0"/>
              </a:rPr>
              <a:t> </a:t>
            </a:r>
            <a:r>
              <a:rPr lang="en-US" sz="4800" dirty="0" err="1">
                <a:latin typeface="Roboto Condensed" panose="02000000000000000000" pitchFamily="2" charset="0"/>
              </a:rPr>
              <a:t>của</a:t>
            </a:r>
            <a:r>
              <a:rPr lang="en-US" sz="4800" dirty="0">
                <a:latin typeface="Roboto Condensed" panose="02000000000000000000" pitchFamily="2" charset="0"/>
              </a:rPr>
              <a:t> </a:t>
            </a:r>
            <a:r>
              <a:rPr lang="en-US" sz="4800" dirty="0" err="1">
                <a:latin typeface="Roboto Condensed" panose="02000000000000000000" pitchFamily="2" charset="0"/>
              </a:rPr>
              <a:t>chúng</a:t>
            </a:r>
            <a:r>
              <a:rPr lang="en-US" sz="4800" dirty="0">
                <a:latin typeface="Roboto Condensed" panose="02000000000000000000" pitchFamily="2" charset="0"/>
              </a:rPr>
              <a:t>.</a:t>
            </a:r>
            <a:endParaRPr lang="vi-VN" sz="4800" dirty="0">
              <a:latin typeface="Roboto Condensed" panose="02000000000000000000" pitchFamily="2" charset="0"/>
            </a:endParaRPr>
          </a:p>
        </p:txBody>
      </p:sp>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3"/>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Các</a:t>
            </a: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Loại</a:t>
            </a: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Đòn</a:t>
            </a: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Bẩy</a:t>
            </a:r>
            <a:endPar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23789087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04EE8AF-C658-42F4-7410-023CB34DE4B0}"/>
              </a:ext>
            </a:extLst>
          </p:cNvPr>
          <p:cNvGrpSpPr/>
          <p:nvPr/>
        </p:nvGrpSpPr>
        <p:grpSpPr>
          <a:xfrm>
            <a:off x="176023" y="317241"/>
            <a:ext cx="12015977" cy="6540759"/>
            <a:chOff x="176023" y="167951"/>
            <a:chExt cx="12015977" cy="6540759"/>
          </a:xfrm>
        </p:grpSpPr>
        <p:pic>
          <p:nvPicPr>
            <p:cNvPr id="5" name="Picture 4">
              <a:extLst>
                <a:ext uri="{FF2B5EF4-FFF2-40B4-BE49-F238E27FC236}">
                  <a16:creationId xmlns:a16="http://schemas.microsoft.com/office/drawing/2014/main" id="{4BBDC517-81E9-B362-B980-97EE93457750}"/>
                </a:ext>
              </a:extLst>
            </p:cNvPr>
            <p:cNvPicPr>
              <a:picLocks noChangeAspect="1"/>
            </p:cNvPicPr>
            <p:nvPr/>
          </p:nvPicPr>
          <p:blipFill rotWithShape="1">
            <a:blip r:embed="rId2">
              <a:clrChange>
                <a:clrFrom>
                  <a:srgbClr val="D5F1FF"/>
                </a:clrFrom>
                <a:clrTo>
                  <a:srgbClr val="D5F1FF">
                    <a:alpha val="0"/>
                  </a:srgbClr>
                </a:clrTo>
              </a:clrChange>
              <a:extLst>
                <a:ext uri="{28A0092B-C50C-407E-A947-70E740481C1C}">
                  <a14:useLocalDpi xmlns:a14="http://schemas.microsoft.com/office/drawing/2010/main" val="0"/>
                </a:ext>
              </a:extLst>
            </a:blip>
            <a:srcRect t="9018"/>
            <a:stretch/>
          </p:blipFill>
          <p:spPr>
            <a:xfrm>
              <a:off x="176023" y="326571"/>
              <a:ext cx="11839954" cy="6382139"/>
            </a:xfrm>
            <a:prstGeom prst="rect">
              <a:avLst/>
            </a:prstGeom>
          </p:spPr>
        </p:pic>
        <p:sp>
          <p:nvSpPr>
            <p:cNvPr id="6" name="Rectangle 5">
              <a:extLst>
                <a:ext uri="{FF2B5EF4-FFF2-40B4-BE49-F238E27FC236}">
                  <a16:creationId xmlns:a16="http://schemas.microsoft.com/office/drawing/2014/main" id="{77C9FEC8-DB00-DADD-348E-7C117610AB1F}"/>
                </a:ext>
              </a:extLst>
            </p:cNvPr>
            <p:cNvSpPr/>
            <p:nvPr/>
          </p:nvSpPr>
          <p:spPr>
            <a:xfrm>
              <a:off x="7585789" y="167951"/>
              <a:ext cx="1922106" cy="494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Roboto Condensed" panose="02000000000000000000" pitchFamily="2" charset="0"/>
                </a:rPr>
                <a:t>Thuyền</a:t>
              </a:r>
              <a:r>
                <a:rPr lang="en-US" sz="2800" dirty="0">
                  <a:solidFill>
                    <a:srgbClr val="C00000"/>
                  </a:solidFill>
                  <a:latin typeface="Roboto Condensed" panose="02000000000000000000" pitchFamily="2" charset="0"/>
                </a:rPr>
                <a:t> </a:t>
              </a:r>
              <a:r>
                <a:rPr lang="en-US" sz="2800" dirty="0" err="1">
                  <a:solidFill>
                    <a:srgbClr val="C00000"/>
                  </a:solidFill>
                  <a:latin typeface="Roboto Condensed" panose="02000000000000000000" pitchFamily="2" charset="0"/>
                </a:rPr>
                <a:t>Chèo</a:t>
              </a:r>
              <a:endParaRPr lang="en-US" sz="2800" dirty="0">
                <a:solidFill>
                  <a:srgbClr val="C00000"/>
                </a:solidFill>
                <a:latin typeface="Roboto Condensed" panose="02000000000000000000" pitchFamily="2" charset="0"/>
              </a:endParaRPr>
            </a:p>
          </p:txBody>
        </p:sp>
        <p:sp>
          <p:nvSpPr>
            <p:cNvPr id="7" name="Rectangle 6">
              <a:extLst>
                <a:ext uri="{FF2B5EF4-FFF2-40B4-BE49-F238E27FC236}">
                  <a16:creationId xmlns:a16="http://schemas.microsoft.com/office/drawing/2014/main" id="{B5EA9213-366E-A4E6-4C60-9643551E1B85}"/>
                </a:ext>
              </a:extLst>
            </p:cNvPr>
            <p:cNvSpPr/>
            <p:nvPr/>
          </p:nvSpPr>
          <p:spPr>
            <a:xfrm>
              <a:off x="5116287" y="3865983"/>
              <a:ext cx="1228529" cy="494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Roboto Condensed" panose="02000000000000000000" pitchFamily="2" charset="0"/>
                </a:rPr>
                <a:t>Cái</a:t>
              </a:r>
              <a:r>
                <a:rPr lang="en-US" sz="2800" dirty="0">
                  <a:solidFill>
                    <a:srgbClr val="C00000"/>
                  </a:solidFill>
                  <a:latin typeface="Roboto Condensed" panose="02000000000000000000" pitchFamily="2" charset="0"/>
                </a:rPr>
                <a:t> </a:t>
              </a:r>
              <a:r>
                <a:rPr lang="en-US" sz="2800" dirty="0" err="1">
                  <a:solidFill>
                    <a:srgbClr val="C00000"/>
                  </a:solidFill>
                  <a:latin typeface="Roboto Condensed" panose="02000000000000000000" pitchFamily="2" charset="0"/>
                </a:rPr>
                <a:t>Kéo</a:t>
              </a:r>
              <a:endParaRPr lang="en-US" sz="2800" dirty="0">
                <a:solidFill>
                  <a:srgbClr val="C00000"/>
                </a:solidFill>
                <a:latin typeface="Roboto Condensed" panose="02000000000000000000" pitchFamily="2" charset="0"/>
              </a:endParaRPr>
            </a:p>
          </p:txBody>
        </p:sp>
        <p:sp>
          <p:nvSpPr>
            <p:cNvPr id="8" name="Rectangle 7">
              <a:extLst>
                <a:ext uri="{FF2B5EF4-FFF2-40B4-BE49-F238E27FC236}">
                  <a16:creationId xmlns:a16="http://schemas.microsoft.com/office/drawing/2014/main" id="{579BD497-1B76-3F12-65CE-666372D2B6DE}"/>
                </a:ext>
              </a:extLst>
            </p:cNvPr>
            <p:cNvSpPr/>
            <p:nvPr/>
          </p:nvSpPr>
          <p:spPr>
            <a:xfrm>
              <a:off x="9753601" y="914400"/>
              <a:ext cx="1732382"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lực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tác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dụng</a:t>
              </a:r>
              <a:endParaRPr lang="en-US" sz="2800" dirty="0">
                <a:solidFill>
                  <a:schemeClr val="tx1"/>
                </a:solidFill>
                <a:latin typeface="Roboto Condensed" panose="02000000000000000000" pitchFamily="2" charset="0"/>
              </a:endParaRPr>
            </a:p>
          </p:txBody>
        </p:sp>
        <p:sp>
          <p:nvSpPr>
            <p:cNvPr id="9" name="Rectangle 8">
              <a:extLst>
                <a:ext uri="{FF2B5EF4-FFF2-40B4-BE49-F238E27FC236}">
                  <a16:creationId xmlns:a16="http://schemas.microsoft.com/office/drawing/2014/main" id="{84489755-FAA6-2000-5BB8-E106BC07D713}"/>
                </a:ext>
              </a:extLst>
            </p:cNvPr>
            <p:cNvSpPr/>
            <p:nvPr/>
          </p:nvSpPr>
          <p:spPr>
            <a:xfrm>
              <a:off x="11377127" y="2401077"/>
              <a:ext cx="814873"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800" dirty="0">
                <a:solidFill>
                  <a:schemeClr val="tx1"/>
                </a:solidFill>
                <a:latin typeface="Roboto Condensed" panose="02000000000000000000" pitchFamily="2" charset="0"/>
              </a:endParaRPr>
            </a:p>
          </p:txBody>
        </p:sp>
        <p:sp>
          <p:nvSpPr>
            <p:cNvPr id="10" name="Rectangle 9">
              <a:extLst>
                <a:ext uri="{FF2B5EF4-FFF2-40B4-BE49-F238E27FC236}">
                  <a16:creationId xmlns:a16="http://schemas.microsoft.com/office/drawing/2014/main" id="{E01629DE-2F43-68AC-A58E-5E91C6923C52}"/>
                </a:ext>
              </a:extLst>
            </p:cNvPr>
            <p:cNvSpPr/>
            <p:nvPr/>
          </p:nvSpPr>
          <p:spPr>
            <a:xfrm>
              <a:off x="8668768" y="3592285"/>
              <a:ext cx="1361641"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Điểm</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tựa</a:t>
              </a:r>
              <a:endParaRPr lang="en-US" sz="2800" dirty="0">
                <a:solidFill>
                  <a:schemeClr val="tx1"/>
                </a:solidFill>
                <a:latin typeface="Roboto Condensed" panose="02000000000000000000" pitchFamily="2" charset="0"/>
              </a:endParaRPr>
            </a:p>
          </p:txBody>
        </p:sp>
        <p:sp>
          <p:nvSpPr>
            <p:cNvPr id="11" name="Rectangle 10">
              <a:extLst>
                <a:ext uri="{FF2B5EF4-FFF2-40B4-BE49-F238E27FC236}">
                  <a16:creationId xmlns:a16="http://schemas.microsoft.com/office/drawing/2014/main" id="{CFAF290E-15A6-4DB1-979A-B3CB8258E4C3}"/>
                </a:ext>
              </a:extLst>
            </p:cNvPr>
            <p:cNvSpPr/>
            <p:nvPr/>
          </p:nvSpPr>
          <p:spPr>
            <a:xfrm>
              <a:off x="4442632" y="662474"/>
              <a:ext cx="1732382"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lực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tác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dụng</a:t>
              </a:r>
              <a:endParaRPr lang="en-US" sz="2800" dirty="0">
                <a:solidFill>
                  <a:schemeClr val="tx1"/>
                </a:solidFill>
                <a:latin typeface="Roboto Condensed" panose="02000000000000000000" pitchFamily="2" charset="0"/>
              </a:endParaRPr>
            </a:p>
          </p:txBody>
        </p:sp>
        <p:sp>
          <p:nvSpPr>
            <p:cNvPr id="12" name="Rectangle 11">
              <a:extLst>
                <a:ext uri="{FF2B5EF4-FFF2-40B4-BE49-F238E27FC236}">
                  <a16:creationId xmlns:a16="http://schemas.microsoft.com/office/drawing/2014/main" id="{B22B71D6-9EB5-3CFE-EE6D-3730F8699F9D}"/>
                </a:ext>
              </a:extLst>
            </p:cNvPr>
            <p:cNvSpPr/>
            <p:nvPr/>
          </p:nvSpPr>
          <p:spPr>
            <a:xfrm>
              <a:off x="1156998" y="1220755"/>
              <a:ext cx="814873"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800" dirty="0">
                <a:solidFill>
                  <a:schemeClr val="tx1"/>
                </a:solidFill>
                <a:latin typeface="Roboto Condensed" panose="02000000000000000000" pitchFamily="2" charset="0"/>
              </a:endParaRPr>
            </a:p>
          </p:txBody>
        </p:sp>
        <p:sp>
          <p:nvSpPr>
            <p:cNvPr id="13" name="Rectangle 12">
              <a:extLst>
                <a:ext uri="{FF2B5EF4-FFF2-40B4-BE49-F238E27FC236}">
                  <a16:creationId xmlns:a16="http://schemas.microsoft.com/office/drawing/2014/main" id="{6373C2DB-B1EB-50D8-0BE5-C01706B12D75}"/>
                </a:ext>
              </a:extLst>
            </p:cNvPr>
            <p:cNvSpPr/>
            <p:nvPr/>
          </p:nvSpPr>
          <p:spPr>
            <a:xfrm>
              <a:off x="698575" y="3764900"/>
              <a:ext cx="1361641"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Điểm</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tựa</a:t>
              </a:r>
              <a:endParaRPr lang="en-US" sz="2800" dirty="0">
                <a:solidFill>
                  <a:schemeClr val="tx1"/>
                </a:solidFill>
                <a:latin typeface="Roboto Condensed" panose="02000000000000000000" pitchFamily="2" charset="0"/>
              </a:endParaRPr>
            </a:p>
          </p:txBody>
        </p:sp>
        <p:sp>
          <p:nvSpPr>
            <p:cNvPr id="14" name="Rectangle 13">
              <a:extLst>
                <a:ext uri="{FF2B5EF4-FFF2-40B4-BE49-F238E27FC236}">
                  <a16:creationId xmlns:a16="http://schemas.microsoft.com/office/drawing/2014/main" id="{E687C29C-A994-F4F5-2D2C-F605CD4BC8F1}"/>
                </a:ext>
              </a:extLst>
            </p:cNvPr>
            <p:cNvSpPr/>
            <p:nvPr/>
          </p:nvSpPr>
          <p:spPr>
            <a:xfrm>
              <a:off x="7802577" y="4752390"/>
              <a:ext cx="1732382"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lực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tác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dụng</a:t>
              </a:r>
              <a:endParaRPr lang="en-US" sz="2800" dirty="0">
                <a:solidFill>
                  <a:schemeClr val="tx1"/>
                </a:solidFill>
                <a:latin typeface="Roboto Condensed" panose="02000000000000000000" pitchFamily="2" charset="0"/>
              </a:endParaRPr>
            </a:p>
          </p:txBody>
        </p:sp>
        <p:sp>
          <p:nvSpPr>
            <p:cNvPr id="15" name="Rectangle 14">
              <a:extLst>
                <a:ext uri="{FF2B5EF4-FFF2-40B4-BE49-F238E27FC236}">
                  <a16:creationId xmlns:a16="http://schemas.microsoft.com/office/drawing/2014/main" id="{170D669B-93B9-53A6-29A5-1636098AD692}"/>
                </a:ext>
              </a:extLst>
            </p:cNvPr>
            <p:cNvSpPr/>
            <p:nvPr/>
          </p:nvSpPr>
          <p:spPr>
            <a:xfrm>
              <a:off x="2681294" y="4961556"/>
              <a:ext cx="814873"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800" dirty="0">
                <a:solidFill>
                  <a:schemeClr val="tx1"/>
                </a:solidFill>
                <a:latin typeface="Roboto Condensed" panose="02000000000000000000" pitchFamily="2" charset="0"/>
              </a:endParaRPr>
            </a:p>
          </p:txBody>
        </p:sp>
        <p:sp>
          <p:nvSpPr>
            <p:cNvPr id="16" name="Rectangle 15">
              <a:extLst>
                <a:ext uri="{FF2B5EF4-FFF2-40B4-BE49-F238E27FC236}">
                  <a16:creationId xmlns:a16="http://schemas.microsoft.com/office/drawing/2014/main" id="{6ABB9C3D-00D6-3DBB-B3FB-BB7A2EBAAA88}"/>
                </a:ext>
              </a:extLst>
            </p:cNvPr>
            <p:cNvSpPr/>
            <p:nvPr/>
          </p:nvSpPr>
          <p:spPr>
            <a:xfrm>
              <a:off x="5166348" y="6189696"/>
              <a:ext cx="1361641"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Điểm</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tựa</a:t>
              </a:r>
              <a:endParaRPr lang="en-US" sz="2800" dirty="0">
                <a:solidFill>
                  <a:schemeClr val="tx1"/>
                </a:solidFill>
                <a:latin typeface="Roboto Condensed" panose="02000000000000000000" pitchFamily="2" charset="0"/>
              </a:endParaRPr>
            </a:p>
          </p:txBody>
        </p:sp>
      </p:grpSp>
      <p:sp>
        <p:nvSpPr>
          <p:cNvPr id="18" name="TextBox 17">
            <a:extLst>
              <a:ext uri="{FF2B5EF4-FFF2-40B4-BE49-F238E27FC236}">
                <a16:creationId xmlns:a16="http://schemas.microsoft.com/office/drawing/2014/main" id="{EAF1C08E-41E0-28B9-CC5A-A1AB7C0CBC16}"/>
              </a:ext>
            </a:extLst>
          </p:cNvPr>
          <p:cNvSpPr txBox="1"/>
          <p:nvPr/>
        </p:nvSpPr>
        <p:spPr>
          <a:xfrm>
            <a:off x="479415" y="242915"/>
            <a:ext cx="2170038" cy="465892"/>
          </a:xfrm>
          <a:prstGeom prst="roundRect">
            <a:avLst>
              <a:gd name="adj" fmla="val 25080"/>
            </a:avLst>
          </a:prstGeom>
          <a:solidFill>
            <a:srgbClr val="002060"/>
          </a:solidFill>
        </p:spPr>
        <p:txBody>
          <a:bodyPr wrap="square" tIns="91440" bIns="0" anchor="ctr" anchorCtr="0">
            <a:spAutoFit/>
          </a:bodyPr>
          <a:lstStyle/>
          <a:p>
            <a:pPr algn="ctr" defTabSz="326578">
              <a:defRPr/>
            </a:pPr>
            <a:r>
              <a:rPr lang="en-US" sz="2000" dirty="0" err="1">
                <a:solidFill>
                  <a:prstClr val="white"/>
                </a:solidFill>
                <a:latin typeface="Roboto" panose="02000000000000000000" pitchFamily="2" charset="0"/>
                <a:cs typeface="#9Slide03 Arima Madurai Black" panose="00000A00000000000000" pitchFamily="2" charset="-93"/>
              </a:rPr>
              <a:t>Đòn</a:t>
            </a:r>
            <a:r>
              <a:rPr lang="en-US" sz="2000" dirty="0">
                <a:solidFill>
                  <a:prstClr val="white"/>
                </a:solidFill>
                <a:latin typeface="Roboto" panose="02000000000000000000" pitchFamily="2" charset="0"/>
                <a:cs typeface="#9Slide03 Arima Madurai Black" panose="00000A00000000000000" pitchFamily="2" charset="-93"/>
              </a:rPr>
              <a:t> </a:t>
            </a:r>
            <a:r>
              <a:rPr lang="en-US" sz="2000" dirty="0" err="1">
                <a:solidFill>
                  <a:prstClr val="white"/>
                </a:solidFill>
                <a:latin typeface="Roboto" panose="02000000000000000000" pitchFamily="2" charset="0"/>
                <a:cs typeface="#9Slide03 Arima Madurai Black" panose="00000A00000000000000" pitchFamily="2" charset="-93"/>
              </a:rPr>
              <a:t>bẩy</a:t>
            </a:r>
            <a:r>
              <a:rPr lang="en-US" sz="2000" dirty="0">
                <a:solidFill>
                  <a:prstClr val="white"/>
                </a:solidFill>
                <a:latin typeface="Roboto" panose="02000000000000000000" pitchFamily="2" charset="0"/>
                <a:cs typeface="#9Slide03 Arima Madurai Black" panose="00000A00000000000000" pitchFamily="2" charset="-93"/>
              </a:rPr>
              <a:t> </a:t>
            </a:r>
            <a:r>
              <a:rPr lang="en-US" sz="2000" dirty="0" err="1">
                <a:solidFill>
                  <a:prstClr val="white"/>
                </a:solidFill>
                <a:latin typeface="Roboto" panose="02000000000000000000" pitchFamily="2" charset="0"/>
                <a:cs typeface="#9Slide03 Arima Madurai Black" panose="00000A00000000000000" pitchFamily="2" charset="-93"/>
              </a:rPr>
              <a:t>loại</a:t>
            </a:r>
            <a:r>
              <a:rPr lang="en-US" sz="2000" dirty="0">
                <a:solidFill>
                  <a:prstClr val="white"/>
                </a:solidFill>
                <a:latin typeface="Roboto" panose="02000000000000000000" pitchFamily="2" charset="0"/>
                <a:cs typeface="#9Slide03 Arima Madurai Black" panose="00000A00000000000000" pitchFamily="2" charset="-93"/>
              </a:rPr>
              <a:t> I</a:t>
            </a:r>
            <a:endParaRPr lang="vi-VN" sz="2000" dirty="0">
              <a:solidFill>
                <a:prstClr val="white"/>
              </a:solidFill>
              <a:latin typeface="Roboto" panose="02000000000000000000" pitchFamily="2" charset="0"/>
              <a:cs typeface="#9Slide03 Arima Madurai Black" panose="00000A00000000000000" pitchFamily="2" charset="-93"/>
            </a:endParaRPr>
          </a:p>
        </p:txBody>
      </p:sp>
    </p:spTree>
    <p:extLst>
      <p:ext uri="{BB962C8B-B14F-4D97-AF65-F5344CB8AC3E}">
        <p14:creationId xmlns:p14="http://schemas.microsoft.com/office/powerpoint/2010/main" val="2152565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AF1C08E-41E0-28B9-CC5A-A1AB7C0CBC16}"/>
              </a:ext>
            </a:extLst>
          </p:cNvPr>
          <p:cNvSpPr txBox="1"/>
          <p:nvPr/>
        </p:nvSpPr>
        <p:spPr>
          <a:xfrm>
            <a:off x="479415" y="242915"/>
            <a:ext cx="2170038" cy="465892"/>
          </a:xfrm>
          <a:prstGeom prst="roundRect">
            <a:avLst>
              <a:gd name="adj" fmla="val 25080"/>
            </a:avLst>
          </a:prstGeom>
          <a:solidFill>
            <a:srgbClr val="002060"/>
          </a:solidFill>
        </p:spPr>
        <p:txBody>
          <a:bodyPr wrap="square" tIns="91440" bIns="0" anchor="ctr" anchorCtr="0">
            <a:spAutoFit/>
          </a:bodyPr>
          <a:lstStyle/>
          <a:p>
            <a:pPr algn="ctr" defTabSz="326578">
              <a:defRPr/>
            </a:pPr>
            <a:r>
              <a:rPr lang="en-US" sz="2000" dirty="0" err="1">
                <a:solidFill>
                  <a:prstClr val="white"/>
                </a:solidFill>
                <a:latin typeface="Roboto" panose="02000000000000000000" pitchFamily="2" charset="0"/>
                <a:cs typeface="#9Slide03 Arima Madurai Black" panose="00000A00000000000000" pitchFamily="2" charset="-93"/>
              </a:rPr>
              <a:t>Đòn</a:t>
            </a:r>
            <a:r>
              <a:rPr lang="en-US" sz="2000" dirty="0">
                <a:solidFill>
                  <a:prstClr val="white"/>
                </a:solidFill>
                <a:latin typeface="Roboto" panose="02000000000000000000" pitchFamily="2" charset="0"/>
                <a:cs typeface="#9Slide03 Arima Madurai Black" panose="00000A00000000000000" pitchFamily="2" charset="-93"/>
              </a:rPr>
              <a:t> </a:t>
            </a:r>
            <a:r>
              <a:rPr lang="en-US" sz="2000" dirty="0" err="1">
                <a:solidFill>
                  <a:prstClr val="white"/>
                </a:solidFill>
                <a:latin typeface="Roboto" panose="02000000000000000000" pitchFamily="2" charset="0"/>
                <a:cs typeface="#9Slide03 Arima Madurai Black" panose="00000A00000000000000" pitchFamily="2" charset="-93"/>
              </a:rPr>
              <a:t>bẩy</a:t>
            </a:r>
            <a:r>
              <a:rPr lang="en-US" sz="2000" dirty="0">
                <a:solidFill>
                  <a:prstClr val="white"/>
                </a:solidFill>
                <a:latin typeface="Roboto" panose="02000000000000000000" pitchFamily="2" charset="0"/>
                <a:cs typeface="#9Slide03 Arima Madurai Black" panose="00000A00000000000000" pitchFamily="2" charset="-93"/>
              </a:rPr>
              <a:t> </a:t>
            </a:r>
            <a:r>
              <a:rPr lang="en-US" sz="2000" dirty="0" err="1">
                <a:solidFill>
                  <a:prstClr val="white"/>
                </a:solidFill>
                <a:latin typeface="Roboto" panose="02000000000000000000" pitchFamily="2" charset="0"/>
                <a:cs typeface="#9Slide03 Arima Madurai Black" panose="00000A00000000000000" pitchFamily="2" charset="-93"/>
              </a:rPr>
              <a:t>loại</a:t>
            </a:r>
            <a:r>
              <a:rPr lang="en-US" sz="2000" dirty="0">
                <a:solidFill>
                  <a:prstClr val="white"/>
                </a:solidFill>
                <a:latin typeface="Roboto" panose="02000000000000000000" pitchFamily="2" charset="0"/>
                <a:cs typeface="#9Slide03 Arima Madurai Black" panose="00000A00000000000000" pitchFamily="2" charset="-93"/>
              </a:rPr>
              <a:t> II</a:t>
            </a:r>
            <a:endParaRPr lang="vi-VN" sz="2000" dirty="0">
              <a:solidFill>
                <a:prstClr val="white"/>
              </a:solidFill>
              <a:latin typeface="Roboto" panose="02000000000000000000" pitchFamily="2" charset="0"/>
              <a:cs typeface="#9Slide03 Arima Madurai Black" panose="00000A00000000000000" pitchFamily="2" charset="-93"/>
            </a:endParaRPr>
          </a:p>
        </p:txBody>
      </p:sp>
      <p:grpSp>
        <p:nvGrpSpPr>
          <p:cNvPr id="19" name="Group 18">
            <a:extLst>
              <a:ext uri="{FF2B5EF4-FFF2-40B4-BE49-F238E27FC236}">
                <a16:creationId xmlns:a16="http://schemas.microsoft.com/office/drawing/2014/main" id="{5AADE60A-4279-35E1-5496-9DC2C4F72235}"/>
              </a:ext>
            </a:extLst>
          </p:cNvPr>
          <p:cNvGrpSpPr/>
          <p:nvPr/>
        </p:nvGrpSpPr>
        <p:grpSpPr>
          <a:xfrm>
            <a:off x="538510" y="527482"/>
            <a:ext cx="11624311" cy="6201143"/>
            <a:chOff x="538510" y="527482"/>
            <a:chExt cx="11624311" cy="6201143"/>
          </a:xfrm>
        </p:grpSpPr>
        <p:pic>
          <p:nvPicPr>
            <p:cNvPr id="3" name="Picture 2">
              <a:extLst>
                <a:ext uri="{FF2B5EF4-FFF2-40B4-BE49-F238E27FC236}">
                  <a16:creationId xmlns:a16="http://schemas.microsoft.com/office/drawing/2014/main" id="{882597E7-A505-4FFE-E2C5-7BC10AA5262A}"/>
                </a:ext>
              </a:extLst>
            </p:cNvPr>
            <p:cNvPicPr>
              <a:picLocks noChangeAspect="1"/>
            </p:cNvPicPr>
            <p:nvPr/>
          </p:nvPicPr>
          <p:blipFill rotWithShape="1">
            <a:blip r:embed="rId2">
              <a:clrChange>
                <a:clrFrom>
                  <a:srgbClr val="FBDFEB"/>
                </a:clrFrom>
                <a:clrTo>
                  <a:srgbClr val="FBDFEB">
                    <a:alpha val="0"/>
                  </a:srgbClr>
                </a:clrTo>
              </a:clrChange>
              <a:extLst>
                <a:ext uri="{28A0092B-C50C-407E-A947-70E740481C1C}">
                  <a14:useLocalDpi xmlns:a14="http://schemas.microsoft.com/office/drawing/2010/main" val="0"/>
                </a:ext>
              </a:extLst>
            </a:blip>
            <a:srcRect t="8462"/>
            <a:stretch/>
          </p:blipFill>
          <p:spPr>
            <a:xfrm>
              <a:off x="591823" y="527482"/>
              <a:ext cx="11008353" cy="6201143"/>
            </a:xfrm>
            <a:prstGeom prst="rect">
              <a:avLst/>
            </a:prstGeom>
          </p:spPr>
        </p:pic>
        <p:sp>
          <p:nvSpPr>
            <p:cNvPr id="6" name="Rectangle 5">
              <a:extLst>
                <a:ext uri="{FF2B5EF4-FFF2-40B4-BE49-F238E27FC236}">
                  <a16:creationId xmlns:a16="http://schemas.microsoft.com/office/drawing/2014/main" id="{77C9FEC8-DB00-DADD-348E-7C117610AB1F}"/>
                </a:ext>
              </a:extLst>
            </p:cNvPr>
            <p:cNvSpPr/>
            <p:nvPr/>
          </p:nvSpPr>
          <p:spPr>
            <a:xfrm>
              <a:off x="9349588" y="2988906"/>
              <a:ext cx="1922106" cy="494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Roboto Condensed" panose="02000000000000000000" pitchFamily="2" charset="0"/>
                </a:rPr>
                <a:t>Kẹp</a:t>
              </a:r>
              <a:r>
                <a:rPr lang="en-US" sz="2800" dirty="0">
                  <a:solidFill>
                    <a:srgbClr val="C00000"/>
                  </a:solidFill>
                  <a:latin typeface="Roboto Condensed" panose="02000000000000000000" pitchFamily="2" charset="0"/>
                </a:rPr>
                <a:t> </a:t>
              </a:r>
              <a:r>
                <a:rPr lang="en-US" sz="2800" dirty="0" err="1">
                  <a:solidFill>
                    <a:srgbClr val="C00000"/>
                  </a:solidFill>
                  <a:latin typeface="Roboto Condensed" panose="02000000000000000000" pitchFamily="2" charset="0"/>
                </a:rPr>
                <a:t>quả</a:t>
              </a:r>
              <a:endParaRPr lang="en-US" sz="2800" dirty="0">
                <a:solidFill>
                  <a:srgbClr val="C00000"/>
                </a:solidFill>
                <a:latin typeface="Roboto Condensed" panose="02000000000000000000" pitchFamily="2" charset="0"/>
              </a:endParaRPr>
            </a:p>
          </p:txBody>
        </p:sp>
        <p:sp>
          <p:nvSpPr>
            <p:cNvPr id="7" name="Rectangle 6">
              <a:extLst>
                <a:ext uri="{FF2B5EF4-FFF2-40B4-BE49-F238E27FC236}">
                  <a16:creationId xmlns:a16="http://schemas.microsoft.com/office/drawing/2014/main" id="{B5EA9213-366E-A4E6-4C60-9643551E1B85}"/>
                </a:ext>
              </a:extLst>
            </p:cNvPr>
            <p:cNvSpPr/>
            <p:nvPr/>
          </p:nvSpPr>
          <p:spPr>
            <a:xfrm>
              <a:off x="7102485" y="6122826"/>
              <a:ext cx="1508448" cy="494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Roboto Condensed" panose="02000000000000000000" pitchFamily="2" charset="0"/>
                </a:rPr>
                <a:t>Xe </a:t>
              </a:r>
              <a:r>
                <a:rPr lang="en-US" sz="2800" dirty="0" err="1">
                  <a:solidFill>
                    <a:srgbClr val="C00000"/>
                  </a:solidFill>
                  <a:latin typeface="Roboto Condensed" panose="02000000000000000000" pitchFamily="2" charset="0"/>
                </a:rPr>
                <a:t>cút</a:t>
              </a:r>
              <a:r>
                <a:rPr lang="en-US" sz="2800" dirty="0">
                  <a:solidFill>
                    <a:srgbClr val="C00000"/>
                  </a:solidFill>
                  <a:latin typeface="Roboto Condensed" panose="02000000000000000000" pitchFamily="2" charset="0"/>
                </a:rPr>
                <a:t> </a:t>
              </a:r>
              <a:r>
                <a:rPr lang="en-US" sz="2800" dirty="0" err="1">
                  <a:solidFill>
                    <a:srgbClr val="C00000"/>
                  </a:solidFill>
                  <a:latin typeface="Roboto Condensed" panose="02000000000000000000" pitchFamily="2" charset="0"/>
                </a:rPr>
                <a:t>kít</a:t>
              </a:r>
              <a:endParaRPr lang="en-US" sz="2800" dirty="0">
                <a:solidFill>
                  <a:srgbClr val="C00000"/>
                </a:solidFill>
                <a:latin typeface="Roboto Condensed" panose="02000000000000000000" pitchFamily="2" charset="0"/>
              </a:endParaRPr>
            </a:p>
          </p:txBody>
        </p:sp>
        <p:sp>
          <p:nvSpPr>
            <p:cNvPr id="8" name="Rectangle 7">
              <a:extLst>
                <a:ext uri="{FF2B5EF4-FFF2-40B4-BE49-F238E27FC236}">
                  <a16:creationId xmlns:a16="http://schemas.microsoft.com/office/drawing/2014/main" id="{579BD497-1B76-3F12-65CE-666372D2B6DE}"/>
                </a:ext>
              </a:extLst>
            </p:cNvPr>
            <p:cNvSpPr/>
            <p:nvPr/>
          </p:nvSpPr>
          <p:spPr>
            <a:xfrm>
              <a:off x="10030409" y="1750275"/>
              <a:ext cx="1732382"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lực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tác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dụng</a:t>
              </a:r>
              <a:endParaRPr lang="en-US" sz="2800" dirty="0">
                <a:solidFill>
                  <a:schemeClr val="tx1"/>
                </a:solidFill>
                <a:latin typeface="Roboto Condensed" panose="02000000000000000000" pitchFamily="2" charset="0"/>
              </a:endParaRPr>
            </a:p>
          </p:txBody>
        </p:sp>
        <p:sp>
          <p:nvSpPr>
            <p:cNvPr id="9" name="Rectangle 8">
              <a:extLst>
                <a:ext uri="{FF2B5EF4-FFF2-40B4-BE49-F238E27FC236}">
                  <a16:creationId xmlns:a16="http://schemas.microsoft.com/office/drawing/2014/main" id="{84489755-FAA6-2000-5BB8-E106BC07D713}"/>
                </a:ext>
              </a:extLst>
            </p:cNvPr>
            <p:cNvSpPr/>
            <p:nvPr/>
          </p:nvSpPr>
          <p:spPr>
            <a:xfrm>
              <a:off x="9215536" y="1926003"/>
              <a:ext cx="814873" cy="314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800" dirty="0">
                <a:solidFill>
                  <a:schemeClr val="tx1"/>
                </a:solidFill>
                <a:latin typeface="Roboto Condensed" panose="02000000000000000000" pitchFamily="2" charset="0"/>
              </a:endParaRPr>
            </a:p>
          </p:txBody>
        </p:sp>
        <p:sp>
          <p:nvSpPr>
            <p:cNvPr id="10" name="Rectangle 9">
              <a:extLst>
                <a:ext uri="{FF2B5EF4-FFF2-40B4-BE49-F238E27FC236}">
                  <a16:creationId xmlns:a16="http://schemas.microsoft.com/office/drawing/2014/main" id="{E01629DE-2F43-68AC-A58E-5E91C6923C52}"/>
                </a:ext>
              </a:extLst>
            </p:cNvPr>
            <p:cNvSpPr/>
            <p:nvPr/>
          </p:nvSpPr>
          <p:spPr>
            <a:xfrm>
              <a:off x="6344816" y="1856791"/>
              <a:ext cx="1361641"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Điểm</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tựa</a:t>
              </a:r>
              <a:endParaRPr lang="en-US" sz="2800" dirty="0">
                <a:solidFill>
                  <a:schemeClr val="tx1"/>
                </a:solidFill>
                <a:latin typeface="Roboto Condensed" panose="02000000000000000000" pitchFamily="2" charset="0"/>
              </a:endParaRPr>
            </a:p>
          </p:txBody>
        </p:sp>
        <p:sp>
          <p:nvSpPr>
            <p:cNvPr id="11" name="Rectangle 10">
              <a:extLst>
                <a:ext uri="{FF2B5EF4-FFF2-40B4-BE49-F238E27FC236}">
                  <a16:creationId xmlns:a16="http://schemas.microsoft.com/office/drawing/2014/main" id="{CFAF290E-15A6-4DB1-979A-B3CB8258E4C3}"/>
                </a:ext>
              </a:extLst>
            </p:cNvPr>
            <p:cNvSpPr/>
            <p:nvPr/>
          </p:nvSpPr>
          <p:spPr>
            <a:xfrm>
              <a:off x="3452625" y="2991273"/>
              <a:ext cx="1732382"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lực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tác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dụng</a:t>
              </a:r>
              <a:endParaRPr lang="en-US" sz="2800" dirty="0">
                <a:solidFill>
                  <a:schemeClr val="tx1"/>
                </a:solidFill>
                <a:latin typeface="Roboto Condensed" panose="02000000000000000000" pitchFamily="2" charset="0"/>
              </a:endParaRPr>
            </a:p>
          </p:txBody>
        </p:sp>
        <p:sp>
          <p:nvSpPr>
            <p:cNvPr id="12" name="Rectangle 11">
              <a:extLst>
                <a:ext uri="{FF2B5EF4-FFF2-40B4-BE49-F238E27FC236}">
                  <a16:creationId xmlns:a16="http://schemas.microsoft.com/office/drawing/2014/main" id="{B22B71D6-9EB5-3CFE-EE6D-3730F8699F9D}"/>
                </a:ext>
              </a:extLst>
            </p:cNvPr>
            <p:cNvSpPr/>
            <p:nvPr/>
          </p:nvSpPr>
          <p:spPr>
            <a:xfrm>
              <a:off x="3412194" y="930037"/>
              <a:ext cx="814873"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800" dirty="0">
                <a:solidFill>
                  <a:schemeClr val="tx1"/>
                </a:solidFill>
                <a:latin typeface="Roboto Condensed" panose="02000000000000000000" pitchFamily="2" charset="0"/>
              </a:endParaRPr>
            </a:p>
          </p:txBody>
        </p:sp>
        <p:sp>
          <p:nvSpPr>
            <p:cNvPr id="13" name="Rectangle 12">
              <a:extLst>
                <a:ext uri="{FF2B5EF4-FFF2-40B4-BE49-F238E27FC236}">
                  <a16:creationId xmlns:a16="http://schemas.microsoft.com/office/drawing/2014/main" id="{6373C2DB-B1EB-50D8-0BE5-C01706B12D75}"/>
                </a:ext>
              </a:extLst>
            </p:cNvPr>
            <p:cNvSpPr/>
            <p:nvPr/>
          </p:nvSpPr>
          <p:spPr>
            <a:xfrm>
              <a:off x="538510" y="2797628"/>
              <a:ext cx="1361641"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Điểm</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tựa</a:t>
              </a:r>
              <a:endParaRPr lang="en-US" sz="2800" dirty="0">
                <a:solidFill>
                  <a:schemeClr val="tx1"/>
                </a:solidFill>
                <a:latin typeface="Roboto Condensed" panose="02000000000000000000" pitchFamily="2" charset="0"/>
              </a:endParaRPr>
            </a:p>
          </p:txBody>
        </p:sp>
        <p:sp>
          <p:nvSpPr>
            <p:cNvPr id="14" name="Rectangle 13">
              <a:extLst>
                <a:ext uri="{FF2B5EF4-FFF2-40B4-BE49-F238E27FC236}">
                  <a16:creationId xmlns:a16="http://schemas.microsoft.com/office/drawing/2014/main" id="{E687C29C-A994-F4F5-2D2C-F605CD4BC8F1}"/>
                </a:ext>
              </a:extLst>
            </p:cNvPr>
            <p:cNvSpPr/>
            <p:nvPr/>
          </p:nvSpPr>
          <p:spPr>
            <a:xfrm>
              <a:off x="6963453" y="5013647"/>
              <a:ext cx="1732382"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lực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tác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dụng</a:t>
              </a:r>
              <a:endParaRPr lang="en-US" sz="2800" dirty="0">
                <a:solidFill>
                  <a:schemeClr val="tx1"/>
                </a:solidFill>
                <a:latin typeface="Roboto Condensed" panose="02000000000000000000" pitchFamily="2" charset="0"/>
              </a:endParaRPr>
            </a:p>
          </p:txBody>
        </p:sp>
        <p:sp>
          <p:nvSpPr>
            <p:cNvPr id="15" name="Rectangle 14">
              <a:extLst>
                <a:ext uri="{FF2B5EF4-FFF2-40B4-BE49-F238E27FC236}">
                  <a16:creationId xmlns:a16="http://schemas.microsoft.com/office/drawing/2014/main" id="{170D669B-93B9-53A6-29A5-1636098AD692}"/>
                </a:ext>
              </a:extLst>
            </p:cNvPr>
            <p:cNvSpPr/>
            <p:nvPr/>
          </p:nvSpPr>
          <p:spPr>
            <a:xfrm>
              <a:off x="4370134" y="4133459"/>
              <a:ext cx="814873"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800" dirty="0">
                <a:solidFill>
                  <a:schemeClr val="tx1"/>
                </a:solidFill>
                <a:latin typeface="Roboto Condensed" panose="02000000000000000000" pitchFamily="2" charset="0"/>
              </a:endParaRPr>
            </a:p>
          </p:txBody>
        </p:sp>
        <p:sp>
          <p:nvSpPr>
            <p:cNvPr id="16" name="Rectangle 15">
              <a:extLst>
                <a:ext uri="{FF2B5EF4-FFF2-40B4-BE49-F238E27FC236}">
                  <a16:creationId xmlns:a16="http://schemas.microsoft.com/office/drawing/2014/main" id="{6ABB9C3D-00D6-3DBB-B3FB-BB7A2EBAAA88}"/>
                </a:ext>
              </a:extLst>
            </p:cNvPr>
            <p:cNvSpPr/>
            <p:nvPr/>
          </p:nvSpPr>
          <p:spPr>
            <a:xfrm>
              <a:off x="2273858" y="6150817"/>
              <a:ext cx="1361641"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Điểm</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tựa</a:t>
              </a:r>
              <a:endParaRPr lang="en-US" sz="2800" dirty="0">
                <a:solidFill>
                  <a:schemeClr val="tx1"/>
                </a:solidFill>
                <a:latin typeface="Roboto Condensed" panose="02000000000000000000" pitchFamily="2" charset="0"/>
              </a:endParaRPr>
            </a:p>
          </p:txBody>
        </p:sp>
        <p:sp>
          <p:nvSpPr>
            <p:cNvPr id="4" name="Rectangle 3">
              <a:extLst>
                <a:ext uri="{FF2B5EF4-FFF2-40B4-BE49-F238E27FC236}">
                  <a16:creationId xmlns:a16="http://schemas.microsoft.com/office/drawing/2014/main" id="{D66FFF33-794C-E547-3F1C-164B92A34E67}"/>
                </a:ext>
              </a:extLst>
            </p:cNvPr>
            <p:cNvSpPr/>
            <p:nvPr/>
          </p:nvSpPr>
          <p:spPr>
            <a:xfrm>
              <a:off x="8942151" y="5103541"/>
              <a:ext cx="3220670" cy="1625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800" dirty="0">
                <a:solidFill>
                  <a:schemeClr val="tx1"/>
                </a:solidFill>
                <a:latin typeface="Roboto Condensed" panose="02000000000000000000" pitchFamily="2" charset="0"/>
              </a:endParaRPr>
            </a:p>
          </p:txBody>
        </p:sp>
      </p:grpSp>
    </p:spTree>
    <p:extLst>
      <p:ext uri="{BB962C8B-B14F-4D97-AF65-F5344CB8AC3E}">
        <p14:creationId xmlns:p14="http://schemas.microsoft.com/office/powerpoint/2010/main" val="1381107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AF1C08E-41E0-28B9-CC5A-A1AB7C0CBC16}"/>
              </a:ext>
            </a:extLst>
          </p:cNvPr>
          <p:cNvSpPr txBox="1"/>
          <p:nvPr/>
        </p:nvSpPr>
        <p:spPr>
          <a:xfrm>
            <a:off x="5010981" y="401536"/>
            <a:ext cx="2170038" cy="465892"/>
          </a:xfrm>
          <a:prstGeom prst="roundRect">
            <a:avLst>
              <a:gd name="adj" fmla="val 25080"/>
            </a:avLst>
          </a:prstGeom>
          <a:solidFill>
            <a:srgbClr val="002060"/>
          </a:solidFill>
        </p:spPr>
        <p:txBody>
          <a:bodyPr wrap="square" tIns="91440" bIns="0" anchor="ctr" anchorCtr="0">
            <a:spAutoFit/>
          </a:bodyPr>
          <a:lstStyle/>
          <a:p>
            <a:pPr algn="ctr" defTabSz="326578">
              <a:defRPr/>
            </a:pPr>
            <a:r>
              <a:rPr lang="en-US" sz="2000" dirty="0" err="1">
                <a:solidFill>
                  <a:prstClr val="white"/>
                </a:solidFill>
                <a:latin typeface="Roboto" panose="02000000000000000000" pitchFamily="2" charset="0"/>
                <a:cs typeface="#9Slide03 Arima Madurai Black" panose="00000A00000000000000" pitchFamily="2" charset="-93"/>
              </a:rPr>
              <a:t>Đòn</a:t>
            </a:r>
            <a:r>
              <a:rPr lang="en-US" sz="2000" dirty="0">
                <a:solidFill>
                  <a:prstClr val="white"/>
                </a:solidFill>
                <a:latin typeface="Roboto" panose="02000000000000000000" pitchFamily="2" charset="0"/>
                <a:cs typeface="#9Slide03 Arima Madurai Black" panose="00000A00000000000000" pitchFamily="2" charset="-93"/>
              </a:rPr>
              <a:t> </a:t>
            </a:r>
            <a:r>
              <a:rPr lang="en-US" sz="2000" dirty="0" err="1">
                <a:solidFill>
                  <a:prstClr val="white"/>
                </a:solidFill>
                <a:latin typeface="Roboto" panose="02000000000000000000" pitchFamily="2" charset="0"/>
                <a:cs typeface="#9Slide03 Arima Madurai Black" panose="00000A00000000000000" pitchFamily="2" charset="-93"/>
              </a:rPr>
              <a:t>bẩy</a:t>
            </a:r>
            <a:r>
              <a:rPr lang="en-US" sz="2000" dirty="0">
                <a:solidFill>
                  <a:prstClr val="white"/>
                </a:solidFill>
                <a:latin typeface="Roboto" panose="02000000000000000000" pitchFamily="2" charset="0"/>
                <a:cs typeface="#9Slide03 Arima Madurai Black" panose="00000A00000000000000" pitchFamily="2" charset="-93"/>
              </a:rPr>
              <a:t> </a:t>
            </a:r>
            <a:r>
              <a:rPr lang="en-US" sz="2000" dirty="0" err="1">
                <a:solidFill>
                  <a:prstClr val="white"/>
                </a:solidFill>
                <a:latin typeface="Roboto" panose="02000000000000000000" pitchFamily="2" charset="0"/>
                <a:cs typeface="#9Slide03 Arima Madurai Black" panose="00000A00000000000000" pitchFamily="2" charset="-93"/>
              </a:rPr>
              <a:t>loại</a:t>
            </a:r>
            <a:r>
              <a:rPr lang="en-US" sz="2000" dirty="0">
                <a:solidFill>
                  <a:prstClr val="white"/>
                </a:solidFill>
                <a:latin typeface="Roboto" panose="02000000000000000000" pitchFamily="2" charset="0"/>
                <a:cs typeface="#9Slide03 Arima Madurai Black" panose="00000A00000000000000" pitchFamily="2" charset="-93"/>
              </a:rPr>
              <a:t> III</a:t>
            </a:r>
            <a:endParaRPr lang="vi-VN" sz="2000" dirty="0">
              <a:solidFill>
                <a:prstClr val="white"/>
              </a:solidFill>
              <a:latin typeface="Roboto" panose="02000000000000000000" pitchFamily="2" charset="0"/>
              <a:cs typeface="#9Slide03 Arima Madurai Black" panose="00000A00000000000000" pitchFamily="2" charset="-93"/>
            </a:endParaRPr>
          </a:p>
        </p:txBody>
      </p:sp>
      <p:pic>
        <p:nvPicPr>
          <p:cNvPr id="1026" name="Picture 2" descr="Phân loại búa nhổ đinh - Hướng dẫn cách chọn và sử dụng búa tốt nhất">
            <a:extLst>
              <a:ext uri="{FF2B5EF4-FFF2-40B4-BE49-F238E27FC236}">
                <a16:creationId xmlns:a16="http://schemas.microsoft.com/office/drawing/2014/main" id="{6D262DBF-E758-182D-FA94-C19EEE1DA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058" y="1434229"/>
            <a:ext cx="7710628" cy="51372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E93D87C-69AA-3439-D091-AB0E47F9A91C}"/>
              </a:ext>
            </a:extLst>
          </p:cNvPr>
          <p:cNvSpPr/>
          <p:nvPr/>
        </p:nvSpPr>
        <p:spPr>
          <a:xfrm>
            <a:off x="4212990" y="1694292"/>
            <a:ext cx="1732382" cy="438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lực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tác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dụng</a:t>
            </a:r>
            <a:endParaRPr lang="en-US" sz="2800" dirty="0">
              <a:solidFill>
                <a:schemeClr val="tx1"/>
              </a:solidFill>
              <a:latin typeface="Roboto Condensed" panose="02000000000000000000" pitchFamily="2" charset="0"/>
            </a:endParaRPr>
          </a:p>
        </p:txBody>
      </p:sp>
      <p:sp>
        <p:nvSpPr>
          <p:cNvPr id="5" name="Rectangle 4">
            <a:extLst>
              <a:ext uri="{FF2B5EF4-FFF2-40B4-BE49-F238E27FC236}">
                <a16:creationId xmlns:a16="http://schemas.microsoft.com/office/drawing/2014/main" id="{947B9E48-A160-8A02-C229-6935E226BE5A}"/>
              </a:ext>
            </a:extLst>
          </p:cNvPr>
          <p:cNvSpPr/>
          <p:nvPr/>
        </p:nvSpPr>
        <p:spPr>
          <a:xfrm>
            <a:off x="2713967" y="4903805"/>
            <a:ext cx="1361641" cy="438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Điểm</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tựa</a:t>
            </a:r>
            <a:endParaRPr lang="en-US" sz="2800" dirty="0">
              <a:solidFill>
                <a:schemeClr val="tx1"/>
              </a:solidFill>
              <a:latin typeface="Roboto Condensed" panose="02000000000000000000" pitchFamily="2" charset="0"/>
            </a:endParaRPr>
          </a:p>
        </p:txBody>
      </p:sp>
      <p:cxnSp>
        <p:nvCxnSpPr>
          <p:cNvPr id="17" name="Straight Arrow Connector 16">
            <a:extLst>
              <a:ext uri="{FF2B5EF4-FFF2-40B4-BE49-F238E27FC236}">
                <a16:creationId xmlns:a16="http://schemas.microsoft.com/office/drawing/2014/main" id="{DF8FCFFB-9E51-92C6-E435-AA22E2569BA1}"/>
              </a:ext>
            </a:extLst>
          </p:cNvPr>
          <p:cNvCxnSpPr>
            <a:cxnSpLocks/>
          </p:cNvCxnSpPr>
          <p:nvPr/>
        </p:nvCxnSpPr>
        <p:spPr>
          <a:xfrm flipH="1">
            <a:off x="2527355" y="2340436"/>
            <a:ext cx="1218885" cy="272135"/>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C1895238-9DFD-9A1C-C0BD-5700263101AB}"/>
              </a:ext>
            </a:extLst>
          </p:cNvPr>
          <p:cNvCxnSpPr>
            <a:cxnSpLocks/>
          </p:cNvCxnSpPr>
          <p:nvPr/>
        </p:nvCxnSpPr>
        <p:spPr>
          <a:xfrm flipH="1" flipV="1">
            <a:off x="5271797" y="3043639"/>
            <a:ext cx="90009" cy="770722"/>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66481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EEBC078-89EF-062A-3DA2-3005E58D4A1B}"/>
              </a:ext>
            </a:extLst>
          </p:cNvPr>
          <p:cNvPicPr>
            <a:picLocks noChangeAspect="1"/>
          </p:cNvPicPr>
          <p:nvPr/>
        </p:nvPicPr>
        <p:blipFill>
          <a:blip r:embed="rId2"/>
          <a:stretch>
            <a:fillRect/>
          </a:stretch>
        </p:blipFill>
        <p:spPr>
          <a:xfrm>
            <a:off x="4380513" y="813024"/>
            <a:ext cx="3430974" cy="3430974"/>
          </a:xfrm>
          <a:prstGeom prst="rect">
            <a:avLst/>
          </a:prstGeom>
        </p:spPr>
      </p:pic>
      <p:sp>
        <p:nvSpPr>
          <p:cNvPr id="15" name="TextBox 14">
            <a:extLst>
              <a:ext uri="{FF2B5EF4-FFF2-40B4-BE49-F238E27FC236}">
                <a16:creationId xmlns:a16="http://schemas.microsoft.com/office/drawing/2014/main" id="{27F00D4E-BE23-F819-78B4-DF4C9EDE4634}"/>
              </a:ext>
            </a:extLst>
          </p:cNvPr>
          <p:cNvSpPr txBox="1"/>
          <p:nvPr/>
        </p:nvSpPr>
        <p:spPr>
          <a:xfrm>
            <a:off x="2768558" y="4561239"/>
            <a:ext cx="66548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Ứng</a:t>
            </a:r>
            <a:r>
              <a:rPr kumimoji="0" lang="en-US" sz="54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54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Dụng</a:t>
            </a:r>
            <a:r>
              <a:rPr kumimoji="0" lang="en-US" sz="54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54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Của</a:t>
            </a:r>
            <a:r>
              <a:rPr kumimoji="0" lang="en-US" sz="54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54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Đòn</a:t>
            </a:r>
            <a:r>
              <a:rPr kumimoji="0" lang="en-US" sz="54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54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Bẩy</a:t>
            </a:r>
            <a:endParaRPr kumimoji="0" lang="en-US" sz="54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34783447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CA56BE0-E9D9-F862-0092-3FF4B062F513}"/>
              </a:ext>
            </a:extLst>
          </p:cNvPr>
          <p:cNvGrpSpPr/>
          <p:nvPr/>
        </p:nvGrpSpPr>
        <p:grpSpPr>
          <a:xfrm>
            <a:off x="4023893" y="4112144"/>
            <a:ext cx="4039709" cy="2744035"/>
            <a:chOff x="3238500" y="1676400"/>
            <a:chExt cx="5715000" cy="3515912"/>
          </a:xfrm>
        </p:grpSpPr>
        <p:pic>
          <p:nvPicPr>
            <p:cNvPr id="24" name="Picture 2" descr="Lever: Definition, Parts, Types, and Examples">
              <a:extLst>
                <a:ext uri="{FF2B5EF4-FFF2-40B4-BE49-F238E27FC236}">
                  <a16:creationId xmlns:a16="http://schemas.microsoft.com/office/drawing/2014/main" id="{49C42905-A852-2C8B-802F-FFB45C9685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007"/>
            <a:stretch/>
          </p:blipFill>
          <p:spPr bwMode="auto">
            <a:xfrm>
              <a:off x="3238500" y="1676400"/>
              <a:ext cx="5715000" cy="325958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7A4A91C4-2B77-D6C3-9917-258FDB734436}"/>
                </a:ext>
              </a:extLst>
            </p:cNvPr>
            <p:cNvSpPr/>
            <p:nvPr/>
          </p:nvSpPr>
          <p:spPr>
            <a:xfrm>
              <a:off x="4545367" y="2574524"/>
              <a:ext cx="639192" cy="319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oboto" panose="02000000000000000000" pitchFamily="2" charset="0"/>
                <a:cs typeface="#9Slide03 Arima Madurai Black" panose="00000A00000000000000" pitchFamily="2" charset="-93"/>
              </a:endParaRPr>
            </a:p>
          </p:txBody>
        </p:sp>
        <p:sp>
          <p:nvSpPr>
            <p:cNvPr id="26" name="Rectangle 25">
              <a:extLst>
                <a:ext uri="{FF2B5EF4-FFF2-40B4-BE49-F238E27FC236}">
                  <a16:creationId xmlns:a16="http://schemas.microsoft.com/office/drawing/2014/main" id="{DF15F624-0732-2D38-27F5-6E7A60A1E35A}"/>
                </a:ext>
              </a:extLst>
            </p:cNvPr>
            <p:cNvSpPr/>
            <p:nvPr/>
          </p:nvSpPr>
          <p:spPr>
            <a:xfrm rot="650419">
              <a:off x="5255580" y="3977198"/>
              <a:ext cx="639192" cy="319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oboto" panose="02000000000000000000" pitchFamily="2" charset="0"/>
                <a:cs typeface="#9Slide03 Arima Madurai Black" panose="00000A00000000000000" pitchFamily="2" charset="-93"/>
              </a:endParaRPr>
            </a:p>
          </p:txBody>
        </p:sp>
        <p:sp>
          <p:nvSpPr>
            <p:cNvPr id="27" name="Rectangle 26">
              <a:extLst>
                <a:ext uri="{FF2B5EF4-FFF2-40B4-BE49-F238E27FC236}">
                  <a16:creationId xmlns:a16="http://schemas.microsoft.com/office/drawing/2014/main" id="{D545045F-267B-41F4-6AB4-D90A1F4E66B9}"/>
                </a:ext>
              </a:extLst>
            </p:cNvPr>
            <p:cNvSpPr/>
            <p:nvPr/>
          </p:nvSpPr>
          <p:spPr>
            <a:xfrm>
              <a:off x="6223247" y="4616388"/>
              <a:ext cx="798989" cy="319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oboto" panose="02000000000000000000" pitchFamily="2" charset="0"/>
                <a:cs typeface="#9Slide03 Arima Madurai Black" panose="00000A00000000000000" pitchFamily="2" charset="-93"/>
              </a:endParaRPr>
            </a:p>
          </p:txBody>
        </p:sp>
        <p:sp>
          <p:nvSpPr>
            <p:cNvPr id="28" name="Rectangle 27">
              <a:extLst>
                <a:ext uri="{FF2B5EF4-FFF2-40B4-BE49-F238E27FC236}">
                  <a16:creationId xmlns:a16="http://schemas.microsoft.com/office/drawing/2014/main" id="{B08CD2E1-C752-477C-6330-45CF24C25D62}"/>
                </a:ext>
              </a:extLst>
            </p:cNvPr>
            <p:cNvSpPr/>
            <p:nvPr/>
          </p:nvSpPr>
          <p:spPr>
            <a:xfrm>
              <a:off x="7785717" y="2814221"/>
              <a:ext cx="798989" cy="319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oboto" panose="02000000000000000000" pitchFamily="2" charset="0"/>
                <a:cs typeface="#9Slide03 Arima Madurai Black" panose="00000A00000000000000" pitchFamily="2" charset="-93"/>
              </a:endParaRPr>
            </a:p>
          </p:txBody>
        </p:sp>
        <p:sp>
          <p:nvSpPr>
            <p:cNvPr id="29" name="Rectangle 28">
              <a:extLst>
                <a:ext uri="{FF2B5EF4-FFF2-40B4-BE49-F238E27FC236}">
                  <a16:creationId xmlns:a16="http://schemas.microsoft.com/office/drawing/2014/main" id="{B259EC7E-3A71-CADD-5B13-BAE1DAAC4380}"/>
                </a:ext>
              </a:extLst>
            </p:cNvPr>
            <p:cNvSpPr/>
            <p:nvPr/>
          </p:nvSpPr>
          <p:spPr>
            <a:xfrm>
              <a:off x="5424258" y="1676400"/>
              <a:ext cx="1597978" cy="565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oboto" panose="02000000000000000000" pitchFamily="2" charset="0"/>
                <a:cs typeface="#9Slide03 Arima Madurai Black" panose="00000A00000000000000" pitchFamily="2" charset="-93"/>
              </a:endParaRPr>
            </a:p>
          </p:txBody>
        </p:sp>
        <p:sp>
          <p:nvSpPr>
            <p:cNvPr id="30" name="TextBox 29">
              <a:extLst>
                <a:ext uri="{FF2B5EF4-FFF2-40B4-BE49-F238E27FC236}">
                  <a16:creationId xmlns:a16="http://schemas.microsoft.com/office/drawing/2014/main" id="{08DA06B2-8111-0F47-E77F-DA19DD37EA1A}"/>
                </a:ext>
              </a:extLst>
            </p:cNvPr>
            <p:cNvSpPr txBox="1"/>
            <p:nvPr/>
          </p:nvSpPr>
          <p:spPr>
            <a:xfrm>
              <a:off x="7408619" y="3429001"/>
              <a:ext cx="908071" cy="512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Roboto" panose="02000000000000000000" pitchFamily="2" charset="0"/>
                  <a:cs typeface="#9Slide03 Arima Madurai Black" panose="00000A00000000000000" pitchFamily="2" charset="-93"/>
                </a:rPr>
                <a:t>Vật</a:t>
              </a: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cs typeface="#9Slide03 Arima Madurai Black" panose="00000A00000000000000" pitchFamily="2" charset="-93"/>
              </a:endParaRPr>
            </a:p>
          </p:txBody>
        </p:sp>
        <p:sp>
          <p:nvSpPr>
            <p:cNvPr id="31" name="TextBox 30">
              <a:extLst>
                <a:ext uri="{FF2B5EF4-FFF2-40B4-BE49-F238E27FC236}">
                  <a16:creationId xmlns:a16="http://schemas.microsoft.com/office/drawing/2014/main" id="{D87C9286-7D2E-AAC3-D008-154F05C4ADE8}"/>
                </a:ext>
              </a:extLst>
            </p:cNvPr>
            <p:cNvSpPr txBox="1"/>
            <p:nvPr/>
          </p:nvSpPr>
          <p:spPr>
            <a:xfrm>
              <a:off x="6717523" y="3477193"/>
              <a:ext cx="798989" cy="512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boto" panose="02000000000000000000" pitchFamily="2" charset="0"/>
                  <a:cs typeface="#9Slide03 Arima Madurai Black" panose="00000A00000000000000" pitchFamily="2" charset="-93"/>
                </a:rPr>
                <a:t>A</a:t>
              </a:r>
            </a:p>
          </p:txBody>
        </p:sp>
        <p:sp>
          <p:nvSpPr>
            <p:cNvPr id="1024" name="TextBox 1023">
              <a:extLst>
                <a:ext uri="{FF2B5EF4-FFF2-40B4-BE49-F238E27FC236}">
                  <a16:creationId xmlns:a16="http://schemas.microsoft.com/office/drawing/2014/main" id="{B1721E44-4C8A-4F80-0685-660EE1EE254E}"/>
                </a:ext>
              </a:extLst>
            </p:cNvPr>
            <p:cNvSpPr txBox="1"/>
            <p:nvPr/>
          </p:nvSpPr>
          <p:spPr>
            <a:xfrm>
              <a:off x="4284036" y="3081689"/>
              <a:ext cx="798989" cy="512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boto" panose="02000000000000000000" pitchFamily="2" charset="0"/>
                  <a:cs typeface="#9Slide03 Arima Madurai Black" panose="00000A00000000000000" pitchFamily="2" charset="-93"/>
                </a:rPr>
                <a:t>B</a:t>
              </a:r>
            </a:p>
          </p:txBody>
        </p:sp>
        <p:sp>
          <p:nvSpPr>
            <p:cNvPr id="1025" name="TextBox 1024">
              <a:extLst>
                <a:ext uri="{FF2B5EF4-FFF2-40B4-BE49-F238E27FC236}">
                  <a16:creationId xmlns:a16="http://schemas.microsoft.com/office/drawing/2014/main" id="{0756E7FC-4AC7-BC89-24E1-B919B47B9026}"/>
                </a:ext>
              </a:extLst>
            </p:cNvPr>
            <p:cNvSpPr txBox="1"/>
            <p:nvPr/>
          </p:nvSpPr>
          <p:spPr>
            <a:xfrm>
              <a:off x="5826747" y="4679654"/>
              <a:ext cx="1781553" cy="512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Roboto" panose="02000000000000000000" pitchFamily="2" charset="0"/>
                  <a:cs typeface="#9Slide03 Arima Madurai Black" panose="00000A00000000000000" pitchFamily="2" charset="-93"/>
                </a:rPr>
                <a:t>Điểm</a:t>
              </a:r>
              <a:r>
                <a:rPr kumimoji="0" lang="en-US" sz="2000" b="0" i="0" u="none" strike="noStrike" kern="1200" cap="none" spc="0" normalizeH="0" baseline="0" noProof="0" dirty="0">
                  <a:ln>
                    <a:noFill/>
                  </a:ln>
                  <a:solidFill>
                    <a:prstClr val="black"/>
                  </a:solidFill>
                  <a:effectLst/>
                  <a:uLnTx/>
                  <a:uFillTx/>
                  <a:latin typeface="Roboto" panose="02000000000000000000" pitchFamily="2" charset="0"/>
                  <a:cs typeface="#9Slide03 Arima Madurai Black" panose="00000A00000000000000" pitchFamily="2" charset="-93"/>
                </a:rPr>
                <a:t> </a:t>
              </a:r>
              <a:r>
                <a:rPr kumimoji="0" lang="en-US" sz="2000" b="0" i="0" u="none" strike="noStrike" kern="1200" cap="none" spc="0" normalizeH="0" baseline="0" noProof="0" dirty="0" err="1">
                  <a:ln>
                    <a:noFill/>
                  </a:ln>
                  <a:solidFill>
                    <a:prstClr val="black"/>
                  </a:solidFill>
                  <a:effectLst/>
                  <a:uLnTx/>
                  <a:uFillTx/>
                  <a:latin typeface="Roboto" panose="02000000000000000000" pitchFamily="2" charset="0"/>
                  <a:cs typeface="#9Slide03 Arima Madurai Black" panose="00000A00000000000000" pitchFamily="2" charset="-93"/>
                </a:rPr>
                <a:t>tựa</a:t>
              </a: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cs typeface="#9Slide03 Arima Madurai Black" panose="00000A00000000000000" pitchFamily="2" charset="-93"/>
              </a:endParaRPr>
            </a:p>
          </p:txBody>
        </p:sp>
        <p:sp>
          <p:nvSpPr>
            <p:cNvPr id="1027" name="TextBox 1026">
              <a:extLst>
                <a:ext uri="{FF2B5EF4-FFF2-40B4-BE49-F238E27FC236}">
                  <a16:creationId xmlns:a16="http://schemas.microsoft.com/office/drawing/2014/main" id="{508E0A5D-278E-C7A6-88EA-D7FA643A3EB3}"/>
                </a:ext>
              </a:extLst>
            </p:cNvPr>
            <p:cNvSpPr txBox="1"/>
            <p:nvPr/>
          </p:nvSpPr>
          <p:spPr>
            <a:xfrm>
              <a:off x="3851986" y="1894617"/>
              <a:ext cx="1092877" cy="512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Roboto" panose="02000000000000000000" pitchFamily="2" charset="0"/>
                  <a:cs typeface="#9Slide03 Arima Madurai Black" panose="00000A00000000000000" pitchFamily="2" charset="-93"/>
                </a:rPr>
                <a:t>Lực</a:t>
              </a: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cs typeface="#9Slide03 Arima Madurai Black" panose="00000A00000000000000" pitchFamily="2" charset="-93"/>
              </a:endParaRPr>
            </a:p>
          </p:txBody>
        </p:sp>
      </p:grpSp>
      <p:sp>
        <p:nvSpPr>
          <p:cNvPr id="4" name="Rectangle: Rounded Corners 3">
            <a:extLst>
              <a:ext uri="{FF2B5EF4-FFF2-40B4-BE49-F238E27FC236}">
                <a16:creationId xmlns:a16="http://schemas.microsoft.com/office/drawing/2014/main" id="{85D88BC2-4AD8-0D3F-48C1-A5CBC2B5D8DC}"/>
              </a:ext>
            </a:extLst>
          </p:cNvPr>
          <p:cNvSpPr/>
          <p:nvPr/>
        </p:nvSpPr>
        <p:spPr>
          <a:xfrm>
            <a:off x="381415" y="593241"/>
            <a:ext cx="3984650"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F302A1D-EBCE-89C3-2B79-307BB787B966}"/>
              </a:ext>
            </a:extLst>
          </p:cNvPr>
          <p:cNvSpPr txBox="1"/>
          <p:nvPr/>
        </p:nvSpPr>
        <p:spPr>
          <a:xfrm>
            <a:off x="352879" y="1373838"/>
            <a:ext cx="42457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black"/>
                </a:solidFill>
                <a:latin typeface="Roboto Condensed" panose="02000000000000000000" pitchFamily="2" charset="0"/>
                <a:cs typeface="#9Slide03 Arima Madurai Black" panose="00000A00000000000000" pitchFamily="2" charset="-93"/>
              </a:rPr>
              <a:t>Để</a:t>
            </a:r>
            <a:r>
              <a:rPr lang="en-US" sz="2800" noProof="0" dirty="0">
                <a:solidFill>
                  <a:prstClr val="black"/>
                </a:solidFill>
                <a:latin typeface="Roboto Condensed" panose="02000000000000000000" pitchFamily="2" charset="0"/>
                <a:cs typeface="#9Slide03 Arima Madurai Black" panose="00000A00000000000000" pitchFamily="2" charset="-93"/>
              </a:rPr>
              <a:t> </a:t>
            </a:r>
            <a:r>
              <a:rPr lang="en-US" sz="2800" noProof="0" dirty="0" err="1">
                <a:solidFill>
                  <a:prstClr val="black"/>
                </a:solidFill>
                <a:latin typeface="Roboto Condensed" panose="02000000000000000000" pitchFamily="2" charset="0"/>
                <a:cs typeface="#9Slide03 Arima Madurai Black" panose="00000A00000000000000" pitchFamily="2" charset="-93"/>
              </a:rPr>
              <a:t>sử</a:t>
            </a:r>
            <a:r>
              <a:rPr lang="en-US" sz="2800" noProof="0" dirty="0">
                <a:solidFill>
                  <a:prstClr val="black"/>
                </a:solidFill>
                <a:latin typeface="Roboto Condensed" panose="02000000000000000000" pitchFamily="2" charset="0"/>
                <a:cs typeface="#9Slide03 Arima Madurai Black" panose="00000A00000000000000" pitchFamily="2" charset="-93"/>
              </a:rPr>
              <a:t> </a:t>
            </a:r>
            <a:r>
              <a:rPr lang="en-US" sz="2800" noProof="0" dirty="0" err="1">
                <a:solidFill>
                  <a:prstClr val="black"/>
                </a:solidFill>
                <a:latin typeface="Roboto Condensed" panose="02000000000000000000" pitchFamily="2" charset="0"/>
                <a:cs typeface="#9Slide03 Arima Madurai Black" panose="00000A00000000000000" pitchFamily="2" charset="-93"/>
              </a:rPr>
              <a:t>dụng</a:t>
            </a:r>
            <a:r>
              <a:rPr lang="en-US" sz="2800" noProof="0" dirty="0">
                <a:solidFill>
                  <a:prstClr val="black"/>
                </a:solidFill>
                <a:latin typeface="Roboto Condensed" panose="02000000000000000000" pitchFamily="2" charset="0"/>
                <a:cs typeface="#9Slide03 Arima Madurai Black" panose="00000A00000000000000" pitchFamily="2" charset="-93"/>
              </a:rPr>
              <a:t> </a:t>
            </a:r>
            <a:r>
              <a:rPr lang="en-US" sz="2800" noProof="0" dirty="0" err="1">
                <a:solidFill>
                  <a:prstClr val="black"/>
                </a:solidFill>
                <a:latin typeface="Roboto Condensed" panose="02000000000000000000" pitchFamily="2" charset="0"/>
                <a:cs typeface="#9Slide03 Arima Madurai Black" panose="00000A00000000000000" pitchFamily="2" charset="-93"/>
              </a:rPr>
              <a:t>đòn</a:t>
            </a:r>
            <a:r>
              <a:rPr lang="en-US" sz="2800" noProof="0" dirty="0">
                <a:solidFill>
                  <a:prstClr val="black"/>
                </a:solidFill>
                <a:latin typeface="Roboto Condensed" panose="02000000000000000000" pitchFamily="2" charset="0"/>
                <a:cs typeface="#9Slide03 Arima Madurai Black" panose="00000A00000000000000" pitchFamily="2" charset="-93"/>
              </a:rPr>
              <a:t> </a:t>
            </a:r>
            <a:r>
              <a:rPr lang="en-US" sz="2800" noProof="0" dirty="0" err="1">
                <a:solidFill>
                  <a:prstClr val="black"/>
                </a:solidFill>
                <a:latin typeface="Roboto Condensed" panose="02000000000000000000" pitchFamily="2" charset="0"/>
                <a:cs typeface="#9Slide03 Arima Madurai Black" panose="00000A00000000000000" pitchFamily="2" charset="-93"/>
              </a:rPr>
              <a:t>bẩy</a:t>
            </a:r>
            <a:r>
              <a:rPr lang="en-US" sz="2800" noProof="0" dirty="0">
                <a:solidFill>
                  <a:prstClr val="black"/>
                </a:solidFill>
                <a:latin typeface="Roboto Condensed" panose="02000000000000000000" pitchFamily="2" charset="0"/>
                <a:cs typeface="#9Slide03 Arima Madurai Black" panose="00000A00000000000000" pitchFamily="2" charset="-93"/>
              </a:rPr>
              <a:t> ta </a:t>
            </a:r>
            <a:r>
              <a:rPr lang="en-US" sz="2800" noProof="0" dirty="0" err="1">
                <a:solidFill>
                  <a:prstClr val="black"/>
                </a:solidFill>
                <a:latin typeface="Roboto Condensed" panose="02000000000000000000" pitchFamily="2" charset="0"/>
                <a:cs typeface="#9Slide03 Arima Madurai Black" panose="00000A00000000000000" pitchFamily="2" charset="-93"/>
              </a:rPr>
              <a:t>cần</a:t>
            </a:r>
            <a:endPar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cs typeface="#9Slide03 Arima Madurai Black" panose="00000A00000000000000" pitchFamily="2" charset="-93"/>
            </a:endParaRPr>
          </a:p>
        </p:txBody>
      </p:sp>
      <p:pic>
        <p:nvPicPr>
          <p:cNvPr id="2" name="Picture 1">
            <a:extLst>
              <a:ext uri="{FF2B5EF4-FFF2-40B4-BE49-F238E27FC236}">
                <a16:creationId xmlns:a16="http://schemas.microsoft.com/office/drawing/2014/main" id="{CD44B155-2B26-02A5-C5EF-4B4EB36C4D69}"/>
              </a:ext>
            </a:extLst>
          </p:cNvPr>
          <p:cNvPicPr>
            <a:picLocks noChangeAspect="1"/>
          </p:cNvPicPr>
          <p:nvPr/>
        </p:nvPicPr>
        <p:blipFill>
          <a:blip r:embed="rId3"/>
          <a:stretch>
            <a:fillRect/>
          </a:stretch>
        </p:blipFill>
        <p:spPr>
          <a:xfrm>
            <a:off x="352879" y="627091"/>
            <a:ext cx="519022" cy="519022"/>
          </a:xfrm>
          <a:prstGeom prst="rect">
            <a:avLst/>
          </a:prstGeom>
        </p:spPr>
      </p:pic>
      <p:sp>
        <p:nvSpPr>
          <p:cNvPr id="3" name="TextBox 2">
            <a:extLst>
              <a:ext uri="{FF2B5EF4-FFF2-40B4-BE49-F238E27FC236}">
                <a16:creationId xmlns:a16="http://schemas.microsoft.com/office/drawing/2014/main" id="{DFB2BB14-ED39-50CF-2708-63E2B597CB3C}"/>
              </a:ext>
            </a:extLst>
          </p:cNvPr>
          <p:cNvSpPr txBox="1"/>
          <p:nvPr/>
        </p:nvSpPr>
        <p:spPr>
          <a:xfrm>
            <a:off x="871901" y="601055"/>
            <a:ext cx="3494164"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002060"/>
                </a:solidFill>
                <a:effectLst/>
                <a:uLnTx/>
                <a:uFillTx/>
                <a:latin typeface="#9Slide07 IcielBaliho Script" pitchFamily="2" charset="-93"/>
              </a:defRPr>
            </a:lvl1pPr>
          </a:lstStyle>
          <a:p>
            <a:r>
              <a:rPr lang="en-US" dirty="0" err="1">
                <a:latin typeface="Roboto Condensed" panose="02000000000000000000" pitchFamily="2" charset="0"/>
              </a:rPr>
              <a:t>Ứng</a:t>
            </a:r>
            <a:r>
              <a:rPr lang="en-US" dirty="0">
                <a:latin typeface="Roboto Condensed" panose="02000000000000000000" pitchFamily="2" charset="0"/>
              </a:rPr>
              <a:t> </a:t>
            </a:r>
            <a:r>
              <a:rPr lang="en-US" dirty="0" err="1">
                <a:latin typeface="Roboto Condensed" panose="02000000000000000000" pitchFamily="2" charset="0"/>
              </a:rPr>
              <a:t>Dụng</a:t>
            </a:r>
            <a:r>
              <a:rPr lang="en-US" dirty="0">
                <a:latin typeface="Roboto Condensed" panose="02000000000000000000" pitchFamily="2" charset="0"/>
              </a:rPr>
              <a:t> </a:t>
            </a:r>
            <a:r>
              <a:rPr lang="en-US" dirty="0" err="1">
                <a:latin typeface="Roboto Condensed" panose="02000000000000000000" pitchFamily="2" charset="0"/>
              </a:rPr>
              <a:t>Của</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5" name="Picture 4">
            <a:extLst>
              <a:ext uri="{FF2B5EF4-FFF2-40B4-BE49-F238E27FC236}">
                <a16:creationId xmlns:a16="http://schemas.microsoft.com/office/drawing/2014/main" id="{00997CAD-59B0-493F-469C-BE7506484DDC}"/>
              </a:ext>
            </a:extLst>
          </p:cNvPr>
          <p:cNvPicPr>
            <a:picLocks noChangeAspect="1"/>
          </p:cNvPicPr>
          <p:nvPr/>
        </p:nvPicPr>
        <p:blipFill>
          <a:blip r:embed="rId3"/>
          <a:stretch>
            <a:fillRect/>
          </a:stretch>
        </p:blipFill>
        <p:spPr>
          <a:xfrm>
            <a:off x="1236798" y="2085615"/>
            <a:ext cx="435247" cy="435247"/>
          </a:xfrm>
          <a:prstGeom prst="rect">
            <a:avLst/>
          </a:prstGeom>
        </p:spPr>
      </p:pic>
      <p:sp>
        <p:nvSpPr>
          <p:cNvPr id="6" name="TextBox 5">
            <a:extLst>
              <a:ext uri="{FF2B5EF4-FFF2-40B4-BE49-F238E27FC236}">
                <a16:creationId xmlns:a16="http://schemas.microsoft.com/office/drawing/2014/main" id="{05CD69E1-0EF8-1B4A-4D1A-EAD453E406AA}"/>
              </a:ext>
            </a:extLst>
          </p:cNvPr>
          <p:cNvSpPr txBox="1"/>
          <p:nvPr/>
        </p:nvSpPr>
        <p:spPr>
          <a:xfrm>
            <a:off x="1672045" y="2089975"/>
            <a:ext cx="4371703"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noProof="0" dirty="0" err="1">
                <a:solidFill>
                  <a:prstClr val="black"/>
                </a:solidFill>
                <a:latin typeface="Roboto" panose="02000000000000000000" pitchFamily="2" charset="0"/>
                <a:cs typeface="#9Slide03 Arima Madurai Black" panose="00000A00000000000000" pitchFamily="2" charset="-93"/>
              </a:rPr>
              <a:t>Chọn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vật</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thích</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hợp</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làm</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đòn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bẩy</a:t>
            </a:r>
            <a:endPar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Black" panose="00000A00000000000000" pitchFamily="2" charset="-93"/>
            </a:endParaRPr>
          </a:p>
        </p:txBody>
      </p:sp>
      <p:pic>
        <p:nvPicPr>
          <p:cNvPr id="10" name="Picture 9">
            <a:extLst>
              <a:ext uri="{FF2B5EF4-FFF2-40B4-BE49-F238E27FC236}">
                <a16:creationId xmlns:a16="http://schemas.microsoft.com/office/drawing/2014/main" id="{AC160874-2FBB-50E7-54EC-8381FF72FC7F}"/>
              </a:ext>
            </a:extLst>
          </p:cNvPr>
          <p:cNvPicPr>
            <a:picLocks noChangeAspect="1"/>
          </p:cNvPicPr>
          <p:nvPr/>
        </p:nvPicPr>
        <p:blipFill>
          <a:blip r:embed="rId3"/>
          <a:stretch>
            <a:fillRect/>
          </a:stretch>
        </p:blipFill>
        <p:spPr>
          <a:xfrm>
            <a:off x="1236798" y="2638609"/>
            <a:ext cx="435247" cy="435247"/>
          </a:xfrm>
          <a:prstGeom prst="rect">
            <a:avLst/>
          </a:prstGeom>
        </p:spPr>
      </p:pic>
      <p:sp>
        <p:nvSpPr>
          <p:cNvPr id="11" name="TextBox 10">
            <a:extLst>
              <a:ext uri="{FF2B5EF4-FFF2-40B4-BE49-F238E27FC236}">
                <a16:creationId xmlns:a16="http://schemas.microsoft.com/office/drawing/2014/main" id="{4ADA9E20-7541-DA49-A522-277781D3B6B9}"/>
              </a:ext>
            </a:extLst>
          </p:cNvPr>
          <p:cNvSpPr txBox="1"/>
          <p:nvPr/>
        </p:nvSpPr>
        <p:spPr>
          <a:xfrm>
            <a:off x="1672045" y="2642969"/>
            <a:ext cx="8612779"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noProof="0" dirty="0" err="1">
                <a:solidFill>
                  <a:prstClr val="black"/>
                </a:solidFill>
                <a:latin typeface="Roboto" panose="02000000000000000000" pitchFamily="2" charset="0"/>
                <a:cs typeface="#9Slide03 Arima Madurai Black" panose="00000A00000000000000" pitchFamily="2" charset="-93"/>
              </a:rPr>
              <a:t>Tạo</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ra</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hoặc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lựa</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chọn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một</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điểm</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cố</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định</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làm</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điểm</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tựa</a:t>
            </a:r>
            <a:endPar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Black" panose="00000A00000000000000" pitchFamily="2" charset="-93"/>
            </a:endParaRPr>
          </a:p>
        </p:txBody>
      </p:sp>
      <p:pic>
        <p:nvPicPr>
          <p:cNvPr id="13" name="Picture 12">
            <a:extLst>
              <a:ext uri="{FF2B5EF4-FFF2-40B4-BE49-F238E27FC236}">
                <a16:creationId xmlns:a16="http://schemas.microsoft.com/office/drawing/2014/main" id="{076E848B-C03F-87D6-EC22-A3700D9C5135}"/>
              </a:ext>
            </a:extLst>
          </p:cNvPr>
          <p:cNvPicPr>
            <a:picLocks noChangeAspect="1"/>
          </p:cNvPicPr>
          <p:nvPr/>
        </p:nvPicPr>
        <p:blipFill>
          <a:blip r:embed="rId3"/>
          <a:stretch>
            <a:fillRect/>
          </a:stretch>
        </p:blipFill>
        <p:spPr>
          <a:xfrm>
            <a:off x="1236798" y="3211467"/>
            <a:ext cx="435247" cy="435247"/>
          </a:xfrm>
          <a:prstGeom prst="rect">
            <a:avLst/>
          </a:prstGeom>
        </p:spPr>
      </p:pic>
      <p:sp>
        <p:nvSpPr>
          <p:cNvPr id="17" name="TextBox 16">
            <a:extLst>
              <a:ext uri="{FF2B5EF4-FFF2-40B4-BE49-F238E27FC236}">
                <a16:creationId xmlns:a16="http://schemas.microsoft.com/office/drawing/2014/main" id="{B47FF1DB-1CD3-92F4-C234-69A9EC4C6EEF}"/>
              </a:ext>
            </a:extLst>
          </p:cNvPr>
          <p:cNvSpPr txBox="1"/>
          <p:nvPr/>
        </p:nvSpPr>
        <p:spPr>
          <a:xfrm>
            <a:off x="1672045" y="3215827"/>
            <a:ext cx="8612779"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noProof="0" dirty="0" err="1">
                <a:solidFill>
                  <a:prstClr val="black"/>
                </a:solidFill>
                <a:latin typeface="Roboto" panose="02000000000000000000" pitchFamily="2" charset="0"/>
                <a:cs typeface="#9Slide03 Arima Madurai Black" panose="00000A00000000000000" pitchFamily="2" charset="-93"/>
              </a:rPr>
              <a:t>Bố</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trí</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đòn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bẩy</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và</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điểm</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tựa</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để</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đòn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bẩy</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tác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dụng</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lực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lên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vật</a:t>
            </a:r>
            <a:endPar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Black" panose="00000A00000000000000" pitchFamily="2" charset="-93"/>
            </a:endParaRPr>
          </a:p>
        </p:txBody>
      </p:sp>
      <p:pic>
        <p:nvPicPr>
          <p:cNvPr id="18" name="Picture 17">
            <a:extLst>
              <a:ext uri="{FF2B5EF4-FFF2-40B4-BE49-F238E27FC236}">
                <a16:creationId xmlns:a16="http://schemas.microsoft.com/office/drawing/2014/main" id="{DA344AA6-D226-6ABD-5E98-0718995D29F8}"/>
              </a:ext>
            </a:extLst>
          </p:cNvPr>
          <p:cNvPicPr>
            <a:picLocks noChangeAspect="1"/>
          </p:cNvPicPr>
          <p:nvPr/>
        </p:nvPicPr>
        <p:blipFill>
          <a:blip r:embed="rId3"/>
          <a:stretch>
            <a:fillRect/>
          </a:stretch>
        </p:blipFill>
        <p:spPr>
          <a:xfrm>
            <a:off x="1236798" y="3784326"/>
            <a:ext cx="435247" cy="435247"/>
          </a:xfrm>
          <a:prstGeom prst="rect">
            <a:avLst/>
          </a:prstGeom>
        </p:spPr>
      </p:pic>
      <p:sp>
        <p:nvSpPr>
          <p:cNvPr id="20" name="TextBox 19">
            <a:extLst>
              <a:ext uri="{FF2B5EF4-FFF2-40B4-BE49-F238E27FC236}">
                <a16:creationId xmlns:a16="http://schemas.microsoft.com/office/drawing/2014/main" id="{5DB5C1FB-22BC-F644-167E-30101C70D831}"/>
              </a:ext>
            </a:extLst>
          </p:cNvPr>
          <p:cNvSpPr txBox="1"/>
          <p:nvPr/>
        </p:nvSpPr>
        <p:spPr>
          <a:xfrm>
            <a:off x="1672045" y="3788686"/>
            <a:ext cx="8882743"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noProof="0" dirty="0" err="1">
                <a:solidFill>
                  <a:prstClr val="black"/>
                </a:solidFill>
                <a:latin typeface="Roboto" panose="02000000000000000000" pitchFamily="2" charset="0"/>
                <a:cs typeface="#9Slide03 Arima Madurai Black" panose="00000A00000000000000" pitchFamily="2" charset="-93"/>
              </a:rPr>
              <a:t>Tìm</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vị</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trí</a:t>
            </a:r>
            <a:r>
              <a:rPr lang="en-US" sz="2200" noProof="0" dirty="0">
                <a:solidFill>
                  <a:prstClr val="black"/>
                </a:solidFill>
                <a:latin typeface="Roboto" panose="02000000000000000000" pitchFamily="2" charset="0"/>
                <a:cs typeface="#9Slide03 Arima Madurai Black" panose="00000A00000000000000" pitchFamily="2" charset="-93"/>
              </a:rPr>
              <a:t> ở </a:t>
            </a:r>
            <a:r>
              <a:rPr lang="en-US" sz="2200" noProof="0" dirty="0" err="1">
                <a:solidFill>
                  <a:prstClr val="black"/>
                </a:solidFill>
                <a:latin typeface="Roboto" panose="02000000000000000000" pitchFamily="2" charset="0"/>
                <a:cs typeface="#9Slide03 Arima Madurai Black" panose="00000A00000000000000" pitchFamily="2" charset="-93"/>
              </a:rPr>
              <a:t>đòn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bẩy</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để</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người</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tác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dụng</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lực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lên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đòn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bẩy</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được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thuận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lợi</a:t>
            </a:r>
            <a:endPar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Black" panose="00000A00000000000000" pitchFamily="2" charset="-93"/>
            </a:endParaRPr>
          </a:p>
        </p:txBody>
      </p:sp>
    </p:spTree>
    <p:extLst>
      <p:ext uri="{BB962C8B-B14F-4D97-AF65-F5344CB8AC3E}">
        <p14:creationId xmlns:p14="http://schemas.microsoft.com/office/powerpoint/2010/main" val="13056681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2000"/>
                                  </p:iterate>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2000"/>
                                  </p:iterate>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2000"/>
                                  </p:iterate>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2000"/>
                                  </p:iterate>
                                  <p:childTnLst>
                                    <p:set>
                                      <p:cBhvr>
                                        <p:cTn id="50" dur="1" fill="hold">
                                          <p:stCondLst>
                                            <p:cond delay="0"/>
                                          </p:stCondLst>
                                        </p:cTn>
                                        <p:tgtEl>
                                          <p:spTgt spid="17"/>
                                        </p:tgtEl>
                                        <p:attrNameLst>
                                          <p:attrName>style.visibility</p:attrName>
                                        </p:attrNameLst>
                                      </p:cBhvr>
                                      <p:to>
                                        <p:strVal val="visible"/>
                                      </p:to>
                                    </p:set>
                                    <p:animEffect transition="in" filter="wipe(up)">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2000"/>
                                  </p:iterate>
                                  <p:childTnLst>
                                    <p:set>
                                      <p:cBhvr>
                                        <p:cTn id="61" dur="1" fill="hold">
                                          <p:stCondLst>
                                            <p:cond delay="0"/>
                                          </p:stCondLst>
                                        </p:cTn>
                                        <p:tgtEl>
                                          <p:spTgt spid="20"/>
                                        </p:tgtEl>
                                        <p:attrNameLst>
                                          <p:attrName>style.visibility</p:attrName>
                                        </p:attrNameLst>
                                      </p:cBhvr>
                                      <p:to>
                                        <p:strVal val="visible"/>
                                      </p:to>
                                    </p:set>
                                    <p:animEffect transition="in" filter="wipe(up)">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randombar(horizontal)">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3" grpId="0"/>
      <p:bldP spid="6" grpId="0"/>
      <p:bldP spid="11" grpId="0"/>
      <p:bldP spid="17"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F8C38B-5A2E-E19D-D01F-DCF561655E43}"/>
              </a:ext>
            </a:extLst>
          </p:cNvPr>
          <p:cNvPicPr>
            <a:picLocks noChangeAspect="1"/>
          </p:cNvPicPr>
          <p:nvPr/>
        </p:nvPicPr>
        <p:blipFill>
          <a:blip r:embed="rId2"/>
          <a:stretch>
            <a:fillRect/>
          </a:stretch>
        </p:blipFill>
        <p:spPr>
          <a:xfrm>
            <a:off x="4260665" y="808402"/>
            <a:ext cx="3670668" cy="3670668"/>
          </a:xfrm>
          <a:prstGeom prst="rect">
            <a:avLst/>
          </a:prstGeom>
        </p:spPr>
      </p:pic>
      <p:sp>
        <p:nvSpPr>
          <p:cNvPr id="13" name="TextBox 12">
            <a:extLst>
              <a:ext uri="{FF2B5EF4-FFF2-40B4-BE49-F238E27FC236}">
                <a16:creationId xmlns:a16="http://schemas.microsoft.com/office/drawing/2014/main" id="{FA87B120-0E38-B9F4-4CBA-7B59B73EF8F4}"/>
              </a:ext>
            </a:extLst>
          </p:cNvPr>
          <p:cNvSpPr txBox="1"/>
          <p:nvPr/>
        </p:nvSpPr>
        <p:spPr>
          <a:xfrm>
            <a:off x="3395848" y="4820070"/>
            <a:ext cx="5400303" cy="769441"/>
          </a:xfrm>
          <a:prstGeom prst="rect">
            <a:avLst/>
          </a:prstGeom>
          <a:noFill/>
        </p:spPr>
        <p:txBody>
          <a:bodyPr wrap="square" rtlCol="0">
            <a:spAutoFit/>
          </a:bodyPr>
          <a:lstStyle/>
          <a:p>
            <a:pPr algn="ctr"/>
            <a:r>
              <a:rPr lang="en-US" sz="4400" dirty="0" err="1">
                <a:solidFill>
                  <a:srgbClr val="002060"/>
                </a:solidFill>
                <a:latin typeface="Roboto Condensed" panose="02000000000000000000" pitchFamily="2" charset="0"/>
              </a:rPr>
              <a:t>Tác</a:t>
            </a:r>
            <a:r>
              <a:rPr lang="en-US" sz="4400" dirty="0">
                <a:solidFill>
                  <a:srgbClr val="002060"/>
                </a:solidFill>
                <a:latin typeface="Roboto Condensed" panose="02000000000000000000" pitchFamily="2" charset="0"/>
              </a:rPr>
              <a:t> </a:t>
            </a:r>
            <a:r>
              <a:rPr lang="en-US" sz="4400" dirty="0" err="1">
                <a:solidFill>
                  <a:srgbClr val="002060"/>
                </a:solidFill>
                <a:latin typeface="Roboto Condensed" panose="02000000000000000000" pitchFamily="2" charset="0"/>
              </a:rPr>
              <a:t>Dụng</a:t>
            </a:r>
            <a:r>
              <a:rPr lang="en-US" sz="4400" dirty="0">
                <a:solidFill>
                  <a:srgbClr val="002060"/>
                </a:solidFill>
                <a:latin typeface="Roboto Condensed" panose="02000000000000000000" pitchFamily="2" charset="0"/>
              </a:rPr>
              <a:t> </a:t>
            </a:r>
            <a:r>
              <a:rPr lang="en-US" sz="4400" dirty="0" err="1">
                <a:solidFill>
                  <a:srgbClr val="002060"/>
                </a:solidFill>
                <a:latin typeface="Roboto Condensed" panose="02000000000000000000" pitchFamily="2" charset="0"/>
              </a:rPr>
              <a:t>Của</a:t>
            </a:r>
            <a:r>
              <a:rPr lang="en-US" sz="4400" dirty="0">
                <a:solidFill>
                  <a:srgbClr val="002060"/>
                </a:solidFill>
                <a:latin typeface="Roboto Condensed" panose="02000000000000000000" pitchFamily="2" charset="0"/>
              </a:rPr>
              <a:t> </a:t>
            </a:r>
            <a:r>
              <a:rPr lang="en-US" sz="4400" dirty="0" err="1">
                <a:solidFill>
                  <a:srgbClr val="002060"/>
                </a:solidFill>
                <a:latin typeface="Roboto Condensed" panose="02000000000000000000" pitchFamily="2" charset="0"/>
              </a:rPr>
              <a:t>Đòn</a:t>
            </a:r>
            <a:r>
              <a:rPr lang="en-US" sz="4400" dirty="0">
                <a:solidFill>
                  <a:srgbClr val="002060"/>
                </a:solidFill>
                <a:latin typeface="Roboto Condensed" panose="02000000000000000000" pitchFamily="2" charset="0"/>
              </a:rPr>
              <a:t> </a:t>
            </a:r>
            <a:r>
              <a:rPr lang="en-US" sz="4400" dirty="0" err="1">
                <a:solidFill>
                  <a:srgbClr val="002060"/>
                </a:solidFill>
                <a:latin typeface="Roboto Condensed" panose="02000000000000000000" pitchFamily="2" charset="0"/>
              </a:rPr>
              <a:t>Bẩy</a:t>
            </a:r>
            <a:endParaRPr lang="en-US" sz="44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23089850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AF1C08E-41E0-28B9-CC5A-A1AB7C0CBC16}"/>
              </a:ext>
            </a:extLst>
          </p:cNvPr>
          <p:cNvSpPr txBox="1"/>
          <p:nvPr/>
        </p:nvSpPr>
        <p:spPr>
          <a:xfrm>
            <a:off x="1639063" y="95721"/>
            <a:ext cx="8614645" cy="716756"/>
          </a:xfrm>
          <a:prstGeom prst="roundRect">
            <a:avLst>
              <a:gd name="adj" fmla="val 25080"/>
            </a:avLst>
          </a:prstGeom>
          <a:solidFill>
            <a:srgbClr val="002060"/>
          </a:solidFill>
        </p:spPr>
        <p:txBody>
          <a:bodyPr wrap="square" tIns="91440" bIns="91440" anchor="ctr" anchorCtr="0">
            <a:spAutoFit/>
          </a:bodyPr>
          <a:lstStyle/>
          <a:p>
            <a:pPr algn="ctr" defTabSz="326578">
              <a:defRPr/>
            </a:pPr>
            <a:r>
              <a:rPr lang="en-US" sz="2800" dirty="0" err="1">
                <a:solidFill>
                  <a:prstClr val="white"/>
                </a:solidFill>
                <a:latin typeface="Roboto Condensed" panose="02000000000000000000" pitchFamily="2" charset="0"/>
                <a:cs typeface="#9Slide03 Arima Madurai Black" panose="00000A00000000000000" pitchFamily="2" charset="-93"/>
              </a:rPr>
              <a:t>Đòn</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bẩy</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được</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ứng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dụng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nhiều</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trong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đời</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sống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và</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kĩ</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thuật</a:t>
            </a:r>
            <a:endParaRPr lang="vi-VN" sz="2800" dirty="0">
              <a:solidFill>
                <a:prstClr val="white"/>
              </a:solidFill>
              <a:latin typeface="Roboto Condensed" panose="02000000000000000000" pitchFamily="2" charset="0"/>
              <a:cs typeface="#9Slide03 Arima Madurai Black" panose="00000A00000000000000" pitchFamily="2" charset="-93"/>
            </a:endParaRPr>
          </a:p>
        </p:txBody>
      </p:sp>
      <p:pic>
        <p:nvPicPr>
          <p:cNvPr id="55" name="Picture 54">
            <a:extLst>
              <a:ext uri="{FF2B5EF4-FFF2-40B4-BE49-F238E27FC236}">
                <a16:creationId xmlns:a16="http://schemas.microsoft.com/office/drawing/2014/main" id="{1E6AC963-4C2A-1C1B-A131-4174D2AA9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54" y="862272"/>
            <a:ext cx="5089021" cy="2916494"/>
          </a:xfrm>
          <a:prstGeom prst="rect">
            <a:avLst/>
          </a:prstGeom>
        </p:spPr>
      </p:pic>
      <p:pic>
        <p:nvPicPr>
          <p:cNvPr id="57" name="Picture 56">
            <a:extLst>
              <a:ext uri="{FF2B5EF4-FFF2-40B4-BE49-F238E27FC236}">
                <a16:creationId xmlns:a16="http://schemas.microsoft.com/office/drawing/2014/main" id="{B691C038-0CE9-D1EF-578D-2FA8B1E69B0C}"/>
              </a:ext>
            </a:extLst>
          </p:cNvPr>
          <p:cNvPicPr>
            <a:picLocks noChangeAspect="1"/>
          </p:cNvPicPr>
          <p:nvPr/>
        </p:nvPicPr>
        <p:blipFill rotWithShape="1">
          <a:blip r:embed="rId3">
            <a:extLst>
              <a:ext uri="{28A0092B-C50C-407E-A947-70E740481C1C}">
                <a14:useLocalDpi xmlns:a14="http://schemas.microsoft.com/office/drawing/2010/main" val="0"/>
              </a:ext>
            </a:extLst>
          </a:blip>
          <a:srcRect t="7361" b="31805"/>
          <a:stretch/>
        </p:blipFill>
        <p:spPr>
          <a:xfrm>
            <a:off x="5773461" y="862271"/>
            <a:ext cx="6265388" cy="2916493"/>
          </a:xfrm>
          <a:prstGeom prst="rect">
            <a:avLst/>
          </a:prstGeom>
        </p:spPr>
      </p:pic>
      <p:pic>
        <p:nvPicPr>
          <p:cNvPr id="59" name="Picture 58">
            <a:extLst>
              <a:ext uri="{FF2B5EF4-FFF2-40B4-BE49-F238E27FC236}">
                <a16:creationId xmlns:a16="http://schemas.microsoft.com/office/drawing/2014/main" id="{3F033A6D-958D-BCB6-5A79-30DFE24C5200}"/>
              </a:ext>
            </a:extLst>
          </p:cNvPr>
          <p:cNvPicPr>
            <a:picLocks noChangeAspect="1"/>
          </p:cNvPicPr>
          <p:nvPr/>
        </p:nvPicPr>
        <p:blipFill rotWithShape="1">
          <a:blip r:embed="rId4">
            <a:extLst>
              <a:ext uri="{28A0092B-C50C-407E-A947-70E740481C1C}">
                <a14:useLocalDpi xmlns:a14="http://schemas.microsoft.com/office/drawing/2010/main" val="0"/>
              </a:ext>
            </a:extLst>
          </a:blip>
          <a:srcRect l="10575" t="14166" r="6294"/>
          <a:stretch/>
        </p:blipFill>
        <p:spPr>
          <a:xfrm>
            <a:off x="3417952" y="3883127"/>
            <a:ext cx="4711018" cy="2829358"/>
          </a:xfrm>
          <a:prstGeom prst="rect">
            <a:avLst/>
          </a:prstGeom>
        </p:spPr>
      </p:pic>
    </p:spTree>
    <p:extLst>
      <p:ext uri="{BB962C8B-B14F-4D97-AF65-F5344CB8AC3E}">
        <p14:creationId xmlns:p14="http://schemas.microsoft.com/office/powerpoint/2010/main" val="2770490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C08E0D6-C24F-7082-F4FC-0BDFA8B83B28}"/>
              </a:ext>
            </a:extLst>
          </p:cNvPr>
          <p:cNvSpPr txBox="1"/>
          <p:nvPr/>
        </p:nvSpPr>
        <p:spPr>
          <a:xfrm>
            <a:off x="406311" y="400096"/>
            <a:ext cx="3549869" cy="501729"/>
          </a:xfrm>
          <a:prstGeom prst="roundRect">
            <a:avLst>
              <a:gd name="adj" fmla="val 25080"/>
            </a:avLst>
          </a:prstGeom>
          <a:solidFill>
            <a:srgbClr val="002060"/>
          </a:solidFill>
        </p:spPr>
        <p:txBody>
          <a:bodyPr wrap="square" tIns="0" bIns="0" anchor="ctr" anchorCtr="0">
            <a:spAutoFit/>
          </a:bodyPr>
          <a:lstStyle/>
          <a:p>
            <a:pPr algn="ctr" defTabSz="326578">
              <a:defRPr/>
            </a:pPr>
            <a:r>
              <a:rPr lang="en-US" sz="2800" dirty="0">
                <a:solidFill>
                  <a:prstClr val="white"/>
                </a:solidFill>
                <a:latin typeface="Roboto Condensed" panose="02000000000000000000" pitchFamily="2" charset="0"/>
                <a:cs typeface="#9Slide03 Arima Madurai Black" panose="00000A00000000000000" pitchFamily="2" charset="-93"/>
              </a:rPr>
              <a:t>1. </a:t>
            </a:r>
            <a:r>
              <a:rPr lang="en-US" sz="2800" dirty="0" err="1">
                <a:solidFill>
                  <a:prstClr val="white"/>
                </a:solidFill>
                <a:latin typeface="Roboto Condensed" panose="02000000000000000000" pitchFamily="2" charset="0"/>
                <a:cs typeface="#9Slide03 Arima Madurai Black" panose="00000A00000000000000" pitchFamily="2" charset="-93"/>
              </a:rPr>
              <a:t>Bơm</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nước</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bằng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tay</a:t>
            </a:r>
            <a:endParaRPr lang="vi-VN" sz="2800" dirty="0">
              <a:solidFill>
                <a:prstClr val="white"/>
              </a:solidFill>
              <a:latin typeface="Roboto Condensed" panose="02000000000000000000" pitchFamily="2" charset="0"/>
              <a:cs typeface="#9Slide03 Arima Madurai Black" panose="00000A00000000000000" pitchFamily="2" charset="-93"/>
            </a:endParaRPr>
          </a:p>
        </p:txBody>
      </p:sp>
      <p:pic>
        <p:nvPicPr>
          <p:cNvPr id="8" name="Picture 7">
            <a:extLst>
              <a:ext uri="{FF2B5EF4-FFF2-40B4-BE49-F238E27FC236}">
                <a16:creationId xmlns:a16="http://schemas.microsoft.com/office/drawing/2014/main" id="{AC33A41D-470A-86E3-4173-E0E0436B7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970" y="999101"/>
            <a:ext cx="9433138" cy="5696517"/>
          </a:xfrm>
          <a:prstGeom prst="rect">
            <a:avLst/>
          </a:prstGeom>
        </p:spPr>
      </p:pic>
    </p:spTree>
    <p:extLst>
      <p:ext uri="{BB962C8B-B14F-4D97-AF65-F5344CB8AC3E}">
        <p14:creationId xmlns:p14="http://schemas.microsoft.com/office/powerpoint/2010/main" val="397215675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8B087-701B-DC0C-53D9-81CF33E65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
            <a:ext cx="6858000" cy="6858000"/>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493127" y="1166841"/>
            <a:ext cx="5179886" cy="526297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0" normalizeH="0" baseline="0">
                <a:ln>
                  <a:noFill/>
                </a:ln>
                <a:solidFill>
                  <a:srgbClr val="002060"/>
                </a:solidFill>
                <a:effectLst/>
                <a:uLnTx/>
                <a:uFillTx/>
                <a:latin typeface="#9Slide07 IcielBaliho Script" pitchFamily="2" charset="-93"/>
              </a:defRPr>
            </a:lvl1pPr>
          </a:lstStyle>
          <a:p>
            <a:r>
              <a:rPr lang="vi-VN" dirty="0">
                <a:latin typeface="Roboto Condensed" panose="02000000000000000000" pitchFamily="2" charset="0"/>
              </a:rPr>
              <a:t>Đòn bẩy trong máy bơm nước bằng tay (Hình 19.7) là đòn bẩy loại nào? Sử dụng máy bơm nước này cho ta những lợi ích gì?</a:t>
            </a:r>
            <a:endParaRPr lang="en-US" dirty="0">
              <a:latin typeface="Roboto Condensed" panose="02000000000000000000" pitchFamily="2" charset="0"/>
            </a:endParaRPr>
          </a:p>
        </p:txBody>
      </p:sp>
    </p:spTree>
    <p:extLst>
      <p:ext uri="{BB962C8B-B14F-4D97-AF65-F5344CB8AC3E}">
        <p14:creationId xmlns:p14="http://schemas.microsoft.com/office/powerpoint/2010/main" val="7049054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3A41D-470A-86E3-4173-E0E0436B7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884" y="176339"/>
            <a:ext cx="7268231" cy="4389165"/>
          </a:xfrm>
          <a:prstGeom prst="rect">
            <a:avLst/>
          </a:prstGeom>
        </p:spPr>
      </p:pic>
      <p:sp>
        <p:nvSpPr>
          <p:cNvPr id="2" name="Isosceles Triangle 1">
            <a:extLst>
              <a:ext uri="{FF2B5EF4-FFF2-40B4-BE49-F238E27FC236}">
                <a16:creationId xmlns:a16="http://schemas.microsoft.com/office/drawing/2014/main" id="{33B9A0C7-1282-2059-3922-3896F0CD4407}"/>
              </a:ext>
            </a:extLst>
          </p:cNvPr>
          <p:cNvSpPr/>
          <p:nvPr/>
        </p:nvSpPr>
        <p:spPr>
          <a:xfrm flipH="1">
            <a:off x="4840647" y="1185253"/>
            <a:ext cx="772094" cy="656389"/>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cxnSp>
        <p:nvCxnSpPr>
          <p:cNvPr id="3" name="Straight Arrow Connector 2">
            <a:extLst>
              <a:ext uri="{FF2B5EF4-FFF2-40B4-BE49-F238E27FC236}">
                <a16:creationId xmlns:a16="http://schemas.microsoft.com/office/drawing/2014/main" id="{E33BA66C-DFC6-9BFE-127A-1A40E183AD4D}"/>
              </a:ext>
            </a:extLst>
          </p:cNvPr>
          <p:cNvCxnSpPr>
            <a:cxnSpLocks/>
          </p:cNvCxnSpPr>
          <p:nvPr/>
        </p:nvCxnSpPr>
        <p:spPr>
          <a:xfrm>
            <a:off x="3541964" y="2271118"/>
            <a:ext cx="0" cy="872742"/>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054551D9-7084-E322-B734-CD3495A7D37A}"/>
              </a:ext>
            </a:extLst>
          </p:cNvPr>
          <p:cNvSpPr txBox="1"/>
          <p:nvPr/>
        </p:nvSpPr>
        <p:spPr>
          <a:xfrm>
            <a:off x="4632153" y="2162313"/>
            <a:ext cx="1463846" cy="1077218"/>
          </a:xfrm>
          <a:prstGeom prst="rect">
            <a:avLst/>
          </a:prstGeom>
          <a:solidFill>
            <a:srgbClr val="FFFF00"/>
          </a:solidFill>
        </p:spPr>
        <p:txBody>
          <a:bodyPr wrap="square" rtlCol="0">
            <a:spAutoFit/>
          </a:bodyPr>
          <a:lstStyle/>
          <a:p>
            <a:pPr algn="ctr"/>
            <a:r>
              <a:rPr lang="en-US" sz="3200" dirty="0" err="1">
                <a:solidFill>
                  <a:srgbClr val="002060"/>
                </a:solidFill>
                <a:latin typeface="Roboto Condensed" panose="02000000000000000000" pitchFamily="2" charset="0"/>
              </a:rPr>
              <a:t>Điểm</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tựa</a:t>
            </a:r>
            <a:endParaRPr lang="en-US" sz="3200" dirty="0">
              <a:solidFill>
                <a:srgbClr val="002060"/>
              </a:solidFill>
              <a:latin typeface="Roboto Condensed" panose="02000000000000000000" pitchFamily="2" charset="0"/>
            </a:endParaRPr>
          </a:p>
        </p:txBody>
      </p:sp>
      <p:cxnSp>
        <p:nvCxnSpPr>
          <p:cNvPr id="5" name="Straight Arrow Connector 4">
            <a:extLst>
              <a:ext uri="{FF2B5EF4-FFF2-40B4-BE49-F238E27FC236}">
                <a16:creationId xmlns:a16="http://schemas.microsoft.com/office/drawing/2014/main" id="{50ED48F1-A961-C46B-C159-69E046F6486D}"/>
              </a:ext>
            </a:extLst>
          </p:cNvPr>
          <p:cNvCxnSpPr>
            <a:cxnSpLocks/>
          </p:cNvCxnSpPr>
          <p:nvPr/>
        </p:nvCxnSpPr>
        <p:spPr>
          <a:xfrm flipV="1">
            <a:off x="5899057" y="176339"/>
            <a:ext cx="0" cy="774145"/>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48235A33-05DE-6AC1-70B0-182C44EA4C4B}"/>
              </a:ext>
            </a:extLst>
          </p:cNvPr>
          <p:cNvSpPr txBox="1"/>
          <p:nvPr/>
        </p:nvSpPr>
        <p:spPr>
          <a:xfrm>
            <a:off x="3081360" y="3259218"/>
            <a:ext cx="921208" cy="584775"/>
          </a:xfrm>
          <a:prstGeom prst="rect">
            <a:avLst/>
          </a:prstGeom>
          <a:solidFill>
            <a:srgbClr val="FFFF00"/>
          </a:solidFill>
        </p:spPr>
        <p:txBody>
          <a:bodyPr wrap="square" rtlCol="0">
            <a:spAutoFit/>
          </a:bodyPr>
          <a:lstStyle/>
          <a:p>
            <a:pPr algn="ctr"/>
            <a:r>
              <a:rPr lang="en-US" sz="3200" dirty="0" err="1">
                <a:solidFill>
                  <a:srgbClr val="002060"/>
                </a:solidFill>
                <a:latin typeface="Roboto Condensed" panose="02000000000000000000" pitchFamily="2" charset="0"/>
              </a:rPr>
              <a:t>Lực</a:t>
            </a:r>
            <a:endParaRPr lang="en-US" sz="3200" dirty="0">
              <a:solidFill>
                <a:srgbClr val="002060"/>
              </a:solidFill>
              <a:latin typeface="Roboto Condensed" panose="02000000000000000000" pitchFamily="2" charset="0"/>
            </a:endParaRPr>
          </a:p>
        </p:txBody>
      </p:sp>
      <p:sp>
        <p:nvSpPr>
          <p:cNvPr id="9" name="TextBox 8">
            <a:extLst>
              <a:ext uri="{FF2B5EF4-FFF2-40B4-BE49-F238E27FC236}">
                <a16:creationId xmlns:a16="http://schemas.microsoft.com/office/drawing/2014/main" id="{4C59ED09-E17C-2E89-26E4-ECCA1CD7BF86}"/>
              </a:ext>
            </a:extLst>
          </p:cNvPr>
          <p:cNvSpPr txBox="1"/>
          <p:nvPr/>
        </p:nvSpPr>
        <p:spPr>
          <a:xfrm>
            <a:off x="710070" y="4816535"/>
            <a:ext cx="10377973" cy="186512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200">
                <a:solidFill>
                  <a:prstClr val="black"/>
                </a:solidFill>
                <a:latin typeface="#9Slide03 Arima Madurai Black" panose="00000A00000000000000" pitchFamily="2" charset="-93"/>
                <a:cs typeface="#9Slide03 Arima Madurai Black" panose="00000A00000000000000" pitchFamily="2" charset="-93"/>
              </a:defRPr>
            </a:lvl1pPr>
          </a:lstStyle>
          <a:p>
            <a:pPr>
              <a:lnSpc>
                <a:spcPct val="120000"/>
              </a:lnSpc>
            </a:pPr>
            <a:r>
              <a:rPr lang="en-US" sz="2400" dirty="0">
                <a:latin typeface="Roboto" panose="02000000000000000000" pitchFamily="2" charset="0"/>
              </a:rPr>
              <a:t>Đ</a:t>
            </a:r>
            <a:r>
              <a:rPr lang="vi-VN" sz="2400" dirty="0">
                <a:latin typeface="Roboto" panose="02000000000000000000" pitchFamily="2" charset="0"/>
              </a:rPr>
              <a:t>òn bẩy loại 1 vì có điểm tựa nằm trong khoảng điểm đặt lực tác dụng và vật nâng. </a:t>
            </a:r>
            <a:endParaRPr lang="en-US" sz="2400" dirty="0">
              <a:latin typeface="Roboto" panose="02000000000000000000" pitchFamily="2" charset="0"/>
            </a:endParaRPr>
          </a:p>
          <a:p>
            <a:pPr>
              <a:lnSpc>
                <a:spcPct val="120000"/>
              </a:lnSpc>
            </a:pPr>
            <a:r>
              <a:rPr lang="vi-VN" sz="2400" dirty="0">
                <a:latin typeface="Roboto" panose="02000000000000000000" pitchFamily="2" charset="0"/>
              </a:rPr>
              <a:t>Sử dụng máy bơm nước này giúp ta lợi về lực nâng nước và thay đổi được hướng tác dụng lực theo ý con người muốn.</a:t>
            </a:r>
            <a:endParaRPr lang="en-US" sz="2400" dirty="0">
              <a:latin typeface="Roboto" panose="02000000000000000000" pitchFamily="2" charset="0"/>
            </a:endParaRPr>
          </a:p>
        </p:txBody>
      </p:sp>
    </p:spTree>
    <p:extLst>
      <p:ext uri="{BB962C8B-B14F-4D97-AF65-F5344CB8AC3E}">
        <p14:creationId xmlns:p14="http://schemas.microsoft.com/office/powerpoint/2010/main" val="3449209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500"/>
                            </p:stCondLst>
                            <p:childTnLst>
                              <p:par>
                                <p:cTn id="22" presetID="47"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Girl holding a book isolated cartoon character. elementary  school student with backpack.">
            <a:extLst>
              <a:ext uri="{FF2B5EF4-FFF2-40B4-BE49-F238E27FC236}">
                <a16:creationId xmlns:a16="http://schemas.microsoft.com/office/drawing/2014/main" id="{D9D3B67C-4B74-5DF8-BC1E-36C0C064B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B90595-A046-4420-0F4E-171F9191FED8}"/>
              </a:ext>
            </a:extLst>
          </p:cNvPr>
          <p:cNvSpPr txBox="1"/>
          <p:nvPr/>
        </p:nvSpPr>
        <p:spPr>
          <a:xfrm>
            <a:off x="5814157" y="2367171"/>
            <a:ext cx="5345256" cy="3139321"/>
          </a:xfrm>
          <a:prstGeom prst="rect">
            <a:avLst/>
          </a:prstGeom>
          <a:noFill/>
        </p:spPr>
        <p:txBody>
          <a:bodyPr wrap="square" rtlCol="0">
            <a:spAutoFit/>
          </a:bodyPr>
          <a:lstStyle/>
          <a:p>
            <a:pPr algn="ctr"/>
            <a:r>
              <a:rPr lang="en-US" sz="6600" dirty="0">
                <a:solidFill>
                  <a:srgbClr val="002060"/>
                </a:solidFill>
                <a:latin typeface="Roboto Condensed" panose="02000000000000000000" pitchFamily="2" charset="0"/>
              </a:rPr>
              <a:t>2. </a:t>
            </a:r>
            <a:r>
              <a:rPr lang="en-US" sz="6600" dirty="0" err="1">
                <a:solidFill>
                  <a:srgbClr val="002060"/>
                </a:solidFill>
                <a:latin typeface="Roboto Condensed" panose="02000000000000000000" pitchFamily="2" charset="0"/>
              </a:rPr>
              <a:t>Đòn</a:t>
            </a:r>
            <a:r>
              <a:rPr lang="en-US" sz="6600" dirty="0">
                <a:solidFill>
                  <a:srgbClr val="002060"/>
                </a:solidFill>
                <a:latin typeface="Roboto Condensed" panose="02000000000000000000" pitchFamily="2" charset="0"/>
              </a:rPr>
              <a:t> </a:t>
            </a:r>
            <a:r>
              <a:rPr lang="en-US" sz="6600" dirty="0" err="1">
                <a:solidFill>
                  <a:srgbClr val="002060"/>
                </a:solidFill>
                <a:latin typeface="Roboto Condensed" panose="02000000000000000000" pitchFamily="2" charset="0"/>
              </a:rPr>
              <a:t>bẩy</a:t>
            </a:r>
            <a:r>
              <a:rPr lang="en-US" sz="6600" dirty="0">
                <a:solidFill>
                  <a:srgbClr val="002060"/>
                </a:solidFill>
                <a:latin typeface="Roboto Condensed" panose="02000000000000000000" pitchFamily="2" charset="0"/>
              </a:rPr>
              <a:t> </a:t>
            </a:r>
            <a:r>
              <a:rPr lang="en-US" sz="6600" dirty="0" err="1">
                <a:solidFill>
                  <a:srgbClr val="002060"/>
                </a:solidFill>
                <a:latin typeface="Roboto Condensed" panose="02000000000000000000" pitchFamily="2" charset="0"/>
              </a:rPr>
              <a:t>trong</a:t>
            </a:r>
            <a:r>
              <a:rPr lang="en-US" sz="6600" dirty="0">
                <a:solidFill>
                  <a:srgbClr val="002060"/>
                </a:solidFill>
                <a:latin typeface="Roboto Condensed" panose="02000000000000000000" pitchFamily="2" charset="0"/>
              </a:rPr>
              <a:t> </a:t>
            </a:r>
            <a:r>
              <a:rPr lang="en-US" sz="6600" dirty="0" err="1">
                <a:solidFill>
                  <a:srgbClr val="002060"/>
                </a:solidFill>
                <a:latin typeface="Roboto Condensed" panose="02000000000000000000" pitchFamily="2" charset="0"/>
              </a:rPr>
              <a:t>cơ</a:t>
            </a:r>
            <a:r>
              <a:rPr lang="en-US" sz="6600" dirty="0">
                <a:solidFill>
                  <a:srgbClr val="002060"/>
                </a:solidFill>
                <a:latin typeface="Roboto Condensed" panose="02000000000000000000" pitchFamily="2" charset="0"/>
              </a:rPr>
              <a:t> </a:t>
            </a:r>
            <a:r>
              <a:rPr lang="en-US" sz="6600" dirty="0" err="1">
                <a:solidFill>
                  <a:srgbClr val="002060"/>
                </a:solidFill>
                <a:latin typeface="Roboto Condensed" panose="02000000000000000000" pitchFamily="2" charset="0"/>
              </a:rPr>
              <a:t>thể</a:t>
            </a:r>
            <a:r>
              <a:rPr lang="en-US" sz="6600" dirty="0">
                <a:solidFill>
                  <a:srgbClr val="002060"/>
                </a:solidFill>
                <a:latin typeface="Roboto Condensed" panose="02000000000000000000" pitchFamily="2" charset="0"/>
              </a:rPr>
              <a:t> </a:t>
            </a:r>
            <a:r>
              <a:rPr lang="en-US" sz="6600" dirty="0" err="1">
                <a:solidFill>
                  <a:srgbClr val="002060"/>
                </a:solidFill>
                <a:latin typeface="Roboto Condensed" panose="02000000000000000000" pitchFamily="2" charset="0"/>
              </a:rPr>
              <a:t>người</a:t>
            </a:r>
            <a:endParaRPr lang="en-US" sz="66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7854698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3F53B4-C534-E8FB-A647-C5D89B9B8BCF}"/>
              </a:ext>
            </a:extLst>
          </p:cNvPr>
          <p:cNvSpPr txBox="1"/>
          <p:nvPr/>
        </p:nvSpPr>
        <p:spPr>
          <a:xfrm>
            <a:off x="252925" y="193270"/>
            <a:ext cx="2671297" cy="501729"/>
          </a:xfrm>
          <a:prstGeom prst="roundRect">
            <a:avLst>
              <a:gd name="adj" fmla="val 25080"/>
            </a:avLst>
          </a:prstGeom>
          <a:solidFill>
            <a:srgbClr val="002060"/>
          </a:solidFill>
        </p:spPr>
        <p:txBody>
          <a:bodyPr wrap="square" tIns="0" bIns="0" anchor="ctr" anchorCtr="0">
            <a:spAutoFit/>
          </a:bodyPr>
          <a:lstStyle/>
          <a:p>
            <a:pPr algn="ctr" defTabSz="326578">
              <a:defRPr/>
            </a:pPr>
            <a:r>
              <a:rPr lang="en-US" sz="2800" dirty="0" err="1">
                <a:solidFill>
                  <a:prstClr val="white"/>
                </a:solidFill>
                <a:latin typeface="Roboto Condensed" panose="02000000000000000000" pitchFamily="2" charset="0"/>
                <a:cs typeface="#9Slide03 Arima Madurai Black" panose="00000A00000000000000" pitchFamily="2" charset="-93"/>
              </a:rPr>
              <a:t>Đòn</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bẩy</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loại</a:t>
            </a:r>
            <a:r>
              <a:rPr lang="en-US" sz="2800" dirty="0">
                <a:solidFill>
                  <a:prstClr val="white"/>
                </a:solidFill>
                <a:latin typeface="Roboto Condensed" panose="02000000000000000000" pitchFamily="2" charset="0"/>
                <a:cs typeface="#9Slide03 Arima Madurai Black" panose="00000A00000000000000" pitchFamily="2" charset="-93"/>
              </a:rPr>
              <a:t> 1</a:t>
            </a:r>
            <a:endParaRPr lang="vi-VN" sz="2800" dirty="0">
              <a:solidFill>
                <a:prstClr val="white"/>
              </a:solidFill>
              <a:latin typeface="Roboto Condensed" panose="02000000000000000000" pitchFamily="2" charset="0"/>
              <a:cs typeface="#9Slide03 Arima Madurai Black" panose="00000A00000000000000" pitchFamily="2" charset="-93"/>
            </a:endParaRPr>
          </a:p>
        </p:txBody>
      </p:sp>
      <p:pic>
        <p:nvPicPr>
          <p:cNvPr id="6" name="Picture 5">
            <a:extLst>
              <a:ext uri="{FF2B5EF4-FFF2-40B4-BE49-F238E27FC236}">
                <a16:creationId xmlns:a16="http://schemas.microsoft.com/office/drawing/2014/main" id="{72DB7D30-8768-7B7F-E84F-EDA7AB8E1FC4}"/>
              </a:ext>
            </a:extLst>
          </p:cNvPr>
          <p:cNvPicPr>
            <a:picLocks noChangeAspect="1"/>
          </p:cNvPicPr>
          <p:nvPr/>
        </p:nvPicPr>
        <p:blipFill>
          <a:blip r:embed="rId2"/>
          <a:stretch>
            <a:fillRect/>
          </a:stretch>
        </p:blipFill>
        <p:spPr>
          <a:xfrm>
            <a:off x="6219198" y="694999"/>
            <a:ext cx="4810796" cy="5706271"/>
          </a:xfrm>
          <a:prstGeom prst="rect">
            <a:avLst/>
          </a:prstGeom>
        </p:spPr>
      </p:pic>
      <p:sp>
        <p:nvSpPr>
          <p:cNvPr id="12" name="TextBox 11">
            <a:extLst>
              <a:ext uri="{FF2B5EF4-FFF2-40B4-BE49-F238E27FC236}">
                <a16:creationId xmlns:a16="http://schemas.microsoft.com/office/drawing/2014/main" id="{5F703960-EDDB-B77E-6332-E712F14DEDEC}"/>
              </a:ext>
            </a:extLst>
          </p:cNvPr>
          <p:cNvSpPr txBox="1"/>
          <p:nvPr/>
        </p:nvSpPr>
        <p:spPr>
          <a:xfrm>
            <a:off x="793755" y="1175087"/>
            <a:ext cx="3833938" cy="50167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200">
                <a:solidFill>
                  <a:prstClr val="black"/>
                </a:solidFill>
                <a:latin typeface="#9Slide03 Arima Madurai Black" panose="00000A00000000000000" pitchFamily="2" charset="-93"/>
                <a:cs typeface="#9Slide03 Arima Madurai Black" panose="00000A00000000000000" pitchFamily="2" charset="-93"/>
              </a:defRPr>
            </a:lvl1pPr>
          </a:lstStyle>
          <a:p>
            <a:pPr>
              <a:lnSpc>
                <a:spcPct val="120000"/>
              </a:lnSpc>
            </a:pPr>
            <a:r>
              <a:rPr lang="en-US" sz="2400" dirty="0" err="1">
                <a:latin typeface="Roboto" panose="02000000000000000000" pitchFamily="2" charset="0"/>
              </a:rPr>
              <a:t>Đầu</a:t>
            </a:r>
            <a:r>
              <a:rPr lang="en-US" sz="2400" dirty="0">
                <a:latin typeface="Roboto" panose="02000000000000000000" pitchFamily="2" charset="0"/>
              </a:rPr>
              <a:t> </a:t>
            </a:r>
            <a:r>
              <a:rPr lang="en-US" sz="2400" dirty="0" err="1">
                <a:latin typeface="Roboto" panose="02000000000000000000" pitchFamily="2" charset="0"/>
              </a:rPr>
              <a:t>là</a:t>
            </a:r>
            <a:r>
              <a:rPr lang="en-US" sz="2400" dirty="0">
                <a:latin typeface="Roboto" panose="02000000000000000000" pitchFamily="2" charset="0"/>
              </a:rPr>
              <a:t> </a:t>
            </a:r>
            <a:r>
              <a:rPr lang="en-US" sz="2400" dirty="0" err="1">
                <a:latin typeface="Roboto" panose="02000000000000000000" pitchFamily="2" charset="0"/>
              </a:rPr>
              <a:t>đòn</a:t>
            </a:r>
            <a:r>
              <a:rPr lang="en-US" sz="2400" dirty="0">
                <a:latin typeface="Roboto" panose="02000000000000000000" pitchFamily="2" charset="0"/>
              </a:rPr>
              <a:t> </a:t>
            </a:r>
            <a:r>
              <a:rPr lang="en-US" sz="2400" dirty="0" err="1">
                <a:latin typeface="Roboto" panose="02000000000000000000" pitchFamily="2" charset="0"/>
              </a:rPr>
              <a:t>bẩy</a:t>
            </a:r>
            <a:r>
              <a:rPr lang="en-US" sz="2400" dirty="0">
                <a:latin typeface="Roboto" panose="02000000000000000000" pitchFamily="2" charset="0"/>
              </a:rPr>
              <a:t> </a:t>
            </a:r>
            <a:r>
              <a:rPr lang="en-US" sz="2400" dirty="0" err="1">
                <a:latin typeface="Roboto" panose="02000000000000000000" pitchFamily="2" charset="0"/>
              </a:rPr>
              <a:t>loại</a:t>
            </a:r>
            <a:r>
              <a:rPr lang="en-US" sz="2400" dirty="0">
                <a:latin typeface="Roboto" panose="02000000000000000000" pitchFamily="2" charset="0"/>
              </a:rPr>
              <a:t> 1</a:t>
            </a:r>
          </a:p>
        </p:txBody>
      </p:sp>
      <p:sp>
        <p:nvSpPr>
          <p:cNvPr id="28" name="TextBox 27">
            <a:extLst>
              <a:ext uri="{FF2B5EF4-FFF2-40B4-BE49-F238E27FC236}">
                <a16:creationId xmlns:a16="http://schemas.microsoft.com/office/drawing/2014/main" id="{A3273555-3FD4-610B-886E-69261CF00630}"/>
              </a:ext>
            </a:extLst>
          </p:cNvPr>
          <p:cNvSpPr txBox="1"/>
          <p:nvPr/>
        </p:nvSpPr>
        <p:spPr>
          <a:xfrm>
            <a:off x="793755" y="1812679"/>
            <a:ext cx="5840310" cy="50167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200">
                <a:solidFill>
                  <a:prstClr val="black"/>
                </a:solidFill>
                <a:latin typeface="#9Slide03 Arima Madurai Black" panose="00000A00000000000000" pitchFamily="2" charset="-93"/>
                <a:cs typeface="#9Slide03 Arima Madurai Black" panose="00000A00000000000000" pitchFamily="2" charset="-93"/>
              </a:defRPr>
            </a:lvl1pPr>
          </a:lstStyle>
          <a:p>
            <a:pPr>
              <a:lnSpc>
                <a:spcPct val="120000"/>
              </a:lnSpc>
            </a:pPr>
            <a:r>
              <a:rPr lang="en-US" sz="2400" dirty="0" err="1">
                <a:latin typeface="Roboto" panose="02000000000000000000" pitchFamily="2" charset="0"/>
              </a:rPr>
              <a:t>Trục</a:t>
            </a:r>
            <a:r>
              <a:rPr lang="en-US" sz="2400" dirty="0">
                <a:latin typeface="Roboto" panose="02000000000000000000" pitchFamily="2" charset="0"/>
              </a:rPr>
              <a:t> quay </a:t>
            </a:r>
            <a:r>
              <a:rPr lang="en-US" sz="2400" dirty="0" err="1">
                <a:latin typeface="Roboto" panose="02000000000000000000" pitchFamily="2" charset="0"/>
              </a:rPr>
              <a:t>là</a:t>
            </a:r>
            <a:r>
              <a:rPr lang="en-US" sz="2400" dirty="0">
                <a:latin typeface="Roboto" panose="02000000000000000000" pitchFamily="2" charset="0"/>
              </a:rPr>
              <a:t> </a:t>
            </a:r>
            <a:r>
              <a:rPr lang="en-US" sz="2400" dirty="0" err="1">
                <a:latin typeface="Roboto" panose="02000000000000000000" pitchFamily="2" charset="0"/>
              </a:rPr>
              <a:t>đốt</a:t>
            </a:r>
            <a:r>
              <a:rPr lang="en-US" sz="2400" dirty="0">
                <a:latin typeface="Roboto" panose="02000000000000000000" pitchFamily="2" charset="0"/>
              </a:rPr>
              <a:t> </a:t>
            </a:r>
            <a:r>
              <a:rPr lang="en-US" sz="2400" dirty="0" err="1">
                <a:latin typeface="Roboto" panose="02000000000000000000" pitchFamily="2" charset="0"/>
              </a:rPr>
              <a:t>sống</a:t>
            </a:r>
            <a:r>
              <a:rPr lang="en-US" sz="2400" dirty="0">
                <a:latin typeface="Roboto" panose="02000000000000000000" pitchFamily="2" charset="0"/>
              </a:rPr>
              <a:t> </a:t>
            </a:r>
            <a:r>
              <a:rPr lang="en-US" sz="2400" dirty="0" err="1">
                <a:latin typeface="Roboto" panose="02000000000000000000" pitchFamily="2" charset="0"/>
              </a:rPr>
              <a:t>trên</a:t>
            </a:r>
            <a:r>
              <a:rPr lang="en-US" sz="2400" dirty="0">
                <a:latin typeface="Roboto" panose="02000000000000000000" pitchFamily="2" charset="0"/>
              </a:rPr>
              <a:t> </a:t>
            </a:r>
            <a:r>
              <a:rPr lang="en-US" sz="2400" dirty="0" err="1">
                <a:latin typeface="Roboto" panose="02000000000000000000" pitchFamily="2" charset="0"/>
              </a:rPr>
              <a:t>cùng</a:t>
            </a:r>
            <a:endParaRPr lang="en-US" sz="2400" dirty="0">
              <a:latin typeface="Roboto" panose="02000000000000000000" pitchFamily="2" charset="0"/>
            </a:endParaRPr>
          </a:p>
        </p:txBody>
      </p:sp>
      <p:sp>
        <p:nvSpPr>
          <p:cNvPr id="29" name="TextBox 28">
            <a:extLst>
              <a:ext uri="{FF2B5EF4-FFF2-40B4-BE49-F238E27FC236}">
                <a16:creationId xmlns:a16="http://schemas.microsoft.com/office/drawing/2014/main" id="{A0690571-1C10-C61B-F838-9CEA45996DEA}"/>
              </a:ext>
            </a:extLst>
          </p:cNvPr>
          <p:cNvSpPr txBox="1"/>
          <p:nvPr/>
        </p:nvSpPr>
        <p:spPr>
          <a:xfrm>
            <a:off x="793755" y="2450271"/>
            <a:ext cx="5840310" cy="97872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200">
                <a:solidFill>
                  <a:prstClr val="black"/>
                </a:solidFill>
                <a:latin typeface="#9Slide03 Arima Madurai Black" panose="00000A00000000000000" pitchFamily="2" charset="-93"/>
                <a:cs typeface="#9Slide03 Arima Madurai Black" panose="00000A00000000000000" pitchFamily="2" charset="-93"/>
              </a:defRPr>
            </a:lvl1pPr>
          </a:lstStyle>
          <a:p>
            <a:pPr>
              <a:lnSpc>
                <a:spcPct val="120000"/>
              </a:lnSpc>
            </a:pPr>
            <a:r>
              <a:rPr lang="en-US" sz="2400" dirty="0" err="1">
                <a:latin typeface="Roboto" panose="02000000000000000000" pitchFamily="2" charset="0"/>
              </a:rPr>
              <a:t>Trọng</a:t>
            </a:r>
            <a:r>
              <a:rPr lang="en-US" sz="2400" dirty="0">
                <a:latin typeface="Roboto" panose="02000000000000000000" pitchFamily="2" charset="0"/>
              </a:rPr>
              <a:t> </a:t>
            </a:r>
            <a:r>
              <a:rPr lang="en-US" sz="2400" dirty="0" err="1">
                <a:latin typeface="Roboto" panose="02000000000000000000" pitchFamily="2" charset="0"/>
              </a:rPr>
              <a:t>lượng</a:t>
            </a:r>
            <a:r>
              <a:rPr lang="en-US" sz="2400" dirty="0">
                <a:latin typeface="Roboto" panose="02000000000000000000" pitchFamily="2" charset="0"/>
              </a:rPr>
              <a:t> </a:t>
            </a:r>
            <a:r>
              <a:rPr lang="en-US" sz="2400" dirty="0" err="1">
                <a:latin typeface="Roboto" panose="02000000000000000000" pitchFamily="2" charset="0"/>
              </a:rPr>
              <a:t>đầu</a:t>
            </a:r>
            <a:r>
              <a:rPr lang="en-US" sz="2400" dirty="0">
                <a:latin typeface="Roboto" panose="02000000000000000000" pitchFamily="2" charset="0"/>
              </a:rPr>
              <a:t> </a:t>
            </a:r>
            <a:r>
              <a:rPr lang="en-US" sz="2400" dirty="0" err="1">
                <a:latin typeface="Roboto" panose="02000000000000000000" pitchFamily="2" charset="0"/>
              </a:rPr>
              <a:t>được</a:t>
            </a:r>
            <a:r>
              <a:rPr lang="en-US" sz="2400" dirty="0">
                <a:latin typeface="Roboto" panose="02000000000000000000" pitchFamily="2" charset="0"/>
              </a:rPr>
              <a:t> chia 2 </a:t>
            </a:r>
            <a:r>
              <a:rPr lang="en-US" sz="2400" dirty="0" err="1">
                <a:latin typeface="Roboto" panose="02000000000000000000" pitchFamily="2" charset="0"/>
              </a:rPr>
              <a:t>bên</a:t>
            </a:r>
            <a:r>
              <a:rPr lang="en-US" sz="2400" dirty="0">
                <a:latin typeface="Roboto" panose="02000000000000000000" pitchFamily="2" charset="0"/>
              </a:rPr>
              <a:t> </a:t>
            </a:r>
            <a:r>
              <a:rPr lang="en-US" sz="2400" dirty="0" err="1">
                <a:latin typeface="Roboto" panose="02000000000000000000" pitchFamily="2" charset="0"/>
              </a:rPr>
              <a:t>trục</a:t>
            </a:r>
            <a:r>
              <a:rPr lang="en-US" sz="2400" dirty="0">
                <a:latin typeface="Roboto" panose="02000000000000000000" pitchFamily="2" charset="0"/>
              </a:rPr>
              <a:t> quay </a:t>
            </a:r>
            <a:r>
              <a:rPr lang="en-US" sz="2400" dirty="0" err="1">
                <a:latin typeface="Roboto" panose="02000000000000000000" pitchFamily="2" charset="0"/>
              </a:rPr>
              <a:t>giúp</a:t>
            </a:r>
            <a:r>
              <a:rPr lang="en-US" sz="2400" dirty="0">
                <a:latin typeface="Roboto" panose="02000000000000000000" pitchFamily="2" charset="0"/>
              </a:rPr>
              <a:t> </a:t>
            </a:r>
            <a:r>
              <a:rPr lang="en-US" sz="2400" dirty="0" err="1">
                <a:latin typeface="Roboto" panose="02000000000000000000" pitchFamily="2" charset="0"/>
              </a:rPr>
              <a:t>đầu</a:t>
            </a:r>
            <a:r>
              <a:rPr lang="en-US" sz="2400" dirty="0">
                <a:latin typeface="Roboto" panose="02000000000000000000" pitchFamily="2" charset="0"/>
              </a:rPr>
              <a:t> ở </a:t>
            </a:r>
            <a:r>
              <a:rPr lang="en-US" sz="2400" dirty="0" err="1">
                <a:latin typeface="Roboto" panose="02000000000000000000" pitchFamily="2" charset="0"/>
              </a:rPr>
              <a:t>trạng</a:t>
            </a:r>
            <a:r>
              <a:rPr lang="en-US" sz="2400" dirty="0">
                <a:latin typeface="Roboto" panose="02000000000000000000" pitchFamily="2" charset="0"/>
              </a:rPr>
              <a:t> </a:t>
            </a:r>
            <a:r>
              <a:rPr lang="en-US" sz="2400" dirty="0" err="1">
                <a:latin typeface="Roboto" panose="02000000000000000000" pitchFamily="2" charset="0"/>
              </a:rPr>
              <a:t>thái</a:t>
            </a:r>
            <a:r>
              <a:rPr lang="en-US" sz="2400" dirty="0">
                <a:latin typeface="Roboto" panose="02000000000000000000" pitchFamily="2" charset="0"/>
              </a:rPr>
              <a:t> </a:t>
            </a:r>
            <a:r>
              <a:rPr lang="en-US" sz="2400" dirty="0" err="1">
                <a:latin typeface="Roboto" panose="02000000000000000000" pitchFamily="2" charset="0"/>
              </a:rPr>
              <a:t>cân</a:t>
            </a:r>
            <a:r>
              <a:rPr lang="en-US" sz="2400" dirty="0">
                <a:latin typeface="Roboto" panose="02000000000000000000" pitchFamily="2" charset="0"/>
              </a:rPr>
              <a:t> </a:t>
            </a:r>
            <a:r>
              <a:rPr lang="en-US" sz="2400" dirty="0" err="1">
                <a:latin typeface="Roboto" panose="02000000000000000000" pitchFamily="2" charset="0"/>
              </a:rPr>
              <a:t>bằng</a:t>
            </a:r>
            <a:endParaRPr lang="en-US" sz="2400" dirty="0">
              <a:latin typeface="Roboto" panose="02000000000000000000" pitchFamily="2" charset="0"/>
            </a:endParaRPr>
          </a:p>
        </p:txBody>
      </p:sp>
      <p:grpSp>
        <p:nvGrpSpPr>
          <p:cNvPr id="3078" name="Group 3077">
            <a:extLst>
              <a:ext uri="{FF2B5EF4-FFF2-40B4-BE49-F238E27FC236}">
                <a16:creationId xmlns:a16="http://schemas.microsoft.com/office/drawing/2014/main" id="{156FAA61-90DA-7739-F710-21BD73D9E03D}"/>
              </a:ext>
            </a:extLst>
          </p:cNvPr>
          <p:cNvGrpSpPr/>
          <p:nvPr/>
        </p:nvGrpSpPr>
        <p:grpSpPr>
          <a:xfrm>
            <a:off x="577553" y="3730369"/>
            <a:ext cx="1702995" cy="567719"/>
            <a:chOff x="551554" y="829477"/>
            <a:chExt cx="1277246" cy="425789"/>
          </a:xfrm>
        </p:grpSpPr>
        <p:sp>
          <p:nvSpPr>
            <p:cNvPr id="3079" name="Rectangle: Rounded Corners 3078">
              <a:extLst>
                <a:ext uri="{FF2B5EF4-FFF2-40B4-BE49-F238E27FC236}">
                  <a16:creationId xmlns:a16="http://schemas.microsoft.com/office/drawing/2014/main" id="{2FA23F35-6060-832B-2CDC-CE60E5EB9F97}"/>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sp>
          <p:nvSpPr>
            <p:cNvPr id="3080" name="Google Shape;2428;p39">
              <a:extLst>
                <a:ext uri="{FF2B5EF4-FFF2-40B4-BE49-F238E27FC236}">
                  <a16:creationId xmlns:a16="http://schemas.microsoft.com/office/drawing/2014/main" id="{A7D195B4-A89E-59DF-A285-F689D4ED213B}"/>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1219170" rtl="0" eaLnBrk="1" fontAlgn="auto" latinLnBrk="0" hangingPunct="1">
                <a:lnSpc>
                  <a:spcPct val="100000"/>
                </a:lnSpc>
                <a:spcBef>
                  <a:spcPts val="0"/>
                </a:spcBef>
                <a:spcAft>
                  <a:spcPts val="0"/>
                </a:spcAft>
                <a:buClr>
                  <a:srgbClr val="4751F8"/>
                </a:buClr>
                <a:buSzPts val="2800"/>
                <a:buFont typeface="Dosis"/>
                <a:buNone/>
                <a:tabLst/>
                <a:defRPr/>
              </a:pP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Câu</a:t>
              </a:r>
              <a:r>
                <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rPr>
                <a:t> </a:t>
              </a: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hỏi</a:t>
              </a:r>
              <a:endPar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endParaRPr>
            </a:p>
          </p:txBody>
        </p:sp>
      </p:grpSp>
      <p:grpSp>
        <p:nvGrpSpPr>
          <p:cNvPr id="3081" name="Group 3080">
            <a:extLst>
              <a:ext uri="{FF2B5EF4-FFF2-40B4-BE49-F238E27FC236}">
                <a16:creationId xmlns:a16="http://schemas.microsoft.com/office/drawing/2014/main" id="{2EAC94F3-BAE6-08AF-0C25-C97C61646102}"/>
              </a:ext>
            </a:extLst>
          </p:cNvPr>
          <p:cNvGrpSpPr/>
          <p:nvPr/>
        </p:nvGrpSpPr>
        <p:grpSpPr>
          <a:xfrm>
            <a:off x="252925" y="3717736"/>
            <a:ext cx="567720" cy="567720"/>
            <a:chOff x="4187992" y="2647399"/>
            <a:chExt cx="1038553" cy="1038553"/>
          </a:xfrm>
        </p:grpSpPr>
        <p:sp>
          <p:nvSpPr>
            <p:cNvPr id="3082" name="Oval 3081">
              <a:extLst>
                <a:ext uri="{FF2B5EF4-FFF2-40B4-BE49-F238E27FC236}">
                  <a16:creationId xmlns:a16="http://schemas.microsoft.com/office/drawing/2014/main" id="{94275C1D-4216-80AB-8A8E-F5DDF8224A18}"/>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3083" name="Picture 2">
              <a:extLst>
                <a:ext uri="{FF2B5EF4-FFF2-40B4-BE49-F238E27FC236}">
                  <a16:creationId xmlns:a16="http://schemas.microsoft.com/office/drawing/2014/main" id="{548C0F1E-98E6-409F-5B4A-D2FF68599E9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3084" name="Google Shape;2299;p37">
            <a:extLst>
              <a:ext uri="{FF2B5EF4-FFF2-40B4-BE49-F238E27FC236}">
                <a16:creationId xmlns:a16="http://schemas.microsoft.com/office/drawing/2014/main" id="{0D7018B8-64AC-DE02-6AB1-4EDC431C3411}"/>
              </a:ext>
            </a:extLst>
          </p:cNvPr>
          <p:cNvSpPr txBox="1">
            <a:spLocks/>
          </p:cNvSpPr>
          <p:nvPr/>
        </p:nvSpPr>
        <p:spPr>
          <a:xfrm>
            <a:off x="648511" y="4466950"/>
            <a:ext cx="5324291" cy="15426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lvl="0"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Dựa trên cấu tạo của cơ thể và tác dụng của đòn bẩy em hãy đưa ra tư thế ngồi để tránh mỏi cổ.</a:t>
            </a:r>
            <a:endParaRPr lang="en-US" dirty="0">
              <a:latin typeface="Roboto" panose="02000000000000000000" pitchFamily="2" charset="0"/>
              <a:sym typeface="Arial"/>
            </a:endParaRPr>
          </a:p>
        </p:txBody>
      </p:sp>
    </p:spTree>
    <p:extLst>
      <p:ext uri="{BB962C8B-B14F-4D97-AF65-F5344CB8AC3E}">
        <p14:creationId xmlns:p14="http://schemas.microsoft.com/office/powerpoint/2010/main" val="12178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1"/>
                                        </p:tgtEl>
                                        <p:attrNameLst>
                                          <p:attrName>style.visibility</p:attrName>
                                        </p:attrNameLst>
                                      </p:cBhvr>
                                      <p:to>
                                        <p:strVal val="visible"/>
                                      </p:to>
                                    </p:set>
                                    <p:anim calcmode="lin" valueType="num">
                                      <p:cBhvr>
                                        <p:cTn id="29" dur="500" fill="hold"/>
                                        <p:tgtEl>
                                          <p:spTgt spid="3081"/>
                                        </p:tgtEl>
                                        <p:attrNameLst>
                                          <p:attrName>ppt_w</p:attrName>
                                        </p:attrNameLst>
                                      </p:cBhvr>
                                      <p:tavLst>
                                        <p:tav tm="0">
                                          <p:val>
                                            <p:fltVal val="0"/>
                                          </p:val>
                                        </p:tav>
                                        <p:tav tm="100000">
                                          <p:val>
                                            <p:strVal val="#ppt_w"/>
                                          </p:val>
                                        </p:tav>
                                      </p:tavLst>
                                    </p:anim>
                                    <p:anim calcmode="lin" valueType="num">
                                      <p:cBhvr>
                                        <p:cTn id="30" dur="500" fill="hold"/>
                                        <p:tgtEl>
                                          <p:spTgt spid="3081"/>
                                        </p:tgtEl>
                                        <p:attrNameLst>
                                          <p:attrName>ppt_h</p:attrName>
                                        </p:attrNameLst>
                                      </p:cBhvr>
                                      <p:tavLst>
                                        <p:tav tm="0">
                                          <p:val>
                                            <p:fltVal val="0"/>
                                          </p:val>
                                        </p:tav>
                                        <p:tav tm="100000">
                                          <p:val>
                                            <p:strVal val="#ppt_h"/>
                                          </p:val>
                                        </p:tav>
                                      </p:tavLst>
                                    </p:anim>
                                    <p:animEffect transition="in" filter="fade">
                                      <p:cBhvr>
                                        <p:cTn id="31" dur="500"/>
                                        <p:tgtEl>
                                          <p:spTgt spid="3081"/>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wipe(left)">
                                      <p:cBhvr>
                                        <p:cTn id="35" dur="500"/>
                                        <p:tgtEl>
                                          <p:spTgt spid="3078"/>
                                        </p:tgtEl>
                                      </p:cBhvr>
                                    </p:animEffect>
                                  </p:childTnLst>
                                </p:cTn>
                              </p:par>
                            </p:childTnLst>
                          </p:cTn>
                        </p:par>
                        <p:par>
                          <p:cTn id="36" fill="hold">
                            <p:stCondLst>
                              <p:cond delay="1000"/>
                            </p:stCondLst>
                            <p:childTnLst>
                              <p:par>
                                <p:cTn id="37" presetID="22" presetClass="entr" presetSubtype="1" fill="hold" grpId="0" nodeType="afterEffect">
                                  <p:stCondLst>
                                    <p:cond delay="0"/>
                                  </p:stCondLst>
                                  <p:iterate type="lt">
                                    <p:tmPct val="3000"/>
                                  </p:iterate>
                                  <p:childTnLst>
                                    <p:set>
                                      <p:cBhvr>
                                        <p:cTn id="38" dur="1" fill="hold">
                                          <p:stCondLst>
                                            <p:cond delay="0"/>
                                          </p:stCondLst>
                                        </p:cTn>
                                        <p:tgtEl>
                                          <p:spTgt spid="3084"/>
                                        </p:tgtEl>
                                        <p:attrNameLst>
                                          <p:attrName>style.visibility</p:attrName>
                                        </p:attrNameLst>
                                      </p:cBhvr>
                                      <p:to>
                                        <p:strVal val="visible"/>
                                      </p:to>
                                    </p:set>
                                    <p:animEffect transition="in" filter="wipe(up)">
                                      <p:cBhvr>
                                        <p:cTn id="39"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29" grpId="0"/>
      <p:bldP spid="308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 tiết bài viết">
            <a:extLst>
              <a:ext uri="{FF2B5EF4-FFF2-40B4-BE49-F238E27FC236}">
                <a16:creationId xmlns:a16="http://schemas.microsoft.com/office/drawing/2014/main" id="{C31683FE-FF85-3BE3-44B3-9235F682A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209550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3F53B4-C534-E8FB-A647-C5D89B9B8BCF}"/>
              </a:ext>
            </a:extLst>
          </p:cNvPr>
          <p:cNvSpPr txBox="1"/>
          <p:nvPr/>
        </p:nvSpPr>
        <p:spPr>
          <a:xfrm>
            <a:off x="252925" y="193270"/>
            <a:ext cx="2671297" cy="501729"/>
          </a:xfrm>
          <a:prstGeom prst="roundRect">
            <a:avLst>
              <a:gd name="adj" fmla="val 25080"/>
            </a:avLst>
          </a:prstGeom>
          <a:solidFill>
            <a:srgbClr val="002060"/>
          </a:solidFill>
        </p:spPr>
        <p:txBody>
          <a:bodyPr wrap="square" tIns="0" bIns="0" anchor="ctr" anchorCtr="0">
            <a:spAutoFit/>
          </a:bodyPr>
          <a:lstStyle/>
          <a:p>
            <a:pPr algn="ctr" defTabSz="326578">
              <a:defRPr/>
            </a:pPr>
            <a:r>
              <a:rPr lang="en-US" sz="2800" dirty="0" err="1">
                <a:solidFill>
                  <a:prstClr val="white"/>
                </a:solidFill>
                <a:latin typeface="Roboto Condensed" panose="02000000000000000000" pitchFamily="2" charset="0"/>
                <a:cs typeface="#9Slide03 Arima Madurai Black" panose="00000A00000000000000" pitchFamily="2" charset="-93"/>
              </a:rPr>
              <a:t>Đòn</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bẩy</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loại</a:t>
            </a:r>
            <a:r>
              <a:rPr lang="en-US" sz="2800" dirty="0">
                <a:solidFill>
                  <a:prstClr val="white"/>
                </a:solidFill>
                <a:latin typeface="Roboto Condensed" panose="02000000000000000000" pitchFamily="2" charset="0"/>
                <a:cs typeface="#9Slide03 Arima Madurai Black" panose="00000A00000000000000" pitchFamily="2" charset="-93"/>
              </a:rPr>
              <a:t> 1</a:t>
            </a:r>
            <a:endParaRPr lang="vi-VN" sz="2800" dirty="0">
              <a:solidFill>
                <a:prstClr val="white"/>
              </a:solidFill>
              <a:latin typeface="Roboto Condensed" panose="02000000000000000000" pitchFamily="2" charset="0"/>
              <a:cs typeface="#9Slide03 Arima Madurai Black" panose="00000A00000000000000" pitchFamily="2" charset="-93"/>
            </a:endParaRPr>
          </a:p>
        </p:txBody>
      </p:sp>
      <p:grpSp>
        <p:nvGrpSpPr>
          <p:cNvPr id="11" name="Group 10">
            <a:extLst>
              <a:ext uri="{FF2B5EF4-FFF2-40B4-BE49-F238E27FC236}">
                <a16:creationId xmlns:a16="http://schemas.microsoft.com/office/drawing/2014/main" id="{4C356998-1692-D1F6-E27E-D345095DC10F}"/>
              </a:ext>
            </a:extLst>
          </p:cNvPr>
          <p:cNvGrpSpPr/>
          <p:nvPr/>
        </p:nvGrpSpPr>
        <p:grpSpPr>
          <a:xfrm>
            <a:off x="577553" y="958708"/>
            <a:ext cx="1702995" cy="567719"/>
            <a:chOff x="551554" y="829477"/>
            <a:chExt cx="1277246" cy="425789"/>
          </a:xfrm>
        </p:grpSpPr>
        <p:sp>
          <p:nvSpPr>
            <p:cNvPr id="13" name="Rectangle: Rounded Corners 12">
              <a:extLst>
                <a:ext uri="{FF2B5EF4-FFF2-40B4-BE49-F238E27FC236}">
                  <a16:creationId xmlns:a16="http://schemas.microsoft.com/office/drawing/2014/main" id="{D0E973BA-1720-40CC-7E85-807928DC1FCB}"/>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sp>
          <p:nvSpPr>
            <p:cNvPr id="14" name="Google Shape;2428;p39">
              <a:extLst>
                <a:ext uri="{FF2B5EF4-FFF2-40B4-BE49-F238E27FC236}">
                  <a16:creationId xmlns:a16="http://schemas.microsoft.com/office/drawing/2014/main" id="{397613FE-D60C-3986-CE5B-829A1796F991}"/>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1219170" rtl="0" eaLnBrk="1" fontAlgn="auto" latinLnBrk="0" hangingPunct="1">
                <a:lnSpc>
                  <a:spcPct val="100000"/>
                </a:lnSpc>
                <a:spcBef>
                  <a:spcPts val="0"/>
                </a:spcBef>
                <a:spcAft>
                  <a:spcPts val="0"/>
                </a:spcAft>
                <a:buClr>
                  <a:srgbClr val="4751F8"/>
                </a:buClr>
                <a:buSzPts val="2800"/>
                <a:buFont typeface="Dosis"/>
                <a:buNone/>
                <a:tabLst/>
                <a:defRPr/>
              </a:pP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Trả</a:t>
              </a:r>
              <a:r>
                <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rPr>
                <a:t> </a:t>
              </a: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lời</a:t>
              </a:r>
              <a:endPar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endParaRPr>
            </a:p>
          </p:txBody>
        </p:sp>
      </p:grpSp>
      <p:grpSp>
        <p:nvGrpSpPr>
          <p:cNvPr id="15" name="Group 14">
            <a:extLst>
              <a:ext uri="{FF2B5EF4-FFF2-40B4-BE49-F238E27FC236}">
                <a16:creationId xmlns:a16="http://schemas.microsoft.com/office/drawing/2014/main" id="{56DE4134-AE2D-5FA8-E376-E0392656F106}"/>
              </a:ext>
            </a:extLst>
          </p:cNvPr>
          <p:cNvGrpSpPr/>
          <p:nvPr/>
        </p:nvGrpSpPr>
        <p:grpSpPr>
          <a:xfrm>
            <a:off x="252925" y="946076"/>
            <a:ext cx="567720" cy="567720"/>
            <a:chOff x="3667971" y="2390066"/>
            <a:chExt cx="425790" cy="425790"/>
          </a:xfrm>
        </p:grpSpPr>
        <p:sp>
          <p:nvSpPr>
            <p:cNvPr id="16" name="Oval 15">
              <a:extLst>
                <a:ext uri="{FF2B5EF4-FFF2-40B4-BE49-F238E27FC236}">
                  <a16:creationId xmlns:a16="http://schemas.microsoft.com/office/drawing/2014/main" id="{9110C1F1-842A-BC65-12C1-E0D72116B09F}"/>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17" name="Picture 16">
              <a:extLst>
                <a:ext uri="{FF2B5EF4-FFF2-40B4-BE49-F238E27FC236}">
                  <a16:creationId xmlns:a16="http://schemas.microsoft.com/office/drawing/2014/main" id="{D7A03171-3E0B-9B04-D6A2-812D2B677EBB}"/>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18" name="Google Shape;2299;p37">
            <a:extLst>
              <a:ext uri="{FF2B5EF4-FFF2-40B4-BE49-F238E27FC236}">
                <a16:creationId xmlns:a16="http://schemas.microsoft.com/office/drawing/2014/main" id="{2E98A9BA-AD73-9C8F-1CC6-1D0B2E6403C6}"/>
              </a:ext>
            </a:extLst>
          </p:cNvPr>
          <p:cNvSpPr txBox="1">
            <a:spLocks/>
          </p:cNvSpPr>
          <p:nvPr/>
        </p:nvSpPr>
        <p:spPr>
          <a:xfrm>
            <a:off x="330802" y="1608669"/>
            <a:ext cx="6434605" cy="5479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sz="2200" dirty="0">
                <a:latin typeface="Roboto" panose="02000000000000000000" pitchFamily="2" charset="0"/>
              </a:rPr>
              <a:t>- </a:t>
            </a:r>
            <a:r>
              <a:rPr lang="en-US" sz="2200" dirty="0" err="1">
                <a:latin typeface="Roboto" panose="02000000000000000000" pitchFamily="2" charset="0"/>
              </a:rPr>
              <a:t>Cổ</a:t>
            </a:r>
            <a:r>
              <a:rPr lang="en-US" sz="2200" dirty="0">
                <a:latin typeface="Roboto" panose="02000000000000000000" pitchFamily="2" charset="0"/>
              </a:rPr>
              <a:t>: </a:t>
            </a:r>
            <a:r>
              <a:rPr lang="en-US" sz="2200" dirty="0" err="1">
                <a:latin typeface="Roboto" panose="02000000000000000000" pitchFamily="2" charset="0"/>
              </a:rPr>
              <a:t>giữ</a:t>
            </a:r>
            <a:r>
              <a:rPr lang="en-US" sz="2200" dirty="0">
                <a:latin typeface="Roboto" panose="02000000000000000000" pitchFamily="2" charset="0"/>
              </a:rPr>
              <a:t> </a:t>
            </a:r>
            <a:r>
              <a:rPr lang="en-US" sz="2200" dirty="0" err="1">
                <a:latin typeface="Roboto" panose="02000000000000000000" pitchFamily="2" charset="0"/>
              </a:rPr>
              <a:t>cổ</a:t>
            </a:r>
            <a:r>
              <a:rPr lang="en-US" sz="2200" dirty="0">
                <a:latin typeface="Roboto" panose="02000000000000000000" pitchFamily="2" charset="0"/>
              </a:rPr>
              <a:t> ở </a:t>
            </a:r>
            <a:r>
              <a:rPr lang="en-US" sz="2200" dirty="0" err="1">
                <a:latin typeface="Roboto" panose="02000000000000000000" pitchFamily="2" charset="0"/>
              </a:rPr>
              <a:t>vị</a:t>
            </a:r>
            <a:r>
              <a:rPr lang="en-US" sz="2200" dirty="0">
                <a:latin typeface="Roboto" panose="02000000000000000000" pitchFamily="2" charset="0"/>
              </a:rPr>
              <a:t> </a:t>
            </a:r>
            <a:r>
              <a:rPr lang="en-US" sz="2200" dirty="0" err="1">
                <a:latin typeface="Roboto" panose="02000000000000000000" pitchFamily="2" charset="0"/>
              </a:rPr>
              <a:t>trí</a:t>
            </a:r>
            <a:r>
              <a:rPr lang="en-US" sz="2200" dirty="0">
                <a:latin typeface="Roboto" panose="02000000000000000000" pitchFamily="2" charset="0"/>
              </a:rPr>
              <a:t> </a:t>
            </a:r>
            <a:r>
              <a:rPr lang="en-US" sz="2200" dirty="0" err="1">
                <a:latin typeface="Roboto" panose="02000000000000000000" pitchFamily="2" charset="0"/>
              </a:rPr>
              <a:t>thẳng</a:t>
            </a:r>
            <a:r>
              <a:rPr lang="en-US" sz="2200" dirty="0">
                <a:latin typeface="Roboto" panose="02000000000000000000" pitchFamily="2" charset="0"/>
              </a:rPr>
              <a:t> </a:t>
            </a:r>
            <a:r>
              <a:rPr lang="en-US" sz="2200" dirty="0" err="1">
                <a:latin typeface="Roboto" panose="02000000000000000000" pitchFamily="2" charset="0"/>
              </a:rPr>
              <a:t>trục</a:t>
            </a:r>
            <a:r>
              <a:rPr lang="en-US" sz="2200" dirty="0">
                <a:latin typeface="Roboto" panose="02000000000000000000" pitchFamily="2" charset="0"/>
              </a:rPr>
              <a:t> </a:t>
            </a:r>
            <a:r>
              <a:rPr lang="en-US" sz="2200" dirty="0" err="1">
                <a:latin typeface="Roboto" panose="02000000000000000000" pitchFamily="2" charset="0"/>
              </a:rPr>
              <a:t>với</a:t>
            </a:r>
            <a:r>
              <a:rPr lang="en-US" sz="2200" dirty="0">
                <a:latin typeface="Roboto" panose="02000000000000000000" pitchFamily="2" charset="0"/>
              </a:rPr>
              <a:t> </a:t>
            </a:r>
            <a:r>
              <a:rPr lang="en-US" sz="2200" dirty="0" err="1">
                <a:latin typeface="Roboto" panose="02000000000000000000" pitchFamily="2" charset="0"/>
              </a:rPr>
              <a:t>cột</a:t>
            </a:r>
            <a:r>
              <a:rPr lang="en-US" sz="2200" dirty="0">
                <a:latin typeface="Roboto" panose="02000000000000000000" pitchFamily="2" charset="0"/>
              </a:rPr>
              <a:t> </a:t>
            </a:r>
            <a:r>
              <a:rPr lang="en-US" sz="2200" dirty="0" err="1">
                <a:latin typeface="Roboto" panose="02000000000000000000" pitchFamily="2" charset="0"/>
              </a:rPr>
              <a:t>sống</a:t>
            </a:r>
            <a:r>
              <a:rPr lang="en-US" sz="2200" dirty="0">
                <a:latin typeface="Roboto" panose="02000000000000000000" pitchFamily="2" charset="0"/>
              </a:rPr>
              <a:t>.</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19" name="Google Shape;2299;p37">
            <a:extLst>
              <a:ext uri="{FF2B5EF4-FFF2-40B4-BE49-F238E27FC236}">
                <a16:creationId xmlns:a16="http://schemas.microsoft.com/office/drawing/2014/main" id="{C368701F-CD30-D9CE-8175-9CFB52241719}"/>
              </a:ext>
            </a:extLst>
          </p:cNvPr>
          <p:cNvSpPr txBox="1">
            <a:spLocks/>
          </p:cNvSpPr>
          <p:nvPr/>
        </p:nvSpPr>
        <p:spPr>
          <a:xfrm>
            <a:off x="330802" y="2219638"/>
            <a:ext cx="7750221" cy="92425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lvl="0" indent="0" defTabSz="1219170">
              <a:lnSpc>
                <a:spcPct val="120000"/>
              </a:lnSpc>
              <a:buClr>
                <a:srgbClr val="434343"/>
              </a:buClr>
              <a:buSzPts val="1600"/>
              <a:buFont typeface="Assistant"/>
              <a:buNone/>
              <a:defRPr sz="22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 Vai: </a:t>
            </a:r>
            <a:r>
              <a:rPr lang="en-US" dirty="0" err="1">
                <a:latin typeface="Roboto" panose="02000000000000000000" pitchFamily="2" charset="0"/>
              </a:rPr>
              <a:t>thả</a:t>
            </a:r>
            <a:r>
              <a:rPr lang="en-US" dirty="0">
                <a:latin typeface="Roboto" panose="02000000000000000000" pitchFamily="2" charset="0"/>
              </a:rPr>
              <a:t> </a:t>
            </a:r>
            <a:r>
              <a:rPr lang="en-US" dirty="0" err="1">
                <a:latin typeface="Roboto" panose="02000000000000000000" pitchFamily="2" charset="0"/>
              </a:rPr>
              <a:t>lỏng</a:t>
            </a:r>
            <a:r>
              <a:rPr lang="en-US" dirty="0">
                <a:latin typeface="Roboto" panose="02000000000000000000" pitchFamily="2" charset="0"/>
              </a:rPr>
              <a:t>, </a:t>
            </a:r>
            <a:r>
              <a:rPr lang="en-US" dirty="0" err="1">
                <a:latin typeface="Roboto" panose="02000000000000000000" pitchFamily="2" charset="0"/>
              </a:rPr>
              <a:t>đặt</a:t>
            </a:r>
            <a:r>
              <a:rPr lang="en-US" dirty="0">
                <a:latin typeface="Roboto" panose="02000000000000000000" pitchFamily="2" charset="0"/>
              </a:rPr>
              <a:t> </a:t>
            </a:r>
            <a:r>
              <a:rPr lang="en-US" dirty="0" err="1">
                <a:latin typeface="Roboto" panose="02000000000000000000" pitchFamily="2" charset="0"/>
              </a:rPr>
              <a:t>cẳng</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ở </a:t>
            </a:r>
            <a:r>
              <a:rPr lang="en-US" dirty="0" err="1">
                <a:latin typeface="Roboto" panose="02000000000000000000" pitchFamily="2" charset="0"/>
              </a:rPr>
              <a:t>mặt</a:t>
            </a:r>
            <a:r>
              <a:rPr lang="en-US" dirty="0">
                <a:latin typeface="Roboto" panose="02000000000000000000" pitchFamily="2" charset="0"/>
              </a:rPr>
              <a:t> </a:t>
            </a:r>
            <a:r>
              <a:rPr lang="en-US" dirty="0" err="1">
                <a:latin typeface="Roboto" panose="02000000000000000000" pitchFamily="2" charset="0"/>
              </a:rPr>
              <a:t>phẳng</a:t>
            </a:r>
            <a:r>
              <a:rPr lang="en-US" dirty="0">
                <a:latin typeface="Roboto" panose="02000000000000000000" pitchFamily="2" charset="0"/>
              </a:rPr>
              <a:t> </a:t>
            </a:r>
            <a:r>
              <a:rPr lang="en-US" dirty="0" err="1">
                <a:latin typeface="Roboto" panose="02000000000000000000" pitchFamily="2" charset="0"/>
              </a:rPr>
              <a:t>ngang</a:t>
            </a:r>
            <a:r>
              <a:rPr lang="en-US" dirty="0">
                <a:latin typeface="Roboto" panose="02000000000000000000" pitchFamily="2" charset="0"/>
              </a:rPr>
              <a:t> </a:t>
            </a:r>
            <a:r>
              <a:rPr lang="en-US" dirty="0" err="1">
                <a:latin typeface="Roboto" panose="02000000000000000000" pitchFamily="2" charset="0"/>
              </a:rPr>
              <a:t>vuông</a:t>
            </a:r>
            <a:r>
              <a:rPr lang="en-US" dirty="0">
                <a:latin typeface="Roboto" panose="02000000000000000000" pitchFamily="2" charset="0"/>
              </a:rPr>
              <a:t> </a:t>
            </a:r>
            <a:r>
              <a:rPr lang="en-US" dirty="0" err="1">
                <a:latin typeface="Roboto" panose="02000000000000000000" pitchFamily="2" charset="0"/>
              </a:rPr>
              <a:t>góc</a:t>
            </a:r>
            <a:r>
              <a:rPr lang="en-US" dirty="0">
                <a:latin typeface="Roboto" panose="02000000000000000000" pitchFamily="2" charset="0"/>
              </a:rPr>
              <a:t> </a:t>
            </a:r>
            <a:r>
              <a:rPr lang="en-US" dirty="0" err="1">
                <a:latin typeface="Roboto" panose="02000000000000000000" pitchFamily="2" charset="0"/>
              </a:rPr>
              <a:t>với</a:t>
            </a:r>
            <a:r>
              <a:rPr lang="en-US" dirty="0">
                <a:latin typeface="Roboto" panose="02000000000000000000" pitchFamily="2" charset="0"/>
              </a:rPr>
              <a:t> </a:t>
            </a:r>
            <a:r>
              <a:rPr lang="en-US" dirty="0" err="1">
                <a:latin typeface="Roboto" panose="02000000000000000000" pitchFamily="2" charset="0"/>
              </a:rPr>
              <a:t>khuỷu</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cổ</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thẳng</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với</a:t>
            </a:r>
            <a:r>
              <a:rPr lang="en-US" dirty="0">
                <a:latin typeface="Roboto" panose="02000000000000000000" pitchFamily="2" charset="0"/>
              </a:rPr>
              <a:t> </a:t>
            </a:r>
            <a:r>
              <a:rPr lang="en-US" dirty="0" err="1">
                <a:latin typeface="Roboto" panose="02000000000000000000" pitchFamily="2" charset="0"/>
              </a:rPr>
              <a:t>cẳng</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a:t>
            </a:r>
            <a:endParaRPr lang="en-US" dirty="0">
              <a:latin typeface="Roboto" panose="02000000000000000000" pitchFamily="2" charset="0"/>
              <a:sym typeface="Arial"/>
            </a:endParaRPr>
          </a:p>
        </p:txBody>
      </p:sp>
      <p:sp>
        <p:nvSpPr>
          <p:cNvPr id="21" name="Google Shape;2299;p37">
            <a:extLst>
              <a:ext uri="{FF2B5EF4-FFF2-40B4-BE49-F238E27FC236}">
                <a16:creationId xmlns:a16="http://schemas.microsoft.com/office/drawing/2014/main" id="{9D86A744-C8FB-E34F-5494-5873EFE08384}"/>
              </a:ext>
            </a:extLst>
          </p:cNvPr>
          <p:cNvSpPr txBox="1">
            <a:spLocks/>
          </p:cNvSpPr>
          <p:nvPr/>
        </p:nvSpPr>
        <p:spPr>
          <a:xfrm>
            <a:off x="330802" y="3171943"/>
            <a:ext cx="7750221" cy="92425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lvl="0" indent="0" defTabSz="1219170">
              <a:lnSpc>
                <a:spcPct val="120000"/>
              </a:lnSpc>
              <a:buClr>
                <a:srgbClr val="434343"/>
              </a:buClr>
              <a:buSzPts val="1600"/>
              <a:buFont typeface="Assistant"/>
              <a:buNone/>
              <a:defRPr sz="22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 </a:t>
            </a:r>
            <a:r>
              <a:rPr lang="vi-VN" dirty="0">
                <a:latin typeface="Roboto" panose="02000000000000000000" pitchFamily="2" charset="0"/>
              </a:rPr>
              <a:t>Lưng: giữ thẳng, ghế tựa, có thể điều chỉnh chiều cao, độ nghiêng phù hợp nhằm giảm thiểu các áp lực lên cột sống.</a:t>
            </a:r>
            <a:endParaRPr lang="en-US" dirty="0">
              <a:latin typeface="Roboto" panose="02000000000000000000" pitchFamily="2" charset="0"/>
              <a:sym typeface="Arial"/>
            </a:endParaRPr>
          </a:p>
        </p:txBody>
      </p:sp>
      <p:sp>
        <p:nvSpPr>
          <p:cNvPr id="22" name="Google Shape;2299;p37">
            <a:extLst>
              <a:ext uri="{FF2B5EF4-FFF2-40B4-BE49-F238E27FC236}">
                <a16:creationId xmlns:a16="http://schemas.microsoft.com/office/drawing/2014/main" id="{8D61D06C-590E-75CF-ED29-B76740B8C766}"/>
              </a:ext>
            </a:extLst>
          </p:cNvPr>
          <p:cNvSpPr txBox="1">
            <a:spLocks/>
          </p:cNvSpPr>
          <p:nvPr/>
        </p:nvSpPr>
        <p:spPr>
          <a:xfrm>
            <a:off x="330802" y="4124248"/>
            <a:ext cx="7750221" cy="92425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lvl="0" indent="0" defTabSz="1219170">
              <a:lnSpc>
                <a:spcPct val="120000"/>
              </a:lnSpc>
              <a:buClr>
                <a:srgbClr val="434343"/>
              </a:buClr>
              <a:buSzPts val="1600"/>
              <a:buFont typeface="Assistant"/>
              <a:buNone/>
              <a:defRPr sz="22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 Chân: bàn chân nên đặt bằng phẳng trên sàn. </a:t>
            </a:r>
            <a:r>
              <a:rPr lang="en-US" dirty="0" err="1">
                <a:latin typeface="Roboto" panose="02000000000000000000" pitchFamily="2" charset="0"/>
              </a:rPr>
              <a:t>Tránh</a:t>
            </a:r>
            <a:r>
              <a:rPr lang="en-US" dirty="0">
                <a:latin typeface="Roboto" panose="02000000000000000000" pitchFamily="2" charset="0"/>
              </a:rPr>
              <a:t> </a:t>
            </a:r>
            <a:r>
              <a:rPr lang="en-US" dirty="0" err="1">
                <a:latin typeface="Roboto" panose="02000000000000000000" pitchFamily="2" charset="0"/>
              </a:rPr>
              <a:t>ngồi</a:t>
            </a:r>
            <a:r>
              <a:rPr lang="en-US" dirty="0">
                <a:latin typeface="Roboto" panose="02000000000000000000" pitchFamily="2" charset="0"/>
              </a:rPr>
              <a:t> </a:t>
            </a:r>
            <a:r>
              <a:rPr lang="en-US" dirty="0" err="1">
                <a:latin typeface="Roboto" panose="02000000000000000000" pitchFamily="2" charset="0"/>
              </a:rPr>
              <a:t>bắt</a:t>
            </a:r>
            <a:r>
              <a:rPr lang="en-US" dirty="0">
                <a:latin typeface="Roboto" panose="02000000000000000000" pitchFamily="2" charset="0"/>
              </a:rPr>
              <a:t> </a:t>
            </a:r>
            <a:r>
              <a:rPr lang="en-US" dirty="0" err="1">
                <a:latin typeface="Roboto" panose="02000000000000000000" pitchFamily="2" charset="0"/>
              </a:rPr>
              <a:t>chéo</a:t>
            </a:r>
            <a:r>
              <a:rPr lang="en-US" dirty="0">
                <a:latin typeface="Roboto" panose="02000000000000000000" pitchFamily="2" charset="0"/>
              </a:rPr>
              <a:t> </a:t>
            </a:r>
            <a:r>
              <a:rPr lang="en-US" dirty="0" err="1">
                <a:latin typeface="Roboto" panose="02000000000000000000" pitchFamily="2" charset="0"/>
              </a:rPr>
              <a:t>chân</a:t>
            </a:r>
            <a:endParaRPr lang="en-US" dirty="0">
              <a:latin typeface="Roboto" panose="02000000000000000000" pitchFamily="2" charset="0"/>
              <a:sym typeface="Arial"/>
            </a:endParaRPr>
          </a:p>
        </p:txBody>
      </p:sp>
      <p:sp>
        <p:nvSpPr>
          <p:cNvPr id="23" name="Google Shape;2299;p37">
            <a:extLst>
              <a:ext uri="{FF2B5EF4-FFF2-40B4-BE49-F238E27FC236}">
                <a16:creationId xmlns:a16="http://schemas.microsoft.com/office/drawing/2014/main" id="{3571A400-2F4E-7C7B-7C39-98DA0C7F217A}"/>
              </a:ext>
            </a:extLst>
          </p:cNvPr>
          <p:cNvSpPr txBox="1">
            <a:spLocks/>
          </p:cNvSpPr>
          <p:nvPr/>
        </p:nvSpPr>
        <p:spPr>
          <a:xfrm>
            <a:off x="330802" y="5076553"/>
            <a:ext cx="7750221" cy="92425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lvl="0" indent="0" defTabSz="1219170">
              <a:lnSpc>
                <a:spcPct val="120000"/>
              </a:lnSpc>
              <a:buClr>
                <a:srgbClr val="434343"/>
              </a:buClr>
              <a:buSzPts val="1600"/>
              <a:buFont typeface="Assistant"/>
              <a:buNone/>
              <a:defRPr sz="22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 Chân: bàn chân nên đặt bằng phẳng trên sàn. </a:t>
            </a:r>
            <a:r>
              <a:rPr lang="en-US" dirty="0" err="1">
                <a:latin typeface="Roboto" panose="02000000000000000000" pitchFamily="2" charset="0"/>
              </a:rPr>
              <a:t>Tránh</a:t>
            </a:r>
            <a:r>
              <a:rPr lang="en-US" dirty="0">
                <a:latin typeface="Roboto" panose="02000000000000000000" pitchFamily="2" charset="0"/>
              </a:rPr>
              <a:t> </a:t>
            </a:r>
            <a:r>
              <a:rPr lang="en-US" dirty="0" err="1">
                <a:latin typeface="Roboto" panose="02000000000000000000" pitchFamily="2" charset="0"/>
              </a:rPr>
              <a:t>ngồi</a:t>
            </a:r>
            <a:r>
              <a:rPr lang="en-US" dirty="0">
                <a:latin typeface="Roboto" panose="02000000000000000000" pitchFamily="2" charset="0"/>
              </a:rPr>
              <a:t> </a:t>
            </a:r>
            <a:r>
              <a:rPr lang="en-US" dirty="0" err="1">
                <a:latin typeface="Roboto" panose="02000000000000000000" pitchFamily="2" charset="0"/>
              </a:rPr>
              <a:t>bắt</a:t>
            </a:r>
            <a:r>
              <a:rPr lang="en-US" dirty="0">
                <a:latin typeface="Roboto" panose="02000000000000000000" pitchFamily="2" charset="0"/>
              </a:rPr>
              <a:t> </a:t>
            </a:r>
            <a:r>
              <a:rPr lang="en-US" dirty="0" err="1">
                <a:latin typeface="Roboto" panose="02000000000000000000" pitchFamily="2" charset="0"/>
              </a:rPr>
              <a:t>chéo</a:t>
            </a:r>
            <a:r>
              <a:rPr lang="en-US" dirty="0">
                <a:latin typeface="Roboto" panose="02000000000000000000" pitchFamily="2" charset="0"/>
              </a:rPr>
              <a:t> </a:t>
            </a:r>
            <a:r>
              <a:rPr lang="en-US" dirty="0" err="1">
                <a:latin typeface="Roboto" panose="02000000000000000000" pitchFamily="2" charset="0"/>
              </a:rPr>
              <a:t>chân</a:t>
            </a:r>
            <a:endParaRPr lang="en-US" dirty="0">
              <a:latin typeface="Roboto" panose="02000000000000000000" pitchFamily="2" charset="0"/>
              <a:sym typeface="Arial"/>
            </a:endParaRPr>
          </a:p>
        </p:txBody>
      </p:sp>
    </p:spTree>
    <p:extLst>
      <p:ext uri="{BB962C8B-B14F-4D97-AF65-F5344CB8AC3E}">
        <p14:creationId xmlns:p14="http://schemas.microsoft.com/office/powerpoint/2010/main" val="30040605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3000"/>
                                  </p:iterate>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500" fill="hold"/>
                                        <p:tgtEl>
                                          <p:spTgt spid="1026"/>
                                        </p:tgtEl>
                                        <p:attrNameLst>
                                          <p:attrName>ppt_w</p:attrName>
                                        </p:attrNameLst>
                                      </p:cBhvr>
                                      <p:tavLst>
                                        <p:tav tm="0">
                                          <p:val>
                                            <p:fltVal val="0"/>
                                          </p:val>
                                        </p:tav>
                                        <p:tav tm="100000">
                                          <p:val>
                                            <p:strVal val="#ppt_w"/>
                                          </p:val>
                                        </p:tav>
                                      </p:tavLst>
                                    </p:anim>
                                    <p:anim calcmode="lin" valueType="num">
                                      <p:cBhvr>
                                        <p:cTn id="24" dur="500" fill="hold"/>
                                        <p:tgtEl>
                                          <p:spTgt spid="1026"/>
                                        </p:tgtEl>
                                        <p:attrNameLst>
                                          <p:attrName>ppt_h</p:attrName>
                                        </p:attrNameLst>
                                      </p:cBhvr>
                                      <p:tavLst>
                                        <p:tav tm="0">
                                          <p:val>
                                            <p:fltVal val="0"/>
                                          </p:val>
                                        </p:tav>
                                        <p:tav tm="100000">
                                          <p:val>
                                            <p:strVal val="#ppt_h"/>
                                          </p:val>
                                        </p:tav>
                                      </p:tavLst>
                                    </p:anim>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3000"/>
                                  </p:iterate>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iterate type="lt">
                                    <p:tmPct val="3000"/>
                                  </p:iterate>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iterate type="lt">
                                    <p:tmPct val="3000"/>
                                  </p:iterate>
                                  <p:childTnLst>
                                    <p:set>
                                      <p:cBhvr>
                                        <p:cTn id="39" dur="1" fill="hold">
                                          <p:stCondLst>
                                            <p:cond delay="0"/>
                                          </p:stCondLst>
                                        </p:cTn>
                                        <p:tgtEl>
                                          <p:spTgt spid="22"/>
                                        </p:tgtEl>
                                        <p:attrNameLst>
                                          <p:attrName>style.visibility</p:attrName>
                                        </p:attrNameLst>
                                      </p:cBhvr>
                                      <p:to>
                                        <p:strVal val="visible"/>
                                      </p:to>
                                    </p:set>
                                    <p:animEffect transition="in" filter="wipe(up)">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iterate type="lt">
                                    <p:tmPct val="3000"/>
                                  </p:iterate>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8DD3A6-E910-2A2F-5F52-945483D2617F}"/>
              </a:ext>
            </a:extLst>
          </p:cNvPr>
          <p:cNvSpPr txBox="1"/>
          <p:nvPr/>
        </p:nvSpPr>
        <p:spPr>
          <a:xfrm>
            <a:off x="9022662" y="445825"/>
            <a:ext cx="2671297" cy="501729"/>
          </a:xfrm>
          <a:prstGeom prst="roundRect">
            <a:avLst>
              <a:gd name="adj" fmla="val 25080"/>
            </a:avLst>
          </a:prstGeom>
          <a:solidFill>
            <a:srgbClr val="002060"/>
          </a:solidFill>
        </p:spPr>
        <p:txBody>
          <a:bodyPr wrap="square" tIns="0" bIns="0" anchor="ctr" anchorCtr="0">
            <a:spAutoFit/>
          </a:bodyPr>
          <a:lstStyle/>
          <a:p>
            <a:pPr algn="ctr" defTabSz="326578">
              <a:defRPr/>
            </a:pPr>
            <a:r>
              <a:rPr lang="en-US" sz="2800" dirty="0" err="1">
                <a:solidFill>
                  <a:prstClr val="white"/>
                </a:solidFill>
                <a:latin typeface="Roboto Condensed" panose="02000000000000000000" pitchFamily="2" charset="0"/>
                <a:cs typeface="#9Slide03 Arima Madurai Black" panose="00000A00000000000000" pitchFamily="2" charset="-93"/>
              </a:rPr>
              <a:t>Đòn</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bẩy</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loại</a:t>
            </a:r>
            <a:r>
              <a:rPr lang="en-US" sz="2800" dirty="0">
                <a:solidFill>
                  <a:prstClr val="white"/>
                </a:solidFill>
                <a:latin typeface="Roboto Condensed" panose="02000000000000000000" pitchFamily="2" charset="0"/>
                <a:cs typeface="#9Slide03 Arima Madurai Black" panose="00000A00000000000000" pitchFamily="2" charset="-93"/>
              </a:rPr>
              <a:t> 2</a:t>
            </a:r>
            <a:endParaRPr lang="vi-VN" sz="2800" dirty="0">
              <a:solidFill>
                <a:prstClr val="white"/>
              </a:solidFill>
              <a:latin typeface="Roboto Condensed" panose="02000000000000000000" pitchFamily="2" charset="0"/>
              <a:cs typeface="#9Slide03 Arima Madurai Black" panose="00000A00000000000000" pitchFamily="2" charset="-93"/>
            </a:endParaRPr>
          </a:p>
        </p:txBody>
      </p:sp>
      <p:pic>
        <p:nvPicPr>
          <p:cNvPr id="4" name="Picture 3">
            <a:extLst>
              <a:ext uri="{FF2B5EF4-FFF2-40B4-BE49-F238E27FC236}">
                <a16:creationId xmlns:a16="http://schemas.microsoft.com/office/drawing/2014/main" id="{28F73A2B-78DE-2E4C-E4D5-BB0F29EFAC01}"/>
              </a:ext>
            </a:extLst>
          </p:cNvPr>
          <p:cNvPicPr>
            <a:picLocks noChangeAspect="1"/>
          </p:cNvPicPr>
          <p:nvPr/>
        </p:nvPicPr>
        <p:blipFill>
          <a:blip r:embed="rId2"/>
          <a:stretch>
            <a:fillRect/>
          </a:stretch>
        </p:blipFill>
        <p:spPr>
          <a:xfrm>
            <a:off x="498041" y="848605"/>
            <a:ext cx="5277587" cy="5496692"/>
          </a:xfrm>
          <a:prstGeom prst="rect">
            <a:avLst/>
          </a:prstGeom>
        </p:spPr>
      </p:pic>
      <p:sp>
        <p:nvSpPr>
          <p:cNvPr id="7" name="TextBox 6">
            <a:extLst>
              <a:ext uri="{FF2B5EF4-FFF2-40B4-BE49-F238E27FC236}">
                <a16:creationId xmlns:a16="http://schemas.microsoft.com/office/drawing/2014/main" id="{2A097777-CFAB-E933-9689-AD7853C96BF6}"/>
              </a:ext>
            </a:extLst>
          </p:cNvPr>
          <p:cNvSpPr txBox="1"/>
          <p:nvPr/>
        </p:nvSpPr>
        <p:spPr>
          <a:xfrm>
            <a:off x="6280155" y="1490767"/>
            <a:ext cx="3833938" cy="50167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200">
                <a:solidFill>
                  <a:prstClr val="black"/>
                </a:solidFill>
                <a:latin typeface="#9Slide03 Arima Madurai Black" panose="00000A00000000000000" pitchFamily="2" charset="-93"/>
                <a:cs typeface="#9Slide03 Arima Madurai Black" panose="00000A00000000000000" pitchFamily="2" charset="-93"/>
              </a:defRPr>
            </a:lvl1pPr>
          </a:lstStyle>
          <a:p>
            <a:pPr>
              <a:lnSpc>
                <a:spcPct val="120000"/>
              </a:lnSpc>
            </a:pPr>
            <a:r>
              <a:rPr lang="en-US" sz="2400" dirty="0" err="1">
                <a:latin typeface="Roboto" panose="02000000000000000000" pitchFamily="2" charset="0"/>
              </a:rPr>
              <a:t>Cánh</a:t>
            </a:r>
            <a:r>
              <a:rPr lang="en-US" sz="2400" dirty="0">
                <a:latin typeface="Roboto" panose="02000000000000000000" pitchFamily="2" charset="0"/>
              </a:rPr>
              <a:t> </a:t>
            </a:r>
            <a:r>
              <a:rPr lang="en-US" sz="2400" dirty="0" err="1">
                <a:latin typeface="Roboto" panose="02000000000000000000" pitchFamily="2" charset="0"/>
              </a:rPr>
              <a:t>tay</a:t>
            </a:r>
            <a:r>
              <a:rPr lang="en-US" sz="2400" dirty="0">
                <a:latin typeface="Roboto" panose="02000000000000000000" pitchFamily="2" charset="0"/>
              </a:rPr>
              <a:t> </a:t>
            </a:r>
            <a:r>
              <a:rPr lang="en-US" sz="2400" dirty="0" err="1">
                <a:latin typeface="Roboto" panose="02000000000000000000" pitchFamily="2" charset="0"/>
              </a:rPr>
              <a:t>là</a:t>
            </a:r>
            <a:r>
              <a:rPr lang="en-US" sz="2400" dirty="0">
                <a:latin typeface="Roboto" panose="02000000000000000000" pitchFamily="2" charset="0"/>
              </a:rPr>
              <a:t> </a:t>
            </a:r>
            <a:r>
              <a:rPr lang="en-US" sz="2400" dirty="0" err="1">
                <a:latin typeface="Roboto" panose="02000000000000000000" pitchFamily="2" charset="0"/>
              </a:rPr>
              <a:t>đòn</a:t>
            </a:r>
            <a:r>
              <a:rPr lang="en-US" sz="2400" dirty="0">
                <a:latin typeface="Roboto" panose="02000000000000000000" pitchFamily="2" charset="0"/>
              </a:rPr>
              <a:t> </a:t>
            </a:r>
            <a:r>
              <a:rPr lang="en-US" sz="2400" dirty="0" err="1">
                <a:latin typeface="Roboto" panose="02000000000000000000" pitchFamily="2" charset="0"/>
              </a:rPr>
              <a:t>bẩy</a:t>
            </a:r>
            <a:r>
              <a:rPr lang="en-US" sz="2400" dirty="0">
                <a:latin typeface="Roboto" panose="02000000000000000000" pitchFamily="2" charset="0"/>
              </a:rPr>
              <a:t> </a:t>
            </a:r>
            <a:r>
              <a:rPr lang="en-US" sz="2400" dirty="0" err="1">
                <a:latin typeface="Roboto" panose="02000000000000000000" pitchFamily="2" charset="0"/>
              </a:rPr>
              <a:t>loại</a:t>
            </a:r>
            <a:r>
              <a:rPr lang="en-US" sz="2400" dirty="0">
                <a:latin typeface="Roboto" panose="02000000000000000000" pitchFamily="2" charset="0"/>
              </a:rPr>
              <a:t> 2</a:t>
            </a:r>
          </a:p>
        </p:txBody>
      </p:sp>
      <p:sp>
        <p:nvSpPr>
          <p:cNvPr id="8" name="TextBox 7">
            <a:extLst>
              <a:ext uri="{FF2B5EF4-FFF2-40B4-BE49-F238E27FC236}">
                <a16:creationId xmlns:a16="http://schemas.microsoft.com/office/drawing/2014/main" id="{C10473DC-A4DF-5BE0-1A40-D6AB1EDAB224}"/>
              </a:ext>
            </a:extLst>
          </p:cNvPr>
          <p:cNvSpPr txBox="1"/>
          <p:nvPr/>
        </p:nvSpPr>
        <p:spPr>
          <a:xfrm>
            <a:off x="6280155" y="2128359"/>
            <a:ext cx="5413804" cy="186512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200">
                <a:solidFill>
                  <a:prstClr val="black"/>
                </a:solidFill>
                <a:latin typeface="#9Slide03 Arima Madurai Black" panose="00000A00000000000000" pitchFamily="2" charset="-93"/>
                <a:cs typeface="#9Slide03 Arima Madurai Black" panose="00000A00000000000000" pitchFamily="2" charset="-93"/>
              </a:defRPr>
            </a:lvl1pPr>
          </a:lstStyle>
          <a:p>
            <a:pPr>
              <a:lnSpc>
                <a:spcPct val="120000"/>
              </a:lnSpc>
            </a:pPr>
            <a:r>
              <a:rPr lang="en-US" sz="2400" dirty="0">
                <a:latin typeface="Roboto" panose="02000000000000000000" pitchFamily="2" charset="0"/>
              </a:rPr>
              <a:t>Khi ta </a:t>
            </a:r>
            <a:r>
              <a:rPr lang="en-US" sz="2400" dirty="0" err="1">
                <a:latin typeface="Roboto" panose="02000000000000000000" pitchFamily="2" charset="0"/>
              </a:rPr>
              <a:t>cầm</a:t>
            </a:r>
            <a:r>
              <a:rPr lang="en-US" sz="2400" dirty="0">
                <a:latin typeface="Roboto" panose="02000000000000000000" pitchFamily="2" charset="0"/>
              </a:rPr>
              <a:t> </a:t>
            </a:r>
            <a:r>
              <a:rPr lang="en-US" sz="2400" dirty="0" err="1">
                <a:latin typeface="Roboto" panose="02000000000000000000" pitchFamily="2" charset="0"/>
              </a:rPr>
              <a:t>một</a:t>
            </a:r>
            <a:r>
              <a:rPr lang="en-US" sz="2400" dirty="0">
                <a:latin typeface="Roboto" panose="02000000000000000000" pitchFamily="2" charset="0"/>
              </a:rPr>
              <a:t> </a:t>
            </a:r>
            <a:r>
              <a:rPr lang="en-US" sz="2400" dirty="0" err="1">
                <a:latin typeface="Roboto" panose="02000000000000000000" pitchFamily="2" charset="0"/>
              </a:rPr>
              <a:t>vật</a:t>
            </a:r>
            <a:r>
              <a:rPr lang="en-US" sz="2400" dirty="0">
                <a:latin typeface="Roboto" panose="02000000000000000000" pitchFamily="2" charset="0"/>
              </a:rPr>
              <a:t> </a:t>
            </a:r>
            <a:r>
              <a:rPr lang="en-US" sz="2400" dirty="0" err="1">
                <a:latin typeface="Roboto" panose="02000000000000000000" pitchFamily="2" charset="0"/>
              </a:rPr>
              <a:t>nặng</a:t>
            </a:r>
            <a:r>
              <a:rPr lang="en-US" sz="2400" dirty="0">
                <a:latin typeface="Roboto" panose="02000000000000000000" pitchFamily="2" charset="0"/>
              </a:rPr>
              <a:t> </a:t>
            </a:r>
            <a:r>
              <a:rPr lang="en-US" sz="2400" dirty="0" err="1">
                <a:latin typeface="Roboto" panose="02000000000000000000" pitchFamily="2" charset="0"/>
              </a:rPr>
              <a:t>trên</a:t>
            </a:r>
            <a:r>
              <a:rPr lang="en-US" sz="2400" dirty="0">
                <a:latin typeface="Roboto" panose="02000000000000000000" pitchFamily="2" charset="0"/>
              </a:rPr>
              <a:t> </a:t>
            </a:r>
            <a:r>
              <a:rPr lang="en-US" sz="2400" dirty="0" err="1">
                <a:latin typeface="Roboto" panose="02000000000000000000" pitchFamily="2" charset="0"/>
              </a:rPr>
              <a:t>tay</a:t>
            </a:r>
            <a:r>
              <a:rPr lang="en-US" sz="2400" dirty="0">
                <a:latin typeface="Roboto" panose="02000000000000000000" pitchFamily="2" charset="0"/>
              </a:rPr>
              <a:t>, </a:t>
            </a:r>
            <a:r>
              <a:rPr lang="en-US" sz="2400" dirty="0" err="1">
                <a:latin typeface="Roboto" panose="02000000000000000000" pitchFamily="2" charset="0"/>
              </a:rPr>
              <a:t>cơ</a:t>
            </a:r>
            <a:r>
              <a:rPr lang="en-US" sz="2400" dirty="0">
                <a:latin typeface="Roboto" panose="02000000000000000000" pitchFamily="2" charset="0"/>
              </a:rPr>
              <a:t> </a:t>
            </a:r>
            <a:r>
              <a:rPr lang="en-US" sz="2400" dirty="0" err="1">
                <a:latin typeface="Roboto" panose="02000000000000000000" pitchFamily="2" charset="0"/>
              </a:rPr>
              <a:t>bắp</a:t>
            </a:r>
            <a:r>
              <a:rPr lang="en-US" sz="2400" dirty="0">
                <a:latin typeface="Roboto" panose="02000000000000000000" pitchFamily="2" charset="0"/>
              </a:rPr>
              <a:t> </a:t>
            </a:r>
            <a:r>
              <a:rPr lang="en-US" sz="2400" dirty="0" err="1">
                <a:latin typeface="Roboto" panose="02000000000000000000" pitchFamily="2" charset="0"/>
              </a:rPr>
              <a:t>tay</a:t>
            </a:r>
            <a:r>
              <a:rPr lang="en-US" sz="2400" dirty="0">
                <a:latin typeface="Roboto" panose="02000000000000000000" pitchFamily="2" charset="0"/>
              </a:rPr>
              <a:t> </a:t>
            </a:r>
            <a:r>
              <a:rPr lang="en-US" sz="2400" dirty="0" err="1">
                <a:latin typeface="Roboto" panose="02000000000000000000" pitchFamily="2" charset="0"/>
              </a:rPr>
              <a:t>sẽ</a:t>
            </a:r>
            <a:r>
              <a:rPr lang="en-US" sz="2400" dirty="0">
                <a:latin typeface="Roboto" panose="02000000000000000000" pitchFamily="2" charset="0"/>
              </a:rPr>
              <a:t> </a:t>
            </a:r>
            <a:r>
              <a:rPr lang="en-US" sz="2400" dirty="0" err="1">
                <a:latin typeface="Roboto" panose="02000000000000000000" pitchFamily="2" charset="0"/>
              </a:rPr>
              <a:t>tạo</a:t>
            </a:r>
            <a:r>
              <a:rPr lang="en-US" sz="2400" dirty="0">
                <a:latin typeface="Roboto" panose="02000000000000000000" pitchFamily="2" charset="0"/>
              </a:rPr>
              <a:t> </a:t>
            </a:r>
            <a:r>
              <a:rPr lang="en-US" sz="2400" dirty="0" err="1">
                <a:latin typeface="Roboto" panose="02000000000000000000" pitchFamily="2" charset="0"/>
              </a:rPr>
              <a:t>ra</a:t>
            </a:r>
            <a:r>
              <a:rPr lang="en-US" sz="2400" dirty="0">
                <a:latin typeface="Roboto" panose="02000000000000000000" pitchFamily="2" charset="0"/>
              </a:rPr>
              <a:t> </a:t>
            </a:r>
            <a:r>
              <a:rPr lang="en-US" sz="2400" dirty="0" err="1">
                <a:latin typeface="Roboto" panose="02000000000000000000" pitchFamily="2" charset="0"/>
              </a:rPr>
              <a:t>một</a:t>
            </a:r>
            <a:r>
              <a:rPr lang="en-US" sz="2400" dirty="0">
                <a:latin typeface="Roboto" panose="02000000000000000000" pitchFamily="2" charset="0"/>
              </a:rPr>
              <a:t> </a:t>
            </a:r>
            <a:r>
              <a:rPr lang="en-US" sz="2400" dirty="0" err="1">
                <a:latin typeface="Roboto" panose="02000000000000000000" pitchFamily="2" charset="0"/>
              </a:rPr>
              <a:t>lực</a:t>
            </a:r>
            <a:r>
              <a:rPr lang="en-US" sz="2400" dirty="0">
                <a:latin typeface="Roboto" panose="02000000000000000000" pitchFamily="2" charset="0"/>
              </a:rPr>
              <a:t>, </a:t>
            </a:r>
            <a:r>
              <a:rPr lang="en-US" sz="2400" dirty="0" err="1">
                <a:latin typeface="Roboto" panose="02000000000000000000" pitchFamily="2" charset="0"/>
              </a:rPr>
              <a:t>giúp</a:t>
            </a:r>
            <a:r>
              <a:rPr lang="en-US" sz="2400" dirty="0">
                <a:latin typeface="Roboto" panose="02000000000000000000" pitchFamily="2" charset="0"/>
              </a:rPr>
              <a:t> </a:t>
            </a:r>
            <a:r>
              <a:rPr lang="en-US" sz="2400" dirty="0" err="1">
                <a:latin typeface="Roboto" panose="02000000000000000000" pitchFamily="2" charset="0"/>
              </a:rPr>
              <a:t>cánh</a:t>
            </a:r>
            <a:r>
              <a:rPr lang="en-US" sz="2400" dirty="0">
                <a:latin typeface="Roboto" panose="02000000000000000000" pitchFamily="2" charset="0"/>
              </a:rPr>
              <a:t> </a:t>
            </a:r>
            <a:r>
              <a:rPr lang="en-US" sz="2400" dirty="0" err="1">
                <a:latin typeface="Roboto" panose="02000000000000000000" pitchFamily="2" charset="0"/>
              </a:rPr>
              <a:t>tay</a:t>
            </a:r>
            <a:r>
              <a:rPr lang="en-US" sz="2400" dirty="0">
                <a:latin typeface="Roboto" panose="02000000000000000000" pitchFamily="2" charset="0"/>
              </a:rPr>
              <a:t> </a:t>
            </a:r>
            <a:r>
              <a:rPr lang="en-US" sz="2400" dirty="0" err="1">
                <a:latin typeface="Roboto" panose="02000000000000000000" pitchFamily="2" charset="0"/>
              </a:rPr>
              <a:t>nằm</a:t>
            </a:r>
            <a:r>
              <a:rPr lang="en-US" sz="2400" dirty="0">
                <a:latin typeface="Roboto" panose="02000000000000000000" pitchFamily="2" charset="0"/>
              </a:rPr>
              <a:t> </a:t>
            </a:r>
            <a:r>
              <a:rPr lang="en-US" sz="2400" dirty="0" err="1">
                <a:latin typeface="Roboto" panose="02000000000000000000" pitchFamily="2" charset="0"/>
              </a:rPr>
              <a:t>cân</a:t>
            </a:r>
            <a:r>
              <a:rPr lang="en-US" sz="2400" dirty="0">
                <a:latin typeface="Roboto" panose="02000000000000000000" pitchFamily="2" charset="0"/>
              </a:rPr>
              <a:t> </a:t>
            </a:r>
            <a:r>
              <a:rPr lang="en-US" sz="2400" dirty="0" err="1">
                <a:latin typeface="Roboto" panose="02000000000000000000" pitchFamily="2" charset="0"/>
              </a:rPr>
              <a:t>bằng</a:t>
            </a:r>
            <a:r>
              <a:rPr lang="en-US" sz="2400" dirty="0">
                <a:latin typeface="Roboto" panose="02000000000000000000" pitchFamily="2" charset="0"/>
              </a:rPr>
              <a:t> </a:t>
            </a:r>
            <a:r>
              <a:rPr lang="en-US" sz="2400" dirty="0" err="1">
                <a:latin typeface="Roboto" panose="02000000000000000000" pitchFamily="2" charset="0"/>
              </a:rPr>
              <a:t>với</a:t>
            </a:r>
            <a:r>
              <a:rPr lang="en-US" sz="2400" dirty="0">
                <a:latin typeface="Roboto" panose="02000000000000000000" pitchFamily="2" charset="0"/>
              </a:rPr>
              <a:t> </a:t>
            </a:r>
            <a:r>
              <a:rPr lang="en-US" sz="2400" dirty="0" err="1">
                <a:latin typeface="Roboto" panose="02000000000000000000" pitchFamily="2" charset="0"/>
              </a:rPr>
              <a:t>trục</a:t>
            </a:r>
            <a:r>
              <a:rPr lang="en-US" sz="2400" dirty="0">
                <a:latin typeface="Roboto" panose="02000000000000000000" pitchFamily="2" charset="0"/>
              </a:rPr>
              <a:t> quay </a:t>
            </a:r>
            <a:r>
              <a:rPr lang="en-US" sz="2400" dirty="0" err="1">
                <a:latin typeface="Roboto" panose="02000000000000000000" pitchFamily="2" charset="0"/>
              </a:rPr>
              <a:t>chính</a:t>
            </a:r>
            <a:r>
              <a:rPr lang="en-US" sz="2400" dirty="0">
                <a:latin typeface="Roboto" panose="02000000000000000000" pitchFamily="2" charset="0"/>
              </a:rPr>
              <a:t> </a:t>
            </a:r>
            <a:r>
              <a:rPr lang="en-US" sz="2400" dirty="0" err="1">
                <a:latin typeface="Roboto" panose="02000000000000000000" pitchFamily="2" charset="0"/>
              </a:rPr>
              <a:t>là</a:t>
            </a:r>
            <a:r>
              <a:rPr lang="en-US" sz="2400" dirty="0">
                <a:latin typeface="Roboto" panose="02000000000000000000" pitchFamily="2" charset="0"/>
              </a:rPr>
              <a:t> </a:t>
            </a:r>
            <a:r>
              <a:rPr lang="en-US" sz="2400" dirty="0" err="1">
                <a:latin typeface="Roboto" panose="02000000000000000000" pitchFamily="2" charset="0"/>
              </a:rPr>
              <a:t>khớp</a:t>
            </a:r>
            <a:r>
              <a:rPr lang="en-US" sz="2400" dirty="0">
                <a:latin typeface="Roboto" panose="02000000000000000000" pitchFamily="2" charset="0"/>
              </a:rPr>
              <a:t> </a:t>
            </a:r>
            <a:r>
              <a:rPr lang="en-US" sz="2400" dirty="0" err="1">
                <a:latin typeface="Roboto" panose="02000000000000000000" pitchFamily="2" charset="0"/>
              </a:rPr>
              <a:t>xương</a:t>
            </a:r>
            <a:r>
              <a:rPr lang="en-US" sz="2400" dirty="0">
                <a:latin typeface="Roboto" panose="02000000000000000000" pitchFamily="2" charset="0"/>
              </a:rPr>
              <a:t> ở </a:t>
            </a:r>
            <a:r>
              <a:rPr lang="en-US" sz="2400" dirty="0" err="1">
                <a:latin typeface="Roboto" panose="02000000000000000000" pitchFamily="2" charset="0"/>
              </a:rPr>
              <a:t>khuỷu</a:t>
            </a:r>
            <a:r>
              <a:rPr lang="en-US" sz="2400" dirty="0">
                <a:latin typeface="Roboto" panose="02000000000000000000" pitchFamily="2" charset="0"/>
              </a:rPr>
              <a:t> </a:t>
            </a:r>
            <a:r>
              <a:rPr lang="en-US" sz="2400" dirty="0" err="1">
                <a:latin typeface="Roboto" panose="02000000000000000000" pitchFamily="2" charset="0"/>
              </a:rPr>
              <a:t>tay</a:t>
            </a:r>
            <a:endParaRPr lang="en-US" sz="2400" dirty="0">
              <a:latin typeface="Roboto" panose="02000000000000000000" pitchFamily="2" charset="0"/>
            </a:endParaRPr>
          </a:p>
        </p:txBody>
      </p:sp>
      <p:grpSp>
        <p:nvGrpSpPr>
          <p:cNvPr id="10" name="Group 9">
            <a:extLst>
              <a:ext uri="{FF2B5EF4-FFF2-40B4-BE49-F238E27FC236}">
                <a16:creationId xmlns:a16="http://schemas.microsoft.com/office/drawing/2014/main" id="{10509343-35C6-BB2A-AC20-EA2217F0F4DF}"/>
              </a:ext>
            </a:extLst>
          </p:cNvPr>
          <p:cNvGrpSpPr/>
          <p:nvPr/>
        </p:nvGrpSpPr>
        <p:grpSpPr>
          <a:xfrm>
            <a:off x="6209197" y="4234222"/>
            <a:ext cx="1702995" cy="567719"/>
            <a:chOff x="551554" y="829477"/>
            <a:chExt cx="1277246" cy="425789"/>
          </a:xfrm>
        </p:grpSpPr>
        <p:sp>
          <p:nvSpPr>
            <p:cNvPr id="11" name="Rectangle: Rounded Corners 10">
              <a:extLst>
                <a:ext uri="{FF2B5EF4-FFF2-40B4-BE49-F238E27FC236}">
                  <a16:creationId xmlns:a16="http://schemas.microsoft.com/office/drawing/2014/main" id="{0F741D41-7B91-2187-01C3-C50288C3927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sp>
          <p:nvSpPr>
            <p:cNvPr id="12" name="Google Shape;2428;p39">
              <a:extLst>
                <a:ext uri="{FF2B5EF4-FFF2-40B4-BE49-F238E27FC236}">
                  <a16:creationId xmlns:a16="http://schemas.microsoft.com/office/drawing/2014/main" id="{AC9D9B2D-3D0B-41B0-BD4D-083D900A33EA}"/>
                </a:ext>
              </a:extLst>
            </p:cNvPr>
            <p:cNvSpPr txBox="1">
              <a:spLocks/>
            </p:cNvSpPr>
            <p:nvPr/>
          </p:nvSpPr>
          <p:spPr>
            <a:xfrm>
              <a:off x="762440" y="833963"/>
              <a:ext cx="1066360"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1219170" rtl="0" eaLnBrk="1" fontAlgn="auto" latinLnBrk="0" hangingPunct="1">
                <a:lnSpc>
                  <a:spcPct val="100000"/>
                </a:lnSpc>
                <a:spcBef>
                  <a:spcPts val="0"/>
                </a:spcBef>
                <a:spcAft>
                  <a:spcPts val="0"/>
                </a:spcAft>
                <a:buClr>
                  <a:srgbClr val="4751F8"/>
                </a:buClr>
                <a:buSzPts val="2800"/>
                <a:buFont typeface="Dosis"/>
                <a:buNone/>
                <a:tabLst/>
                <a:defRPr/>
              </a:pP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Câu</a:t>
              </a:r>
              <a:r>
                <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rPr>
                <a:t> </a:t>
              </a: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hỏi</a:t>
              </a:r>
              <a:endPar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endParaRPr>
            </a:p>
          </p:txBody>
        </p:sp>
      </p:grpSp>
      <p:grpSp>
        <p:nvGrpSpPr>
          <p:cNvPr id="13" name="Group 12">
            <a:extLst>
              <a:ext uri="{FF2B5EF4-FFF2-40B4-BE49-F238E27FC236}">
                <a16:creationId xmlns:a16="http://schemas.microsoft.com/office/drawing/2014/main" id="{35AAC09E-5587-5F1D-B1BB-33E03EA08BE2}"/>
              </a:ext>
            </a:extLst>
          </p:cNvPr>
          <p:cNvGrpSpPr/>
          <p:nvPr/>
        </p:nvGrpSpPr>
        <p:grpSpPr>
          <a:xfrm>
            <a:off x="5884569" y="4221589"/>
            <a:ext cx="567720" cy="567720"/>
            <a:chOff x="4187992" y="2647399"/>
            <a:chExt cx="1038553" cy="1038553"/>
          </a:xfrm>
        </p:grpSpPr>
        <p:sp>
          <p:nvSpPr>
            <p:cNvPr id="14" name="Oval 13">
              <a:extLst>
                <a:ext uri="{FF2B5EF4-FFF2-40B4-BE49-F238E27FC236}">
                  <a16:creationId xmlns:a16="http://schemas.microsoft.com/office/drawing/2014/main" id="{6BE922E8-E908-ED68-72DA-E1BAE360005E}"/>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15" name="Picture 2">
              <a:extLst>
                <a:ext uri="{FF2B5EF4-FFF2-40B4-BE49-F238E27FC236}">
                  <a16:creationId xmlns:a16="http://schemas.microsoft.com/office/drawing/2014/main" id="{7AE2A70E-28B3-7987-925F-4FB53E43C2C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2299;p37">
            <a:extLst>
              <a:ext uri="{FF2B5EF4-FFF2-40B4-BE49-F238E27FC236}">
                <a16:creationId xmlns:a16="http://schemas.microsoft.com/office/drawing/2014/main" id="{DC32F96E-9903-B7AE-8830-915B01391521}"/>
              </a:ext>
            </a:extLst>
          </p:cNvPr>
          <p:cNvSpPr txBox="1">
            <a:spLocks/>
          </p:cNvSpPr>
          <p:nvPr/>
        </p:nvSpPr>
        <p:spPr>
          <a:xfrm>
            <a:off x="6280155" y="4970803"/>
            <a:ext cx="5324291" cy="15426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lvl="0"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err="1">
                <a:latin typeface="Roboto" panose="02000000000000000000" pitchFamily="2" charset="0"/>
              </a:rPr>
              <a:t>Em</a:t>
            </a:r>
            <a:r>
              <a:rPr lang="en-US" dirty="0">
                <a:latin typeface="Roboto" panose="02000000000000000000" pitchFamily="2" charset="0"/>
              </a:rPr>
              <a:t> </a:t>
            </a:r>
            <a:r>
              <a:rPr lang="en-US" dirty="0" err="1">
                <a:latin typeface="Roboto" panose="02000000000000000000" pitchFamily="2" charset="0"/>
              </a:rPr>
              <a:t>hãy</a:t>
            </a:r>
            <a:r>
              <a:rPr lang="en-US" dirty="0">
                <a:latin typeface="Roboto" panose="02000000000000000000" pitchFamily="2" charset="0"/>
              </a:rPr>
              <a:t> </a:t>
            </a:r>
            <a:r>
              <a:rPr lang="en-US" dirty="0" err="1">
                <a:latin typeface="Roboto" panose="02000000000000000000" pitchFamily="2" charset="0"/>
              </a:rPr>
              <a:t>giải</a:t>
            </a:r>
            <a:r>
              <a:rPr lang="en-US" dirty="0">
                <a:latin typeface="Roboto" panose="02000000000000000000" pitchFamily="2" charset="0"/>
              </a:rPr>
              <a:t> </a:t>
            </a:r>
            <a:r>
              <a:rPr lang="en-US" dirty="0" err="1">
                <a:latin typeface="Roboto" panose="02000000000000000000" pitchFamily="2" charset="0"/>
              </a:rPr>
              <a:t>thích</a:t>
            </a:r>
            <a:r>
              <a:rPr lang="en-US" dirty="0">
                <a:latin typeface="Roboto" panose="02000000000000000000" pitchFamily="2" charset="0"/>
              </a:rPr>
              <a:t> </a:t>
            </a:r>
            <a:r>
              <a:rPr lang="en-US" dirty="0" err="1">
                <a:latin typeface="Roboto" panose="02000000000000000000" pitchFamily="2" charset="0"/>
              </a:rPr>
              <a:t>vì</a:t>
            </a:r>
            <a:r>
              <a:rPr lang="en-US" dirty="0">
                <a:latin typeface="Roboto" panose="02000000000000000000" pitchFamily="2" charset="0"/>
              </a:rPr>
              <a:t> </a:t>
            </a:r>
            <a:r>
              <a:rPr lang="en-US" dirty="0" err="1">
                <a:latin typeface="Roboto" panose="02000000000000000000" pitchFamily="2" charset="0"/>
              </a:rPr>
              <a:t>sao</a:t>
            </a:r>
            <a:r>
              <a:rPr lang="en-US" dirty="0">
                <a:latin typeface="Roboto" panose="02000000000000000000" pitchFamily="2" charset="0"/>
              </a:rPr>
              <a:t> </a:t>
            </a:r>
            <a:r>
              <a:rPr lang="en-US" dirty="0" err="1">
                <a:latin typeface="Roboto" panose="02000000000000000000" pitchFamily="2" charset="0"/>
              </a:rPr>
              <a:t>khi</a:t>
            </a:r>
            <a:r>
              <a:rPr lang="en-US" dirty="0">
                <a:latin typeface="Roboto" panose="02000000000000000000" pitchFamily="2" charset="0"/>
              </a:rPr>
              <a:t> </a:t>
            </a:r>
            <a:r>
              <a:rPr lang="en-US" dirty="0" err="1">
                <a:latin typeface="Roboto" panose="02000000000000000000" pitchFamily="2" charset="0"/>
              </a:rPr>
              <a:t>cầm</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nặng</a:t>
            </a:r>
            <a:r>
              <a:rPr lang="en-US" dirty="0">
                <a:latin typeface="Roboto" panose="02000000000000000000" pitchFamily="2" charset="0"/>
              </a:rPr>
              <a:t>, ta </a:t>
            </a:r>
            <a:r>
              <a:rPr lang="en-US" dirty="0" err="1">
                <a:latin typeface="Roboto" panose="02000000000000000000" pitchFamily="2" charset="0"/>
              </a:rPr>
              <a:t>cần</a:t>
            </a:r>
            <a:r>
              <a:rPr lang="en-US" dirty="0">
                <a:latin typeface="Roboto" panose="02000000000000000000" pitchFamily="2" charset="0"/>
              </a:rPr>
              <a:t> </a:t>
            </a:r>
            <a:r>
              <a:rPr lang="en-US" dirty="0" err="1">
                <a:latin typeface="Roboto" panose="02000000000000000000" pitchFamily="2" charset="0"/>
              </a:rPr>
              <a:t>gập</a:t>
            </a:r>
            <a:r>
              <a:rPr lang="en-US" dirty="0">
                <a:latin typeface="Roboto" panose="02000000000000000000" pitchFamily="2" charset="0"/>
              </a:rPr>
              <a:t> </a:t>
            </a:r>
            <a:r>
              <a:rPr lang="en-US" dirty="0" err="1">
                <a:latin typeface="Roboto" panose="02000000000000000000" pitchFamily="2" charset="0"/>
              </a:rPr>
              <a:t>sát</a:t>
            </a:r>
            <a:r>
              <a:rPr lang="en-US" dirty="0">
                <a:latin typeface="Roboto" panose="02000000000000000000" pitchFamily="2" charset="0"/>
              </a:rPr>
              <a:t> </a:t>
            </a:r>
            <a:r>
              <a:rPr lang="en-US" dirty="0" err="1">
                <a:latin typeface="Roboto" panose="02000000000000000000" pitchFamily="2" charset="0"/>
              </a:rPr>
              <a:t>cánh</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bắp</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a:t>
            </a:r>
            <a:endParaRPr lang="en-US" dirty="0">
              <a:latin typeface="Roboto" panose="02000000000000000000" pitchFamily="2" charset="0"/>
              <a:sym typeface="Arial"/>
            </a:endParaRPr>
          </a:p>
        </p:txBody>
      </p:sp>
    </p:spTree>
    <p:extLst>
      <p:ext uri="{BB962C8B-B14F-4D97-AF65-F5344CB8AC3E}">
        <p14:creationId xmlns:p14="http://schemas.microsoft.com/office/powerpoint/2010/main" val="2688222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iterate type="lt">
                                    <p:tmPct val="3000"/>
                                  </p:iterate>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8DD3A6-E910-2A2F-5F52-945483D2617F}"/>
              </a:ext>
            </a:extLst>
          </p:cNvPr>
          <p:cNvSpPr txBox="1"/>
          <p:nvPr/>
        </p:nvSpPr>
        <p:spPr>
          <a:xfrm>
            <a:off x="9022662" y="445825"/>
            <a:ext cx="2671297" cy="501729"/>
          </a:xfrm>
          <a:prstGeom prst="roundRect">
            <a:avLst>
              <a:gd name="adj" fmla="val 25080"/>
            </a:avLst>
          </a:prstGeom>
          <a:solidFill>
            <a:srgbClr val="002060"/>
          </a:solidFill>
        </p:spPr>
        <p:txBody>
          <a:bodyPr wrap="square" tIns="0" bIns="0" anchor="ctr" anchorCtr="0">
            <a:spAutoFit/>
          </a:bodyPr>
          <a:lstStyle/>
          <a:p>
            <a:pPr algn="ctr" defTabSz="326578">
              <a:defRPr/>
            </a:pPr>
            <a:r>
              <a:rPr lang="en-US" sz="2800" dirty="0" err="1">
                <a:solidFill>
                  <a:prstClr val="white"/>
                </a:solidFill>
                <a:latin typeface="Roboto Condensed" panose="02000000000000000000" pitchFamily="2" charset="0"/>
                <a:cs typeface="#9Slide03 Arima Madurai Black" panose="00000A00000000000000" pitchFamily="2" charset="-93"/>
              </a:rPr>
              <a:t>Đòn</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bẩy</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loại</a:t>
            </a:r>
            <a:r>
              <a:rPr lang="en-US" sz="2800" dirty="0">
                <a:solidFill>
                  <a:prstClr val="white"/>
                </a:solidFill>
                <a:latin typeface="Roboto Condensed" panose="02000000000000000000" pitchFamily="2" charset="0"/>
                <a:cs typeface="#9Slide03 Arima Madurai Black" panose="00000A00000000000000" pitchFamily="2" charset="-93"/>
              </a:rPr>
              <a:t> 2</a:t>
            </a:r>
            <a:endParaRPr lang="vi-VN" sz="2800" dirty="0">
              <a:solidFill>
                <a:prstClr val="white"/>
              </a:solidFill>
              <a:latin typeface="Roboto Condensed" panose="02000000000000000000" pitchFamily="2" charset="0"/>
              <a:cs typeface="#9Slide03 Arima Madurai Black" panose="00000A00000000000000" pitchFamily="2" charset="-93"/>
            </a:endParaRPr>
          </a:p>
        </p:txBody>
      </p:sp>
      <p:pic>
        <p:nvPicPr>
          <p:cNvPr id="4" name="Picture 3">
            <a:extLst>
              <a:ext uri="{FF2B5EF4-FFF2-40B4-BE49-F238E27FC236}">
                <a16:creationId xmlns:a16="http://schemas.microsoft.com/office/drawing/2014/main" id="{28F73A2B-78DE-2E4C-E4D5-BB0F29EFAC01}"/>
              </a:ext>
            </a:extLst>
          </p:cNvPr>
          <p:cNvPicPr>
            <a:picLocks noChangeAspect="1"/>
          </p:cNvPicPr>
          <p:nvPr/>
        </p:nvPicPr>
        <p:blipFill>
          <a:blip r:embed="rId2"/>
          <a:stretch>
            <a:fillRect/>
          </a:stretch>
        </p:blipFill>
        <p:spPr>
          <a:xfrm>
            <a:off x="5965780" y="1025887"/>
            <a:ext cx="5277587" cy="5496692"/>
          </a:xfrm>
          <a:prstGeom prst="rect">
            <a:avLst/>
          </a:prstGeom>
        </p:spPr>
      </p:pic>
      <p:grpSp>
        <p:nvGrpSpPr>
          <p:cNvPr id="2" name="Group 1">
            <a:extLst>
              <a:ext uri="{FF2B5EF4-FFF2-40B4-BE49-F238E27FC236}">
                <a16:creationId xmlns:a16="http://schemas.microsoft.com/office/drawing/2014/main" id="{0A949559-B0B5-06CF-011F-997063E599C2}"/>
              </a:ext>
            </a:extLst>
          </p:cNvPr>
          <p:cNvGrpSpPr/>
          <p:nvPr/>
        </p:nvGrpSpPr>
        <p:grpSpPr>
          <a:xfrm>
            <a:off x="948633" y="1966415"/>
            <a:ext cx="1702995" cy="567719"/>
            <a:chOff x="551554" y="829477"/>
            <a:chExt cx="1277246" cy="425789"/>
          </a:xfrm>
        </p:grpSpPr>
        <p:sp>
          <p:nvSpPr>
            <p:cNvPr id="5" name="Rectangle: Rounded Corners 4">
              <a:extLst>
                <a:ext uri="{FF2B5EF4-FFF2-40B4-BE49-F238E27FC236}">
                  <a16:creationId xmlns:a16="http://schemas.microsoft.com/office/drawing/2014/main" id="{66CE55D1-E10C-60CF-8F34-05C94300369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sp>
          <p:nvSpPr>
            <p:cNvPr id="6" name="Google Shape;2428;p39">
              <a:extLst>
                <a:ext uri="{FF2B5EF4-FFF2-40B4-BE49-F238E27FC236}">
                  <a16:creationId xmlns:a16="http://schemas.microsoft.com/office/drawing/2014/main" id="{AEE04A01-4A64-6CF1-E98C-F0641B643966}"/>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1219170" rtl="0" eaLnBrk="1" fontAlgn="auto" latinLnBrk="0" hangingPunct="1">
                <a:lnSpc>
                  <a:spcPct val="100000"/>
                </a:lnSpc>
                <a:spcBef>
                  <a:spcPts val="0"/>
                </a:spcBef>
                <a:spcAft>
                  <a:spcPts val="0"/>
                </a:spcAft>
                <a:buClr>
                  <a:srgbClr val="4751F8"/>
                </a:buClr>
                <a:buSzPts val="2800"/>
                <a:buFont typeface="Dosis"/>
                <a:buNone/>
                <a:tabLst/>
                <a:defRPr/>
              </a:pP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Trả</a:t>
              </a:r>
              <a:r>
                <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rPr>
                <a:t> </a:t>
              </a: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lời</a:t>
              </a:r>
              <a:endPar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endParaRPr>
            </a:p>
          </p:txBody>
        </p:sp>
      </p:grpSp>
      <p:grpSp>
        <p:nvGrpSpPr>
          <p:cNvPr id="9" name="Group 8">
            <a:extLst>
              <a:ext uri="{FF2B5EF4-FFF2-40B4-BE49-F238E27FC236}">
                <a16:creationId xmlns:a16="http://schemas.microsoft.com/office/drawing/2014/main" id="{F118093A-C94E-902D-B1B4-CD26BFB29E2D}"/>
              </a:ext>
            </a:extLst>
          </p:cNvPr>
          <p:cNvGrpSpPr/>
          <p:nvPr/>
        </p:nvGrpSpPr>
        <p:grpSpPr>
          <a:xfrm>
            <a:off x="624005" y="1953783"/>
            <a:ext cx="567720" cy="567720"/>
            <a:chOff x="3667971" y="2390066"/>
            <a:chExt cx="425790" cy="425790"/>
          </a:xfrm>
        </p:grpSpPr>
        <p:sp>
          <p:nvSpPr>
            <p:cNvPr id="16" name="Oval 15">
              <a:extLst>
                <a:ext uri="{FF2B5EF4-FFF2-40B4-BE49-F238E27FC236}">
                  <a16:creationId xmlns:a16="http://schemas.microsoft.com/office/drawing/2014/main" id="{4CD91201-0F9F-4A77-A975-CA7AC2B9C5A5}"/>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18" name="Picture 17">
              <a:extLst>
                <a:ext uri="{FF2B5EF4-FFF2-40B4-BE49-F238E27FC236}">
                  <a16:creationId xmlns:a16="http://schemas.microsoft.com/office/drawing/2014/main" id="{7A7E9059-4131-A1B4-1914-47D8A9EF2A4F}"/>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19" name="Google Shape;2299;p37">
            <a:extLst>
              <a:ext uri="{FF2B5EF4-FFF2-40B4-BE49-F238E27FC236}">
                <a16:creationId xmlns:a16="http://schemas.microsoft.com/office/drawing/2014/main" id="{7BF43F77-526E-EDBB-5E64-BB315A86697D}"/>
              </a:ext>
            </a:extLst>
          </p:cNvPr>
          <p:cNvSpPr txBox="1">
            <a:spLocks/>
          </p:cNvSpPr>
          <p:nvPr/>
        </p:nvSpPr>
        <p:spPr>
          <a:xfrm>
            <a:off x="570166" y="2919049"/>
            <a:ext cx="5566145" cy="253412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Khi cầm vật nặng, ta cần gập sát cánh tay vào bắp tay khi đó làm giảm được độ dài cánh tay đòn giúp làm giảm được tác dụng của trọng lượng của vật lên cánh tay để tránh mỏi cơ.</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3993747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3000"/>
                                  </p:iterate>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C08E0D6-C24F-7082-F4FC-0BDFA8B83B28}"/>
              </a:ext>
            </a:extLst>
          </p:cNvPr>
          <p:cNvSpPr txBox="1"/>
          <p:nvPr/>
        </p:nvSpPr>
        <p:spPr>
          <a:xfrm>
            <a:off x="406311" y="400096"/>
            <a:ext cx="3846093" cy="501729"/>
          </a:xfrm>
          <a:prstGeom prst="roundRect">
            <a:avLst>
              <a:gd name="adj" fmla="val 25080"/>
            </a:avLst>
          </a:prstGeom>
          <a:solidFill>
            <a:srgbClr val="002060"/>
          </a:solidFill>
        </p:spPr>
        <p:txBody>
          <a:bodyPr wrap="square" tIns="0" bIns="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3.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Đòn</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bẩy</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trong</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xe</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đạp</a:t>
            </a:r>
            <a:endParaRPr kumimoji="0" lang="vi-VN"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endParaRPr>
          </a:p>
        </p:txBody>
      </p:sp>
      <p:pic>
        <p:nvPicPr>
          <p:cNvPr id="2052" name="Picture 4" descr="Xe đạp học sinh VHBIKE HELLOKITTY 24 inch">
            <a:extLst>
              <a:ext uri="{FF2B5EF4-FFF2-40B4-BE49-F238E27FC236}">
                <a16:creationId xmlns:a16="http://schemas.microsoft.com/office/drawing/2014/main" id="{F81AFFA6-60AD-D5D9-B378-CF029B1D5B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272" b="15374"/>
          <a:stretch/>
        </p:blipFill>
        <p:spPr bwMode="auto">
          <a:xfrm>
            <a:off x="1827245" y="901825"/>
            <a:ext cx="8249816" cy="5309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90472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44234" y="365850"/>
            <a:ext cx="4066510"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2F9AABB-1A13-7A52-C174-38CB9D853A4D}"/>
              </a:ext>
            </a:extLst>
          </p:cNvPr>
          <p:cNvPicPr>
            <a:picLocks noChangeAspect="1"/>
          </p:cNvPicPr>
          <p:nvPr/>
        </p:nvPicPr>
        <p:blipFill>
          <a:blip r:embed="rId2"/>
          <a:stretch>
            <a:fillRect/>
          </a:stretch>
        </p:blipFill>
        <p:spPr>
          <a:xfrm>
            <a:off x="244233" y="365850"/>
            <a:ext cx="606077" cy="606077"/>
          </a:xfrm>
          <a:prstGeom prst="rect">
            <a:avLst/>
          </a:prstGeom>
        </p:spPr>
      </p:pic>
      <p:sp>
        <p:nvSpPr>
          <p:cNvPr id="3" name="TextBox 2">
            <a:extLst>
              <a:ext uri="{FF2B5EF4-FFF2-40B4-BE49-F238E27FC236}">
                <a16:creationId xmlns:a16="http://schemas.microsoft.com/office/drawing/2014/main" id="{835D3395-C281-1DBB-8E57-4952D9F22DD8}"/>
              </a:ext>
            </a:extLst>
          </p:cNvPr>
          <p:cNvSpPr txBox="1"/>
          <p:nvPr/>
        </p:nvSpPr>
        <p:spPr>
          <a:xfrm>
            <a:off x="850310" y="393045"/>
            <a:ext cx="3460434"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Tác</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Dụng</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Của</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Bẩy</a:t>
            </a:r>
            <a:endParaRPr lang="en-US" sz="2800" dirty="0">
              <a:solidFill>
                <a:srgbClr val="002060"/>
              </a:solidFill>
              <a:latin typeface="Roboto Condensed" panose="02000000000000000000" pitchFamily="2" charset="0"/>
            </a:endParaRPr>
          </a:p>
        </p:txBody>
      </p:sp>
      <p:pic>
        <p:nvPicPr>
          <p:cNvPr id="1026" name="Picture 2" descr="1st Class Lever.avi on Make a GIF">
            <a:extLst>
              <a:ext uri="{FF2B5EF4-FFF2-40B4-BE49-F238E27FC236}">
                <a16:creationId xmlns:a16="http://schemas.microsoft.com/office/drawing/2014/main" id="{A0373357-2601-8EAF-4B3A-6DE71C61CE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34" t="2573" r="23398" b="24494"/>
          <a:stretch/>
        </p:blipFill>
        <p:spPr bwMode="auto">
          <a:xfrm>
            <a:off x="3581263" y="2545889"/>
            <a:ext cx="5029472" cy="41052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9D3C0CA-9C30-68A0-E4A4-CF74ABDDA865}"/>
              </a:ext>
            </a:extLst>
          </p:cNvPr>
          <p:cNvSpPr txBox="1"/>
          <p:nvPr/>
        </p:nvSpPr>
        <p:spPr>
          <a:xfrm>
            <a:off x="547271" y="1246319"/>
            <a:ext cx="11210544" cy="461665"/>
          </a:xfrm>
          <a:prstGeom prst="rect">
            <a:avLst/>
          </a:prstGeom>
          <a:noFill/>
        </p:spPr>
        <p:txBody>
          <a:bodyPr wrap="square" rtlCol="0">
            <a:spAutoFit/>
          </a:bodyPr>
          <a:lstStyle/>
          <a:p>
            <a:r>
              <a:rPr lang="en-US" sz="2400" dirty="0">
                <a:latin typeface="Roboto" panose="02000000000000000000" pitchFamily="2" charset="0"/>
                <a:cs typeface="#9Slide03 Arima Madurai Black" panose="00000A00000000000000" pitchFamily="2" charset="-93"/>
              </a:rPr>
              <a:t>Khi </a:t>
            </a:r>
            <a:r>
              <a:rPr lang="en-US" sz="2400" dirty="0" err="1">
                <a:latin typeface="Roboto" panose="02000000000000000000" pitchFamily="2" charset="0"/>
                <a:cs typeface="#9Slide03 Arima Madurai Black" panose="00000A00000000000000" pitchFamily="2" charset="-93"/>
              </a:rPr>
              <a:t>một</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vật</a:t>
            </a:r>
            <a:r>
              <a:rPr lang="en-US" sz="2400" dirty="0">
                <a:latin typeface="Roboto" panose="02000000000000000000" pitchFamily="2" charset="0"/>
                <a:cs typeface="#9Slide03 Arima Madurai Black" panose="00000A00000000000000" pitchFamily="2" charset="-93"/>
              </a:rPr>
              <a:t> quay do </a:t>
            </a:r>
            <a:r>
              <a:rPr lang="en-US" sz="2400" dirty="0" err="1">
                <a:latin typeface="Roboto" panose="02000000000000000000" pitchFamily="2" charset="0"/>
                <a:cs typeface="#9Slide03 Arima Madurai Black" panose="00000A00000000000000" pitchFamily="2" charset="-93"/>
              </a:rPr>
              <a:t>chịu</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lực</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tác</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dụng</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nó</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có</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thể</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tác</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dụng</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lực</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lên</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một</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vật</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khác</a:t>
            </a:r>
            <a:endParaRPr lang="en-US" sz="2400" dirty="0">
              <a:latin typeface="Roboto" panose="02000000000000000000" pitchFamily="2" charset="0"/>
              <a:cs typeface="#9Slide03 Arima Madurai Black" panose="00000A00000000000000" pitchFamily="2" charset="-93"/>
            </a:endParaRPr>
          </a:p>
        </p:txBody>
      </p:sp>
      <p:pic>
        <p:nvPicPr>
          <p:cNvPr id="10" name="Graphic 9" descr="Arrow Slight curve">
            <a:extLst>
              <a:ext uri="{FF2B5EF4-FFF2-40B4-BE49-F238E27FC236}">
                <a16:creationId xmlns:a16="http://schemas.microsoft.com/office/drawing/2014/main" id="{F37E1149-FD5A-94C6-7A8F-18739066841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036921" y="1657882"/>
            <a:ext cx="914400" cy="914400"/>
          </a:xfrm>
          <a:prstGeom prst="rect">
            <a:avLst/>
          </a:prstGeom>
        </p:spPr>
      </p:pic>
      <p:sp>
        <p:nvSpPr>
          <p:cNvPr id="11" name="TextBox 10">
            <a:extLst>
              <a:ext uri="{FF2B5EF4-FFF2-40B4-BE49-F238E27FC236}">
                <a16:creationId xmlns:a16="http://schemas.microsoft.com/office/drawing/2014/main" id="{727BA632-2298-CA75-5094-D685E16C8F3D}"/>
              </a:ext>
            </a:extLst>
          </p:cNvPr>
          <p:cNvSpPr txBox="1"/>
          <p:nvPr/>
        </p:nvSpPr>
        <p:spPr>
          <a:xfrm>
            <a:off x="5176343" y="1834549"/>
            <a:ext cx="1839313" cy="584775"/>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cs typeface="#9Slide03 Arima Madurai Black" panose="00000A00000000000000" pitchFamily="2" charset="-93"/>
              </a:rPr>
              <a:t>Đòn</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Bẩy</a:t>
            </a:r>
            <a:endParaRPr lang="en-US" sz="3200" dirty="0">
              <a:solidFill>
                <a:srgbClr val="002060"/>
              </a:solidFill>
              <a:latin typeface="Roboto Black" panose="02000000000000000000" pitchFamily="2" charset="0"/>
              <a:cs typeface="#9Slide03 Arima Madurai Black" panose="00000A00000000000000" pitchFamily="2" charset="-93"/>
            </a:endParaRPr>
          </a:p>
        </p:txBody>
      </p:sp>
      <p:sp>
        <p:nvSpPr>
          <p:cNvPr id="12" name="TextBox 11">
            <a:extLst>
              <a:ext uri="{FF2B5EF4-FFF2-40B4-BE49-F238E27FC236}">
                <a16:creationId xmlns:a16="http://schemas.microsoft.com/office/drawing/2014/main" id="{7BAB061A-8A18-05EF-88BF-6252052942B1}"/>
              </a:ext>
            </a:extLst>
          </p:cNvPr>
          <p:cNvSpPr txBox="1"/>
          <p:nvPr/>
        </p:nvSpPr>
        <p:spPr>
          <a:xfrm>
            <a:off x="547271" y="2625316"/>
            <a:ext cx="7629145" cy="461665"/>
          </a:xfrm>
          <a:prstGeom prst="rect">
            <a:avLst/>
          </a:prstGeom>
          <a:noFill/>
        </p:spPr>
        <p:txBody>
          <a:bodyPr wrap="square" rtlCol="0">
            <a:spAutoFit/>
          </a:bodyPr>
          <a:lstStyle/>
          <a:p>
            <a:r>
              <a:rPr lang="en-US" sz="2400" dirty="0" err="1">
                <a:latin typeface="Roboto" panose="02000000000000000000" pitchFamily="2" charset="0"/>
                <a:cs typeface="#9Slide03 Arima Madurai Black" panose="00000A00000000000000" pitchFamily="2" charset="-93"/>
              </a:rPr>
              <a:t>Đòn</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bẩy</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có</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thể</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làm</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thay</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đổi</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hướng</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của</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lực</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tác</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dụng</a:t>
            </a:r>
            <a:endParaRPr lang="en-US" sz="2400" dirty="0">
              <a:latin typeface="Roboto" panose="02000000000000000000" pitchFamily="2" charset="0"/>
              <a:cs typeface="#9Slide03 Arima Madurai Black" panose="00000A00000000000000" pitchFamily="2" charset="-93"/>
            </a:endParaRPr>
          </a:p>
        </p:txBody>
      </p:sp>
    </p:spTree>
    <p:extLst>
      <p:ext uri="{BB962C8B-B14F-4D97-AF65-F5344CB8AC3E}">
        <p14:creationId xmlns:p14="http://schemas.microsoft.com/office/powerpoint/2010/main" val="18386314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2000"/>
                                  </p:iterate>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par>
                          <p:cTn id="19" fill="hold">
                            <p:stCondLst>
                              <p:cond delay="1090"/>
                            </p:stCondLst>
                            <p:childTnLst>
                              <p:par>
                                <p:cTn id="20" presetID="53" presetClass="entr" presetSubtype="16"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500" fill="hold"/>
                                        <p:tgtEl>
                                          <p:spTgt spid="1026"/>
                                        </p:tgtEl>
                                        <p:attrNameLst>
                                          <p:attrName>ppt_w</p:attrName>
                                        </p:attrNameLst>
                                      </p:cBhvr>
                                      <p:tavLst>
                                        <p:tav tm="0">
                                          <p:val>
                                            <p:fltVal val="0"/>
                                          </p:val>
                                        </p:tav>
                                        <p:tav tm="100000">
                                          <p:val>
                                            <p:strVal val="#ppt_w"/>
                                          </p:val>
                                        </p:tav>
                                      </p:tavLst>
                                    </p:anim>
                                    <p:anim calcmode="lin" valueType="num">
                                      <p:cBhvr>
                                        <p:cTn id="23" dur="500" fill="hold"/>
                                        <p:tgtEl>
                                          <p:spTgt spid="1026"/>
                                        </p:tgtEl>
                                        <p:attrNameLst>
                                          <p:attrName>ppt_h</p:attrName>
                                        </p:attrNameLst>
                                      </p:cBhvr>
                                      <p:tavLst>
                                        <p:tav tm="0">
                                          <p:val>
                                            <p:fltVal val="0"/>
                                          </p:val>
                                        </p:tav>
                                        <p:tav tm="100000">
                                          <p:val>
                                            <p:strVal val="#ppt_h"/>
                                          </p:val>
                                        </p:tav>
                                      </p:tavLst>
                                    </p:anim>
                                    <p:animEffect transition="in" filter="fade">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iterate type="lt">
                                    <p:tmPct val="2000"/>
                                  </p:iterate>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8"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8B087-701B-DC0C-53D9-81CF33E65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
            <a:ext cx="6858000" cy="6858000"/>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462871" y="910296"/>
            <a:ext cx="5179886" cy="550920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0" normalizeH="0" baseline="0">
                <a:ln>
                  <a:noFill/>
                </a:ln>
                <a:solidFill>
                  <a:srgbClr val="002060"/>
                </a:solidFill>
                <a:effectLst/>
                <a:uLnTx/>
                <a:uFillTx/>
                <a:latin typeface="#9Slide07 IcielBaliho Script" pitchFamily="2" charset="-93"/>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dirty="0">
                <a:latin typeface="Roboto Condensed" panose="02000000000000000000" pitchFamily="2" charset="0"/>
              </a:rPr>
              <a:t>Em hãy xác định các đòn bẩy trên xe đạp khi ta sử dụng xe. Ứng với mỗi trường hợp hãy xác định trục quay, các lực tác dụng và xác định loại đòn bẩy tương ứng.</a:t>
            </a:r>
            <a:endParaRPr lang="en-US" sz="4400" dirty="0">
              <a:latin typeface="Roboto Condensed" panose="02000000000000000000" pitchFamily="2" charset="0"/>
            </a:endParaRPr>
          </a:p>
        </p:txBody>
      </p:sp>
    </p:spTree>
    <p:extLst>
      <p:ext uri="{BB962C8B-B14F-4D97-AF65-F5344CB8AC3E}">
        <p14:creationId xmlns:p14="http://schemas.microsoft.com/office/powerpoint/2010/main" val="20045736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C08E0D6-C24F-7082-F4FC-0BDFA8B83B28}"/>
              </a:ext>
            </a:extLst>
          </p:cNvPr>
          <p:cNvSpPr txBox="1"/>
          <p:nvPr/>
        </p:nvSpPr>
        <p:spPr>
          <a:xfrm>
            <a:off x="406311" y="400096"/>
            <a:ext cx="3757316" cy="501729"/>
          </a:xfrm>
          <a:prstGeom prst="roundRect">
            <a:avLst>
              <a:gd name="adj" fmla="val 25080"/>
            </a:avLst>
          </a:prstGeom>
          <a:solidFill>
            <a:srgbClr val="002060"/>
          </a:solidFill>
        </p:spPr>
        <p:txBody>
          <a:bodyPr wrap="square" tIns="0" bIns="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3.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Đòn</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bẩy</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trong</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xe</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đạp</a:t>
            </a:r>
            <a:endParaRPr kumimoji="0" lang="vi-VN"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endParaRPr>
          </a:p>
        </p:txBody>
      </p:sp>
      <p:pic>
        <p:nvPicPr>
          <p:cNvPr id="4098" name="Picture 2" descr="Xe Đạp Phổ Thông 24 Inch HMT Việt Nam">
            <a:extLst>
              <a:ext uri="{FF2B5EF4-FFF2-40B4-BE49-F238E27FC236}">
                <a16:creationId xmlns:a16="http://schemas.microsoft.com/office/drawing/2014/main" id="{06DD4775-3ECF-2165-E478-8248CE1B3C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994" t="54379" r="40395" b="21593"/>
          <a:stretch/>
        </p:blipFill>
        <p:spPr bwMode="auto">
          <a:xfrm>
            <a:off x="2676525" y="1190624"/>
            <a:ext cx="6475460" cy="3086101"/>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299;p37">
            <a:extLst>
              <a:ext uri="{FF2B5EF4-FFF2-40B4-BE49-F238E27FC236}">
                <a16:creationId xmlns:a16="http://schemas.microsoft.com/office/drawing/2014/main" id="{B65640DD-BB9E-6979-CE3D-108A578C3D43}"/>
              </a:ext>
            </a:extLst>
          </p:cNvPr>
          <p:cNvSpPr txBox="1">
            <a:spLocks/>
          </p:cNvSpPr>
          <p:nvPr/>
        </p:nvSpPr>
        <p:spPr>
          <a:xfrm>
            <a:off x="560641" y="4406764"/>
            <a:ext cx="11412284"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Bộ</a:t>
            </a:r>
            <a:r>
              <a:rPr lang="en-US" dirty="0">
                <a:latin typeface="Roboto" panose="02000000000000000000" pitchFamily="2" charset="0"/>
              </a:rPr>
              <a:t> </a:t>
            </a:r>
            <a:r>
              <a:rPr lang="en-US" dirty="0" err="1">
                <a:latin typeface="Roboto" panose="02000000000000000000" pitchFamily="2" charset="0"/>
              </a:rPr>
              <a:t>phận</a:t>
            </a:r>
            <a:r>
              <a:rPr lang="en-US" dirty="0">
                <a:latin typeface="Roboto" panose="02000000000000000000" pitchFamily="2" charset="0"/>
              </a:rPr>
              <a:t> </a:t>
            </a:r>
            <a:r>
              <a:rPr lang="en-US" dirty="0" err="1">
                <a:latin typeface="Roboto" panose="02000000000000000000" pitchFamily="2" charset="0"/>
              </a:rPr>
              <a:t>gồm</a:t>
            </a:r>
            <a:r>
              <a:rPr lang="en-US" dirty="0">
                <a:latin typeface="Roboto" panose="02000000000000000000" pitchFamily="2" charset="0"/>
              </a:rPr>
              <a:t>: </a:t>
            </a:r>
            <a:r>
              <a:rPr lang="en-US" dirty="0" err="1">
                <a:latin typeface="Roboto" panose="02000000000000000000" pitchFamily="2" charset="0"/>
              </a:rPr>
              <a:t>Bàn</a:t>
            </a:r>
            <a:r>
              <a:rPr lang="en-US" dirty="0">
                <a:latin typeface="Roboto" panose="02000000000000000000" pitchFamily="2" charset="0"/>
              </a:rPr>
              <a:t> </a:t>
            </a:r>
            <a:r>
              <a:rPr lang="en-US" dirty="0" err="1">
                <a:latin typeface="Roboto" panose="02000000000000000000" pitchFamily="2" charset="0"/>
              </a:rPr>
              <a:t>đạp</a:t>
            </a:r>
            <a:r>
              <a:rPr lang="en-US" dirty="0">
                <a:latin typeface="Roboto" panose="02000000000000000000" pitchFamily="2" charset="0"/>
              </a:rPr>
              <a:t> (</a:t>
            </a:r>
            <a:r>
              <a:rPr lang="en-US" dirty="0" err="1">
                <a:latin typeface="Roboto" panose="02000000000000000000" pitchFamily="2" charset="0"/>
              </a:rPr>
              <a:t>pê-đan</a:t>
            </a:r>
            <a:r>
              <a:rPr lang="en-US" dirty="0">
                <a:latin typeface="Roboto" panose="02000000000000000000" pitchFamily="2" charset="0"/>
              </a:rPr>
              <a:t>) (1), </a:t>
            </a:r>
            <a:r>
              <a:rPr lang="en-US" dirty="0" err="1">
                <a:latin typeface="Roboto" panose="02000000000000000000" pitchFamily="2" charset="0"/>
              </a:rPr>
              <a:t>đùi</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giữa</a:t>
            </a:r>
            <a:r>
              <a:rPr lang="en-US" dirty="0">
                <a:latin typeface="Roboto" panose="02000000000000000000" pitchFamily="2" charset="0"/>
              </a:rPr>
              <a:t> (2), </a:t>
            </a:r>
            <a:r>
              <a:rPr lang="en-US" dirty="0" err="1">
                <a:latin typeface="Roboto" panose="02000000000000000000" pitchFamily="2" charset="0"/>
              </a:rPr>
              <a:t>đĩa</a:t>
            </a:r>
            <a:r>
              <a:rPr lang="en-US" dirty="0">
                <a:latin typeface="Roboto" panose="02000000000000000000" pitchFamily="2" charset="0"/>
              </a:rPr>
              <a:t> (3), </a:t>
            </a:r>
            <a:r>
              <a:rPr lang="en-US" dirty="0" err="1">
                <a:latin typeface="Roboto" panose="02000000000000000000" pitchFamily="2" charset="0"/>
              </a:rPr>
              <a:t>xích</a:t>
            </a:r>
            <a:r>
              <a:rPr lang="en-US" dirty="0">
                <a:latin typeface="Roboto" panose="02000000000000000000" pitchFamily="2" charset="0"/>
              </a:rPr>
              <a:t> (4), </a:t>
            </a:r>
            <a:r>
              <a:rPr lang="en-US" dirty="0" err="1">
                <a:latin typeface="Roboto" panose="02000000000000000000" pitchFamily="2" charset="0"/>
              </a:rPr>
              <a:t>líp</a:t>
            </a:r>
            <a:r>
              <a:rPr lang="en-US" dirty="0">
                <a:latin typeface="Roboto" panose="02000000000000000000" pitchFamily="2" charset="0"/>
              </a:rPr>
              <a:t> (5).</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3" name="Google Shape;2299;p37">
            <a:extLst>
              <a:ext uri="{FF2B5EF4-FFF2-40B4-BE49-F238E27FC236}">
                <a16:creationId xmlns:a16="http://schemas.microsoft.com/office/drawing/2014/main" id="{C32B45C5-8126-B4B2-33DC-DB9533670716}"/>
              </a:ext>
            </a:extLst>
          </p:cNvPr>
          <p:cNvSpPr txBox="1">
            <a:spLocks/>
          </p:cNvSpPr>
          <p:nvPr/>
        </p:nvSpPr>
        <p:spPr>
          <a:xfrm>
            <a:off x="8516684" y="2482809"/>
            <a:ext cx="763334"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gn="ctr"/>
            <a:r>
              <a:rPr lang="en-US" b="1" dirty="0">
                <a:solidFill>
                  <a:srgbClr val="C00000"/>
                </a:solidFill>
                <a:highlight>
                  <a:srgbClr val="FFFF00"/>
                </a:highlight>
                <a:latin typeface="Roboto" panose="02000000000000000000" pitchFamily="2" charset="0"/>
              </a:rPr>
              <a:t>(1)</a:t>
            </a:r>
            <a:endParaRPr kumimoji="0" lang="en-US" sz="2200" b="1" i="0" u="none" strike="noStrike" kern="0" cap="none" spc="0" normalizeH="0" baseline="0" noProof="0" dirty="0">
              <a:ln>
                <a:noFill/>
              </a:ln>
              <a:solidFill>
                <a:srgbClr val="C00000"/>
              </a:solidFill>
              <a:effectLst/>
              <a:highlight>
                <a:srgbClr val="FFFF00"/>
              </a:highlight>
              <a:uLnTx/>
              <a:uFillTx/>
              <a:latin typeface="Roboto" panose="02000000000000000000" pitchFamily="2" charset="0"/>
              <a:sym typeface="Arial"/>
            </a:endParaRPr>
          </a:p>
        </p:txBody>
      </p:sp>
      <p:sp>
        <p:nvSpPr>
          <p:cNvPr id="4" name="Google Shape;2299;p37">
            <a:extLst>
              <a:ext uri="{FF2B5EF4-FFF2-40B4-BE49-F238E27FC236}">
                <a16:creationId xmlns:a16="http://schemas.microsoft.com/office/drawing/2014/main" id="{5D723712-7CE5-1AB5-F1DE-CB882EC9180A}"/>
              </a:ext>
            </a:extLst>
          </p:cNvPr>
          <p:cNvSpPr txBox="1">
            <a:spLocks/>
          </p:cNvSpPr>
          <p:nvPr/>
        </p:nvSpPr>
        <p:spPr>
          <a:xfrm>
            <a:off x="6875381" y="2579788"/>
            <a:ext cx="763335"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gn="ctr"/>
            <a:r>
              <a:rPr lang="en-US" b="1" dirty="0">
                <a:solidFill>
                  <a:srgbClr val="C00000"/>
                </a:solidFill>
                <a:highlight>
                  <a:srgbClr val="FFFF00"/>
                </a:highlight>
                <a:latin typeface="Roboto" panose="02000000000000000000" pitchFamily="2" charset="0"/>
              </a:rPr>
              <a:t>(2)</a:t>
            </a:r>
            <a:endParaRPr kumimoji="0" lang="en-US" sz="2200" b="1" i="0" u="none" strike="noStrike" kern="0" cap="none" spc="0" normalizeH="0" baseline="0" noProof="0" dirty="0">
              <a:ln>
                <a:noFill/>
              </a:ln>
              <a:solidFill>
                <a:srgbClr val="C00000"/>
              </a:solidFill>
              <a:effectLst/>
              <a:highlight>
                <a:srgbClr val="FFFF00"/>
              </a:highlight>
              <a:uLnTx/>
              <a:uFillTx/>
              <a:latin typeface="Roboto" panose="02000000000000000000" pitchFamily="2" charset="0"/>
              <a:sym typeface="Arial"/>
            </a:endParaRPr>
          </a:p>
        </p:txBody>
      </p:sp>
      <p:sp>
        <p:nvSpPr>
          <p:cNvPr id="5" name="Google Shape;2299;p37">
            <a:extLst>
              <a:ext uri="{FF2B5EF4-FFF2-40B4-BE49-F238E27FC236}">
                <a16:creationId xmlns:a16="http://schemas.microsoft.com/office/drawing/2014/main" id="{4B59C092-24BB-3FB5-F5DF-AED6B065229B}"/>
              </a:ext>
            </a:extLst>
          </p:cNvPr>
          <p:cNvSpPr txBox="1">
            <a:spLocks/>
          </p:cNvSpPr>
          <p:nvPr/>
        </p:nvSpPr>
        <p:spPr>
          <a:xfrm>
            <a:off x="5800587" y="2733673"/>
            <a:ext cx="763335"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gn="ctr"/>
            <a:r>
              <a:rPr lang="en-US" b="1" dirty="0">
                <a:solidFill>
                  <a:srgbClr val="C00000"/>
                </a:solidFill>
                <a:highlight>
                  <a:srgbClr val="FFFF00"/>
                </a:highlight>
                <a:latin typeface="Roboto" panose="02000000000000000000" pitchFamily="2" charset="0"/>
              </a:rPr>
              <a:t>(3)</a:t>
            </a:r>
            <a:endParaRPr kumimoji="0" lang="en-US" sz="2200" b="1" i="0" u="none" strike="noStrike" kern="0" cap="none" spc="0" normalizeH="0" baseline="0" noProof="0" dirty="0">
              <a:ln>
                <a:noFill/>
              </a:ln>
              <a:solidFill>
                <a:srgbClr val="C00000"/>
              </a:solidFill>
              <a:effectLst/>
              <a:highlight>
                <a:srgbClr val="FFFF00"/>
              </a:highlight>
              <a:uLnTx/>
              <a:uFillTx/>
              <a:latin typeface="Roboto" panose="02000000000000000000" pitchFamily="2" charset="0"/>
              <a:sym typeface="Arial"/>
            </a:endParaRPr>
          </a:p>
        </p:txBody>
      </p:sp>
      <p:sp>
        <p:nvSpPr>
          <p:cNvPr id="6" name="Google Shape;2299;p37">
            <a:extLst>
              <a:ext uri="{FF2B5EF4-FFF2-40B4-BE49-F238E27FC236}">
                <a16:creationId xmlns:a16="http://schemas.microsoft.com/office/drawing/2014/main" id="{ECD36F57-2E89-6A4C-4F05-0628EA7F16D9}"/>
              </a:ext>
            </a:extLst>
          </p:cNvPr>
          <p:cNvSpPr txBox="1">
            <a:spLocks/>
          </p:cNvSpPr>
          <p:nvPr/>
        </p:nvSpPr>
        <p:spPr>
          <a:xfrm>
            <a:off x="4322247" y="3429000"/>
            <a:ext cx="1002228"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gn="ctr"/>
            <a:r>
              <a:rPr lang="en-US" b="1" dirty="0">
                <a:solidFill>
                  <a:srgbClr val="C00000"/>
                </a:solidFill>
                <a:highlight>
                  <a:srgbClr val="FFFF00"/>
                </a:highlight>
                <a:latin typeface="Roboto" panose="02000000000000000000" pitchFamily="2" charset="0"/>
              </a:rPr>
              <a:t>(4)</a:t>
            </a:r>
            <a:endParaRPr kumimoji="0" lang="en-US" sz="2200" b="1" i="0" u="none" strike="noStrike" kern="0" cap="none" spc="0" normalizeH="0" baseline="0" noProof="0" dirty="0">
              <a:ln>
                <a:noFill/>
              </a:ln>
              <a:solidFill>
                <a:srgbClr val="C00000"/>
              </a:solidFill>
              <a:effectLst/>
              <a:highlight>
                <a:srgbClr val="FFFF00"/>
              </a:highlight>
              <a:uLnTx/>
              <a:uFillTx/>
              <a:latin typeface="Roboto" panose="02000000000000000000" pitchFamily="2" charset="0"/>
              <a:sym typeface="Arial"/>
            </a:endParaRPr>
          </a:p>
        </p:txBody>
      </p:sp>
      <p:sp>
        <p:nvSpPr>
          <p:cNvPr id="7" name="Google Shape;2299;p37">
            <a:extLst>
              <a:ext uri="{FF2B5EF4-FFF2-40B4-BE49-F238E27FC236}">
                <a16:creationId xmlns:a16="http://schemas.microsoft.com/office/drawing/2014/main" id="{D29960B6-718A-93BB-A3C6-B4168755D4EC}"/>
              </a:ext>
            </a:extLst>
          </p:cNvPr>
          <p:cNvSpPr txBox="1">
            <a:spLocks/>
          </p:cNvSpPr>
          <p:nvPr/>
        </p:nvSpPr>
        <p:spPr>
          <a:xfrm>
            <a:off x="2658348" y="3270064"/>
            <a:ext cx="763334"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gn="ctr"/>
            <a:r>
              <a:rPr lang="en-US" b="1" dirty="0">
                <a:solidFill>
                  <a:srgbClr val="C00000"/>
                </a:solidFill>
                <a:highlight>
                  <a:srgbClr val="FFFF00"/>
                </a:highlight>
                <a:latin typeface="Roboto" panose="02000000000000000000" pitchFamily="2" charset="0"/>
              </a:rPr>
              <a:t>(5)</a:t>
            </a:r>
            <a:endParaRPr kumimoji="0" lang="en-US" sz="2200" b="1" i="0" u="none" strike="noStrike" kern="0" cap="none" spc="0" normalizeH="0" baseline="0" noProof="0" dirty="0">
              <a:ln>
                <a:noFill/>
              </a:ln>
              <a:solidFill>
                <a:srgbClr val="C00000"/>
              </a:solidFill>
              <a:effectLst/>
              <a:highlight>
                <a:srgbClr val="FFFF00"/>
              </a:highligh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950F6ADE-F5FF-A326-7C25-55738A2F17F5}"/>
              </a:ext>
            </a:extLst>
          </p:cNvPr>
          <p:cNvSpPr txBox="1">
            <a:spLocks/>
          </p:cNvSpPr>
          <p:nvPr/>
        </p:nvSpPr>
        <p:spPr>
          <a:xfrm>
            <a:off x="560641" y="4951939"/>
            <a:ext cx="4401884"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Bàn</a:t>
            </a:r>
            <a:r>
              <a:rPr lang="en-US" dirty="0">
                <a:latin typeface="Roboto" panose="02000000000000000000" pitchFamily="2" charset="0"/>
              </a:rPr>
              <a:t> </a:t>
            </a:r>
            <a:r>
              <a:rPr lang="en-US" dirty="0" err="1">
                <a:latin typeface="Roboto" panose="02000000000000000000" pitchFamily="2" charset="0"/>
              </a:rPr>
              <a:t>đạp</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cxnSp>
        <p:nvCxnSpPr>
          <p:cNvPr id="9" name="Straight Arrow Connector 8">
            <a:extLst>
              <a:ext uri="{FF2B5EF4-FFF2-40B4-BE49-F238E27FC236}">
                <a16:creationId xmlns:a16="http://schemas.microsoft.com/office/drawing/2014/main" id="{DA34D5C0-98DC-1EBF-D97B-948CD2A28478}"/>
              </a:ext>
            </a:extLst>
          </p:cNvPr>
          <p:cNvCxnSpPr>
            <a:cxnSpLocks/>
          </p:cNvCxnSpPr>
          <p:nvPr/>
        </p:nvCxnSpPr>
        <p:spPr>
          <a:xfrm>
            <a:off x="8372839" y="3214924"/>
            <a:ext cx="0" cy="973321"/>
          </a:xfrm>
          <a:prstGeom prst="straightConnector1">
            <a:avLst/>
          </a:prstGeom>
          <a:ln w="57150">
            <a:solidFill>
              <a:srgbClr val="002060"/>
            </a:solidFill>
            <a:tailEnd type="triangle"/>
          </a:ln>
        </p:spPr>
        <p:style>
          <a:lnRef idx="1">
            <a:schemeClr val="accent2"/>
          </a:lnRef>
          <a:fillRef idx="0">
            <a:schemeClr val="accent2"/>
          </a:fillRef>
          <a:effectRef idx="0">
            <a:schemeClr val="accent2"/>
          </a:effectRef>
          <a:fontRef idx="minor">
            <a:schemeClr val="tx1"/>
          </a:fontRef>
        </p:style>
      </p:cxnSp>
      <p:sp>
        <p:nvSpPr>
          <p:cNvPr id="11" name="Google Shape;2299;p37">
            <a:extLst>
              <a:ext uri="{FF2B5EF4-FFF2-40B4-BE49-F238E27FC236}">
                <a16:creationId xmlns:a16="http://schemas.microsoft.com/office/drawing/2014/main" id="{9D90DB0B-C072-FA87-5C7D-769844CB9163}"/>
              </a:ext>
            </a:extLst>
          </p:cNvPr>
          <p:cNvSpPr txBox="1">
            <a:spLocks/>
          </p:cNvSpPr>
          <p:nvPr/>
        </p:nvSpPr>
        <p:spPr>
          <a:xfrm>
            <a:off x="560641" y="5534059"/>
            <a:ext cx="4401884"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giữa</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tựa</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12" name="Isosceles Triangle 11">
            <a:extLst>
              <a:ext uri="{FF2B5EF4-FFF2-40B4-BE49-F238E27FC236}">
                <a16:creationId xmlns:a16="http://schemas.microsoft.com/office/drawing/2014/main" id="{0A190B36-1989-B8B4-C272-8D38671C1A58}"/>
              </a:ext>
            </a:extLst>
          </p:cNvPr>
          <p:cNvSpPr/>
          <p:nvPr/>
        </p:nvSpPr>
        <p:spPr>
          <a:xfrm flipH="1">
            <a:off x="6441791" y="3311008"/>
            <a:ext cx="619740" cy="526867"/>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sp>
        <p:nvSpPr>
          <p:cNvPr id="13" name="Google Shape;2299;p37">
            <a:extLst>
              <a:ext uri="{FF2B5EF4-FFF2-40B4-BE49-F238E27FC236}">
                <a16:creationId xmlns:a16="http://schemas.microsoft.com/office/drawing/2014/main" id="{A42D74AD-B21C-70C9-C8EC-0F1FD81A69C6}"/>
              </a:ext>
            </a:extLst>
          </p:cNvPr>
          <p:cNvSpPr txBox="1">
            <a:spLocks/>
          </p:cNvSpPr>
          <p:nvPr/>
        </p:nvSpPr>
        <p:spPr>
          <a:xfrm>
            <a:off x="560640" y="6054755"/>
            <a:ext cx="10505465"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Xích</a:t>
            </a:r>
            <a:r>
              <a:rPr lang="en-US" dirty="0">
                <a:latin typeface="Roboto" panose="02000000000000000000" pitchFamily="2" charset="0"/>
              </a:rPr>
              <a:t> </a:t>
            </a:r>
            <a:r>
              <a:rPr lang="en-US" dirty="0" err="1">
                <a:latin typeface="Roboto" panose="02000000000000000000" pitchFamily="2" charset="0"/>
              </a:rPr>
              <a:t>đĩa</a:t>
            </a:r>
            <a:r>
              <a:rPr lang="en-US" dirty="0">
                <a:latin typeface="Roboto" panose="02000000000000000000" pitchFamily="2" charset="0"/>
              </a:rPr>
              <a:t> </a:t>
            </a:r>
            <a:r>
              <a:rPr lang="en-US" dirty="0" err="1">
                <a:latin typeface="Roboto" panose="02000000000000000000" pitchFamily="2" charset="0"/>
              </a:rPr>
              <a:t>líp</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đặt</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nâng</a:t>
            </a:r>
            <a:r>
              <a:rPr lang="en-US" dirty="0">
                <a:latin typeface="Roboto" panose="02000000000000000000" pitchFamily="2" charset="0"/>
              </a:rPr>
              <a:t> (</a:t>
            </a:r>
            <a:r>
              <a:rPr lang="en-US" dirty="0" err="1">
                <a:latin typeface="Roboto" panose="02000000000000000000" pitchFamily="2" charset="0"/>
              </a:rPr>
              <a:t>kéo</a:t>
            </a:r>
            <a:r>
              <a:rPr lang="en-US" dirty="0">
                <a:latin typeface="Roboto" panose="02000000000000000000" pitchFamily="2" charset="0"/>
              </a:rPr>
              <a:t> bánh </a:t>
            </a:r>
            <a:r>
              <a:rPr lang="en-US" dirty="0" err="1">
                <a:latin typeface="Roboto" panose="02000000000000000000" pitchFamily="2" charset="0"/>
              </a:rPr>
              <a:t>xe</a:t>
            </a:r>
            <a:r>
              <a:rPr lang="en-US" dirty="0">
                <a:latin typeface="Roboto" panose="02000000000000000000" pitchFamily="2" charset="0"/>
              </a:rPr>
              <a:t> </a:t>
            </a:r>
            <a:r>
              <a:rPr lang="en-US" dirty="0" err="1">
                <a:latin typeface="Roboto" panose="02000000000000000000" pitchFamily="2" charset="0"/>
              </a:rPr>
              <a:t>sau</a:t>
            </a:r>
            <a:r>
              <a:rPr lang="en-US" dirty="0">
                <a:latin typeface="Roboto" panose="02000000000000000000" pitchFamily="2" charset="0"/>
              </a:rPr>
              <a:t> </a:t>
            </a:r>
            <a:r>
              <a:rPr lang="en-US" dirty="0" err="1">
                <a:latin typeface="Roboto" panose="02000000000000000000" pitchFamily="2" charset="0"/>
              </a:rPr>
              <a:t>chuyển</a:t>
            </a:r>
            <a:r>
              <a:rPr lang="en-US" dirty="0">
                <a:latin typeface="Roboto" panose="02000000000000000000" pitchFamily="2" charset="0"/>
              </a:rPr>
              <a:t> </a:t>
            </a:r>
            <a:r>
              <a:rPr lang="en-US" dirty="0" err="1">
                <a:latin typeface="Roboto" panose="02000000000000000000" pitchFamily="2" charset="0"/>
              </a:rPr>
              <a:t>động</a:t>
            </a:r>
            <a:r>
              <a:rPr lang="en-US" dirty="0">
                <a:latin typeface="Roboto" panose="02000000000000000000" pitchFamily="2" charset="0"/>
              </a:rPr>
              <a:t>)</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1675737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1475"/>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975"/>
                            </p:stCondLst>
                            <p:childTnLst>
                              <p:par>
                                <p:cTn id="13" presetID="14"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par>
                          <p:cTn id="16" fill="hold">
                            <p:stCondLst>
                              <p:cond delay="2475"/>
                            </p:stCondLst>
                            <p:childTnLst>
                              <p:par>
                                <p:cTn id="17" presetID="14"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par>
                          <p:cTn id="20" fill="hold">
                            <p:stCondLst>
                              <p:cond delay="2975"/>
                            </p:stCondLst>
                            <p:childTnLst>
                              <p:par>
                                <p:cTn id="21" presetID="14"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3475"/>
                            </p:stCondLst>
                            <p:childTnLst>
                              <p:par>
                                <p:cTn id="25" presetID="14" presetClass="entr" presetSubtype="1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type="lt">
                                    <p:tmPct val="3000"/>
                                  </p:iterate>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par>
                          <p:cTn id="33" fill="hold">
                            <p:stCondLst>
                              <p:cond delay="815"/>
                            </p:stCondLst>
                            <p:childTnLst>
                              <p:par>
                                <p:cTn id="34" presetID="22" presetClass="entr" presetSubtype="1"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iterate type="lt">
                                    <p:tmPct val="3000"/>
                                  </p:iterate>
                                  <p:childTnLst>
                                    <p:set>
                                      <p:cBhvr>
                                        <p:cTn id="52" dur="1" fill="hold">
                                          <p:stCondLst>
                                            <p:cond delay="0"/>
                                          </p:stCondLst>
                                        </p:cTn>
                                        <p:tgtEl>
                                          <p:spTgt spid="13"/>
                                        </p:tgtEl>
                                        <p:attrNameLst>
                                          <p:attrName>style.visibility</p:attrName>
                                        </p:attrNameLst>
                                      </p:cBhvr>
                                      <p:to>
                                        <p:strVal val="visible"/>
                                      </p:to>
                                    </p:set>
                                    <p:animEffect transition="in" filter="wipe(up)">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1" grpId="0"/>
      <p:bldP spid="12" grpId="0" animBg="1"/>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C08E0D6-C24F-7082-F4FC-0BDFA8B83B28}"/>
              </a:ext>
            </a:extLst>
          </p:cNvPr>
          <p:cNvSpPr txBox="1"/>
          <p:nvPr/>
        </p:nvSpPr>
        <p:spPr>
          <a:xfrm>
            <a:off x="406311" y="400096"/>
            <a:ext cx="3686295" cy="501729"/>
          </a:xfrm>
          <a:prstGeom prst="roundRect">
            <a:avLst>
              <a:gd name="adj" fmla="val 25080"/>
            </a:avLst>
          </a:prstGeom>
          <a:solidFill>
            <a:srgbClr val="002060"/>
          </a:solidFill>
        </p:spPr>
        <p:txBody>
          <a:bodyPr wrap="square" tIns="0" bIns="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3.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Đòn</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bẩy</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trong</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xe</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đạp</a:t>
            </a:r>
            <a:endParaRPr kumimoji="0" lang="vi-VN"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endParaRPr>
          </a:p>
        </p:txBody>
      </p:sp>
      <p:sp>
        <p:nvSpPr>
          <p:cNvPr id="2" name="Google Shape;2299;p37">
            <a:extLst>
              <a:ext uri="{FF2B5EF4-FFF2-40B4-BE49-F238E27FC236}">
                <a16:creationId xmlns:a16="http://schemas.microsoft.com/office/drawing/2014/main" id="{B65640DD-BB9E-6979-CE3D-108A578C3D43}"/>
              </a:ext>
            </a:extLst>
          </p:cNvPr>
          <p:cNvSpPr txBox="1">
            <a:spLocks/>
          </p:cNvSpPr>
          <p:nvPr/>
        </p:nvSpPr>
        <p:spPr>
          <a:xfrm>
            <a:off x="845975" y="2624617"/>
            <a:ext cx="4487220"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Bộ</a:t>
            </a:r>
            <a:r>
              <a:rPr lang="en-US" dirty="0">
                <a:latin typeface="Roboto" panose="02000000000000000000" pitchFamily="2" charset="0"/>
              </a:rPr>
              <a:t> </a:t>
            </a:r>
            <a:r>
              <a:rPr lang="en-US" dirty="0" err="1">
                <a:latin typeface="Roboto" panose="02000000000000000000" pitchFamily="2" charset="0"/>
              </a:rPr>
              <a:t>phận</a:t>
            </a:r>
            <a:r>
              <a:rPr lang="en-US" dirty="0">
                <a:latin typeface="Roboto" panose="02000000000000000000" pitchFamily="2" charset="0"/>
              </a:rPr>
              <a:t> </a:t>
            </a:r>
            <a:r>
              <a:rPr lang="en-US" dirty="0" err="1">
                <a:latin typeface="Roboto" panose="02000000000000000000" pitchFamily="2" charset="0"/>
              </a:rPr>
              <a:t>gồm</a:t>
            </a:r>
            <a:r>
              <a:rPr lang="en-US" dirty="0">
                <a:latin typeface="Roboto" panose="02000000000000000000" pitchFamily="2" charset="0"/>
              </a:rPr>
              <a:t>: </a:t>
            </a:r>
            <a:r>
              <a:rPr lang="en-US" dirty="0" err="1">
                <a:latin typeface="Roboto" panose="02000000000000000000" pitchFamily="2" charset="0"/>
              </a:rPr>
              <a:t>chân</a:t>
            </a:r>
            <a:r>
              <a:rPr lang="en-US" dirty="0">
                <a:latin typeface="Roboto" panose="02000000000000000000" pitchFamily="2" charset="0"/>
              </a:rPr>
              <a:t> </a:t>
            </a:r>
            <a:r>
              <a:rPr lang="en-US" dirty="0" err="1">
                <a:latin typeface="Roboto" panose="02000000000000000000" pitchFamily="2" charset="0"/>
              </a:rPr>
              <a:t>chống</a:t>
            </a:r>
            <a:r>
              <a:rPr lang="en-US" dirty="0">
                <a:latin typeface="Roboto" panose="02000000000000000000" pitchFamily="2" charset="0"/>
              </a:rPr>
              <a:t> </a:t>
            </a:r>
            <a:r>
              <a:rPr lang="en-US" dirty="0" err="1">
                <a:latin typeface="Roboto" panose="02000000000000000000" pitchFamily="2" charset="0"/>
              </a:rPr>
              <a:t>xe</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950F6ADE-F5FF-A326-7C25-55738A2F17F5}"/>
              </a:ext>
            </a:extLst>
          </p:cNvPr>
          <p:cNvSpPr txBox="1">
            <a:spLocks/>
          </p:cNvSpPr>
          <p:nvPr/>
        </p:nvSpPr>
        <p:spPr>
          <a:xfrm>
            <a:off x="888643" y="3487032"/>
            <a:ext cx="4401884" cy="11873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a:latin typeface="Roboto" panose="02000000000000000000" pitchFamily="2" charset="0"/>
              </a:rPr>
              <a:t>O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tựa</a:t>
            </a:r>
            <a:r>
              <a:rPr lang="en-US" dirty="0">
                <a:latin typeface="Roboto" panose="02000000000000000000" pitchFamily="2" charset="0"/>
              </a:rPr>
              <a:t>; O</a:t>
            </a:r>
            <a:r>
              <a:rPr lang="en-US" baseline="-25000" dirty="0">
                <a:latin typeface="Roboto" panose="02000000000000000000" pitchFamily="2" charset="0"/>
              </a:rPr>
              <a:t>1</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O</a:t>
            </a:r>
            <a:r>
              <a:rPr lang="en-US" baseline="-25000" dirty="0">
                <a:latin typeface="Roboto" panose="02000000000000000000" pitchFamily="2" charset="0"/>
              </a:rPr>
              <a:t>2</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đặt</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pic>
        <p:nvPicPr>
          <p:cNvPr id="14" name="Picture 13">
            <a:extLst>
              <a:ext uri="{FF2B5EF4-FFF2-40B4-BE49-F238E27FC236}">
                <a16:creationId xmlns:a16="http://schemas.microsoft.com/office/drawing/2014/main" id="{0CD8BD3F-8929-878C-5A3E-EB8D935F7AAE}"/>
              </a:ext>
            </a:extLst>
          </p:cNvPr>
          <p:cNvPicPr>
            <a:picLocks noChangeAspect="1"/>
          </p:cNvPicPr>
          <p:nvPr/>
        </p:nvPicPr>
        <p:blipFill>
          <a:blip r:embed="rId2"/>
          <a:stretch>
            <a:fillRect/>
          </a:stretch>
        </p:blipFill>
        <p:spPr>
          <a:xfrm>
            <a:off x="5850082" y="1007895"/>
            <a:ext cx="5469207" cy="5588847"/>
          </a:xfrm>
          <a:prstGeom prst="rect">
            <a:avLst/>
          </a:prstGeom>
        </p:spPr>
      </p:pic>
    </p:spTree>
    <p:extLst>
      <p:ext uri="{BB962C8B-B14F-4D97-AF65-F5344CB8AC3E}">
        <p14:creationId xmlns:p14="http://schemas.microsoft.com/office/powerpoint/2010/main" val="1690615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C08E0D6-C24F-7082-F4FC-0BDFA8B83B28}"/>
              </a:ext>
            </a:extLst>
          </p:cNvPr>
          <p:cNvSpPr txBox="1"/>
          <p:nvPr/>
        </p:nvSpPr>
        <p:spPr>
          <a:xfrm>
            <a:off x="406311" y="400096"/>
            <a:ext cx="3721806" cy="501729"/>
          </a:xfrm>
          <a:prstGeom prst="roundRect">
            <a:avLst>
              <a:gd name="adj" fmla="val 25080"/>
            </a:avLst>
          </a:prstGeom>
          <a:solidFill>
            <a:srgbClr val="002060"/>
          </a:solidFill>
        </p:spPr>
        <p:txBody>
          <a:bodyPr wrap="square" tIns="0" bIns="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3.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Đòn</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bẩy</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trong</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xe</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đạp</a:t>
            </a:r>
            <a:endParaRPr kumimoji="0" lang="vi-VN"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endParaRPr>
          </a:p>
        </p:txBody>
      </p:sp>
      <p:sp>
        <p:nvSpPr>
          <p:cNvPr id="2" name="Google Shape;2299;p37">
            <a:extLst>
              <a:ext uri="{FF2B5EF4-FFF2-40B4-BE49-F238E27FC236}">
                <a16:creationId xmlns:a16="http://schemas.microsoft.com/office/drawing/2014/main" id="{B65640DD-BB9E-6979-CE3D-108A578C3D43}"/>
              </a:ext>
            </a:extLst>
          </p:cNvPr>
          <p:cNvSpPr txBox="1">
            <a:spLocks/>
          </p:cNvSpPr>
          <p:nvPr/>
        </p:nvSpPr>
        <p:spPr>
          <a:xfrm>
            <a:off x="406311" y="5149417"/>
            <a:ext cx="5439998"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Bộ</a:t>
            </a:r>
            <a:r>
              <a:rPr lang="en-US" dirty="0">
                <a:latin typeface="Roboto" panose="02000000000000000000" pitchFamily="2" charset="0"/>
              </a:rPr>
              <a:t> </a:t>
            </a:r>
            <a:r>
              <a:rPr lang="en-US" dirty="0" err="1">
                <a:latin typeface="Roboto" panose="02000000000000000000" pitchFamily="2" charset="0"/>
              </a:rPr>
              <a:t>phận</a:t>
            </a:r>
            <a:r>
              <a:rPr lang="en-US" dirty="0">
                <a:latin typeface="Roboto" panose="02000000000000000000" pitchFamily="2" charset="0"/>
              </a:rPr>
              <a:t> </a:t>
            </a:r>
            <a:r>
              <a:rPr lang="en-US" dirty="0" err="1">
                <a:latin typeface="Roboto" panose="02000000000000000000" pitchFamily="2" charset="0"/>
              </a:rPr>
              <a:t>gồm</a:t>
            </a:r>
            <a:r>
              <a:rPr lang="en-US" dirty="0">
                <a:latin typeface="Roboto" panose="02000000000000000000" pitchFamily="2" charset="0"/>
              </a:rPr>
              <a:t>: </a:t>
            </a:r>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phanh</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950F6ADE-F5FF-A326-7C25-55738A2F17F5}"/>
              </a:ext>
            </a:extLst>
          </p:cNvPr>
          <p:cNvSpPr txBox="1">
            <a:spLocks/>
          </p:cNvSpPr>
          <p:nvPr/>
        </p:nvSpPr>
        <p:spPr>
          <a:xfrm>
            <a:off x="406311" y="5834751"/>
            <a:ext cx="8653713"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a:latin typeface="Roboto" panose="02000000000000000000" pitchFamily="2" charset="0"/>
              </a:rPr>
              <a:t>O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tựa</a:t>
            </a:r>
            <a:r>
              <a:rPr lang="en-US" dirty="0">
                <a:latin typeface="Roboto" panose="02000000000000000000" pitchFamily="2" charset="0"/>
              </a:rPr>
              <a:t>; O</a:t>
            </a:r>
            <a:r>
              <a:rPr lang="en-US" baseline="-25000" dirty="0">
                <a:latin typeface="Roboto" panose="02000000000000000000" pitchFamily="2" charset="0"/>
              </a:rPr>
              <a:t>1</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O</a:t>
            </a:r>
            <a:r>
              <a:rPr lang="en-US" baseline="-25000" dirty="0">
                <a:latin typeface="Roboto" panose="02000000000000000000" pitchFamily="2" charset="0"/>
              </a:rPr>
              <a:t>2</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đặt</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pic>
        <p:nvPicPr>
          <p:cNvPr id="4" name="Picture 3">
            <a:extLst>
              <a:ext uri="{FF2B5EF4-FFF2-40B4-BE49-F238E27FC236}">
                <a16:creationId xmlns:a16="http://schemas.microsoft.com/office/drawing/2014/main" id="{BEBF8A86-F58C-0149-07BB-619713269AF0}"/>
              </a:ext>
            </a:extLst>
          </p:cNvPr>
          <p:cNvPicPr>
            <a:picLocks noChangeAspect="1"/>
          </p:cNvPicPr>
          <p:nvPr/>
        </p:nvPicPr>
        <p:blipFill>
          <a:blip r:embed="rId2"/>
          <a:stretch>
            <a:fillRect/>
          </a:stretch>
        </p:blipFill>
        <p:spPr>
          <a:xfrm>
            <a:off x="833829" y="1206854"/>
            <a:ext cx="10656275" cy="3824967"/>
          </a:xfrm>
          <a:prstGeom prst="rect">
            <a:avLst/>
          </a:prstGeom>
        </p:spPr>
      </p:pic>
    </p:spTree>
    <p:extLst>
      <p:ext uri="{BB962C8B-B14F-4D97-AF65-F5344CB8AC3E}">
        <p14:creationId xmlns:p14="http://schemas.microsoft.com/office/powerpoint/2010/main" val="2899906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8B087-701B-DC0C-53D9-81CF33E65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
            <a:ext cx="6858000" cy="6858000"/>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578733" y="612843"/>
            <a:ext cx="5179886" cy="563231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0" normalizeH="0" baseline="0">
                <a:ln>
                  <a:noFill/>
                </a:ln>
                <a:solidFill>
                  <a:srgbClr val="002060"/>
                </a:solidFill>
                <a:effectLst/>
                <a:uLnTx/>
                <a:uFillTx/>
                <a:latin typeface="#9Slide07 IcielBaliho Script" pitchFamily="2" charset="-93"/>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latin typeface="Roboto Condensed" panose="02000000000000000000" pitchFamily="2" charset="0"/>
              </a:rPr>
              <a:t>Hãy mô tả sự thay đổi hướng của lực khi dùng chân tác dụng lực lên pê – đan xe đạp để đẩy xe đạp tiến về phía trước. Xét quá trình tác dụng lực với hai trục quay tại trục giữa A và trục bánh sau B (Hình 19.10).</a:t>
            </a:r>
            <a:endParaRPr lang="en-US" sz="4000" dirty="0">
              <a:latin typeface="Roboto Condensed" panose="02000000000000000000" pitchFamily="2" charset="0"/>
            </a:endParaRPr>
          </a:p>
        </p:txBody>
      </p:sp>
    </p:spTree>
    <p:extLst>
      <p:ext uri="{BB962C8B-B14F-4D97-AF65-F5344CB8AC3E}">
        <p14:creationId xmlns:p14="http://schemas.microsoft.com/office/powerpoint/2010/main" val="7424335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C08E0D6-C24F-7082-F4FC-0BDFA8B83B28}"/>
              </a:ext>
            </a:extLst>
          </p:cNvPr>
          <p:cNvSpPr txBox="1"/>
          <p:nvPr/>
        </p:nvSpPr>
        <p:spPr>
          <a:xfrm>
            <a:off x="191707" y="73525"/>
            <a:ext cx="3803244" cy="501729"/>
          </a:xfrm>
          <a:prstGeom prst="roundRect">
            <a:avLst>
              <a:gd name="adj" fmla="val 25080"/>
            </a:avLst>
          </a:prstGeom>
          <a:solidFill>
            <a:srgbClr val="002060"/>
          </a:solidFill>
        </p:spPr>
        <p:txBody>
          <a:bodyPr wrap="square" tIns="0" bIns="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3.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Đòn</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bẩy</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trong</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xe</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đạp</a:t>
            </a:r>
            <a:endParaRPr kumimoji="0" lang="vi-VN"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endParaRPr>
          </a:p>
        </p:txBody>
      </p:sp>
      <p:pic>
        <p:nvPicPr>
          <p:cNvPr id="3" name="Picture 2">
            <a:extLst>
              <a:ext uri="{FF2B5EF4-FFF2-40B4-BE49-F238E27FC236}">
                <a16:creationId xmlns:a16="http://schemas.microsoft.com/office/drawing/2014/main" id="{06312875-7992-FE47-598D-63013375C8AF}"/>
              </a:ext>
            </a:extLst>
          </p:cNvPr>
          <p:cNvPicPr>
            <a:picLocks noChangeAspect="1"/>
          </p:cNvPicPr>
          <p:nvPr/>
        </p:nvPicPr>
        <p:blipFill>
          <a:blip r:embed="rId2"/>
          <a:stretch>
            <a:fillRect/>
          </a:stretch>
        </p:blipFill>
        <p:spPr>
          <a:xfrm>
            <a:off x="2228310" y="661078"/>
            <a:ext cx="7326237" cy="4430027"/>
          </a:xfrm>
          <a:prstGeom prst="rect">
            <a:avLst/>
          </a:prstGeom>
        </p:spPr>
      </p:pic>
      <p:sp>
        <p:nvSpPr>
          <p:cNvPr id="4" name="Google Shape;2299;p37">
            <a:extLst>
              <a:ext uri="{FF2B5EF4-FFF2-40B4-BE49-F238E27FC236}">
                <a16:creationId xmlns:a16="http://schemas.microsoft.com/office/drawing/2014/main" id="{01618C85-FE54-6A7D-C142-F619638F5893}"/>
              </a:ext>
            </a:extLst>
          </p:cNvPr>
          <p:cNvSpPr txBox="1">
            <a:spLocks/>
          </p:cNvSpPr>
          <p:nvPr/>
        </p:nvSpPr>
        <p:spPr>
          <a:xfrm>
            <a:off x="350890" y="5014865"/>
            <a:ext cx="11490220" cy="17696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gn="ctr"/>
            <a:r>
              <a:rPr lang="vi-VN" sz="2200" dirty="0">
                <a:latin typeface="Roboto" panose="02000000000000000000" pitchFamily="2" charset="0"/>
              </a:rPr>
              <a:t>Lực khi dùng chân tác dụng lên pê – đan xe đạp có phương thẳng đứng chiều từ trên xuống và có tác dụng làm trục giữa A quay, khi đó tạo ra lực kéo giữa các điểm tiếp xúc giữa mắt xích và răng của vành đĩa, làm cho trục bánh sau B quay tạo ra lực kéo làm cả xe chuyển động.</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24771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ADD"/>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73DFDE0-9D01-D4CC-FD7D-F76E6D18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85928"/>
            <a:ext cx="10515600" cy="4839816"/>
          </a:xfrm>
          <a:prstGeom prst="rect">
            <a:avLst/>
          </a:prstGeom>
        </p:spPr>
      </p:pic>
      <p:pic>
        <p:nvPicPr>
          <p:cNvPr id="3" name="Picture 2">
            <a:extLst>
              <a:ext uri="{FF2B5EF4-FFF2-40B4-BE49-F238E27FC236}">
                <a16:creationId xmlns:a16="http://schemas.microsoft.com/office/drawing/2014/main" id="{38E8B087-701B-DC0C-53D9-81CF33E6598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6250" r="93650">
                        <a14:foregroundMark x1="15850" y1="26850" x2="18650" y2="31950"/>
                        <a14:foregroundMark x1="29500" y1="34300" x2="11950" y2="50350"/>
                        <a14:foregroundMark x1="11950" y1="50350" x2="11500" y2="51800"/>
                        <a14:foregroundMark x1="21200" y1="47550" x2="15750" y2="71050"/>
                        <a14:foregroundMark x1="13650" y1="55850" x2="15400" y2="74950"/>
                        <a14:foregroundMark x1="18150" y1="74800" x2="61600" y2="87000"/>
                        <a14:foregroundMark x1="84250" y1="29150" x2="82550" y2="35150"/>
                        <a14:foregroundMark x1="74500" y1="41350" x2="84600" y2="57550"/>
                        <a14:foregroundMark x1="86350" y1="30150" x2="85950" y2="34550"/>
                        <a14:foregroundMark x1="83650" y1="35150" x2="79650" y2="37200"/>
                        <a14:foregroundMark x1="72100" y1="28300" x2="72100" y2="28300"/>
                        <a14:foregroundMark x1="73900" y1="28700" x2="73900" y2="28700"/>
                        <a14:foregroundMark x1="72450" y1="27950" x2="72350" y2="29400"/>
                        <a14:foregroundMark x1="85850" y1="39150" x2="86700" y2="39650"/>
                        <a14:foregroundMark x1="89750" y1="68000" x2="77200" y2="81250"/>
                        <a14:foregroundMark x1="89250" y1="74100" x2="82050" y2="80650"/>
                        <a14:foregroundMark x1="83150" y1="48150" x2="86450" y2="57300"/>
                        <a14:foregroundMark x1="75500" y1="41350" x2="80850" y2="46450"/>
                        <a14:foregroundMark x1="73050" y1="69350" x2="71700" y2="82700"/>
                        <a14:foregroundMark x1="91200" y1="68100" x2="93650" y2="74800"/>
                        <a14:foregroundMark x1="70500" y1="73350" x2="68200" y2="78950"/>
                        <a14:foregroundMark x1="9300" y1="67850" x2="16000" y2="76900"/>
                        <a14:foregroundMark x1="6250" y1="73250" x2="12200" y2="77850"/>
                      </a14:backgroundRemoval>
                    </a14:imgEffect>
                  </a14:imgLayer>
                </a14:imgProps>
              </a:ext>
              <a:ext uri="{28A0092B-C50C-407E-A947-70E740481C1C}">
                <a14:useLocalDpi xmlns:a14="http://schemas.microsoft.com/office/drawing/2010/main" val="0"/>
              </a:ext>
            </a:extLst>
          </a:blip>
          <a:stretch>
            <a:fillRect/>
          </a:stretch>
        </p:blipFill>
        <p:spPr>
          <a:xfrm>
            <a:off x="222519" y="117609"/>
            <a:ext cx="2134569" cy="2134569"/>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1919650" y="584728"/>
            <a:ext cx="9834199" cy="1200329"/>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Quan </a:t>
            </a:r>
            <a:r>
              <a:rPr lang="en-US" sz="3600" dirty="0" err="1">
                <a:solidFill>
                  <a:srgbClr val="002060"/>
                </a:solidFill>
                <a:latin typeface="Roboto Condensed" panose="02000000000000000000" pitchFamily="2" charset="0"/>
              </a:rPr>
              <a:t>sát</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hình</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cho</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biết</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đâu</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là</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đòn</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bẩy</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đâu</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là</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điểm</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tựa</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và</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chỉ</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ra</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sự</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thay</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đổi</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hướng</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của</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lực</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trong</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hình</a:t>
            </a:r>
            <a:r>
              <a:rPr lang="en-US" sz="3600" dirty="0">
                <a:solidFill>
                  <a:srgbClr val="002060"/>
                </a:solidFill>
                <a:latin typeface="Roboto Condensed" panose="02000000000000000000" pitchFamily="2" charset="0"/>
              </a:rPr>
              <a:t> </a:t>
            </a:r>
          </a:p>
        </p:txBody>
      </p:sp>
    </p:spTree>
    <p:extLst>
      <p:ext uri="{BB962C8B-B14F-4D97-AF65-F5344CB8AC3E}">
        <p14:creationId xmlns:p14="http://schemas.microsoft.com/office/powerpoint/2010/main" val="5267736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ADD"/>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73DFDE0-9D01-D4CC-FD7D-F76E6D18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64" y="659515"/>
            <a:ext cx="12034671" cy="5538970"/>
          </a:xfrm>
          <a:prstGeom prst="rect">
            <a:avLst/>
          </a:prstGeom>
        </p:spPr>
      </p:pic>
      <p:sp>
        <p:nvSpPr>
          <p:cNvPr id="7" name="Isosceles Triangle 6">
            <a:extLst>
              <a:ext uri="{FF2B5EF4-FFF2-40B4-BE49-F238E27FC236}">
                <a16:creationId xmlns:a16="http://schemas.microsoft.com/office/drawing/2014/main" id="{F9B03C26-A0D6-898E-0BF4-758245D3562D}"/>
              </a:ext>
            </a:extLst>
          </p:cNvPr>
          <p:cNvSpPr/>
          <p:nvPr/>
        </p:nvSpPr>
        <p:spPr>
          <a:xfrm flipH="1">
            <a:off x="5293393" y="3470415"/>
            <a:ext cx="1120385" cy="952486"/>
          </a:xfrm>
          <a:prstGeom prst="triangle">
            <a:avLst/>
          </a:prstGeom>
          <a:solidFill>
            <a:srgbClr val="C000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cxnSp>
        <p:nvCxnSpPr>
          <p:cNvPr id="12" name="Straight Arrow Connector 11">
            <a:extLst>
              <a:ext uri="{FF2B5EF4-FFF2-40B4-BE49-F238E27FC236}">
                <a16:creationId xmlns:a16="http://schemas.microsoft.com/office/drawing/2014/main" id="{9AA8B450-9EC6-FB90-510E-3DACCD4C103C}"/>
              </a:ext>
            </a:extLst>
          </p:cNvPr>
          <p:cNvCxnSpPr>
            <a:cxnSpLocks/>
          </p:cNvCxnSpPr>
          <p:nvPr/>
        </p:nvCxnSpPr>
        <p:spPr>
          <a:xfrm>
            <a:off x="9557827" y="1443308"/>
            <a:ext cx="646125" cy="1513901"/>
          </a:xfrm>
          <a:prstGeom prst="straightConnector1">
            <a:avLst/>
          </a:prstGeom>
          <a:ln w="57150">
            <a:solidFill>
              <a:srgbClr val="00206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6C39AD95-ED8B-8B45-3AFE-1B1F0DE99760}"/>
              </a:ext>
            </a:extLst>
          </p:cNvPr>
          <p:cNvSpPr txBox="1"/>
          <p:nvPr/>
        </p:nvSpPr>
        <p:spPr>
          <a:xfrm>
            <a:off x="10203952" y="2844225"/>
            <a:ext cx="1149726" cy="584775"/>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Lực</a:t>
            </a:r>
            <a:endParaRPr lang="en-US" sz="3200" dirty="0">
              <a:solidFill>
                <a:srgbClr val="002060"/>
              </a:solidFill>
              <a:latin typeface="Roboto Condensed" panose="02000000000000000000" pitchFamily="2" charset="0"/>
            </a:endParaRPr>
          </a:p>
        </p:txBody>
      </p:sp>
      <p:sp>
        <p:nvSpPr>
          <p:cNvPr id="14" name="TextBox 13">
            <a:extLst>
              <a:ext uri="{FF2B5EF4-FFF2-40B4-BE49-F238E27FC236}">
                <a16:creationId xmlns:a16="http://schemas.microsoft.com/office/drawing/2014/main" id="{57E67D2F-0565-E311-EF64-54DC020343A6}"/>
              </a:ext>
            </a:extLst>
          </p:cNvPr>
          <p:cNvSpPr txBox="1"/>
          <p:nvPr/>
        </p:nvSpPr>
        <p:spPr>
          <a:xfrm>
            <a:off x="4785955" y="4613868"/>
            <a:ext cx="2300190" cy="584775"/>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Điểm</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tựa</a:t>
            </a:r>
            <a:endParaRPr lang="en-US" sz="3200" dirty="0">
              <a:solidFill>
                <a:srgbClr val="002060"/>
              </a:solidFill>
              <a:latin typeface="Roboto Condensed" panose="02000000000000000000" pitchFamily="2" charset="0"/>
            </a:endParaRPr>
          </a:p>
        </p:txBody>
      </p:sp>
      <p:cxnSp>
        <p:nvCxnSpPr>
          <p:cNvPr id="17" name="Straight Arrow Connector 16">
            <a:extLst>
              <a:ext uri="{FF2B5EF4-FFF2-40B4-BE49-F238E27FC236}">
                <a16:creationId xmlns:a16="http://schemas.microsoft.com/office/drawing/2014/main" id="{E5537AB6-0F80-FDEB-EAF4-02C79A3DC4FB}"/>
              </a:ext>
            </a:extLst>
          </p:cNvPr>
          <p:cNvCxnSpPr>
            <a:cxnSpLocks/>
          </p:cNvCxnSpPr>
          <p:nvPr/>
        </p:nvCxnSpPr>
        <p:spPr>
          <a:xfrm flipV="1">
            <a:off x="9548099" y="3470415"/>
            <a:ext cx="692494" cy="1622546"/>
          </a:xfrm>
          <a:prstGeom prst="straightConnector1">
            <a:avLst/>
          </a:prstGeom>
          <a:ln w="57150">
            <a:solidFill>
              <a:srgbClr val="00206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477B6BBB-2304-F492-8F50-CBDECC0D84FD}"/>
              </a:ext>
            </a:extLst>
          </p:cNvPr>
          <p:cNvCxnSpPr>
            <a:cxnSpLocks/>
          </p:cNvCxnSpPr>
          <p:nvPr/>
        </p:nvCxnSpPr>
        <p:spPr>
          <a:xfrm flipH="1">
            <a:off x="962888" y="2641856"/>
            <a:ext cx="332073" cy="630706"/>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B580E522-75E3-CED1-04F1-F0E958A5C222}"/>
              </a:ext>
            </a:extLst>
          </p:cNvPr>
          <p:cNvCxnSpPr>
            <a:cxnSpLocks/>
          </p:cNvCxnSpPr>
          <p:nvPr/>
        </p:nvCxnSpPr>
        <p:spPr>
          <a:xfrm flipH="1" flipV="1">
            <a:off x="962888" y="3585439"/>
            <a:ext cx="332073" cy="567198"/>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065807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C08E0D6-C24F-7082-F4FC-0BDFA8B83B28}"/>
              </a:ext>
            </a:extLst>
          </p:cNvPr>
          <p:cNvSpPr txBox="1"/>
          <p:nvPr/>
        </p:nvSpPr>
        <p:spPr>
          <a:xfrm>
            <a:off x="6791417" y="246507"/>
            <a:ext cx="5231972" cy="1003459"/>
          </a:xfrm>
          <a:prstGeom prst="roundRect">
            <a:avLst>
              <a:gd name="adj" fmla="val 25080"/>
            </a:avLst>
          </a:prstGeom>
          <a:solidFill>
            <a:srgbClr val="002060"/>
          </a:solidFill>
        </p:spPr>
        <p:txBody>
          <a:bodyPr wrap="square" tIns="0" bIns="0" anchor="ctr" anchorCtr="0">
            <a:spAutoFit/>
          </a:bodyPr>
          <a:lstStyle/>
          <a:p>
            <a:pPr algn="ctr" defTabSz="326578">
              <a:defRPr/>
            </a:pPr>
            <a:r>
              <a:rPr lang="en-US" sz="2800" dirty="0" err="1">
                <a:solidFill>
                  <a:prstClr val="white"/>
                </a:solidFill>
                <a:latin typeface="Roboto Condensed" panose="02000000000000000000" pitchFamily="2" charset="0"/>
                <a:cs typeface="#9Slide03 Arima Madurai Black" panose="00000A00000000000000" pitchFamily="2" charset="-93"/>
              </a:rPr>
              <a:t>Dùng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đòn</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bẩy</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để</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hỗ</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trợ</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công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việc</a:t>
            </a:r>
            <a:endParaRPr lang="en-US" sz="2800" dirty="0">
              <a:solidFill>
                <a:prstClr val="white"/>
              </a:solidFill>
              <a:latin typeface="Roboto Condensed" panose="02000000000000000000" pitchFamily="2" charset="0"/>
              <a:cs typeface="#9Slide03 Arima Madurai Black" panose="00000A00000000000000" pitchFamily="2" charset="-93"/>
            </a:endParaRPr>
          </a:p>
          <a:p>
            <a:pPr algn="ctr" defTabSz="326578">
              <a:defRPr/>
            </a:pPr>
            <a:r>
              <a:rPr lang="en-US" sz="2800" dirty="0" err="1">
                <a:solidFill>
                  <a:prstClr val="white"/>
                </a:solidFill>
                <a:latin typeface="Roboto Condensed" panose="02000000000000000000" pitchFamily="2" charset="0"/>
                <a:cs typeface="#9Slide03 Arima Madurai Black" panose="00000A00000000000000" pitchFamily="2" charset="-93"/>
              </a:rPr>
              <a:t>Chày</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giã</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gạo</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dùng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sức</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nước</a:t>
            </a:r>
            <a:endParaRPr lang="vi-VN" sz="2800" dirty="0">
              <a:solidFill>
                <a:prstClr val="white"/>
              </a:solidFill>
              <a:latin typeface="Roboto Condensed" panose="02000000000000000000" pitchFamily="2" charset="0"/>
              <a:cs typeface="#9Slide03 Arima Madurai Black" panose="00000A00000000000000" pitchFamily="2" charset="-93"/>
            </a:endParaRPr>
          </a:p>
        </p:txBody>
      </p:sp>
      <p:pic>
        <p:nvPicPr>
          <p:cNvPr id="3" name="Picture 2">
            <a:extLst>
              <a:ext uri="{FF2B5EF4-FFF2-40B4-BE49-F238E27FC236}">
                <a16:creationId xmlns:a16="http://schemas.microsoft.com/office/drawing/2014/main" id="{4C04558C-D151-3F64-A34B-549223001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9966"/>
            <a:ext cx="7638025" cy="5442664"/>
          </a:xfrm>
          <a:prstGeom prst="rect">
            <a:avLst/>
          </a:prstGeom>
        </p:spPr>
      </p:pic>
      <p:sp>
        <p:nvSpPr>
          <p:cNvPr id="4" name="TextBox 3">
            <a:extLst>
              <a:ext uri="{FF2B5EF4-FFF2-40B4-BE49-F238E27FC236}">
                <a16:creationId xmlns:a16="http://schemas.microsoft.com/office/drawing/2014/main" id="{6BA94C3F-D892-E0FE-4481-A8462FE51FFB}"/>
              </a:ext>
            </a:extLst>
          </p:cNvPr>
          <p:cNvSpPr txBox="1"/>
          <p:nvPr/>
        </p:nvSpPr>
        <p:spPr>
          <a:xfrm>
            <a:off x="7811847" y="2117872"/>
            <a:ext cx="4037720" cy="1311128"/>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2200" noProof="0" dirty="0" err="1">
                <a:solidFill>
                  <a:prstClr val="black"/>
                </a:solidFill>
                <a:latin typeface="Roboto" panose="02000000000000000000" pitchFamily="2" charset="0"/>
                <a:cs typeface="#9Slide03 Arima Madurai Black" panose="00000A00000000000000" pitchFamily="2" charset="-93"/>
              </a:rPr>
              <a:t>Máng</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đầy</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nước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thân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chày</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sẽ</a:t>
            </a:r>
            <a:r>
              <a:rPr lang="en-US" sz="2200" noProof="0" dirty="0">
                <a:solidFill>
                  <a:prstClr val="black"/>
                </a:solidFill>
                <a:latin typeface="Roboto" panose="02000000000000000000" pitchFamily="2" charset="0"/>
                <a:cs typeface="#9Slide03 Arima Madurai Black" panose="00000A00000000000000" pitchFamily="2" charset="-93"/>
              </a:rPr>
              <a:t> quay </a:t>
            </a:r>
            <a:r>
              <a:rPr lang="en-US" sz="2200" noProof="0" dirty="0" err="1">
                <a:solidFill>
                  <a:prstClr val="black"/>
                </a:solidFill>
                <a:latin typeface="Roboto" panose="02000000000000000000" pitchFamily="2" charset="0"/>
                <a:cs typeface="#9Slide03 Arima Madurai Black" panose="00000A00000000000000" pitchFamily="2" charset="-93"/>
              </a:rPr>
              <a:t>quanh</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trục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làm</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đầu</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chày</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nâng</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lên</a:t>
            </a:r>
            <a:endPar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Black" panose="00000A00000000000000" pitchFamily="2" charset="-93"/>
            </a:endParaRPr>
          </a:p>
        </p:txBody>
      </p:sp>
      <p:sp>
        <p:nvSpPr>
          <p:cNvPr id="5" name="Oval 4">
            <a:extLst>
              <a:ext uri="{FF2B5EF4-FFF2-40B4-BE49-F238E27FC236}">
                <a16:creationId xmlns:a16="http://schemas.microsoft.com/office/drawing/2014/main" id="{BCB336DE-CD2F-C423-2B43-0D1947B0D7CD}"/>
              </a:ext>
            </a:extLst>
          </p:cNvPr>
          <p:cNvSpPr/>
          <p:nvPr/>
        </p:nvSpPr>
        <p:spPr>
          <a:xfrm>
            <a:off x="4802221" y="1682884"/>
            <a:ext cx="1293779" cy="12743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10178E-7D39-B2C7-EFF2-F4326F2CC0BB}"/>
              </a:ext>
            </a:extLst>
          </p:cNvPr>
          <p:cNvSpPr txBox="1"/>
          <p:nvPr/>
        </p:nvSpPr>
        <p:spPr>
          <a:xfrm>
            <a:off x="5622044" y="3971298"/>
            <a:ext cx="1079824" cy="584775"/>
          </a:xfrm>
          <a:prstGeom prst="rect">
            <a:avLst/>
          </a:prstGeom>
          <a:solidFill>
            <a:srgbClr val="FFFF00"/>
          </a:solidFill>
        </p:spPr>
        <p:txBody>
          <a:bodyPr wrap="square" rtlCol="0">
            <a:spAutoFit/>
          </a:bodyPr>
          <a:lstStyle/>
          <a:p>
            <a:pPr algn="ctr"/>
            <a:r>
              <a:rPr lang="en-US" sz="3200" dirty="0" err="1">
                <a:solidFill>
                  <a:srgbClr val="002060"/>
                </a:solidFill>
                <a:latin typeface="Roboto Condensed" panose="02000000000000000000" pitchFamily="2" charset="0"/>
              </a:rPr>
              <a:t>Trục</a:t>
            </a:r>
            <a:endParaRPr lang="en-US" sz="3200" dirty="0">
              <a:solidFill>
                <a:srgbClr val="002060"/>
              </a:solidFill>
              <a:latin typeface="Roboto Condensed" panose="02000000000000000000" pitchFamily="2" charset="0"/>
            </a:endParaRPr>
          </a:p>
        </p:txBody>
      </p:sp>
      <p:cxnSp>
        <p:nvCxnSpPr>
          <p:cNvPr id="7" name="Straight Connector 6">
            <a:extLst>
              <a:ext uri="{FF2B5EF4-FFF2-40B4-BE49-F238E27FC236}">
                <a16:creationId xmlns:a16="http://schemas.microsoft.com/office/drawing/2014/main" id="{80D14CBE-196B-5CF3-63DE-7E68E6E83980}"/>
              </a:ext>
            </a:extLst>
          </p:cNvPr>
          <p:cNvCxnSpPr>
            <a:cxnSpLocks/>
          </p:cNvCxnSpPr>
          <p:nvPr/>
        </p:nvCxnSpPr>
        <p:spPr>
          <a:xfrm>
            <a:off x="5093206" y="3136191"/>
            <a:ext cx="528838" cy="8351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BD723BE-3EE1-27A0-F955-2E8D9DFB2E9E}"/>
              </a:ext>
            </a:extLst>
          </p:cNvPr>
          <p:cNvCxnSpPr>
            <a:cxnSpLocks/>
          </p:cNvCxnSpPr>
          <p:nvPr/>
        </p:nvCxnSpPr>
        <p:spPr>
          <a:xfrm>
            <a:off x="5799551" y="2957207"/>
            <a:ext cx="0" cy="798580"/>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19EEA227-9518-998B-2C36-B4926B190E14}"/>
              </a:ext>
            </a:extLst>
          </p:cNvPr>
          <p:cNvCxnSpPr>
            <a:cxnSpLocks/>
          </p:cNvCxnSpPr>
          <p:nvPr/>
        </p:nvCxnSpPr>
        <p:spPr>
          <a:xfrm flipV="1">
            <a:off x="2488904" y="2402732"/>
            <a:ext cx="0" cy="844569"/>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12CE76BD-6BA8-1261-ECCE-B099B49F418A}"/>
              </a:ext>
            </a:extLst>
          </p:cNvPr>
          <p:cNvSpPr txBox="1"/>
          <p:nvPr/>
        </p:nvSpPr>
        <p:spPr>
          <a:xfrm>
            <a:off x="7811847" y="3608121"/>
            <a:ext cx="4037720" cy="1311128"/>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2200" dirty="0" err="1">
                <a:solidFill>
                  <a:prstClr val="black"/>
                </a:solidFill>
                <a:latin typeface="Roboto" panose="02000000000000000000" pitchFamily="2" charset="0"/>
                <a:cs typeface="#9Slide03 Arima Madurai Black" panose="00000A00000000000000" pitchFamily="2" charset="-93"/>
              </a:rPr>
              <a:t>Đầu</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chày</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nâng</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lên</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làm</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nước</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chảy</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ra</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khỏi</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máng</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làm</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đầu</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chày</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giã</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xuống</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cối</a:t>
            </a:r>
            <a:endPar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Black" panose="00000A00000000000000" pitchFamily="2" charset="-93"/>
            </a:endParaRPr>
          </a:p>
        </p:txBody>
      </p:sp>
      <p:sp>
        <p:nvSpPr>
          <p:cNvPr id="15" name="TextBox 14">
            <a:extLst>
              <a:ext uri="{FF2B5EF4-FFF2-40B4-BE49-F238E27FC236}">
                <a16:creationId xmlns:a16="http://schemas.microsoft.com/office/drawing/2014/main" id="{E79D92FC-A8D3-6B10-7D01-E9D08FE2CD91}"/>
              </a:ext>
            </a:extLst>
          </p:cNvPr>
          <p:cNvSpPr txBox="1"/>
          <p:nvPr/>
        </p:nvSpPr>
        <p:spPr>
          <a:xfrm>
            <a:off x="7811847" y="5098370"/>
            <a:ext cx="4037720" cy="467564"/>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2200" dirty="0">
                <a:solidFill>
                  <a:prstClr val="black"/>
                </a:solidFill>
                <a:latin typeface="Roboto" panose="02000000000000000000" pitchFamily="2" charset="0"/>
                <a:cs typeface="#9Slide03 Arima Madurai Black" panose="00000A00000000000000" pitchFamily="2" charset="-93"/>
              </a:rPr>
              <a:t>Sau </a:t>
            </a:r>
            <a:r>
              <a:rPr lang="en-US" sz="2200" dirty="0" err="1">
                <a:solidFill>
                  <a:prstClr val="black"/>
                </a:solidFill>
                <a:latin typeface="Roboto" panose="02000000000000000000" pitchFamily="2" charset="0"/>
                <a:cs typeface="#9Slide03 Arima Madurai Black" panose="00000A00000000000000" pitchFamily="2" charset="-93"/>
              </a:rPr>
              <a:t>đó</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quá</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trình</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lặp</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lại</a:t>
            </a:r>
            <a:endPar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Black" panose="00000A00000000000000" pitchFamily="2" charset="-93"/>
            </a:endParaRPr>
          </a:p>
        </p:txBody>
      </p:sp>
    </p:spTree>
    <p:extLst>
      <p:ext uri="{BB962C8B-B14F-4D97-AF65-F5344CB8AC3E}">
        <p14:creationId xmlns:p14="http://schemas.microsoft.com/office/powerpoint/2010/main" val="3082672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2000"/>
                                  </p:iterate>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2000"/>
                                  </p:iterate>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14"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8B087-701B-DC0C-53D9-81CF33E6598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0000" l="6250" r="93650">
                        <a14:foregroundMark x1="15850" y1="26850" x2="18650" y2="31950"/>
                        <a14:foregroundMark x1="29500" y1="34300" x2="11950" y2="50350"/>
                        <a14:foregroundMark x1="11950" y1="50350" x2="11500" y2="51800"/>
                        <a14:foregroundMark x1="21200" y1="47550" x2="15750" y2="71050"/>
                        <a14:foregroundMark x1="13650" y1="55850" x2="15400" y2="74950"/>
                        <a14:foregroundMark x1="18150" y1="74800" x2="61600" y2="87000"/>
                        <a14:foregroundMark x1="84250" y1="29150" x2="82550" y2="35150"/>
                        <a14:foregroundMark x1="74500" y1="41350" x2="84600" y2="57550"/>
                        <a14:foregroundMark x1="86350" y1="30150" x2="85950" y2="34550"/>
                        <a14:foregroundMark x1="83650" y1="35150" x2="79650" y2="37200"/>
                        <a14:foregroundMark x1="72100" y1="28300" x2="72100" y2="28300"/>
                        <a14:foregroundMark x1="73900" y1="28700" x2="73900" y2="28700"/>
                        <a14:foregroundMark x1="72450" y1="27950" x2="72350" y2="29400"/>
                        <a14:foregroundMark x1="85850" y1="39150" x2="86700" y2="39650"/>
                        <a14:foregroundMark x1="89750" y1="68000" x2="77200" y2="81250"/>
                        <a14:foregroundMark x1="89250" y1="74100" x2="82050" y2="80650"/>
                        <a14:foregroundMark x1="83150" y1="48150" x2="86450" y2="57300"/>
                        <a14:foregroundMark x1="75500" y1="41350" x2="80850" y2="46450"/>
                        <a14:foregroundMark x1="73050" y1="69350" x2="71700" y2="82700"/>
                        <a14:foregroundMark x1="91200" y1="68100" x2="93650" y2="74800"/>
                        <a14:foregroundMark x1="70500" y1="73350" x2="68200" y2="78950"/>
                        <a14:foregroundMark x1="9300" y1="67850" x2="16000" y2="76900"/>
                        <a14:foregroundMark x1="6250" y1="73250" x2="12200" y2="77850"/>
                      </a14:backgroundRemoval>
                    </a14:imgEffect>
                  </a14:imgLayer>
                </a14:imgProps>
              </a:ext>
              <a:ext uri="{28A0092B-C50C-407E-A947-70E740481C1C}">
                <a14:useLocalDpi xmlns:a14="http://schemas.microsoft.com/office/drawing/2010/main" val="0"/>
              </a:ext>
            </a:extLst>
          </a:blip>
          <a:stretch>
            <a:fillRect/>
          </a:stretch>
        </p:blipFill>
        <p:spPr>
          <a:xfrm>
            <a:off x="524077" y="117610"/>
            <a:ext cx="1667448" cy="1667448"/>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1978016" y="351169"/>
            <a:ext cx="983419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2060"/>
                </a:solidFill>
                <a:latin typeface="Roboto Condensed" panose="02000000000000000000" pitchFamily="2" charset="0"/>
              </a:rPr>
              <a:t>Để</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nhổ</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một</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chiếc</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đinh</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ra</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khỏi</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tấm</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gỗ</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người</a:t>
            </a:r>
            <a:r>
              <a:rPr lang="en-US" sz="3600" dirty="0">
                <a:solidFill>
                  <a:srgbClr val="002060"/>
                </a:solidFill>
                <a:latin typeface="Roboto Condensed" panose="02000000000000000000" pitchFamily="2" charset="0"/>
              </a:rPr>
              <a:t> ta </a:t>
            </a:r>
            <a:r>
              <a:rPr lang="en-US" sz="3600" dirty="0" err="1">
                <a:solidFill>
                  <a:srgbClr val="002060"/>
                </a:solidFill>
                <a:latin typeface="Roboto Condensed" panose="02000000000000000000" pitchFamily="2" charset="0"/>
              </a:rPr>
              <a:t>sử</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dụng</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một</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chiếc</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búa</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nhổ</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đinh</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hoặc</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một</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chiếc</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kìm</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Em</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hãy</a:t>
            </a:r>
            <a:endPar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endParaRPr>
          </a:p>
        </p:txBody>
      </p:sp>
      <p:sp>
        <p:nvSpPr>
          <p:cNvPr id="2" name="TextBox 1">
            <a:extLst>
              <a:ext uri="{FF2B5EF4-FFF2-40B4-BE49-F238E27FC236}">
                <a16:creationId xmlns:a16="http://schemas.microsoft.com/office/drawing/2014/main" id="{735BEDD2-C9FA-C3A0-7764-A64FA831FE0E}"/>
              </a:ext>
            </a:extLst>
          </p:cNvPr>
          <p:cNvSpPr txBox="1"/>
          <p:nvPr/>
        </p:nvSpPr>
        <p:spPr>
          <a:xfrm>
            <a:off x="845089" y="1578673"/>
            <a:ext cx="9834199"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Roboto Condensed" panose="02000000000000000000" pitchFamily="2" charset="0"/>
              </a:rPr>
              <a:t>a) </a:t>
            </a:r>
            <a:r>
              <a:rPr lang="en-US" sz="3600" dirty="0" err="1">
                <a:solidFill>
                  <a:srgbClr val="002060"/>
                </a:solidFill>
                <a:latin typeface="Roboto Condensed" panose="02000000000000000000" pitchFamily="2" charset="0"/>
              </a:rPr>
              <a:t>Mô</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tả</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cách</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dùng</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hai</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dụng</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cụ</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này</a:t>
            </a:r>
            <a:endPar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endParaRPr>
          </a:p>
        </p:txBody>
      </p:sp>
      <p:sp>
        <p:nvSpPr>
          <p:cNvPr id="5" name="TextBox 4">
            <a:extLst>
              <a:ext uri="{FF2B5EF4-FFF2-40B4-BE49-F238E27FC236}">
                <a16:creationId xmlns:a16="http://schemas.microsoft.com/office/drawing/2014/main" id="{E34443D5-C126-D46D-9339-F56C4B119BBB}"/>
              </a:ext>
            </a:extLst>
          </p:cNvPr>
          <p:cNvSpPr txBox="1"/>
          <p:nvPr/>
        </p:nvSpPr>
        <p:spPr>
          <a:xfrm>
            <a:off x="845089" y="2225004"/>
            <a:ext cx="10867013"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Roboto Condensed" panose="02000000000000000000" pitchFamily="2" charset="0"/>
              </a:rPr>
              <a:t>b) </a:t>
            </a:r>
            <a:r>
              <a:rPr lang="en-US" sz="3600" dirty="0" err="1">
                <a:solidFill>
                  <a:srgbClr val="002060"/>
                </a:solidFill>
                <a:latin typeface="Roboto Condensed" panose="02000000000000000000" pitchFamily="2" charset="0"/>
              </a:rPr>
              <a:t>Vận</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dụng</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kiến</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thức</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kĩ</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năng</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về</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đòn</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bẩy</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để</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giải</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thích</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cách</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làm</a:t>
            </a:r>
            <a:endPar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endParaRPr>
          </a:p>
        </p:txBody>
      </p:sp>
      <p:pic>
        <p:nvPicPr>
          <p:cNvPr id="7" name="Picture 6">
            <a:extLst>
              <a:ext uri="{FF2B5EF4-FFF2-40B4-BE49-F238E27FC236}">
                <a16:creationId xmlns:a16="http://schemas.microsoft.com/office/drawing/2014/main" id="{BD9B4D8D-5AD4-7372-96DC-A85ECEBCDAF2}"/>
              </a:ext>
            </a:extLst>
          </p:cNvPr>
          <p:cNvPicPr>
            <a:picLocks noChangeAspect="1"/>
          </p:cNvPicPr>
          <p:nvPr/>
        </p:nvPicPr>
        <p:blipFill rotWithShape="1">
          <a:blip r:embed="rId4">
            <a:extLst>
              <a:ext uri="{28A0092B-C50C-407E-A947-70E740481C1C}">
                <a14:useLocalDpi xmlns:a14="http://schemas.microsoft.com/office/drawing/2010/main" val="0"/>
              </a:ext>
            </a:extLst>
          </a:blip>
          <a:srcRect l="1561" t="8160" r="1522"/>
          <a:stretch/>
        </p:blipFill>
        <p:spPr>
          <a:xfrm>
            <a:off x="1650257" y="2987255"/>
            <a:ext cx="9256676" cy="3705265"/>
          </a:xfrm>
          <a:prstGeom prst="rect">
            <a:avLst/>
          </a:prstGeom>
        </p:spPr>
      </p:pic>
    </p:spTree>
    <p:extLst>
      <p:ext uri="{BB962C8B-B14F-4D97-AF65-F5344CB8AC3E}">
        <p14:creationId xmlns:p14="http://schemas.microsoft.com/office/powerpoint/2010/main" val="32340641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44233" y="197899"/>
            <a:ext cx="3926551"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2F9AABB-1A13-7A52-C174-38CB9D853A4D}"/>
              </a:ext>
            </a:extLst>
          </p:cNvPr>
          <p:cNvPicPr>
            <a:picLocks noChangeAspect="1"/>
          </p:cNvPicPr>
          <p:nvPr/>
        </p:nvPicPr>
        <p:blipFill>
          <a:blip r:embed="rId2"/>
          <a:stretch>
            <a:fillRect/>
          </a:stretch>
        </p:blipFill>
        <p:spPr>
          <a:xfrm>
            <a:off x="244233" y="197899"/>
            <a:ext cx="606077" cy="606077"/>
          </a:xfrm>
          <a:prstGeom prst="rect">
            <a:avLst/>
          </a:prstGeom>
        </p:spPr>
      </p:pic>
      <p:sp>
        <p:nvSpPr>
          <p:cNvPr id="3" name="TextBox 2">
            <a:extLst>
              <a:ext uri="{FF2B5EF4-FFF2-40B4-BE49-F238E27FC236}">
                <a16:creationId xmlns:a16="http://schemas.microsoft.com/office/drawing/2014/main" id="{835D3395-C281-1DBB-8E57-4952D9F22DD8}"/>
              </a:ext>
            </a:extLst>
          </p:cNvPr>
          <p:cNvSpPr txBox="1"/>
          <p:nvPr/>
        </p:nvSpPr>
        <p:spPr>
          <a:xfrm>
            <a:off x="850310" y="225094"/>
            <a:ext cx="3402094"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Tác</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Dụng</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Của</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Bẩy</a:t>
            </a:r>
            <a:endParaRPr lang="en-US" sz="2800" dirty="0">
              <a:solidFill>
                <a:srgbClr val="002060"/>
              </a:solidFill>
              <a:latin typeface="Roboto Condensed" panose="02000000000000000000" pitchFamily="2" charset="0"/>
            </a:endParaRPr>
          </a:p>
        </p:txBody>
      </p:sp>
      <p:sp>
        <p:nvSpPr>
          <p:cNvPr id="11" name="TextBox 10">
            <a:extLst>
              <a:ext uri="{FF2B5EF4-FFF2-40B4-BE49-F238E27FC236}">
                <a16:creationId xmlns:a16="http://schemas.microsoft.com/office/drawing/2014/main" id="{727BA632-2298-CA75-5094-D685E16C8F3D}"/>
              </a:ext>
            </a:extLst>
          </p:cNvPr>
          <p:cNvSpPr txBox="1"/>
          <p:nvPr/>
        </p:nvSpPr>
        <p:spPr>
          <a:xfrm>
            <a:off x="1343880" y="4984766"/>
            <a:ext cx="9942324" cy="1421928"/>
          </a:xfrm>
          <a:prstGeom prst="rect">
            <a:avLst/>
          </a:prstGeom>
          <a:noFill/>
        </p:spPr>
        <p:txBody>
          <a:bodyPr wrap="square" rtlCol="0">
            <a:spAutoFit/>
          </a:bodyPr>
          <a:lstStyle/>
          <a:p>
            <a:pPr>
              <a:lnSpc>
                <a:spcPct val="120000"/>
              </a:lnSpc>
            </a:pPr>
            <a:r>
              <a:rPr lang="en-US" sz="2400" dirty="0" err="1">
                <a:solidFill>
                  <a:srgbClr val="002060"/>
                </a:solidFill>
                <a:latin typeface="Roboto" panose="02000000000000000000" pitchFamily="2" charset="0"/>
                <a:cs typeface="#9Slide03 Arima Madurai Black" panose="00000A00000000000000" pitchFamily="2" charset="-93"/>
              </a:rPr>
              <a:t>Đòn</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bẩy</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gồm</a:t>
            </a:r>
            <a:r>
              <a:rPr lang="en-US" sz="2400" dirty="0">
                <a:solidFill>
                  <a:srgbClr val="002060"/>
                </a:solidFill>
                <a:latin typeface="Roboto" panose="02000000000000000000" pitchFamily="2" charset="0"/>
                <a:cs typeface="#9Slide03 Arima Madurai Black" panose="00000A00000000000000" pitchFamily="2" charset="-93"/>
              </a:rPr>
              <a:t>:</a:t>
            </a:r>
          </a:p>
          <a:p>
            <a:pPr>
              <a:lnSpc>
                <a:spcPct val="120000"/>
              </a:lnSpc>
            </a:pP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Điểm</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tựa</a:t>
            </a:r>
            <a:r>
              <a:rPr lang="en-US" sz="2400" dirty="0">
                <a:solidFill>
                  <a:srgbClr val="002060"/>
                </a:solidFill>
                <a:latin typeface="Roboto" panose="02000000000000000000" pitchFamily="2" charset="0"/>
                <a:cs typeface="#9Slide03 Arima Madurai Black" panose="00000A00000000000000" pitchFamily="2" charset="-93"/>
              </a:rPr>
              <a:t> O</a:t>
            </a:r>
          </a:p>
          <a:p>
            <a:pPr>
              <a:lnSpc>
                <a:spcPct val="120000"/>
              </a:lnSpc>
            </a:pP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Khoảng</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cách</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từ</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giá</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của</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lực</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tác</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dụng</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tới</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điểm</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tựa</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gọi</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là</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cánh</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tay</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đòn</a:t>
            </a:r>
            <a:endParaRPr lang="en-US" sz="2400" dirty="0">
              <a:solidFill>
                <a:srgbClr val="002060"/>
              </a:solidFill>
              <a:latin typeface="Roboto" panose="02000000000000000000" pitchFamily="2" charset="0"/>
              <a:cs typeface="#9Slide03 Arima Madurai Black" panose="00000A00000000000000" pitchFamily="2" charset="-93"/>
            </a:endParaRPr>
          </a:p>
        </p:txBody>
      </p:sp>
      <p:sp>
        <p:nvSpPr>
          <p:cNvPr id="5" name="TextBox 4">
            <a:extLst>
              <a:ext uri="{FF2B5EF4-FFF2-40B4-BE49-F238E27FC236}">
                <a16:creationId xmlns:a16="http://schemas.microsoft.com/office/drawing/2014/main" id="{02FC6674-DD08-C3CB-D9AA-33BECCE9F40D}"/>
              </a:ext>
            </a:extLst>
          </p:cNvPr>
          <p:cNvSpPr txBox="1"/>
          <p:nvPr/>
        </p:nvSpPr>
        <p:spPr>
          <a:xfrm>
            <a:off x="3712287" y="905007"/>
            <a:ext cx="4573369" cy="461665"/>
          </a:xfrm>
          <a:prstGeom prst="rect">
            <a:avLst/>
          </a:prstGeom>
          <a:noFill/>
        </p:spPr>
        <p:txBody>
          <a:bodyPr wrap="square" rtlCol="0">
            <a:spAutoFit/>
          </a:bodyPr>
          <a:lstStyle/>
          <a:p>
            <a:pPr algn="ctr"/>
            <a:r>
              <a:rPr lang="en-US" sz="2400" dirty="0" err="1">
                <a:latin typeface="Roboto" panose="02000000000000000000" pitchFamily="2" charset="0"/>
                <a:cs typeface="#9Slide03 Arima Madurai Black" panose="00000A00000000000000" pitchFamily="2" charset="-93"/>
              </a:rPr>
              <a:t>Mô</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hình</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đòn</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bẩy</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đơn</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giản</a:t>
            </a:r>
            <a:endParaRPr lang="en-US" sz="2400" dirty="0">
              <a:latin typeface="Roboto" panose="02000000000000000000" pitchFamily="2" charset="0"/>
              <a:cs typeface="#9Slide03 Arima Madurai Black" panose="00000A00000000000000" pitchFamily="2" charset="-93"/>
            </a:endParaRPr>
          </a:p>
        </p:txBody>
      </p:sp>
      <p:sp>
        <p:nvSpPr>
          <p:cNvPr id="6" name="Rectangle 5">
            <a:extLst>
              <a:ext uri="{FF2B5EF4-FFF2-40B4-BE49-F238E27FC236}">
                <a16:creationId xmlns:a16="http://schemas.microsoft.com/office/drawing/2014/main" id="{71D744CD-E843-268D-B28A-2B412B57D3EB}"/>
              </a:ext>
            </a:extLst>
          </p:cNvPr>
          <p:cNvSpPr/>
          <p:nvPr/>
        </p:nvSpPr>
        <p:spPr>
          <a:xfrm>
            <a:off x="1343880" y="4343017"/>
            <a:ext cx="9504240" cy="3168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86DA05FD-7D34-867F-78D7-92424979C622}"/>
              </a:ext>
            </a:extLst>
          </p:cNvPr>
          <p:cNvSpPr/>
          <p:nvPr/>
        </p:nvSpPr>
        <p:spPr>
          <a:xfrm>
            <a:off x="5621296" y="3254881"/>
            <a:ext cx="1262238" cy="108813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CAA207-8A63-0FAA-51D0-A27C264CE871}"/>
              </a:ext>
            </a:extLst>
          </p:cNvPr>
          <p:cNvSpPr/>
          <p:nvPr/>
        </p:nvSpPr>
        <p:spPr>
          <a:xfrm rot="20582465">
            <a:off x="2477924" y="3151252"/>
            <a:ext cx="7548983" cy="10082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Graphic 26" descr="Line arrow Slight curve">
            <a:extLst>
              <a:ext uri="{FF2B5EF4-FFF2-40B4-BE49-F238E27FC236}">
                <a16:creationId xmlns:a16="http://schemas.microsoft.com/office/drawing/2014/main" id="{50A97028-658A-FA02-B89A-2FAE86941C9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690625">
            <a:off x="6092926" y="3154325"/>
            <a:ext cx="880872" cy="619013"/>
          </a:xfrm>
          <a:prstGeom prst="rect">
            <a:avLst/>
          </a:prstGeom>
        </p:spPr>
      </p:pic>
      <p:sp>
        <p:nvSpPr>
          <p:cNvPr id="28" name="TextBox 27">
            <a:extLst>
              <a:ext uri="{FF2B5EF4-FFF2-40B4-BE49-F238E27FC236}">
                <a16:creationId xmlns:a16="http://schemas.microsoft.com/office/drawing/2014/main" id="{CDB4A417-2C19-7E6C-0FF4-5924F41F93E7}"/>
              </a:ext>
            </a:extLst>
          </p:cNvPr>
          <p:cNvSpPr txBox="1"/>
          <p:nvPr/>
        </p:nvSpPr>
        <p:spPr>
          <a:xfrm>
            <a:off x="10000072" y="2501222"/>
            <a:ext cx="1000466" cy="584775"/>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Lực</a:t>
            </a:r>
            <a:endParaRPr lang="en-US" sz="3200" dirty="0">
              <a:solidFill>
                <a:srgbClr val="002060"/>
              </a:solidFill>
              <a:latin typeface="Roboto Condensed" panose="02000000000000000000" pitchFamily="2" charset="0"/>
            </a:endParaRPr>
          </a:p>
        </p:txBody>
      </p:sp>
      <p:sp>
        <p:nvSpPr>
          <p:cNvPr id="29" name="TextBox 28">
            <a:extLst>
              <a:ext uri="{FF2B5EF4-FFF2-40B4-BE49-F238E27FC236}">
                <a16:creationId xmlns:a16="http://schemas.microsoft.com/office/drawing/2014/main" id="{72C07BCD-431F-4038-FC2E-826FA64A4154}"/>
              </a:ext>
            </a:extLst>
          </p:cNvPr>
          <p:cNvSpPr txBox="1"/>
          <p:nvPr/>
        </p:nvSpPr>
        <p:spPr>
          <a:xfrm>
            <a:off x="2187706" y="4209033"/>
            <a:ext cx="623266" cy="646331"/>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A</a:t>
            </a:r>
          </a:p>
        </p:txBody>
      </p:sp>
      <p:sp>
        <p:nvSpPr>
          <p:cNvPr id="30" name="TextBox 29">
            <a:extLst>
              <a:ext uri="{FF2B5EF4-FFF2-40B4-BE49-F238E27FC236}">
                <a16:creationId xmlns:a16="http://schemas.microsoft.com/office/drawing/2014/main" id="{AE5F853D-C119-5CE0-309F-0513165D5D01}"/>
              </a:ext>
            </a:extLst>
          </p:cNvPr>
          <p:cNvSpPr txBox="1"/>
          <p:nvPr/>
        </p:nvSpPr>
        <p:spPr>
          <a:xfrm>
            <a:off x="9667367" y="1467703"/>
            <a:ext cx="623266" cy="646331"/>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B</a:t>
            </a:r>
          </a:p>
        </p:txBody>
      </p:sp>
      <p:sp>
        <p:nvSpPr>
          <p:cNvPr id="31" name="Rectangle 30">
            <a:extLst>
              <a:ext uri="{FF2B5EF4-FFF2-40B4-BE49-F238E27FC236}">
                <a16:creationId xmlns:a16="http://schemas.microsoft.com/office/drawing/2014/main" id="{784BB9C4-021F-82FF-0264-A6BA8C69A799}"/>
              </a:ext>
            </a:extLst>
          </p:cNvPr>
          <p:cNvSpPr/>
          <p:nvPr/>
        </p:nvSpPr>
        <p:spPr>
          <a:xfrm rot="20759802">
            <a:off x="1889009" y="3263535"/>
            <a:ext cx="1073657" cy="9913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Roboto Condensed" panose="02000000000000000000" pitchFamily="2" charset="0"/>
                <a:cs typeface="#9Slide03 Arima Madurai Black" panose="00000A00000000000000" pitchFamily="2" charset="-93"/>
              </a:rPr>
              <a:t>Vật</a:t>
            </a:r>
            <a:endParaRPr lang="en-US" sz="3200" dirty="0">
              <a:latin typeface="Roboto Condensed" panose="02000000000000000000" pitchFamily="2" charset="0"/>
              <a:cs typeface="#9Slide03 Arima Madurai Black" panose="00000A00000000000000" pitchFamily="2" charset="-93"/>
            </a:endParaRPr>
          </a:p>
        </p:txBody>
      </p:sp>
      <p:cxnSp>
        <p:nvCxnSpPr>
          <p:cNvPr id="1025" name="Straight Arrow Connector 1024">
            <a:extLst>
              <a:ext uri="{FF2B5EF4-FFF2-40B4-BE49-F238E27FC236}">
                <a16:creationId xmlns:a16="http://schemas.microsoft.com/office/drawing/2014/main" id="{7B07F5FD-A3B2-E7C5-E1BE-FF655A1A48CA}"/>
              </a:ext>
            </a:extLst>
          </p:cNvPr>
          <p:cNvCxnSpPr>
            <a:cxnSpLocks/>
          </p:cNvCxnSpPr>
          <p:nvPr/>
        </p:nvCxnSpPr>
        <p:spPr>
          <a:xfrm>
            <a:off x="9851031" y="2052478"/>
            <a:ext cx="217482" cy="71658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187BCA72-028F-18F0-BFCD-D1EF95A87500}"/>
              </a:ext>
            </a:extLst>
          </p:cNvPr>
          <p:cNvSpPr txBox="1"/>
          <p:nvPr/>
        </p:nvSpPr>
        <p:spPr>
          <a:xfrm>
            <a:off x="7035934" y="3649988"/>
            <a:ext cx="1511890" cy="1077218"/>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Điểm</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tựa</a:t>
            </a:r>
            <a:endParaRPr lang="en-US" sz="32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40177971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par>
                          <p:cTn id="19" fill="hold">
                            <p:stCondLst>
                              <p:cond delay="1000"/>
                            </p:stCondLst>
                            <p:childTnLst>
                              <p:par>
                                <p:cTn id="20" presetID="16" presetClass="entr" presetSubtype="37"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29"/>
                                        </p:tgtEl>
                                        <p:attrNameLst>
                                          <p:attrName>style.visibility</p:attrName>
                                        </p:attrNameLst>
                                      </p:cBhvr>
                                      <p:to>
                                        <p:strVal val="visible"/>
                                      </p:to>
                                    </p:set>
                                    <p:animEffect transition="in" filter="wipe(left)">
                                      <p:cBhvr>
                                        <p:cTn id="38" dur="500"/>
                                        <p:tgtEl>
                                          <p:spTgt spid="102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025"/>
                                        </p:tgtEl>
                                        <p:attrNameLst>
                                          <p:attrName>style.visibility</p:attrName>
                                        </p:attrNameLst>
                                      </p:cBhvr>
                                      <p:to>
                                        <p:strVal val="visible"/>
                                      </p:to>
                                    </p:set>
                                    <p:animEffect transition="in" filter="wipe(up)">
                                      <p:cBhvr>
                                        <p:cTn id="50" dur="500"/>
                                        <p:tgtEl>
                                          <p:spTgt spid="1025"/>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arn(inVertical)">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6" grpId="0" animBg="1"/>
      <p:bldP spid="24" grpId="0" animBg="1"/>
      <p:bldP spid="25" grpId="0" animBg="1"/>
      <p:bldP spid="28" grpId="0"/>
      <p:bldP spid="29" grpId="0"/>
      <p:bldP spid="30" grpId="0"/>
      <p:bldP spid="31" grpId="0" animBg="1"/>
      <p:bldP spid="10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128C2D-C209-9491-7079-647837AAFA9E}"/>
              </a:ext>
            </a:extLst>
          </p:cNvPr>
          <p:cNvGrpSpPr/>
          <p:nvPr/>
        </p:nvGrpSpPr>
        <p:grpSpPr>
          <a:xfrm>
            <a:off x="1274324" y="148482"/>
            <a:ext cx="9847707" cy="6561035"/>
            <a:chOff x="2313794" y="860397"/>
            <a:chExt cx="7710628" cy="5137206"/>
          </a:xfrm>
        </p:grpSpPr>
        <p:pic>
          <p:nvPicPr>
            <p:cNvPr id="1026" name="Picture 2" descr="Phân loại búa nhổ đinh - Hướng dẫn cách chọn và sử dụng búa tốt nhất">
              <a:extLst>
                <a:ext uri="{FF2B5EF4-FFF2-40B4-BE49-F238E27FC236}">
                  <a16:creationId xmlns:a16="http://schemas.microsoft.com/office/drawing/2014/main" id="{6D262DBF-E758-182D-FA94-C19EEE1DA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3794" y="860397"/>
              <a:ext cx="7710628" cy="51372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E93D87C-69AA-3439-D091-AB0E47F9A91C}"/>
                </a:ext>
              </a:extLst>
            </p:cNvPr>
            <p:cNvSpPr/>
            <p:nvPr/>
          </p:nvSpPr>
          <p:spPr>
            <a:xfrm>
              <a:off x="4276777" y="1445833"/>
              <a:ext cx="1732382" cy="438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Roboto Condensed" panose="02000000000000000000" pitchFamily="2" charset="0"/>
                  <a:ea typeface="+mn-ea"/>
                  <a:cs typeface="+mn-cs"/>
                </a:rPr>
                <a:t>lực</a:t>
              </a:r>
              <a:r>
                <a:rPr kumimoji="0" lang="en-US" sz="3600" b="0"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Roboto Condensed" panose="02000000000000000000" pitchFamily="2" charset="0"/>
                  <a:ea typeface="+mn-ea"/>
                  <a:cs typeface="+mn-cs"/>
                </a:rPr>
                <a:t>tác</a:t>
              </a:r>
              <a:r>
                <a:rPr kumimoji="0" lang="en-US" sz="3600" b="0"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Roboto Condensed" panose="02000000000000000000" pitchFamily="2" charset="0"/>
                  <a:ea typeface="+mn-ea"/>
                  <a:cs typeface="+mn-cs"/>
                </a:rPr>
                <a:t>dụng</a:t>
              </a:r>
              <a:endParaRPr kumimoji="0" lang="en-US" sz="3600" b="0"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endParaRPr>
            </a:p>
          </p:txBody>
        </p:sp>
        <p:sp>
          <p:nvSpPr>
            <p:cNvPr id="5" name="Rectangle 4">
              <a:extLst>
                <a:ext uri="{FF2B5EF4-FFF2-40B4-BE49-F238E27FC236}">
                  <a16:creationId xmlns:a16="http://schemas.microsoft.com/office/drawing/2014/main" id="{947B9E48-A160-8A02-C229-6935E226BE5A}"/>
                </a:ext>
              </a:extLst>
            </p:cNvPr>
            <p:cNvSpPr/>
            <p:nvPr/>
          </p:nvSpPr>
          <p:spPr>
            <a:xfrm>
              <a:off x="2558391" y="4489922"/>
              <a:ext cx="1361641" cy="438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Roboto Condensed" panose="02000000000000000000" pitchFamily="2" charset="0"/>
                  <a:ea typeface="+mn-ea"/>
                  <a:cs typeface="+mn-cs"/>
                </a:rPr>
                <a:t>Điểm</a:t>
              </a:r>
              <a:r>
                <a:rPr kumimoji="0" lang="en-US" sz="3600" b="0"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Roboto Condensed" panose="02000000000000000000" pitchFamily="2" charset="0"/>
                  <a:ea typeface="+mn-ea"/>
                  <a:cs typeface="+mn-cs"/>
                </a:rPr>
                <a:t>tựa</a:t>
              </a:r>
              <a:endParaRPr kumimoji="0" lang="en-US" sz="3600" b="0"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endParaRPr>
            </a:p>
          </p:txBody>
        </p:sp>
        <p:cxnSp>
          <p:nvCxnSpPr>
            <p:cNvPr id="17" name="Straight Arrow Connector 16">
              <a:extLst>
                <a:ext uri="{FF2B5EF4-FFF2-40B4-BE49-F238E27FC236}">
                  <a16:creationId xmlns:a16="http://schemas.microsoft.com/office/drawing/2014/main" id="{DF8FCFFB-9E51-92C6-E435-AA22E2569BA1}"/>
                </a:ext>
              </a:extLst>
            </p:cNvPr>
            <p:cNvCxnSpPr>
              <a:cxnSpLocks/>
            </p:cNvCxnSpPr>
            <p:nvPr/>
          </p:nvCxnSpPr>
          <p:spPr>
            <a:xfrm flipH="1">
              <a:off x="2751091" y="1766604"/>
              <a:ext cx="1218885" cy="272135"/>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C1895238-9DFD-9A1C-C0BD-5700263101AB}"/>
                </a:ext>
              </a:extLst>
            </p:cNvPr>
            <p:cNvCxnSpPr>
              <a:cxnSpLocks/>
            </p:cNvCxnSpPr>
            <p:nvPr/>
          </p:nvCxnSpPr>
          <p:spPr>
            <a:xfrm flipH="1" flipV="1">
              <a:off x="5495533" y="2469807"/>
              <a:ext cx="90009" cy="770722"/>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17041820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44233" y="197899"/>
            <a:ext cx="4114703"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2F9AABB-1A13-7A52-C174-38CB9D853A4D}"/>
              </a:ext>
            </a:extLst>
          </p:cNvPr>
          <p:cNvPicPr>
            <a:picLocks noChangeAspect="1"/>
          </p:cNvPicPr>
          <p:nvPr/>
        </p:nvPicPr>
        <p:blipFill>
          <a:blip r:embed="rId2"/>
          <a:stretch>
            <a:fillRect/>
          </a:stretch>
        </p:blipFill>
        <p:spPr>
          <a:xfrm>
            <a:off x="244233" y="197899"/>
            <a:ext cx="606077" cy="606077"/>
          </a:xfrm>
          <a:prstGeom prst="rect">
            <a:avLst/>
          </a:prstGeom>
        </p:spPr>
      </p:pic>
      <p:sp>
        <p:nvSpPr>
          <p:cNvPr id="3" name="TextBox 2">
            <a:extLst>
              <a:ext uri="{FF2B5EF4-FFF2-40B4-BE49-F238E27FC236}">
                <a16:creationId xmlns:a16="http://schemas.microsoft.com/office/drawing/2014/main" id="{835D3395-C281-1DBB-8E57-4952D9F22DD8}"/>
              </a:ext>
            </a:extLst>
          </p:cNvPr>
          <p:cNvSpPr txBox="1"/>
          <p:nvPr/>
        </p:nvSpPr>
        <p:spPr>
          <a:xfrm>
            <a:off x="850310" y="225094"/>
            <a:ext cx="3410972"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Tác</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Dụng</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Của</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Bẩy</a:t>
            </a:r>
            <a:endParaRPr lang="en-US" sz="2800" dirty="0">
              <a:solidFill>
                <a:srgbClr val="002060"/>
              </a:solidFill>
              <a:latin typeface="Roboto Condensed" panose="02000000000000000000" pitchFamily="2" charset="0"/>
            </a:endParaRPr>
          </a:p>
        </p:txBody>
      </p:sp>
      <p:grpSp>
        <p:nvGrpSpPr>
          <p:cNvPr id="1046" name="Group 1045">
            <a:extLst>
              <a:ext uri="{FF2B5EF4-FFF2-40B4-BE49-F238E27FC236}">
                <a16:creationId xmlns:a16="http://schemas.microsoft.com/office/drawing/2014/main" id="{E6A5BADD-2B39-BE5F-88F4-FB0AB60929EA}"/>
              </a:ext>
            </a:extLst>
          </p:cNvPr>
          <p:cNvGrpSpPr/>
          <p:nvPr/>
        </p:nvGrpSpPr>
        <p:grpSpPr>
          <a:xfrm>
            <a:off x="551554" y="1037761"/>
            <a:ext cx="1531508" cy="425789"/>
            <a:chOff x="551554" y="829477"/>
            <a:chExt cx="1531508" cy="425789"/>
          </a:xfrm>
        </p:grpSpPr>
        <p:sp>
          <p:nvSpPr>
            <p:cNvPr id="1047" name="Rectangle: Rounded Corners 1046">
              <a:extLst>
                <a:ext uri="{FF2B5EF4-FFF2-40B4-BE49-F238E27FC236}">
                  <a16:creationId xmlns:a16="http://schemas.microsoft.com/office/drawing/2014/main" id="{5AF91077-11AA-18B5-F7A4-8F72360666C3}"/>
                </a:ext>
              </a:extLst>
            </p:cNvPr>
            <p:cNvSpPr/>
            <p:nvPr/>
          </p:nvSpPr>
          <p:spPr>
            <a:xfrm>
              <a:off x="551554" y="829477"/>
              <a:ext cx="1531508" cy="425789"/>
            </a:xfrm>
            <a:prstGeom prst="roundRect">
              <a:avLst/>
            </a:prstGeom>
            <a:solidFill>
              <a:srgbClr val="FFFFFF"/>
            </a:solidFill>
            <a:ln w="25400" cap="flat" cmpd="sng" algn="ctr">
              <a:solidFill>
                <a:srgbClr val="FFFFFF">
                  <a:lumMod val="9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8" name="Google Shape;2428;p39">
              <a:extLst>
                <a:ext uri="{FF2B5EF4-FFF2-40B4-BE49-F238E27FC236}">
                  <a16:creationId xmlns:a16="http://schemas.microsoft.com/office/drawing/2014/main" id="{4D75A401-488D-3DA7-FE69-78BC2107D3AF}"/>
                </a:ext>
              </a:extLst>
            </p:cNvPr>
            <p:cNvSpPr txBox="1">
              <a:spLocks/>
            </p:cNvSpPr>
            <p:nvPr/>
          </p:nvSpPr>
          <p:spPr>
            <a:xfrm>
              <a:off x="762440" y="833963"/>
              <a:ext cx="129205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Thí</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nghiệm</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1049" name="Group 1048">
            <a:extLst>
              <a:ext uri="{FF2B5EF4-FFF2-40B4-BE49-F238E27FC236}">
                <a16:creationId xmlns:a16="http://schemas.microsoft.com/office/drawing/2014/main" id="{2FB30826-0C26-4F97-2A4C-454C5D80BF88}"/>
              </a:ext>
            </a:extLst>
          </p:cNvPr>
          <p:cNvGrpSpPr/>
          <p:nvPr/>
        </p:nvGrpSpPr>
        <p:grpSpPr>
          <a:xfrm>
            <a:off x="302711" y="1033972"/>
            <a:ext cx="429578" cy="429578"/>
            <a:chOff x="314701" y="1079666"/>
            <a:chExt cx="531628" cy="531628"/>
          </a:xfrm>
        </p:grpSpPr>
        <p:sp>
          <p:nvSpPr>
            <p:cNvPr id="1050" name="Oval 1049">
              <a:extLst>
                <a:ext uri="{FF2B5EF4-FFF2-40B4-BE49-F238E27FC236}">
                  <a16:creationId xmlns:a16="http://schemas.microsoft.com/office/drawing/2014/main" id="{6586CF56-2E4C-D522-06F3-B67EEF991F81}"/>
                </a:ext>
              </a:extLst>
            </p:cNvPr>
            <p:cNvSpPr/>
            <p:nvPr/>
          </p:nvSpPr>
          <p:spPr>
            <a:xfrm>
              <a:off x="314701" y="1079666"/>
              <a:ext cx="531628" cy="531628"/>
            </a:xfrm>
            <a:prstGeom prst="ellipse">
              <a:avLst/>
            </a:prstGeom>
            <a:solidFill>
              <a:srgbClr val="FFFFFF"/>
            </a:solidFill>
            <a:ln w="25400" cap="flat" cmpd="sng" algn="ctr">
              <a:solidFill>
                <a:srgbClr val="FFFFFF">
                  <a:lumMod val="95000"/>
                </a:srgbClr>
              </a:solidFill>
              <a:prstDash val="solid"/>
            </a:ln>
            <a:effectLst>
              <a:glow rad="63500">
                <a:srgbClr val="5B69EF">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51" name="Google Shape;4906;p73">
              <a:extLst>
                <a:ext uri="{FF2B5EF4-FFF2-40B4-BE49-F238E27FC236}">
                  <a16:creationId xmlns:a16="http://schemas.microsoft.com/office/drawing/2014/main" id="{A76DABA0-10D4-954E-006A-5502818190D8}"/>
                </a:ext>
              </a:extLst>
            </p:cNvPr>
            <p:cNvGrpSpPr/>
            <p:nvPr/>
          </p:nvGrpSpPr>
          <p:grpSpPr>
            <a:xfrm>
              <a:off x="380113" y="1156650"/>
              <a:ext cx="400804" cy="377659"/>
              <a:chOff x="4735250" y="3360775"/>
              <a:chExt cx="397425" cy="374475"/>
            </a:xfrm>
          </p:grpSpPr>
          <p:sp>
            <p:nvSpPr>
              <p:cNvPr id="1052" name="Google Shape;4907;p73">
                <a:extLst>
                  <a:ext uri="{FF2B5EF4-FFF2-40B4-BE49-F238E27FC236}">
                    <a16:creationId xmlns:a16="http://schemas.microsoft.com/office/drawing/2014/main" id="{A2D0ECA8-A700-AEF1-9918-DD0CA14F792F}"/>
                  </a:ext>
                </a:extLst>
              </p:cNvPr>
              <p:cNvSpPr/>
              <p:nvPr/>
            </p:nvSpPr>
            <p:spPr>
              <a:xfrm>
                <a:off x="4735250" y="3360775"/>
                <a:ext cx="203500" cy="280700"/>
              </a:xfrm>
              <a:custGeom>
                <a:avLst/>
                <a:gdLst/>
                <a:ahLst/>
                <a:cxnLst/>
                <a:rect l="l" t="t" r="r" b="b"/>
                <a:pathLst>
                  <a:path w="8140" h="11228" extrusionOk="0">
                    <a:moveTo>
                      <a:pt x="3190" y="1"/>
                    </a:moveTo>
                    <a:lnTo>
                      <a:pt x="3088" y="26"/>
                    </a:lnTo>
                    <a:lnTo>
                      <a:pt x="2986" y="77"/>
                    </a:lnTo>
                    <a:lnTo>
                      <a:pt x="2909" y="128"/>
                    </a:lnTo>
                    <a:lnTo>
                      <a:pt x="2833" y="205"/>
                    </a:lnTo>
                    <a:lnTo>
                      <a:pt x="2782" y="307"/>
                    </a:lnTo>
                    <a:lnTo>
                      <a:pt x="2731" y="384"/>
                    </a:lnTo>
                    <a:lnTo>
                      <a:pt x="2731" y="511"/>
                    </a:lnTo>
                    <a:lnTo>
                      <a:pt x="2731" y="613"/>
                    </a:lnTo>
                    <a:lnTo>
                      <a:pt x="3088" y="3752"/>
                    </a:lnTo>
                    <a:lnTo>
                      <a:pt x="3088" y="3777"/>
                    </a:lnTo>
                    <a:lnTo>
                      <a:pt x="3062" y="3803"/>
                    </a:lnTo>
                    <a:lnTo>
                      <a:pt x="3011" y="3803"/>
                    </a:lnTo>
                    <a:lnTo>
                      <a:pt x="2986" y="3752"/>
                    </a:lnTo>
                    <a:lnTo>
                      <a:pt x="2297" y="1481"/>
                    </a:lnTo>
                    <a:lnTo>
                      <a:pt x="2271" y="1379"/>
                    </a:lnTo>
                    <a:lnTo>
                      <a:pt x="2195" y="1277"/>
                    </a:lnTo>
                    <a:lnTo>
                      <a:pt x="2118" y="1200"/>
                    </a:lnTo>
                    <a:lnTo>
                      <a:pt x="2016" y="1149"/>
                    </a:lnTo>
                    <a:lnTo>
                      <a:pt x="1914" y="1098"/>
                    </a:lnTo>
                    <a:lnTo>
                      <a:pt x="1787" y="1072"/>
                    </a:lnTo>
                    <a:lnTo>
                      <a:pt x="1685" y="1072"/>
                    </a:lnTo>
                    <a:lnTo>
                      <a:pt x="1557" y="1098"/>
                    </a:lnTo>
                    <a:lnTo>
                      <a:pt x="1455" y="1149"/>
                    </a:lnTo>
                    <a:lnTo>
                      <a:pt x="1353" y="1200"/>
                    </a:lnTo>
                    <a:lnTo>
                      <a:pt x="1276" y="1277"/>
                    </a:lnTo>
                    <a:lnTo>
                      <a:pt x="1225" y="1379"/>
                    </a:lnTo>
                    <a:lnTo>
                      <a:pt x="1174" y="1481"/>
                    </a:lnTo>
                    <a:lnTo>
                      <a:pt x="1149" y="1583"/>
                    </a:lnTo>
                    <a:lnTo>
                      <a:pt x="1149" y="1710"/>
                    </a:lnTo>
                    <a:lnTo>
                      <a:pt x="1174" y="1838"/>
                    </a:lnTo>
                    <a:lnTo>
                      <a:pt x="1685" y="4083"/>
                    </a:lnTo>
                    <a:lnTo>
                      <a:pt x="1659" y="4134"/>
                    </a:lnTo>
                    <a:lnTo>
                      <a:pt x="1608" y="4134"/>
                    </a:lnTo>
                    <a:lnTo>
                      <a:pt x="1582" y="4109"/>
                    </a:lnTo>
                    <a:lnTo>
                      <a:pt x="1047" y="2859"/>
                    </a:lnTo>
                    <a:lnTo>
                      <a:pt x="996" y="2782"/>
                    </a:lnTo>
                    <a:lnTo>
                      <a:pt x="919" y="2705"/>
                    </a:lnTo>
                    <a:lnTo>
                      <a:pt x="817" y="2654"/>
                    </a:lnTo>
                    <a:lnTo>
                      <a:pt x="740" y="2603"/>
                    </a:lnTo>
                    <a:lnTo>
                      <a:pt x="638" y="2578"/>
                    </a:lnTo>
                    <a:lnTo>
                      <a:pt x="536" y="2578"/>
                    </a:lnTo>
                    <a:lnTo>
                      <a:pt x="434" y="2603"/>
                    </a:lnTo>
                    <a:lnTo>
                      <a:pt x="332" y="2629"/>
                    </a:lnTo>
                    <a:lnTo>
                      <a:pt x="256" y="2680"/>
                    </a:lnTo>
                    <a:lnTo>
                      <a:pt x="179" y="2731"/>
                    </a:lnTo>
                    <a:lnTo>
                      <a:pt x="103" y="2807"/>
                    </a:lnTo>
                    <a:lnTo>
                      <a:pt x="77" y="2884"/>
                    </a:lnTo>
                    <a:lnTo>
                      <a:pt x="26" y="2961"/>
                    </a:lnTo>
                    <a:lnTo>
                      <a:pt x="0" y="3063"/>
                    </a:lnTo>
                    <a:lnTo>
                      <a:pt x="0" y="3165"/>
                    </a:lnTo>
                    <a:lnTo>
                      <a:pt x="26" y="3241"/>
                    </a:lnTo>
                    <a:lnTo>
                      <a:pt x="332" y="4747"/>
                    </a:lnTo>
                    <a:lnTo>
                      <a:pt x="485" y="5487"/>
                    </a:lnTo>
                    <a:lnTo>
                      <a:pt x="689" y="6176"/>
                    </a:lnTo>
                    <a:lnTo>
                      <a:pt x="945" y="6864"/>
                    </a:lnTo>
                    <a:lnTo>
                      <a:pt x="1225" y="7553"/>
                    </a:lnTo>
                    <a:lnTo>
                      <a:pt x="1429" y="7962"/>
                    </a:lnTo>
                    <a:lnTo>
                      <a:pt x="1633" y="8370"/>
                    </a:lnTo>
                    <a:lnTo>
                      <a:pt x="1838" y="8804"/>
                    </a:lnTo>
                    <a:lnTo>
                      <a:pt x="1991" y="9237"/>
                    </a:lnTo>
                    <a:lnTo>
                      <a:pt x="2093" y="9646"/>
                    </a:lnTo>
                    <a:lnTo>
                      <a:pt x="2195" y="10079"/>
                    </a:lnTo>
                    <a:lnTo>
                      <a:pt x="2271" y="10513"/>
                    </a:lnTo>
                    <a:lnTo>
                      <a:pt x="2322" y="10947"/>
                    </a:lnTo>
                    <a:lnTo>
                      <a:pt x="2348" y="11023"/>
                    </a:lnTo>
                    <a:lnTo>
                      <a:pt x="2373" y="11075"/>
                    </a:lnTo>
                    <a:lnTo>
                      <a:pt x="2450" y="11177"/>
                    </a:lnTo>
                    <a:lnTo>
                      <a:pt x="2552" y="11228"/>
                    </a:lnTo>
                    <a:lnTo>
                      <a:pt x="2705" y="11228"/>
                    </a:lnTo>
                    <a:lnTo>
                      <a:pt x="6992" y="10437"/>
                    </a:lnTo>
                    <a:lnTo>
                      <a:pt x="7119" y="10386"/>
                    </a:lnTo>
                    <a:lnTo>
                      <a:pt x="7196" y="10284"/>
                    </a:lnTo>
                    <a:lnTo>
                      <a:pt x="7247" y="10181"/>
                    </a:lnTo>
                    <a:lnTo>
                      <a:pt x="7247" y="10054"/>
                    </a:lnTo>
                    <a:lnTo>
                      <a:pt x="7068" y="9237"/>
                    </a:lnTo>
                    <a:lnTo>
                      <a:pt x="6966" y="8778"/>
                    </a:lnTo>
                    <a:lnTo>
                      <a:pt x="6915" y="8319"/>
                    </a:lnTo>
                    <a:lnTo>
                      <a:pt x="6890" y="7885"/>
                    </a:lnTo>
                    <a:lnTo>
                      <a:pt x="6915" y="7400"/>
                    </a:lnTo>
                    <a:lnTo>
                      <a:pt x="7017" y="6941"/>
                    </a:lnTo>
                    <a:lnTo>
                      <a:pt x="7119" y="6482"/>
                    </a:lnTo>
                    <a:lnTo>
                      <a:pt x="7272" y="6022"/>
                    </a:lnTo>
                    <a:lnTo>
                      <a:pt x="7426" y="5589"/>
                    </a:lnTo>
                    <a:lnTo>
                      <a:pt x="7553" y="5282"/>
                    </a:lnTo>
                    <a:lnTo>
                      <a:pt x="7706" y="4976"/>
                    </a:lnTo>
                    <a:lnTo>
                      <a:pt x="8038" y="4389"/>
                    </a:lnTo>
                    <a:lnTo>
                      <a:pt x="8114" y="4262"/>
                    </a:lnTo>
                    <a:lnTo>
                      <a:pt x="8140" y="4160"/>
                    </a:lnTo>
                    <a:lnTo>
                      <a:pt x="8140" y="4032"/>
                    </a:lnTo>
                    <a:lnTo>
                      <a:pt x="8114" y="3905"/>
                    </a:lnTo>
                    <a:lnTo>
                      <a:pt x="8089" y="3803"/>
                    </a:lnTo>
                    <a:lnTo>
                      <a:pt x="8012" y="3701"/>
                    </a:lnTo>
                    <a:lnTo>
                      <a:pt x="7936" y="3598"/>
                    </a:lnTo>
                    <a:lnTo>
                      <a:pt x="7834" y="3522"/>
                    </a:lnTo>
                    <a:lnTo>
                      <a:pt x="7732" y="3471"/>
                    </a:lnTo>
                    <a:lnTo>
                      <a:pt x="7604" y="3445"/>
                    </a:lnTo>
                    <a:lnTo>
                      <a:pt x="7502" y="3420"/>
                    </a:lnTo>
                    <a:lnTo>
                      <a:pt x="7375" y="3445"/>
                    </a:lnTo>
                    <a:lnTo>
                      <a:pt x="7272" y="3471"/>
                    </a:lnTo>
                    <a:lnTo>
                      <a:pt x="7145" y="3547"/>
                    </a:lnTo>
                    <a:lnTo>
                      <a:pt x="7068" y="3624"/>
                    </a:lnTo>
                    <a:lnTo>
                      <a:pt x="6992" y="3726"/>
                    </a:lnTo>
                    <a:lnTo>
                      <a:pt x="6635" y="4389"/>
                    </a:lnTo>
                    <a:lnTo>
                      <a:pt x="6584" y="4466"/>
                    </a:lnTo>
                    <a:lnTo>
                      <a:pt x="6507" y="4492"/>
                    </a:lnTo>
                    <a:lnTo>
                      <a:pt x="6430" y="4517"/>
                    </a:lnTo>
                    <a:lnTo>
                      <a:pt x="6354" y="4517"/>
                    </a:lnTo>
                    <a:lnTo>
                      <a:pt x="6277" y="4492"/>
                    </a:lnTo>
                    <a:lnTo>
                      <a:pt x="6226" y="4440"/>
                    </a:lnTo>
                    <a:lnTo>
                      <a:pt x="6175" y="4389"/>
                    </a:lnTo>
                    <a:lnTo>
                      <a:pt x="6150" y="4287"/>
                    </a:lnTo>
                    <a:lnTo>
                      <a:pt x="5665" y="613"/>
                    </a:lnTo>
                    <a:lnTo>
                      <a:pt x="5639" y="511"/>
                    </a:lnTo>
                    <a:lnTo>
                      <a:pt x="5614" y="435"/>
                    </a:lnTo>
                    <a:lnTo>
                      <a:pt x="5563" y="358"/>
                    </a:lnTo>
                    <a:lnTo>
                      <a:pt x="5486" y="281"/>
                    </a:lnTo>
                    <a:lnTo>
                      <a:pt x="5410" y="230"/>
                    </a:lnTo>
                    <a:lnTo>
                      <a:pt x="5308" y="205"/>
                    </a:lnTo>
                    <a:lnTo>
                      <a:pt x="5206" y="179"/>
                    </a:lnTo>
                    <a:lnTo>
                      <a:pt x="5104" y="205"/>
                    </a:lnTo>
                    <a:lnTo>
                      <a:pt x="5027" y="230"/>
                    </a:lnTo>
                    <a:lnTo>
                      <a:pt x="4925" y="256"/>
                    </a:lnTo>
                    <a:lnTo>
                      <a:pt x="4874" y="307"/>
                    </a:lnTo>
                    <a:lnTo>
                      <a:pt x="4797" y="384"/>
                    </a:lnTo>
                    <a:lnTo>
                      <a:pt x="4746" y="435"/>
                    </a:lnTo>
                    <a:lnTo>
                      <a:pt x="4721" y="537"/>
                    </a:lnTo>
                    <a:lnTo>
                      <a:pt x="4695" y="613"/>
                    </a:lnTo>
                    <a:lnTo>
                      <a:pt x="4695" y="715"/>
                    </a:lnTo>
                    <a:lnTo>
                      <a:pt x="4721" y="3547"/>
                    </a:lnTo>
                    <a:lnTo>
                      <a:pt x="4695" y="3598"/>
                    </a:lnTo>
                    <a:lnTo>
                      <a:pt x="4644" y="3598"/>
                    </a:lnTo>
                    <a:lnTo>
                      <a:pt x="4619" y="3573"/>
                    </a:lnTo>
                    <a:lnTo>
                      <a:pt x="3802" y="384"/>
                    </a:lnTo>
                    <a:lnTo>
                      <a:pt x="3751" y="281"/>
                    </a:lnTo>
                    <a:lnTo>
                      <a:pt x="3700" y="205"/>
                    </a:lnTo>
                    <a:lnTo>
                      <a:pt x="3649" y="128"/>
                    </a:lnTo>
                    <a:lnTo>
                      <a:pt x="3573" y="77"/>
                    </a:lnTo>
                    <a:lnTo>
                      <a:pt x="3471" y="26"/>
                    </a:lnTo>
                    <a:lnTo>
                      <a:pt x="3394" y="1"/>
                    </a:lnTo>
                    <a:close/>
                  </a:path>
                </a:pathLst>
              </a:custGeom>
              <a:solidFill>
                <a:srgbClr val="00E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4908;p73">
                <a:extLst>
                  <a:ext uri="{FF2B5EF4-FFF2-40B4-BE49-F238E27FC236}">
                    <a16:creationId xmlns:a16="http://schemas.microsoft.com/office/drawing/2014/main" id="{1F24A263-A4A0-210F-9E56-5130D284C6C0}"/>
                  </a:ext>
                </a:extLst>
              </p:cNvPr>
              <p:cNvSpPr/>
              <p:nvPr/>
            </p:nvSpPr>
            <p:spPr>
              <a:xfrm>
                <a:off x="4892800" y="3446250"/>
                <a:ext cx="45950" cy="176725"/>
              </a:xfrm>
              <a:custGeom>
                <a:avLst/>
                <a:gdLst/>
                <a:ahLst/>
                <a:cxnLst/>
                <a:rect l="l" t="t" r="r" b="b"/>
                <a:pathLst>
                  <a:path w="1838" h="7069" extrusionOk="0">
                    <a:moveTo>
                      <a:pt x="1226" y="1"/>
                    </a:moveTo>
                    <a:lnTo>
                      <a:pt x="1073" y="26"/>
                    </a:lnTo>
                    <a:lnTo>
                      <a:pt x="919" y="77"/>
                    </a:lnTo>
                    <a:lnTo>
                      <a:pt x="996" y="128"/>
                    </a:lnTo>
                    <a:lnTo>
                      <a:pt x="1124" y="230"/>
                    </a:lnTo>
                    <a:lnTo>
                      <a:pt x="1200" y="358"/>
                    </a:lnTo>
                    <a:lnTo>
                      <a:pt x="1277" y="511"/>
                    </a:lnTo>
                    <a:lnTo>
                      <a:pt x="1302" y="664"/>
                    </a:lnTo>
                    <a:lnTo>
                      <a:pt x="1277" y="843"/>
                    </a:lnTo>
                    <a:lnTo>
                      <a:pt x="1200" y="1021"/>
                    </a:lnTo>
                    <a:lnTo>
                      <a:pt x="843" y="1608"/>
                    </a:lnTo>
                    <a:lnTo>
                      <a:pt x="690" y="1915"/>
                    </a:lnTo>
                    <a:lnTo>
                      <a:pt x="562" y="2246"/>
                    </a:lnTo>
                    <a:lnTo>
                      <a:pt x="384" y="2706"/>
                    </a:lnTo>
                    <a:lnTo>
                      <a:pt x="256" y="3165"/>
                    </a:lnTo>
                    <a:lnTo>
                      <a:pt x="128" y="3650"/>
                    </a:lnTo>
                    <a:lnTo>
                      <a:pt x="52" y="4109"/>
                    </a:lnTo>
                    <a:lnTo>
                      <a:pt x="26" y="4364"/>
                    </a:lnTo>
                    <a:lnTo>
                      <a:pt x="1" y="4594"/>
                    </a:lnTo>
                    <a:lnTo>
                      <a:pt x="26" y="5053"/>
                    </a:lnTo>
                    <a:lnTo>
                      <a:pt x="103" y="5512"/>
                    </a:lnTo>
                    <a:lnTo>
                      <a:pt x="179" y="5997"/>
                    </a:lnTo>
                    <a:lnTo>
                      <a:pt x="384" y="6814"/>
                    </a:lnTo>
                    <a:lnTo>
                      <a:pt x="384" y="6967"/>
                    </a:lnTo>
                    <a:lnTo>
                      <a:pt x="333" y="7069"/>
                    </a:lnTo>
                    <a:lnTo>
                      <a:pt x="690" y="7018"/>
                    </a:lnTo>
                    <a:lnTo>
                      <a:pt x="817" y="6967"/>
                    </a:lnTo>
                    <a:lnTo>
                      <a:pt x="894" y="6865"/>
                    </a:lnTo>
                    <a:lnTo>
                      <a:pt x="945" y="6762"/>
                    </a:lnTo>
                    <a:lnTo>
                      <a:pt x="945" y="6635"/>
                    </a:lnTo>
                    <a:lnTo>
                      <a:pt x="766" y="5818"/>
                    </a:lnTo>
                    <a:lnTo>
                      <a:pt x="664" y="5359"/>
                    </a:lnTo>
                    <a:lnTo>
                      <a:pt x="613" y="4900"/>
                    </a:lnTo>
                    <a:lnTo>
                      <a:pt x="588" y="4466"/>
                    </a:lnTo>
                    <a:lnTo>
                      <a:pt x="613" y="3981"/>
                    </a:lnTo>
                    <a:lnTo>
                      <a:pt x="715" y="3522"/>
                    </a:lnTo>
                    <a:lnTo>
                      <a:pt x="817" y="3063"/>
                    </a:lnTo>
                    <a:lnTo>
                      <a:pt x="970" y="2603"/>
                    </a:lnTo>
                    <a:lnTo>
                      <a:pt x="1124" y="2170"/>
                    </a:lnTo>
                    <a:lnTo>
                      <a:pt x="1251" y="1863"/>
                    </a:lnTo>
                    <a:lnTo>
                      <a:pt x="1404" y="1557"/>
                    </a:lnTo>
                    <a:lnTo>
                      <a:pt x="1736" y="970"/>
                    </a:lnTo>
                    <a:lnTo>
                      <a:pt x="1812" y="792"/>
                    </a:lnTo>
                    <a:lnTo>
                      <a:pt x="1838" y="639"/>
                    </a:lnTo>
                    <a:lnTo>
                      <a:pt x="1812" y="486"/>
                    </a:lnTo>
                    <a:lnTo>
                      <a:pt x="1761" y="333"/>
                    </a:lnTo>
                    <a:lnTo>
                      <a:pt x="1659" y="205"/>
                    </a:lnTo>
                    <a:lnTo>
                      <a:pt x="1532" y="103"/>
                    </a:lnTo>
                    <a:lnTo>
                      <a:pt x="1379" y="26"/>
                    </a:lnTo>
                    <a:lnTo>
                      <a:pt x="1226" y="1"/>
                    </a:lnTo>
                    <a:close/>
                  </a:path>
                </a:pathLst>
              </a:custGeom>
              <a:solidFill>
                <a:srgbClr val="00E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4909;p73">
                <a:extLst>
                  <a:ext uri="{FF2B5EF4-FFF2-40B4-BE49-F238E27FC236}">
                    <a16:creationId xmlns:a16="http://schemas.microsoft.com/office/drawing/2014/main" id="{0FFED0D9-0592-BED9-EE3C-F9B7D0C00005}"/>
                  </a:ext>
                </a:extLst>
              </p:cNvPr>
              <p:cNvSpPr/>
              <p:nvPr/>
            </p:nvSpPr>
            <p:spPr>
              <a:xfrm>
                <a:off x="4929800" y="3453925"/>
                <a:ext cx="202875" cy="281325"/>
              </a:xfrm>
              <a:custGeom>
                <a:avLst/>
                <a:gdLst/>
                <a:ahLst/>
                <a:cxnLst/>
                <a:rect l="l" t="t" r="r" b="b"/>
                <a:pathLst>
                  <a:path w="8115" h="11253" extrusionOk="0">
                    <a:moveTo>
                      <a:pt x="4849" y="0"/>
                    </a:moveTo>
                    <a:lnTo>
                      <a:pt x="4747" y="26"/>
                    </a:lnTo>
                    <a:lnTo>
                      <a:pt x="4645" y="51"/>
                    </a:lnTo>
                    <a:lnTo>
                      <a:pt x="4568" y="102"/>
                    </a:lnTo>
                    <a:lnTo>
                      <a:pt x="4492" y="153"/>
                    </a:lnTo>
                    <a:lnTo>
                      <a:pt x="4415" y="230"/>
                    </a:lnTo>
                    <a:lnTo>
                      <a:pt x="4364" y="306"/>
                    </a:lnTo>
                    <a:lnTo>
                      <a:pt x="4338" y="408"/>
                    </a:lnTo>
                    <a:lnTo>
                      <a:pt x="3522" y="3598"/>
                    </a:lnTo>
                    <a:lnTo>
                      <a:pt x="3496" y="3623"/>
                    </a:lnTo>
                    <a:lnTo>
                      <a:pt x="3445" y="3623"/>
                    </a:lnTo>
                    <a:lnTo>
                      <a:pt x="3420" y="3572"/>
                    </a:lnTo>
                    <a:lnTo>
                      <a:pt x="3445" y="740"/>
                    </a:lnTo>
                    <a:lnTo>
                      <a:pt x="3445" y="638"/>
                    </a:lnTo>
                    <a:lnTo>
                      <a:pt x="3420" y="561"/>
                    </a:lnTo>
                    <a:lnTo>
                      <a:pt x="3369" y="459"/>
                    </a:lnTo>
                    <a:lnTo>
                      <a:pt x="3318" y="383"/>
                    </a:lnTo>
                    <a:lnTo>
                      <a:pt x="3267" y="332"/>
                    </a:lnTo>
                    <a:lnTo>
                      <a:pt x="3190" y="281"/>
                    </a:lnTo>
                    <a:lnTo>
                      <a:pt x="3114" y="230"/>
                    </a:lnTo>
                    <a:lnTo>
                      <a:pt x="3012" y="204"/>
                    </a:lnTo>
                    <a:lnTo>
                      <a:pt x="2910" y="204"/>
                    </a:lnTo>
                    <a:lnTo>
                      <a:pt x="2833" y="230"/>
                    </a:lnTo>
                    <a:lnTo>
                      <a:pt x="2731" y="255"/>
                    </a:lnTo>
                    <a:lnTo>
                      <a:pt x="2654" y="306"/>
                    </a:lnTo>
                    <a:lnTo>
                      <a:pt x="2578" y="383"/>
                    </a:lnTo>
                    <a:lnTo>
                      <a:pt x="2527" y="459"/>
                    </a:lnTo>
                    <a:lnTo>
                      <a:pt x="2476" y="536"/>
                    </a:lnTo>
                    <a:lnTo>
                      <a:pt x="2450" y="638"/>
                    </a:lnTo>
                    <a:lnTo>
                      <a:pt x="1991" y="4312"/>
                    </a:lnTo>
                    <a:lnTo>
                      <a:pt x="1965" y="4414"/>
                    </a:lnTo>
                    <a:lnTo>
                      <a:pt x="1914" y="4465"/>
                    </a:lnTo>
                    <a:lnTo>
                      <a:pt x="1863" y="4516"/>
                    </a:lnTo>
                    <a:lnTo>
                      <a:pt x="1787" y="4542"/>
                    </a:lnTo>
                    <a:lnTo>
                      <a:pt x="1710" y="4542"/>
                    </a:lnTo>
                    <a:lnTo>
                      <a:pt x="1634" y="4516"/>
                    </a:lnTo>
                    <a:lnTo>
                      <a:pt x="1557" y="4465"/>
                    </a:lnTo>
                    <a:lnTo>
                      <a:pt x="1506" y="4414"/>
                    </a:lnTo>
                    <a:lnTo>
                      <a:pt x="1149" y="3751"/>
                    </a:lnTo>
                    <a:lnTo>
                      <a:pt x="1072" y="3649"/>
                    </a:lnTo>
                    <a:lnTo>
                      <a:pt x="970" y="3572"/>
                    </a:lnTo>
                    <a:lnTo>
                      <a:pt x="868" y="3496"/>
                    </a:lnTo>
                    <a:lnTo>
                      <a:pt x="766" y="3470"/>
                    </a:lnTo>
                    <a:lnTo>
                      <a:pt x="639" y="3445"/>
                    </a:lnTo>
                    <a:lnTo>
                      <a:pt x="511" y="3445"/>
                    </a:lnTo>
                    <a:lnTo>
                      <a:pt x="409" y="3496"/>
                    </a:lnTo>
                    <a:lnTo>
                      <a:pt x="281" y="3547"/>
                    </a:lnTo>
                    <a:lnTo>
                      <a:pt x="179" y="3623"/>
                    </a:lnTo>
                    <a:lnTo>
                      <a:pt x="103" y="3700"/>
                    </a:lnTo>
                    <a:lnTo>
                      <a:pt x="52" y="3827"/>
                    </a:lnTo>
                    <a:lnTo>
                      <a:pt x="1" y="3929"/>
                    </a:lnTo>
                    <a:lnTo>
                      <a:pt x="1" y="4057"/>
                    </a:lnTo>
                    <a:lnTo>
                      <a:pt x="1" y="4159"/>
                    </a:lnTo>
                    <a:lnTo>
                      <a:pt x="26" y="4287"/>
                    </a:lnTo>
                    <a:lnTo>
                      <a:pt x="77" y="4414"/>
                    </a:lnTo>
                    <a:lnTo>
                      <a:pt x="409" y="5001"/>
                    </a:lnTo>
                    <a:lnTo>
                      <a:pt x="562" y="5282"/>
                    </a:lnTo>
                    <a:lnTo>
                      <a:pt x="690" y="5613"/>
                    </a:lnTo>
                    <a:lnTo>
                      <a:pt x="868" y="6047"/>
                    </a:lnTo>
                    <a:lnTo>
                      <a:pt x="1021" y="6507"/>
                    </a:lnTo>
                    <a:lnTo>
                      <a:pt x="1123" y="6966"/>
                    </a:lnTo>
                    <a:lnTo>
                      <a:pt x="1200" y="7425"/>
                    </a:lnTo>
                    <a:lnTo>
                      <a:pt x="1251" y="7910"/>
                    </a:lnTo>
                    <a:lnTo>
                      <a:pt x="1226" y="8344"/>
                    </a:lnTo>
                    <a:lnTo>
                      <a:pt x="1149" y="8777"/>
                    </a:lnTo>
                    <a:lnTo>
                      <a:pt x="1072" y="9262"/>
                    </a:lnTo>
                    <a:lnTo>
                      <a:pt x="868" y="10053"/>
                    </a:lnTo>
                    <a:lnTo>
                      <a:pt x="868" y="10206"/>
                    </a:lnTo>
                    <a:lnTo>
                      <a:pt x="919" y="10308"/>
                    </a:lnTo>
                    <a:lnTo>
                      <a:pt x="1021" y="10385"/>
                    </a:lnTo>
                    <a:lnTo>
                      <a:pt x="1123" y="10436"/>
                    </a:lnTo>
                    <a:lnTo>
                      <a:pt x="5436" y="11252"/>
                    </a:lnTo>
                    <a:lnTo>
                      <a:pt x="5563" y="11252"/>
                    </a:lnTo>
                    <a:lnTo>
                      <a:pt x="5691" y="11201"/>
                    </a:lnTo>
                    <a:lnTo>
                      <a:pt x="5767" y="11099"/>
                    </a:lnTo>
                    <a:lnTo>
                      <a:pt x="5793" y="11048"/>
                    </a:lnTo>
                    <a:lnTo>
                      <a:pt x="5818" y="10972"/>
                    </a:lnTo>
                    <a:lnTo>
                      <a:pt x="5844" y="10538"/>
                    </a:lnTo>
                    <a:lnTo>
                      <a:pt x="5920" y="10104"/>
                    </a:lnTo>
                    <a:lnTo>
                      <a:pt x="6022" y="9670"/>
                    </a:lnTo>
                    <a:lnTo>
                      <a:pt x="6150" y="9237"/>
                    </a:lnTo>
                    <a:lnTo>
                      <a:pt x="6303" y="8803"/>
                    </a:lnTo>
                    <a:lnTo>
                      <a:pt x="6507" y="8395"/>
                    </a:lnTo>
                    <a:lnTo>
                      <a:pt x="6711" y="7986"/>
                    </a:lnTo>
                    <a:lnTo>
                      <a:pt x="6916" y="7578"/>
                    </a:lnTo>
                    <a:lnTo>
                      <a:pt x="7196" y="6889"/>
                    </a:lnTo>
                    <a:lnTo>
                      <a:pt x="7451" y="6200"/>
                    </a:lnTo>
                    <a:lnTo>
                      <a:pt x="7630" y="5511"/>
                    </a:lnTo>
                    <a:lnTo>
                      <a:pt x="7783" y="4771"/>
                    </a:lnTo>
                    <a:lnTo>
                      <a:pt x="8115" y="3266"/>
                    </a:lnTo>
                    <a:lnTo>
                      <a:pt x="8115" y="3164"/>
                    </a:lnTo>
                    <a:lnTo>
                      <a:pt x="8115" y="3087"/>
                    </a:lnTo>
                    <a:lnTo>
                      <a:pt x="8089" y="2985"/>
                    </a:lnTo>
                    <a:lnTo>
                      <a:pt x="8064" y="2909"/>
                    </a:lnTo>
                    <a:lnTo>
                      <a:pt x="8013" y="2832"/>
                    </a:lnTo>
                    <a:lnTo>
                      <a:pt x="7962" y="2756"/>
                    </a:lnTo>
                    <a:lnTo>
                      <a:pt x="7885" y="2705"/>
                    </a:lnTo>
                    <a:lnTo>
                      <a:pt x="7809" y="2654"/>
                    </a:lnTo>
                    <a:lnTo>
                      <a:pt x="7707" y="2603"/>
                    </a:lnTo>
                    <a:lnTo>
                      <a:pt x="7502" y="2603"/>
                    </a:lnTo>
                    <a:lnTo>
                      <a:pt x="7400" y="2628"/>
                    </a:lnTo>
                    <a:lnTo>
                      <a:pt x="7298" y="2679"/>
                    </a:lnTo>
                    <a:lnTo>
                      <a:pt x="7222" y="2730"/>
                    </a:lnTo>
                    <a:lnTo>
                      <a:pt x="7145" y="2807"/>
                    </a:lnTo>
                    <a:lnTo>
                      <a:pt x="7094" y="2883"/>
                    </a:lnTo>
                    <a:lnTo>
                      <a:pt x="6558" y="4134"/>
                    </a:lnTo>
                    <a:lnTo>
                      <a:pt x="6533" y="4159"/>
                    </a:lnTo>
                    <a:lnTo>
                      <a:pt x="6482" y="4159"/>
                    </a:lnTo>
                    <a:lnTo>
                      <a:pt x="6456" y="4134"/>
                    </a:lnTo>
                    <a:lnTo>
                      <a:pt x="6456" y="4108"/>
                    </a:lnTo>
                    <a:lnTo>
                      <a:pt x="6967" y="1837"/>
                    </a:lnTo>
                    <a:lnTo>
                      <a:pt x="6992" y="1735"/>
                    </a:lnTo>
                    <a:lnTo>
                      <a:pt x="6992" y="1608"/>
                    </a:lnTo>
                    <a:lnTo>
                      <a:pt x="6967" y="1505"/>
                    </a:lnTo>
                    <a:lnTo>
                      <a:pt x="6916" y="1403"/>
                    </a:lnTo>
                    <a:lnTo>
                      <a:pt x="6839" y="1301"/>
                    </a:lnTo>
                    <a:lnTo>
                      <a:pt x="6762" y="1225"/>
                    </a:lnTo>
                    <a:lnTo>
                      <a:pt x="6686" y="1174"/>
                    </a:lnTo>
                    <a:lnTo>
                      <a:pt x="6558" y="1123"/>
                    </a:lnTo>
                    <a:lnTo>
                      <a:pt x="6456" y="1097"/>
                    </a:lnTo>
                    <a:lnTo>
                      <a:pt x="6329" y="1097"/>
                    </a:lnTo>
                    <a:lnTo>
                      <a:pt x="6227" y="1123"/>
                    </a:lnTo>
                    <a:lnTo>
                      <a:pt x="6125" y="1148"/>
                    </a:lnTo>
                    <a:lnTo>
                      <a:pt x="6022" y="1225"/>
                    </a:lnTo>
                    <a:lnTo>
                      <a:pt x="5946" y="1301"/>
                    </a:lnTo>
                    <a:lnTo>
                      <a:pt x="5869" y="1378"/>
                    </a:lnTo>
                    <a:lnTo>
                      <a:pt x="5818" y="1505"/>
                    </a:lnTo>
                    <a:lnTo>
                      <a:pt x="5129" y="3776"/>
                    </a:lnTo>
                    <a:lnTo>
                      <a:pt x="5104" y="3802"/>
                    </a:lnTo>
                    <a:lnTo>
                      <a:pt x="5078" y="3827"/>
                    </a:lnTo>
                    <a:lnTo>
                      <a:pt x="5053" y="3802"/>
                    </a:lnTo>
                    <a:lnTo>
                      <a:pt x="5027" y="3751"/>
                    </a:lnTo>
                    <a:lnTo>
                      <a:pt x="5410" y="638"/>
                    </a:lnTo>
                    <a:lnTo>
                      <a:pt x="5410" y="510"/>
                    </a:lnTo>
                    <a:lnTo>
                      <a:pt x="5385" y="408"/>
                    </a:lnTo>
                    <a:lnTo>
                      <a:pt x="5359" y="306"/>
                    </a:lnTo>
                    <a:lnTo>
                      <a:pt x="5308" y="230"/>
                    </a:lnTo>
                    <a:lnTo>
                      <a:pt x="5231" y="153"/>
                    </a:lnTo>
                    <a:lnTo>
                      <a:pt x="5155" y="77"/>
                    </a:lnTo>
                    <a:lnTo>
                      <a:pt x="5053" y="51"/>
                    </a:lnTo>
                    <a:lnTo>
                      <a:pt x="4951" y="26"/>
                    </a:lnTo>
                    <a:lnTo>
                      <a:pt x="4849" y="0"/>
                    </a:lnTo>
                    <a:close/>
                  </a:path>
                </a:pathLst>
              </a:custGeom>
              <a:solidFill>
                <a:srgbClr val="00E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4910;p73">
                <a:extLst>
                  <a:ext uri="{FF2B5EF4-FFF2-40B4-BE49-F238E27FC236}">
                    <a16:creationId xmlns:a16="http://schemas.microsoft.com/office/drawing/2014/main" id="{14595CCF-5D3E-F7DD-ECF0-A84A3C4BC485}"/>
                  </a:ext>
                </a:extLst>
              </p:cNvPr>
              <p:cNvSpPr/>
              <p:nvPr/>
            </p:nvSpPr>
            <p:spPr>
              <a:xfrm>
                <a:off x="5058650" y="3518975"/>
                <a:ext cx="74025" cy="216275"/>
              </a:xfrm>
              <a:custGeom>
                <a:avLst/>
                <a:gdLst/>
                <a:ahLst/>
                <a:cxnLst/>
                <a:rect l="l" t="t" r="r" b="b"/>
                <a:pathLst>
                  <a:path w="2961" h="8651" extrusionOk="0">
                    <a:moveTo>
                      <a:pt x="2272" y="1"/>
                    </a:moveTo>
                    <a:lnTo>
                      <a:pt x="2144" y="77"/>
                    </a:lnTo>
                    <a:lnTo>
                      <a:pt x="2297" y="179"/>
                    </a:lnTo>
                    <a:lnTo>
                      <a:pt x="2399" y="332"/>
                    </a:lnTo>
                    <a:lnTo>
                      <a:pt x="2425" y="485"/>
                    </a:lnTo>
                    <a:lnTo>
                      <a:pt x="2425" y="664"/>
                    </a:lnTo>
                    <a:lnTo>
                      <a:pt x="2093" y="2169"/>
                    </a:lnTo>
                    <a:lnTo>
                      <a:pt x="1940" y="2909"/>
                    </a:lnTo>
                    <a:lnTo>
                      <a:pt x="1762" y="3598"/>
                    </a:lnTo>
                    <a:lnTo>
                      <a:pt x="1506" y="4287"/>
                    </a:lnTo>
                    <a:lnTo>
                      <a:pt x="1226" y="4976"/>
                    </a:lnTo>
                    <a:lnTo>
                      <a:pt x="1022" y="5384"/>
                    </a:lnTo>
                    <a:lnTo>
                      <a:pt x="817" y="5793"/>
                    </a:lnTo>
                    <a:lnTo>
                      <a:pt x="613" y="6201"/>
                    </a:lnTo>
                    <a:lnTo>
                      <a:pt x="460" y="6635"/>
                    </a:lnTo>
                    <a:lnTo>
                      <a:pt x="333" y="7068"/>
                    </a:lnTo>
                    <a:lnTo>
                      <a:pt x="231" y="7502"/>
                    </a:lnTo>
                    <a:lnTo>
                      <a:pt x="154" y="7936"/>
                    </a:lnTo>
                    <a:lnTo>
                      <a:pt x="129" y="8370"/>
                    </a:lnTo>
                    <a:lnTo>
                      <a:pt x="103" y="8446"/>
                    </a:lnTo>
                    <a:lnTo>
                      <a:pt x="77" y="8497"/>
                    </a:lnTo>
                    <a:lnTo>
                      <a:pt x="1" y="8599"/>
                    </a:lnTo>
                    <a:lnTo>
                      <a:pt x="282" y="8650"/>
                    </a:lnTo>
                    <a:lnTo>
                      <a:pt x="409" y="8650"/>
                    </a:lnTo>
                    <a:lnTo>
                      <a:pt x="537" y="8599"/>
                    </a:lnTo>
                    <a:lnTo>
                      <a:pt x="613" y="8497"/>
                    </a:lnTo>
                    <a:lnTo>
                      <a:pt x="639" y="8446"/>
                    </a:lnTo>
                    <a:lnTo>
                      <a:pt x="664" y="8370"/>
                    </a:lnTo>
                    <a:lnTo>
                      <a:pt x="690" y="7936"/>
                    </a:lnTo>
                    <a:lnTo>
                      <a:pt x="766" y="7502"/>
                    </a:lnTo>
                    <a:lnTo>
                      <a:pt x="868" y="7068"/>
                    </a:lnTo>
                    <a:lnTo>
                      <a:pt x="996" y="6635"/>
                    </a:lnTo>
                    <a:lnTo>
                      <a:pt x="1149" y="6201"/>
                    </a:lnTo>
                    <a:lnTo>
                      <a:pt x="1353" y="5793"/>
                    </a:lnTo>
                    <a:lnTo>
                      <a:pt x="1557" y="5384"/>
                    </a:lnTo>
                    <a:lnTo>
                      <a:pt x="1762" y="4976"/>
                    </a:lnTo>
                    <a:lnTo>
                      <a:pt x="2042" y="4287"/>
                    </a:lnTo>
                    <a:lnTo>
                      <a:pt x="2272" y="3598"/>
                    </a:lnTo>
                    <a:lnTo>
                      <a:pt x="2476" y="2909"/>
                    </a:lnTo>
                    <a:lnTo>
                      <a:pt x="2629" y="2169"/>
                    </a:lnTo>
                    <a:lnTo>
                      <a:pt x="2961" y="664"/>
                    </a:lnTo>
                    <a:lnTo>
                      <a:pt x="2961" y="562"/>
                    </a:lnTo>
                    <a:lnTo>
                      <a:pt x="2961" y="485"/>
                    </a:lnTo>
                    <a:lnTo>
                      <a:pt x="2935" y="383"/>
                    </a:lnTo>
                    <a:lnTo>
                      <a:pt x="2910" y="307"/>
                    </a:lnTo>
                    <a:lnTo>
                      <a:pt x="2859" y="230"/>
                    </a:lnTo>
                    <a:lnTo>
                      <a:pt x="2808" y="154"/>
                    </a:lnTo>
                    <a:lnTo>
                      <a:pt x="2731" y="103"/>
                    </a:lnTo>
                    <a:lnTo>
                      <a:pt x="2655" y="52"/>
                    </a:lnTo>
                    <a:lnTo>
                      <a:pt x="2527" y="1"/>
                    </a:lnTo>
                    <a:close/>
                  </a:path>
                </a:pathLst>
              </a:custGeom>
              <a:solidFill>
                <a:srgbClr val="00E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056" name="Picture 1055">
            <a:extLst>
              <a:ext uri="{FF2B5EF4-FFF2-40B4-BE49-F238E27FC236}">
                <a16:creationId xmlns:a16="http://schemas.microsoft.com/office/drawing/2014/main" id="{BBEACBB1-3897-C83C-1A87-E8AB7F6E778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34" b="91549" l="4611" r="95101">
                        <a14:foregroundMark x1="46686" y1="23944" x2="47550" y2="72394"/>
                        <a14:foregroundMark x1="21834" y1="11765" x2="22918" y2="11699"/>
                        <a14:foregroundMark x1="14772" y1="12196" x2="21283" y2="11799"/>
                        <a14:foregroundMark x1="52693" y1="11568" x2="79701" y2="12436"/>
                        <a14:foregroundMark x1="34582" y1="10986" x2="47916" y2="11414"/>
                        <a14:foregroundMark x1="11381" y1="7300" x2="21886" y2="6827"/>
                        <a14:foregroundMark x1="8862" y1="7414" x2="9681" y2="7377"/>
                        <a14:foregroundMark x1="32115" y1="7491" x2="38329" y2="7606"/>
                        <a14:foregroundMark x1="27164" y1="7400" x2="30705" y2="7465"/>
                        <a14:foregroundMark x1="49403" y1="7477" x2="62536" y2="7324"/>
                        <a14:foregroundMark x1="38329" y1="7606" x2="44793" y2="7531"/>
                        <a14:foregroundMark x1="62536" y1="7324" x2="63112" y2="7042"/>
                        <a14:foregroundMark x1="73199" y1="5634" x2="83289" y2="6886"/>
                        <a14:foregroundMark x1="61095" y1="88732" x2="61383" y2="91549"/>
                        <a14:backgroundMark x1="7205" y1="11549" x2="7205" y2="11549"/>
                        <a14:backgroundMark x1="7205" y1="13803" x2="7205" y2="13803"/>
                        <a14:backgroundMark x1="7781" y1="15493" x2="7781" y2="15493"/>
                        <a14:backgroundMark x1="24784" y1="8169" x2="24784" y2="8169"/>
                        <a14:backgroundMark x1="25072" y1="7042" x2="24496" y2="7042"/>
                        <a14:backgroundMark x1="23343" y1="5634" x2="26225" y2="8169"/>
                        <a14:backgroundMark x1="25937" y1="12394" x2="26801" y2="15493"/>
                        <a14:backgroundMark x1="49280" y1="7324" x2="45533" y2="8451"/>
                        <a14:backgroundMark x1="89049" y1="5352" x2="90778" y2="11831"/>
                        <a14:backgroundMark x1="8646" y1="8451" x2="8646" y2="16056"/>
                        <a14:backgroundMark x1="3458" y1="5915" x2="8646" y2="6479"/>
                        <a14:backgroundMark x1="7493" y1="6197" x2="4899" y2="8169"/>
                        <a14:backgroundMark x1="9222" y1="9859" x2="6916" y2="8169"/>
                        <a14:backgroundMark x1="9798" y1="7324" x2="10086" y2="7887"/>
                        <a14:backgroundMark x1="29107" y1="10423" x2="30836" y2="9859"/>
                        <a14:backgroundMark x1="29395" y1="10141" x2="28530" y2="15211"/>
                        <a14:backgroundMark x1="50432" y1="10423" x2="46398" y2="5634"/>
                        <a14:backgroundMark x1="94813" y1="9296" x2="85303" y2="9859"/>
                        <a14:backgroundMark x1="85303" y1="9859" x2="87320" y2="16338"/>
                      </a14:backgroundRemoval>
                    </a14:imgEffect>
                  </a14:imgLayer>
                </a14:imgProps>
              </a:ext>
            </a:extLst>
          </a:blip>
          <a:srcRect t="10380"/>
          <a:stretch/>
        </p:blipFill>
        <p:spPr>
          <a:xfrm>
            <a:off x="6096000" y="1165833"/>
            <a:ext cx="6130667" cy="5620983"/>
          </a:xfrm>
          <a:prstGeom prst="rect">
            <a:avLst/>
          </a:prstGeom>
        </p:spPr>
      </p:pic>
      <p:grpSp>
        <p:nvGrpSpPr>
          <p:cNvPr id="1070" name="Group 1069">
            <a:extLst>
              <a:ext uri="{FF2B5EF4-FFF2-40B4-BE49-F238E27FC236}">
                <a16:creationId xmlns:a16="http://schemas.microsoft.com/office/drawing/2014/main" id="{0B0CDCC2-1055-BA6F-6A16-84FB6958EA79}"/>
              </a:ext>
            </a:extLst>
          </p:cNvPr>
          <p:cNvGrpSpPr/>
          <p:nvPr/>
        </p:nvGrpSpPr>
        <p:grpSpPr>
          <a:xfrm>
            <a:off x="11081965" y="1701964"/>
            <a:ext cx="294909" cy="1245911"/>
            <a:chOff x="8713455" y="2154407"/>
            <a:chExt cx="253263" cy="1069969"/>
          </a:xfrm>
        </p:grpSpPr>
        <p:grpSp>
          <p:nvGrpSpPr>
            <p:cNvPr id="1057" name="Group 1056">
              <a:extLst>
                <a:ext uri="{FF2B5EF4-FFF2-40B4-BE49-F238E27FC236}">
                  <a16:creationId xmlns:a16="http://schemas.microsoft.com/office/drawing/2014/main" id="{DED5F4A6-698B-24D5-DCF1-D2D1680F98FA}"/>
                </a:ext>
              </a:extLst>
            </p:cNvPr>
            <p:cNvGrpSpPr/>
            <p:nvPr/>
          </p:nvGrpSpPr>
          <p:grpSpPr>
            <a:xfrm>
              <a:off x="8721413" y="2154407"/>
              <a:ext cx="245305" cy="405747"/>
              <a:chOff x="3976031" y="4807205"/>
              <a:chExt cx="293688" cy="485776"/>
            </a:xfrm>
          </p:grpSpPr>
          <p:sp>
            <p:nvSpPr>
              <p:cNvPr id="1058" name="AutoShape 45">
                <a:extLst>
                  <a:ext uri="{FF2B5EF4-FFF2-40B4-BE49-F238E27FC236}">
                    <a16:creationId xmlns:a16="http://schemas.microsoft.com/office/drawing/2014/main" id="{FF85651A-FD57-64F9-283B-DFBF15BEFE8D}"/>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4267" kern="0">
                  <a:solidFill>
                    <a:srgbClr val="26C9FF"/>
                  </a:solidFill>
                  <a:latin typeface="Times New Roman" panose="02020603050405020304" pitchFamily="18" charset="0"/>
                  <a:cs typeface="Arial"/>
                  <a:sym typeface="Arial"/>
                </a:endParaRPr>
              </a:p>
            </p:txBody>
          </p:sp>
          <p:sp>
            <p:nvSpPr>
              <p:cNvPr id="1059" name="Oval 46">
                <a:extLst>
                  <a:ext uri="{FF2B5EF4-FFF2-40B4-BE49-F238E27FC236}">
                    <a16:creationId xmlns:a16="http://schemas.microsoft.com/office/drawing/2014/main" id="{0DAB04A5-97ED-2D65-7079-2D1F86DF36B2}"/>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4267" kern="0">
                  <a:solidFill>
                    <a:srgbClr val="26C9FF"/>
                  </a:solidFill>
                  <a:latin typeface="Times New Roman" panose="02020603050405020304" pitchFamily="18" charset="0"/>
                  <a:cs typeface="Arial"/>
                  <a:sym typeface="Arial"/>
                </a:endParaRPr>
              </a:p>
            </p:txBody>
          </p:sp>
          <p:sp>
            <p:nvSpPr>
              <p:cNvPr id="1060" name="Text Box 51">
                <a:extLst>
                  <a:ext uri="{FF2B5EF4-FFF2-40B4-BE49-F238E27FC236}">
                    <a16:creationId xmlns:a16="http://schemas.microsoft.com/office/drawing/2014/main" id="{B05284B6-C343-E8C0-0060-2CE239D783A0}"/>
                  </a:ext>
                </a:extLst>
              </p:cNvPr>
              <p:cNvSpPr txBox="1">
                <a:spLocks noChangeArrowheads="1"/>
              </p:cNvSpPr>
              <p:nvPr/>
            </p:nvSpPr>
            <p:spPr bwMode="auto">
              <a:xfrm>
                <a:off x="3976031" y="5037393"/>
                <a:ext cx="108033" cy="1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1200" b="1" kern="0">
                  <a:solidFill>
                    <a:srgbClr val="FFFFFF"/>
                  </a:solidFill>
                  <a:latin typeface="VNI-Avo" pitchFamily="2" charset="0"/>
                  <a:cs typeface="Arial"/>
                  <a:sym typeface="Arial"/>
                </a:endParaRPr>
              </a:p>
            </p:txBody>
          </p:sp>
        </p:grpSp>
        <p:grpSp>
          <p:nvGrpSpPr>
            <p:cNvPr id="1062" name="Group 1061">
              <a:extLst>
                <a:ext uri="{FF2B5EF4-FFF2-40B4-BE49-F238E27FC236}">
                  <a16:creationId xmlns:a16="http://schemas.microsoft.com/office/drawing/2014/main" id="{EA287125-3170-6A7E-5D53-D7F8E5F5387A}"/>
                </a:ext>
              </a:extLst>
            </p:cNvPr>
            <p:cNvGrpSpPr/>
            <p:nvPr/>
          </p:nvGrpSpPr>
          <p:grpSpPr>
            <a:xfrm>
              <a:off x="8717434" y="2486518"/>
              <a:ext cx="245305" cy="405747"/>
              <a:chOff x="3976031" y="4807205"/>
              <a:chExt cx="293688" cy="485776"/>
            </a:xfrm>
          </p:grpSpPr>
          <p:sp>
            <p:nvSpPr>
              <p:cNvPr id="1063" name="AutoShape 45">
                <a:extLst>
                  <a:ext uri="{FF2B5EF4-FFF2-40B4-BE49-F238E27FC236}">
                    <a16:creationId xmlns:a16="http://schemas.microsoft.com/office/drawing/2014/main" id="{397B4B4B-1490-D141-BEDA-632B40FBF2E6}"/>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4267" kern="0">
                  <a:solidFill>
                    <a:srgbClr val="26C9FF"/>
                  </a:solidFill>
                  <a:latin typeface="Times New Roman" panose="02020603050405020304" pitchFamily="18" charset="0"/>
                  <a:cs typeface="Arial"/>
                  <a:sym typeface="Arial"/>
                </a:endParaRPr>
              </a:p>
            </p:txBody>
          </p:sp>
          <p:sp>
            <p:nvSpPr>
              <p:cNvPr id="1064" name="Oval 46">
                <a:extLst>
                  <a:ext uri="{FF2B5EF4-FFF2-40B4-BE49-F238E27FC236}">
                    <a16:creationId xmlns:a16="http://schemas.microsoft.com/office/drawing/2014/main" id="{DB6D5885-E146-BA2E-79B6-2C3573E2D591}"/>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4267" kern="0">
                  <a:solidFill>
                    <a:srgbClr val="26C9FF"/>
                  </a:solidFill>
                  <a:latin typeface="Times New Roman" panose="02020603050405020304" pitchFamily="18" charset="0"/>
                  <a:cs typeface="Arial"/>
                  <a:sym typeface="Arial"/>
                </a:endParaRPr>
              </a:p>
            </p:txBody>
          </p:sp>
          <p:sp>
            <p:nvSpPr>
              <p:cNvPr id="1065" name="Text Box 51">
                <a:extLst>
                  <a:ext uri="{FF2B5EF4-FFF2-40B4-BE49-F238E27FC236}">
                    <a16:creationId xmlns:a16="http://schemas.microsoft.com/office/drawing/2014/main" id="{8EA7570D-3108-3137-119A-D16F27D8874D}"/>
                  </a:ext>
                </a:extLst>
              </p:cNvPr>
              <p:cNvSpPr txBox="1">
                <a:spLocks noChangeArrowheads="1"/>
              </p:cNvSpPr>
              <p:nvPr/>
            </p:nvSpPr>
            <p:spPr bwMode="auto">
              <a:xfrm>
                <a:off x="3976031" y="5037393"/>
                <a:ext cx="108033" cy="1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1200" b="1" kern="0">
                  <a:solidFill>
                    <a:srgbClr val="FFFFFF"/>
                  </a:solidFill>
                  <a:latin typeface="VNI-Avo" pitchFamily="2" charset="0"/>
                  <a:cs typeface="Arial"/>
                  <a:sym typeface="Arial"/>
                </a:endParaRPr>
              </a:p>
            </p:txBody>
          </p:sp>
        </p:grpSp>
        <p:grpSp>
          <p:nvGrpSpPr>
            <p:cNvPr id="1066" name="Group 1065">
              <a:extLst>
                <a:ext uri="{FF2B5EF4-FFF2-40B4-BE49-F238E27FC236}">
                  <a16:creationId xmlns:a16="http://schemas.microsoft.com/office/drawing/2014/main" id="{DFAD4623-78C6-5861-5A31-05C4F9E39B22}"/>
                </a:ext>
              </a:extLst>
            </p:cNvPr>
            <p:cNvGrpSpPr/>
            <p:nvPr/>
          </p:nvGrpSpPr>
          <p:grpSpPr>
            <a:xfrm>
              <a:off x="8713455" y="2818629"/>
              <a:ext cx="245305" cy="405747"/>
              <a:chOff x="3976031" y="4807205"/>
              <a:chExt cx="293688" cy="485776"/>
            </a:xfrm>
          </p:grpSpPr>
          <p:sp>
            <p:nvSpPr>
              <p:cNvPr id="1067" name="AutoShape 45">
                <a:extLst>
                  <a:ext uri="{FF2B5EF4-FFF2-40B4-BE49-F238E27FC236}">
                    <a16:creationId xmlns:a16="http://schemas.microsoft.com/office/drawing/2014/main" id="{3821936B-B6AD-4BDC-39A3-4E8953050126}"/>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4267" kern="0">
                  <a:solidFill>
                    <a:srgbClr val="26C9FF"/>
                  </a:solidFill>
                  <a:latin typeface="Times New Roman" panose="02020603050405020304" pitchFamily="18" charset="0"/>
                  <a:cs typeface="Arial"/>
                  <a:sym typeface="Arial"/>
                </a:endParaRPr>
              </a:p>
            </p:txBody>
          </p:sp>
          <p:sp>
            <p:nvSpPr>
              <p:cNvPr id="1068" name="Oval 46">
                <a:extLst>
                  <a:ext uri="{FF2B5EF4-FFF2-40B4-BE49-F238E27FC236}">
                    <a16:creationId xmlns:a16="http://schemas.microsoft.com/office/drawing/2014/main" id="{D84E780F-999A-3ED4-A74B-3D139971EB77}"/>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4267" kern="0">
                  <a:solidFill>
                    <a:srgbClr val="26C9FF"/>
                  </a:solidFill>
                  <a:latin typeface="Times New Roman" panose="02020603050405020304" pitchFamily="18" charset="0"/>
                  <a:cs typeface="Arial"/>
                  <a:sym typeface="Arial"/>
                </a:endParaRPr>
              </a:p>
            </p:txBody>
          </p:sp>
          <p:sp>
            <p:nvSpPr>
              <p:cNvPr id="1069" name="Text Box 51">
                <a:extLst>
                  <a:ext uri="{FF2B5EF4-FFF2-40B4-BE49-F238E27FC236}">
                    <a16:creationId xmlns:a16="http://schemas.microsoft.com/office/drawing/2014/main" id="{085AD310-CB01-7DE2-9BFF-BAB833C1ECA9}"/>
                  </a:ext>
                </a:extLst>
              </p:cNvPr>
              <p:cNvSpPr txBox="1">
                <a:spLocks noChangeArrowheads="1"/>
              </p:cNvSpPr>
              <p:nvPr/>
            </p:nvSpPr>
            <p:spPr bwMode="auto">
              <a:xfrm>
                <a:off x="3976031" y="5037393"/>
                <a:ext cx="108033" cy="1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1200" b="1" kern="0">
                  <a:solidFill>
                    <a:srgbClr val="FFFFFF"/>
                  </a:solidFill>
                  <a:latin typeface="VNI-Avo" pitchFamily="2" charset="0"/>
                  <a:cs typeface="Arial"/>
                  <a:sym typeface="Arial"/>
                </a:endParaRPr>
              </a:p>
            </p:txBody>
          </p:sp>
        </p:grpSp>
      </p:grpSp>
      <p:grpSp>
        <p:nvGrpSpPr>
          <p:cNvPr id="8" name="Group 2">
            <a:extLst>
              <a:ext uri="{FF2B5EF4-FFF2-40B4-BE49-F238E27FC236}">
                <a16:creationId xmlns:a16="http://schemas.microsoft.com/office/drawing/2014/main" id="{F170AD06-D9D3-13CD-982E-80B9532005D9}"/>
              </a:ext>
            </a:extLst>
          </p:cNvPr>
          <p:cNvGrpSpPr>
            <a:grpSpLocks/>
          </p:cNvGrpSpPr>
          <p:nvPr/>
        </p:nvGrpSpPr>
        <p:grpSpPr bwMode="auto">
          <a:xfrm>
            <a:off x="6612984" y="1825064"/>
            <a:ext cx="110930" cy="1533664"/>
            <a:chOff x="576" y="1224"/>
            <a:chExt cx="57" cy="696"/>
          </a:xfrm>
        </p:grpSpPr>
        <p:grpSp>
          <p:nvGrpSpPr>
            <p:cNvPr id="9" name="Group 3">
              <a:extLst>
                <a:ext uri="{FF2B5EF4-FFF2-40B4-BE49-F238E27FC236}">
                  <a16:creationId xmlns:a16="http://schemas.microsoft.com/office/drawing/2014/main" id="{CF5C8A33-36D9-D283-AE28-96E33EF1A891}"/>
                </a:ext>
              </a:extLst>
            </p:cNvPr>
            <p:cNvGrpSpPr>
              <a:grpSpLocks/>
            </p:cNvGrpSpPr>
            <p:nvPr/>
          </p:nvGrpSpPr>
          <p:grpSpPr bwMode="auto">
            <a:xfrm>
              <a:off x="576" y="1224"/>
              <a:ext cx="57" cy="480"/>
              <a:chOff x="1575" y="1116"/>
              <a:chExt cx="57" cy="480"/>
            </a:xfrm>
          </p:grpSpPr>
          <p:grpSp>
            <p:nvGrpSpPr>
              <p:cNvPr id="17" name="Group 4">
                <a:extLst>
                  <a:ext uri="{FF2B5EF4-FFF2-40B4-BE49-F238E27FC236}">
                    <a16:creationId xmlns:a16="http://schemas.microsoft.com/office/drawing/2014/main" id="{127E6B72-FEC0-44DA-9BE6-756DFD253E10}"/>
                  </a:ext>
                </a:extLst>
              </p:cNvPr>
              <p:cNvGrpSpPr>
                <a:grpSpLocks/>
              </p:cNvGrpSpPr>
              <p:nvPr/>
            </p:nvGrpSpPr>
            <p:grpSpPr bwMode="auto">
              <a:xfrm>
                <a:off x="1575" y="1116"/>
                <a:ext cx="57" cy="264"/>
                <a:chOff x="1143" y="498"/>
                <a:chExt cx="57" cy="264"/>
              </a:xfrm>
            </p:grpSpPr>
            <p:sp>
              <p:nvSpPr>
                <p:cNvPr id="23" name="Freeform 5">
                  <a:extLst>
                    <a:ext uri="{FF2B5EF4-FFF2-40B4-BE49-F238E27FC236}">
                      <a16:creationId xmlns:a16="http://schemas.microsoft.com/office/drawing/2014/main" id="{373BF970-91CC-C445-9246-9093B5BE94B8}"/>
                    </a:ext>
                  </a:extLst>
                </p:cNvPr>
                <p:cNvSpPr>
                  <a:spLocks/>
                </p:cNvSpPr>
                <p:nvPr/>
              </p:nvSpPr>
              <p:spPr bwMode="auto">
                <a:xfrm>
                  <a:off x="1146" y="498"/>
                  <a:ext cx="54" cy="51"/>
                </a:xfrm>
                <a:custGeom>
                  <a:avLst/>
                  <a:gdLst>
                    <a:gd name="T0" fmla="*/ 21 w 54"/>
                    <a:gd name="T1" fmla="*/ 0 h 51"/>
                    <a:gd name="T2" fmla="*/ 54 w 54"/>
                    <a:gd name="T3" fmla="*/ 30 h 51"/>
                    <a:gd name="T4" fmla="*/ 0 w 54"/>
                    <a:gd name="T5" fmla="*/ 51 h 51"/>
                    <a:gd name="T6" fmla="*/ 0 60000 65536"/>
                    <a:gd name="T7" fmla="*/ 0 60000 65536"/>
                    <a:gd name="T8" fmla="*/ 0 60000 65536"/>
                    <a:gd name="T9" fmla="*/ 0 w 54"/>
                    <a:gd name="T10" fmla="*/ 0 h 51"/>
                    <a:gd name="T11" fmla="*/ 54 w 54"/>
                    <a:gd name="T12" fmla="*/ 51 h 51"/>
                  </a:gdLst>
                  <a:ahLst/>
                  <a:cxnLst>
                    <a:cxn ang="T6">
                      <a:pos x="T0" y="T1"/>
                    </a:cxn>
                    <a:cxn ang="T7">
                      <a:pos x="T2" y="T3"/>
                    </a:cxn>
                    <a:cxn ang="T8">
                      <a:pos x="T4" y="T5"/>
                    </a:cxn>
                  </a:cxnLst>
                  <a:rect l="T9" t="T10" r="T11" b="T12"/>
                  <a:pathLst>
                    <a:path w="54" h="51">
                      <a:moveTo>
                        <a:pt x="21" y="0"/>
                      </a:moveTo>
                      <a:lnTo>
                        <a:pt x="54" y="30"/>
                      </a:lnTo>
                      <a:lnTo>
                        <a:pt x="0" y="51"/>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26" name="Freeform 6">
                  <a:extLst>
                    <a:ext uri="{FF2B5EF4-FFF2-40B4-BE49-F238E27FC236}">
                      <a16:creationId xmlns:a16="http://schemas.microsoft.com/office/drawing/2014/main" id="{1218F02B-357B-DEBC-B98C-AA79FF2F8D2D}"/>
                    </a:ext>
                  </a:extLst>
                </p:cNvPr>
                <p:cNvSpPr>
                  <a:spLocks/>
                </p:cNvSpPr>
                <p:nvPr/>
              </p:nvSpPr>
              <p:spPr bwMode="auto">
                <a:xfrm>
                  <a:off x="1143" y="546"/>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24" name="Freeform 7">
                  <a:extLst>
                    <a:ext uri="{FF2B5EF4-FFF2-40B4-BE49-F238E27FC236}">
                      <a16:creationId xmlns:a16="http://schemas.microsoft.com/office/drawing/2014/main" id="{3A26B4FC-1952-D272-EDC6-34B56B10D811}"/>
                    </a:ext>
                  </a:extLst>
                </p:cNvPr>
                <p:cNvSpPr>
                  <a:spLocks/>
                </p:cNvSpPr>
                <p:nvPr/>
              </p:nvSpPr>
              <p:spPr bwMode="auto">
                <a:xfrm>
                  <a:off x="1146" y="5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26" name="Freeform 8">
                  <a:extLst>
                    <a:ext uri="{FF2B5EF4-FFF2-40B4-BE49-F238E27FC236}">
                      <a16:creationId xmlns:a16="http://schemas.microsoft.com/office/drawing/2014/main" id="{B5F862F9-CD22-AC88-AE95-5188606C261F}"/>
                    </a:ext>
                  </a:extLst>
                </p:cNvPr>
                <p:cNvSpPr>
                  <a:spLocks/>
                </p:cNvSpPr>
                <p:nvPr/>
              </p:nvSpPr>
              <p:spPr bwMode="auto">
                <a:xfrm>
                  <a:off x="1143" y="6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27" name="Freeform 9">
                  <a:extLst>
                    <a:ext uri="{FF2B5EF4-FFF2-40B4-BE49-F238E27FC236}">
                      <a16:creationId xmlns:a16="http://schemas.microsoft.com/office/drawing/2014/main" id="{F6E83C08-C893-C352-39F8-B4EEB5C6CFCF}"/>
                    </a:ext>
                  </a:extLst>
                </p:cNvPr>
                <p:cNvSpPr>
                  <a:spLocks/>
                </p:cNvSpPr>
                <p:nvPr/>
              </p:nvSpPr>
              <p:spPr bwMode="auto">
                <a:xfrm>
                  <a:off x="1146" y="6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28" name="Freeform 10">
                  <a:extLst>
                    <a:ext uri="{FF2B5EF4-FFF2-40B4-BE49-F238E27FC236}">
                      <a16:creationId xmlns:a16="http://schemas.microsoft.com/office/drawing/2014/main" id="{255C3EE2-9AA3-9AFE-5A7C-688B1D750505}"/>
                    </a:ext>
                  </a:extLst>
                </p:cNvPr>
                <p:cNvSpPr>
                  <a:spLocks/>
                </p:cNvSpPr>
                <p:nvPr/>
              </p:nvSpPr>
              <p:spPr bwMode="auto">
                <a:xfrm>
                  <a:off x="1143" y="71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8" name="Freeform 11">
                <a:extLst>
                  <a:ext uri="{FF2B5EF4-FFF2-40B4-BE49-F238E27FC236}">
                    <a16:creationId xmlns:a16="http://schemas.microsoft.com/office/drawing/2014/main" id="{E1EB2C6E-EA9A-2362-C755-983F80613A5B}"/>
                  </a:ext>
                </a:extLst>
              </p:cNvPr>
              <p:cNvSpPr>
                <a:spLocks/>
              </p:cNvSpPr>
              <p:nvPr/>
            </p:nvSpPr>
            <p:spPr bwMode="auto">
              <a:xfrm>
                <a:off x="1576" y="1380"/>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9" name="Freeform 12">
                <a:extLst>
                  <a:ext uri="{FF2B5EF4-FFF2-40B4-BE49-F238E27FC236}">
                    <a16:creationId xmlns:a16="http://schemas.microsoft.com/office/drawing/2014/main" id="{5D41B26A-1087-C03C-69C5-9169D988D231}"/>
                  </a:ext>
                </a:extLst>
              </p:cNvPr>
              <p:cNvSpPr>
                <a:spLocks/>
              </p:cNvSpPr>
              <p:nvPr/>
            </p:nvSpPr>
            <p:spPr bwMode="auto">
              <a:xfrm>
                <a:off x="1577" y="142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20" name="Freeform 13">
                <a:extLst>
                  <a:ext uri="{FF2B5EF4-FFF2-40B4-BE49-F238E27FC236}">
                    <a16:creationId xmlns:a16="http://schemas.microsoft.com/office/drawing/2014/main" id="{50979633-7E94-4A0A-7EB9-11A0C63FBC1A}"/>
                  </a:ext>
                </a:extLst>
              </p:cNvPr>
              <p:cNvSpPr>
                <a:spLocks/>
              </p:cNvSpPr>
              <p:nvPr/>
            </p:nvSpPr>
            <p:spPr bwMode="auto">
              <a:xfrm>
                <a:off x="1576" y="146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21" name="Freeform 14">
                <a:extLst>
                  <a:ext uri="{FF2B5EF4-FFF2-40B4-BE49-F238E27FC236}">
                    <a16:creationId xmlns:a16="http://schemas.microsoft.com/office/drawing/2014/main" id="{6ECF8FC3-E33A-D721-2D08-1353D3B2816D}"/>
                  </a:ext>
                </a:extLst>
              </p:cNvPr>
              <p:cNvSpPr>
                <a:spLocks/>
              </p:cNvSpPr>
              <p:nvPr/>
            </p:nvSpPr>
            <p:spPr bwMode="auto">
              <a:xfrm>
                <a:off x="1577" y="150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22" name="Freeform 15">
                <a:extLst>
                  <a:ext uri="{FF2B5EF4-FFF2-40B4-BE49-F238E27FC236}">
                    <a16:creationId xmlns:a16="http://schemas.microsoft.com/office/drawing/2014/main" id="{17DC5C69-D7BA-DDC3-6280-6D2C61337CC4}"/>
                  </a:ext>
                </a:extLst>
              </p:cNvPr>
              <p:cNvSpPr>
                <a:spLocks/>
              </p:cNvSpPr>
              <p:nvPr/>
            </p:nvSpPr>
            <p:spPr bwMode="auto">
              <a:xfrm>
                <a:off x="1576" y="155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2" name="Freeform 16">
              <a:extLst>
                <a:ext uri="{FF2B5EF4-FFF2-40B4-BE49-F238E27FC236}">
                  <a16:creationId xmlns:a16="http://schemas.microsoft.com/office/drawing/2014/main" id="{477611B5-5486-200E-1859-06631C00D4FB}"/>
                </a:ext>
              </a:extLst>
            </p:cNvPr>
            <p:cNvSpPr>
              <a:spLocks/>
            </p:cNvSpPr>
            <p:nvPr/>
          </p:nvSpPr>
          <p:spPr bwMode="auto">
            <a:xfrm>
              <a:off x="576" y="1704"/>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3" name="Freeform 17">
              <a:extLst>
                <a:ext uri="{FF2B5EF4-FFF2-40B4-BE49-F238E27FC236}">
                  <a16:creationId xmlns:a16="http://schemas.microsoft.com/office/drawing/2014/main" id="{6A071CBC-31BD-C9A3-F1DC-8A250447D515}"/>
                </a:ext>
              </a:extLst>
            </p:cNvPr>
            <p:cNvSpPr>
              <a:spLocks/>
            </p:cNvSpPr>
            <p:nvPr/>
          </p:nvSpPr>
          <p:spPr bwMode="auto">
            <a:xfrm>
              <a:off x="577" y="174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4" name="Freeform 18">
              <a:extLst>
                <a:ext uri="{FF2B5EF4-FFF2-40B4-BE49-F238E27FC236}">
                  <a16:creationId xmlns:a16="http://schemas.microsoft.com/office/drawing/2014/main" id="{12D69C28-C16E-A29A-A9AB-80206C9812A8}"/>
                </a:ext>
              </a:extLst>
            </p:cNvPr>
            <p:cNvSpPr>
              <a:spLocks/>
            </p:cNvSpPr>
            <p:nvPr/>
          </p:nvSpPr>
          <p:spPr bwMode="auto">
            <a:xfrm>
              <a:off x="576" y="17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5" name="Freeform 19">
              <a:extLst>
                <a:ext uri="{FF2B5EF4-FFF2-40B4-BE49-F238E27FC236}">
                  <a16:creationId xmlns:a16="http://schemas.microsoft.com/office/drawing/2014/main" id="{122C2ABD-59FC-69E6-9826-106CE1BE1D44}"/>
                </a:ext>
              </a:extLst>
            </p:cNvPr>
            <p:cNvSpPr>
              <a:spLocks/>
            </p:cNvSpPr>
            <p:nvPr/>
          </p:nvSpPr>
          <p:spPr bwMode="auto">
            <a:xfrm>
              <a:off x="577" y="18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6" name="Freeform 20">
              <a:extLst>
                <a:ext uri="{FF2B5EF4-FFF2-40B4-BE49-F238E27FC236}">
                  <a16:creationId xmlns:a16="http://schemas.microsoft.com/office/drawing/2014/main" id="{8D5BE1DF-0A58-9647-9411-942616B8DBBB}"/>
                </a:ext>
              </a:extLst>
            </p:cNvPr>
            <p:cNvSpPr>
              <a:spLocks/>
            </p:cNvSpPr>
            <p:nvPr/>
          </p:nvSpPr>
          <p:spPr bwMode="auto">
            <a:xfrm>
              <a:off x="576" y="18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grpSp>
        <p:nvGrpSpPr>
          <p:cNvPr id="6" name="Group 5">
            <a:extLst>
              <a:ext uri="{FF2B5EF4-FFF2-40B4-BE49-F238E27FC236}">
                <a16:creationId xmlns:a16="http://schemas.microsoft.com/office/drawing/2014/main" id="{26D8B77D-7D2E-2CEA-EABB-A7B4AADBED0A}"/>
              </a:ext>
            </a:extLst>
          </p:cNvPr>
          <p:cNvGrpSpPr/>
          <p:nvPr/>
        </p:nvGrpSpPr>
        <p:grpSpPr>
          <a:xfrm>
            <a:off x="6502251" y="2555537"/>
            <a:ext cx="502704" cy="1636267"/>
            <a:chOff x="6502251" y="1890628"/>
            <a:chExt cx="502704" cy="1636267"/>
          </a:xfrm>
        </p:grpSpPr>
        <p:sp>
          <p:nvSpPr>
            <p:cNvPr id="1031" name="Oval 39">
              <a:extLst>
                <a:ext uri="{FF2B5EF4-FFF2-40B4-BE49-F238E27FC236}">
                  <a16:creationId xmlns:a16="http://schemas.microsoft.com/office/drawing/2014/main" id="{31636448-D589-F389-EB3E-805A6B5B218C}"/>
                </a:ext>
              </a:extLst>
            </p:cNvPr>
            <p:cNvSpPr>
              <a:spLocks noChangeArrowheads="1"/>
            </p:cNvSpPr>
            <p:nvPr/>
          </p:nvSpPr>
          <p:spPr bwMode="auto">
            <a:xfrm>
              <a:off x="6626572" y="3390813"/>
              <a:ext cx="179447" cy="136082"/>
            </a:xfrm>
            <a:prstGeom prst="ellipse">
              <a:avLst/>
            </a:pr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grpSp>
          <p:nvGrpSpPr>
            <p:cNvPr id="1032" name="Group 1031">
              <a:extLst>
                <a:ext uri="{FF2B5EF4-FFF2-40B4-BE49-F238E27FC236}">
                  <a16:creationId xmlns:a16="http://schemas.microsoft.com/office/drawing/2014/main" id="{E9767463-1921-43A4-192A-914EABB78682}"/>
                </a:ext>
              </a:extLst>
            </p:cNvPr>
            <p:cNvGrpSpPr/>
            <p:nvPr/>
          </p:nvGrpSpPr>
          <p:grpSpPr>
            <a:xfrm>
              <a:off x="6538584" y="1890628"/>
              <a:ext cx="379829" cy="1512882"/>
              <a:chOff x="6292076" y="2675162"/>
              <a:chExt cx="175732" cy="697393"/>
            </a:xfrm>
          </p:grpSpPr>
          <p:sp>
            <p:nvSpPr>
              <p:cNvPr id="1037" name="AutoShape 40">
                <a:extLst>
                  <a:ext uri="{FF2B5EF4-FFF2-40B4-BE49-F238E27FC236}">
                    <a16:creationId xmlns:a16="http://schemas.microsoft.com/office/drawing/2014/main" id="{BB1F2C6F-3E09-7E45-7263-B9AD16949B8B}"/>
                  </a:ext>
                </a:extLst>
              </p:cNvPr>
              <p:cNvSpPr>
                <a:spLocks noChangeArrowheads="1"/>
              </p:cNvSpPr>
              <p:nvPr/>
            </p:nvSpPr>
            <p:spPr bwMode="auto">
              <a:xfrm>
                <a:off x="6292076" y="3173300"/>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038" name="AutoShape 41">
                <a:extLst>
                  <a:ext uri="{FF2B5EF4-FFF2-40B4-BE49-F238E27FC236}">
                    <a16:creationId xmlns:a16="http://schemas.microsoft.com/office/drawing/2014/main" id="{39F2AA93-7E3D-9C91-6175-AC447B4707FD}"/>
                  </a:ext>
                </a:extLst>
              </p:cNvPr>
              <p:cNvSpPr>
                <a:spLocks noChangeArrowheads="1"/>
              </p:cNvSpPr>
              <p:nvPr/>
            </p:nvSpPr>
            <p:spPr bwMode="auto">
              <a:xfrm>
                <a:off x="6292076" y="3007254"/>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039" name="AutoShape 42">
                <a:extLst>
                  <a:ext uri="{FF2B5EF4-FFF2-40B4-BE49-F238E27FC236}">
                    <a16:creationId xmlns:a16="http://schemas.microsoft.com/office/drawing/2014/main" id="{386710EF-CC4C-BC92-AC39-1F4B235BB2C8}"/>
                  </a:ext>
                </a:extLst>
              </p:cNvPr>
              <p:cNvSpPr>
                <a:spLocks noChangeArrowheads="1"/>
              </p:cNvSpPr>
              <p:nvPr/>
            </p:nvSpPr>
            <p:spPr bwMode="auto">
              <a:xfrm>
                <a:off x="6292076" y="2841208"/>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040" name="AutoShape 43">
                <a:extLst>
                  <a:ext uri="{FF2B5EF4-FFF2-40B4-BE49-F238E27FC236}">
                    <a16:creationId xmlns:a16="http://schemas.microsoft.com/office/drawing/2014/main" id="{8292B797-4C27-8CFB-A1B2-BE08BCDD58E4}"/>
                  </a:ext>
                </a:extLst>
              </p:cNvPr>
              <p:cNvSpPr>
                <a:spLocks noChangeArrowheads="1"/>
              </p:cNvSpPr>
              <p:nvPr/>
            </p:nvSpPr>
            <p:spPr bwMode="auto">
              <a:xfrm>
                <a:off x="6292076" y="2675162"/>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grpSp>
        <p:sp>
          <p:nvSpPr>
            <p:cNvPr id="1033" name="Text Box 46">
              <a:extLst>
                <a:ext uri="{FF2B5EF4-FFF2-40B4-BE49-F238E27FC236}">
                  <a16:creationId xmlns:a16="http://schemas.microsoft.com/office/drawing/2014/main" id="{F5F24E61-F379-0B80-D143-881EAB9A95C9}"/>
                </a:ext>
              </a:extLst>
            </p:cNvPr>
            <p:cNvSpPr txBox="1">
              <a:spLocks noChangeArrowheads="1"/>
            </p:cNvSpPr>
            <p:nvPr/>
          </p:nvSpPr>
          <p:spPr bwMode="auto">
            <a:xfrm>
              <a:off x="6502251" y="3093688"/>
              <a:ext cx="500964" cy="23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0,5N</a:t>
              </a:r>
            </a:p>
          </p:txBody>
        </p:sp>
        <p:sp>
          <p:nvSpPr>
            <p:cNvPr id="1034" name="Text Box 47">
              <a:extLst>
                <a:ext uri="{FF2B5EF4-FFF2-40B4-BE49-F238E27FC236}">
                  <a16:creationId xmlns:a16="http://schemas.microsoft.com/office/drawing/2014/main" id="{2CA0132E-113F-7681-6975-0509649BB576}"/>
                </a:ext>
              </a:extLst>
            </p:cNvPr>
            <p:cNvSpPr txBox="1">
              <a:spLocks noChangeArrowheads="1"/>
            </p:cNvSpPr>
            <p:nvPr/>
          </p:nvSpPr>
          <p:spPr bwMode="auto">
            <a:xfrm>
              <a:off x="6574651" y="2711642"/>
              <a:ext cx="406745" cy="23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1N</a:t>
              </a:r>
            </a:p>
          </p:txBody>
        </p:sp>
        <p:sp>
          <p:nvSpPr>
            <p:cNvPr id="1035" name="Text Box 48">
              <a:extLst>
                <a:ext uri="{FF2B5EF4-FFF2-40B4-BE49-F238E27FC236}">
                  <a16:creationId xmlns:a16="http://schemas.microsoft.com/office/drawing/2014/main" id="{D5969B87-A57D-FF8F-DBB7-8A9E95209E16}"/>
                </a:ext>
              </a:extLst>
            </p:cNvPr>
            <p:cNvSpPr txBox="1">
              <a:spLocks noChangeArrowheads="1"/>
            </p:cNvSpPr>
            <p:nvPr/>
          </p:nvSpPr>
          <p:spPr bwMode="auto">
            <a:xfrm>
              <a:off x="6502253" y="2364162"/>
              <a:ext cx="500964" cy="23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1,5N</a:t>
              </a:r>
            </a:p>
          </p:txBody>
        </p:sp>
        <p:sp>
          <p:nvSpPr>
            <p:cNvPr id="1036" name="Text Box 50">
              <a:extLst>
                <a:ext uri="{FF2B5EF4-FFF2-40B4-BE49-F238E27FC236}">
                  <a16:creationId xmlns:a16="http://schemas.microsoft.com/office/drawing/2014/main" id="{016CCA57-14D6-C9E8-7CB7-D24436CC4753}"/>
                </a:ext>
              </a:extLst>
            </p:cNvPr>
            <p:cNvSpPr txBox="1">
              <a:spLocks noChangeArrowheads="1"/>
            </p:cNvSpPr>
            <p:nvPr/>
          </p:nvSpPr>
          <p:spPr bwMode="auto">
            <a:xfrm>
              <a:off x="6598210" y="1968245"/>
              <a:ext cx="406745" cy="23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2N</a:t>
              </a:r>
            </a:p>
          </p:txBody>
        </p:sp>
      </p:grpSp>
      <p:grpSp>
        <p:nvGrpSpPr>
          <p:cNvPr id="1041" name="Group 52">
            <a:extLst>
              <a:ext uri="{FF2B5EF4-FFF2-40B4-BE49-F238E27FC236}">
                <a16:creationId xmlns:a16="http://schemas.microsoft.com/office/drawing/2014/main" id="{51CC98D9-2468-587D-5721-6F7B22E14AF7}"/>
              </a:ext>
            </a:extLst>
          </p:cNvPr>
          <p:cNvGrpSpPr>
            <a:grpSpLocks/>
          </p:cNvGrpSpPr>
          <p:nvPr/>
        </p:nvGrpSpPr>
        <p:grpSpPr bwMode="auto">
          <a:xfrm>
            <a:off x="6519547" y="1645420"/>
            <a:ext cx="430672" cy="1769072"/>
            <a:chOff x="1176" y="978"/>
            <a:chExt cx="144" cy="1040"/>
          </a:xfrm>
        </p:grpSpPr>
        <p:sp>
          <p:nvSpPr>
            <p:cNvPr id="1042" name="AutoShape 53">
              <a:extLst>
                <a:ext uri="{FF2B5EF4-FFF2-40B4-BE49-F238E27FC236}">
                  <a16:creationId xmlns:a16="http://schemas.microsoft.com/office/drawing/2014/main" id="{8B2F6C35-3C4F-9982-6096-1221CB5CEF8B}"/>
                </a:ext>
              </a:extLst>
            </p:cNvPr>
            <p:cNvSpPr>
              <a:spLocks noChangeArrowheads="1"/>
            </p:cNvSpPr>
            <p:nvPr/>
          </p:nvSpPr>
          <p:spPr bwMode="auto">
            <a:xfrm>
              <a:off x="1176" y="1106"/>
              <a:ext cx="144" cy="912"/>
            </a:xfrm>
            <a:prstGeom prst="can">
              <a:avLst>
                <a:gd name="adj" fmla="val 18150"/>
              </a:avLst>
            </a:prstGeom>
            <a:gradFill rotWithShape="1">
              <a:gsLst>
                <a:gs pos="0">
                  <a:schemeClr val="bg1">
                    <a:gamma/>
                    <a:shade val="46275"/>
                    <a:invGamma/>
                  </a:schemeClr>
                </a:gs>
                <a:gs pos="50000">
                  <a:schemeClr val="bg1">
                    <a:alpha val="67000"/>
                  </a:schemeClr>
                </a:gs>
                <a:gs pos="100000">
                  <a:schemeClr val="bg1">
                    <a:gamma/>
                    <a:shade val="46275"/>
                    <a:invGamma/>
                  </a:schemeClr>
                </a:gs>
              </a:gsLst>
              <a:lin ang="0" scaled="1"/>
            </a:gradFill>
            <a:ln w="9525">
              <a:noFill/>
              <a:round/>
              <a:headEnd/>
              <a:tailEnd/>
            </a:ln>
            <a:effectLst/>
          </p:spPr>
          <p:txBody>
            <a:bodyPr wrap="none" anchor="ctr"/>
            <a:lstStyle/>
            <a:p>
              <a:pPr eaLnBrk="1" hangingPunct="1">
                <a:defRPr/>
              </a:pPr>
              <a:endParaRPr lang="en-US" sz="1600"/>
            </a:p>
          </p:txBody>
        </p:sp>
        <p:sp>
          <p:nvSpPr>
            <p:cNvPr id="1043" name="Freeform 54">
              <a:extLst>
                <a:ext uri="{FF2B5EF4-FFF2-40B4-BE49-F238E27FC236}">
                  <a16:creationId xmlns:a16="http://schemas.microsoft.com/office/drawing/2014/main" id="{770D751C-A444-AFE8-5D77-10CEE489F715}"/>
                </a:ext>
              </a:extLst>
            </p:cNvPr>
            <p:cNvSpPr>
              <a:spLocks/>
            </p:cNvSpPr>
            <p:nvPr/>
          </p:nvSpPr>
          <p:spPr bwMode="auto">
            <a:xfrm>
              <a:off x="1200" y="978"/>
              <a:ext cx="56" cy="140"/>
            </a:xfrm>
            <a:custGeom>
              <a:avLst/>
              <a:gdLst>
                <a:gd name="T0" fmla="*/ 48 w 56"/>
                <a:gd name="T1" fmla="*/ 140 h 140"/>
                <a:gd name="T2" fmla="*/ 48 w 56"/>
                <a:gd name="T3" fmla="*/ 80 h 140"/>
                <a:gd name="T4" fmla="*/ 16 w 56"/>
                <a:gd name="T5" fmla="*/ 68 h 140"/>
                <a:gd name="T6" fmla="*/ 0 w 56"/>
                <a:gd name="T7" fmla="*/ 44 h 140"/>
                <a:gd name="T8" fmla="*/ 8 w 56"/>
                <a:gd name="T9" fmla="*/ 14 h 140"/>
                <a:gd name="T10" fmla="*/ 32 w 56"/>
                <a:gd name="T11" fmla="*/ 0 h 140"/>
                <a:gd name="T12" fmla="*/ 56 w 56"/>
                <a:gd name="T13" fmla="*/ 0 h 140"/>
                <a:gd name="T14" fmla="*/ 0 60000 65536"/>
                <a:gd name="T15" fmla="*/ 0 60000 65536"/>
                <a:gd name="T16" fmla="*/ 0 60000 65536"/>
                <a:gd name="T17" fmla="*/ 0 60000 65536"/>
                <a:gd name="T18" fmla="*/ 0 60000 65536"/>
                <a:gd name="T19" fmla="*/ 0 60000 65536"/>
                <a:gd name="T20" fmla="*/ 0 60000 65536"/>
                <a:gd name="T21" fmla="*/ 0 w 56"/>
                <a:gd name="T22" fmla="*/ 0 h 140"/>
                <a:gd name="T23" fmla="*/ 56 w 56"/>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40">
                  <a:moveTo>
                    <a:pt x="48" y="140"/>
                  </a:moveTo>
                  <a:lnTo>
                    <a:pt x="48" y="80"/>
                  </a:lnTo>
                  <a:lnTo>
                    <a:pt x="16" y="68"/>
                  </a:lnTo>
                  <a:lnTo>
                    <a:pt x="0" y="44"/>
                  </a:lnTo>
                  <a:lnTo>
                    <a:pt x="8" y="14"/>
                  </a:lnTo>
                  <a:lnTo>
                    <a:pt x="32" y="0"/>
                  </a:lnTo>
                  <a:lnTo>
                    <a:pt x="56" y="0"/>
                  </a:lnTo>
                </a:path>
              </a:pathLst>
            </a:custGeom>
            <a:noFill/>
            <a:ln w="19050">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7" name="Google Shape;2299;p37">
            <a:extLst>
              <a:ext uri="{FF2B5EF4-FFF2-40B4-BE49-F238E27FC236}">
                <a16:creationId xmlns:a16="http://schemas.microsoft.com/office/drawing/2014/main" id="{BA7FED84-1183-596A-6F0D-DFEA202BC94F}"/>
              </a:ext>
            </a:extLst>
          </p:cNvPr>
          <p:cNvSpPr txBox="1">
            <a:spLocks/>
          </p:cNvSpPr>
          <p:nvPr/>
        </p:nvSpPr>
        <p:spPr>
          <a:xfrm>
            <a:off x="406818" y="1900737"/>
            <a:ext cx="5767308" cy="13576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defTabSz="1219170"/>
            <a:r>
              <a:rPr lang="en-US" sz="2400" dirty="0" err="1">
                <a:latin typeface="Roboto" panose="02000000000000000000" pitchFamily="2" charset="0"/>
              </a:rPr>
              <a:t>Dùng</a:t>
            </a:r>
            <a:r>
              <a:rPr lang="en-US" sz="2400" dirty="0">
                <a:latin typeface="Roboto" panose="02000000000000000000" pitchFamily="2" charset="0"/>
              </a:rPr>
              <a:t> </a:t>
            </a:r>
            <a:r>
              <a:rPr lang="en-US" sz="2400" dirty="0" err="1">
                <a:latin typeface="Roboto" panose="02000000000000000000" pitchFamily="2" charset="0"/>
              </a:rPr>
              <a:t>lực</a:t>
            </a:r>
            <a:r>
              <a:rPr lang="en-US" sz="2400" dirty="0">
                <a:latin typeface="Roboto" panose="02000000000000000000" pitchFamily="2" charset="0"/>
              </a:rPr>
              <a:t> </a:t>
            </a:r>
            <a:r>
              <a:rPr lang="en-US" sz="2400" dirty="0" err="1">
                <a:latin typeface="Roboto" panose="02000000000000000000" pitchFamily="2" charset="0"/>
              </a:rPr>
              <a:t>kế</a:t>
            </a:r>
            <a:r>
              <a:rPr lang="en-US" sz="2400" dirty="0">
                <a:latin typeface="Roboto" panose="02000000000000000000" pitchFamily="2" charset="0"/>
              </a:rPr>
              <a:t> </a:t>
            </a:r>
            <a:r>
              <a:rPr lang="en-US" sz="2400" dirty="0" err="1">
                <a:latin typeface="Roboto" panose="02000000000000000000" pitchFamily="2" charset="0"/>
              </a:rPr>
              <a:t>tác</a:t>
            </a:r>
            <a:r>
              <a:rPr lang="en-US" sz="2400" dirty="0">
                <a:latin typeface="Roboto" panose="02000000000000000000" pitchFamily="2" charset="0"/>
              </a:rPr>
              <a:t> </a:t>
            </a:r>
            <a:r>
              <a:rPr lang="en-US" sz="2400" dirty="0" err="1">
                <a:latin typeface="Roboto" panose="02000000000000000000" pitchFamily="2" charset="0"/>
              </a:rPr>
              <a:t>dụng</a:t>
            </a:r>
            <a:r>
              <a:rPr lang="en-US" sz="2400" dirty="0">
                <a:latin typeface="Roboto" panose="02000000000000000000" pitchFamily="2" charset="0"/>
              </a:rPr>
              <a:t> </a:t>
            </a:r>
            <a:r>
              <a:rPr lang="en-US" sz="2400" dirty="0" err="1">
                <a:latin typeface="Roboto" panose="02000000000000000000" pitchFamily="2" charset="0"/>
              </a:rPr>
              <a:t>lực</a:t>
            </a:r>
            <a:r>
              <a:rPr lang="en-US" sz="2400" dirty="0">
                <a:latin typeface="Roboto" panose="02000000000000000000" pitchFamily="2" charset="0"/>
              </a:rPr>
              <a:t> </a:t>
            </a:r>
            <a:r>
              <a:rPr lang="en-US" sz="2400" dirty="0" err="1">
                <a:latin typeface="Roboto" panose="02000000000000000000" pitchFamily="2" charset="0"/>
              </a:rPr>
              <a:t>vào</a:t>
            </a:r>
            <a:r>
              <a:rPr lang="en-US" sz="2400" dirty="0">
                <a:latin typeface="Roboto" panose="02000000000000000000" pitchFamily="2" charset="0"/>
              </a:rPr>
              <a:t> </a:t>
            </a:r>
            <a:r>
              <a:rPr lang="en-US" sz="2400" dirty="0" err="1">
                <a:latin typeface="Roboto" panose="02000000000000000000" pitchFamily="2" charset="0"/>
              </a:rPr>
              <a:t>đòn</a:t>
            </a:r>
            <a:r>
              <a:rPr lang="en-US" sz="2400" dirty="0">
                <a:latin typeface="Roboto" panose="02000000000000000000" pitchFamily="2" charset="0"/>
              </a:rPr>
              <a:t> </a:t>
            </a:r>
            <a:r>
              <a:rPr lang="en-US" sz="2400" dirty="0" err="1">
                <a:latin typeface="Roboto" panose="02000000000000000000" pitchFamily="2" charset="0"/>
              </a:rPr>
              <a:t>bẩy</a:t>
            </a:r>
            <a:r>
              <a:rPr lang="en-US" sz="2400" dirty="0">
                <a:latin typeface="Roboto" panose="02000000000000000000" pitchFamily="2" charset="0"/>
              </a:rPr>
              <a:t> AB, </a:t>
            </a:r>
            <a:r>
              <a:rPr lang="en-US" sz="2400" dirty="0" err="1">
                <a:latin typeface="Roboto" panose="02000000000000000000" pitchFamily="2" charset="0"/>
              </a:rPr>
              <a:t>đòn</a:t>
            </a:r>
            <a:r>
              <a:rPr lang="en-US" sz="2400" dirty="0">
                <a:latin typeface="Roboto" panose="02000000000000000000" pitchFamily="2" charset="0"/>
              </a:rPr>
              <a:t> </a:t>
            </a:r>
            <a:r>
              <a:rPr lang="en-US" sz="2400" dirty="0" err="1">
                <a:latin typeface="Roboto" panose="02000000000000000000" pitchFamily="2" charset="0"/>
              </a:rPr>
              <a:t>bẩy</a:t>
            </a:r>
            <a:r>
              <a:rPr lang="en-US" sz="2400" dirty="0">
                <a:latin typeface="Roboto" panose="02000000000000000000" pitchFamily="2" charset="0"/>
              </a:rPr>
              <a:t> </a:t>
            </a:r>
            <a:r>
              <a:rPr lang="en-US" sz="2400" dirty="0" err="1">
                <a:latin typeface="Roboto" panose="02000000000000000000" pitchFamily="2" charset="0"/>
              </a:rPr>
              <a:t>có</a:t>
            </a:r>
            <a:r>
              <a:rPr lang="en-US" sz="2400" dirty="0">
                <a:latin typeface="Roboto" panose="02000000000000000000" pitchFamily="2" charset="0"/>
              </a:rPr>
              <a:t> </a:t>
            </a:r>
            <a:r>
              <a:rPr lang="en-US" sz="2400" dirty="0" err="1">
                <a:latin typeface="Roboto" panose="02000000000000000000" pitchFamily="2" charset="0"/>
              </a:rPr>
              <a:t>thể</a:t>
            </a:r>
            <a:r>
              <a:rPr lang="en-US" sz="2400" dirty="0">
                <a:latin typeface="Roboto" panose="02000000000000000000" pitchFamily="2" charset="0"/>
              </a:rPr>
              <a:t> </a:t>
            </a:r>
            <a:r>
              <a:rPr lang="en-US" sz="2400" dirty="0" err="1">
                <a:latin typeface="Roboto" panose="02000000000000000000" pitchFamily="2" charset="0"/>
              </a:rPr>
              <a:t>tác</a:t>
            </a:r>
            <a:r>
              <a:rPr lang="en-US" sz="2400" dirty="0">
                <a:latin typeface="Roboto" panose="02000000000000000000" pitchFamily="2" charset="0"/>
              </a:rPr>
              <a:t> </a:t>
            </a:r>
            <a:r>
              <a:rPr lang="en-US" sz="2400" dirty="0" err="1">
                <a:latin typeface="Roboto" panose="02000000000000000000" pitchFamily="2" charset="0"/>
              </a:rPr>
              <a:t>dụng</a:t>
            </a:r>
            <a:r>
              <a:rPr lang="en-US" sz="2400" dirty="0">
                <a:latin typeface="Roboto" panose="02000000000000000000" pitchFamily="2" charset="0"/>
              </a:rPr>
              <a:t> </a:t>
            </a:r>
            <a:r>
              <a:rPr lang="en-US" sz="2400" dirty="0" err="1">
                <a:latin typeface="Roboto" panose="02000000000000000000" pitchFamily="2" charset="0"/>
              </a:rPr>
              <a:t>lực</a:t>
            </a:r>
            <a:r>
              <a:rPr lang="en-US" sz="2400" dirty="0">
                <a:latin typeface="Roboto" panose="02000000000000000000" pitchFamily="2" charset="0"/>
              </a:rPr>
              <a:t> </a:t>
            </a:r>
            <a:r>
              <a:rPr lang="en-US" sz="2400" dirty="0" err="1">
                <a:latin typeface="Roboto" panose="02000000000000000000" pitchFamily="2" charset="0"/>
              </a:rPr>
              <a:t>nâng</a:t>
            </a:r>
            <a:r>
              <a:rPr lang="en-US" sz="2400" dirty="0">
                <a:latin typeface="Roboto" panose="02000000000000000000" pitchFamily="2" charset="0"/>
              </a:rPr>
              <a:t> </a:t>
            </a:r>
            <a:r>
              <a:rPr lang="en-US" sz="2400" dirty="0" err="1">
                <a:latin typeface="Roboto" panose="02000000000000000000" pitchFamily="2" charset="0"/>
              </a:rPr>
              <a:t>quả</a:t>
            </a:r>
            <a:r>
              <a:rPr lang="en-US" sz="2400" dirty="0">
                <a:latin typeface="Roboto" panose="02000000000000000000" pitchFamily="2" charset="0"/>
              </a:rPr>
              <a:t> </a:t>
            </a:r>
            <a:r>
              <a:rPr lang="en-US" sz="2400" dirty="0" err="1">
                <a:latin typeface="Roboto" panose="02000000000000000000" pitchFamily="2" charset="0"/>
              </a:rPr>
              <a:t>nặng</a:t>
            </a:r>
            <a:r>
              <a:rPr lang="en-US" sz="2400" dirty="0">
                <a:latin typeface="Roboto" panose="02000000000000000000" pitchFamily="2" charset="0"/>
              </a:rPr>
              <a:t>.</a:t>
            </a:r>
            <a:endParaRPr lang="en-US" sz="2400" kern="0" dirty="0">
              <a:solidFill>
                <a:schemeClr val="tx1"/>
              </a:solidFill>
              <a:latin typeface="Roboto" panose="02000000000000000000" pitchFamily="2" charset="0"/>
              <a:sym typeface="Arial"/>
            </a:endParaRPr>
          </a:p>
        </p:txBody>
      </p:sp>
      <p:sp>
        <p:nvSpPr>
          <p:cNvPr id="10" name="Google Shape;2299;p37">
            <a:extLst>
              <a:ext uri="{FF2B5EF4-FFF2-40B4-BE49-F238E27FC236}">
                <a16:creationId xmlns:a16="http://schemas.microsoft.com/office/drawing/2014/main" id="{C2F6F5F7-2067-77AF-4855-B1DB18060FCC}"/>
              </a:ext>
            </a:extLst>
          </p:cNvPr>
          <p:cNvSpPr txBox="1">
            <a:spLocks/>
          </p:cNvSpPr>
          <p:nvPr/>
        </p:nvSpPr>
        <p:spPr>
          <a:xfrm>
            <a:off x="427446" y="3365020"/>
            <a:ext cx="5767308" cy="13576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err="1">
                <a:latin typeface="Roboto" panose="02000000000000000000" pitchFamily="2" charset="0"/>
              </a:rPr>
              <a:t>Thay</a:t>
            </a:r>
            <a:r>
              <a:rPr lang="en-US" dirty="0">
                <a:latin typeface="Roboto" panose="02000000000000000000" pitchFamily="2" charset="0"/>
              </a:rPr>
              <a:t> </a:t>
            </a:r>
            <a:r>
              <a:rPr lang="en-US" dirty="0" err="1">
                <a:latin typeface="Roboto" panose="02000000000000000000" pitchFamily="2" charset="0"/>
              </a:rPr>
              <a:t>đổi</a:t>
            </a:r>
            <a:r>
              <a:rPr lang="en-US" dirty="0">
                <a:latin typeface="Roboto" panose="02000000000000000000" pitchFamily="2" charset="0"/>
              </a:rPr>
              <a:t> </a:t>
            </a:r>
            <a:r>
              <a:rPr lang="en-US" dirty="0" err="1">
                <a:latin typeface="Roboto" panose="02000000000000000000" pitchFamily="2" charset="0"/>
              </a:rPr>
              <a:t>cánh</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bằng</a:t>
            </a:r>
            <a:r>
              <a:rPr lang="en-US" dirty="0">
                <a:latin typeface="Roboto" panose="02000000000000000000" pitchFamily="2" charset="0"/>
              </a:rPr>
              <a:t> </a:t>
            </a:r>
            <a:r>
              <a:rPr lang="en-US" dirty="0" err="1">
                <a:latin typeface="Roboto" panose="02000000000000000000" pitchFamily="2" charset="0"/>
              </a:rPr>
              <a:t>cách</a:t>
            </a:r>
            <a:r>
              <a:rPr lang="en-US" dirty="0">
                <a:latin typeface="Roboto" panose="02000000000000000000" pitchFamily="2" charset="0"/>
              </a:rPr>
              <a:t> </a:t>
            </a:r>
            <a:r>
              <a:rPr lang="en-US" dirty="0" err="1">
                <a:latin typeface="Roboto" panose="02000000000000000000" pitchFamily="2" charset="0"/>
              </a:rPr>
              <a:t>móc</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kế</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khác</a:t>
            </a:r>
            <a:r>
              <a:rPr lang="en-US" dirty="0">
                <a:latin typeface="Roboto" panose="02000000000000000000" pitchFamily="2" charset="0"/>
              </a:rPr>
              <a:t> </a:t>
            </a:r>
            <a:r>
              <a:rPr lang="en-US" dirty="0" err="1">
                <a:latin typeface="Roboto" panose="02000000000000000000" pitchFamily="2" charset="0"/>
              </a:rPr>
              <a:t>nhau</a:t>
            </a:r>
            <a:endParaRPr lang="en-US" dirty="0">
              <a:latin typeface="Roboto" panose="02000000000000000000" pitchFamily="2" charset="0"/>
              <a:sym typeface="Arial"/>
            </a:endParaRPr>
          </a:p>
        </p:txBody>
      </p:sp>
      <p:sp>
        <p:nvSpPr>
          <p:cNvPr id="11" name="Google Shape;2299;p37">
            <a:extLst>
              <a:ext uri="{FF2B5EF4-FFF2-40B4-BE49-F238E27FC236}">
                <a16:creationId xmlns:a16="http://schemas.microsoft.com/office/drawing/2014/main" id="{0AD662A9-FF7E-6903-06FB-851DF58EA3AD}"/>
              </a:ext>
            </a:extLst>
          </p:cNvPr>
          <p:cNvSpPr txBox="1">
            <a:spLocks/>
          </p:cNvSpPr>
          <p:nvPr/>
        </p:nvSpPr>
        <p:spPr>
          <a:xfrm>
            <a:off x="406818" y="4829303"/>
            <a:ext cx="5767308" cy="13576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Đọc giá trị của lực kế khi nâng được các quả nặng để thanh cân bằng ở mỗi vị trí của lực kế.</a:t>
            </a:r>
            <a:endParaRPr lang="en-US" dirty="0">
              <a:latin typeface="Roboto" panose="02000000000000000000" pitchFamily="2" charset="0"/>
              <a:sym typeface="Arial"/>
            </a:endParaRPr>
          </a:p>
        </p:txBody>
      </p:sp>
    </p:spTree>
    <p:extLst>
      <p:ext uri="{BB962C8B-B14F-4D97-AF65-F5344CB8AC3E}">
        <p14:creationId xmlns:p14="http://schemas.microsoft.com/office/powerpoint/2010/main" val="21311543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49"/>
                                        </p:tgtEl>
                                        <p:attrNameLst>
                                          <p:attrName>style.visibility</p:attrName>
                                        </p:attrNameLst>
                                      </p:cBhvr>
                                      <p:to>
                                        <p:strVal val="visible"/>
                                      </p:to>
                                    </p:set>
                                    <p:anim calcmode="lin" valueType="num">
                                      <p:cBhvr>
                                        <p:cTn id="7" dur="500" fill="hold"/>
                                        <p:tgtEl>
                                          <p:spTgt spid="1049"/>
                                        </p:tgtEl>
                                        <p:attrNameLst>
                                          <p:attrName>ppt_w</p:attrName>
                                        </p:attrNameLst>
                                      </p:cBhvr>
                                      <p:tavLst>
                                        <p:tav tm="0">
                                          <p:val>
                                            <p:fltVal val="0"/>
                                          </p:val>
                                        </p:tav>
                                        <p:tav tm="100000">
                                          <p:val>
                                            <p:strVal val="#ppt_w"/>
                                          </p:val>
                                        </p:tav>
                                      </p:tavLst>
                                    </p:anim>
                                    <p:anim calcmode="lin" valueType="num">
                                      <p:cBhvr>
                                        <p:cTn id="8" dur="500" fill="hold"/>
                                        <p:tgtEl>
                                          <p:spTgt spid="1049"/>
                                        </p:tgtEl>
                                        <p:attrNameLst>
                                          <p:attrName>ppt_h</p:attrName>
                                        </p:attrNameLst>
                                      </p:cBhvr>
                                      <p:tavLst>
                                        <p:tav tm="0">
                                          <p:val>
                                            <p:fltVal val="0"/>
                                          </p:val>
                                        </p:tav>
                                        <p:tav tm="100000">
                                          <p:val>
                                            <p:strVal val="#ppt_h"/>
                                          </p:val>
                                        </p:tav>
                                      </p:tavLst>
                                    </p:anim>
                                    <p:animEffect transition="in" filter="fade">
                                      <p:cBhvr>
                                        <p:cTn id="9" dur="500"/>
                                        <p:tgtEl>
                                          <p:spTgt spid="1049"/>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46"/>
                                        </p:tgtEl>
                                        <p:attrNameLst>
                                          <p:attrName>style.visibility</p:attrName>
                                        </p:attrNameLst>
                                      </p:cBhvr>
                                      <p:to>
                                        <p:strVal val="visible"/>
                                      </p:to>
                                    </p:set>
                                    <p:animEffect transition="in" filter="wipe(left)">
                                      <p:cBhvr>
                                        <p:cTn id="13" dur="500"/>
                                        <p:tgtEl>
                                          <p:spTgt spid="104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3000"/>
                                  </p:iterate>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iterate type="lt">
                                    <p:tmPct val="3000"/>
                                  </p:iterate>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iterate type="lt">
                                    <p:tmPct val="3000"/>
                                  </p:iterate>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44233" y="197899"/>
            <a:ext cx="4230113"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2F9AABB-1A13-7A52-C174-38CB9D853A4D}"/>
              </a:ext>
            </a:extLst>
          </p:cNvPr>
          <p:cNvPicPr>
            <a:picLocks noChangeAspect="1"/>
          </p:cNvPicPr>
          <p:nvPr/>
        </p:nvPicPr>
        <p:blipFill>
          <a:blip r:embed="rId2"/>
          <a:stretch>
            <a:fillRect/>
          </a:stretch>
        </p:blipFill>
        <p:spPr>
          <a:xfrm>
            <a:off x="244233" y="197899"/>
            <a:ext cx="606077" cy="606077"/>
          </a:xfrm>
          <a:prstGeom prst="rect">
            <a:avLst/>
          </a:prstGeom>
        </p:spPr>
      </p:pic>
      <p:sp>
        <p:nvSpPr>
          <p:cNvPr id="3" name="TextBox 2">
            <a:extLst>
              <a:ext uri="{FF2B5EF4-FFF2-40B4-BE49-F238E27FC236}">
                <a16:creationId xmlns:a16="http://schemas.microsoft.com/office/drawing/2014/main" id="{835D3395-C281-1DBB-8E57-4952D9F22DD8}"/>
              </a:ext>
            </a:extLst>
          </p:cNvPr>
          <p:cNvSpPr txBox="1"/>
          <p:nvPr/>
        </p:nvSpPr>
        <p:spPr>
          <a:xfrm>
            <a:off x="850309" y="225094"/>
            <a:ext cx="3437605"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Tác</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Dụng</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Của</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Bẩy</a:t>
            </a:r>
            <a:endParaRPr lang="en-US" sz="2800" dirty="0">
              <a:solidFill>
                <a:srgbClr val="002060"/>
              </a:solidFill>
              <a:latin typeface="Roboto Condensed" panose="02000000000000000000" pitchFamily="2" charset="0"/>
            </a:endParaRPr>
          </a:p>
        </p:txBody>
      </p:sp>
      <p:grpSp>
        <p:nvGrpSpPr>
          <p:cNvPr id="5" name="Group 4">
            <a:extLst>
              <a:ext uri="{FF2B5EF4-FFF2-40B4-BE49-F238E27FC236}">
                <a16:creationId xmlns:a16="http://schemas.microsoft.com/office/drawing/2014/main" id="{B781FC6E-D4C6-2B0D-EF36-E29FF9B13082}"/>
              </a:ext>
            </a:extLst>
          </p:cNvPr>
          <p:cNvGrpSpPr/>
          <p:nvPr/>
        </p:nvGrpSpPr>
        <p:grpSpPr>
          <a:xfrm>
            <a:off x="779351" y="1099735"/>
            <a:ext cx="1855647" cy="567719"/>
            <a:chOff x="551554" y="829477"/>
            <a:chExt cx="1391735" cy="425789"/>
          </a:xfrm>
        </p:grpSpPr>
        <p:sp>
          <p:nvSpPr>
            <p:cNvPr id="6" name="Rectangle: Rounded Corners 5">
              <a:extLst>
                <a:ext uri="{FF2B5EF4-FFF2-40B4-BE49-F238E27FC236}">
                  <a16:creationId xmlns:a16="http://schemas.microsoft.com/office/drawing/2014/main" id="{E8C6FCE0-B89E-1A76-3E63-E2D0797B130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sp>
          <p:nvSpPr>
            <p:cNvPr id="7" name="Google Shape;2428;p39">
              <a:extLst>
                <a:ext uri="{FF2B5EF4-FFF2-40B4-BE49-F238E27FC236}">
                  <a16:creationId xmlns:a16="http://schemas.microsoft.com/office/drawing/2014/main" id="{ED6BC24E-AD7B-5E42-4B08-A557787A3030}"/>
                </a:ext>
              </a:extLst>
            </p:cNvPr>
            <p:cNvSpPr txBox="1">
              <a:spLocks/>
            </p:cNvSpPr>
            <p:nvPr/>
          </p:nvSpPr>
          <p:spPr>
            <a:xfrm>
              <a:off x="762440" y="833963"/>
              <a:ext cx="1180849"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defTabSz="1219170">
                <a:buClr>
                  <a:srgbClr val="4751F8"/>
                </a:buClr>
              </a:pPr>
              <a:r>
                <a:rPr lang="en-US" sz="2933" kern="0" dirty="0" err="1">
                  <a:solidFill>
                    <a:schemeClr val="tx1"/>
                  </a:solidFill>
                  <a:latin typeface="Roboto Condensed" panose="02000000000000000000" pitchFamily="2" charset="0"/>
                </a:rPr>
                <a:t>Câu</a:t>
              </a:r>
              <a:r>
                <a:rPr lang="en-US" sz="2933" kern="0" dirty="0">
                  <a:solidFill>
                    <a:schemeClr val="tx1"/>
                  </a:solidFill>
                  <a:latin typeface="Roboto Condensed" panose="02000000000000000000" pitchFamily="2" charset="0"/>
                </a:rPr>
                <a:t> </a:t>
              </a:r>
              <a:r>
                <a:rPr lang="en-US" sz="2933" kern="0" dirty="0" err="1">
                  <a:solidFill>
                    <a:schemeClr val="tx1"/>
                  </a:solidFill>
                  <a:latin typeface="Roboto Condensed" panose="02000000000000000000" pitchFamily="2" charset="0"/>
                </a:rPr>
                <a:t>hỏi</a:t>
              </a:r>
              <a:endParaRPr lang="en-US" sz="2933" kern="0" dirty="0">
                <a:solidFill>
                  <a:schemeClr val="tx1"/>
                </a:solidFill>
                <a:latin typeface="Roboto Condensed" panose="02000000000000000000" pitchFamily="2" charset="0"/>
              </a:endParaRPr>
            </a:p>
          </p:txBody>
        </p:sp>
      </p:grpSp>
      <p:grpSp>
        <p:nvGrpSpPr>
          <p:cNvPr id="10" name="Group 9">
            <a:extLst>
              <a:ext uri="{FF2B5EF4-FFF2-40B4-BE49-F238E27FC236}">
                <a16:creationId xmlns:a16="http://schemas.microsoft.com/office/drawing/2014/main" id="{D32CBEDA-1002-5139-6A8A-A06A5B3F422F}"/>
              </a:ext>
            </a:extLst>
          </p:cNvPr>
          <p:cNvGrpSpPr/>
          <p:nvPr/>
        </p:nvGrpSpPr>
        <p:grpSpPr>
          <a:xfrm>
            <a:off x="454723" y="1087102"/>
            <a:ext cx="567720" cy="567720"/>
            <a:chOff x="4187992" y="2647399"/>
            <a:chExt cx="1038553" cy="1038553"/>
          </a:xfrm>
        </p:grpSpPr>
        <p:sp>
          <p:nvSpPr>
            <p:cNvPr id="11" name="Oval 10">
              <a:extLst>
                <a:ext uri="{FF2B5EF4-FFF2-40B4-BE49-F238E27FC236}">
                  <a16:creationId xmlns:a16="http://schemas.microsoft.com/office/drawing/2014/main" id="{BC870C0E-58EA-6B65-1A0E-D4F6AD19B9D2}"/>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pic>
          <p:nvPicPr>
            <p:cNvPr id="24" name="Picture 2">
              <a:extLst>
                <a:ext uri="{FF2B5EF4-FFF2-40B4-BE49-F238E27FC236}">
                  <a16:creationId xmlns:a16="http://schemas.microsoft.com/office/drawing/2014/main" id="{D884646F-0594-6297-E5B5-B1C3D126FD5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2299;p37">
            <a:extLst>
              <a:ext uri="{FF2B5EF4-FFF2-40B4-BE49-F238E27FC236}">
                <a16:creationId xmlns:a16="http://schemas.microsoft.com/office/drawing/2014/main" id="{51F4086F-B7DA-C607-874C-05168915841C}"/>
              </a:ext>
            </a:extLst>
          </p:cNvPr>
          <p:cNvSpPr txBox="1">
            <a:spLocks/>
          </p:cNvSpPr>
          <p:nvPr/>
        </p:nvSpPr>
        <p:spPr>
          <a:xfrm>
            <a:off x="932003" y="1553658"/>
            <a:ext cx="10435548" cy="15426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defTabSz="1219170"/>
            <a:r>
              <a:rPr lang="en-US" sz="2400" kern="0" dirty="0" err="1">
                <a:solidFill>
                  <a:schemeClr val="tx1"/>
                </a:solidFill>
                <a:latin typeface="Roboto" panose="02000000000000000000" pitchFamily="2" charset="0"/>
                <a:sym typeface="Arial"/>
              </a:rPr>
              <a:t>Câu</a:t>
            </a:r>
            <a:r>
              <a:rPr lang="en-US" sz="2400" kern="0" dirty="0">
                <a:solidFill>
                  <a:schemeClr val="tx1"/>
                </a:solidFill>
                <a:latin typeface="Roboto" panose="02000000000000000000" pitchFamily="2" charset="0"/>
                <a:sym typeface="Arial"/>
              </a:rPr>
              <a:t> 1: </a:t>
            </a:r>
            <a:r>
              <a:rPr lang="vi-VN" sz="2400" kern="0" dirty="0">
                <a:solidFill>
                  <a:schemeClr val="tx1"/>
                </a:solidFill>
                <a:latin typeface="Roboto" panose="02000000000000000000" pitchFamily="2" charset="0"/>
              </a:rPr>
              <a:t>Đòn bẩy AB có tác dụng thay đổi hướng lực tác dụng khi nâng quả nặng như thế nào?</a:t>
            </a:r>
            <a:endParaRPr lang="en-US" sz="2400" kern="0" dirty="0">
              <a:solidFill>
                <a:schemeClr val="tx1"/>
              </a:solidFill>
              <a:latin typeface="Roboto" panose="02000000000000000000" pitchFamily="2" charset="0"/>
              <a:sym typeface="Arial"/>
            </a:endParaRPr>
          </a:p>
        </p:txBody>
      </p:sp>
      <p:grpSp>
        <p:nvGrpSpPr>
          <p:cNvPr id="1029" name="Group 1028">
            <a:extLst>
              <a:ext uri="{FF2B5EF4-FFF2-40B4-BE49-F238E27FC236}">
                <a16:creationId xmlns:a16="http://schemas.microsoft.com/office/drawing/2014/main" id="{71F9B54F-C58D-116D-9127-1B14EDFD5238}"/>
              </a:ext>
            </a:extLst>
          </p:cNvPr>
          <p:cNvGrpSpPr/>
          <p:nvPr/>
        </p:nvGrpSpPr>
        <p:grpSpPr>
          <a:xfrm>
            <a:off x="752541" y="2967519"/>
            <a:ext cx="1702995" cy="567719"/>
            <a:chOff x="551554" y="829477"/>
            <a:chExt cx="1277246" cy="425789"/>
          </a:xfrm>
        </p:grpSpPr>
        <p:sp>
          <p:nvSpPr>
            <p:cNvPr id="1044" name="Rectangle: Rounded Corners 1043">
              <a:extLst>
                <a:ext uri="{FF2B5EF4-FFF2-40B4-BE49-F238E27FC236}">
                  <a16:creationId xmlns:a16="http://schemas.microsoft.com/office/drawing/2014/main" id="{5E843481-A71B-EACF-E28E-A4B191E4AD0B}"/>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sp>
          <p:nvSpPr>
            <p:cNvPr id="1057" name="Google Shape;2428;p39">
              <a:extLst>
                <a:ext uri="{FF2B5EF4-FFF2-40B4-BE49-F238E27FC236}">
                  <a16:creationId xmlns:a16="http://schemas.microsoft.com/office/drawing/2014/main" id="{66022F34-4C18-EBBF-BBCA-0494E91E028D}"/>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defTabSz="1219170">
                <a:buClr>
                  <a:srgbClr val="4751F8"/>
                </a:buClr>
              </a:pPr>
              <a:r>
                <a:rPr lang="en-US" sz="2933" kern="0" dirty="0" err="1">
                  <a:solidFill>
                    <a:schemeClr val="tx1"/>
                  </a:solidFill>
                  <a:latin typeface="Roboto Condensed" panose="02000000000000000000" pitchFamily="2" charset="0"/>
                </a:rPr>
                <a:t>Trả</a:t>
              </a:r>
              <a:r>
                <a:rPr lang="en-US" sz="2933" kern="0" dirty="0">
                  <a:solidFill>
                    <a:schemeClr val="tx1"/>
                  </a:solidFill>
                  <a:latin typeface="Roboto Condensed" panose="02000000000000000000" pitchFamily="2" charset="0"/>
                </a:rPr>
                <a:t> </a:t>
              </a:r>
              <a:r>
                <a:rPr lang="en-US" sz="2933" kern="0" dirty="0" err="1">
                  <a:solidFill>
                    <a:schemeClr val="tx1"/>
                  </a:solidFill>
                  <a:latin typeface="Roboto Condensed" panose="02000000000000000000" pitchFamily="2" charset="0"/>
                </a:rPr>
                <a:t>lời</a:t>
              </a:r>
              <a:endParaRPr lang="en-US" sz="2933" kern="0" dirty="0">
                <a:solidFill>
                  <a:schemeClr val="tx1"/>
                </a:solidFill>
                <a:latin typeface="Roboto Condensed" panose="02000000000000000000" pitchFamily="2" charset="0"/>
              </a:endParaRPr>
            </a:p>
          </p:txBody>
        </p:sp>
      </p:grpSp>
      <p:grpSp>
        <p:nvGrpSpPr>
          <p:cNvPr id="1058" name="Group 1057">
            <a:extLst>
              <a:ext uri="{FF2B5EF4-FFF2-40B4-BE49-F238E27FC236}">
                <a16:creationId xmlns:a16="http://schemas.microsoft.com/office/drawing/2014/main" id="{12BF3425-4495-4218-2010-6F1928FD8AB5}"/>
              </a:ext>
            </a:extLst>
          </p:cNvPr>
          <p:cNvGrpSpPr/>
          <p:nvPr/>
        </p:nvGrpSpPr>
        <p:grpSpPr>
          <a:xfrm>
            <a:off x="427913" y="2954887"/>
            <a:ext cx="567720" cy="567720"/>
            <a:chOff x="3667971" y="2390066"/>
            <a:chExt cx="425790" cy="425790"/>
          </a:xfrm>
        </p:grpSpPr>
        <p:sp>
          <p:nvSpPr>
            <p:cNvPr id="1059" name="Oval 1058">
              <a:extLst>
                <a:ext uri="{FF2B5EF4-FFF2-40B4-BE49-F238E27FC236}">
                  <a16:creationId xmlns:a16="http://schemas.microsoft.com/office/drawing/2014/main" id="{2EAF456C-6CF7-FEA3-5B78-566D8CBDE3E9}"/>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pic>
          <p:nvPicPr>
            <p:cNvPr id="1060" name="Picture 1059">
              <a:extLst>
                <a:ext uri="{FF2B5EF4-FFF2-40B4-BE49-F238E27FC236}">
                  <a16:creationId xmlns:a16="http://schemas.microsoft.com/office/drawing/2014/main" id="{50A9575A-5816-9743-225C-5937FB812D6F}"/>
                </a:ext>
              </a:extLst>
            </p:cNvPr>
            <p:cNvPicPr>
              <a:picLocks noChangeAspect="1"/>
            </p:cNvPicPr>
            <p:nvPr/>
          </p:nvPicPr>
          <p:blipFill>
            <a:blip r:embed="rId4"/>
            <a:stretch>
              <a:fillRect/>
            </a:stretch>
          </p:blipFill>
          <p:spPr>
            <a:xfrm>
              <a:off x="3726379" y="2426220"/>
              <a:ext cx="353482" cy="353482"/>
            </a:xfrm>
            <a:prstGeom prst="rect">
              <a:avLst/>
            </a:prstGeom>
          </p:spPr>
        </p:pic>
      </p:grpSp>
      <p:sp>
        <p:nvSpPr>
          <p:cNvPr id="1061" name="Google Shape;2299;p37">
            <a:extLst>
              <a:ext uri="{FF2B5EF4-FFF2-40B4-BE49-F238E27FC236}">
                <a16:creationId xmlns:a16="http://schemas.microsoft.com/office/drawing/2014/main" id="{3A87C6E8-EE5A-314D-6C2A-13CE22595EB4}"/>
              </a:ext>
            </a:extLst>
          </p:cNvPr>
          <p:cNvSpPr txBox="1">
            <a:spLocks/>
          </p:cNvSpPr>
          <p:nvPr/>
        </p:nvSpPr>
        <p:spPr>
          <a:xfrm>
            <a:off x="995633" y="3744227"/>
            <a:ext cx="10732817"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Khi </a:t>
            </a:r>
            <a:r>
              <a:rPr lang="en-US" dirty="0" err="1">
                <a:latin typeface="Roboto" panose="02000000000000000000" pitchFamily="2" charset="0"/>
              </a:rPr>
              <a:t>thay</a:t>
            </a:r>
            <a:r>
              <a:rPr lang="en-US" dirty="0">
                <a:latin typeface="Roboto" panose="02000000000000000000" pitchFamily="2" charset="0"/>
              </a:rPr>
              <a:t> </a:t>
            </a:r>
            <a:r>
              <a:rPr lang="en-US" dirty="0" err="1">
                <a:latin typeface="Roboto" panose="02000000000000000000" pitchFamily="2" charset="0"/>
              </a:rPr>
              <a:t>đổi</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kế</a:t>
            </a:r>
            <a:r>
              <a:rPr lang="en-US" dirty="0">
                <a:latin typeface="Roboto" panose="02000000000000000000" pitchFamily="2" charset="0"/>
              </a:rPr>
              <a:t> </a:t>
            </a:r>
            <a:r>
              <a:rPr lang="en-US" dirty="0" err="1">
                <a:latin typeface="Roboto" panose="02000000000000000000" pitchFamily="2" charset="0"/>
              </a:rPr>
              <a:t>trên</a:t>
            </a:r>
            <a:r>
              <a:rPr lang="en-US" dirty="0">
                <a:latin typeface="Roboto" panose="02000000000000000000" pitchFamily="2" charset="0"/>
              </a:rPr>
              <a:t> </a:t>
            </a:r>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AB ở </a:t>
            </a:r>
            <a:r>
              <a:rPr lang="en-US" dirty="0" err="1">
                <a:latin typeface="Roboto" panose="02000000000000000000" pitchFamily="2" charset="0"/>
              </a:rPr>
              <a:t>đầu</a:t>
            </a:r>
            <a:r>
              <a:rPr lang="en-US" dirty="0">
                <a:latin typeface="Roboto" panose="02000000000000000000" pitchFamily="2" charset="0"/>
              </a:rPr>
              <a:t> A </a:t>
            </a:r>
            <a:r>
              <a:rPr lang="en-US" dirty="0" err="1">
                <a:latin typeface="Roboto" panose="02000000000000000000" pitchFamily="2" charset="0"/>
              </a:rPr>
              <a:t>và</a:t>
            </a:r>
            <a:r>
              <a:rPr lang="en-US" dirty="0">
                <a:latin typeface="Roboto" panose="02000000000000000000" pitchFamily="2" charset="0"/>
              </a:rPr>
              <a:t> </a:t>
            </a:r>
            <a:r>
              <a:rPr lang="en-US" dirty="0" err="1">
                <a:latin typeface="Roboto" panose="02000000000000000000" pitchFamily="2" charset="0"/>
              </a:rPr>
              <a:t>giữ</a:t>
            </a:r>
            <a:r>
              <a:rPr lang="en-US" dirty="0">
                <a:latin typeface="Roboto" panose="02000000000000000000" pitchFamily="2" charset="0"/>
              </a:rPr>
              <a:t> </a:t>
            </a:r>
            <a:r>
              <a:rPr lang="en-US" dirty="0" err="1">
                <a:latin typeface="Roboto" panose="02000000000000000000" pitchFamily="2" charset="0"/>
              </a:rPr>
              <a:t>nguyên</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treo</a:t>
            </a:r>
            <a:r>
              <a:rPr lang="en-US" dirty="0">
                <a:latin typeface="Roboto" panose="02000000000000000000" pitchFamily="2" charset="0"/>
              </a:rPr>
              <a:t> ở </a:t>
            </a:r>
            <a:r>
              <a:rPr lang="en-US" dirty="0" err="1">
                <a:latin typeface="Roboto" panose="02000000000000000000" pitchFamily="2" charset="0"/>
              </a:rPr>
              <a:t>đầu</a:t>
            </a:r>
            <a:r>
              <a:rPr lang="en-US" dirty="0">
                <a:latin typeface="Roboto" panose="02000000000000000000" pitchFamily="2" charset="0"/>
              </a:rPr>
              <a:t> B ta </a:t>
            </a:r>
            <a:r>
              <a:rPr lang="en-US" dirty="0" err="1">
                <a:latin typeface="Roboto" panose="02000000000000000000" pitchFamily="2" charset="0"/>
              </a:rPr>
              <a:t>thấy</a:t>
            </a:r>
            <a:r>
              <a:rPr lang="en-US" dirty="0">
                <a:latin typeface="Roboto" panose="02000000000000000000" pitchFamily="2" charset="0"/>
              </a:rPr>
              <a:t> </a:t>
            </a:r>
            <a:r>
              <a:rPr lang="en-US" dirty="0" err="1">
                <a:latin typeface="Roboto" panose="02000000000000000000" pitchFamily="2" charset="0"/>
              </a:rPr>
              <a:t>rằng</a:t>
            </a:r>
            <a:r>
              <a:rPr lang="en-US" dirty="0">
                <a:latin typeface="Roboto" panose="02000000000000000000" pitchFamily="2" charset="0"/>
              </a:rPr>
              <a:t>:</a:t>
            </a:r>
            <a:endParaRPr lang="en-US" dirty="0">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069CF8EF-4D28-D9E8-4B45-6D268D8B2821}"/>
              </a:ext>
            </a:extLst>
          </p:cNvPr>
          <p:cNvSpPr txBox="1">
            <a:spLocks/>
          </p:cNvSpPr>
          <p:nvPr/>
        </p:nvSpPr>
        <p:spPr>
          <a:xfrm>
            <a:off x="1459183" y="4639123"/>
            <a:ext cx="10269267"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kế</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ở </a:t>
            </a:r>
            <a:r>
              <a:rPr lang="en-US" dirty="0" err="1">
                <a:latin typeface="Roboto" panose="02000000000000000000" pitchFamily="2" charset="0"/>
              </a:rPr>
              <a:t>gần</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tựa</a:t>
            </a:r>
            <a:r>
              <a:rPr lang="en-US" dirty="0">
                <a:latin typeface="Roboto" panose="02000000000000000000" pitchFamily="2" charset="0"/>
              </a:rPr>
              <a:t> O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giá</a:t>
            </a:r>
            <a:r>
              <a:rPr lang="en-US" dirty="0">
                <a:latin typeface="Roboto" panose="02000000000000000000" pitchFamily="2" charset="0"/>
              </a:rPr>
              <a:t> </a:t>
            </a:r>
            <a:r>
              <a:rPr lang="en-US" dirty="0" err="1">
                <a:latin typeface="Roboto" panose="02000000000000000000" pitchFamily="2" charset="0"/>
              </a:rPr>
              <a:t>trị</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kế</a:t>
            </a:r>
            <a:r>
              <a:rPr lang="en-US" dirty="0">
                <a:latin typeface="Roboto" panose="02000000000000000000" pitchFamily="2" charset="0"/>
              </a:rPr>
              <a:t> </a:t>
            </a:r>
            <a:r>
              <a:rPr lang="en-US" dirty="0" err="1">
                <a:latin typeface="Roboto" panose="02000000000000000000" pitchFamily="2" charset="0"/>
              </a:rPr>
              <a:t>chỉ</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lớn</a:t>
            </a:r>
            <a:r>
              <a:rPr lang="en-US" dirty="0">
                <a:latin typeface="Roboto" panose="02000000000000000000" pitchFamily="2" charset="0"/>
              </a:rPr>
              <a:t>.</a:t>
            </a:r>
            <a:endParaRPr lang="en-US" dirty="0">
              <a:latin typeface="Roboto" panose="02000000000000000000" pitchFamily="2" charset="0"/>
              <a:sym typeface="Arial"/>
            </a:endParaRPr>
          </a:p>
        </p:txBody>
      </p:sp>
      <p:sp>
        <p:nvSpPr>
          <p:cNvPr id="9" name="Google Shape;2299;p37">
            <a:extLst>
              <a:ext uri="{FF2B5EF4-FFF2-40B4-BE49-F238E27FC236}">
                <a16:creationId xmlns:a16="http://schemas.microsoft.com/office/drawing/2014/main" id="{F4B46A88-9E8F-2DFB-92C0-8C1ACD9A5072}"/>
              </a:ext>
            </a:extLst>
          </p:cNvPr>
          <p:cNvSpPr txBox="1">
            <a:spLocks/>
          </p:cNvSpPr>
          <p:nvPr/>
        </p:nvSpPr>
        <p:spPr>
          <a:xfrm>
            <a:off x="1459182" y="5362677"/>
            <a:ext cx="10269267"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kế</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ra</a:t>
            </a:r>
            <a:r>
              <a:rPr lang="en-US" dirty="0">
                <a:latin typeface="Roboto" panose="02000000000000000000" pitchFamily="2" charset="0"/>
              </a:rPr>
              <a:t> </a:t>
            </a:r>
            <a:r>
              <a:rPr lang="en-US" dirty="0" err="1">
                <a:latin typeface="Roboto" panose="02000000000000000000" pitchFamily="2" charset="0"/>
              </a:rPr>
              <a:t>xa</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tựa</a:t>
            </a:r>
            <a:r>
              <a:rPr lang="en-US" dirty="0">
                <a:latin typeface="Roboto" panose="02000000000000000000" pitchFamily="2" charset="0"/>
              </a:rPr>
              <a:t> O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giá</a:t>
            </a:r>
            <a:r>
              <a:rPr lang="en-US" dirty="0">
                <a:latin typeface="Roboto" panose="02000000000000000000" pitchFamily="2" charset="0"/>
              </a:rPr>
              <a:t> </a:t>
            </a:r>
            <a:r>
              <a:rPr lang="en-US" dirty="0" err="1">
                <a:latin typeface="Roboto" panose="02000000000000000000" pitchFamily="2" charset="0"/>
              </a:rPr>
              <a:t>trị</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kế</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nhỏ</a:t>
            </a:r>
            <a:r>
              <a:rPr lang="en-US" dirty="0">
                <a:latin typeface="Roboto" panose="02000000000000000000" pitchFamily="2" charset="0"/>
              </a:rPr>
              <a:t>.</a:t>
            </a:r>
            <a:endParaRPr lang="en-US" dirty="0">
              <a:latin typeface="Roboto" panose="02000000000000000000" pitchFamily="2" charset="0"/>
              <a:sym typeface="Arial"/>
            </a:endParaRPr>
          </a:p>
        </p:txBody>
      </p:sp>
    </p:spTree>
    <p:extLst>
      <p:ext uri="{BB962C8B-B14F-4D97-AF65-F5344CB8AC3E}">
        <p14:creationId xmlns:p14="http://schemas.microsoft.com/office/powerpoint/2010/main" val="9646899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58"/>
                                        </p:tgtEl>
                                        <p:attrNameLst>
                                          <p:attrName>style.visibility</p:attrName>
                                        </p:attrNameLst>
                                      </p:cBhvr>
                                      <p:to>
                                        <p:strVal val="visible"/>
                                      </p:to>
                                    </p:set>
                                    <p:anim calcmode="lin" valueType="num">
                                      <p:cBhvr>
                                        <p:cTn id="22" dur="500" fill="hold"/>
                                        <p:tgtEl>
                                          <p:spTgt spid="1058"/>
                                        </p:tgtEl>
                                        <p:attrNameLst>
                                          <p:attrName>ppt_w</p:attrName>
                                        </p:attrNameLst>
                                      </p:cBhvr>
                                      <p:tavLst>
                                        <p:tav tm="0">
                                          <p:val>
                                            <p:fltVal val="0"/>
                                          </p:val>
                                        </p:tav>
                                        <p:tav tm="100000">
                                          <p:val>
                                            <p:strVal val="#ppt_w"/>
                                          </p:val>
                                        </p:tav>
                                      </p:tavLst>
                                    </p:anim>
                                    <p:anim calcmode="lin" valueType="num">
                                      <p:cBhvr>
                                        <p:cTn id="23" dur="500" fill="hold"/>
                                        <p:tgtEl>
                                          <p:spTgt spid="1058"/>
                                        </p:tgtEl>
                                        <p:attrNameLst>
                                          <p:attrName>ppt_h</p:attrName>
                                        </p:attrNameLst>
                                      </p:cBhvr>
                                      <p:tavLst>
                                        <p:tav tm="0">
                                          <p:val>
                                            <p:fltVal val="0"/>
                                          </p:val>
                                        </p:tav>
                                        <p:tav tm="100000">
                                          <p:val>
                                            <p:strVal val="#ppt_h"/>
                                          </p:val>
                                        </p:tav>
                                      </p:tavLst>
                                    </p:anim>
                                    <p:animEffect transition="in" filter="fade">
                                      <p:cBhvr>
                                        <p:cTn id="24" dur="500"/>
                                        <p:tgtEl>
                                          <p:spTgt spid="105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029"/>
                                        </p:tgtEl>
                                        <p:attrNameLst>
                                          <p:attrName>style.visibility</p:attrName>
                                        </p:attrNameLst>
                                      </p:cBhvr>
                                      <p:to>
                                        <p:strVal val="visible"/>
                                      </p:to>
                                    </p:set>
                                    <p:animEffect transition="in" filter="wipe(left)">
                                      <p:cBhvr>
                                        <p:cTn id="28" dur="500"/>
                                        <p:tgtEl>
                                          <p:spTgt spid="1029"/>
                                        </p:tgtEl>
                                      </p:cBhvr>
                                    </p:animEffect>
                                  </p:childTnLst>
                                </p:cTn>
                              </p:par>
                            </p:childTnLst>
                          </p:cTn>
                        </p:par>
                        <p:par>
                          <p:cTn id="29" fill="hold">
                            <p:stCondLst>
                              <p:cond delay="1000"/>
                            </p:stCondLst>
                            <p:childTnLst>
                              <p:par>
                                <p:cTn id="30" presetID="22" presetClass="entr" presetSubtype="1" fill="hold" grpId="0" nodeType="afterEffect">
                                  <p:stCondLst>
                                    <p:cond delay="0"/>
                                  </p:stCondLst>
                                  <p:iterate type="lt">
                                    <p:tmPct val="3000"/>
                                  </p:iterate>
                                  <p:childTnLst>
                                    <p:set>
                                      <p:cBhvr>
                                        <p:cTn id="31" dur="1" fill="hold">
                                          <p:stCondLst>
                                            <p:cond delay="0"/>
                                          </p:stCondLst>
                                        </p:cTn>
                                        <p:tgtEl>
                                          <p:spTgt spid="1061"/>
                                        </p:tgtEl>
                                        <p:attrNameLst>
                                          <p:attrName>style.visibility</p:attrName>
                                        </p:attrNameLst>
                                      </p:cBhvr>
                                      <p:to>
                                        <p:strVal val="visible"/>
                                      </p:to>
                                    </p:set>
                                    <p:animEffect transition="in" filter="wipe(up)">
                                      <p:cBhvr>
                                        <p:cTn id="32" dur="500"/>
                                        <p:tgtEl>
                                          <p:spTgt spid="10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iterate type="lt">
                                    <p:tmPct val="3000"/>
                                  </p:iterate>
                                  <p:childTnLst>
                                    <p:set>
                                      <p:cBhvr>
                                        <p:cTn id="36" dur="1" fill="hold">
                                          <p:stCondLst>
                                            <p:cond delay="0"/>
                                          </p:stCondLst>
                                        </p:cTn>
                                        <p:tgtEl>
                                          <p:spTgt spid="8"/>
                                        </p:tgtEl>
                                        <p:attrNameLst>
                                          <p:attrName>style.visibility</p:attrName>
                                        </p:attrNameLst>
                                      </p:cBhvr>
                                      <p:to>
                                        <p:strVal val="visible"/>
                                      </p:to>
                                    </p:set>
                                    <p:animEffect transition="in" filter="wipe(up)">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iterate type="lt">
                                    <p:tmPct val="3000"/>
                                  </p:iterate>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61"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8B087-701B-DC0C-53D9-81CF33E65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786589" y="1474860"/>
            <a:ext cx="4619912" cy="4154984"/>
          </a:xfrm>
          <a:prstGeom prst="rect">
            <a:avLst/>
          </a:prstGeom>
          <a:noFill/>
        </p:spPr>
        <p:txBody>
          <a:bodyPr wrap="square" rtlCol="0">
            <a:spAutoFit/>
          </a:bodyPr>
          <a:lstStyle/>
          <a:p>
            <a:pPr algn="ctr"/>
            <a:r>
              <a:rPr lang="en-US" sz="6600" b="1" dirty="0" err="1">
                <a:solidFill>
                  <a:srgbClr val="002060"/>
                </a:solidFill>
                <a:latin typeface="Roboto Condensed" panose="02000000000000000000" pitchFamily="2" charset="0"/>
              </a:rPr>
              <a:t>Câu</a:t>
            </a:r>
            <a:r>
              <a:rPr lang="en-US" sz="6600" b="1" dirty="0">
                <a:solidFill>
                  <a:srgbClr val="002060"/>
                </a:solidFill>
                <a:latin typeface="Roboto Condensed" panose="02000000000000000000" pitchFamily="2" charset="0"/>
              </a:rPr>
              <a:t> 2: Khi </a:t>
            </a:r>
            <a:r>
              <a:rPr lang="en-US" sz="6600" b="1" dirty="0" err="1">
                <a:solidFill>
                  <a:srgbClr val="002060"/>
                </a:solidFill>
                <a:latin typeface="Roboto Condensed" panose="02000000000000000000" pitchFamily="2" charset="0"/>
              </a:rPr>
              <a:t>nào</a:t>
            </a:r>
            <a:r>
              <a:rPr lang="en-US" sz="6600" b="1" dirty="0">
                <a:solidFill>
                  <a:srgbClr val="002060"/>
                </a:solidFill>
                <a:latin typeface="Roboto Condensed" panose="02000000000000000000" pitchFamily="2" charset="0"/>
              </a:rPr>
              <a:t> </a:t>
            </a:r>
            <a:r>
              <a:rPr lang="en-US" sz="6600" b="1" dirty="0" err="1">
                <a:solidFill>
                  <a:srgbClr val="002060"/>
                </a:solidFill>
                <a:latin typeface="Roboto Condensed" panose="02000000000000000000" pitchFamily="2" charset="0"/>
              </a:rPr>
              <a:t>đòn</a:t>
            </a:r>
            <a:r>
              <a:rPr lang="en-US" sz="6600" b="1" dirty="0">
                <a:solidFill>
                  <a:srgbClr val="002060"/>
                </a:solidFill>
                <a:latin typeface="Roboto Condensed" panose="02000000000000000000" pitchFamily="2" charset="0"/>
              </a:rPr>
              <a:t> </a:t>
            </a:r>
            <a:r>
              <a:rPr lang="en-US" sz="6600" b="1" dirty="0" err="1">
                <a:solidFill>
                  <a:srgbClr val="002060"/>
                </a:solidFill>
                <a:latin typeface="Roboto Condensed" panose="02000000000000000000" pitchFamily="2" charset="0"/>
              </a:rPr>
              <a:t>bẩy</a:t>
            </a:r>
            <a:r>
              <a:rPr lang="en-US" sz="6600" b="1" dirty="0">
                <a:solidFill>
                  <a:srgbClr val="002060"/>
                </a:solidFill>
                <a:latin typeface="Roboto Condensed" panose="02000000000000000000" pitchFamily="2" charset="0"/>
              </a:rPr>
              <a:t> </a:t>
            </a:r>
            <a:r>
              <a:rPr lang="en-US" sz="6600" b="1" dirty="0" err="1">
                <a:solidFill>
                  <a:srgbClr val="002060"/>
                </a:solidFill>
                <a:latin typeface="Roboto Condensed" panose="02000000000000000000" pitchFamily="2" charset="0"/>
              </a:rPr>
              <a:t>cho</a:t>
            </a:r>
            <a:r>
              <a:rPr lang="en-US" sz="6600" b="1" dirty="0">
                <a:solidFill>
                  <a:srgbClr val="002060"/>
                </a:solidFill>
                <a:latin typeface="Roboto Condensed" panose="02000000000000000000" pitchFamily="2" charset="0"/>
              </a:rPr>
              <a:t> ta </a:t>
            </a:r>
            <a:r>
              <a:rPr lang="en-US" sz="6600" b="1" dirty="0" err="1">
                <a:solidFill>
                  <a:srgbClr val="002060"/>
                </a:solidFill>
                <a:latin typeface="Roboto Condensed" panose="02000000000000000000" pitchFamily="2" charset="0"/>
              </a:rPr>
              <a:t>lợi</a:t>
            </a:r>
            <a:r>
              <a:rPr lang="en-US" sz="6600" b="1" dirty="0">
                <a:solidFill>
                  <a:srgbClr val="002060"/>
                </a:solidFill>
                <a:latin typeface="Roboto Condensed" panose="02000000000000000000" pitchFamily="2" charset="0"/>
              </a:rPr>
              <a:t> </a:t>
            </a:r>
            <a:r>
              <a:rPr lang="en-US" sz="6600" b="1" dirty="0" err="1">
                <a:solidFill>
                  <a:srgbClr val="002060"/>
                </a:solidFill>
                <a:latin typeface="Roboto Condensed" panose="02000000000000000000" pitchFamily="2" charset="0"/>
              </a:rPr>
              <a:t>thế</a:t>
            </a:r>
            <a:r>
              <a:rPr lang="en-US" sz="6600" b="1" dirty="0">
                <a:solidFill>
                  <a:srgbClr val="002060"/>
                </a:solidFill>
                <a:latin typeface="Roboto Condensed" panose="02000000000000000000" pitchFamily="2" charset="0"/>
              </a:rPr>
              <a:t> </a:t>
            </a:r>
            <a:r>
              <a:rPr lang="en-US" sz="6600" b="1" dirty="0" err="1">
                <a:solidFill>
                  <a:srgbClr val="002060"/>
                </a:solidFill>
                <a:latin typeface="Roboto Condensed" panose="02000000000000000000" pitchFamily="2" charset="0"/>
              </a:rPr>
              <a:t>về</a:t>
            </a:r>
            <a:r>
              <a:rPr lang="en-US" sz="6600" b="1" dirty="0">
                <a:solidFill>
                  <a:srgbClr val="002060"/>
                </a:solidFill>
                <a:latin typeface="Roboto Condensed" panose="02000000000000000000" pitchFamily="2" charset="0"/>
              </a:rPr>
              <a:t> </a:t>
            </a:r>
            <a:r>
              <a:rPr lang="en-US" sz="6600" b="1" dirty="0" err="1">
                <a:solidFill>
                  <a:srgbClr val="002060"/>
                </a:solidFill>
                <a:latin typeface="Roboto Condensed" panose="02000000000000000000" pitchFamily="2" charset="0"/>
              </a:rPr>
              <a:t>lực</a:t>
            </a:r>
            <a:r>
              <a:rPr lang="en-US" sz="6600" b="1" dirty="0">
                <a:solidFill>
                  <a:srgbClr val="002060"/>
                </a:solidFill>
                <a:latin typeface="Roboto Condensed" panose="02000000000000000000" pitchFamily="2" charset="0"/>
              </a:rPr>
              <a:t>? </a:t>
            </a:r>
          </a:p>
        </p:txBody>
      </p:sp>
    </p:spTree>
    <p:extLst>
      <p:ext uri="{BB962C8B-B14F-4D97-AF65-F5344CB8AC3E}">
        <p14:creationId xmlns:p14="http://schemas.microsoft.com/office/powerpoint/2010/main" val="14074994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TotalTime>
  <Words>2098</Words>
  <Application>Microsoft Office PowerPoint</Application>
  <PresentationFormat>Widescreen</PresentationFormat>
  <Paragraphs>237</Paragraphs>
  <Slides>60</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60</vt:i4>
      </vt:variant>
    </vt:vector>
  </HeadingPairs>
  <TitlesOfParts>
    <vt:vector size="74" baseType="lpstr">
      <vt:lpstr>#9Slide03 Arima Madurai Black</vt:lpstr>
      <vt:lpstr>Arial</vt:lpstr>
      <vt:lpstr>Assistant</vt:lpstr>
      <vt:lpstr>Averta Std CY</vt:lpstr>
      <vt:lpstr>Calibri</vt:lpstr>
      <vt:lpstr>Calibri Light</vt:lpstr>
      <vt:lpstr>Dosis</vt:lpstr>
      <vt:lpstr>Roboto</vt:lpstr>
      <vt:lpstr>Roboto Black</vt:lpstr>
      <vt:lpstr>Roboto Condensed</vt:lpstr>
      <vt:lpstr>Times New Roman</vt:lpstr>
      <vt:lpstr>VNI-Avo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dc:creator>
  <cp:lastModifiedBy>ADMIN</cp:lastModifiedBy>
  <cp:revision>18</cp:revision>
  <dcterms:created xsi:type="dcterms:W3CDTF">2023-02-26T10:52:00Z</dcterms:created>
  <dcterms:modified xsi:type="dcterms:W3CDTF">2023-10-15T17:37:58Z</dcterms:modified>
</cp:coreProperties>
</file>