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99" r:id="rId10"/>
    <p:sldId id="287" r:id="rId11"/>
    <p:sldId id="297" r:id="rId12"/>
    <p:sldId id="270" r:id="rId13"/>
    <p:sldId id="298" r:id="rId14"/>
    <p:sldId id="288" r:id="rId15"/>
    <p:sldId id="271" r:id="rId16"/>
    <p:sldId id="290" r:id="rId17"/>
    <p:sldId id="291" r:id="rId18"/>
    <p:sldId id="292" r:id="rId19"/>
    <p:sldId id="293" r:id="rId20"/>
    <p:sldId id="294" r:id="rId21"/>
    <p:sldId id="295" r:id="rId22"/>
    <p:sldId id="278" r:id="rId23"/>
    <p:sldId id="280"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57" d="100"/>
          <a:sy n="57" d="100"/>
        </p:scale>
        <p:origin x="12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9/20/2021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9/20/2021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4.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9.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9.gif"/><Relationship Id="rId9" Type="http://schemas.openxmlformats.org/officeDocument/2006/relationships/image" Target="../media/image200.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9.gif"/><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9.gi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7.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D36E3A2-7CD6-430B-AE3B-C9947ED1E736}"/>
              </a:ext>
            </a:extLst>
          </p:cNvPr>
          <p:cNvSpPr txBox="1"/>
          <p:nvPr/>
        </p:nvSpPr>
        <p:spPr>
          <a:xfrm>
            <a:off x="621668" y="1885579"/>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thể</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tính</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nhẩm</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bằng</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cách</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thêm</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vào</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trừ</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trừ</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cùng</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một</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thích</a:t>
            </a:r>
            <a:r>
              <a:rPr kumimoji="0" lang="en-US" sz="3200" b="1" i="0" u="none" strike="noStrike" kern="1200" cap="none" spc="0" normalizeH="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chemeClr val="accent6">
                    <a:lumMod val="50000"/>
                  </a:schemeClr>
                </a:solidFill>
                <a:effectLst/>
                <a:uLnTx/>
                <a:uFillTx/>
                <a:latin typeface="Arial" panose="020B0604020202020204" pitchFamily="34" charset="0"/>
                <a:ea typeface="+mn-ea"/>
                <a:cs typeface="Arial" panose="020B0604020202020204" pitchFamily="34" charset="0"/>
              </a:rPr>
              <a:t>hợp</a:t>
            </a:r>
            <a:r>
              <a:rPr kumimoji="0" lang="en-US" sz="3200" b="1"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id="{B9949C14-DAEE-458C-88BB-C191CC089F2D}"/>
              </a:ext>
            </a:extLst>
          </p:cNvPr>
          <p:cNvSpPr txBox="1"/>
          <p:nvPr/>
        </p:nvSpPr>
        <p:spPr>
          <a:xfrm>
            <a:off x="235587" y="3077096"/>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Ví</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dụ</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1830218150"/>
              </p:ext>
            </p:extLst>
          </p:nvPr>
        </p:nvGraphicFramePr>
        <p:xfrm>
          <a:off x="1672199" y="3215208"/>
          <a:ext cx="5175205" cy="527595"/>
        </p:xfrm>
        <a:graphic>
          <a:graphicData uri="http://schemas.openxmlformats.org/presentationml/2006/ole">
            <mc:AlternateContent xmlns:mc="http://schemas.openxmlformats.org/markup-compatibility/2006">
              <mc:Choice xmlns:v="urn:schemas-microsoft-com:vml" Requires="v">
                <p:oleObj name="Equation" r:id="rId3" imgW="1993680" imgH="203040" progId="Equation.DSMT4">
                  <p:embed/>
                </p:oleObj>
              </mc:Choice>
              <mc:Fallback>
                <p:oleObj name="Equation" r:id="rId3" imgW="1993680" imgH="203040" progId="Equation.DSMT4">
                  <p:embed/>
                  <p:pic>
                    <p:nvPicPr>
                      <p:cNvPr id="0" name=""/>
                      <p:cNvPicPr/>
                      <p:nvPr/>
                    </p:nvPicPr>
                    <p:blipFill>
                      <a:blip r:embed="rId4"/>
                      <a:stretch>
                        <a:fillRect/>
                      </a:stretch>
                    </p:blipFill>
                    <p:spPr>
                      <a:xfrm>
                        <a:off x="1672199" y="3215208"/>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1893359443"/>
              </p:ext>
            </p:extLst>
          </p:nvPr>
        </p:nvGraphicFramePr>
        <p:xfrm>
          <a:off x="3204700" y="3973840"/>
          <a:ext cx="2111706" cy="461314"/>
        </p:xfrm>
        <a:graphic>
          <a:graphicData uri="http://schemas.openxmlformats.org/presentationml/2006/ole">
            <mc:AlternateContent xmlns:mc="http://schemas.openxmlformats.org/markup-compatibility/2006">
              <mc:Choice xmlns:v="urn:schemas-microsoft-com:vml" Requires="v">
                <p:oleObj name="Equation" r:id="rId5" imgW="812520" imgH="177480" progId="Equation.DSMT4">
                  <p:embed/>
                </p:oleObj>
              </mc:Choice>
              <mc:Fallback>
                <p:oleObj name="Equation" r:id="rId5" imgW="812520" imgH="177480" progId="Equation.DSMT4">
                  <p:embed/>
                  <p:pic>
                    <p:nvPicPr>
                      <p:cNvPr id="0" name=""/>
                      <p:cNvPicPr/>
                      <p:nvPr/>
                    </p:nvPicPr>
                    <p:blipFill>
                      <a:blip r:embed="rId6"/>
                      <a:stretch>
                        <a:fillRect/>
                      </a:stretch>
                    </p:blipFill>
                    <p:spPr>
                      <a:xfrm>
                        <a:off x="3204700" y="3973840"/>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2959331649"/>
              </p:ext>
            </p:extLst>
          </p:nvPr>
        </p:nvGraphicFramePr>
        <p:xfrm>
          <a:off x="3204700" y="4672985"/>
          <a:ext cx="1187450" cy="503237"/>
        </p:xfrm>
        <a:graphic>
          <a:graphicData uri="http://schemas.openxmlformats.org/presentationml/2006/ole">
            <mc:AlternateContent xmlns:mc="http://schemas.openxmlformats.org/markup-compatibility/2006">
              <mc:Choice xmlns:v="urn:schemas-microsoft-com:vml" Requires="v">
                <p:oleObj name="Equation" r:id="rId7" imgW="419040" imgH="177480" progId="Equation.DSMT4">
                  <p:embed/>
                </p:oleObj>
              </mc:Choice>
              <mc:Fallback>
                <p:oleObj name="Equation" r:id="rId7" imgW="419040" imgH="177480" progId="Equation.DSMT4">
                  <p:embed/>
                  <p:pic>
                    <p:nvPicPr>
                      <p:cNvPr id="0" name=""/>
                      <p:cNvPicPr/>
                      <p:nvPr/>
                    </p:nvPicPr>
                    <p:blipFill>
                      <a:blip r:embed="rId8"/>
                      <a:stretch>
                        <a:fillRect/>
                      </a:stretch>
                    </p:blipFill>
                    <p:spPr>
                      <a:xfrm>
                        <a:off x="3204700" y="4672985"/>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DEAC0E1E-50D5-48F7-8449-EF3C31CD2512}"/>
              </a:ext>
            </a:extLst>
          </p:cNvPr>
          <p:cNvSpPr txBox="1"/>
          <p:nvPr/>
        </p:nvSpPr>
        <p:spPr>
          <a:xfrm>
            <a:off x="415037" y="1426078"/>
            <a:ext cx="9802739" cy="523220"/>
          </a:xfrm>
          <a:prstGeom prst="rect">
            <a:avLst/>
          </a:prstGeom>
          <a:noFill/>
        </p:spPr>
        <p:txBody>
          <a:bodyPr wrap="square">
            <a:spAutoFit/>
          </a:bodyPr>
          <a:lstStyle/>
          <a:p>
            <a:r>
              <a:rPr lang="en-US" sz="2800" b="1" dirty="0" err="1">
                <a:solidFill>
                  <a:srgbClr val="7030A0"/>
                </a:solidFill>
                <a:latin typeface="Arial" pitchFamily="34" charset="0"/>
                <a:cs typeface="Arial" pitchFamily="34" charset="0"/>
              </a:rPr>
              <a:t>Bài</a:t>
            </a:r>
            <a:r>
              <a:rPr lang="en-US" sz="2800" b="1" dirty="0">
                <a:solidFill>
                  <a:srgbClr val="7030A0"/>
                </a:solidFill>
                <a:latin typeface="Arial" pitchFamily="34" charset="0"/>
                <a:cs typeface="Arial" pitchFamily="34" charset="0"/>
              </a:rPr>
              <a:t> 3 SGK </a:t>
            </a:r>
            <a:r>
              <a:rPr lang="en-US" sz="2800" b="1" dirty="0" err="1">
                <a:solidFill>
                  <a:srgbClr val="7030A0"/>
                </a:solidFill>
                <a:latin typeface="Arial" pitchFamily="34" charset="0"/>
                <a:cs typeface="Arial" pitchFamily="34" charset="0"/>
              </a:rPr>
              <a:t>trang</a:t>
            </a:r>
            <a:r>
              <a:rPr lang="en-US" sz="2800" b="1" dirty="0">
                <a:solidFill>
                  <a:srgbClr val="7030A0"/>
                </a:solidFill>
                <a:latin typeface="Arial" pitchFamily="34" charset="0"/>
                <a:cs typeface="Arial" pitchFamily="34" charset="0"/>
              </a:rPr>
              <a:t> 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872240" y="159859"/>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75475" y="65314"/>
            <a:ext cx="744201" cy="744201"/>
          </a:xfrm>
          <a:prstGeom prst="rect">
            <a:avLst/>
          </a:prstGeom>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DEAC0E1E-50D5-48F7-8449-EF3C31CD2512}"/>
              </a:ext>
            </a:extLst>
          </p:cNvPr>
          <p:cNvSpPr txBox="1"/>
          <p:nvPr/>
        </p:nvSpPr>
        <p:spPr>
          <a:xfrm>
            <a:off x="87368" y="809515"/>
            <a:ext cx="10927632" cy="1384995"/>
          </a:xfrm>
          <a:prstGeom prst="rect">
            <a:avLst/>
          </a:prstGeom>
          <a:noFill/>
        </p:spPr>
        <p:txBody>
          <a:bodyPr wrap="square">
            <a:spAutoFit/>
          </a:bodyPr>
          <a:lstStyle/>
          <a:p>
            <a:r>
              <a:rPr lang="en-US" sz="2800" b="1" dirty="0" err="1">
                <a:solidFill>
                  <a:srgbClr val="7030A0"/>
                </a:solidFill>
                <a:latin typeface="Arial" pitchFamily="34" charset="0"/>
                <a:cs typeface="Arial" pitchFamily="34" charset="0"/>
              </a:rPr>
              <a:t>Bài</a:t>
            </a:r>
            <a:r>
              <a:rPr lang="en-US" sz="2800" b="1" dirty="0">
                <a:solidFill>
                  <a:srgbClr val="7030A0"/>
                </a:solidFill>
                <a:latin typeface="Arial" pitchFamily="34" charset="0"/>
                <a:cs typeface="Arial" pitchFamily="34" charset="0"/>
              </a:rPr>
              <a:t> 3 SGK </a:t>
            </a:r>
            <a:r>
              <a:rPr lang="en-US" sz="2800" b="1" dirty="0" err="1">
                <a:solidFill>
                  <a:srgbClr val="7030A0"/>
                </a:solidFill>
                <a:latin typeface="Arial" pitchFamily="34" charset="0"/>
                <a:cs typeface="Arial" pitchFamily="34" charset="0"/>
              </a:rPr>
              <a:t>trang</a:t>
            </a:r>
            <a:r>
              <a:rPr lang="en-US" sz="2800" b="1" dirty="0">
                <a:solidFill>
                  <a:srgbClr val="7030A0"/>
                </a:solidFill>
                <a:latin typeface="Arial" pitchFamily="34" charset="0"/>
                <a:cs typeface="Arial" pitchFamily="34" charset="0"/>
              </a:rPr>
              <a:t> 16, 17: </a:t>
            </a:r>
            <a:r>
              <a:rPr lang="en-US" sz="2800" b="1" dirty="0" err="1">
                <a:solidFill>
                  <a:srgbClr val="7030A0"/>
                </a:solidFill>
                <a:latin typeface="Arial" pitchFamily="34" charset="0"/>
                <a:cs typeface="Arial" pitchFamily="34" charset="0"/>
              </a:rPr>
              <a:t>Hãy</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tính</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nhẩm</a:t>
            </a:r>
            <a:endParaRPr lang="en-US" sz="2800" b="1" dirty="0">
              <a:solidFill>
                <a:srgbClr val="7030A0"/>
              </a:solidFill>
              <a:latin typeface="Arial" pitchFamily="34" charset="0"/>
              <a:cs typeface="Arial" pitchFamily="34" charset="0"/>
            </a:endParaRPr>
          </a:p>
          <a:p>
            <a:r>
              <a:rPr lang="en-US" sz="2800" b="1" dirty="0">
                <a:latin typeface="Arial" pitchFamily="34" charset="0"/>
                <a:cs typeface="Arial" pitchFamily="34" charset="0"/>
              </a:rPr>
              <a:t>a) 321 – 96     b) 1454 – 997       c) 561 – 195         d) 2572 – 994 </a:t>
            </a:r>
          </a:p>
          <a:p>
            <a:r>
              <a:rPr lang="en-US" sz="2800" b="1" dirty="0" err="1">
                <a:solidFill>
                  <a:srgbClr val="7030A0"/>
                </a:solidFill>
                <a:latin typeface="Arial" pitchFamily="34" charset="0"/>
                <a:cs typeface="Arial" pitchFamily="34" charset="0"/>
              </a:rPr>
              <a:t>Giải</a:t>
            </a:r>
            <a:r>
              <a:rPr lang="en-US" sz="2800" b="1" dirty="0">
                <a:solidFill>
                  <a:srgbClr val="7030A0"/>
                </a:solidFill>
                <a:latin typeface="Arial" pitchFamily="34" charset="0"/>
                <a:cs typeface="Arial" pitchFamily="34" charset="0"/>
              </a:rPr>
              <a:t>:</a:t>
            </a:r>
            <a:endParaRPr lang="en-US" sz="2800" dirty="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Cho bảng giờ tàu HP1 Hà Nội – Hải Phòng tháng 10 năm 2020 như sau:</a:t>
            </a:r>
          </a:p>
        </p:txBody>
      </p:sp>
      <p:graphicFrame>
        <p:nvGraphicFramePr>
          <p:cNvPr id="5" name="Table 4"/>
          <p:cNvGraphicFramePr>
            <a:graphicFrameLocks noGrp="1"/>
          </p:cNvGraphicFramePr>
          <p:nvPr>
            <p:extLst>
              <p:ext uri="{D42A27DB-BD31-4B8C-83A1-F6EECF244321}">
                <p14:modId xmlns:p14="http://schemas.microsoft.com/office/powerpoint/2010/main" val="977880136"/>
              </p:ext>
            </p:extLst>
          </p:nvPr>
        </p:nvGraphicFramePr>
        <p:xfrm>
          <a:off x="185374" y="1609235"/>
          <a:ext cx="11797553" cy="3378553"/>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215253">
                <a:tc>
                  <a:txBody>
                    <a:bodyPr/>
                    <a:lstStyle/>
                    <a:p>
                      <a:r>
                        <a:rPr lang="en-US" sz="2400" dirty="0" err="1">
                          <a:latin typeface="Arial" pitchFamily="34" charset="0"/>
                          <a:cs typeface="Arial" pitchFamily="34" charset="0"/>
                        </a:rPr>
                        <a:t>Quãng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đường</a:t>
                      </a:r>
                      <a:r>
                        <a:rPr lang="en-US" sz="2400" baseline="0" dirty="0">
                          <a:latin typeface="Arial" pitchFamily="34" charset="0"/>
                          <a:cs typeface="Arial" pitchFamily="34" charset="0"/>
                        </a:rPr>
                        <a:t> (km)</a:t>
                      </a:r>
                      <a:endParaRPr lang="en-US" sz="2400" dirty="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0</a:t>
                      </a:r>
                    </a:p>
                  </a:txBody>
                  <a:tcPr anchor="ctr"/>
                </a:tc>
                <a:tc>
                  <a:txBody>
                    <a:bodyPr/>
                    <a:lstStyle/>
                    <a:p>
                      <a:pPr algn="ctr"/>
                      <a:r>
                        <a:rPr lang="en-US" sz="2800" dirty="0">
                          <a:latin typeface="Arial" pitchFamily="34" charset="0"/>
                          <a:cs typeface="Arial" pitchFamily="34" charset="0"/>
                        </a:rPr>
                        <a:t>5</a:t>
                      </a:r>
                    </a:p>
                  </a:txBody>
                  <a:tcPr anchor="ctr"/>
                </a:tc>
                <a:tc>
                  <a:txBody>
                    <a:bodyPr/>
                    <a:lstStyle/>
                    <a:p>
                      <a:pPr algn="ctr"/>
                      <a:r>
                        <a:rPr lang="en-US" sz="2800" dirty="0">
                          <a:latin typeface="Arial" pitchFamily="34" charset="0"/>
                          <a:cs typeface="Arial" pitchFamily="34" charset="0"/>
                        </a:rPr>
                        <a:t>40</a:t>
                      </a:r>
                    </a:p>
                  </a:txBody>
                  <a:tcPr anchor="ctr"/>
                </a:tc>
                <a:tc>
                  <a:txBody>
                    <a:bodyPr/>
                    <a:lstStyle/>
                    <a:p>
                      <a:pPr algn="ctr"/>
                      <a:r>
                        <a:rPr lang="en-US" sz="2800" dirty="0">
                          <a:latin typeface="Arial" pitchFamily="34" charset="0"/>
                          <a:cs typeface="Arial" pitchFamily="34" charset="0"/>
                        </a:rPr>
                        <a:t>57</a:t>
                      </a:r>
                    </a:p>
                  </a:txBody>
                  <a:tcPr anchor="ctr"/>
                </a:tc>
                <a:tc>
                  <a:txBody>
                    <a:bodyPr/>
                    <a:lstStyle/>
                    <a:p>
                      <a:pPr algn="ctr"/>
                      <a:r>
                        <a:rPr lang="en-US" sz="2800" dirty="0">
                          <a:latin typeface="Arial" pitchFamily="34" charset="0"/>
                          <a:cs typeface="Arial" pitchFamily="34" charset="0"/>
                        </a:rPr>
                        <a:t>78</a:t>
                      </a:r>
                    </a:p>
                  </a:txBody>
                  <a:tcPr anchor="ctr"/>
                </a:tc>
                <a:tc>
                  <a:txBody>
                    <a:bodyPr/>
                    <a:lstStyle/>
                    <a:p>
                      <a:pPr algn="ctr"/>
                      <a:r>
                        <a:rPr lang="en-US" sz="2800" dirty="0">
                          <a:latin typeface="Arial" pitchFamily="34" charset="0"/>
                          <a:cs typeface="Arial" pitchFamily="34" charset="0"/>
                        </a:rPr>
                        <a:t>98</a:t>
                      </a:r>
                    </a:p>
                  </a:txBody>
                  <a:tcPr anchor="ctr"/>
                </a:tc>
                <a:tc>
                  <a:txBody>
                    <a:bodyPr/>
                    <a:lstStyle/>
                    <a:p>
                      <a:pPr algn="ctr"/>
                      <a:r>
                        <a:rPr lang="en-US" sz="2800" dirty="0">
                          <a:latin typeface="Arial" pitchFamily="34" charset="0"/>
                          <a:cs typeface="Arial" pitchFamily="34" charset="0"/>
                        </a:rPr>
                        <a:t>102</a:t>
                      </a:r>
                    </a:p>
                  </a:txBody>
                  <a:tcPr anchor="ctr"/>
                </a:tc>
                <a:extLst>
                  <a:ext uri="{0D108BD9-81ED-4DB2-BD59-A6C34878D82A}">
                    <a16:rowId xmlns:a16="http://schemas.microsoft.com/office/drawing/2014/main"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dirty="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1</a:t>
            </a: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2</a:t>
            </a: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3</a:t>
            </a: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320553"/>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a:solidFill>
                  <a:schemeClr val="tx1"/>
                </a:solidFill>
                <a:latin typeface="Times New Roman" panose="02020603050405020304" pitchFamily="18" charset="0"/>
                <a:cs typeface="Times New Roman" panose="02020603050405020304" pitchFamily="18" charset="0"/>
              </a:rPr>
              <a:t>1) </a:t>
            </a:r>
            <a:r>
              <a:rPr lang="en-US" altLang="en-US" sz="3200" dirty="0" err="1">
                <a:solidFill>
                  <a:schemeClr val="tx1"/>
                </a:solidFill>
                <a:latin typeface="Times New Roman" panose="02020603050405020304" pitchFamily="18" charset="0"/>
                <a:cs typeface="Times New Roman" panose="02020603050405020304" pitchFamily="18" charset="0"/>
              </a:rPr>
              <a:t>Hãy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tính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quãng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từ</a:t>
            </a:r>
            <a:r>
              <a:rPr lang="en-US" altLang="en-US" sz="3200" dirty="0">
                <a:solidFill>
                  <a:schemeClr val="tx1"/>
                </a:solidFill>
                <a:latin typeface="Times New Roman" panose="02020603050405020304" pitchFamily="18" charset="0"/>
                <a:cs typeface="Times New Roman" panose="02020603050405020304" pitchFamily="18" charset="0"/>
              </a:rPr>
              <a:t> ga Gia </a:t>
            </a:r>
            <a:r>
              <a:rPr lang="en-US" altLang="en-US" sz="3200" dirty="0" err="1">
                <a:solidFill>
                  <a:schemeClr val="tx1"/>
                </a:solidFill>
                <a:latin typeface="Times New Roman" panose="02020603050405020304" pitchFamily="18" charset="0"/>
                <a:cs typeface="Times New Roman" panose="02020603050405020304" pitchFamily="18" charset="0"/>
              </a:rPr>
              <a:t>Lâm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đến</a:t>
            </a:r>
            <a:r>
              <a:rPr lang="en-US" altLang="en-US" sz="3200" dirty="0">
                <a:solidFill>
                  <a:schemeClr val="tx1"/>
                </a:solidFill>
                <a:latin typeface="Times New Roman" panose="02020603050405020304" pitchFamily="18" charset="0"/>
                <a:cs typeface="Times New Roman" panose="02020603050405020304" pitchFamily="18" charset="0"/>
              </a:rPr>
              <a:t> ga </a:t>
            </a:r>
            <a:r>
              <a:rPr lang="en-US" altLang="en-US" sz="3200" dirty="0" err="1">
                <a:solidFill>
                  <a:schemeClr val="tx1"/>
                </a:solidFill>
                <a:latin typeface="Times New Roman" panose="02020603050405020304" pitchFamily="18" charset="0"/>
                <a:cs typeface="Times New Roman" panose="02020603050405020304" pitchFamily="18" charset="0"/>
              </a:rPr>
              <a:t>Hải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Dương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từ</a:t>
            </a:r>
            <a:r>
              <a:rPr lang="en-US" altLang="en-US" sz="3200" dirty="0">
                <a:solidFill>
                  <a:schemeClr val="tx1"/>
                </a:solidFill>
                <a:latin typeface="Times New Roman" panose="02020603050405020304" pitchFamily="18" charset="0"/>
                <a:cs typeface="Times New Roman" panose="02020603050405020304" pitchFamily="18" charset="0"/>
              </a:rPr>
              <a:t> ga </a:t>
            </a:r>
            <a:r>
              <a:rPr lang="en-US" altLang="en-US" sz="3200" dirty="0" err="1">
                <a:solidFill>
                  <a:schemeClr val="tx1"/>
                </a:solidFill>
                <a:latin typeface="Times New Roman" panose="02020603050405020304" pitchFamily="18" charset="0"/>
                <a:cs typeface="Times New Roman" panose="02020603050405020304" pitchFamily="18" charset="0"/>
              </a:rPr>
              <a:t>Hải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Dương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đến</a:t>
            </a:r>
            <a:r>
              <a:rPr lang="en-US" altLang="en-US" sz="3200" dirty="0">
                <a:solidFill>
                  <a:schemeClr val="tx1"/>
                </a:solidFill>
                <a:latin typeface="Times New Roman" panose="02020603050405020304" pitchFamily="18" charset="0"/>
                <a:cs typeface="Times New Roman" panose="02020603050405020304" pitchFamily="18" charset="0"/>
              </a:rPr>
              <a:t> ga </a:t>
            </a:r>
            <a:r>
              <a:rPr lang="en-US" altLang="en-US" sz="3200" dirty="0" err="1">
                <a:solidFill>
                  <a:schemeClr val="tx1"/>
                </a:solidFill>
                <a:latin typeface="Times New Roman" panose="02020603050405020304" pitchFamily="18" charset="0"/>
                <a:cs typeface="Times New Roman" panose="02020603050405020304" pitchFamily="18" charset="0"/>
              </a:rPr>
              <a:t>Hải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Phòng</a:t>
            </a:r>
            <a:r>
              <a:rPr lang="en-US" altLang="en-US" sz="3200" dirty="0">
                <a:solidFill>
                  <a:schemeClr val="tx1"/>
                </a:solidFill>
                <a:latin typeface="Times New Roman" panose="02020603050405020304" pitchFamily="18" charset="0"/>
                <a:cs typeface="Times New Roman" panose="02020603050405020304" pitchFamily="18" charset="0"/>
              </a:rPr>
              <a:t>.</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53" y="5478088"/>
            <a:ext cx="1265974" cy="13799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17598365"/>
              </p:ext>
            </p:extLst>
          </p:nvPr>
        </p:nvGraphicFramePr>
        <p:xfrm>
          <a:off x="161374" y="1904149"/>
          <a:ext cx="11797553" cy="3370494"/>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048613">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dirty="0" err="1">
                          <a:latin typeface="Arial" pitchFamily="34" charset="0"/>
                          <a:cs typeface="Arial" pitchFamily="34" charset="0"/>
                        </a:rPr>
                        <a:t>Cẩm</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Giàng</a:t>
                      </a:r>
                      <a:endParaRPr lang="en-US" sz="2800" dirty="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285561">
                <a:tc>
                  <a:txBody>
                    <a:bodyPr/>
                    <a:lstStyle/>
                    <a:p>
                      <a:r>
                        <a:rPr lang="en-US" sz="2400" dirty="0" err="1">
                          <a:latin typeface="Arial" pitchFamily="34" charset="0"/>
                          <a:cs typeface="Arial" pitchFamily="34" charset="0"/>
                        </a:rPr>
                        <a:t>Quãng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đường</a:t>
                      </a:r>
                      <a:r>
                        <a:rPr lang="en-US" sz="2400" baseline="0" dirty="0">
                          <a:latin typeface="Arial" pitchFamily="34" charset="0"/>
                          <a:cs typeface="Arial" pitchFamily="34" charset="0"/>
                        </a:rPr>
                        <a:t> (km)</a:t>
                      </a:r>
                      <a:endParaRPr lang="en-US" sz="2400" dirty="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0</a:t>
                      </a:r>
                    </a:p>
                  </a:txBody>
                  <a:tcPr anchor="ctr"/>
                </a:tc>
                <a:tc>
                  <a:txBody>
                    <a:bodyPr/>
                    <a:lstStyle/>
                    <a:p>
                      <a:pPr algn="ctr"/>
                      <a:r>
                        <a:rPr lang="en-US" sz="2800" dirty="0">
                          <a:latin typeface="Arial" pitchFamily="34" charset="0"/>
                          <a:cs typeface="Arial" pitchFamily="34" charset="0"/>
                        </a:rPr>
                        <a:t>5</a:t>
                      </a:r>
                    </a:p>
                  </a:txBody>
                  <a:tcPr anchor="ctr"/>
                </a:tc>
                <a:tc>
                  <a:txBody>
                    <a:bodyPr/>
                    <a:lstStyle/>
                    <a:p>
                      <a:pPr algn="ctr"/>
                      <a:r>
                        <a:rPr lang="en-US" sz="2800" dirty="0">
                          <a:latin typeface="Arial" pitchFamily="34" charset="0"/>
                          <a:cs typeface="Arial" pitchFamily="34" charset="0"/>
                        </a:rPr>
                        <a:t>40</a:t>
                      </a:r>
                    </a:p>
                  </a:txBody>
                  <a:tcPr anchor="ctr"/>
                </a:tc>
                <a:tc>
                  <a:txBody>
                    <a:bodyPr/>
                    <a:lstStyle/>
                    <a:p>
                      <a:pPr algn="ctr"/>
                      <a:r>
                        <a:rPr lang="en-US" sz="2800" dirty="0">
                          <a:latin typeface="Arial" pitchFamily="34" charset="0"/>
                          <a:cs typeface="Arial" pitchFamily="34" charset="0"/>
                        </a:rPr>
                        <a:t>57</a:t>
                      </a:r>
                    </a:p>
                  </a:txBody>
                  <a:tcPr anchor="ctr"/>
                </a:tc>
                <a:tc>
                  <a:txBody>
                    <a:bodyPr/>
                    <a:lstStyle/>
                    <a:p>
                      <a:pPr algn="ctr"/>
                      <a:r>
                        <a:rPr lang="en-US" sz="2800" dirty="0">
                          <a:latin typeface="Arial" pitchFamily="34" charset="0"/>
                          <a:cs typeface="Arial" pitchFamily="34" charset="0"/>
                        </a:rPr>
                        <a:t>78</a:t>
                      </a:r>
                    </a:p>
                  </a:txBody>
                  <a:tcPr anchor="ctr"/>
                </a:tc>
                <a:tc>
                  <a:txBody>
                    <a:bodyPr/>
                    <a:lstStyle/>
                    <a:p>
                      <a:pPr algn="ctr"/>
                      <a:r>
                        <a:rPr lang="en-US" sz="2800" dirty="0">
                          <a:latin typeface="Arial" pitchFamily="34" charset="0"/>
                          <a:cs typeface="Arial" pitchFamily="34" charset="0"/>
                        </a:rPr>
                        <a:t>98</a:t>
                      </a:r>
                    </a:p>
                  </a:txBody>
                  <a:tcPr anchor="ctr"/>
                </a:tc>
                <a:tc>
                  <a:txBody>
                    <a:bodyPr/>
                    <a:lstStyle/>
                    <a:p>
                      <a:pPr algn="ctr"/>
                      <a:r>
                        <a:rPr lang="en-US" sz="2800" dirty="0">
                          <a:latin typeface="Arial" pitchFamily="34" charset="0"/>
                          <a:cs typeface="Arial" pitchFamily="34" charset="0"/>
                        </a:rPr>
                        <a:t>102</a:t>
                      </a:r>
                    </a:p>
                  </a:txBody>
                  <a:tcPr anchor="ctr"/>
                </a:tc>
                <a:extLst>
                  <a:ext uri="{0D108BD9-81ED-4DB2-BD59-A6C34878D82A}">
                    <a16:rowId xmlns:a16="http://schemas.microsoft.com/office/drawing/2014/main" val="10001"/>
                  </a:ext>
                </a:extLst>
              </a:tr>
              <a:tr h="485656">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485656">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dirty="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446305" y="0"/>
            <a:ext cx="9592238" cy="954107"/>
          </a:xfrm>
          <a:prstGeom prst="rect">
            <a:avLst/>
          </a:prstGeom>
          <a:noFill/>
        </p:spPr>
        <p:txBody>
          <a:bodyPr wrap="square">
            <a:spAutoFit/>
          </a:bodyPr>
          <a:lstStyle/>
          <a:p>
            <a:r>
              <a:rPr lang="en-US" sz="2800" dirty="0" err="1">
                <a:solidFill>
                  <a:srgbClr val="7030A0"/>
                </a:solidFill>
                <a:latin typeface="Arial" pitchFamily="34" charset="0"/>
                <a:cs typeface="Arial" pitchFamily="34" charset="0"/>
              </a:rPr>
              <a:t>Quãng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đường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tàu</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từ</a:t>
            </a:r>
            <a:r>
              <a:rPr lang="en-US" sz="2800" dirty="0">
                <a:solidFill>
                  <a:srgbClr val="7030A0"/>
                </a:solidFill>
                <a:latin typeface="Arial" pitchFamily="34" charset="0"/>
                <a:cs typeface="Arial" pitchFamily="34" charset="0"/>
              </a:rPr>
              <a:t> ga Gia </a:t>
            </a:r>
            <a:r>
              <a:rPr lang="en-US" sz="2800" dirty="0" err="1">
                <a:solidFill>
                  <a:srgbClr val="7030A0"/>
                </a:solidFill>
                <a:latin typeface="Arial" pitchFamily="34" charset="0"/>
                <a:cs typeface="Arial" pitchFamily="34" charset="0"/>
              </a:rPr>
              <a:t>Lâm</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đến</a:t>
            </a:r>
            <a:r>
              <a:rPr lang="en-US" sz="2800" dirty="0">
                <a:solidFill>
                  <a:srgbClr val="7030A0"/>
                </a:solidFill>
                <a:latin typeface="Arial" pitchFamily="34" charset="0"/>
                <a:cs typeface="Arial" pitchFamily="34" charset="0"/>
              </a:rPr>
              <a:t> ga </a:t>
            </a:r>
            <a:r>
              <a:rPr lang="en-US" sz="2800" dirty="0" err="1">
                <a:solidFill>
                  <a:srgbClr val="7030A0"/>
                </a:solidFill>
                <a:latin typeface="Arial" pitchFamily="34" charset="0"/>
                <a:cs typeface="Arial" pitchFamily="34" charset="0"/>
              </a:rPr>
              <a:t>Hải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Dương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là</a:t>
            </a:r>
            <a:r>
              <a:rPr lang="en-US" sz="2800" dirty="0">
                <a:solidFill>
                  <a:srgbClr val="7030A0"/>
                </a:solidFill>
                <a:latin typeface="Arial" pitchFamily="34" charset="0"/>
                <a:cs typeface="Arial" pitchFamily="34" charset="0"/>
              </a:rPr>
              <a:t>: </a:t>
            </a:r>
          </a:p>
          <a:p>
            <a:r>
              <a:rPr lang="en-US" sz="2800" dirty="0">
                <a:solidFill>
                  <a:srgbClr val="7030A0"/>
                </a:solidFill>
                <a:latin typeface="Arial" pitchFamily="34" charset="0"/>
                <a:cs typeface="Arial" pitchFamily="34" charset="0"/>
              </a:rPr>
              <a:t>57 – 5 = 52 (km)</a:t>
            </a:r>
          </a:p>
        </p:txBody>
      </p:sp>
      <p:sp>
        <p:nvSpPr>
          <p:cNvPr id="8" name="TextBox 7">
            <a:extLst>
              <a:ext uri="{FF2B5EF4-FFF2-40B4-BE49-F238E27FC236}">
                <a16:creationId xmlns:a16="http://schemas.microsoft.com/office/drawing/2014/main" id="{483721BD-5D49-49B1-B0B2-7C33A9FF7E03}"/>
              </a:ext>
            </a:extLst>
          </p:cNvPr>
          <p:cNvSpPr txBox="1"/>
          <p:nvPr/>
        </p:nvSpPr>
        <p:spPr>
          <a:xfrm>
            <a:off x="1446304" y="858420"/>
            <a:ext cx="10217871" cy="954107"/>
          </a:xfrm>
          <a:prstGeom prst="rect">
            <a:avLst/>
          </a:prstGeom>
          <a:noFill/>
        </p:spPr>
        <p:txBody>
          <a:bodyPr wrap="square">
            <a:spAutoFit/>
          </a:bodyPr>
          <a:lstStyle/>
          <a:p>
            <a:r>
              <a:rPr lang="en-US" sz="2800" dirty="0" err="1">
                <a:solidFill>
                  <a:srgbClr val="7030A0"/>
                </a:solidFill>
                <a:latin typeface="Arial" pitchFamily="34" charset="0"/>
                <a:cs typeface="Arial" pitchFamily="34" charset="0"/>
              </a:rPr>
              <a:t>Quãng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đường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tàu</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từ</a:t>
            </a:r>
            <a:r>
              <a:rPr lang="en-US" sz="2800" dirty="0">
                <a:solidFill>
                  <a:srgbClr val="7030A0"/>
                </a:solidFill>
                <a:latin typeface="Arial" pitchFamily="34" charset="0"/>
                <a:cs typeface="Arial" pitchFamily="34" charset="0"/>
              </a:rPr>
              <a:t> ga </a:t>
            </a:r>
            <a:r>
              <a:rPr lang="en-US" sz="2800" dirty="0" err="1">
                <a:solidFill>
                  <a:srgbClr val="7030A0"/>
                </a:solidFill>
                <a:latin typeface="Arial" pitchFamily="34" charset="0"/>
                <a:cs typeface="Arial" pitchFamily="34" charset="0"/>
              </a:rPr>
              <a:t>Hải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Dương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đến</a:t>
            </a:r>
            <a:r>
              <a:rPr lang="en-US" sz="2800" dirty="0">
                <a:solidFill>
                  <a:srgbClr val="7030A0"/>
                </a:solidFill>
                <a:latin typeface="Arial" pitchFamily="34" charset="0"/>
                <a:cs typeface="Arial" pitchFamily="34" charset="0"/>
              </a:rPr>
              <a:t> ga </a:t>
            </a:r>
            <a:r>
              <a:rPr lang="en-US" sz="2800" dirty="0" err="1">
                <a:solidFill>
                  <a:srgbClr val="7030A0"/>
                </a:solidFill>
                <a:latin typeface="Arial" pitchFamily="34" charset="0"/>
                <a:cs typeface="Arial" pitchFamily="34" charset="0"/>
              </a:rPr>
              <a:t>Hải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Phòng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là</a:t>
            </a:r>
            <a:r>
              <a:rPr lang="en-US" sz="2800" dirty="0">
                <a:solidFill>
                  <a:srgbClr val="7030A0"/>
                </a:solidFill>
                <a:latin typeface="Arial" pitchFamily="34" charset="0"/>
                <a:cs typeface="Arial" pitchFamily="34" charset="0"/>
              </a:rPr>
              <a:t>: </a:t>
            </a:r>
          </a:p>
          <a:p>
            <a:r>
              <a:rPr lang="en-US" sz="2800" dirty="0">
                <a:solidFill>
                  <a:srgbClr val="7030A0"/>
                </a:solidFill>
                <a:latin typeface="Arial" pitchFamily="34" charset="0"/>
                <a:cs typeface="Arial" pitchFamily="34" charset="0"/>
              </a:rPr>
              <a:t>102 – 57 = 45 (km)</a:t>
            </a: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2) Hãy tính thời gian tàu đi từ ga Hà Nội đến ga Hải Dương, từ ga 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extLst>
                    <a:ext uri="{9D8B030D-6E8A-4147-A177-3AD203B41FA5}">
                      <a16:colId xmlns:a16="http://schemas.microsoft.com/office/drawing/2014/main" val="20000"/>
                    </a:ext>
                  </a:extLst>
                </a:gridCol>
                <a:gridCol w="1238359">
                  <a:extLst>
                    <a:ext uri="{9D8B030D-6E8A-4147-A177-3AD203B41FA5}">
                      <a16:colId xmlns:a16="http://schemas.microsoft.com/office/drawing/2014/main" val="20001"/>
                    </a:ext>
                  </a:extLst>
                </a:gridCol>
                <a:gridCol w="1359882">
                  <a:extLst>
                    <a:ext uri="{9D8B030D-6E8A-4147-A177-3AD203B41FA5}">
                      <a16:colId xmlns:a16="http://schemas.microsoft.com/office/drawing/2014/main" val="20002"/>
                    </a:ext>
                  </a:extLst>
                </a:gridCol>
                <a:gridCol w="1359882">
                  <a:extLst>
                    <a:ext uri="{9D8B030D-6E8A-4147-A177-3AD203B41FA5}">
                      <a16:colId xmlns:a16="http://schemas.microsoft.com/office/drawing/2014/main" val="20003"/>
                    </a:ext>
                  </a:extLst>
                </a:gridCol>
                <a:gridCol w="1359882">
                  <a:extLst>
                    <a:ext uri="{9D8B030D-6E8A-4147-A177-3AD203B41FA5}">
                      <a16:colId xmlns:a16="http://schemas.microsoft.com/office/drawing/2014/main" val="20004"/>
                    </a:ext>
                  </a:extLst>
                </a:gridCol>
                <a:gridCol w="1359882">
                  <a:extLst>
                    <a:ext uri="{9D8B030D-6E8A-4147-A177-3AD203B41FA5}">
                      <a16:colId xmlns:a16="http://schemas.microsoft.com/office/drawing/2014/main" val="20005"/>
                    </a:ext>
                  </a:extLst>
                </a:gridCol>
                <a:gridCol w="1359882">
                  <a:extLst>
                    <a:ext uri="{9D8B030D-6E8A-4147-A177-3AD203B41FA5}">
                      <a16:colId xmlns:a16="http://schemas.microsoft.com/office/drawing/2014/main" val="20006"/>
                    </a:ext>
                  </a:extLst>
                </a:gridCol>
                <a:gridCol w="1359882">
                  <a:extLst>
                    <a:ext uri="{9D8B030D-6E8A-4147-A177-3AD203B41FA5}">
                      <a16:colId xmlns:a16="http://schemas.microsoft.com/office/drawing/2014/main" val="20007"/>
                    </a:ext>
                  </a:extLst>
                </a:gridCol>
              </a:tblGrid>
              <a:tr h="753607">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1088543">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a:t>
                      </a:r>
                    </a:p>
                  </a:txBody>
                  <a:tcPr/>
                </a:tc>
                <a:tc>
                  <a:txBody>
                    <a:bodyPr/>
                    <a:lstStyle/>
                    <a:p>
                      <a:r>
                        <a:rPr lang="en-US" sz="2400">
                          <a:latin typeface="Arial" pitchFamily="34" charset="0"/>
                          <a:cs typeface="Arial" pitchFamily="34" charset="0"/>
                        </a:rPr>
                        <a:t>5</a:t>
                      </a:r>
                    </a:p>
                  </a:txBody>
                  <a:tcPr/>
                </a:tc>
                <a:tc>
                  <a:txBody>
                    <a:bodyPr/>
                    <a:lstStyle/>
                    <a:p>
                      <a:r>
                        <a:rPr lang="en-US" sz="2400">
                          <a:latin typeface="Arial" pitchFamily="34" charset="0"/>
                          <a:cs typeface="Arial" pitchFamily="34" charset="0"/>
                        </a:rPr>
                        <a:t>40</a:t>
                      </a:r>
                    </a:p>
                  </a:txBody>
                  <a:tcPr/>
                </a:tc>
                <a:tc>
                  <a:txBody>
                    <a:bodyPr/>
                    <a:lstStyle/>
                    <a:p>
                      <a:r>
                        <a:rPr lang="en-US" sz="2400">
                          <a:latin typeface="Arial" pitchFamily="34" charset="0"/>
                          <a:cs typeface="Arial" pitchFamily="34" charset="0"/>
                        </a:rPr>
                        <a:t>57</a:t>
                      </a:r>
                    </a:p>
                  </a:txBody>
                  <a:tcPr/>
                </a:tc>
                <a:tc>
                  <a:txBody>
                    <a:bodyPr/>
                    <a:lstStyle/>
                    <a:p>
                      <a:r>
                        <a:rPr lang="en-US" sz="2400">
                          <a:latin typeface="Arial" pitchFamily="34" charset="0"/>
                          <a:cs typeface="Arial" pitchFamily="34" charset="0"/>
                        </a:rPr>
                        <a:t>78</a:t>
                      </a:r>
                    </a:p>
                  </a:txBody>
                  <a:tcPr/>
                </a:tc>
                <a:tc>
                  <a:txBody>
                    <a:bodyPr/>
                    <a:lstStyle/>
                    <a:p>
                      <a:r>
                        <a:rPr lang="en-US" sz="2400">
                          <a:latin typeface="Arial" pitchFamily="34" charset="0"/>
                          <a:cs typeface="Arial" pitchFamily="34" charset="0"/>
                        </a:rPr>
                        <a:t>98</a:t>
                      </a:r>
                    </a:p>
                  </a:txBody>
                  <a:tcPr/>
                </a:tc>
                <a:tc>
                  <a:txBody>
                    <a:bodyPr/>
                    <a:lstStyle/>
                    <a:p>
                      <a:r>
                        <a:rPr lang="en-US" sz="2400">
                          <a:latin typeface="Arial" pitchFamily="34" charset="0"/>
                          <a:cs typeface="Arial" pitchFamily="34" charset="0"/>
                        </a:rPr>
                        <a:t>102</a:t>
                      </a:r>
                    </a:p>
                  </a:txBody>
                  <a:tcPr/>
                </a:tc>
                <a:extLst>
                  <a:ext uri="{0D108BD9-81ED-4DB2-BD59-A6C34878D82A}">
                    <a16:rowId xmlns:a16="http://schemas.microsoft.com/office/drawing/2014/main" val="10001"/>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2"/>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HN đến ga HD là: </a:t>
            </a:r>
          </a:p>
          <a:p>
            <a:r>
              <a:rPr lang="en-US" sz="2800">
                <a:solidFill>
                  <a:srgbClr val="7030A0"/>
                </a:solidFill>
                <a:latin typeface="Arial" pitchFamily="34" charset="0"/>
                <a:cs typeface="Arial" pitchFamily="34" charset="0"/>
              </a:rPr>
              <a:t>7 giờ 15 phút – 6 giờ 00 phút = 1 giờ 15 phút</a:t>
            </a:r>
          </a:p>
          <a:p>
            <a:r>
              <a:rPr lang="en-US" sz="2800">
                <a:solidFill>
                  <a:srgbClr val="7030A0"/>
                </a:solidFill>
                <a:latin typeface="Arial" pitchFamily="34" charset="0"/>
                <a:cs typeface="Arial" pitchFamily="34" charset="0"/>
              </a:rPr>
              <a:t>Thời gian tàu đi từ ga HN đến ga HP là:</a:t>
            </a:r>
          </a:p>
          <a:p>
            <a:r>
              <a:rPr lang="en-US" sz="2800">
                <a:solidFill>
                  <a:srgbClr val="7030A0"/>
                </a:solidFill>
                <a:latin typeface="Arial" pitchFamily="34" charset="0"/>
                <a:cs typeface="Arial" pitchFamily="34" charset="0"/>
              </a:rPr>
              <a:t>8 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 Tàu dừng bao lâu ở ga Hải 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4720652"/>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0</a:t>
                      </a:r>
                    </a:p>
                  </a:txBody>
                  <a:tcPr anchor="ctr"/>
                </a:tc>
                <a:tc>
                  <a:txBody>
                    <a:bodyPr/>
                    <a:lstStyle/>
                    <a:p>
                      <a:pPr algn="ctr"/>
                      <a:r>
                        <a:rPr lang="en-US" sz="2800" dirty="0">
                          <a:latin typeface="Arial" pitchFamily="34" charset="0"/>
                          <a:cs typeface="Arial" pitchFamily="34" charset="0"/>
                        </a:rPr>
                        <a:t>5</a:t>
                      </a:r>
                    </a:p>
                  </a:txBody>
                  <a:tcPr anchor="ctr"/>
                </a:tc>
                <a:tc>
                  <a:txBody>
                    <a:bodyPr/>
                    <a:lstStyle/>
                    <a:p>
                      <a:pPr algn="ctr"/>
                      <a:r>
                        <a:rPr lang="en-US" sz="2800" dirty="0">
                          <a:latin typeface="Arial" pitchFamily="34" charset="0"/>
                          <a:cs typeface="Arial" pitchFamily="34" charset="0"/>
                        </a:rPr>
                        <a:t>40</a:t>
                      </a:r>
                    </a:p>
                  </a:txBody>
                  <a:tcPr anchor="ctr"/>
                </a:tc>
                <a:tc>
                  <a:txBody>
                    <a:bodyPr/>
                    <a:lstStyle/>
                    <a:p>
                      <a:pPr algn="ctr"/>
                      <a:r>
                        <a:rPr lang="en-US" sz="2800" dirty="0">
                          <a:latin typeface="Arial" pitchFamily="34" charset="0"/>
                          <a:cs typeface="Arial" pitchFamily="34" charset="0"/>
                        </a:rPr>
                        <a:t>57</a:t>
                      </a:r>
                    </a:p>
                  </a:txBody>
                  <a:tcPr anchor="ctr"/>
                </a:tc>
                <a:tc>
                  <a:txBody>
                    <a:bodyPr/>
                    <a:lstStyle/>
                    <a:p>
                      <a:pPr algn="ctr"/>
                      <a:r>
                        <a:rPr lang="en-US" sz="2800" dirty="0">
                          <a:latin typeface="Arial" pitchFamily="34" charset="0"/>
                          <a:cs typeface="Arial" pitchFamily="34" charset="0"/>
                        </a:rPr>
                        <a:t>78</a:t>
                      </a:r>
                    </a:p>
                  </a:txBody>
                  <a:tcPr anchor="ctr"/>
                </a:tc>
                <a:tc>
                  <a:txBody>
                    <a:bodyPr/>
                    <a:lstStyle/>
                    <a:p>
                      <a:pPr algn="ctr"/>
                      <a:r>
                        <a:rPr lang="en-US" sz="2800" dirty="0">
                          <a:latin typeface="Arial" pitchFamily="34" charset="0"/>
                          <a:cs typeface="Arial" pitchFamily="34" charset="0"/>
                        </a:rPr>
                        <a:t>98</a:t>
                      </a:r>
                    </a:p>
                  </a:txBody>
                  <a:tcPr anchor="ctr"/>
                </a:tc>
                <a:tc>
                  <a:txBody>
                    <a:bodyPr/>
                    <a:lstStyle/>
                    <a:p>
                      <a:pPr algn="ctr"/>
                      <a:r>
                        <a:rPr lang="en-US" sz="2800" dirty="0">
                          <a:latin typeface="Arial" pitchFamily="34" charset="0"/>
                          <a:cs typeface="Arial" pitchFamily="34" charset="0"/>
                        </a:rPr>
                        <a:t>102</a:t>
                      </a:r>
                    </a:p>
                  </a:txBody>
                  <a:tcPr anchor="ctr"/>
                </a:tc>
                <a:extLst>
                  <a:ext uri="{0D108BD9-81ED-4DB2-BD59-A6C34878D82A}">
                    <a16:rowId xmlns:a16="http://schemas.microsoft.com/office/drawing/2014/main"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dirty="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 Tính thời gian tàu thực chạy trên quãng đường từ ga Gia Lâm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37396691"/>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23663">
                  <a:extLst>
                    <a:ext uri="{9D8B030D-6E8A-4147-A177-3AD203B41FA5}">
                      <a16:colId xmlns:a16="http://schemas.microsoft.com/office/drawing/2014/main" val="20002"/>
                    </a:ext>
                  </a:extLst>
                </a:gridCol>
                <a:gridCol w="1423663">
                  <a:extLst>
                    <a:ext uri="{9D8B030D-6E8A-4147-A177-3AD203B41FA5}">
                      <a16:colId xmlns:a16="http://schemas.microsoft.com/office/drawing/2014/main" val="20003"/>
                    </a:ext>
                  </a:extLst>
                </a:gridCol>
                <a:gridCol w="1423663">
                  <a:extLst>
                    <a:ext uri="{9D8B030D-6E8A-4147-A177-3AD203B41FA5}">
                      <a16:colId xmlns:a16="http://schemas.microsoft.com/office/drawing/2014/main" val="20004"/>
                    </a:ext>
                  </a:extLst>
                </a:gridCol>
                <a:gridCol w="1423663">
                  <a:extLst>
                    <a:ext uri="{9D8B030D-6E8A-4147-A177-3AD203B41FA5}">
                      <a16:colId xmlns:a16="http://schemas.microsoft.com/office/drawing/2014/main" val="20005"/>
                    </a:ext>
                  </a:extLst>
                </a:gridCol>
                <a:gridCol w="1423663">
                  <a:extLst>
                    <a:ext uri="{9D8B030D-6E8A-4147-A177-3AD203B41FA5}">
                      <a16:colId xmlns:a16="http://schemas.microsoft.com/office/drawing/2014/main" val="20006"/>
                    </a:ext>
                  </a:extLst>
                </a:gridCol>
                <a:gridCol w="1423663">
                  <a:extLst>
                    <a:ext uri="{9D8B030D-6E8A-4147-A177-3AD203B41FA5}">
                      <a16:colId xmlns:a16="http://schemas.microsoft.com/office/drawing/2014/main" val="20007"/>
                    </a:ext>
                  </a:extLst>
                </a:gridCol>
              </a:tblGrid>
              <a:tr h="690770">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846858">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0</a:t>
                      </a:r>
                    </a:p>
                  </a:txBody>
                  <a:tcPr anchor="ctr"/>
                </a:tc>
                <a:tc>
                  <a:txBody>
                    <a:bodyPr/>
                    <a:lstStyle/>
                    <a:p>
                      <a:pPr algn="ctr"/>
                      <a:r>
                        <a:rPr lang="en-US" sz="2400" dirty="0">
                          <a:latin typeface="Arial" pitchFamily="34" charset="0"/>
                          <a:cs typeface="Arial" pitchFamily="34" charset="0"/>
                        </a:rPr>
                        <a:t>5</a:t>
                      </a:r>
                    </a:p>
                  </a:txBody>
                  <a:tcPr anchor="ctr"/>
                </a:tc>
                <a:tc>
                  <a:txBody>
                    <a:bodyPr/>
                    <a:lstStyle/>
                    <a:p>
                      <a:pPr algn="ctr"/>
                      <a:r>
                        <a:rPr lang="en-US" sz="2400" dirty="0">
                          <a:latin typeface="Arial" pitchFamily="34" charset="0"/>
                          <a:cs typeface="Arial" pitchFamily="34" charset="0"/>
                        </a:rPr>
                        <a:t>40</a:t>
                      </a:r>
                    </a:p>
                  </a:txBody>
                  <a:tcPr anchor="ctr"/>
                </a:tc>
                <a:tc>
                  <a:txBody>
                    <a:bodyPr/>
                    <a:lstStyle/>
                    <a:p>
                      <a:pPr algn="ctr"/>
                      <a:r>
                        <a:rPr lang="en-US" sz="2400" dirty="0">
                          <a:latin typeface="Arial" pitchFamily="34" charset="0"/>
                          <a:cs typeface="Arial" pitchFamily="34" charset="0"/>
                        </a:rPr>
                        <a:t>57</a:t>
                      </a:r>
                    </a:p>
                  </a:txBody>
                  <a:tcPr anchor="ctr"/>
                </a:tc>
                <a:tc>
                  <a:txBody>
                    <a:bodyPr/>
                    <a:lstStyle/>
                    <a:p>
                      <a:pPr algn="ctr"/>
                      <a:r>
                        <a:rPr lang="en-US" sz="2400" dirty="0">
                          <a:latin typeface="Arial" pitchFamily="34" charset="0"/>
                          <a:cs typeface="Arial" pitchFamily="34" charset="0"/>
                        </a:rPr>
                        <a:t>78</a:t>
                      </a:r>
                    </a:p>
                  </a:txBody>
                  <a:tcPr anchor="ctr"/>
                </a:tc>
                <a:tc>
                  <a:txBody>
                    <a:bodyPr/>
                    <a:lstStyle/>
                    <a:p>
                      <a:pPr algn="ctr"/>
                      <a:r>
                        <a:rPr lang="en-US" sz="2400" dirty="0">
                          <a:latin typeface="Arial" pitchFamily="34" charset="0"/>
                          <a:cs typeface="Arial" pitchFamily="34" charset="0"/>
                        </a:rPr>
                        <a:t>98</a:t>
                      </a:r>
                    </a:p>
                  </a:txBody>
                  <a:tcPr anchor="ctr"/>
                </a:tc>
                <a:tc>
                  <a:txBody>
                    <a:bodyPr/>
                    <a:lstStyle/>
                    <a:p>
                      <a:pPr algn="ctr"/>
                      <a:r>
                        <a:rPr lang="en-US" sz="2400" dirty="0">
                          <a:latin typeface="Arial" pitchFamily="34" charset="0"/>
                          <a:cs typeface="Arial" pitchFamily="34" charset="0"/>
                        </a:rPr>
                        <a:t>102</a:t>
                      </a:r>
                    </a:p>
                  </a:txBody>
                  <a:tcPr anchor="ctr"/>
                </a:tc>
                <a:extLst>
                  <a:ext uri="{0D108BD9-81ED-4DB2-BD59-A6C34878D82A}">
                    <a16:rowId xmlns:a16="http://schemas.microsoft.com/office/drawing/2014/main" val="10001"/>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2"/>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dirty="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Gia Lâm đến ga Hải Phòng là:</a:t>
            </a:r>
          </a:p>
          <a:p>
            <a:r>
              <a:rPr lang="en-US" sz="2800">
                <a:solidFill>
                  <a:srgbClr val="7030A0"/>
                </a:solidFill>
                <a:latin typeface="Arial" pitchFamily="34" charset="0"/>
                <a:cs typeface="Arial" pitchFamily="34" charset="0"/>
              </a:rPr>
              <a:t>8 giờ 25 phút – 6 giờ 16 phút = 2 giờ 9 phút</a:t>
            </a:r>
          </a:p>
          <a:p>
            <a:r>
              <a:rPr lang="en-US" sz="2800">
                <a:solidFill>
                  <a:srgbClr val="7030A0"/>
                </a:solidFill>
                <a:latin typeface="Arial" pitchFamily="34" charset="0"/>
                <a:cs typeface="Arial" pitchFamily="34" charset="0"/>
              </a:rPr>
              <a:t>Thời gian tàu dừng ở các ga là: 2 + 5+ 2 + 2 = 11 (phút)</a:t>
            </a:r>
          </a:p>
          <a:p>
            <a:r>
              <a:rPr lang="en-US" sz="280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6" name="TextBox 5">
            <a:extLst>
              <a:ext uri="{FF2B5EF4-FFF2-40B4-BE49-F238E27FC236}">
                <a16:creationId xmlns:a16="http://schemas.microsoft.com/office/drawing/2014/main"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4 </a:t>
            </a:r>
            <a:r>
              <a:rPr lang="en-US" sz="2800">
                <a:solidFill>
                  <a:srgbClr val="7030A0"/>
                </a:solidFill>
                <a:latin typeface="Arial" pitchFamily="34" charset="0"/>
                <a:cs typeface="Arial" pitchFamily="34" charset="0"/>
              </a:rPr>
              <a:t>SGK trang 17</a:t>
            </a:r>
          </a:p>
        </p:txBody>
      </p:sp>
      <p:sp>
        <p:nvSpPr>
          <p:cNvPr id="8" name="TextBox 7">
            <a:extLst>
              <a:ext uri="{FF2B5EF4-FFF2-40B4-BE49-F238E27FC236}">
                <a16:creationId xmlns:a16="http://schemas.microsoft.com/office/drawing/2014/main"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5 </a:t>
            </a:r>
            <a:r>
              <a:rPr lang="en-US" sz="2800">
                <a:solidFill>
                  <a:srgbClr val="7030A0"/>
                </a:solidFill>
                <a:latin typeface="Arial" pitchFamily="34" charset="0"/>
                <a:cs typeface="Arial" pitchFamily="34" charset="0"/>
              </a:rPr>
              <a:t>SGK trang 17</a:t>
            </a:r>
          </a:p>
          <a:p>
            <a:r>
              <a:rPr lang="en-US" sz="280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Hoạt động nhóm</a:t>
            </a: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dirty="0" err="1">
                <a:solidFill>
                  <a:srgbClr val="7030A0"/>
                </a:solidFill>
                <a:latin typeface="Arial" pitchFamily="34" charset="0"/>
                <a:cs typeface="Arial" pitchFamily="34" charset="0"/>
              </a:rPr>
              <a:t>Hoạt</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động</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nhóm</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trong</a:t>
            </a:r>
            <a:r>
              <a:rPr lang="en-US" sz="2800" dirty="0">
                <a:solidFill>
                  <a:srgbClr val="7030A0"/>
                </a:solidFill>
                <a:latin typeface="Arial" pitchFamily="34" charset="0"/>
                <a:cs typeface="Arial" pitchFamily="34" charset="0"/>
              </a:rPr>
              <a:t> 5 </a:t>
            </a:r>
            <a:r>
              <a:rPr lang="en-US" sz="2800" dirty="0" err="1">
                <a:solidFill>
                  <a:srgbClr val="7030A0"/>
                </a:solidFill>
                <a:latin typeface="Arial" pitchFamily="34" charset="0"/>
                <a:cs typeface="Arial" pitchFamily="34" charset="0"/>
              </a:rPr>
              <a:t>phút</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mỗi</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tổ</a:t>
            </a:r>
            <a:r>
              <a:rPr lang="en-US" sz="2800" dirty="0">
                <a:solidFill>
                  <a:srgbClr val="7030A0"/>
                </a:solidFill>
                <a:latin typeface="Arial" pitchFamily="34" charset="0"/>
                <a:cs typeface="Arial" pitchFamily="34" charset="0"/>
              </a:rPr>
              <a:t> </a:t>
            </a:r>
            <a:r>
              <a:rPr lang="en-US" sz="2800" dirty="0" err="1">
                <a:solidFill>
                  <a:srgbClr val="7030A0"/>
                </a:solidFill>
                <a:latin typeface="Arial" pitchFamily="34" charset="0"/>
                <a:cs typeface="Arial" pitchFamily="34" charset="0"/>
              </a:rPr>
              <a:t>là</a:t>
            </a:r>
            <a:r>
              <a:rPr lang="en-US" sz="2800" dirty="0">
                <a:solidFill>
                  <a:srgbClr val="7030A0"/>
                </a:solidFill>
                <a:latin typeface="Arial" pitchFamily="34" charset="0"/>
                <a:cs typeface="Arial" pitchFamily="34" charset="0"/>
              </a:rPr>
              <a:t> 1 </a:t>
            </a:r>
            <a:r>
              <a:rPr lang="en-US" sz="2800" dirty="0" err="1">
                <a:solidFill>
                  <a:srgbClr val="7030A0"/>
                </a:solidFill>
                <a:latin typeface="Arial" pitchFamily="34" charset="0"/>
                <a:cs typeface="Arial" pitchFamily="34" charset="0"/>
              </a:rPr>
              <a:t>nhóm</a:t>
            </a:r>
            <a:endParaRPr lang="en-US" sz="2800" dirty="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 450 + 550 + 150 + 350 + 1500 = 2850 (ml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2850 – 1000 = 1850 (ml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Chúng ta cần uống đủ lượng nước và uống nước đúng cách, hợp lí</a:t>
            </a: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TÁI HIỆN 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name="Equation" r:id="rId3" imgW="1066337" imgH="177723" progId="Equation.DSMT4">
                  <p:embed/>
                </p:oleObj>
              </mc:Choice>
              <mc:Fallback>
                <p:oleObj name="Equation" r:id="rId3" imgW="1066337" imgH="17772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name="Equation" r:id="rId5" imgW="1930400" imgH="254000" progId="Equation.DSMT4">
                  <p:embed/>
                </p:oleObj>
              </mc:Choice>
              <mc:Fallback>
                <p:oleObj name="Equation" r:id="rId5" imgW="19304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name="Equation" r:id="rId7" imgW="1396394" imgH="177723" progId="Equation.DSMT4">
                  <p:embed/>
                </p:oleObj>
              </mc:Choice>
              <mc:Fallback>
                <p:oleObj name="Equation" r:id="rId7" imgW="1396394" imgH="17772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a:latin typeface="Arial" pitchFamily="34" charset="0"/>
                <a:cs typeface="Arial" pitchFamily="34" charset="0"/>
              </a:rPr>
              <a:t>Giao hoán</a:t>
            </a:r>
          </a:p>
        </p:txBody>
      </p:sp>
      <p:sp>
        <p:nvSpPr>
          <p:cNvPr id="21" name="TextBox 20">
            <a:extLst>
              <a:ext uri="{FF2B5EF4-FFF2-40B4-BE49-F238E27FC236}">
                <a16:creationId xmlns:a16="http://schemas.microsoft.com/office/drawing/2014/main"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a:latin typeface="Arial" pitchFamily="34" charset="0"/>
                <a:cs typeface="Arial" pitchFamily="34" charset="0"/>
              </a:rPr>
              <a:t>Kết hợp</a:t>
            </a:r>
          </a:p>
        </p:txBody>
      </p:sp>
      <p:sp>
        <p:nvSpPr>
          <p:cNvPr id="22" name="TextBox 21">
            <a:extLst>
              <a:ext uri="{FF2B5EF4-FFF2-40B4-BE49-F238E27FC236}">
                <a16:creationId xmlns:a16="http://schemas.microsoft.com/office/drawing/2014/main"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a:latin typeface="Arial" pitchFamily="34" charset="0"/>
                <a:cs typeface="Arial" pitchFamily="34" charset="0"/>
              </a:rPr>
              <a:t>Cộng với số 0</a:t>
            </a:r>
          </a:p>
        </p:txBody>
      </p:sp>
      <p:sp>
        <p:nvSpPr>
          <p:cNvPr id="23" name="TextBox 22">
            <a:extLst>
              <a:ext uri="{FF2B5EF4-FFF2-40B4-BE49-F238E27FC236}">
                <a16:creationId xmlns:a16="http://schemas.microsoft.com/office/drawing/2014/main"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545748821"/>
              </p:ext>
            </p:extLst>
          </p:nvPr>
        </p:nvGraphicFramePr>
        <p:xfrm>
          <a:off x="5184775" y="4235450"/>
          <a:ext cx="1301750" cy="452438"/>
        </p:xfrm>
        <a:graphic>
          <a:graphicData uri="http://schemas.openxmlformats.org/presentationml/2006/ole">
            <mc:AlternateContent xmlns:mc="http://schemas.openxmlformats.org/markup-compatibility/2006">
              <mc:Choice xmlns:v="urn:schemas-microsoft-com:vml" Requires="v">
                <p:oleObj name="Equation" r:id="rId9" imgW="660240" imgH="228600" progId="Equation.DSMT4">
                  <p:embed/>
                </p:oleObj>
              </mc:Choice>
              <mc:Fallback>
                <p:oleObj name="Equation" r:id="rId9" imgW="660240" imgH="228600" progId="Equation.DSMT4">
                  <p:embed/>
                  <p:pic>
                    <p:nvPicPr>
                      <p:cNvPr id="0" name="Object 14"/>
                      <p:cNvPicPr>
                        <a:picLocks noChangeAspect="1" noChangeArrowheads="1"/>
                      </p:cNvPicPr>
                      <p:nvPr/>
                    </p:nvPicPr>
                    <p:blipFill>
                      <a:blip r:embed="rId10"/>
                      <a:srcRect/>
                      <a:stretch>
                        <a:fillRect/>
                      </a:stretch>
                    </p:blipFill>
                    <p:spPr bwMode="auto">
                      <a:xfrm>
                        <a:off x="5184775" y="4235450"/>
                        <a:ext cx="1301750" cy="452438"/>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name="Equation" r:id="rId11" imgW="787058" imgH="545863" progId="Equation.DSMT4">
                  <p:embed/>
                </p:oleObj>
              </mc:Choice>
              <mc:Fallback>
                <p:oleObj name="Equation" r:id="rId11" imgW="787058" imgH="545863" progId="Equation.DSMT4">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
        <p:nvSpPr>
          <p:cNvPr id="33" name="TextBox 32">
            <a:extLst>
              <a:ext uri="{FF2B5EF4-FFF2-40B4-BE49-F238E27FC236}">
                <a16:creationId xmlns:a16="http://schemas.microsoft.com/office/drawing/2014/main"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a:latin typeface="Arial" pitchFamily="34" charset="0"/>
                <a:cs typeface="Arial" pitchFamily="34" charset="0"/>
              </a:rPr>
              <a:t>Mẹ cho Minh 20 000 đồng ra quán mua đồ. Minh đã mua một hộp sữa với giá 5 000 đồng, một gói bim bim nhỏ với giá 2 000 đồng và mua một que kem 10 000 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a:solidFill>
                  <a:srgbClr val="0070C0"/>
                </a:solidFill>
                <a:latin typeface="Arial" pitchFamily="34" charset="0"/>
                <a:cs typeface="Arial" pitchFamily="34" charset="0"/>
              </a:rPr>
              <a:t>- Học bài theo SGK và vở ghi.</a:t>
            </a:r>
            <a:endParaRPr lang="en-US" sz="2800" b="1">
              <a:solidFill>
                <a:srgbClr val="0070C0"/>
              </a:solidFill>
              <a:latin typeface="Arial" pitchFamily="34" charset="0"/>
              <a:cs typeface="Arial" pitchFamily="34" charset="0"/>
            </a:endParaRPr>
          </a:p>
          <a:p>
            <a:pPr>
              <a:lnSpc>
                <a:spcPct val="150000"/>
              </a:lnSpc>
            </a:pPr>
            <a:r>
              <a:rPr lang="nl-NL" sz="2800" b="1">
                <a:solidFill>
                  <a:srgbClr val="0070C0"/>
                </a:solidFill>
                <a:latin typeface="Arial" pitchFamily="34" charset="0"/>
                <a:cs typeface="Arial" pitchFamily="34" charset="0"/>
              </a:rPr>
              <a:t>- Bài tập về nhà:</a:t>
            </a:r>
          </a:p>
          <a:p>
            <a:pPr lvl="1" algn="just">
              <a:lnSpc>
                <a:spcPct val="150000"/>
              </a:lnSpc>
            </a:pPr>
            <a:r>
              <a:rPr lang="en-US" sz="2800">
                <a:solidFill>
                  <a:srgbClr val="C00000"/>
                </a:solidFill>
                <a:latin typeface="Arial" pitchFamily="34" charset="0"/>
                <a:cs typeface="Arial" pitchFamily="34" charset="0"/>
              </a:rPr>
              <a:t>	Bài 1: 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Tìm số tự nhiên x biết</a:t>
            </a:r>
          </a:p>
          <a:p>
            <a:pPr lvl="1" algn="just"/>
            <a:r>
              <a:rPr lang="en-US" sz="2800">
                <a:solidFill>
                  <a:srgbClr val="C00000"/>
                </a:solidFill>
                <a:latin typeface="Arial" pitchFamily="34" charset="0"/>
                <a:cs typeface="Arial" pitchFamily="34" charset="0"/>
              </a:rPr>
              <a:t>			</a:t>
            </a: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3: Tính số tiền Minh đưa về trả mẹ (hoạt động vận dụng)</a:t>
            </a: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name="Equation" r:id="rId3" imgW="1676400" imgH="660400" progId="Equation.DSMT4">
                  <p:embed/>
                </p:oleObj>
              </mc:Choice>
              <mc:Fallback>
                <p:oleObj name="Equation" r:id="rId3" imgW="1676400" imgH="660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name="Equation" r:id="rId5" imgW="2286000" imgH="482600" progId="Equation.DSMT4">
                  <p:embed/>
                </p:oleObj>
              </mc:Choice>
              <mc:Fallback>
                <p:oleObj name="Equation" r:id="rId5" imgW="2286000" imgH="482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ONG NHỎ </a:t>
            </a:r>
          </a:p>
          <a:p>
            <a:r>
              <a:rPr lang="en-US" sz="3200">
                <a:solidFill>
                  <a:srgbClr val="FF000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593444" y="198120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857">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199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a:p>
              <a:p>
                <a:r>
                  <a:rPr lang="en-US" sz="280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a:p>
              <a:p>
                <a:r>
                  <a:rPr lang="en-US" sz="2800"/>
                  <a:t>= 101</a:t>
                </a:r>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981– 781 + 29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a:p>
              <a:p>
                <a:r>
                  <a:rPr lang="en-US" sz="280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a:p>
              <a:p>
                <a:r>
                  <a:rPr lang="en-US" sz="2800"/>
                  <a:t>= 229</a:t>
                </a:r>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 600</a:t>
            </a: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 700</a:t>
            </a: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 500</a:t>
            </a: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 400</a:t>
            </a: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403462" y="501374"/>
            <a:ext cx="6872500" cy="523220"/>
          </a:xfrm>
          <a:prstGeom prst="rect">
            <a:avLst/>
          </a:prstGeom>
          <a:noFill/>
        </p:spPr>
        <p:txBody>
          <a:bodyPr wrap="square" rtlCol="0">
            <a:spAutoFit/>
          </a:bodyPr>
          <a:lstStyle/>
          <a:p>
            <a:r>
              <a:rPr lang="en-US" sz="2800" dirty="0" err="1">
                <a:solidFill>
                  <a:srgbClr val="FFFF00"/>
                </a:solidFill>
                <a:latin typeface="Arial" pitchFamily="34" charset="0"/>
                <a:cs typeface="Arial" pitchFamily="34" charset="0"/>
              </a:rPr>
              <a:t>Kết</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quả</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phép</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tính</a:t>
            </a:r>
            <a:r>
              <a:rPr lang="en-US" sz="2800" dirty="0">
                <a:solidFill>
                  <a:srgbClr val="FFFF00"/>
                </a:solidFill>
                <a:latin typeface="Arial" pitchFamily="34" charset="0"/>
                <a:cs typeface="Arial" pitchFamily="34" charset="0"/>
              </a:rPr>
              <a:t>: 135 + 360 + 65 + 40 </a:t>
            </a:r>
            <a:r>
              <a:rPr lang="en-US" sz="2800" dirty="0" err="1">
                <a:solidFill>
                  <a:srgbClr val="FFFF00"/>
                </a:solidFill>
                <a:latin typeface="Arial" pitchFamily="34" charset="0"/>
                <a:cs typeface="Arial" pitchFamily="34" charset="0"/>
              </a:rPr>
              <a:t>là</a:t>
            </a:r>
            <a:r>
              <a:rPr lang="en-US" sz="2800" dirty="0">
                <a:solidFill>
                  <a:srgbClr val="FFFF00"/>
                </a:solidFill>
                <a:latin typeface="Arial" pitchFamily="34" charset="0"/>
                <a:cs typeface="Arial" pitchFamily="34" charset="0"/>
              </a:rPr>
              <a:t>:</a:t>
            </a: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7749020" y="1687504"/>
                <a:ext cx="4271619" cy="1384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chemeClr val="tx1"/>
                          </a:solidFill>
                          <a:latin typeface="Arial" pitchFamily="34" charset="0"/>
                          <a:cs typeface="Arial" pitchFamily="34" charset="0"/>
                        </a:rPr>
                        <m:t>135 + 360 + 65 + 40</m:t>
                      </m:r>
                    </m:oMath>
                  </m:oMathPara>
                </a14:m>
                <a:endParaRPr lang="en-US" sz="2800" dirty="0">
                  <a:solidFill>
                    <a:schemeClr val="tx1"/>
                  </a:solidFill>
                </a:endParaRPr>
              </a:p>
              <a:p>
                <a:pPr/>
                <a:r>
                  <a:rPr lang="en-US" sz="2800" dirty="0"/>
                  <a:t>= (</a:t>
                </a:r>
                <a14:m>
                  <m:oMath xmlns:m="http://schemas.openxmlformats.org/officeDocument/2006/math">
                    <m:r>
                      <a:rPr lang="en-US" sz="2800" b="0" i="1" smtClean="0">
                        <a:latin typeface="Cambria Math" panose="02040503050406030204" pitchFamily="18" charset="0"/>
                      </a:rPr>
                      <m:t>135+65</m:t>
                    </m:r>
                    <m:r>
                      <a:rPr lang="en-US" sz="2800" b="0" i="1" smtClean="0">
                        <a:latin typeface="Cambria Math"/>
                      </a:rPr>
                      <m:t>)+</m:t>
                    </m:r>
                    <m:r>
                      <a:rPr lang="en-US" sz="2800" b="0" i="1" smtClean="0">
                        <a:latin typeface="Cambria Math" panose="02040503050406030204" pitchFamily="18" charset="0"/>
                      </a:rPr>
                      <m:t>(360+40)</m:t>
                    </m:r>
                  </m:oMath>
                </a14:m>
                <a:endParaRPr lang="en-US" sz="2800" dirty="0"/>
              </a:p>
              <a:p>
                <a:r>
                  <a:rPr lang="en-US" sz="2800" dirty="0"/>
                  <a:t>= </a:t>
                </a:r>
                <a14:m>
                  <m:oMath xmlns:m="http://schemas.openxmlformats.org/officeDocument/2006/math">
                    <m:r>
                      <a:rPr lang="en-US" sz="2800" i="1" smtClean="0">
                        <a:latin typeface="Cambria Math" panose="02040503050406030204" pitchFamily="18" charset="0"/>
                      </a:rPr>
                      <m:t>2</m:t>
                    </m:r>
                    <m:r>
                      <a:rPr lang="en-US" sz="2800" b="0" i="1" smtClean="0">
                        <a:latin typeface="Cambria Math" panose="02040503050406030204" pitchFamily="18" charset="0"/>
                      </a:rPr>
                      <m:t>00+400 </m:t>
                    </m:r>
                  </m:oMath>
                </a14:m>
                <a:r>
                  <a:rPr lang="en-US" sz="2800" dirty="0"/>
                  <a:t>= 600</a:t>
                </a:r>
              </a:p>
            </p:txBody>
          </p:sp>
        </mc:Choice>
        <mc:Fallback>
          <p:sp>
            <p:nvSpPr>
              <p:cNvPr id="21" name="Rectangle 20"/>
              <p:cNvSpPr>
                <a:spLocks noRot="1" noChangeAspect="1" noMove="1" noResize="1" noEditPoints="1" noAdjustHandles="1" noChangeArrowheads="1" noChangeShapeType="1" noTextEdit="1"/>
              </p:cNvSpPr>
              <p:nvPr/>
            </p:nvSpPr>
            <p:spPr>
              <a:xfrm>
                <a:off x="7749020" y="1687504"/>
                <a:ext cx="4271619" cy="1384995"/>
              </a:xfrm>
              <a:prstGeom prst="rect">
                <a:avLst/>
              </a:prstGeom>
              <a:blipFill>
                <a:blip r:embed="rId9"/>
                <a:stretch>
                  <a:fillRect l="-2853" b="-11894"/>
                </a:stretch>
              </a:blipFill>
            </p:spPr>
            <p:txBody>
              <a:bodyPr/>
              <a:lstStyle/>
              <a:p>
                <a:r>
                  <a:rPr lang="en-US">
                    <a:noFill/>
                  </a:rPr>
                  <a:t> </a:t>
                </a:r>
              </a:p>
            </p:txBody>
          </p:sp>
        </mc:Fallback>
      </mc:AlternateContent>
    </p:spTree>
    <p:extLst>
      <p:ext uri="{BB962C8B-B14F-4D97-AF65-F5344CB8AC3E}">
        <p14:creationId xmlns:p14="http://schemas.microsoft.com/office/powerpoint/2010/main" val="35994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331+ 42 – 31 + 28 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a:p>
              <a:p>
                <a:r>
                  <a:rPr lang="en-US" sz="280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a:p>
              <a:p>
                <a:r>
                  <a:rPr lang="en-US" sz="2800"/>
                  <a:t>= 370</a:t>
                </a:r>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you!</a:t>
            </a: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2D36E3A2-7CD6-430B-AE3B-C9947ED1E736}"/>
              </a:ext>
            </a:extLst>
          </p:cNvPr>
          <p:cNvSpPr txBox="1"/>
          <p:nvPr/>
        </p:nvSpPr>
        <p:spPr>
          <a:xfrm>
            <a:off x="524366" y="2366174"/>
            <a:ext cx="10644105" cy="1077218"/>
          </a:xfrm>
          <a:prstGeom prst="rect">
            <a:avLst/>
          </a:prstGeom>
          <a:noFill/>
        </p:spPr>
        <p:txBody>
          <a:bodyPr wrap="square" rtlCol="0">
            <a:spAutoFit/>
          </a:bodyPr>
          <a:lstStyle/>
          <a:p>
            <a:pPr algn="ctr"/>
            <a:r>
              <a:rPr lang="en-US" sz="3200" b="1" dirty="0" err="1">
                <a:solidFill>
                  <a:schemeClr val="accent6">
                    <a:lumMod val="50000"/>
                  </a:schemeClr>
                </a:solidFill>
                <a:latin typeface="Arial" panose="020B0604020202020204" pitchFamily="34" charset="0"/>
                <a:cs typeface="Arial" panose="020B0604020202020204" pitchFamily="34" charset="0"/>
              </a:rPr>
              <a:t>Có</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thể</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tính</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nhẩm</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tổng</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bằng</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cách</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tách</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một</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số</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hạng</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thành</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tổng</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của</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hai</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số</a:t>
            </a:r>
            <a:r>
              <a:rPr lang="en-US" sz="3200" b="1" dirty="0">
                <a:solidFill>
                  <a:schemeClr val="accent6">
                    <a:lumMod val="50000"/>
                  </a:schemeClr>
                </a:solidFill>
                <a:latin typeface="Arial" panose="020B0604020202020204" pitchFamily="34" charset="0"/>
                <a:cs typeface="Arial" panose="020B0604020202020204" pitchFamily="34" charset="0"/>
              </a:rPr>
              <a:t> </a:t>
            </a:r>
            <a:r>
              <a:rPr lang="en-US" sz="3200" b="1" dirty="0" err="1">
                <a:solidFill>
                  <a:schemeClr val="accent6">
                    <a:lumMod val="50000"/>
                  </a:schemeClr>
                </a:solidFill>
                <a:latin typeface="Arial" panose="020B0604020202020204" pitchFamily="34" charset="0"/>
                <a:cs typeface="Arial" panose="020B0604020202020204" pitchFamily="34" charset="0"/>
              </a:rPr>
              <a:t>khác</a:t>
            </a:r>
            <a:r>
              <a:rPr lang="en-US" sz="3200" b="1" dirty="0">
                <a:solidFill>
                  <a:schemeClr val="accent6">
                    <a:lumMod val="5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B9949C14-DAEE-458C-88BB-C191CC089F2D}"/>
              </a:ext>
            </a:extLst>
          </p:cNvPr>
          <p:cNvSpPr txBox="1"/>
          <p:nvPr/>
        </p:nvSpPr>
        <p:spPr>
          <a:xfrm>
            <a:off x="443896" y="3481491"/>
            <a:ext cx="1436612" cy="584775"/>
          </a:xfrm>
          <a:prstGeom prst="rect">
            <a:avLst/>
          </a:prstGeom>
          <a:noFill/>
        </p:spPr>
        <p:txBody>
          <a:bodyPr wrap="none" rtlCol="0">
            <a:spAutoFit/>
          </a:bodyPr>
          <a:lstStyle/>
          <a:p>
            <a:r>
              <a:rPr lang="en-US" sz="3200" b="1" dirty="0" err="1">
                <a:solidFill>
                  <a:srgbClr val="FF0000"/>
                </a:solidFill>
                <a:latin typeface="Arial" panose="020B0604020202020204" pitchFamily="34" charset="0"/>
                <a:cs typeface="Arial" panose="020B0604020202020204" pitchFamily="34" charset="0"/>
              </a:rPr>
              <a:t>Ví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dụ</a:t>
            </a: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1204426782"/>
              </p:ext>
            </p:extLst>
          </p:nvPr>
        </p:nvGraphicFramePr>
        <p:xfrm>
          <a:off x="1875063" y="3557691"/>
          <a:ext cx="4175065" cy="547684"/>
        </p:xfrm>
        <a:graphic>
          <a:graphicData uri="http://schemas.openxmlformats.org/presentationml/2006/ole">
            <mc:AlternateContent xmlns:mc="http://schemas.openxmlformats.org/markup-compatibility/2006">
              <mc:Choice xmlns:v="urn:schemas-microsoft-com:vml" Requires="v">
                <p:oleObj name="Equation" r:id="rId3" imgW="1549080" imgH="203040" progId="Equation.DSMT4">
                  <p:embed/>
                </p:oleObj>
              </mc:Choice>
              <mc:Fallback>
                <p:oleObj name="Equation" r:id="rId3" imgW="1549080" imgH="203040" progId="Equation.DSMT4">
                  <p:embed/>
                  <p:pic>
                    <p:nvPicPr>
                      <p:cNvPr id="0" name=""/>
                      <p:cNvPicPr/>
                      <p:nvPr/>
                    </p:nvPicPr>
                    <p:blipFill>
                      <a:blip r:embed="rId4"/>
                      <a:stretch>
                        <a:fillRect/>
                      </a:stretch>
                    </p:blipFill>
                    <p:spPr>
                      <a:xfrm>
                        <a:off x="1875063" y="35576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1139780956"/>
              </p:ext>
            </p:extLst>
          </p:nvPr>
        </p:nvGraphicFramePr>
        <p:xfrm>
          <a:off x="6134508" y="3578245"/>
          <a:ext cx="2774203" cy="547990"/>
        </p:xfrm>
        <a:graphic>
          <a:graphicData uri="http://schemas.openxmlformats.org/presentationml/2006/ole">
            <mc:AlternateContent xmlns:mc="http://schemas.openxmlformats.org/markup-compatibility/2006">
              <mc:Choice xmlns:v="urn:schemas-microsoft-com:vml" Requires="v">
                <p:oleObj name="Equation" r:id="rId5" imgW="1028520" imgH="203040" progId="Equation.DSMT4">
                  <p:embed/>
                </p:oleObj>
              </mc:Choice>
              <mc:Fallback>
                <p:oleObj name="Equation" r:id="rId5" imgW="1028520" imgH="203040" progId="Equation.DSMT4">
                  <p:embed/>
                  <p:pic>
                    <p:nvPicPr>
                      <p:cNvPr id="0" name=""/>
                      <p:cNvPicPr/>
                      <p:nvPr/>
                    </p:nvPicPr>
                    <p:blipFill>
                      <a:blip r:embed="rId6"/>
                      <a:stretch>
                        <a:fillRect/>
                      </a:stretch>
                    </p:blipFill>
                    <p:spPr>
                      <a:xfrm>
                        <a:off x="6134508" y="3578245"/>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2811105698"/>
              </p:ext>
            </p:extLst>
          </p:nvPr>
        </p:nvGraphicFramePr>
        <p:xfrm>
          <a:off x="8993091" y="3581853"/>
          <a:ext cx="2956912" cy="465131"/>
        </p:xfrm>
        <a:graphic>
          <a:graphicData uri="http://schemas.openxmlformats.org/presentationml/2006/ole">
            <mc:AlternateContent xmlns:mc="http://schemas.openxmlformats.org/markup-compatibility/2006">
              <mc:Choice xmlns:v="urn:schemas-microsoft-com:vml" Requires="v">
                <p:oleObj name="Equation" r:id="rId7" imgW="1130040" imgH="177480" progId="Equation.DSMT4">
                  <p:embed/>
                </p:oleObj>
              </mc:Choice>
              <mc:Fallback>
                <p:oleObj name="Equation" r:id="rId7" imgW="1130040" imgH="177480" progId="Equation.DSMT4">
                  <p:embed/>
                  <p:pic>
                    <p:nvPicPr>
                      <p:cNvPr id="0" name=""/>
                      <p:cNvPicPr/>
                      <p:nvPr/>
                    </p:nvPicPr>
                    <p:blipFill>
                      <a:blip r:embed="rId8"/>
                      <a:stretch>
                        <a:fillRect/>
                      </a:stretch>
                    </p:blipFill>
                    <p:spPr>
                      <a:xfrm>
                        <a:off x="8993091" y="3581853"/>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graphicFrame>
        <p:nvGraphicFramePr>
          <p:cNvPr id="2" name="Object 1">
            <a:extLst>
              <a:ext uri="{FF2B5EF4-FFF2-40B4-BE49-F238E27FC236}">
                <a16:creationId xmlns:a16="http://schemas.microsoft.com/office/drawing/2014/main" id="{EC9CDDF7-BF6B-4CDA-AB88-4E65523D992A}"/>
              </a:ext>
            </a:extLst>
          </p:cNvPr>
          <p:cNvGraphicFramePr>
            <a:graphicFrameLocks noChangeAspect="1"/>
          </p:cNvGraphicFramePr>
          <p:nvPr>
            <p:extLst>
              <p:ext uri="{D42A27DB-BD31-4B8C-83A1-F6EECF244321}">
                <p14:modId xmlns:p14="http://schemas.microsoft.com/office/powerpoint/2010/main" val="191109704"/>
              </p:ext>
            </p:extLst>
          </p:nvPr>
        </p:nvGraphicFramePr>
        <p:xfrm>
          <a:off x="153019" y="4306460"/>
          <a:ext cx="1848430" cy="547683"/>
        </p:xfrm>
        <a:graphic>
          <a:graphicData uri="http://schemas.openxmlformats.org/presentationml/2006/ole">
            <mc:AlternateContent xmlns:mc="http://schemas.openxmlformats.org/markup-compatibility/2006">
              <mc:Choice xmlns:v="urn:schemas-microsoft-com:vml" Requires="v">
                <p:oleObj name="Equation" r:id="rId9" imgW="685800" imgH="203040" progId="Equation.DSMT4">
                  <p:embed/>
                </p:oleObj>
              </mc:Choice>
              <mc:Fallback>
                <p:oleObj name="Equation" r:id="rId9" imgW="685800" imgH="203040" progId="Equation.DSMT4">
                  <p:embed/>
                  <p:pic>
                    <p:nvPicPr>
                      <p:cNvPr id="0" name=""/>
                      <p:cNvPicPr/>
                      <p:nvPr/>
                    </p:nvPicPr>
                    <p:blipFill>
                      <a:blip r:embed="rId10"/>
                      <a:stretch>
                        <a:fillRect/>
                      </a:stretch>
                    </p:blipFill>
                    <p:spPr>
                      <a:xfrm>
                        <a:off x="153019" y="4306460"/>
                        <a:ext cx="1848430" cy="547683"/>
                      </a:xfrm>
                      <a:prstGeom prst="rect">
                        <a:avLst/>
                      </a:prstGeom>
                    </p:spPr>
                  </p:pic>
                </p:oleObj>
              </mc:Fallback>
            </mc:AlternateContent>
          </a:graphicData>
        </a:graphic>
      </p:graphicFrame>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dirty="0" err="1">
                <a:solidFill>
                  <a:srgbClr val="7030A0"/>
                </a:solidFill>
                <a:latin typeface="Arial" pitchFamily="34" charset="0"/>
                <a:cs typeface="Arial" pitchFamily="34" charset="0"/>
              </a:rPr>
              <a:t>Bài</a:t>
            </a:r>
            <a:r>
              <a:rPr lang="en-US" sz="2800" b="1" dirty="0">
                <a:solidFill>
                  <a:srgbClr val="7030A0"/>
                </a:solidFill>
                <a:latin typeface="Arial" pitchFamily="34" charset="0"/>
                <a:cs typeface="Arial" pitchFamily="34" charset="0"/>
              </a:rPr>
              <a:t> 2 SGK </a:t>
            </a:r>
            <a:r>
              <a:rPr lang="en-US" sz="2800" b="1" dirty="0" err="1">
                <a:solidFill>
                  <a:srgbClr val="7030A0"/>
                </a:solidFill>
                <a:latin typeface="Arial" pitchFamily="34" charset="0"/>
                <a:cs typeface="Arial" pitchFamily="34" charset="0"/>
              </a:rPr>
              <a:t>trang</a:t>
            </a:r>
            <a:r>
              <a:rPr lang="en-US" sz="2800" b="1" dirty="0">
                <a:solidFill>
                  <a:srgbClr val="7030A0"/>
                </a:solidFill>
                <a:latin typeface="Arial" pitchFamily="34" charset="0"/>
                <a:cs typeface="Arial" pitchFamily="34" charset="0"/>
              </a:rPr>
              <a:t> 16: </a:t>
            </a:r>
            <a:r>
              <a:rPr lang="en-US" sz="2800" b="1" dirty="0" err="1">
                <a:solidFill>
                  <a:srgbClr val="7030A0"/>
                </a:solidFill>
                <a:latin typeface="Arial" pitchFamily="34" charset="0"/>
                <a:cs typeface="Arial" pitchFamily="34" charset="0"/>
              </a:rPr>
              <a:t>Hãy</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tính</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nhẩm</a:t>
            </a:r>
            <a:endParaRPr lang="en-US" sz="2800" b="1" dirty="0">
              <a:solidFill>
                <a:srgbClr val="7030A0"/>
              </a:solidFill>
              <a:latin typeface="Arial" pitchFamily="34" charset="0"/>
              <a:cs typeface="Arial" pitchFamily="34" charset="0"/>
            </a:endParaRPr>
          </a:p>
          <a:p>
            <a:r>
              <a:rPr lang="en-US" sz="2800" b="1" dirty="0">
                <a:latin typeface="Arial" pitchFamily="34" charset="0"/>
                <a:cs typeface="Arial" pitchFamily="34" charset="0"/>
              </a:rPr>
              <a:t>b. 996 + 45                c. 37 + 198               d. 3492 + 319</a:t>
            </a:r>
          </a:p>
          <a:p>
            <a:r>
              <a:rPr lang="en-US" sz="2800" b="1" dirty="0" err="1">
                <a:solidFill>
                  <a:srgbClr val="7030A0"/>
                </a:solidFill>
                <a:latin typeface="Arial" pitchFamily="34" charset="0"/>
                <a:cs typeface="Arial" pitchFamily="34" charset="0"/>
              </a:rPr>
              <a:t>Giải</a:t>
            </a:r>
            <a:r>
              <a:rPr lang="en-US" sz="2800" b="1" dirty="0">
                <a:solidFill>
                  <a:srgbClr val="7030A0"/>
                </a:solidFill>
                <a:latin typeface="Arial" pitchFamily="34" charset="0"/>
                <a:cs typeface="Arial" pitchFamily="34" charset="0"/>
              </a:rPr>
              <a:t>:</a:t>
            </a:r>
            <a:endParaRPr lang="en-US" sz="2800" dirty="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855</TotalTime>
  <Words>1451</Words>
  <Application>Microsoft Office PowerPoint</Application>
  <PresentationFormat>Widescreen</PresentationFormat>
  <Paragraphs>298</Paragraphs>
  <Slides>22</Slides>
  <Notes>9</Notes>
  <HiddenSlides>0</HiddenSlides>
  <MMClips>5</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Calibri Light</vt:lpstr>
      <vt:lpstr>Cambria Math</vt:lpstr>
      <vt:lpstr>Raleway</vt:lpstr>
      <vt:lpstr>Rockwell</vt:lpstr>
      <vt:lpstr>Tahoma</vt:lpstr>
      <vt:lpstr>Times New Roman</vt:lpstr>
      <vt:lpstr>Office Theme</vt:lpstr>
      <vt:lpstr>Equation</vt:lpstr>
      <vt:lpstr>MathType 7.0 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Tuấn Anh Trần</cp:lastModifiedBy>
  <cp:revision>59</cp:revision>
  <dcterms:created xsi:type="dcterms:W3CDTF">2021-06-07T13:44:30Z</dcterms:created>
  <dcterms:modified xsi:type="dcterms:W3CDTF">2021-09-20T13:46:09Z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