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51" r:id="rId2"/>
    <p:sldId id="257" r:id="rId3"/>
    <p:sldId id="260" r:id="rId4"/>
    <p:sldId id="258" r:id="rId5"/>
    <p:sldId id="340" r:id="rId6"/>
    <p:sldId id="275" r:id="rId7"/>
    <p:sldId id="343" r:id="rId8"/>
    <p:sldId id="261" r:id="rId9"/>
    <p:sldId id="300" r:id="rId10"/>
    <p:sldId id="276" r:id="rId11"/>
    <p:sldId id="449" r:id="rId12"/>
    <p:sldId id="349" r:id="rId13"/>
    <p:sldId id="266" r:id="rId14"/>
    <p:sldId id="350" r:id="rId15"/>
    <p:sldId id="348" r:id="rId16"/>
    <p:sldId id="267" r:id="rId17"/>
    <p:sldId id="351" r:id="rId18"/>
    <p:sldId id="269" r:id="rId19"/>
    <p:sldId id="352" r:id="rId20"/>
    <p:sldId id="450" r:id="rId21"/>
    <p:sldId id="435" r:id="rId22"/>
    <p:sldId id="436" r:id="rId23"/>
    <p:sldId id="270" r:id="rId24"/>
    <p:sldId id="418" r:id="rId25"/>
    <p:sldId id="434" r:id="rId26"/>
    <p:sldId id="281" r:id="rId27"/>
    <p:sldId id="302" r:id="rId28"/>
    <p:sldId id="272" r:id="rId29"/>
    <p:sldId id="437" r:id="rId30"/>
    <p:sldId id="439" r:id="rId31"/>
    <p:sldId id="442" r:id="rId32"/>
    <p:sldId id="440" r:id="rId33"/>
    <p:sldId id="284" r:id="rId34"/>
    <p:sldId id="316" r:id="rId35"/>
    <p:sldId id="319" r:id="rId36"/>
    <p:sldId id="441" r:id="rId37"/>
    <p:sldId id="324" r:id="rId38"/>
    <p:sldId id="320" r:id="rId39"/>
    <p:sldId id="321" r:id="rId40"/>
    <p:sldId id="322" r:id="rId41"/>
    <p:sldId id="288" r:id="rId42"/>
    <p:sldId id="290" r:id="rId43"/>
    <p:sldId id="444" r:id="rId44"/>
    <p:sldId id="446" r:id="rId45"/>
    <p:sldId id="420" r:id="rId46"/>
    <p:sldId id="424" r:id="rId47"/>
    <p:sldId id="447" r:id="rId48"/>
    <p:sldId id="44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FF"/>
    <a:srgbClr val="006600"/>
    <a:srgbClr val="0000CC"/>
    <a:srgbClr val="F41902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2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CF444-B730-4B35-8005-746124FB44D1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A0E92-C2C5-4EFE-B531-2666C1D7D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110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0675B2-EA68-40FB-B932-C3AF9D2A0431}" type="slidenum">
              <a:rPr lang="en-US" altLang="en-US" b="1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2661277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="" xmlns:a16="http://schemas.microsoft.com/office/drawing/2014/main" id="{4AF1C8F9-4CBE-4968-A4AA-01D3E0DBBB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="" xmlns:a16="http://schemas.microsoft.com/office/drawing/2014/main" id="{A9D8FFB7-FD85-4B70-A78E-4D574F711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="" xmlns:a16="http://schemas.microsoft.com/office/drawing/2014/main" id="{8C4ECA6C-8F9E-471B-A645-7E674B5D5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02785D-13A5-41E9-B371-DEE0C4945470}" type="slidenum">
              <a:rPr lang="en-US" altLang="en-US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="" xmlns:a16="http://schemas.microsoft.com/office/drawing/2014/main" id="{33DD8230-3332-4BE7-B75F-1E7EA9E15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81F5E9-7C2C-4664-BF44-547EF28AB84B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="" xmlns:a16="http://schemas.microsoft.com/office/drawing/2014/main" id="{06F18DC4-3496-4F5D-834E-F33D4FE7F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="" xmlns:a16="http://schemas.microsoft.com/office/drawing/2014/main" id="{983614E6-F19B-432F-A26B-ABAE0A99A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="" xmlns:a16="http://schemas.microsoft.com/office/drawing/2014/main" id="{CD5B6C90-CA36-4A72-8274-561F8696D7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4B25E6-27C4-44A3-8A4D-BBA854C6436D}" type="slidenum">
              <a:rPr lang="en-US" altLang="en-US" sz="1200"/>
              <a:pPr/>
              <a:t>45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="" xmlns:a16="http://schemas.microsoft.com/office/drawing/2014/main" id="{60C13657-172C-4EA8-B6C5-130817E018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="" xmlns:a16="http://schemas.microsoft.com/office/drawing/2014/main" id="{F13BDA18-35A7-46DB-BBDA-77D851676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="" xmlns:p14="http://schemas.microsoft.com/office/powerpoint/2010/main" val="325626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="" xmlns:a16="http://schemas.microsoft.com/office/drawing/2014/main" id="{8D3D170E-538A-4FD9-A092-B86359B616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9C0DD3-2450-49D7-BFAA-1CCAA9CA61B4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="" xmlns:a16="http://schemas.microsoft.com/office/drawing/2014/main" id="{8C769509-BF59-445E-8783-82B69031C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="" xmlns:a16="http://schemas.microsoft.com/office/drawing/2014/main" id="{295A949F-48AF-4AC3-B090-BF4FACD22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Đặt vấn đề - thí nghiệm</a:t>
            </a:r>
          </a:p>
        </p:txBody>
      </p:sp>
    </p:spTree>
    <p:extLst>
      <p:ext uri="{BB962C8B-B14F-4D97-AF65-F5344CB8AC3E}">
        <p14:creationId xmlns="" xmlns:p14="http://schemas.microsoft.com/office/powerpoint/2010/main" val="16660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08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914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404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245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464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889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40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944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694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463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41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38C03-9937-4AF1-8B10-0B5E27D00CC4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8F1-9BA7-4261-84FC-D556D312A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93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mp4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327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3527851" y="1581150"/>
            <a:ext cx="526541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 ĐIỆN TỬ MÔN KHTN 6</a:t>
            </a:r>
          </a:p>
          <a:p>
            <a:pPr algn="ctr"/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323" t="7012" r="8375" b="3760"/>
          <a:stretch/>
        </p:blipFill>
        <p:spPr>
          <a:xfrm>
            <a:off x="379988" y="239536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3591985" y="2673350"/>
            <a:ext cx="413517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x-none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509433" y="615950"/>
            <a:ext cx="530254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THCS LONG BIÊN</a:t>
            </a:r>
            <a:endParaRPr lang="vi-VN" sz="3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an thuyền từ nan tre, lênh đênh trên biển | Tin tức mới nhất 24h - Đọc Báo  Lao Động online - Laodong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3962400" cy="2196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át hiện thi thể 3 thuyền viên trong hầm tàu bị chìm ở Cà Mau |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80" y="3505201"/>
            <a:ext cx="5638800" cy="2410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ì sao gọi là tiền thuận buồm xuôi gió 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34" y="609601"/>
            <a:ext cx="4084967" cy="223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9496" y="2790001"/>
            <a:ext cx="4103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6358" y="6109893"/>
            <a:ext cx="774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6840" y="2895600"/>
            <a:ext cx="4099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14800" y="886690"/>
            <a:ext cx="0" cy="14478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05800" y="1610590"/>
            <a:ext cx="152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43800" y="5181600"/>
            <a:ext cx="0" cy="92829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34808" y="6109892"/>
            <a:ext cx="559984" cy="5219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3">
            <a:extLst>
              <a:ext uri="{FF2B5EF4-FFF2-40B4-BE49-F238E27FC236}">
                <a16:creationId xmlns="" xmlns:a16="http://schemas.microsoft.com/office/drawing/2014/main" id="{309FFE9D-1C5D-4F6A-93B6-1DDD9671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2" y="-76200"/>
            <a:ext cx="107187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8824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="" xmlns:a16="http://schemas.microsoft.com/office/drawing/2014/main" id="{57B31F4E-0081-4AC8-B01B-3636218545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4578" name="Picture 3" descr="CORIOLIS">
            <a:extLst>
              <a:ext uri="{FF2B5EF4-FFF2-40B4-BE49-F238E27FC236}">
                <a16:creationId xmlns="" xmlns:a16="http://schemas.microsoft.com/office/drawing/2014/main" id="{CEA732BA-97F6-4133-A8D5-D20CA45E80B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575" y="2205038"/>
            <a:ext cx="2971800" cy="2652712"/>
          </a:xfrm>
          <a:solidFill>
            <a:srgbClr val="FFFF00"/>
          </a:solidFill>
        </p:spPr>
      </p:pic>
      <p:sp>
        <p:nvSpPr>
          <p:cNvPr id="24579" name="Oval 108">
            <a:extLst>
              <a:ext uri="{FF2B5EF4-FFF2-40B4-BE49-F238E27FC236}">
                <a16:creationId xmlns="" xmlns:a16="http://schemas.microsoft.com/office/drawing/2014/main" id="{7A922BED-D96B-42A7-8365-1081B231F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357563"/>
            <a:ext cx="215900" cy="215900"/>
          </a:xfrm>
          <a:prstGeom prst="ellipse">
            <a:avLst/>
          </a:prstGeom>
          <a:solidFill>
            <a:srgbClr val="FFFF00"/>
          </a:solidFill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="" xmlns:a16="http://schemas.microsoft.com/office/drawing/2014/main" id="{5249215A-8174-4AA8-A3E4-E1C73A611DAF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2792414"/>
            <a:ext cx="4038600" cy="1285875"/>
            <a:chOff x="0" y="2833255"/>
            <a:chExt cx="4038600" cy="1285875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FFA613E8-552D-4C63-BDF6-4EF0A5EF64D1}"/>
                </a:ext>
              </a:extLst>
            </p:cNvPr>
            <p:cNvCxnSpPr/>
            <p:nvPr/>
          </p:nvCxnSpPr>
          <p:spPr bwMode="auto">
            <a:xfrm>
              <a:off x="2590800" y="3490480"/>
              <a:ext cx="1447800" cy="1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91" name="Picture 17" descr="C:\Users\DONGXINH\Desktop\themes\76877.jpg">
              <a:extLst>
                <a:ext uri="{FF2B5EF4-FFF2-40B4-BE49-F238E27FC236}">
                  <a16:creationId xmlns="" xmlns:a16="http://schemas.microsoft.com/office/drawing/2014/main" id="{6EFCAC2E-B5A9-46A9-84FF-7A5EA5BC9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2937" y="2190318"/>
              <a:ext cx="1285875" cy="2571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6">
            <a:extLst>
              <a:ext uri="{FF2B5EF4-FFF2-40B4-BE49-F238E27FC236}">
                <a16:creationId xmlns="" xmlns:a16="http://schemas.microsoft.com/office/drawing/2014/main" id="{61FD50D9-177A-4F9C-A13E-F30849C50230}"/>
              </a:ext>
            </a:extLst>
          </p:cNvPr>
          <p:cNvGrpSpPr>
            <a:grpSpLocks/>
          </p:cNvGrpSpPr>
          <p:nvPr/>
        </p:nvGrpSpPr>
        <p:grpSpPr bwMode="auto">
          <a:xfrm>
            <a:off x="5603876" y="4114801"/>
            <a:ext cx="1285875" cy="2860675"/>
            <a:chOff x="4038601" y="4114800"/>
            <a:chExt cx="1285875" cy="2860257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22499CC8-8FE6-43A4-8B9C-9BEDB0E61FFF}"/>
                </a:ext>
              </a:extLst>
            </p:cNvPr>
            <p:cNvCxnSpPr/>
            <p:nvPr/>
          </p:nvCxnSpPr>
          <p:spPr bwMode="auto">
            <a:xfrm rot="16200000" flipV="1">
              <a:off x="4040282" y="4749707"/>
              <a:ext cx="1271402" cy="1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89" name="Picture 20" descr="C:\Users\DONGXINH\Desktop\themes\56.jpg">
              <a:extLst>
                <a:ext uri="{FF2B5EF4-FFF2-40B4-BE49-F238E27FC236}">
                  <a16:creationId xmlns="" xmlns:a16="http://schemas.microsoft.com/office/drawing/2014/main" id="{1DB346BD-9646-418C-99A6-560B75D3B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8601" y="5181600"/>
              <a:ext cx="1285875" cy="1793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2">
            <a:extLst>
              <a:ext uri="{FF2B5EF4-FFF2-40B4-BE49-F238E27FC236}">
                <a16:creationId xmlns="" xmlns:a16="http://schemas.microsoft.com/office/drawing/2014/main" id="{A8527ACD-E0E2-4D72-BE52-01F7B5D3BBA9}"/>
              </a:ext>
            </a:extLst>
          </p:cNvPr>
          <p:cNvGrpSpPr>
            <a:grpSpLocks/>
          </p:cNvGrpSpPr>
          <p:nvPr/>
        </p:nvGrpSpPr>
        <p:grpSpPr bwMode="auto">
          <a:xfrm>
            <a:off x="5403850" y="-152400"/>
            <a:ext cx="1524000" cy="2971800"/>
            <a:chOff x="3886200" y="-228600"/>
            <a:chExt cx="1523999" cy="2971800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="" xmlns:a16="http://schemas.microsoft.com/office/drawing/2014/main" id="{792D6904-2B64-4815-9A0C-7C42F1C41F57}"/>
                </a:ext>
              </a:extLst>
            </p:cNvPr>
            <p:cNvCxnSpPr/>
            <p:nvPr/>
          </p:nvCxnSpPr>
          <p:spPr bwMode="auto">
            <a:xfrm rot="5400000">
              <a:off x="4178299" y="2233613"/>
              <a:ext cx="101758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87" name="Picture 83" descr="C:\Users\DONGXINH\Desktop\themes\55767.jpg">
              <a:extLst>
                <a:ext uri="{FF2B5EF4-FFF2-40B4-BE49-F238E27FC236}">
                  <a16:creationId xmlns="" xmlns:a16="http://schemas.microsoft.com/office/drawing/2014/main" id="{99F71AF8-F5D5-4D01-9E72-EEAE64684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-228600"/>
              <a:ext cx="1523999" cy="2006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4">
            <a:extLst>
              <a:ext uri="{FF2B5EF4-FFF2-40B4-BE49-F238E27FC236}">
                <a16:creationId xmlns="" xmlns:a16="http://schemas.microsoft.com/office/drawing/2014/main" id="{478F0998-3AC3-494A-A2BB-53D13B9FD63B}"/>
              </a:ext>
            </a:extLst>
          </p:cNvPr>
          <p:cNvGrpSpPr>
            <a:grpSpLocks/>
          </p:cNvGrpSpPr>
          <p:nvPr/>
        </p:nvGrpSpPr>
        <p:grpSpPr bwMode="auto">
          <a:xfrm>
            <a:off x="7121525" y="2673350"/>
            <a:ext cx="3455988" cy="1633538"/>
            <a:chOff x="5715000" y="2701630"/>
            <a:chExt cx="3456705" cy="1633536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="" xmlns:a16="http://schemas.microsoft.com/office/drawing/2014/main" id="{2F761739-900D-4C45-978D-A80D1B062810}"/>
                </a:ext>
              </a:extLst>
            </p:cNvPr>
            <p:cNvCxnSpPr/>
            <p:nvPr/>
          </p:nvCxnSpPr>
          <p:spPr bwMode="auto">
            <a:xfrm rot="10800000">
              <a:off x="5715000" y="3490617"/>
              <a:ext cx="1676748" cy="1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585" name="Picture 18" descr="C:\Users\DONGXINH\Desktop\themes\89768.jpg">
              <a:extLst>
                <a:ext uri="{FF2B5EF4-FFF2-40B4-BE49-F238E27FC236}">
                  <a16:creationId xmlns="" xmlns:a16="http://schemas.microsoft.com/office/drawing/2014/main" id="{90555EA7-E01B-4595-A589-95DBDE532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46164" y="2409625"/>
              <a:ext cx="1633536" cy="2217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06237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271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00365 -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07083 0.0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Line 4">
            <a:extLst>
              <a:ext uri="{FF2B5EF4-FFF2-40B4-BE49-F238E27FC236}">
                <a16:creationId xmlns="" xmlns:a16="http://schemas.microsoft.com/office/drawing/2014/main" id="{3D9DE240-90A5-44C7-9C25-C76EDD075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561975"/>
            <a:ext cx="0" cy="632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7" name="Text Box 55">
            <a:extLst>
              <a:ext uri="{FF2B5EF4-FFF2-40B4-BE49-F238E27FC236}">
                <a16:creationId xmlns="" xmlns:a16="http://schemas.microsoft.com/office/drawing/2014/main" id="{A8CA8F3A-EC02-44D3-9676-253BC01E5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15" y="776286"/>
            <a:ext cx="8535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</a:rPr>
              <a:t>Phương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248" name="Text Box 56">
            <a:extLst>
              <a:ext uri="{FF2B5EF4-FFF2-40B4-BE49-F238E27FC236}">
                <a16:creationId xmlns="" xmlns:a16="http://schemas.microsoft.com/office/drawing/2014/main" id="{C4D5AF36-563D-470F-8293-756486D4B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06" y="1319589"/>
            <a:ext cx="165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b="1" dirty="0"/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Dây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dọi</a:t>
            </a:r>
            <a:r>
              <a:rPr lang="en-US" altLang="en-US" sz="2800" b="1" dirty="0">
                <a:solidFill>
                  <a:srgbClr val="006600"/>
                </a:solidFill>
              </a:rPr>
              <a:t>:</a:t>
            </a:r>
          </a:p>
        </p:txBody>
      </p:sp>
      <p:sp>
        <p:nvSpPr>
          <p:cNvPr id="8249" name="Text Box 57">
            <a:extLst>
              <a:ext uri="{FF2B5EF4-FFF2-40B4-BE49-F238E27FC236}">
                <a16:creationId xmlns="" xmlns:a16="http://schemas.microsoft.com/office/drawing/2014/main" id="{547E7049-DBA2-4064-A034-AC235CBCD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5232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/>
              <a:t>+ </a:t>
            </a:r>
            <a:r>
              <a:rPr lang="en-US" altLang="en-US" sz="2800" b="1" dirty="0" err="1">
                <a:solidFill>
                  <a:srgbClr val="0000CC"/>
                </a:solidFill>
              </a:rPr>
              <a:t>Cấu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tạo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gồm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quả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nặng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treo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đầu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sợi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mềm</a:t>
            </a:r>
            <a:endParaRPr lang="en-US" altLang="en-US" sz="2800" b="1" dirty="0"/>
          </a:p>
        </p:txBody>
      </p:sp>
      <p:sp>
        <p:nvSpPr>
          <p:cNvPr id="8250" name="Text Box 58">
            <a:extLst>
              <a:ext uri="{FF2B5EF4-FFF2-40B4-BE49-F238E27FC236}">
                <a16:creationId xmlns="" xmlns:a16="http://schemas.microsoft.com/office/drawing/2014/main" id="{B4A325AB-20B9-4B0F-8CC2-8848C463D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93" y="3507690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/>
              <a:t>+ </a:t>
            </a:r>
            <a:r>
              <a:rPr lang="en-US" altLang="en-US" sz="2800" b="1" dirty="0" err="1">
                <a:solidFill>
                  <a:srgbClr val="0000CC"/>
                </a:solidFill>
              </a:rPr>
              <a:t>Phương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dọi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phương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thẳng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đứng</a:t>
            </a:r>
            <a:r>
              <a:rPr lang="en-US" altLang="en-US" sz="2800" b="1" dirty="0"/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chiều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xuống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dưới</a:t>
            </a:r>
            <a:endParaRPr lang="en-US" altLang="en-US" sz="2800" b="1" dirty="0"/>
          </a:p>
        </p:txBody>
      </p:sp>
      <p:pic>
        <p:nvPicPr>
          <p:cNvPr id="16394" name="Picture 10">
            <a:extLst>
              <a:ext uri="{FF2B5EF4-FFF2-40B4-BE49-F238E27FC236}">
                <a16:creationId xmlns="" xmlns:a16="http://schemas.microsoft.com/office/drawing/2014/main" id="{19CFD194-5220-4908-88DE-773F8C79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68" y="1319589"/>
            <a:ext cx="2867526" cy="552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>
            <a:extLst>
              <a:ext uri="{FF2B5EF4-FFF2-40B4-BE49-F238E27FC236}">
                <a16:creationId xmlns="" xmlns:a16="http://schemas.microsoft.com/office/drawing/2014/main" id="{45BAFEA2-B845-4F65-BB97-C61934CD1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06" y="13493"/>
            <a:ext cx="10005093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34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="" xmlns:a16="http://schemas.microsoft.com/office/drawing/2014/main" id="{333BFAFC-9EE1-4DCE-B96B-A0B73378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93" y="5070148"/>
            <a:ext cx="571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+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Tác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dụng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dùng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để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xác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định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thẳng</a:t>
            </a: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đứng</a:t>
            </a: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="" xmlns:a16="http://schemas.microsoft.com/office/drawing/2014/main" id="{0210F7CF-7065-4A3A-9533-CE1AC506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094" y="1320007"/>
            <a:ext cx="368141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7" grpId="0"/>
      <p:bldP spid="8248" grpId="0"/>
      <p:bldP spid="8249" grpId="0"/>
      <p:bldP spid="82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="" xmlns:a16="http://schemas.microsoft.com/office/drawing/2014/main" id="{3EDB2992-778A-4366-A0AF-F01D0ED76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16" y="-100379"/>
            <a:ext cx="73914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500" b="1" i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500" b="1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500" b="1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284F5ADA-54ED-4B93-B3A9-11CDB4DB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79" y="630238"/>
            <a:ext cx="12047621" cy="2031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a. Trọng lực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có phương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thẳng đứng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và có chiều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hướng về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Trái Đất</a:t>
            </a:r>
            <a:r>
              <a:rPr lang="en-US" altLang="en-US" sz="3600" b="1" dirty="0">
                <a:solidFill>
                  <a:srgbClr val="002060"/>
                </a:solidFill>
              </a:rPr>
              <a:t>).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="" xmlns:a16="http://schemas.microsoft.com/office/drawing/2014/main" id="{A2FE3467-4A8F-4383-8322-2FAEBEF80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78" y="2661563"/>
            <a:ext cx="12047621" cy="28623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b. Trọng lượng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là độ lớn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hút của Trái Đất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tác dụng lên vật.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Kí hiệu: P		- Đơn vị: 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5BE69A-29AC-4E5E-8D99-90FAE7894202}"/>
              </a:ext>
            </a:extLst>
          </p:cNvPr>
          <p:cNvSpPr txBox="1"/>
          <p:nvPr/>
        </p:nvSpPr>
        <p:spPr>
          <a:xfrm>
            <a:off x="481264" y="63548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5E118F-3264-4FC5-B48A-1A067D3F455F}"/>
              </a:ext>
            </a:extLst>
          </p:cNvPr>
          <p:cNvSpPr txBox="1"/>
          <p:nvPr/>
        </p:nvSpPr>
        <p:spPr>
          <a:xfrm>
            <a:off x="144378" y="5523885"/>
            <a:ext cx="1156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5" grpId="0" animBg="1"/>
      <p:bldP spid="4" grpId="0"/>
      <p:bldP spid="4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290001"/>
            <a:ext cx="9144000" cy="52387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Trọng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lựơng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đời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sống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339" name="Picture 2" descr="Kết quả hình ảnh cho phòng khách có ngư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0" y="1154114"/>
            <a:ext cx="4900163" cy="420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4233863" y="3627439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/>
                </a:solidFill>
              </a:rPr>
              <a:t>Khí</a:t>
            </a:r>
            <a:r>
              <a:rPr lang="en-US" altLang="en-US" sz="1800" b="1" dirty="0">
                <a:solidFill>
                  <a:schemeClr val="bg1"/>
                </a:solidFill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</a:rPr>
              <a:t>quyển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pic>
        <p:nvPicPr>
          <p:cNvPr id="14342" name="Picture 2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6" r="16151" b="-816"/>
          <a:stretch>
            <a:fillRect/>
          </a:stretch>
        </p:blipFill>
        <p:spPr bwMode="auto">
          <a:xfrm>
            <a:off x="5857297" y="1154114"/>
            <a:ext cx="6013861" cy="40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26" y="5363523"/>
            <a:ext cx="520226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7297" y="5363523"/>
            <a:ext cx="633470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227371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>
            <a:extLst>
              <a:ext uri="{FF2B5EF4-FFF2-40B4-BE49-F238E27FC236}">
                <a16:creationId xmlns="" xmlns:a16="http://schemas.microsoft.com/office/drawing/2014/main" id="{C6C40BA5-A0EC-4C4C-80B8-588CBFC21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BADDE1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u="sng">
                <a:solidFill>
                  <a:srgbClr val="C00000"/>
                </a:solidFill>
                <a:cs typeface="Arial" panose="020B0604020202020204" pitchFamily="34" charset="0"/>
              </a:rPr>
              <a:t>Trọng lực </a:t>
            </a: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trong đời sống sinh hoạt của con người </a:t>
            </a:r>
          </a:p>
        </p:txBody>
      </p:sp>
      <p:pic>
        <p:nvPicPr>
          <p:cNvPr id="16387" name="Picture 8" descr="Ngập lụt ở Chương Mỹ,Ngập lụt ở Hà Nội,Hà Nội,ngập lụt,Ngập lụt ở Quốc Oai">
            <a:extLst>
              <a:ext uri="{FF2B5EF4-FFF2-40B4-BE49-F238E27FC236}">
                <a16:creationId xmlns="" xmlns:a16="http://schemas.microsoft.com/office/drawing/2014/main" id="{73416F5D-C881-4BCC-90F6-6715ABA4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788989"/>
            <a:ext cx="3992562" cy="2967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8" descr="hÃ¬nh áº£nh traffic: giao thÃ´ng; mÃ¡y bay: airplane, plane, airline; mÃ¡y bay trá»±c thÄng, trá»±c thÄng, Helicopter">
            <a:extLst>
              <a:ext uri="{FF2B5EF4-FFF2-40B4-BE49-F238E27FC236}">
                <a16:creationId xmlns="" xmlns:a16="http://schemas.microsoft.com/office/drawing/2014/main" id="{32814668-CDE0-435E-948F-2E7A73B3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4960938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14" descr="hình ảnh cây dừa - 5">
            <a:extLst>
              <a:ext uri="{FF2B5EF4-FFF2-40B4-BE49-F238E27FC236}">
                <a16:creationId xmlns="" xmlns:a16="http://schemas.microsoft.com/office/drawing/2014/main" id="{B5AB1CA0-F895-46D6-9B2A-8722CF1B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3810000"/>
            <a:ext cx="3992562" cy="2990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2" descr="newton_apple_tree_hg_wht_24412_1">
            <a:extLst>
              <a:ext uri="{FF2B5EF4-FFF2-40B4-BE49-F238E27FC236}">
                <a16:creationId xmlns="" xmlns:a16="http://schemas.microsoft.com/office/drawing/2014/main" id="{B9802ECA-1F62-4C08-81B6-52B6127683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88988"/>
            <a:ext cx="4960938" cy="3021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AB920937-1C09-46B6-8CDE-153CFA38AA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53" r="9406" b="9903"/>
          <a:stretch>
            <a:fillRect/>
          </a:stretch>
        </p:blipFill>
        <p:spPr>
          <a:xfrm>
            <a:off x="1600201" y="1219200"/>
            <a:ext cx="4233863" cy="5519738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19F0BBD-E404-4D76-A912-CC0CA0497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4157664"/>
            <a:ext cx="412273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2">
            <a:extLst>
              <a:ext uri="{FF2B5EF4-FFF2-40B4-BE49-F238E27FC236}">
                <a16:creationId xmlns="" xmlns:a16="http://schemas.microsoft.com/office/drawing/2014/main" id="{6F3A15B1-62CF-4DF4-8418-B8B86FB01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BADDE1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Sinh hoạt của con người trong môi trường </a:t>
            </a:r>
            <a:r>
              <a:rPr lang="en-US" altLang="en-US" sz="2400" b="1" u="sng">
                <a:solidFill>
                  <a:srgbClr val="C00000"/>
                </a:solidFill>
                <a:cs typeface="Arial" panose="020B0604020202020204" pitchFamily="34" charset="0"/>
              </a:rPr>
              <a:t>không trọng lực</a:t>
            </a:r>
          </a:p>
        </p:txBody>
      </p:sp>
      <p:pic>
        <p:nvPicPr>
          <p:cNvPr id="7" name="Picture 2" descr="(Ảnh: Heavy)">
            <a:extLst>
              <a:ext uri="{FF2B5EF4-FFF2-40B4-BE49-F238E27FC236}">
                <a16:creationId xmlns="" xmlns:a16="http://schemas.microsoft.com/office/drawing/2014/main" id="{14183AF7-5795-4EFA-935C-FA2930B9F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1" y="1295400"/>
            <a:ext cx="42465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20486" name="AutoShape 3"/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pic>
        <p:nvPicPr>
          <p:cNvPr id="2048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5026026"/>
            <a:ext cx="15001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61474" y="2305615"/>
            <a:ext cx="11069052" cy="224676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26133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g00432_">
            <a:extLst>
              <a:ext uri="{FF2B5EF4-FFF2-40B4-BE49-F238E27FC236}">
                <a16:creationId xmlns="" xmlns:a16="http://schemas.microsoft.com/office/drawing/2014/main" id="{B795D68D-DC23-4739-955C-8BD17D030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223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="" xmlns:a16="http://schemas.microsoft.com/office/drawing/2014/main" id="{C1242CD2-CFBC-4932-8796-1DDFDC527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52625"/>
            <a:ext cx="7207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.VnBodoniH" panose="020B7200000000000000" pitchFamily="34" charset="0"/>
              </a:rPr>
              <a:t>?</a:t>
            </a:r>
          </a:p>
        </p:txBody>
      </p:sp>
      <p:sp>
        <p:nvSpPr>
          <p:cNvPr id="57349" name="Text Box 5">
            <a:extLst>
              <a:ext uri="{FF2B5EF4-FFF2-40B4-BE49-F238E27FC236}">
                <a16:creationId xmlns="" xmlns:a16="http://schemas.microsoft.com/office/drawing/2014/main" id="{2C07F742-8902-4ACB-BD01-286B9CB97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403476"/>
            <a:ext cx="8305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7350" name="Text Box 6">
            <a:extLst>
              <a:ext uri="{FF2B5EF4-FFF2-40B4-BE49-F238E27FC236}">
                <a16:creationId xmlns="" xmlns:a16="http://schemas.microsoft.com/office/drawing/2014/main" id="{BD9EB249-1E9F-4DC9-AFF0-FCBD39295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068" y="5849936"/>
            <a:ext cx="4641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7353" name="Picture 9" descr="j0157763">
            <a:extLst>
              <a:ext uri="{FF2B5EF4-FFF2-40B4-BE49-F238E27FC236}">
                <a16:creationId xmlns="" xmlns:a16="http://schemas.microsoft.com/office/drawing/2014/main" id="{CF1C6ED3-1305-424F-A7F5-CC558B534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4" y="3068637"/>
            <a:ext cx="2689975" cy="271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j0211949">
            <a:extLst>
              <a:ext uri="{FF2B5EF4-FFF2-40B4-BE49-F238E27FC236}">
                <a16:creationId xmlns="" xmlns:a16="http://schemas.microsoft.com/office/drawing/2014/main" id="{9EABE078-00D9-4C28-94B6-82355E216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10" y="3502819"/>
            <a:ext cx="314807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5" descr="Narrow vertical">
            <a:extLst>
              <a:ext uri="{FF2B5EF4-FFF2-40B4-BE49-F238E27FC236}">
                <a16:creationId xmlns="" xmlns:a16="http://schemas.microsoft.com/office/drawing/2014/main" id="{2174D105-5C64-4464-B80C-D51BE857BD75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3817937" y="0"/>
            <a:ext cx="6896100" cy="894556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r>
              <a:rPr lang="en-US" sz="3600" kern="10" dirty="0" err="1">
                <a:latin typeface="+mj-lt"/>
                <a:ea typeface="+mj-lt"/>
                <a:cs typeface="+mj-lt"/>
              </a:rPr>
              <a:t>Bài</a:t>
            </a:r>
            <a:r>
              <a:rPr lang="en-US" sz="3600" kern="10" dirty="0">
                <a:latin typeface="+mj-lt"/>
                <a:ea typeface="+mj-lt"/>
                <a:cs typeface="+mj-lt"/>
              </a:rPr>
              <a:t> </a:t>
            </a:r>
            <a:r>
              <a:rPr lang="en-US" sz="3600" kern="10" dirty="0" err="1">
                <a:latin typeface="+mj-lt"/>
                <a:ea typeface="+mj-lt"/>
                <a:cs typeface="+mj-lt"/>
              </a:rPr>
              <a:t>tập</a:t>
            </a:r>
            <a:endParaRPr lang="en-US" sz="3600" kern="10" dirty="0">
              <a:latin typeface="+mj-lt"/>
              <a:ea typeface="+mj-lt"/>
              <a:cs typeface="+mj-lt"/>
            </a:endParaRPr>
          </a:p>
        </p:txBody>
      </p:sp>
      <p:pic>
        <p:nvPicPr>
          <p:cNvPr id="23554" name="Picture 2" descr="C:\Users\DONGXINH\Desktop\themes\ve-may-bay-tu-ha-noi-den-da-lat.jpg">
            <a:extLst>
              <a:ext uri="{FF2B5EF4-FFF2-40B4-BE49-F238E27FC236}">
                <a16:creationId xmlns="" xmlns:a16="http://schemas.microsoft.com/office/drawing/2014/main" id="{4047F20B-5D43-4222-8400-A56598DB0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762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2" y="5026025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45432" y="1012826"/>
            <a:ext cx="1012256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Tìm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hiểu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mối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hệ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giữa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081036-8BDC-4819-B202-26BE8B8733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562877" y="1218628"/>
            <a:ext cx="3780493" cy="73341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5178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3"/>
          <p:cNvSpPr>
            <a:spLocks noChangeArrowheads="1" noChangeShapeType="1" noTextEdit="1"/>
          </p:cNvSpPr>
          <p:nvPr/>
        </p:nvSpPr>
        <p:spPr bwMode="auto">
          <a:xfrm rot="217259">
            <a:off x="2502695" y="2052395"/>
            <a:ext cx="7542212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5294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107763" dir="18900000" algn="ctr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107763" dir="18900000" algn="ctr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107763" dir="18900000" algn="ctr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TỰ NHIÊN 6</a:t>
            </a:r>
          </a:p>
        </p:txBody>
      </p:sp>
      <p:pic>
        <p:nvPicPr>
          <p:cNvPr id="2051" name="Picture 6" descr="A-ANI5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4" y="2641842"/>
            <a:ext cx="175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4"/>
          <p:cNvGrpSpPr>
            <a:grpSpLocks/>
          </p:cNvGrpSpPr>
          <p:nvPr/>
        </p:nvGrpSpPr>
        <p:grpSpPr bwMode="auto">
          <a:xfrm rot="5400000">
            <a:off x="7806532" y="3901282"/>
            <a:ext cx="2884487" cy="2838450"/>
            <a:chOff x="3936" y="-15"/>
            <a:chExt cx="1817" cy="1788"/>
          </a:xfrm>
        </p:grpSpPr>
        <p:pic>
          <p:nvPicPr>
            <p:cNvPr id="2070" name="Picture 5" descr="hoa-hong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6" descr="hoa-d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hoa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8"/>
          <p:cNvGrpSpPr>
            <a:grpSpLocks/>
          </p:cNvGrpSpPr>
          <p:nvPr/>
        </p:nvGrpSpPr>
        <p:grpSpPr bwMode="auto">
          <a:xfrm rot="10800000">
            <a:off x="1611314" y="3984625"/>
            <a:ext cx="2884487" cy="2838450"/>
            <a:chOff x="3936" y="-15"/>
            <a:chExt cx="1817" cy="1788"/>
          </a:xfrm>
        </p:grpSpPr>
        <p:pic>
          <p:nvPicPr>
            <p:cNvPr id="2067" name="Picture 9" descr="hoa-hong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10" descr="hoa-d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11" descr="hoa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4" name="Group 17"/>
          <p:cNvGrpSpPr>
            <a:grpSpLocks/>
          </p:cNvGrpSpPr>
          <p:nvPr/>
        </p:nvGrpSpPr>
        <p:grpSpPr bwMode="auto">
          <a:xfrm>
            <a:off x="7783514" y="0"/>
            <a:ext cx="2884487" cy="2838450"/>
            <a:chOff x="3936" y="-15"/>
            <a:chExt cx="1817" cy="1788"/>
          </a:xfrm>
        </p:grpSpPr>
        <p:pic>
          <p:nvPicPr>
            <p:cNvPr id="2064" name="Picture 18" descr="hoa-hong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9" descr="hoa-d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0" descr="hoa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5" name="Group 21"/>
          <p:cNvGrpSpPr>
            <a:grpSpLocks/>
          </p:cNvGrpSpPr>
          <p:nvPr/>
        </p:nvGrpSpPr>
        <p:grpSpPr bwMode="auto">
          <a:xfrm rot="-5400000">
            <a:off x="1500981" y="23019"/>
            <a:ext cx="2884488" cy="2838450"/>
            <a:chOff x="3936" y="-15"/>
            <a:chExt cx="1817" cy="1788"/>
          </a:xfrm>
        </p:grpSpPr>
        <p:pic>
          <p:nvPicPr>
            <p:cNvPr id="2061" name="Picture 22" descr="hoa-hong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3" descr="hoa-d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4" descr="hoa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6" name="WordArt 27"/>
          <p:cNvSpPr>
            <a:spLocks noChangeArrowheads="1" noChangeShapeType="1" noTextEdit="1"/>
          </p:cNvSpPr>
          <p:nvPr/>
        </p:nvSpPr>
        <p:spPr bwMode="auto">
          <a:xfrm>
            <a:off x="3469317" y="5505449"/>
            <a:ext cx="6276975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2059" name="TextBox 3"/>
          <p:cNvSpPr txBox="1">
            <a:spLocks noChangeArrowheads="1"/>
          </p:cNvSpPr>
          <p:nvPr/>
        </p:nvSpPr>
        <p:spPr bwMode="auto">
          <a:xfrm>
            <a:off x="3105151" y="3963510"/>
            <a:ext cx="66505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43: TRỌNG LƯỢNG, LỰC HẤP DẪN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357459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2" y="5026025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081036-8BDC-4819-B202-26BE8B8733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464745" y="-1910995"/>
            <a:ext cx="4719075" cy="915496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="" xmlns:a16="http://schemas.microsoft.com/office/drawing/2014/main" id="{51BC6E4F-6643-1B45-41D3-9826B3C521A5}"/>
              </a:ext>
            </a:extLst>
          </p:cNvPr>
          <p:cNvSpPr txBox="1"/>
          <p:nvPr/>
        </p:nvSpPr>
        <p:spPr>
          <a:xfrm>
            <a:off x="246800" y="5026025"/>
            <a:ext cx="7295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b, e, 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BC582B-E6D5-199D-9A7E-7B6D1244056D}"/>
              </a:ext>
            </a:extLst>
          </p:cNvPr>
          <p:cNvSpPr txBox="1"/>
          <p:nvPr/>
        </p:nvSpPr>
        <p:spPr>
          <a:xfrm>
            <a:off x="246800" y="5549245"/>
            <a:ext cx="902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a, c, d.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48B03AE-0FD1-C136-0735-C8B9DB27AEF3}"/>
              </a:ext>
            </a:extLst>
          </p:cNvPr>
          <p:cNvSpPr txBox="1"/>
          <p:nvPr/>
        </p:nvSpPr>
        <p:spPr>
          <a:xfrm>
            <a:off x="246800" y="6147533"/>
            <a:ext cx="7295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a, d, g. </a:t>
            </a:r>
          </a:p>
        </p:txBody>
      </p:sp>
    </p:spTree>
    <p:extLst>
      <p:ext uri="{BB962C8B-B14F-4D97-AF65-F5344CB8AC3E}">
        <p14:creationId xmlns="" xmlns:p14="http://schemas.microsoft.com/office/powerpoint/2010/main" val="1007012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6940A5-5ACC-46F5-8E05-DDEBD09EF18F}"/>
              </a:ext>
            </a:extLst>
          </p:cNvPr>
          <p:cNvSpPr txBox="1"/>
          <p:nvPr/>
        </p:nvSpPr>
        <p:spPr>
          <a:xfrm>
            <a:off x="3326295" y="110965"/>
            <a:ext cx="44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LẠI KIẾN THỨC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02712AE-B9ED-474D-8FD6-8AADDB72E41B}"/>
              </a:ext>
            </a:extLst>
          </p:cNvPr>
          <p:cNvSpPr txBox="1"/>
          <p:nvPr/>
        </p:nvSpPr>
        <p:spPr>
          <a:xfrm>
            <a:off x="848138" y="618701"/>
            <a:ext cx="11271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="" xmlns:a16="http://schemas.microsoft.com/office/drawing/2014/main" id="{76034B05-35C9-43DB-9C0D-5B057D45D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45" y="2511256"/>
            <a:ext cx="11851106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742950" indent="-742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1.Trọng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7D3992ED-D67C-4F91-87E8-FB07E1D5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8" y="3100249"/>
            <a:ext cx="12047621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2.Trọng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có phương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thẳng đứng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và có chiều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hướng về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Trái Đất</a:t>
            </a:r>
            <a:r>
              <a:rPr lang="en-US" altLang="en-US" sz="2800" b="1" dirty="0">
                <a:solidFill>
                  <a:srgbClr val="002060"/>
                </a:solidFill>
              </a:rPr>
              <a:t>).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8E15FD35-1C3E-4847-9D72-02D99F7F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7" y="4207974"/>
            <a:ext cx="12047621" cy="16004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là độ lớn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lực hút của Trái Đất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tác dụng lên vật.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Kí hiệu: P		- Đơn vị: 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BC5688C-EC78-42CD-834E-840EBA491449}"/>
              </a:ext>
            </a:extLst>
          </p:cNvPr>
          <p:cNvSpPr txBox="1"/>
          <p:nvPr/>
        </p:nvSpPr>
        <p:spPr>
          <a:xfrm>
            <a:off x="5924" y="6100704"/>
            <a:ext cx="1211981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87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513348"/>
            <a:ext cx="10515600" cy="376673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BÀI 43.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="" xmlns:p14="http://schemas.microsoft.com/office/powerpoint/2010/main" val="1073007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298A5A72-8FF6-46D4-A362-D6ECA77CC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6" y="277814"/>
            <a:ext cx="6975475" cy="6159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altLang="en-US" sz="3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2">
            <a:extLst>
              <a:ext uri="{FF2B5EF4-FFF2-40B4-BE49-F238E27FC236}">
                <a16:creationId xmlns="" xmlns:a16="http://schemas.microsoft.com/office/drawing/2014/main" id="{F3FFE904-A9D5-44AA-A1AF-57F808D01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244" y="1760060"/>
            <a:ext cx="1083696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đo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đó</a:t>
            </a:r>
            <a:endParaRPr lang="en-US" altLang="en-US" sz="3300" b="1" dirty="0">
              <a:latin typeface="Times New Roman" panose="02020603050405020304" pitchFamily="18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A35B86E3-75CC-4571-BFA6-0B7511CF6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244" y="1099795"/>
            <a:ext cx="347207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F051EB96-C65F-4F15-A994-1094699F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244" y="4080911"/>
            <a:ext cx="7391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5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3C7B7E-F3C2-4DD8-A6D4-E9D99F241D5F}"/>
              </a:ext>
            </a:extLst>
          </p:cNvPr>
          <p:cNvSpPr txBox="1"/>
          <p:nvPr/>
        </p:nvSpPr>
        <p:spPr>
          <a:xfrm>
            <a:off x="1444487" y="2390252"/>
            <a:ext cx="474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Text Box 11">
            <a:extLst>
              <a:ext uri="{FF2B5EF4-FFF2-40B4-BE49-F238E27FC236}">
                <a16:creationId xmlns="" xmlns:a16="http://schemas.microsoft.com/office/drawing/2014/main" id="{EA67840A-BAFB-460C-997E-A6E6BC78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993" y="685178"/>
            <a:ext cx="481766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290513" indent="-17462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99FF66"/>
                </a:solidFill>
              </a:rPr>
              <a:t>	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Giữa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trọng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lượng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và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khối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lượng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của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cùng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một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vật</a:t>
            </a:r>
            <a:r>
              <a:rPr lang="vi-VN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có hệ thức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highlight>
                  <a:srgbClr val="FFFF00"/>
                </a:highlight>
              </a:rPr>
              <a:t>là</a:t>
            </a:r>
            <a:r>
              <a:rPr lang="en-US" altLang="en-US" sz="2400" dirty="0">
                <a:solidFill>
                  <a:srgbClr val="3333FF"/>
                </a:solidFill>
                <a:highlight>
                  <a:srgbClr val="FFFF00"/>
                </a:highlight>
              </a:rPr>
              <a:t>:</a:t>
            </a:r>
          </a:p>
        </p:txBody>
      </p:sp>
      <p:sp>
        <p:nvSpPr>
          <p:cNvPr id="77836" name="Text Box 12">
            <a:extLst>
              <a:ext uri="{FF2B5EF4-FFF2-40B4-BE49-F238E27FC236}">
                <a16:creationId xmlns="" xmlns:a16="http://schemas.microsoft.com/office/drawing/2014/main" id="{6002DD2D-FA9C-477E-87F6-38D70BA4C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624" y="689333"/>
            <a:ext cx="47942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Với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vi-VN" altLang="en-US" sz="2400" dirty="0"/>
              <a:t> là </a:t>
            </a:r>
            <a:r>
              <a:rPr lang="en-US" altLang="en-US" sz="2400" dirty="0" err="1"/>
              <a:t>trọng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lượng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(N) </a:t>
            </a:r>
            <a:endParaRPr lang="vi-VN" altLang="en-US" sz="2400" dirty="0"/>
          </a:p>
          <a:p>
            <a:pPr eaLnBrk="1" hangingPunct="1">
              <a:spcBef>
                <a:spcPct val="50000"/>
              </a:spcBef>
            </a:pPr>
            <a:r>
              <a:rPr lang="vi-VN" altLang="en-US" sz="2400" dirty="0"/>
              <a:t>       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  <a:r>
              <a:rPr lang="vi-VN" altLang="en-US" sz="2400" dirty="0"/>
              <a:t> 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lượng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vật</a:t>
            </a:r>
            <a:r>
              <a:rPr lang="en-US" altLang="en-US" sz="2400" dirty="0"/>
              <a:t> (kg)</a:t>
            </a:r>
            <a:endParaRPr lang="vi-VN" altLang="en-US" sz="2400" dirty="0"/>
          </a:p>
        </p:txBody>
      </p:sp>
      <p:sp>
        <p:nvSpPr>
          <p:cNvPr id="77837" name="Text Box 13">
            <a:extLst>
              <a:ext uri="{FF2B5EF4-FFF2-40B4-BE49-F238E27FC236}">
                <a16:creationId xmlns="" xmlns:a16="http://schemas.microsoft.com/office/drawing/2014/main" id="{06862082-B86B-4759-AD9D-507A13CF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034" y="1919817"/>
            <a:ext cx="5507567" cy="296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a)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1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</a:t>
            </a:r>
            <a:r>
              <a:rPr lang="vi-VN" altLang="en-US" sz="2667" dirty="0"/>
              <a:t> </a:t>
            </a:r>
            <a:r>
              <a:rPr lang="en-US" altLang="en-US" sz="2667" dirty="0">
                <a:solidFill>
                  <a:srgbClr val="0000FF"/>
                </a:solidFill>
              </a:rPr>
              <a:t>10 </a:t>
            </a:r>
            <a:r>
              <a:rPr lang="en-US" altLang="en-US" sz="2667" dirty="0"/>
              <a:t>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b)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2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N</a:t>
            </a:r>
            <a:endParaRPr lang="vi-VN" altLang="en-US" sz="2667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c)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en-US" altLang="en-US" sz="2667" dirty="0">
                <a:solidFill>
                  <a:srgbClr val="800000"/>
                </a:solidFill>
              </a:rPr>
              <a:t>3</a:t>
            </a:r>
            <a:r>
              <a:rPr lang="en-US" altLang="en-US" sz="2667" dirty="0"/>
              <a:t> kg 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N</a:t>
            </a:r>
            <a:r>
              <a:rPr lang="vi-VN" altLang="en-US" sz="2667" dirty="0"/>
              <a:t> </a:t>
            </a:r>
            <a:endParaRPr lang="en-US" altLang="en-US" sz="2667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667" dirty="0"/>
              <a:t>d)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vi-VN" altLang="en-US" sz="2667" dirty="0">
                <a:solidFill>
                  <a:srgbClr val="800000"/>
                </a:solidFill>
              </a:rPr>
              <a:t>7</a:t>
            </a:r>
            <a:r>
              <a:rPr lang="en-US" altLang="en-US" sz="2667" dirty="0"/>
              <a:t> kg   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 </a:t>
            </a:r>
            <a:r>
              <a:rPr lang="en-US" altLang="en-US" sz="2667" dirty="0"/>
              <a:t> 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667" dirty="0"/>
              <a:t>e</a:t>
            </a:r>
            <a:r>
              <a:rPr lang="en-US" altLang="en-US" sz="2667" dirty="0"/>
              <a:t>) </a:t>
            </a:r>
            <a:r>
              <a:rPr lang="en-US" altLang="en-US" sz="2667" dirty="0">
                <a:solidFill>
                  <a:srgbClr val="FF0000"/>
                </a:solidFill>
              </a:rPr>
              <a:t>m</a:t>
            </a:r>
            <a:r>
              <a:rPr lang="en-US" altLang="en-US" sz="2667" dirty="0"/>
              <a:t> = </a:t>
            </a:r>
            <a:r>
              <a:rPr lang="vi-VN" altLang="en-US" sz="2667" dirty="0">
                <a:solidFill>
                  <a:srgbClr val="800000"/>
                </a:solidFill>
              </a:rPr>
              <a:t>9,5</a:t>
            </a:r>
            <a:r>
              <a:rPr lang="en-US" altLang="en-US" sz="2667" dirty="0"/>
              <a:t> kg </a:t>
            </a:r>
            <a:r>
              <a:rPr lang="en-US" altLang="en-US" sz="2667" dirty="0" err="1"/>
              <a:t>thì</a:t>
            </a:r>
            <a:r>
              <a:rPr lang="en-US" altLang="en-US" sz="2667" dirty="0"/>
              <a:t> </a:t>
            </a:r>
            <a:r>
              <a:rPr lang="en-US" altLang="en-US" sz="2667" dirty="0">
                <a:solidFill>
                  <a:srgbClr val="FF0000"/>
                </a:solidFill>
              </a:rPr>
              <a:t>P</a:t>
            </a:r>
            <a:r>
              <a:rPr lang="en-US" altLang="en-US" sz="2667" dirty="0"/>
              <a:t> = </a:t>
            </a:r>
            <a:r>
              <a:rPr lang="vi-VN" altLang="en-US" sz="2667" dirty="0"/>
              <a:t>    </a:t>
            </a:r>
            <a:r>
              <a:rPr lang="en-US" altLang="en-US" sz="2667" dirty="0"/>
              <a:t>  N</a:t>
            </a:r>
          </a:p>
        </p:txBody>
      </p:sp>
      <p:sp>
        <p:nvSpPr>
          <p:cNvPr id="77838" name="Text Box 14">
            <a:extLst>
              <a:ext uri="{FF2B5EF4-FFF2-40B4-BE49-F238E27FC236}">
                <a16:creationId xmlns="" xmlns:a16="http://schemas.microsoft.com/office/drawing/2014/main" id="{E42FF35E-87C2-454F-A141-B982F190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2523067"/>
            <a:ext cx="6858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0000FF"/>
                </a:solidFill>
              </a:rPr>
              <a:t>20</a:t>
            </a:r>
          </a:p>
        </p:txBody>
      </p:sp>
      <p:sp>
        <p:nvSpPr>
          <p:cNvPr id="77839" name="Text Box 15">
            <a:extLst>
              <a:ext uri="{FF2B5EF4-FFF2-40B4-BE49-F238E27FC236}">
                <a16:creationId xmlns="" xmlns:a16="http://schemas.microsoft.com/office/drawing/2014/main" id="{75DBE502-222B-4944-8347-23D697B8F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218" y="3111501"/>
            <a:ext cx="662516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0000FF"/>
                </a:solidFill>
              </a:rPr>
              <a:t>30</a:t>
            </a:r>
          </a:p>
        </p:txBody>
      </p:sp>
      <p:sp>
        <p:nvSpPr>
          <p:cNvPr id="77840" name="Text Box 16">
            <a:extLst>
              <a:ext uri="{FF2B5EF4-FFF2-40B4-BE49-F238E27FC236}">
                <a16:creationId xmlns="" xmlns:a16="http://schemas.microsoft.com/office/drawing/2014/main" id="{BDF237B3-91C8-4C77-A6E6-A9D263CC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217" y="3754967"/>
            <a:ext cx="6688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67">
                <a:solidFill>
                  <a:srgbClr val="0000FF"/>
                </a:solidFill>
              </a:rPr>
              <a:t>7</a:t>
            </a:r>
            <a:r>
              <a:rPr lang="en-US" altLang="en-US" sz="2667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77841" name="Text Box 17">
            <a:extLst>
              <a:ext uri="{FF2B5EF4-FFF2-40B4-BE49-F238E27FC236}">
                <a16:creationId xmlns="" xmlns:a16="http://schemas.microsoft.com/office/drawing/2014/main" id="{E50C046D-7A13-4F8A-B951-69A9E3F1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5325533"/>
            <a:ext cx="1981200" cy="502766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FF0000"/>
                </a:solidFill>
              </a:rPr>
              <a:t>P </a:t>
            </a:r>
            <a:r>
              <a:rPr lang="en-US" altLang="en-US" sz="2667">
                <a:solidFill>
                  <a:srgbClr val="003300"/>
                </a:solidFill>
              </a:rPr>
              <a:t>=</a:t>
            </a:r>
            <a:r>
              <a:rPr lang="en-US" altLang="en-US" sz="2667">
                <a:solidFill>
                  <a:srgbClr val="FF0000"/>
                </a:solidFill>
              </a:rPr>
              <a:t> … m</a:t>
            </a:r>
          </a:p>
        </p:txBody>
      </p:sp>
      <p:sp>
        <p:nvSpPr>
          <p:cNvPr id="77843" name="Text Box 19">
            <a:extLst>
              <a:ext uri="{FF2B5EF4-FFF2-40B4-BE49-F238E27FC236}">
                <a16:creationId xmlns="" xmlns:a16="http://schemas.microsoft.com/office/drawing/2014/main" id="{55778B80-6652-4847-BE94-60FBF0EA9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1704996"/>
            <a:ext cx="1981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3300"/>
                </a:solidFill>
              </a:rPr>
              <a:t>=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10</a:t>
            </a:r>
            <a:r>
              <a:rPr lang="vi-VN" altLang="en-US" sz="2400" dirty="0">
                <a:solidFill>
                  <a:srgbClr val="0000FF"/>
                </a:solidFill>
              </a:rPr>
              <a:t>.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7844" name="Text Box 20">
            <a:extLst>
              <a:ext uri="{FF2B5EF4-FFF2-40B4-BE49-F238E27FC236}">
                <a16:creationId xmlns="" xmlns:a16="http://schemas.microsoft.com/office/drawing/2014/main" id="{ADB34471-752C-4C45-A606-31DA4BA4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3556765"/>
            <a:ext cx="3543300" cy="74879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FF0000"/>
                </a:solidFill>
              </a:rPr>
              <a:t>P</a:t>
            </a:r>
            <a:r>
              <a:rPr lang="vi-VN" altLang="en-US" sz="2133" dirty="0"/>
              <a:t> là</a:t>
            </a:r>
            <a:r>
              <a:rPr lang="en-US" altLang="en-US" sz="2133" dirty="0"/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trọng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N</a:t>
            </a:r>
            <a:r>
              <a:rPr lang="en-US" altLang="en-US" sz="2133" dirty="0"/>
              <a:t>) </a:t>
            </a:r>
            <a:r>
              <a:rPr lang="en-US" altLang="en-US" sz="2133" dirty="0">
                <a:solidFill>
                  <a:srgbClr val="FF0000"/>
                </a:solidFill>
              </a:rPr>
              <a:t>m</a:t>
            </a:r>
            <a:r>
              <a:rPr lang="vi-VN" altLang="en-US" sz="2133" dirty="0">
                <a:solidFill>
                  <a:srgbClr val="FF0066"/>
                </a:solidFill>
              </a:rPr>
              <a:t> </a:t>
            </a:r>
            <a:r>
              <a:rPr lang="vi-VN" altLang="en-US" sz="2133" dirty="0"/>
              <a:t>là </a:t>
            </a:r>
            <a:r>
              <a:rPr lang="en-US" altLang="en-US" sz="2133" dirty="0" err="1">
                <a:solidFill>
                  <a:srgbClr val="0000FF"/>
                </a:solidFill>
              </a:rPr>
              <a:t>khối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kg</a:t>
            </a:r>
            <a:r>
              <a:rPr lang="en-US" altLang="en-US" sz="2133" dirty="0"/>
              <a:t>)</a:t>
            </a:r>
          </a:p>
        </p:txBody>
      </p:sp>
      <p:sp>
        <p:nvSpPr>
          <p:cNvPr id="77846" name="Text Box 22">
            <a:extLst>
              <a:ext uri="{FF2B5EF4-FFF2-40B4-BE49-F238E27FC236}">
                <a16:creationId xmlns="" xmlns:a16="http://schemas.microsoft.com/office/drawing/2014/main" id="{59AFAFAE-1E99-4950-A0BA-521031189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733" y="5331884"/>
            <a:ext cx="1981200" cy="502766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67">
                <a:solidFill>
                  <a:srgbClr val="FF0000"/>
                </a:solidFill>
              </a:rPr>
              <a:t>P</a:t>
            </a:r>
            <a:r>
              <a:rPr lang="en-US" altLang="en-US" sz="2667">
                <a:solidFill>
                  <a:srgbClr val="FF3399"/>
                </a:solidFill>
              </a:rPr>
              <a:t> </a:t>
            </a:r>
            <a:r>
              <a:rPr lang="en-US" altLang="en-US" sz="2667">
                <a:solidFill>
                  <a:srgbClr val="003300"/>
                </a:solidFill>
              </a:rPr>
              <a:t>=</a:t>
            </a:r>
            <a:r>
              <a:rPr lang="en-US" altLang="en-US" sz="2667">
                <a:solidFill>
                  <a:srgbClr val="FF3399"/>
                </a:solidFill>
              </a:rPr>
              <a:t> </a:t>
            </a:r>
            <a:r>
              <a:rPr lang="en-US" altLang="en-US" sz="2667">
                <a:solidFill>
                  <a:srgbClr val="0000FF"/>
                </a:solidFill>
              </a:rPr>
              <a:t>10</a:t>
            </a:r>
            <a:r>
              <a:rPr lang="vi-VN" altLang="en-US" sz="2667">
                <a:solidFill>
                  <a:srgbClr val="0000FF"/>
                </a:solidFill>
              </a:rPr>
              <a:t>.</a:t>
            </a:r>
            <a:r>
              <a:rPr lang="en-US" altLang="en-US" sz="2667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7854" name="Text Box 30">
            <a:extLst>
              <a:ext uri="{FF2B5EF4-FFF2-40B4-BE49-F238E27FC236}">
                <a16:creationId xmlns="" xmlns:a16="http://schemas.microsoft.com/office/drawing/2014/main" id="{E28C25CD-CD3E-4EDE-A72E-932DD42FC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0" y="4334934"/>
            <a:ext cx="67945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67">
                <a:solidFill>
                  <a:srgbClr val="0000FF"/>
                </a:solidFill>
              </a:rPr>
              <a:t>95</a:t>
            </a:r>
            <a:endParaRPr lang="en-US" altLang="en-US" sz="2667">
              <a:solidFill>
                <a:srgbClr val="0000FF"/>
              </a:solidFill>
            </a:endParaRPr>
          </a:p>
        </p:txBody>
      </p:sp>
      <p:sp>
        <p:nvSpPr>
          <p:cNvPr id="77856" name="Text Box 32">
            <a:extLst>
              <a:ext uri="{FF2B5EF4-FFF2-40B4-BE49-F238E27FC236}">
                <a16:creationId xmlns="" xmlns:a16="http://schemas.microsoft.com/office/drawing/2014/main" id="{E938CA3F-8479-40FA-9040-17D12256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314951"/>
            <a:ext cx="68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="" xmlns:a16="http://schemas.microsoft.com/office/drawing/2014/main" id="{CC96DBF3-9A81-42E9-8EBE-D4FEFC73D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822" y="2260630"/>
            <a:ext cx="2472267" cy="420564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0000FF"/>
                </a:solidFill>
                <a:sym typeface="Wingdings 3" panose="05040102010807070707" pitchFamily="18" charset="2"/>
              </a:rPr>
              <a:t> m = P/10</a:t>
            </a:r>
            <a:endParaRPr lang="en-US" altLang="en-US" sz="2133" dirty="0"/>
          </a:p>
        </p:txBody>
      </p:sp>
      <p:sp>
        <p:nvSpPr>
          <p:cNvPr id="25" name="Text Box 7">
            <a:extLst>
              <a:ext uri="{FF2B5EF4-FFF2-40B4-BE49-F238E27FC236}">
                <a16:creationId xmlns="" xmlns:a16="http://schemas.microsoft.com/office/drawing/2014/main" id="{FBBAC7AF-4B81-4F2D-817A-54C14218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13" y="35315"/>
            <a:ext cx="59380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36A87AC8-A088-4733-B764-7BD0206D98E8}"/>
              </a:ext>
            </a:extLst>
          </p:cNvPr>
          <p:cNvCxnSpPr>
            <a:cxnSpLocks/>
          </p:cNvCxnSpPr>
          <p:nvPr/>
        </p:nvCxnSpPr>
        <p:spPr>
          <a:xfrm>
            <a:off x="5030244" y="689333"/>
            <a:ext cx="166142" cy="4893934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11E5D8-83F8-42D0-82A8-E5C6B68EE71F}"/>
              </a:ext>
            </a:extLst>
          </p:cNvPr>
          <p:cNvSpPr txBox="1"/>
          <p:nvPr/>
        </p:nvSpPr>
        <p:spPr>
          <a:xfrm>
            <a:off x="394960" y="2905780"/>
            <a:ext cx="178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090B6E5C-A7EA-4896-B593-596DFDDDB879}"/>
              </a:ext>
            </a:extLst>
          </p:cNvPr>
          <p:cNvSpPr/>
          <p:nvPr/>
        </p:nvSpPr>
        <p:spPr>
          <a:xfrm>
            <a:off x="47483" y="4675132"/>
            <a:ext cx="48176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P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m: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361E2A-CED4-405E-9F54-F9A884AD5886}"/>
              </a:ext>
            </a:extLst>
          </p:cNvPr>
          <p:cNvSpPr txBox="1"/>
          <p:nvPr/>
        </p:nvSpPr>
        <p:spPr>
          <a:xfrm>
            <a:off x="332956" y="685178"/>
            <a:ext cx="301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 animBg="1"/>
      <p:bldP spid="77835" grpId="1" animBg="1"/>
      <p:bldP spid="77836" grpId="0"/>
      <p:bldP spid="77837" grpId="0"/>
      <p:bldP spid="77838" grpId="0"/>
      <p:bldP spid="77839" grpId="0"/>
      <p:bldP spid="77840" grpId="0"/>
      <p:bldP spid="77841" grpId="0" animBg="1"/>
      <p:bldP spid="77841" grpId="1" animBg="1"/>
      <p:bldP spid="77843" grpId="0" animBg="1"/>
      <p:bldP spid="77844" grpId="0" animBg="1"/>
      <p:bldP spid="77846" grpId="0" animBg="1"/>
      <p:bldP spid="77854" grpId="0"/>
      <p:bldP spid="77856" grpId="0"/>
      <p:bldP spid="26" grpId="0" animBg="1"/>
      <p:bldP spid="5" grpId="0"/>
      <p:bldP spid="3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85" y="412017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100g, 200g, 500g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35151060"/>
              </p:ext>
            </p:extLst>
          </p:nvPr>
        </p:nvGraphicFramePr>
        <p:xfrm>
          <a:off x="1121073" y="1917066"/>
          <a:ext cx="8127999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100g = 0,1kg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200g = 0,2kg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500g = 0,5kg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461532" y="2967335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3428" y="3612482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3428" y="4166854"/>
            <a:ext cx="78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63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9261105"/>
              </p:ext>
            </p:extLst>
          </p:nvPr>
        </p:nvGraphicFramePr>
        <p:xfrm>
          <a:off x="600726" y="1947040"/>
          <a:ext cx="11263028" cy="41650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555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777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297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9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819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9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1620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671355" y="3630369"/>
            <a:ext cx="420308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45716" y="3472457"/>
            <a:ext cx="505268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9665" y="4053964"/>
            <a:ext cx="2324675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(</a:t>
            </a:r>
            <a:r>
              <a:rPr lang="en-US" sz="3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13053" y="4025429"/>
            <a:ext cx="590226" cy="552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09900" y="2293600"/>
            <a:ext cx="472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8080" y="2323564"/>
            <a:ext cx="4035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5663" y="4531309"/>
            <a:ext cx="8675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7880" y="4578401"/>
            <a:ext cx="13244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09900" y="5037548"/>
            <a:ext cx="87992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="" xmlns:a16="http://schemas.microsoft.com/office/drawing/2014/main" id="{B4E36C38-B703-4E77-9DD7-0F55B11367AE}"/>
              </a:ext>
            </a:extLst>
          </p:cNvPr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15" name="AutoShape 3">
              <a:extLst>
                <a:ext uri="{FF2B5EF4-FFF2-40B4-BE49-F238E27FC236}">
                  <a16:creationId xmlns="" xmlns:a16="http://schemas.microsoft.com/office/drawing/2014/main" id="{AE689529-4F33-43EE-B1CE-3FD1218BE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16" name="Text Box 4">
              <a:extLst>
                <a:ext uri="{FF2B5EF4-FFF2-40B4-BE49-F238E27FC236}">
                  <a16:creationId xmlns="" xmlns:a16="http://schemas.microsoft.com/office/drawing/2014/main" id="{5602AEBE-9CEE-4989-95B8-F781CF646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pic>
        <p:nvPicPr>
          <p:cNvPr id="17" name="Picture 6" descr="POINSET2">
            <a:extLst>
              <a:ext uri="{FF2B5EF4-FFF2-40B4-BE49-F238E27FC236}">
                <a16:creationId xmlns="" xmlns:a16="http://schemas.microsoft.com/office/drawing/2014/main" id="{BADE814C-8AFF-4E01-A4D1-951F25CB9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1475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6115E996-1DE0-4F70-A2B5-8B9611C98F01}"/>
              </a:ext>
            </a:extLst>
          </p:cNvPr>
          <p:cNvSpPr/>
          <p:nvPr/>
        </p:nvSpPr>
        <p:spPr>
          <a:xfrm>
            <a:off x="713154" y="2289430"/>
            <a:ext cx="631092" cy="6096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248EFF-5AA5-4F23-B20A-BAC2A4F6E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77" y="351693"/>
            <a:ext cx="10589846" cy="24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2N.          B. 20N.         C. 0,2N.         D. 200N.</a:t>
            </a:r>
            <a:endParaRPr lang="en-US" altLang="en-US" sz="32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27A62BDE-60E1-48EE-978C-74BF142B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77" y="3052276"/>
            <a:ext cx="11349892" cy="28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kg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 = 5N                          B. P = 500N</a:t>
            </a:r>
            <a:endParaRPr lang="en-US" altLang="en-US" sz="3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 = 5000N                    D. P = 50N</a:t>
            </a:r>
            <a:endParaRPr lang="en-US" altLang="en-US" sz="36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="" xmlns:a16="http://schemas.microsoft.com/office/drawing/2014/main" id="{27B2830B-3521-B83B-A064-DEDB255D2694}"/>
              </a:ext>
            </a:extLst>
          </p:cNvPr>
          <p:cNvSpPr/>
          <p:nvPr/>
        </p:nvSpPr>
        <p:spPr>
          <a:xfrm>
            <a:off x="5406293" y="4487755"/>
            <a:ext cx="631092" cy="6096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06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914" y="4961298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71870" y="1012826"/>
            <a:ext cx="10122569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liên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880A34-05D1-4004-88DD-B99DE8D8DE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13590" y="90013"/>
            <a:ext cx="3573929" cy="9962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5966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01" y="152401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ĐẦU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9805" y="957590"/>
            <a:ext cx="589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0479" y="1610380"/>
            <a:ext cx="885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..…………………………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3368" y="2628689"/>
            <a:ext cx="436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1800" y="2664952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28" y="3261435"/>
            <a:ext cx="407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+…………………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3733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1182" y="4866620"/>
            <a:ext cx="855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……………………………..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1182" y="5715000"/>
            <a:ext cx="855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10491" y="3429000"/>
            <a:ext cx="4466509" cy="1147966"/>
            <a:chOff x="1143000" y="949036"/>
            <a:chExt cx="6858000" cy="1551754"/>
          </a:xfrm>
        </p:grpSpPr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143000" y="1025453"/>
              <a:ext cx="1143000" cy="790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 dirty="0" err="1">
                  <a:solidFill>
                    <a:srgbClr val="990000"/>
                  </a:solidFill>
                </a:rPr>
                <a:t>Điểm</a:t>
              </a:r>
              <a:r>
                <a:rPr lang="en-US" altLang="en-US" sz="1600" b="1" dirty="0">
                  <a:solidFill>
                    <a:srgbClr val="99000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990000"/>
                  </a:solidFill>
                </a:rPr>
                <a:t>đặt</a:t>
              </a:r>
              <a:endParaRPr lang="en-US" altLang="en-US" sz="1600" b="1" dirty="0">
                <a:solidFill>
                  <a:srgbClr val="990000"/>
                </a:solidFill>
              </a:endParaRP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2133599" y="2001548"/>
              <a:ext cx="990599" cy="49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2438400" y="949036"/>
              <a:ext cx="5562600" cy="1066800"/>
            </a:xfrm>
            <a:prstGeom prst="rightArrow">
              <a:avLst>
                <a:gd name="adj1" fmla="val 50000"/>
                <a:gd name="adj2" fmla="val 13035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2438400" y="1215736"/>
              <a:ext cx="4191000" cy="533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1800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715866" y="1094040"/>
              <a:ext cx="1905002" cy="70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990000"/>
                  </a:solidFill>
                </a:rPr>
                <a:t> </a:t>
              </a:r>
              <a:r>
                <a:rPr lang="en-US" altLang="en-US" sz="1600" b="1" dirty="0" err="1">
                  <a:solidFill>
                    <a:srgbClr val="FFFF00"/>
                  </a:solidFill>
                </a:rPr>
                <a:t>Phương</a:t>
              </a:r>
              <a:endParaRPr lang="en-US" altLang="en-US" sz="1600" b="1" dirty="0">
                <a:solidFill>
                  <a:srgbClr val="990000"/>
                </a:solidFill>
              </a:endParaRPr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 rot="5400000">
              <a:off x="6741003" y="834736"/>
              <a:ext cx="990598" cy="1295399"/>
            </a:xfrm>
            <a:prstGeom prst="flowChartExtra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6457495" y="1253836"/>
              <a:ext cx="1294824" cy="45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 err="1">
                  <a:solidFill>
                    <a:srgbClr val="FFFF00"/>
                  </a:solidFill>
                </a:rPr>
                <a:t>Chiều</a:t>
              </a:r>
              <a:r>
                <a:rPr lang="en-US" altLang="en-US" sz="16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3" name="Oval 22"/>
            <p:cNvSpPr/>
            <p:nvPr/>
          </p:nvSpPr>
          <p:spPr>
            <a:xfrm flipH="1">
              <a:off x="2362200" y="1163348"/>
              <a:ext cx="198438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2133600" y="1437192"/>
              <a:ext cx="228600" cy="61336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267200" y="3928646"/>
            <a:ext cx="10714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>
                <a:solidFill>
                  <a:srgbClr val="990000"/>
                </a:solidFill>
              </a:rPr>
              <a:t>Độ</a:t>
            </a:r>
            <a:r>
              <a:rPr lang="en-US" altLang="en-US" sz="1600" b="1" dirty="0">
                <a:solidFill>
                  <a:srgbClr val="990000"/>
                </a:solidFill>
              </a:rPr>
              <a:t> </a:t>
            </a:r>
            <a:r>
              <a:rPr lang="en-US" altLang="en-US" sz="1600" b="1" dirty="0" err="1">
                <a:solidFill>
                  <a:srgbClr val="990000"/>
                </a:solidFill>
              </a:rPr>
              <a:t>lớn</a:t>
            </a:r>
            <a:endParaRPr lang="en-US" altLang="en-US" sz="1600" b="1" dirty="0">
              <a:solidFill>
                <a:srgbClr val="990000"/>
              </a:solidFill>
            </a:endParaRP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2795732" y="4244340"/>
            <a:ext cx="3651723" cy="50214"/>
          </a:xfrm>
          <a:prstGeom prst="leftRightArrow">
            <a:avLst>
              <a:gd name="adj1" fmla="val 50000"/>
              <a:gd name="adj2" fmla="val 144000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2895600" y="4309646"/>
            <a:ext cx="2922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rgbClr val="990000"/>
                </a:solidFill>
              </a:rPr>
              <a:t>Theo </a:t>
            </a:r>
            <a:r>
              <a:rPr lang="en-US" altLang="en-US" sz="1600" b="1" dirty="0" err="1">
                <a:solidFill>
                  <a:srgbClr val="990000"/>
                </a:solidFill>
              </a:rPr>
              <a:t>một</a:t>
            </a:r>
            <a:r>
              <a:rPr lang="en-US" altLang="en-US" sz="1600" b="1" dirty="0">
                <a:solidFill>
                  <a:srgbClr val="990000"/>
                </a:solidFill>
              </a:rPr>
              <a:t> </a:t>
            </a:r>
            <a:r>
              <a:rPr lang="en-US" altLang="en-US" sz="1600" b="1" dirty="0" err="1">
                <a:solidFill>
                  <a:srgbClr val="990000"/>
                </a:solidFill>
              </a:rPr>
              <a:t>tỉ</a:t>
            </a:r>
            <a:r>
              <a:rPr lang="en-US" altLang="en-US" sz="1600" b="1" dirty="0">
                <a:solidFill>
                  <a:srgbClr val="990000"/>
                </a:solidFill>
              </a:rPr>
              <a:t> </a:t>
            </a:r>
            <a:r>
              <a:rPr lang="en-US" altLang="en-US" sz="1600" b="1" dirty="0" err="1">
                <a:solidFill>
                  <a:srgbClr val="990000"/>
                </a:solidFill>
              </a:rPr>
              <a:t>xích</a:t>
            </a:r>
            <a:r>
              <a:rPr lang="en-US" altLang="en-US" sz="1600" b="1" dirty="0">
                <a:solidFill>
                  <a:srgbClr val="990000"/>
                </a:solidFill>
              </a:rPr>
              <a:t> </a:t>
            </a:r>
            <a:r>
              <a:rPr lang="en-US" altLang="en-US" sz="1600" b="1" dirty="0" err="1">
                <a:solidFill>
                  <a:srgbClr val="990000"/>
                </a:solidFill>
              </a:rPr>
              <a:t>cho</a:t>
            </a:r>
            <a:r>
              <a:rPr lang="en-US" altLang="en-US" sz="1600" b="1" dirty="0">
                <a:solidFill>
                  <a:srgbClr val="990000"/>
                </a:solidFill>
              </a:rPr>
              <a:t> </a:t>
            </a:r>
            <a:r>
              <a:rPr lang="en-US" altLang="en-US" sz="1600" b="1" dirty="0" err="1">
                <a:solidFill>
                  <a:srgbClr val="990000"/>
                </a:solidFill>
              </a:rPr>
              <a:t>trước</a:t>
            </a:r>
            <a:r>
              <a:rPr lang="en-US" altLang="en-US" sz="1600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76319" y="1501593"/>
            <a:ext cx="3990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3640" y="2607907"/>
            <a:ext cx="269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22168" y="3151909"/>
            <a:ext cx="269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2800" y="3745453"/>
            <a:ext cx="388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0201" y="4800600"/>
            <a:ext cx="4552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62801" y="5638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</p:spTree>
    <p:extLst>
      <p:ext uri="{BB962C8B-B14F-4D97-AF65-F5344CB8AC3E}">
        <p14:creationId xmlns="" xmlns:p14="http://schemas.microsoft.com/office/powerpoint/2010/main" val="39296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flow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196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52976"/>
            <a:ext cx="2057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flow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47800" y="305435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flow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6900" y="306070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981200" y="2057400"/>
            <a:ext cx="830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TIẾT HỌC ĐẾN ĐÂY LÀ HẾT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1865058987"/>
      </p:ext>
    </p:extLst>
  </p:cSld>
  <p:clrMapOvr>
    <a:masterClrMapping/>
  </p:clrMapOvr>
  <p:transition spd="med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826120-9646-44B9-ADEC-77B5A295982F}"/>
              </a:ext>
            </a:extLst>
          </p:cNvPr>
          <p:cNvSpPr txBox="1"/>
          <p:nvPr/>
        </p:nvSpPr>
        <p:spPr>
          <a:xfrm>
            <a:off x="3135227" y="720438"/>
            <a:ext cx="44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3F24FA-6506-4CE7-BFF1-604F5D878842}"/>
              </a:ext>
            </a:extLst>
          </p:cNvPr>
          <p:cNvSpPr txBox="1"/>
          <p:nvPr/>
        </p:nvSpPr>
        <p:spPr>
          <a:xfrm>
            <a:off x="641445" y="1420629"/>
            <a:ext cx="10849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Nêu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liên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đến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solidFill>
                  <a:srgbClr val="F419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="" xmlns:a16="http://schemas.microsoft.com/office/drawing/2014/main" id="{91B5B97B-B38E-4813-820B-D603A1AD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27" y="3083420"/>
            <a:ext cx="1981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P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3300"/>
                </a:solidFill>
              </a:rPr>
              <a:t>=</a:t>
            </a:r>
            <a:r>
              <a:rPr lang="en-US" altLang="en-US" sz="2400" dirty="0">
                <a:solidFill>
                  <a:srgbClr val="FF3399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10</a:t>
            </a:r>
            <a:r>
              <a:rPr lang="vi-VN" altLang="en-US" sz="2400" dirty="0">
                <a:solidFill>
                  <a:srgbClr val="0000FF"/>
                </a:solidFill>
              </a:rPr>
              <a:t>.</a:t>
            </a:r>
            <a:r>
              <a:rPr lang="en-US" alt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="" xmlns:a16="http://schemas.microsoft.com/office/drawing/2014/main" id="{285F135B-AFB6-451B-9517-E68C1D89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087" y="3985756"/>
            <a:ext cx="3543300" cy="748795"/>
          </a:xfrm>
          <a:prstGeom prst="rect">
            <a:avLst/>
          </a:prstGeom>
          <a:solidFill>
            <a:srgbClr val="00FFFF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33" dirty="0">
                <a:solidFill>
                  <a:srgbClr val="FF0000"/>
                </a:solidFill>
              </a:rPr>
              <a:t>P</a:t>
            </a:r>
            <a:r>
              <a:rPr lang="vi-VN" altLang="en-US" sz="2133" dirty="0"/>
              <a:t> là</a:t>
            </a:r>
            <a:r>
              <a:rPr lang="en-US" altLang="en-US" sz="2133" dirty="0"/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trọng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N</a:t>
            </a:r>
            <a:r>
              <a:rPr lang="en-US" altLang="en-US" sz="2133" dirty="0"/>
              <a:t>) </a:t>
            </a:r>
            <a:r>
              <a:rPr lang="en-US" altLang="en-US" sz="2133" dirty="0">
                <a:solidFill>
                  <a:srgbClr val="FF0000"/>
                </a:solidFill>
              </a:rPr>
              <a:t>m</a:t>
            </a:r>
            <a:r>
              <a:rPr lang="vi-VN" altLang="en-US" sz="2133" dirty="0">
                <a:solidFill>
                  <a:srgbClr val="FF0066"/>
                </a:solidFill>
              </a:rPr>
              <a:t> </a:t>
            </a:r>
            <a:r>
              <a:rPr lang="vi-VN" altLang="en-US" sz="2133" dirty="0"/>
              <a:t>là </a:t>
            </a:r>
            <a:r>
              <a:rPr lang="en-US" altLang="en-US" sz="2133" dirty="0" err="1">
                <a:solidFill>
                  <a:srgbClr val="0000FF"/>
                </a:solidFill>
              </a:rPr>
              <a:t>khối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lượng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của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 err="1">
                <a:solidFill>
                  <a:srgbClr val="0000FF"/>
                </a:solidFill>
              </a:rPr>
              <a:t>vật</a:t>
            </a:r>
            <a:r>
              <a:rPr lang="en-US" altLang="en-US" sz="2133" dirty="0">
                <a:solidFill>
                  <a:srgbClr val="0000FF"/>
                </a:solidFill>
              </a:rPr>
              <a:t> </a:t>
            </a:r>
            <a:r>
              <a:rPr lang="en-US" altLang="en-US" sz="2133" dirty="0"/>
              <a:t>(</a:t>
            </a:r>
            <a:r>
              <a:rPr lang="en-US" altLang="en-US" sz="2133" dirty="0">
                <a:solidFill>
                  <a:srgbClr val="FF0000"/>
                </a:solidFill>
              </a:rPr>
              <a:t>kg</a:t>
            </a:r>
            <a:r>
              <a:rPr lang="en-US" altLang="en-US" sz="2133" dirty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2778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513348"/>
            <a:ext cx="10515600" cy="376673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43.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ABD3566E-8E57-468E-969D-F99AA918BFD6}"/>
              </a:ext>
            </a:extLst>
          </p:cNvPr>
          <p:cNvSpPr txBox="1">
            <a:spLocks/>
          </p:cNvSpPr>
          <p:nvPr/>
        </p:nvSpPr>
        <p:spPr>
          <a:xfrm>
            <a:off x="826912" y="4982818"/>
            <a:ext cx="6033247" cy="722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LỰC HẤP DẪN</a:t>
            </a:r>
          </a:p>
        </p:txBody>
      </p:sp>
    </p:spTree>
    <p:extLst>
      <p:ext uri="{BB962C8B-B14F-4D97-AF65-F5344CB8AC3E}">
        <p14:creationId xmlns="" xmlns:p14="http://schemas.microsoft.com/office/powerpoint/2010/main" val="356995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lực hấp dẫ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6200000">
            <a:off x="2743201" y="-1624084"/>
            <a:ext cx="6073252" cy="9949218"/>
          </a:xfrm>
        </p:spPr>
      </p:pic>
    </p:spTree>
    <p:extLst>
      <p:ext uri="{BB962C8B-B14F-4D97-AF65-F5344CB8AC3E}">
        <p14:creationId xmlns="" xmlns:p14="http://schemas.microsoft.com/office/powerpoint/2010/main" val="23468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-176619"/>
            <a:ext cx="7247965" cy="3307977"/>
          </a:xfrm>
          <a:prstGeom prst="cloudCallout">
            <a:avLst>
              <a:gd name="adj1" fmla="val -35539"/>
              <a:gd name="adj2" fmla="val 771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8AB0AE2-6818-4435-A817-8E0CA29B9DCD}"/>
              </a:ext>
            </a:extLst>
          </p:cNvPr>
          <p:cNvSpPr/>
          <p:nvPr/>
        </p:nvSpPr>
        <p:spPr>
          <a:xfrm>
            <a:off x="631208" y="4056655"/>
            <a:ext cx="11228295" cy="213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030BEB-0DEE-44EF-A863-EF67D79BDB34}"/>
              </a:ext>
            </a:extLst>
          </p:cNvPr>
          <p:cNvSpPr txBox="1"/>
          <p:nvPr/>
        </p:nvSpPr>
        <p:spPr>
          <a:xfrm>
            <a:off x="504966" y="4056655"/>
            <a:ext cx="24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17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49E06F-5DD0-45E5-A10E-C2A0117E2D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463387" y="-3057885"/>
            <a:ext cx="3674336" cy="9962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0D2019-C920-414E-B602-49F27D31451B}"/>
              </a:ext>
            </a:extLst>
          </p:cNvPr>
          <p:cNvSpPr txBox="1"/>
          <p:nvPr/>
        </p:nvSpPr>
        <p:spPr>
          <a:xfrm>
            <a:off x="172278" y="4289888"/>
            <a:ext cx="11542643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kg.</a:t>
            </a:r>
          </a:p>
          <a:p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3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sinh hoạt trên tàu vu trụ">
            <a:hlinkClick r:id="" action="ppaction://media"/>
            <a:extLst>
              <a:ext uri="{FF2B5EF4-FFF2-40B4-BE49-F238E27FC236}">
                <a16:creationId xmlns="" xmlns:a16="http://schemas.microsoft.com/office/drawing/2014/main" id="{14686DBC-35CC-47A4-B44B-6256753A6F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2122" y="436728"/>
            <a:ext cx="10489985" cy="6421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39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650435" y="-14683"/>
            <a:ext cx="9063317" cy="22740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/>
          <a:srcRect t="21327" b="8294"/>
          <a:stretch/>
        </p:blipFill>
        <p:spPr bwMode="auto">
          <a:xfrm>
            <a:off x="981634" y="2567547"/>
            <a:ext cx="9493625" cy="2797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869576" y="5673558"/>
            <a:ext cx="9261908" cy="7134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11139" y="5786519"/>
            <a:ext cx="8535520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E62D3B-163D-446A-904D-198D49D15E55}"/>
              </a:ext>
            </a:extLst>
          </p:cNvPr>
          <p:cNvSpPr txBox="1"/>
          <p:nvPr/>
        </p:nvSpPr>
        <p:spPr>
          <a:xfrm>
            <a:off x="0" y="6568"/>
            <a:ext cx="2650435" cy="52322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</p:spTree>
    <p:extLst>
      <p:ext uri="{BB962C8B-B14F-4D97-AF65-F5344CB8AC3E}">
        <p14:creationId xmlns="" xmlns:p14="http://schemas.microsoft.com/office/powerpoint/2010/main" val="7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985247" y="410817"/>
            <a:ext cx="5236538" cy="2910721"/>
          </a:xfrm>
          <a:prstGeom prst="cloudCallout">
            <a:avLst>
              <a:gd name="adj1" fmla="val -81661"/>
              <a:gd name="adj2" fmla="val 120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30980" y="949592"/>
            <a:ext cx="4407852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993571" y="4570584"/>
            <a:ext cx="4493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04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2230244" y="377102"/>
            <a:ext cx="5905571" cy="2561483"/>
          </a:xfrm>
          <a:prstGeom prst="wedgeEllipseCallout">
            <a:avLst>
              <a:gd name="adj1" fmla="val -74881"/>
              <a:gd name="adj2" fmla="val 827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kg = 100 N.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255400" y="4166321"/>
            <a:ext cx="7011934" cy="112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44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513348"/>
            <a:ext cx="10515600" cy="376673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43.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="" xmlns:p14="http://schemas.microsoft.com/office/powerpoint/2010/main" val="2919673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487707" y="401229"/>
            <a:ext cx="6163924" cy="2646772"/>
          </a:xfrm>
          <a:prstGeom prst="cloudCallout">
            <a:avLst>
              <a:gd name="adj1" fmla="val 61866"/>
              <a:gd name="adj2" fmla="val -1060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g.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276645" y="4148294"/>
            <a:ext cx="7011934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P = 10. m = 10 . 0,25 = 2,5 (N)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0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20486" name="AutoShape 3"/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endPara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48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5026026"/>
            <a:ext cx="15001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893889" y="1743075"/>
            <a:ext cx="835342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8133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5026026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CFCB3BFF-E0B3-4D21-992E-E9B1B37E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670" y="1168590"/>
            <a:ext cx="10122569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về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nhà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 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?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Thế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nào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lực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hấp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dẫn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C108DA-E3A6-4386-A1BA-5C9F88131547}"/>
              </a:ext>
            </a:extLst>
          </p:cNvPr>
          <p:cNvSpPr/>
          <p:nvPr/>
        </p:nvSpPr>
        <p:spPr>
          <a:xfrm>
            <a:off x="1436687" y="4388854"/>
            <a:ext cx="10337586" cy="1055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dọi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6930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flow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196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52976"/>
            <a:ext cx="2057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1314_animad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flow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47800" y="305435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flow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6900" y="306070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981200" y="2057400"/>
            <a:ext cx="830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TIẾT HỌC ĐẾN ĐÂY LÀ HẾT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823390879"/>
      </p:ext>
    </p:extLst>
  </p:cSld>
  <p:clrMapOvr>
    <a:masterClrMapping/>
  </p:clrMapOvr>
  <p:transition spd="med"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826120-9646-44B9-ADEC-77B5A295982F}"/>
              </a:ext>
            </a:extLst>
          </p:cNvPr>
          <p:cNvSpPr txBox="1"/>
          <p:nvPr/>
        </p:nvSpPr>
        <p:spPr>
          <a:xfrm>
            <a:off x="3135227" y="720438"/>
            <a:ext cx="44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3F24FA-6506-4CE7-BFF1-604F5D878842}"/>
              </a:ext>
            </a:extLst>
          </p:cNvPr>
          <p:cNvSpPr txBox="1"/>
          <p:nvPr/>
        </p:nvSpPr>
        <p:spPr>
          <a:xfrm>
            <a:off x="641445" y="1420629"/>
            <a:ext cx="10849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Nêu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tính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trọng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liên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quan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đến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giải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thích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đại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="" xmlns:a16="http://schemas.microsoft.com/office/drawing/2014/main" id="{91B5B97B-B38E-4813-820B-D603A1AD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504" y="3010969"/>
            <a:ext cx="1981200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P</a:t>
            </a:r>
            <a:r>
              <a:rPr lang="en-US" altLang="en-US" sz="3200" dirty="0">
                <a:solidFill>
                  <a:srgbClr val="FF3399"/>
                </a:solidFill>
              </a:rPr>
              <a:t> </a:t>
            </a:r>
            <a:r>
              <a:rPr lang="en-US" altLang="en-US" sz="3200" dirty="0">
                <a:solidFill>
                  <a:srgbClr val="003300"/>
                </a:solidFill>
              </a:rPr>
              <a:t>=</a:t>
            </a:r>
            <a:r>
              <a:rPr lang="en-US" altLang="en-US" sz="3200" dirty="0">
                <a:solidFill>
                  <a:srgbClr val="FF3399"/>
                </a:solidFill>
              </a:rPr>
              <a:t> </a:t>
            </a:r>
            <a:r>
              <a:rPr lang="en-US" altLang="en-US" sz="3200" dirty="0">
                <a:solidFill>
                  <a:srgbClr val="0000FF"/>
                </a:solidFill>
              </a:rPr>
              <a:t>10</a:t>
            </a:r>
            <a:r>
              <a:rPr lang="vi-VN" altLang="en-US" sz="3200" dirty="0">
                <a:solidFill>
                  <a:srgbClr val="0000FF"/>
                </a:solidFill>
              </a:rPr>
              <a:t>.</a:t>
            </a:r>
            <a:r>
              <a:rPr lang="en-US" altLang="en-US" sz="32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="" xmlns:a16="http://schemas.microsoft.com/office/drawing/2014/main" id="{285F135B-AFB6-451B-9517-E68C1D89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087" y="3985756"/>
            <a:ext cx="5216944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P</a:t>
            </a:r>
            <a:r>
              <a:rPr lang="vi-VN" altLang="en-US" sz="3200" dirty="0"/>
              <a:t> là</a:t>
            </a:r>
            <a:r>
              <a:rPr lang="en-US" altLang="en-US" sz="3200" dirty="0"/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/>
              <a:t>(</a:t>
            </a:r>
            <a:r>
              <a:rPr lang="en-US" altLang="en-US" sz="3200" dirty="0">
                <a:solidFill>
                  <a:srgbClr val="FF0000"/>
                </a:solidFill>
              </a:rPr>
              <a:t>N</a:t>
            </a:r>
            <a:r>
              <a:rPr lang="en-US" altLang="en-US" sz="3200" dirty="0"/>
              <a:t>) </a:t>
            </a:r>
            <a:r>
              <a:rPr lang="en-US" altLang="en-US" sz="3200" dirty="0">
                <a:solidFill>
                  <a:srgbClr val="FF0000"/>
                </a:solidFill>
              </a:rPr>
              <a:t>m</a:t>
            </a:r>
            <a:r>
              <a:rPr lang="vi-VN" altLang="en-US" sz="3200" dirty="0">
                <a:solidFill>
                  <a:srgbClr val="FF0066"/>
                </a:solidFill>
              </a:rPr>
              <a:t> </a:t>
            </a:r>
            <a:r>
              <a:rPr lang="vi-VN" altLang="en-US" sz="3200" dirty="0"/>
              <a:t>là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/>
              <a:t>(</a:t>
            </a:r>
            <a:r>
              <a:rPr lang="en-US" altLang="en-US" sz="3200" dirty="0">
                <a:solidFill>
                  <a:srgbClr val="FF0000"/>
                </a:solidFill>
              </a:rPr>
              <a:t>kg</a:t>
            </a:r>
            <a:r>
              <a:rPr lang="en-US" altLang="en-US" sz="3200" dirty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4014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5">
            <a:extLst>
              <a:ext uri="{FF2B5EF4-FFF2-40B4-BE49-F238E27FC236}">
                <a16:creationId xmlns="" xmlns:a16="http://schemas.microsoft.com/office/drawing/2014/main" id="{31DD3ABE-DF17-4FFC-B0C1-FDFF0439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04167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</a:t>
            </a:r>
          </a:p>
        </p:txBody>
      </p:sp>
      <p:sp>
        <p:nvSpPr>
          <p:cNvPr id="79898" name="Text Box 26">
            <a:extLst>
              <a:ext uri="{FF2B5EF4-FFF2-40B4-BE49-F238E27FC236}">
                <a16:creationId xmlns="" xmlns:a16="http://schemas.microsoft.com/office/drawing/2014/main" id="{E4C3ACCD-22BD-4052-915F-7B7698EC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2" y="398268"/>
            <a:ext cx="113672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6600"/>
                </a:solidFill>
              </a:rPr>
              <a:t>Bài</a:t>
            </a:r>
            <a:r>
              <a:rPr lang="en-US" altLang="en-US" sz="3200" dirty="0">
                <a:solidFill>
                  <a:srgbClr val="006600"/>
                </a:solidFill>
              </a:rPr>
              <a:t> 1</a:t>
            </a:r>
            <a:r>
              <a:rPr lang="en-US" altLang="en-US" sz="3200" dirty="0">
                <a:solidFill>
                  <a:srgbClr val="FF0000"/>
                </a:solidFill>
              </a:rPr>
              <a:t>: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dirty="0" err="1"/>
              <a:t>Hãy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thích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 </a:t>
            </a:r>
            <a:r>
              <a:rPr lang="en-US" altLang="en-US" sz="3200" dirty="0" err="1"/>
              <a:t>bán</a:t>
            </a:r>
            <a:r>
              <a:rPr lang="en-US" altLang="en-US" sz="3200" dirty="0"/>
              <a:t> ở </a:t>
            </a:r>
            <a:r>
              <a:rPr lang="en-US" altLang="en-US" sz="3200" dirty="0" err="1"/>
              <a:t>ngoài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phố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ta </a:t>
            </a:r>
            <a:r>
              <a:rPr lang="en-US" altLang="en-US" sz="3200" dirty="0" err="1"/>
              <a:t>không</a:t>
            </a:r>
            <a:r>
              <a:rPr lang="en-US" altLang="en-US" sz="3200" dirty="0"/>
              <a:t> chia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niutơn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lại</a:t>
            </a:r>
            <a:r>
              <a:rPr lang="en-US" altLang="en-US" sz="3200" dirty="0"/>
              <a:t> chia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kilôgam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chất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 </a:t>
            </a:r>
            <a:r>
              <a:rPr lang="en-US" altLang="en-US" sz="3200" dirty="0" err="1"/>
              <a:t>là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dụng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gì</a:t>
            </a:r>
            <a:r>
              <a:rPr lang="en-US" altLang="en-US" sz="3200" dirty="0"/>
              <a:t> ?</a:t>
            </a:r>
          </a:p>
        </p:txBody>
      </p:sp>
      <p:sp>
        <p:nvSpPr>
          <p:cNvPr id="79903" name="Text Box 31">
            <a:extLst>
              <a:ext uri="{FF2B5EF4-FFF2-40B4-BE49-F238E27FC236}">
                <a16:creationId xmlns="" xmlns:a16="http://schemas.microsoft.com/office/drawing/2014/main" id="{88D41F8C-693B-474E-8BAE-7B2B03F6E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11" y="2967098"/>
            <a:ext cx="1099825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Vì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một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luôn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luôn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tỉ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lệ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với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nó</a:t>
            </a:r>
            <a:r>
              <a:rPr lang="en-US" altLang="en-US" sz="3200" dirty="0">
                <a:solidFill>
                  <a:srgbClr val="0000FF"/>
                </a:solidFill>
              </a:rPr>
              <a:t>. </a:t>
            </a:r>
            <a:r>
              <a:rPr lang="en-US" altLang="en-US" sz="3200" dirty="0" err="1">
                <a:solidFill>
                  <a:srgbClr val="0000FF"/>
                </a:solidFill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>
                <a:solidFill>
                  <a:srgbClr val="FF0000"/>
                </a:solidFill>
              </a:rPr>
              <a:t>“</a:t>
            </a:r>
            <a:r>
              <a:rPr lang="en-US" altLang="en-US" sz="3200" dirty="0" err="1">
                <a:solidFill>
                  <a:srgbClr val="FF0000"/>
                </a:solidFill>
              </a:rPr>
              <a:t>cân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bỏ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túi</a:t>
            </a:r>
            <a:r>
              <a:rPr lang="en-US" altLang="en-US" sz="3200" dirty="0">
                <a:solidFill>
                  <a:srgbClr val="FF0000"/>
                </a:solidFill>
              </a:rPr>
              <a:t>”</a:t>
            </a:r>
            <a:r>
              <a:rPr lang="en-US" altLang="en-US" sz="3200" dirty="0">
                <a:solidFill>
                  <a:srgbClr val="0000FF"/>
                </a:solidFill>
              </a:rPr>
              <a:t> chia </a:t>
            </a:r>
            <a:r>
              <a:rPr lang="en-US" altLang="en-US" sz="3200" dirty="0" err="1">
                <a:solidFill>
                  <a:srgbClr val="0000FF"/>
                </a:solidFill>
              </a:rPr>
              <a:t>độ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theo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đơn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vị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</a:rPr>
              <a:t>kilôgam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để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khối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cân</a:t>
            </a:r>
            <a:r>
              <a:rPr lang="en-US" altLang="en-US" sz="3200" dirty="0">
                <a:solidFill>
                  <a:srgbClr val="0000FF"/>
                </a:solidFill>
              </a:rPr>
              <a:t>. </a:t>
            </a:r>
            <a:r>
              <a:rPr lang="en-US" altLang="en-US" sz="3200" dirty="0" err="1">
                <a:solidFill>
                  <a:srgbClr val="0000FF"/>
                </a:solidFill>
              </a:rPr>
              <a:t>Nếu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biết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trọng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lượng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thì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</a:rPr>
              <a:t> ta </a:t>
            </a:r>
            <a:r>
              <a:rPr lang="en-US" altLang="en-US" sz="3200" dirty="0" err="1">
                <a:solidFill>
                  <a:srgbClr val="0000FF"/>
                </a:solidFill>
              </a:rPr>
              <a:t>dùng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hệ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thức</a:t>
            </a:r>
            <a:r>
              <a:rPr lang="en-US" altLang="en-US" sz="3200" dirty="0">
                <a:solidFill>
                  <a:srgbClr val="0000FF"/>
                </a:solidFill>
              </a:rPr>
              <a:t> P = 10.m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9905" name="Text Box 33">
            <a:extLst>
              <a:ext uri="{FF2B5EF4-FFF2-40B4-BE49-F238E27FC236}">
                <a16:creationId xmlns="" xmlns:a16="http://schemas.microsoft.com/office/drawing/2014/main" id="{268A321A-FDFA-4EDC-BCC5-BCB7B965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11" y="5239442"/>
            <a:ext cx="8288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chất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“</a:t>
            </a:r>
            <a:r>
              <a:rPr lang="en-US" altLang="en-US" sz="2800" dirty="0" err="1">
                <a:solidFill>
                  <a:srgbClr val="FF0000"/>
                </a:solidFill>
              </a:rPr>
              <a:t>cân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bỏ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túi</a:t>
            </a:r>
            <a:r>
              <a:rPr lang="en-US" altLang="en-US" sz="2800" dirty="0">
                <a:solidFill>
                  <a:srgbClr val="FF0000"/>
                </a:solidFill>
              </a:rPr>
              <a:t>”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lực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kế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1944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8" grpId="0"/>
      <p:bldP spid="79903" grpId="0"/>
      <p:bldP spid="7990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4">
            <a:extLst>
              <a:ext uri="{FF2B5EF4-FFF2-40B4-BE49-F238E27FC236}">
                <a16:creationId xmlns="" xmlns:a16="http://schemas.microsoft.com/office/drawing/2014/main" id="{5F656BF9-9E37-417F-BFD4-6474E4A89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2" y="255129"/>
            <a:ext cx="105592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FF0000"/>
                </a:solidFill>
              </a:rPr>
              <a:t>Bài</a:t>
            </a:r>
            <a:r>
              <a:rPr lang="en-US" altLang="en-US" sz="3000" dirty="0">
                <a:solidFill>
                  <a:srgbClr val="FF0000"/>
                </a:solidFill>
              </a:rPr>
              <a:t> 2.</a:t>
            </a:r>
            <a:r>
              <a:rPr lang="en-US" altLang="en-US" sz="3000" dirty="0">
                <a:solidFill>
                  <a:schemeClr val="tx2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Một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xe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tải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khối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lượng</a:t>
            </a:r>
            <a:r>
              <a:rPr lang="en-US" altLang="en-US" sz="3000" dirty="0">
                <a:solidFill>
                  <a:srgbClr val="000000"/>
                </a:solidFill>
              </a:rPr>
              <a:t> 3,2 </a:t>
            </a:r>
            <a:r>
              <a:rPr lang="en-US" altLang="en-US" sz="3000" dirty="0" err="1">
                <a:solidFill>
                  <a:srgbClr val="000000"/>
                </a:solidFill>
              </a:rPr>
              <a:t>tấn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sẽ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trọng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lượng</a:t>
            </a:r>
            <a:r>
              <a:rPr lang="en-US" altLang="en-US" sz="3000" dirty="0">
                <a:solidFill>
                  <a:srgbClr val="000000"/>
                </a:solidFill>
              </a:rPr>
              <a:t> bao </a:t>
            </a:r>
            <a:r>
              <a:rPr lang="en-US" altLang="en-US" sz="3000" dirty="0" err="1">
                <a:solidFill>
                  <a:srgbClr val="000000"/>
                </a:solidFill>
              </a:rPr>
              <a:t>nhiêu</a:t>
            </a:r>
            <a:r>
              <a:rPr lang="en-US" altLang="en-US" sz="3000" dirty="0">
                <a:solidFill>
                  <a:srgbClr val="000000"/>
                </a:solidFill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</a:rPr>
              <a:t>niutơn</a:t>
            </a:r>
            <a:r>
              <a:rPr lang="en-US" altLang="en-US" sz="3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="" xmlns:a16="http://schemas.microsoft.com/office/drawing/2014/main" id="{CBF11122-0AFA-4F22-8E98-BBB17549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2" y="1425276"/>
            <a:ext cx="506233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Tóm</a:t>
            </a:r>
            <a:r>
              <a:rPr lang="en-US" altLang="en-US" sz="3000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000" u="sng" dirty="0">
                <a:solidFill>
                  <a:srgbClr val="006600"/>
                </a:solidFill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m = 3,2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tấn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= 3200kg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P = ?(N)</a:t>
            </a:r>
            <a:r>
              <a:rPr lang="en-US" altLang="en-US" sz="3000" dirty="0">
                <a:solidFill>
                  <a:srgbClr val="CC00FF"/>
                </a:solidFill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="" xmlns:a16="http://schemas.microsoft.com/office/drawing/2014/main" id="{2ACA8DBE-96F2-4C12-83AE-64DAEEDC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631" y="3454169"/>
            <a:ext cx="152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u="sng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000" u="sng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u="sng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="" xmlns:a16="http://schemas.microsoft.com/office/drawing/2014/main" id="{6B51FF5B-90BB-481B-B1FC-3AD6E1266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55018"/>
            <a:ext cx="5283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lượng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của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tải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  <a:endParaRPr lang="en-US" altLang="en-US" sz="3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="" xmlns:a16="http://schemas.microsoft.com/office/drawing/2014/main" id="{BF0B216D-32BB-4F94-93C8-5C9AAB57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747685"/>
            <a:ext cx="1625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 = 10</a:t>
            </a:r>
            <a:r>
              <a:rPr lang="vi-VN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endParaRPr lang="en-US" altLang="en-US" sz="3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="" xmlns:a16="http://schemas.microsoft.com/office/drawing/2014/main" id="{3EF18D79-4395-4092-96A9-C3436AEA2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781799"/>
            <a:ext cx="39389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0000FF"/>
                </a:solidFill>
                <a:cs typeface="Times New Roman" panose="02020603050405020304" pitchFamily="18" charset="0"/>
              </a:rPr>
              <a:t>= 10.3200 = 32000(N)</a:t>
            </a:r>
          </a:p>
        </p:txBody>
      </p:sp>
    </p:spTree>
    <p:extLst>
      <p:ext uri="{BB962C8B-B14F-4D97-AF65-F5344CB8AC3E}">
        <p14:creationId xmlns="" xmlns:p14="http://schemas.microsoft.com/office/powerpoint/2010/main" val="174516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3D6C6F-7EAC-400D-B7D0-208E58CF391F}"/>
              </a:ext>
            </a:extLst>
          </p:cNvPr>
          <p:cNvSpPr txBox="1"/>
          <p:nvPr/>
        </p:nvSpPr>
        <p:spPr>
          <a:xfrm>
            <a:off x="185530" y="0"/>
            <a:ext cx="12006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35 000N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36FB3B-6075-4CE5-9580-5F1E00461379}"/>
              </a:ext>
            </a:extLst>
          </p:cNvPr>
          <p:cNvSpPr txBox="1"/>
          <p:nvPr/>
        </p:nvSpPr>
        <p:spPr>
          <a:xfrm>
            <a:off x="92765" y="4057380"/>
            <a:ext cx="120064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Niuton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LcPeriod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="" xmlns:a16="http://schemas.microsoft.com/office/drawing/2014/main" id="{78F01BD2-AFF9-4A01-A978-CDC44942E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53" y="1369793"/>
            <a:ext cx="2570724" cy="329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Tóm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cs typeface="Times New Roman" panose="02020603050405020304" pitchFamily="18" charset="0"/>
              </a:rPr>
              <a:t>P = 35 000 N</a:t>
            </a:r>
          </a:p>
          <a:p>
            <a:pPr>
              <a:spcBef>
                <a:spcPct val="50000"/>
              </a:spcBef>
            </a:pPr>
            <a:r>
              <a:rPr lang="en-US" altLang="en-US" sz="3000" dirty="0">
                <a:cs typeface="Times New Roman" panose="02020603050405020304" pitchFamily="18" charset="0"/>
              </a:rPr>
              <a:t>m =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67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FF"/>
                </a:solidFill>
                <a:latin typeface="Arial" panose="020B0604020202020204" pitchFamily="34" charset="0"/>
              </a:rPr>
              <a:t>                        </a:t>
            </a:r>
            <a:endParaRPr lang="en-US" altLang="en-US" sz="3733" dirty="0">
              <a:solidFill>
                <a:srgbClr val="CC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2F8FA2-1E03-4680-929E-04698266B9B1}"/>
              </a:ext>
            </a:extLst>
          </p:cNvPr>
          <p:cNvSpPr txBox="1"/>
          <p:nvPr/>
        </p:nvSpPr>
        <p:spPr>
          <a:xfrm>
            <a:off x="4852367" y="1292515"/>
            <a:ext cx="6086901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ln>
                <a:solidFill>
                  <a:schemeClr val="bg1"/>
                </a:solidFill>
              </a:ln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>
                  <a:solidFill>
                    <a:schemeClr val="bg1"/>
                  </a:solidFill>
                </a:ln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 = P/10 = 35 000/10 = 35 00kg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261814-22C5-46CC-A4F6-22F39943C033}"/>
              </a:ext>
            </a:extLst>
          </p:cNvPr>
          <p:cNvSpPr txBox="1"/>
          <p:nvPr/>
        </p:nvSpPr>
        <p:spPr>
          <a:xfrm>
            <a:off x="92764" y="5194955"/>
            <a:ext cx="12006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520N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51609C7-CB04-4C9A-B460-B149C33D9299}"/>
              </a:ext>
            </a:extLst>
          </p:cNvPr>
          <p:cNvSpPr txBox="1"/>
          <p:nvPr/>
        </p:nvSpPr>
        <p:spPr>
          <a:xfrm>
            <a:off x="2969824" y="3228513"/>
            <a:ext cx="6086901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15 PHÚT</a:t>
            </a:r>
          </a:p>
        </p:txBody>
      </p:sp>
    </p:spTree>
    <p:extLst>
      <p:ext uri="{BB962C8B-B14F-4D97-AF65-F5344CB8AC3E}">
        <p14:creationId xmlns="" xmlns:p14="http://schemas.microsoft.com/office/powerpoint/2010/main" val="6578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6" grpId="1"/>
      <p:bldP spid="8" grpId="0" animBg="1"/>
      <p:bldP spid="8" grpId="1" animBg="1"/>
      <p:bldP spid="9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5026026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CFCB3BFF-E0B3-4D21-992E-E9B1B37E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7" y="1089026"/>
            <a:ext cx="1012256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ghi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 marL="457200" indent="-457200">
              <a:spcBef>
                <a:spcPct val="50000"/>
              </a:spcBef>
              <a:buFont typeface="Wingdings 2" panose="05020102010507070707" pitchFamily="18" charset="2"/>
              <a:buChar char="ã"/>
              <a:defRPr/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Đọc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trước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44: LỰC MA SÁT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Thế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nào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là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lực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ma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nghỉ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ma sat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trượt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288D6C-9F03-4C1A-8CEE-FFF133F603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161186" y="927649"/>
            <a:ext cx="3538329" cy="80440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47552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3">
            <a:extLst>
              <a:ext uri="{FF2B5EF4-FFF2-40B4-BE49-F238E27FC236}">
                <a16:creationId xmlns="" xmlns:a16="http://schemas.microsoft.com/office/drawing/2014/main" id="{733BEEE2-566C-42B6-96A7-284335E02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503363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Mục đích:</a:t>
            </a:r>
            <a:endParaRPr lang="en-US" altLang="en-US" sz="3600" b="1" i="1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309FFE9D-1C5D-4F6A-93B6-1DDD9671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" y="176214"/>
            <a:ext cx="5832475" cy="646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altLang="en-US" sz="3600" b="1" u="sng" dirty="0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u="sng" dirty="0" err="1">
                <a:solidFill>
                  <a:srgbClr val="F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fr-FR" altLang="en-US" sz="3600" b="1" u="sng" dirty="0">
              <a:solidFill>
                <a:srgbClr val="F419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9">
            <a:extLst>
              <a:ext uri="{FF2B5EF4-FFF2-40B4-BE49-F238E27FC236}">
                <a16:creationId xmlns="" xmlns:a16="http://schemas.microsoft.com/office/drawing/2014/main" id="{494BFCA4-1757-46D4-8F80-8D0073A3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" y="827212"/>
            <a:ext cx="30480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3600" b="1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 </a:t>
            </a:r>
            <a:r>
              <a:rPr lang="en-US" altLang="en-US" sz="3600" b="1" i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6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C4D7C3-97C9-4784-AB12-ACD70F3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057401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Dụng cụ: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0C240C-C060-446F-94EE-33D8D8872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525589"/>
            <a:ext cx="7239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i="1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sự tồn tại của lực hút TĐ.</a:t>
            </a:r>
            <a:endParaRPr lang="en-US" altLang="en-US" sz="3500">
              <a:latin typeface="Arial" panose="020B0604020202020204" pitchFamily="34" charset="0"/>
            </a:endParaRPr>
          </a:p>
        </p:txBody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7D65F5CA-AD06-420A-82AE-129A0798C22E}"/>
              </a:ext>
            </a:extLst>
          </p:cNvPr>
          <p:cNvGrpSpPr>
            <a:grpSpLocks/>
          </p:cNvGrpSpPr>
          <p:nvPr/>
        </p:nvGrpSpPr>
        <p:grpSpPr bwMode="auto">
          <a:xfrm>
            <a:off x="7315201" y="2408238"/>
            <a:ext cx="1641475" cy="3382962"/>
            <a:chOff x="5864225" y="1676400"/>
            <a:chExt cx="1641475" cy="3382170"/>
          </a:xfrm>
        </p:grpSpPr>
        <p:pic>
          <p:nvPicPr>
            <p:cNvPr id="19473" name="Picture 6" descr="5">
              <a:extLst>
                <a:ext uri="{FF2B5EF4-FFF2-40B4-BE49-F238E27FC236}">
                  <a16:creationId xmlns="" xmlns:a16="http://schemas.microsoft.com/office/drawing/2014/main" id="{FDC09314-9B29-40B2-BF4F-C207E69E5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00000">
              <a:off x="6869113" y="2667000"/>
              <a:ext cx="52387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7" descr="loxodo3">
              <a:extLst>
                <a:ext uri="{FF2B5EF4-FFF2-40B4-BE49-F238E27FC236}">
                  <a16:creationId xmlns="" xmlns:a16="http://schemas.microsoft.com/office/drawing/2014/main" id="{58FEF407-F480-4B7E-A909-B2CA1523C7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81232">
              <a:off x="6654801" y="2881312"/>
              <a:ext cx="952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5" name="Rectangle 8">
              <a:extLst>
                <a:ext uri="{FF2B5EF4-FFF2-40B4-BE49-F238E27FC236}">
                  <a16:creationId xmlns="" xmlns:a16="http://schemas.microsoft.com/office/drawing/2014/main" id="{FA41FF55-3294-4A38-B125-6D926E834A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7161213" y="4551363"/>
              <a:ext cx="69850" cy="71437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6" name="Rectangle 9">
              <a:extLst>
                <a:ext uri="{FF2B5EF4-FFF2-40B4-BE49-F238E27FC236}">
                  <a16:creationId xmlns="" xmlns:a16="http://schemas.microsoft.com/office/drawing/2014/main" id="{7573C86C-67B6-4031-9887-D0C5EDFCC2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5864225" y="4384675"/>
              <a:ext cx="69850" cy="6985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6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4" name="AutoShape 10">
              <a:extLst>
                <a:ext uri="{FF2B5EF4-FFF2-40B4-BE49-F238E27FC236}">
                  <a16:creationId xmlns="" xmlns:a16="http://schemas.microsoft.com/office/drawing/2014/main" id="{A1E2716E-B7B8-40EA-8E62-076EA4A46C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20000">
              <a:off x="6065846" y="1693808"/>
              <a:ext cx="79356" cy="438150"/>
            </a:xfrm>
            <a:prstGeom prst="can">
              <a:avLst>
                <a:gd name="adj" fmla="val 71300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8" name="Rectangle 11">
              <a:extLst>
                <a:ext uri="{FF2B5EF4-FFF2-40B4-BE49-F238E27FC236}">
                  <a16:creationId xmlns="" xmlns:a16="http://schemas.microsoft.com/office/drawing/2014/main" id="{223AF0CD-562C-419A-A4DF-D9D157A984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6218238" y="1881188"/>
              <a:ext cx="265112" cy="174625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5F5F5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9" name="Rectangle 12">
              <a:extLst>
                <a:ext uri="{FF2B5EF4-FFF2-40B4-BE49-F238E27FC236}">
                  <a16:creationId xmlns="" xmlns:a16="http://schemas.microsoft.com/office/drawing/2014/main" id="{FE0CC7DB-AD23-4421-AD3C-15D0BD45E1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6648450" y="4881563"/>
              <a:ext cx="69850" cy="71437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0" name="Rectangle 13">
              <a:extLst>
                <a:ext uri="{FF2B5EF4-FFF2-40B4-BE49-F238E27FC236}">
                  <a16:creationId xmlns="" xmlns:a16="http://schemas.microsoft.com/office/drawing/2014/main" id="{30BB1A7A-73AE-403B-9BAA-60459EF0A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5940425" y="4068763"/>
              <a:ext cx="1189038" cy="790575"/>
            </a:xfrm>
            <a:prstGeom prst="rect">
              <a:avLst/>
            </a:prstGeom>
            <a:gradFill rotWithShape="1">
              <a:gsLst>
                <a:gs pos="0">
                  <a:srgbClr val="2C2C2C"/>
                </a:gs>
                <a:gs pos="100000">
                  <a:srgbClr val="5F5F5F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8600000" lon="0" rev="0"/>
              </a:camera>
              <a:lightRig rig="legacyFlat4" dir="b"/>
            </a:scene3d>
            <a:sp3d extrusionH="238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2C2C2C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1" name="AutoShape 14">
              <a:extLst>
                <a:ext uri="{FF2B5EF4-FFF2-40B4-BE49-F238E27FC236}">
                  <a16:creationId xmlns="" xmlns:a16="http://schemas.microsoft.com/office/drawing/2014/main" id="{04BD43E6-DFAA-431A-A388-9F449E329340}"/>
                </a:ext>
              </a:extLst>
            </p:cNvPr>
            <p:cNvSpPr>
              <a:spLocks/>
            </p:cNvSpPr>
            <p:nvPr/>
          </p:nvSpPr>
          <p:spPr bwMode="auto">
            <a:xfrm rot="144122" flipV="1">
              <a:off x="6121400" y="4175125"/>
              <a:ext cx="350838" cy="26670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4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41" y="16169"/>
                  </a:moveTo>
                  <a:cubicBezTo>
                    <a:pt x="7798" y="16137"/>
                    <a:pt x="5430" y="13742"/>
                    <a:pt x="5430" y="10800"/>
                  </a:cubicBezTo>
                  <a:cubicBezTo>
                    <a:pt x="5430" y="7834"/>
                    <a:pt x="7834" y="5430"/>
                    <a:pt x="10800" y="5430"/>
                  </a:cubicBezTo>
                  <a:cubicBezTo>
                    <a:pt x="13765" y="5430"/>
                    <a:pt x="16170" y="7834"/>
                    <a:pt x="16170" y="10800"/>
                  </a:cubicBezTo>
                  <a:cubicBezTo>
                    <a:pt x="16170" y="13742"/>
                    <a:pt x="13801" y="16137"/>
                    <a:pt x="10858" y="16169"/>
                  </a:cubicBezTo>
                  <a:lnTo>
                    <a:pt x="10918" y="21599"/>
                  </a:lnTo>
                  <a:cubicBezTo>
                    <a:pt x="16836" y="21534"/>
                    <a:pt x="21600" y="1671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6718"/>
                    <a:pt x="4763" y="21534"/>
                    <a:pt x="10681" y="21599"/>
                  </a:cubicBezTo>
                  <a:lnTo>
                    <a:pt x="10741" y="16169"/>
                  </a:lnTo>
                  <a:close/>
                </a:path>
              </a:pathLst>
            </a:custGeom>
            <a:solidFill>
              <a:schemeClr val="bg1"/>
            </a:solidFill>
            <a:ln w="9525">
              <a:round/>
              <a:headEnd/>
              <a:tailEnd/>
            </a:ln>
            <a:scene3d>
              <a:camera prst="legacyObliqueTopRight">
                <a:rot lat="18000000" lon="20699966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" name="AutoShape 15">
              <a:extLst>
                <a:ext uri="{FF2B5EF4-FFF2-40B4-BE49-F238E27FC236}">
                  <a16:creationId xmlns="" xmlns:a16="http://schemas.microsoft.com/office/drawing/2014/main" id="{BC7B6B88-CE90-4F43-9D9F-13EC267D3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175" y="4066615"/>
              <a:ext cx="146050" cy="290444"/>
            </a:xfrm>
            <a:prstGeom prst="can">
              <a:avLst>
                <a:gd name="adj" fmla="val 74335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" name="AutoShape 16">
              <a:extLst>
                <a:ext uri="{FF2B5EF4-FFF2-40B4-BE49-F238E27FC236}">
                  <a16:creationId xmlns="" xmlns:a16="http://schemas.microsoft.com/office/drawing/2014/main" id="{75284F7C-8287-476B-9AE5-C0C4341AA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338" y="1676400"/>
              <a:ext cx="80962" cy="2461636"/>
            </a:xfrm>
            <a:prstGeom prst="can">
              <a:avLst>
                <a:gd name="adj" fmla="val 55191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AutoShape 17">
              <a:extLst>
                <a:ext uri="{FF2B5EF4-FFF2-40B4-BE49-F238E27FC236}">
                  <a16:creationId xmlns="" xmlns:a16="http://schemas.microsoft.com/office/drawing/2014/main" id="{C41D0C2B-FA0A-4DF2-9534-392C97490D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20000">
              <a:off x="6764346" y="1849295"/>
              <a:ext cx="79356" cy="876300"/>
            </a:xfrm>
            <a:prstGeom prst="can">
              <a:avLst>
                <a:gd name="adj" fmla="val 66444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5" name="Rectangle 18">
              <a:extLst>
                <a:ext uri="{FF2B5EF4-FFF2-40B4-BE49-F238E27FC236}">
                  <a16:creationId xmlns="" xmlns:a16="http://schemas.microsoft.com/office/drawing/2014/main" id="{7B040056-AE67-4FFF-83F2-0E827D0CE2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6103938" y="1982788"/>
              <a:ext cx="263525" cy="88900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5F5F5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6" name="Oval 19">
              <a:extLst>
                <a:ext uri="{FF2B5EF4-FFF2-40B4-BE49-F238E27FC236}">
                  <a16:creationId xmlns="" xmlns:a16="http://schemas.microsoft.com/office/drawing/2014/main" id="{F2F4B3E1-FC4D-4F0E-B742-89311E3FC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6135688" y="2062163"/>
              <a:ext cx="131762" cy="873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7" name="AutoShape 20">
              <a:extLst>
                <a:ext uri="{FF2B5EF4-FFF2-40B4-BE49-F238E27FC236}">
                  <a16:creationId xmlns="" xmlns:a16="http://schemas.microsoft.com/office/drawing/2014/main" id="{AB67A9AC-66EA-4E6F-BA83-FF484BFF5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40000">
              <a:off x="6118225" y="2066925"/>
              <a:ext cx="85725" cy="123825"/>
            </a:xfrm>
            <a:prstGeom prst="can">
              <a:avLst>
                <a:gd name="adj" fmla="val 72222"/>
              </a:avLst>
            </a:prstGeom>
            <a:solidFill>
              <a:srgbClr val="FF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8" name="Rectangle 21">
              <a:extLst>
                <a:ext uri="{FF2B5EF4-FFF2-40B4-BE49-F238E27FC236}">
                  <a16:creationId xmlns="" xmlns:a16="http://schemas.microsoft.com/office/drawing/2014/main" id="{58CB309B-9895-45FD-AC60-4DE6D2A601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 flipV="1">
              <a:off x="7148513" y="2363788"/>
              <a:ext cx="147637" cy="149225"/>
            </a:xfrm>
            <a:prstGeom prst="rect">
              <a:avLst/>
            </a:prstGeom>
            <a:solidFill>
              <a:srgbClr val="5F5F5F"/>
            </a:solidFill>
            <a:ln w="9525">
              <a:miter lim="800000"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1381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rgbClr val="5F5F5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6" name="AutoShape 22">
              <a:extLst>
                <a:ext uri="{FF2B5EF4-FFF2-40B4-BE49-F238E27FC236}">
                  <a16:creationId xmlns="" xmlns:a16="http://schemas.microsoft.com/office/drawing/2014/main" id="{F89EE294-7A07-4F81-B3B9-F1A5F2E9E4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20000">
              <a:off x="7334259" y="2452474"/>
              <a:ext cx="79356" cy="263525"/>
            </a:xfrm>
            <a:prstGeom prst="can">
              <a:avLst>
                <a:gd name="adj" fmla="val 71887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90" name="Oval 23">
              <a:extLst>
                <a:ext uri="{FF2B5EF4-FFF2-40B4-BE49-F238E27FC236}">
                  <a16:creationId xmlns="" xmlns:a16="http://schemas.microsoft.com/office/drawing/2014/main" id="{CEE7E73A-883A-453F-903E-EB44426645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7105651" y="2490787"/>
              <a:ext cx="131762" cy="873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pic>
          <p:nvPicPr>
            <p:cNvPr id="19491" name="Picture 24">
              <a:extLst>
                <a:ext uri="{FF2B5EF4-FFF2-40B4-BE49-F238E27FC236}">
                  <a16:creationId xmlns="" xmlns:a16="http://schemas.microsoft.com/office/drawing/2014/main" id="{A2F5150F-ED40-4F9D-82B0-9D3178368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00000">
              <a:off x="6867525" y="2670175"/>
              <a:ext cx="523875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2" name="Freeform 25">
              <a:extLst>
                <a:ext uri="{FF2B5EF4-FFF2-40B4-BE49-F238E27FC236}">
                  <a16:creationId xmlns="" xmlns:a16="http://schemas.microsoft.com/office/drawing/2014/main" id="{F92A5D42-AA95-4A66-AA5F-2D3F90154B02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069138" y="2400300"/>
              <a:ext cx="80962" cy="361950"/>
            </a:xfrm>
            <a:custGeom>
              <a:avLst/>
              <a:gdLst>
                <a:gd name="T0" fmla="*/ 2147483646 w 51"/>
                <a:gd name="T1" fmla="*/ 2147483646 h 228"/>
                <a:gd name="T2" fmla="*/ 2147483646 w 51"/>
                <a:gd name="T3" fmla="*/ 2147483646 h 228"/>
                <a:gd name="T4" fmla="*/ 2147483646 w 51"/>
                <a:gd name="T5" fmla="*/ 2147483646 h 228"/>
                <a:gd name="T6" fmla="*/ 2147483646 w 51"/>
                <a:gd name="T7" fmla="*/ 2147483646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28"/>
                <a:gd name="T14" fmla="*/ 51 w 51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28">
                  <a:moveTo>
                    <a:pt x="51" y="26"/>
                  </a:moveTo>
                  <a:cubicBezTo>
                    <a:pt x="45" y="25"/>
                    <a:pt x="22" y="0"/>
                    <a:pt x="15" y="17"/>
                  </a:cubicBezTo>
                  <a:cubicBezTo>
                    <a:pt x="0" y="23"/>
                    <a:pt x="10" y="85"/>
                    <a:pt x="9" y="128"/>
                  </a:cubicBezTo>
                  <a:lnTo>
                    <a:pt x="12" y="228"/>
                  </a:lnTo>
                </a:path>
              </a:pathLst>
            </a:custGeom>
            <a:noFill/>
            <a:ln w="28575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AutoShape 26">
              <a:extLst>
                <a:ext uri="{FF2B5EF4-FFF2-40B4-BE49-F238E27FC236}">
                  <a16:creationId xmlns="" xmlns:a16="http://schemas.microsoft.com/office/drawing/2014/main" id="{E2498A3D-F778-41D6-8B2F-6AAFE3F6F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40000">
              <a:off x="7085807" y="2496344"/>
              <a:ext cx="88900" cy="122237"/>
            </a:xfrm>
            <a:prstGeom prst="can">
              <a:avLst>
                <a:gd name="adj" fmla="val 68750"/>
              </a:avLst>
            </a:prstGeom>
            <a:solidFill>
              <a:srgbClr val="FF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94" name="Freeform 27">
              <a:extLst>
                <a:ext uri="{FF2B5EF4-FFF2-40B4-BE49-F238E27FC236}">
                  <a16:creationId xmlns="" xmlns:a16="http://schemas.microsoft.com/office/drawing/2014/main" id="{CC18C247-37F9-4D2D-8CFB-0CC12F488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950" y="3590202"/>
              <a:ext cx="109538" cy="192088"/>
            </a:xfrm>
            <a:custGeom>
              <a:avLst/>
              <a:gdLst>
                <a:gd name="T0" fmla="*/ 2147483646 w 69"/>
                <a:gd name="T1" fmla="*/ 2147483646 h 121"/>
                <a:gd name="T2" fmla="*/ 2147483646 w 69"/>
                <a:gd name="T3" fmla="*/ 2147483646 h 121"/>
                <a:gd name="T4" fmla="*/ 2147483646 w 69"/>
                <a:gd name="T5" fmla="*/ 2147483646 h 121"/>
                <a:gd name="T6" fmla="*/ 2147483646 w 69"/>
                <a:gd name="T7" fmla="*/ 2147483646 h 121"/>
                <a:gd name="T8" fmla="*/ 2147483646 w 69"/>
                <a:gd name="T9" fmla="*/ 0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121"/>
                <a:gd name="T17" fmla="*/ 69 w 69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121">
                  <a:moveTo>
                    <a:pt x="12" y="73"/>
                  </a:moveTo>
                  <a:cubicBezTo>
                    <a:pt x="0" y="120"/>
                    <a:pt x="39" y="119"/>
                    <a:pt x="48" y="120"/>
                  </a:cubicBezTo>
                  <a:cubicBezTo>
                    <a:pt x="57" y="121"/>
                    <a:pt x="69" y="94"/>
                    <a:pt x="66" y="81"/>
                  </a:cubicBezTo>
                  <a:cubicBezTo>
                    <a:pt x="57" y="57"/>
                    <a:pt x="38" y="56"/>
                    <a:pt x="32" y="42"/>
                  </a:cubicBezTo>
                  <a:cubicBezTo>
                    <a:pt x="26" y="28"/>
                    <a:pt x="31" y="9"/>
                    <a:pt x="30" y="0"/>
                  </a:cubicBezTo>
                </a:path>
              </a:pathLst>
            </a:custGeom>
            <a:noFill/>
            <a:ln w="28575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95" name="Group 28">
              <a:extLst>
                <a:ext uri="{FF2B5EF4-FFF2-40B4-BE49-F238E27FC236}">
                  <a16:creationId xmlns="" xmlns:a16="http://schemas.microsoft.com/office/drawing/2014/main" id="{A088D3EE-788B-4AFA-81E5-AEB7B84CA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11938" y="4038606"/>
              <a:ext cx="609600" cy="695326"/>
              <a:chOff x="4368" y="2544"/>
              <a:chExt cx="384" cy="438"/>
            </a:xfrm>
          </p:grpSpPr>
          <p:sp>
            <p:nvSpPr>
              <p:cNvPr id="19496" name="Freeform 29">
                <a:extLst>
                  <a:ext uri="{FF2B5EF4-FFF2-40B4-BE49-F238E27FC236}">
                    <a16:creationId xmlns="" xmlns:a16="http://schemas.microsoft.com/office/drawing/2014/main" id="{CA0F481E-88C2-4C96-85AA-191482D72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2615"/>
                <a:ext cx="342" cy="367"/>
              </a:xfrm>
              <a:custGeom>
                <a:avLst/>
                <a:gdLst>
                  <a:gd name="T0" fmla="*/ 14 w 342"/>
                  <a:gd name="T1" fmla="*/ 94 h 367"/>
                  <a:gd name="T2" fmla="*/ 62 w 342"/>
                  <a:gd name="T3" fmla="*/ 34 h 367"/>
                  <a:gd name="T4" fmla="*/ 153 w 342"/>
                  <a:gd name="T5" fmla="*/ 9 h 367"/>
                  <a:gd name="T6" fmla="*/ 312 w 342"/>
                  <a:gd name="T7" fmla="*/ 92 h 367"/>
                  <a:gd name="T8" fmla="*/ 335 w 342"/>
                  <a:gd name="T9" fmla="*/ 200 h 367"/>
                  <a:gd name="T10" fmla="*/ 301 w 342"/>
                  <a:gd name="T11" fmla="*/ 285 h 367"/>
                  <a:gd name="T12" fmla="*/ 201 w 342"/>
                  <a:gd name="T13" fmla="*/ 305 h 367"/>
                  <a:gd name="T14" fmla="*/ 158 w 342"/>
                  <a:gd name="T15" fmla="*/ 345 h 367"/>
                  <a:gd name="T16" fmla="*/ 54 w 342"/>
                  <a:gd name="T17" fmla="*/ 360 h 367"/>
                  <a:gd name="T18" fmla="*/ 14 w 342"/>
                  <a:gd name="T19" fmla="*/ 300 h 367"/>
                  <a:gd name="T20" fmla="*/ 0 w 342"/>
                  <a:gd name="T21" fmla="*/ 179 h 367"/>
                  <a:gd name="T22" fmla="*/ 14 w 342"/>
                  <a:gd name="T23" fmla="*/ 94 h 3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2"/>
                  <a:gd name="T37" fmla="*/ 0 h 367"/>
                  <a:gd name="T38" fmla="*/ 342 w 342"/>
                  <a:gd name="T39" fmla="*/ 367 h 36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2" h="367">
                    <a:moveTo>
                      <a:pt x="14" y="94"/>
                    </a:moveTo>
                    <a:cubicBezTo>
                      <a:pt x="32" y="68"/>
                      <a:pt x="39" y="48"/>
                      <a:pt x="62" y="34"/>
                    </a:cubicBezTo>
                    <a:cubicBezTo>
                      <a:pt x="85" y="20"/>
                      <a:pt x="112" y="0"/>
                      <a:pt x="153" y="9"/>
                    </a:cubicBezTo>
                    <a:cubicBezTo>
                      <a:pt x="195" y="18"/>
                      <a:pt x="281" y="60"/>
                      <a:pt x="312" y="92"/>
                    </a:cubicBezTo>
                    <a:cubicBezTo>
                      <a:pt x="342" y="124"/>
                      <a:pt x="336" y="168"/>
                      <a:pt x="335" y="200"/>
                    </a:cubicBezTo>
                    <a:cubicBezTo>
                      <a:pt x="333" y="231"/>
                      <a:pt x="324" y="267"/>
                      <a:pt x="301" y="285"/>
                    </a:cubicBezTo>
                    <a:cubicBezTo>
                      <a:pt x="279" y="302"/>
                      <a:pt x="225" y="295"/>
                      <a:pt x="201" y="305"/>
                    </a:cubicBezTo>
                    <a:cubicBezTo>
                      <a:pt x="177" y="315"/>
                      <a:pt x="182" y="336"/>
                      <a:pt x="158" y="345"/>
                    </a:cubicBezTo>
                    <a:cubicBezTo>
                      <a:pt x="134" y="354"/>
                      <a:pt x="78" y="367"/>
                      <a:pt x="54" y="360"/>
                    </a:cubicBezTo>
                    <a:cubicBezTo>
                      <a:pt x="30" y="353"/>
                      <a:pt x="23" y="330"/>
                      <a:pt x="14" y="300"/>
                    </a:cubicBezTo>
                    <a:cubicBezTo>
                      <a:pt x="5" y="270"/>
                      <a:pt x="0" y="214"/>
                      <a:pt x="0" y="179"/>
                    </a:cubicBezTo>
                    <a:cubicBezTo>
                      <a:pt x="0" y="145"/>
                      <a:pt x="11" y="112"/>
                      <a:pt x="14" y="9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777777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7" name="Freeform 30">
                <a:extLst>
                  <a:ext uri="{FF2B5EF4-FFF2-40B4-BE49-F238E27FC236}">
                    <a16:creationId xmlns="" xmlns:a16="http://schemas.microsoft.com/office/drawing/2014/main" id="{642E53A0-EA7D-4F94-A9D3-E2BBD54DF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" y="2622"/>
                <a:ext cx="162" cy="296"/>
              </a:xfrm>
              <a:custGeom>
                <a:avLst/>
                <a:gdLst>
                  <a:gd name="T0" fmla="*/ 226 w 157"/>
                  <a:gd name="T1" fmla="*/ 3263 h 259"/>
                  <a:gd name="T2" fmla="*/ 144 w 157"/>
                  <a:gd name="T3" fmla="*/ 951 h 259"/>
                  <a:gd name="T4" fmla="*/ 0 w 157"/>
                  <a:gd name="T5" fmla="*/ 0 h 259"/>
                  <a:gd name="T6" fmla="*/ 0 60000 65536"/>
                  <a:gd name="T7" fmla="*/ 0 60000 65536"/>
                  <a:gd name="T8" fmla="*/ 0 60000 65536"/>
                  <a:gd name="T9" fmla="*/ 0 w 157"/>
                  <a:gd name="T10" fmla="*/ 0 h 259"/>
                  <a:gd name="T11" fmla="*/ 157 w 157"/>
                  <a:gd name="T12" fmla="*/ 259 h 2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7" h="259">
                    <a:moveTo>
                      <a:pt x="125" y="259"/>
                    </a:moveTo>
                    <a:cubicBezTo>
                      <a:pt x="157" y="258"/>
                      <a:pt x="100" y="118"/>
                      <a:pt x="79" y="75"/>
                    </a:cubicBezTo>
                    <a:cubicBezTo>
                      <a:pt x="58" y="32"/>
                      <a:pt x="16" y="16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Freeform 31">
                <a:extLst>
                  <a:ext uri="{FF2B5EF4-FFF2-40B4-BE49-F238E27FC236}">
                    <a16:creationId xmlns="" xmlns:a16="http://schemas.microsoft.com/office/drawing/2014/main" id="{58BE7FFF-4ECE-4AE6-BB5D-C349676FA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2647"/>
                <a:ext cx="281" cy="247"/>
              </a:xfrm>
              <a:custGeom>
                <a:avLst/>
                <a:gdLst>
                  <a:gd name="T0" fmla="*/ 97 w 272"/>
                  <a:gd name="T1" fmla="*/ 2749 h 216"/>
                  <a:gd name="T2" fmla="*/ 313 w 272"/>
                  <a:gd name="T3" fmla="*/ 595 h 216"/>
                  <a:gd name="T4" fmla="*/ 505 w 27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272"/>
                  <a:gd name="T10" fmla="*/ 0 h 216"/>
                  <a:gd name="T11" fmla="*/ 272 w 27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2" h="216">
                    <a:moveTo>
                      <a:pt x="52" y="216"/>
                    </a:moveTo>
                    <a:cubicBezTo>
                      <a:pt x="0" y="189"/>
                      <a:pt x="131" y="82"/>
                      <a:pt x="168" y="46"/>
                    </a:cubicBezTo>
                    <a:cubicBezTo>
                      <a:pt x="205" y="10"/>
                      <a:pt x="250" y="9"/>
                      <a:pt x="272" y="0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9" name="Freeform 32">
                <a:extLst>
                  <a:ext uri="{FF2B5EF4-FFF2-40B4-BE49-F238E27FC236}">
                    <a16:creationId xmlns="" xmlns:a16="http://schemas.microsoft.com/office/drawing/2014/main" id="{E1C5FD62-CB27-44CC-825B-3BECBBEC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544"/>
                <a:ext cx="40" cy="132"/>
              </a:xfrm>
              <a:custGeom>
                <a:avLst/>
                <a:gdLst>
                  <a:gd name="T0" fmla="*/ 1 w 55"/>
                  <a:gd name="T1" fmla="*/ 7 h 156"/>
                  <a:gd name="T2" fmla="*/ 1 w 55"/>
                  <a:gd name="T3" fmla="*/ 3 h 156"/>
                  <a:gd name="T4" fmla="*/ 1 w 55"/>
                  <a:gd name="T5" fmla="*/ 3 h 156"/>
                  <a:gd name="T6" fmla="*/ 1 w 55"/>
                  <a:gd name="T7" fmla="*/ 7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156"/>
                  <a:gd name="T14" fmla="*/ 55 w 55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156">
                    <a:moveTo>
                      <a:pt x="25" y="156"/>
                    </a:moveTo>
                    <a:cubicBezTo>
                      <a:pt x="33" y="156"/>
                      <a:pt x="55" y="46"/>
                      <a:pt x="52" y="24"/>
                    </a:cubicBezTo>
                    <a:cubicBezTo>
                      <a:pt x="52" y="0"/>
                      <a:pt x="8" y="2"/>
                      <a:pt x="4" y="24"/>
                    </a:cubicBezTo>
                    <a:cubicBezTo>
                      <a:pt x="0" y="46"/>
                      <a:pt x="17" y="156"/>
                      <a:pt x="25" y="156"/>
                    </a:cubicBezTo>
                    <a:close/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36">
            <a:extLst>
              <a:ext uri="{FF2B5EF4-FFF2-40B4-BE49-F238E27FC236}">
                <a16:creationId xmlns="" xmlns:a16="http://schemas.microsoft.com/office/drawing/2014/main" id="{99145A0A-71DF-4AF6-AD06-D8A3CE0F7D30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048000"/>
            <a:ext cx="2438400" cy="615950"/>
            <a:chOff x="381000" y="1371600"/>
            <a:chExt cx="2438400" cy="61595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A3B06DB1-F440-406D-9D93-ED738F90CD4E}"/>
                </a:ext>
              </a:extLst>
            </p:cNvPr>
            <p:cNvCxnSpPr/>
            <p:nvPr/>
          </p:nvCxnSpPr>
          <p:spPr>
            <a:xfrm>
              <a:off x="1752600" y="1752600"/>
              <a:ext cx="10668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2" name="TextBox 38">
              <a:extLst>
                <a:ext uri="{FF2B5EF4-FFF2-40B4-BE49-F238E27FC236}">
                  <a16:creationId xmlns="" xmlns:a16="http://schemas.microsoft.com/office/drawing/2014/main" id="{CDB29664-C725-4A4C-B1DB-F086C5526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1371600"/>
              <a:ext cx="167640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đỡ</a:t>
              </a:r>
            </a:p>
          </p:txBody>
        </p:sp>
      </p:grpSp>
      <p:grpSp>
        <p:nvGrpSpPr>
          <p:cNvPr id="10" name="Group 39">
            <a:extLst>
              <a:ext uri="{FF2B5EF4-FFF2-40B4-BE49-F238E27FC236}">
                <a16:creationId xmlns="" xmlns:a16="http://schemas.microsoft.com/office/drawing/2014/main" id="{AA027320-6483-45CF-BA3A-60FFC4EDA6B9}"/>
              </a:ext>
            </a:extLst>
          </p:cNvPr>
          <p:cNvGrpSpPr>
            <a:grpSpLocks/>
          </p:cNvGrpSpPr>
          <p:nvPr/>
        </p:nvGrpSpPr>
        <p:grpSpPr bwMode="auto">
          <a:xfrm>
            <a:off x="8728075" y="3505201"/>
            <a:ext cx="1855788" cy="615553"/>
            <a:chOff x="7315200" y="2555875"/>
            <a:chExt cx="1855788" cy="51695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9EDCA997-FCDD-4C64-92E2-CCDCCCD30C7A}"/>
                </a:ext>
              </a:extLst>
            </p:cNvPr>
            <p:cNvCxnSpPr/>
            <p:nvPr/>
          </p:nvCxnSpPr>
          <p:spPr>
            <a:xfrm rot="10800000">
              <a:off x="7315200" y="2895848"/>
              <a:ext cx="609600" cy="13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0" name="TextBox 41">
              <a:extLst>
                <a:ext uri="{FF2B5EF4-FFF2-40B4-BE49-F238E27FC236}">
                  <a16:creationId xmlns="" xmlns:a16="http://schemas.microsoft.com/office/drawing/2014/main" id="{A8AA021D-80B7-42D9-8151-250692352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9388" y="2555875"/>
              <a:ext cx="1371600" cy="51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 xo</a:t>
              </a: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="" xmlns:a16="http://schemas.microsoft.com/office/drawing/2014/main" id="{2F128E10-00D4-41F2-A0C4-FBF8BE2ACDA7}"/>
              </a:ext>
            </a:extLst>
          </p:cNvPr>
          <p:cNvGrpSpPr>
            <a:grpSpLocks/>
          </p:cNvGrpSpPr>
          <p:nvPr/>
        </p:nvGrpSpPr>
        <p:grpSpPr bwMode="auto">
          <a:xfrm>
            <a:off x="5562601" y="5257801"/>
            <a:ext cx="2544763" cy="614363"/>
            <a:chOff x="4156075" y="4489450"/>
            <a:chExt cx="2544763" cy="61436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="" xmlns:a16="http://schemas.microsoft.com/office/drawing/2014/main" id="{C59B8706-FCDA-40FC-BF01-9188C4B38C7D}"/>
                </a:ext>
              </a:extLst>
            </p:cNvPr>
            <p:cNvCxnSpPr/>
            <p:nvPr/>
          </p:nvCxnSpPr>
          <p:spPr>
            <a:xfrm flipV="1">
              <a:off x="6019800" y="4627563"/>
              <a:ext cx="681038" cy="1730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8" name="TextBox 44">
              <a:extLst>
                <a:ext uri="{FF2B5EF4-FFF2-40B4-BE49-F238E27FC236}">
                  <a16:creationId xmlns="" xmlns:a16="http://schemas.microsoft.com/office/drawing/2014/main" id="{0634B0D6-A615-40A1-AA14-EE5FBC9BCD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075" y="4489450"/>
              <a:ext cx="2057400" cy="61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nặng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331F814-3B3C-4792-A7E2-3A29C133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2841625"/>
            <a:ext cx="501015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35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5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6" name="AutoShape 7">
            <a:extLst>
              <a:ext uri="{FF2B5EF4-FFF2-40B4-BE49-F238E27FC236}">
                <a16:creationId xmlns="" xmlns:a16="http://schemas.microsoft.com/office/drawing/2014/main" id="{973B54F6-36FC-42B1-B2E8-EDAD14245AB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447800" y="4126642"/>
            <a:ext cx="304800" cy="2590800"/>
          </a:xfrm>
          <a:prstGeom prst="can">
            <a:avLst>
              <a:gd name="adj" fmla="val 6221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/>
      <p:bldP spid="8" grpId="0"/>
      <p:bldP spid="45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7">
            <a:extLst>
              <a:ext uri="{FF2B5EF4-FFF2-40B4-BE49-F238E27FC236}">
                <a16:creationId xmlns="" xmlns:a16="http://schemas.microsoft.com/office/drawing/2014/main" id="{36FF18E0-CA6D-4F17-8128-88562DAC6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0966" y="477692"/>
            <a:ext cx="0" cy="632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Text Box 10">
            <a:extLst>
              <a:ext uri="{FF2B5EF4-FFF2-40B4-BE49-F238E27FC236}">
                <a16:creationId xmlns="" xmlns:a16="http://schemas.microsoft.com/office/drawing/2014/main" id="{648DCE04-B202-42BC-8D8A-B3DC40AA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5" y="638"/>
            <a:ext cx="11809239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</a:rPr>
              <a:t>Thí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nghiệm</a:t>
            </a:r>
            <a:r>
              <a:rPr lang="en-US" altLang="en-US" sz="2800" b="1" dirty="0">
                <a:solidFill>
                  <a:srgbClr val="0000CC"/>
                </a:solidFill>
              </a:rPr>
              <a:t> 1. Treo </a:t>
            </a:r>
            <a:r>
              <a:rPr lang="en-US" altLang="en-US" sz="2800" b="1" dirty="0" err="1">
                <a:solidFill>
                  <a:srgbClr val="0000CC"/>
                </a:solidFill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quả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lò</a:t>
            </a:r>
            <a:r>
              <a:rPr lang="en-US" altLang="en-US" sz="2800" b="1" dirty="0">
                <a:solidFill>
                  <a:srgbClr val="0000CC"/>
                </a:solidFill>
              </a:rPr>
              <a:t> xo( H8.1).</a:t>
            </a:r>
          </a:p>
        </p:txBody>
      </p:sp>
      <p:sp>
        <p:nvSpPr>
          <p:cNvPr id="8233" name="Text Box 41">
            <a:extLst>
              <a:ext uri="{FF2B5EF4-FFF2-40B4-BE49-F238E27FC236}">
                <a16:creationId xmlns="" xmlns:a16="http://schemas.microsoft.com/office/drawing/2014/main" id="{1E94005D-A9BB-4764-9FEE-06B41E8C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5638801"/>
            <a:ext cx="1905000" cy="466725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Hình 8.1</a:t>
            </a:r>
          </a:p>
        </p:txBody>
      </p:sp>
      <p:pic>
        <p:nvPicPr>
          <p:cNvPr id="8241" name="Picture 49" descr="5">
            <a:extLst>
              <a:ext uri="{FF2B5EF4-FFF2-40B4-BE49-F238E27FC236}">
                <a16:creationId xmlns="" xmlns:a16="http://schemas.microsoft.com/office/drawing/2014/main" id="{BAF5B17C-A2C8-4A68-8996-4E1552FE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8623301" y="2165350"/>
            <a:ext cx="523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2" name="Picture 50" descr="loxodo3">
            <a:extLst>
              <a:ext uri="{FF2B5EF4-FFF2-40B4-BE49-F238E27FC236}">
                <a16:creationId xmlns="" xmlns:a16="http://schemas.microsoft.com/office/drawing/2014/main" id="{D7801648-9130-480C-BE9A-ABC6CF3D2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8768">
            <a:off x="8408988" y="2379663"/>
            <a:ext cx="95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51">
            <a:extLst>
              <a:ext uri="{FF2B5EF4-FFF2-40B4-BE49-F238E27FC236}">
                <a16:creationId xmlns="" xmlns:a16="http://schemas.microsoft.com/office/drawing/2014/main" id="{95396207-080E-44A7-A2BD-AF2A645FE11F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8915400" y="4049714"/>
            <a:ext cx="69850" cy="71437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492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0" name="Rectangle 52">
            <a:extLst>
              <a:ext uri="{FF2B5EF4-FFF2-40B4-BE49-F238E27FC236}">
                <a16:creationId xmlns="" xmlns:a16="http://schemas.microsoft.com/office/drawing/2014/main" id="{A1C5B008-F237-456E-99BE-45D8E180E79C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618413" y="3883025"/>
            <a:ext cx="69850" cy="6985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600000" lon="0" rev="0"/>
            </a:camera>
            <a:lightRig rig="legacyFlat4" dir="b"/>
          </a:scene3d>
          <a:sp3d extrusionH="492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245" name="AutoShape 53">
            <a:extLst>
              <a:ext uri="{FF2B5EF4-FFF2-40B4-BE49-F238E27FC236}">
                <a16:creationId xmlns="" xmlns:a16="http://schemas.microsoft.com/office/drawing/2014/main" id="{260A81F5-36A5-44B8-BB5F-C48FABF11305}"/>
              </a:ext>
            </a:extLst>
          </p:cNvPr>
          <p:cNvSpPr>
            <a:spLocks noChangeArrowheads="1"/>
          </p:cNvSpPr>
          <p:nvPr/>
        </p:nvSpPr>
        <p:spPr bwMode="auto">
          <a:xfrm rot="7020000">
            <a:off x="7820026" y="1192213"/>
            <a:ext cx="79375" cy="438150"/>
          </a:xfrm>
          <a:prstGeom prst="can">
            <a:avLst>
              <a:gd name="adj" fmla="val 71300"/>
            </a:avLst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7182" name="Rectangle 54">
            <a:extLst>
              <a:ext uri="{FF2B5EF4-FFF2-40B4-BE49-F238E27FC236}">
                <a16:creationId xmlns="" xmlns:a16="http://schemas.microsoft.com/office/drawing/2014/main" id="{C121FF3F-4E63-4CF2-A9FF-3168B4EB95EC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972426" y="1379539"/>
            <a:ext cx="265113" cy="174625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5F5F5F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3" name="Rectangle 55">
            <a:extLst>
              <a:ext uri="{FF2B5EF4-FFF2-40B4-BE49-F238E27FC236}">
                <a16:creationId xmlns="" xmlns:a16="http://schemas.microsoft.com/office/drawing/2014/main" id="{FE6E4020-E59B-47A4-A3E5-10261B92348C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8402638" y="4379914"/>
            <a:ext cx="69850" cy="71437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492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4" name="Rectangle 56">
            <a:extLst>
              <a:ext uri="{FF2B5EF4-FFF2-40B4-BE49-F238E27FC236}">
                <a16:creationId xmlns="" xmlns:a16="http://schemas.microsoft.com/office/drawing/2014/main" id="{3454E839-3923-479A-B2B2-25653745F7DE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694614" y="3567114"/>
            <a:ext cx="1189037" cy="790575"/>
          </a:xfrm>
          <a:prstGeom prst="rect">
            <a:avLst/>
          </a:prstGeom>
          <a:gradFill rotWithShape="1">
            <a:gsLst>
              <a:gs pos="0">
                <a:srgbClr val="2C2C2C"/>
              </a:gs>
              <a:gs pos="100000">
                <a:srgbClr val="5F5F5F"/>
              </a:gs>
            </a:gsLst>
            <a:lin ang="189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18600000" lon="0" rev="0"/>
            </a:camera>
            <a:lightRig rig="legacyFlat4" dir="b"/>
          </a:scene3d>
          <a:sp3d extrusionH="238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2C2C2C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85" name="AutoShape 57">
            <a:extLst>
              <a:ext uri="{FF2B5EF4-FFF2-40B4-BE49-F238E27FC236}">
                <a16:creationId xmlns="" xmlns:a16="http://schemas.microsoft.com/office/drawing/2014/main" id="{1587538C-5A2E-4852-B1B5-0174B4D76CBC}"/>
              </a:ext>
            </a:extLst>
          </p:cNvPr>
          <p:cNvSpPr>
            <a:spLocks noChangeArrowheads="1"/>
          </p:cNvSpPr>
          <p:nvPr/>
        </p:nvSpPr>
        <p:spPr bwMode="auto">
          <a:xfrm rot="144122" flipV="1">
            <a:off x="7875589" y="3673475"/>
            <a:ext cx="350837" cy="266700"/>
          </a:xfrm>
          <a:custGeom>
            <a:avLst/>
            <a:gdLst>
              <a:gd name="T0" fmla="*/ 751677498 w 21600"/>
              <a:gd name="T1" fmla="*/ 0 h 21600"/>
              <a:gd name="T2" fmla="*/ 745481213 w 21600"/>
              <a:gd name="T3" fmla="*/ 438905622 h 21600"/>
              <a:gd name="T4" fmla="*/ 751677498 w 21600"/>
              <a:gd name="T5" fmla="*/ 126204391 h 21600"/>
              <a:gd name="T6" fmla="*/ 757869284 w 21600"/>
              <a:gd name="T7" fmla="*/ 43890562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46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1" y="16169"/>
                </a:moveTo>
                <a:cubicBezTo>
                  <a:pt x="7798" y="16137"/>
                  <a:pt x="5430" y="13742"/>
                  <a:pt x="5430" y="10800"/>
                </a:cubicBezTo>
                <a:cubicBezTo>
                  <a:pt x="5430" y="7834"/>
                  <a:pt x="7834" y="5430"/>
                  <a:pt x="10800" y="5430"/>
                </a:cubicBezTo>
                <a:cubicBezTo>
                  <a:pt x="13765" y="5430"/>
                  <a:pt x="16170" y="7834"/>
                  <a:pt x="16170" y="10800"/>
                </a:cubicBezTo>
                <a:cubicBezTo>
                  <a:pt x="16170" y="13742"/>
                  <a:pt x="13801" y="16137"/>
                  <a:pt x="10858" y="16169"/>
                </a:cubicBezTo>
                <a:lnTo>
                  <a:pt x="10918" y="21599"/>
                </a:lnTo>
                <a:cubicBezTo>
                  <a:pt x="16836" y="21534"/>
                  <a:pt x="21600" y="1671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6718"/>
                  <a:pt x="4763" y="21534"/>
                  <a:pt x="10681" y="21599"/>
                </a:cubicBezTo>
                <a:lnTo>
                  <a:pt x="10741" y="16169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effectLst/>
          <a:scene3d>
            <a:camera prst="legacyObliqueTopRight">
              <a:rot lat="18000000" lon="20699993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250" name="AutoShape 58">
            <a:extLst>
              <a:ext uri="{FF2B5EF4-FFF2-40B4-BE49-F238E27FC236}">
                <a16:creationId xmlns="" xmlns:a16="http://schemas.microsoft.com/office/drawing/2014/main" id="{DF2DFDEA-B136-4010-A4AC-B1DAA1FC8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363" y="3565526"/>
            <a:ext cx="146050" cy="290513"/>
          </a:xfrm>
          <a:prstGeom prst="can">
            <a:avLst>
              <a:gd name="adj" fmla="val 74335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8251" name="AutoShape 59">
            <a:extLst>
              <a:ext uri="{FF2B5EF4-FFF2-40B4-BE49-F238E27FC236}">
                <a16:creationId xmlns="" xmlns:a16="http://schemas.microsoft.com/office/drawing/2014/main" id="{F2E6954A-8FB4-4BFB-8B53-41F88DCF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6" y="1174751"/>
            <a:ext cx="80963" cy="2462213"/>
          </a:xfrm>
          <a:prstGeom prst="can">
            <a:avLst>
              <a:gd name="adj" fmla="val 55191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8252" name="AutoShape 60">
            <a:extLst>
              <a:ext uri="{FF2B5EF4-FFF2-40B4-BE49-F238E27FC236}">
                <a16:creationId xmlns="" xmlns:a16="http://schemas.microsoft.com/office/drawing/2014/main" id="{3BF0FDE4-DBD6-40CE-A47D-8511052795BB}"/>
              </a:ext>
            </a:extLst>
          </p:cNvPr>
          <p:cNvSpPr>
            <a:spLocks noChangeArrowheads="1"/>
          </p:cNvSpPr>
          <p:nvPr/>
        </p:nvSpPr>
        <p:spPr bwMode="auto">
          <a:xfrm rot="7020000">
            <a:off x="8518526" y="1347788"/>
            <a:ext cx="79375" cy="876300"/>
          </a:xfrm>
          <a:prstGeom prst="can">
            <a:avLst>
              <a:gd name="adj" fmla="val 66444"/>
            </a:avLst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7189" name="Rectangle 61">
            <a:extLst>
              <a:ext uri="{FF2B5EF4-FFF2-40B4-BE49-F238E27FC236}">
                <a16:creationId xmlns="" xmlns:a16="http://schemas.microsoft.com/office/drawing/2014/main" id="{7F2E57E3-83F7-40F0-9BD5-D2F834F441FF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7858126" y="1481138"/>
            <a:ext cx="263525" cy="88900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5F5F5F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90" name="Oval 62">
            <a:extLst>
              <a:ext uri="{FF2B5EF4-FFF2-40B4-BE49-F238E27FC236}">
                <a16:creationId xmlns="" xmlns:a16="http://schemas.microsoft.com/office/drawing/2014/main" id="{6EF004E7-1365-46EA-A86F-6FF88E86F449}"/>
              </a:ext>
            </a:extLst>
          </p:cNvPr>
          <p:cNvSpPr>
            <a:spLocks noChangeArrowheads="1"/>
          </p:cNvSpPr>
          <p:nvPr/>
        </p:nvSpPr>
        <p:spPr bwMode="auto">
          <a:xfrm rot="14400000">
            <a:off x="7889876" y="1560513"/>
            <a:ext cx="131762" cy="873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91" name="AutoShape 63">
            <a:extLst>
              <a:ext uri="{FF2B5EF4-FFF2-40B4-BE49-F238E27FC236}">
                <a16:creationId xmlns="" xmlns:a16="http://schemas.microsoft.com/office/drawing/2014/main" id="{82976323-3CCF-4553-B574-A50243385ED7}"/>
              </a:ext>
            </a:extLst>
          </p:cNvPr>
          <p:cNvSpPr>
            <a:spLocks noChangeArrowheads="1"/>
          </p:cNvSpPr>
          <p:nvPr/>
        </p:nvSpPr>
        <p:spPr bwMode="auto">
          <a:xfrm rot="14460000">
            <a:off x="7872414" y="1565276"/>
            <a:ext cx="85725" cy="123825"/>
          </a:xfrm>
          <a:prstGeom prst="can">
            <a:avLst>
              <a:gd name="adj" fmla="val 72222"/>
            </a:avLst>
          </a:prstGeom>
          <a:solidFill>
            <a:srgbClr val="FF0000"/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192" name="Rectangle 64">
            <a:extLst>
              <a:ext uri="{FF2B5EF4-FFF2-40B4-BE49-F238E27FC236}">
                <a16:creationId xmlns="" xmlns:a16="http://schemas.microsoft.com/office/drawing/2014/main" id="{F3D5CBE9-2761-4F77-9216-80B8BAD7A95F}"/>
              </a:ext>
            </a:extLst>
          </p:cNvPr>
          <p:cNvSpPr>
            <a:spLocks noChangeArrowheads="1"/>
          </p:cNvSpPr>
          <p:nvPr/>
        </p:nvSpPr>
        <p:spPr bwMode="auto">
          <a:xfrm rot="2700000" flipV="1">
            <a:off x="8902700" y="1862139"/>
            <a:ext cx="147638" cy="149225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0" rev="0"/>
            </a:camera>
            <a:lightRig rig="legacyFlat4" dir="b"/>
          </a:scene3d>
          <a:sp3d extrusionH="1381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5F5F5F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257" name="AutoShape 65">
            <a:extLst>
              <a:ext uri="{FF2B5EF4-FFF2-40B4-BE49-F238E27FC236}">
                <a16:creationId xmlns="" xmlns:a16="http://schemas.microsoft.com/office/drawing/2014/main" id="{E0CFDC58-6E65-4659-9B4C-8E3142D45969}"/>
              </a:ext>
            </a:extLst>
          </p:cNvPr>
          <p:cNvSpPr>
            <a:spLocks noChangeArrowheads="1"/>
          </p:cNvSpPr>
          <p:nvPr/>
        </p:nvSpPr>
        <p:spPr bwMode="auto">
          <a:xfrm rot="7020000">
            <a:off x="9088439" y="1951039"/>
            <a:ext cx="79375" cy="263525"/>
          </a:xfrm>
          <a:prstGeom prst="can">
            <a:avLst>
              <a:gd name="adj" fmla="val 71887"/>
            </a:avLst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7194" name="Oval 66">
            <a:extLst>
              <a:ext uri="{FF2B5EF4-FFF2-40B4-BE49-F238E27FC236}">
                <a16:creationId xmlns="" xmlns:a16="http://schemas.microsoft.com/office/drawing/2014/main" id="{BA576E96-9102-4F27-B9FD-AC80F3E2B8F3}"/>
              </a:ext>
            </a:extLst>
          </p:cNvPr>
          <p:cNvSpPr>
            <a:spLocks noChangeArrowheads="1"/>
          </p:cNvSpPr>
          <p:nvPr/>
        </p:nvSpPr>
        <p:spPr bwMode="auto">
          <a:xfrm rot="14400000">
            <a:off x="8859838" y="1989138"/>
            <a:ext cx="131762" cy="873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pic>
        <p:nvPicPr>
          <p:cNvPr id="8259" name="Picture 67">
            <a:extLst>
              <a:ext uri="{FF2B5EF4-FFF2-40B4-BE49-F238E27FC236}">
                <a16:creationId xmlns="" xmlns:a16="http://schemas.microsoft.com/office/drawing/2014/main" id="{6DFAA977-6904-44DB-91AA-543842941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8630767" y="2166517"/>
            <a:ext cx="523875" cy="99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6" name="Freeform 68">
            <a:extLst>
              <a:ext uri="{FF2B5EF4-FFF2-40B4-BE49-F238E27FC236}">
                <a16:creationId xmlns="" xmlns:a16="http://schemas.microsoft.com/office/drawing/2014/main" id="{F45A4C3F-94CB-4C11-BFFE-2D78572EBA58}"/>
              </a:ext>
            </a:extLst>
          </p:cNvPr>
          <p:cNvSpPr>
            <a:spLocks/>
          </p:cNvSpPr>
          <p:nvPr/>
        </p:nvSpPr>
        <p:spPr bwMode="auto">
          <a:xfrm flipH="1" flipV="1">
            <a:off x="8823326" y="1898650"/>
            <a:ext cx="80963" cy="361950"/>
          </a:xfrm>
          <a:custGeom>
            <a:avLst/>
            <a:gdLst>
              <a:gd name="T0" fmla="*/ 2147483647 w 51"/>
              <a:gd name="T1" fmla="*/ 2147483647 h 228"/>
              <a:gd name="T2" fmla="*/ 2147483647 w 51"/>
              <a:gd name="T3" fmla="*/ 2147483647 h 228"/>
              <a:gd name="T4" fmla="*/ 2147483647 w 51"/>
              <a:gd name="T5" fmla="*/ 2147483647 h 228"/>
              <a:gd name="T6" fmla="*/ 2147483647 w 51"/>
              <a:gd name="T7" fmla="*/ 2147483647 h 2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228">
                <a:moveTo>
                  <a:pt x="51" y="26"/>
                </a:moveTo>
                <a:cubicBezTo>
                  <a:pt x="45" y="25"/>
                  <a:pt x="22" y="0"/>
                  <a:pt x="15" y="17"/>
                </a:cubicBezTo>
                <a:cubicBezTo>
                  <a:pt x="0" y="23"/>
                  <a:pt x="10" y="85"/>
                  <a:pt x="9" y="128"/>
                </a:cubicBezTo>
                <a:lnTo>
                  <a:pt x="12" y="228"/>
                </a:ln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AutoShape 69">
            <a:extLst>
              <a:ext uri="{FF2B5EF4-FFF2-40B4-BE49-F238E27FC236}">
                <a16:creationId xmlns="" xmlns:a16="http://schemas.microsoft.com/office/drawing/2014/main" id="{E2101C54-EB6C-43C8-9154-48A5FD16AD0B}"/>
              </a:ext>
            </a:extLst>
          </p:cNvPr>
          <p:cNvSpPr>
            <a:spLocks noChangeArrowheads="1"/>
          </p:cNvSpPr>
          <p:nvPr/>
        </p:nvSpPr>
        <p:spPr bwMode="auto">
          <a:xfrm rot="14460000">
            <a:off x="8839994" y="1994694"/>
            <a:ext cx="88900" cy="122238"/>
          </a:xfrm>
          <a:prstGeom prst="can">
            <a:avLst>
              <a:gd name="adj" fmla="val 68750"/>
            </a:avLst>
          </a:prstGeom>
          <a:solidFill>
            <a:srgbClr val="FF0000"/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262" name="Freeform 70">
            <a:extLst>
              <a:ext uri="{FF2B5EF4-FFF2-40B4-BE49-F238E27FC236}">
                <a16:creationId xmlns="" xmlns:a16="http://schemas.microsoft.com/office/drawing/2014/main" id="{1CD1F732-E9B4-413E-8CA1-67865B41E979}"/>
              </a:ext>
            </a:extLst>
          </p:cNvPr>
          <p:cNvSpPr>
            <a:spLocks/>
          </p:cNvSpPr>
          <p:nvPr/>
        </p:nvSpPr>
        <p:spPr bwMode="auto">
          <a:xfrm>
            <a:off x="8847139" y="2774950"/>
            <a:ext cx="109537" cy="192088"/>
          </a:xfrm>
          <a:custGeom>
            <a:avLst/>
            <a:gdLst>
              <a:gd name="T0" fmla="*/ 2147483647 w 69"/>
              <a:gd name="T1" fmla="*/ 2147483647 h 121"/>
              <a:gd name="T2" fmla="*/ 2147483647 w 69"/>
              <a:gd name="T3" fmla="*/ 2147483647 h 121"/>
              <a:gd name="T4" fmla="*/ 2147483647 w 69"/>
              <a:gd name="T5" fmla="*/ 2147483647 h 121"/>
              <a:gd name="T6" fmla="*/ 2147483647 w 69"/>
              <a:gd name="T7" fmla="*/ 2147483647 h 121"/>
              <a:gd name="T8" fmla="*/ 2147483647 w 69"/>
              <a:gd name="T9" fmla="*/ 0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" h="121">
                <a:moveTo>
                  <a:pt x="12" y="73"/>
                </a:moveTo>
                <a:cubicBezTo>
                  <a:pt x="0" y="120"/>
                  <a:pt x="39" y="119"/>
                  <a:pt x="48" y="120"/>
                </a:cubicBezTo>
                <a:cubicBezTo>
                  <a:pt x="57" y="121"/>
                  <a:pt x="69" y="94"/>
                  <a:pt x="66" y="81"/>
                </a:cubicBezTo>
                <a:cubicBezTo>
                  <a:pt x="57" y="57"/>
                  <a:pt x="38" y="56"/>
                  <a:pt x="32" y="42"/>
                </a:cubicBezTo>
                <a:cubicBezTo>
                  <a:pt x="26" y="28"/>
                  <a:pt x="31" y="9"/>
                  <a:pt x="30" y="0"/>
                </a:cubicBez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63" name="Group 71">
            <a:extLst>
              <a:ext uri="{FF2B5EF4-FFF2-40B4-BE49-F238E27FC236}">
                <a16:creationId xmlns="" xmlns:a16="http://schemas.microsoft.com/office/drawing/2014/main" id="{27321C5C-2B4B-4CD6-B209-712BD864AF7C}"/>
              </a:ext>
            </a:extLst>
          </p:cNvPr>
          <p:cNvGrpSpPr>
            <a:grpSpLocks/>
          </p:cNvGrpSpPr>
          <p:nvPr/>
        </p:nvGrpSpPr>
        <p:grpSpPr bwMode="auto">
          <a:xfrm>
            <a:off x="8303314" y="3424788"/>
            <a:ext cx="609600" cy="695325"/>
            <a:chOff x="4368" y="2544"/>
            <a:chExt cx="384" cy="438"/>
          </a:xfrm>
        </p:grpSpPr>
        <p:sp>
          <p:nvSpPr>
            <p:cNvPr id="7215" name="Freeform 72">
              <a:extLst>
                <a:ext uri="{FF2B5EF4-FFF2-40B4-BE49-F238E27FC236}">
                  <a16:creationId xmlns="" xmlns:a16="http://schemas.microsoft.com/office/drawing/2014/main" id="{E891AD46-322D-4A8D-BD17-CC7CB8406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2615"/>
              <a:ext cx="342" cy="367"/>
            </a:xfrm>
            <a:custGeom>
              <a:avLst/>
              <a:gdLst>
                <a:gd name="T0" fmla="*/ 14 w 342"/>
                <a:gd name="T1" fmla="*/ 94 h 367"/>
                <a:gd name="T2" fmla="*/ 62 w 342"/>
                <a:gd name="T3" fmla="*/ 34 h 367"/>
                <a:gd name="T4" fmla="*/ 153 w 342"/>
                <a:gd name="T5" fmla="*/ 9 h 367"/>
                <a:gd name="T6" fmla="*/ 312 w 342"/>
                <a:gd name="T7" fmla="*/ 92 h 367"/>
                <a:gd name="T8" fmla="*/ 335 w 342"/>
                <a:gd name="T9" fmla="*/ 200 h 367"/>
                <a:gd name="T10" fmla="*/ 301 w 342"/>
                <a:gd name="T11" fmla="*/ 285 h 367"/>
                <a:gd name="T12" fmla="*/ 201 w 342"/>
                <a:gd name="T13" fmla="*/ 305 h 367"/>
                <a:gd name="T14" fmla="*/ 158 w 342"/>
                <a:gd name="T15" fmla="*/ 345 h 367"/>
                <a:gd name="T16" fmla="*/ 54 w 342"/>
                <a:gd name="T17" fmla="*/ 360 h 367"/>
                <a:gd name="T18" fmla="*/ 14 w 342"/>
                <a:gd name="T19" fmla="*/ 300 h 367"/>
                <a:gd name="T20" fmla="*/ 0 w 342"/>
                <a:gd name="T21" fmla="*/ 179 h 367"/>
                <a:gd name="T22" fmla="*/ 14 w 342"/>
                <a:gd name="T23" fmla="*/ 94 h 3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2" h="367">
                  <a:moveTo>
                    <a:pt x="14" y="94"/>
                  </a:moveTo>
                  <a:cubicBezTo>
                    <a:pt x="32" y="68"/>
                    <a:pt x="39" y="48"/>
                    <a:pt x="62" y="34"/>
                  </a:cubicBezTo>
                  <a:cubicBezTo>
                    <a:pt x="85" y="20"/>
                    <a:pt x="112" y="0"/>
                    <a:pt x="153" y="9"/>
                  </a:cubicBezTo>
                  <a:cubicBezTo>
                    <a:pt x="195" y="18"/>
                    <a:pt x="281" y="60"/>
                    <a:pt x="312" y="92"/>
                  </a:cubicBezTo>
                  <a:cubicBezTo>
                    <a:pt x="342" y="124"/>
                    <a:pt x="336" y="168"/>
                    <a:pt x="335" y="200"/>
                  </a:cubicBezTo>
                  <a:cubicBezTo>
                    <a:pt x="333" y="231"/>
                    <a:pt x="324" y="267"/>
                    <a:pt x="301" y="285"/>
                  </a:cubicBezTo>
                  <a:cubicBezTo>
                    <a:pt x="279" y="302"/>
                    <a:pt x="225" y="295"/>
                    <a:pt x="201" y="305"/>
                  </a:cubicBezTo>
                  <a:cubicBezTo>
                    <a:pt x="177" y="315"/>
                    <a:pt x="182" y="336"/>
                    <a:pt x="158" y="345"/>
                  </a:cubicBezTo>
                  <a:cubicBezTo>
                    <a:pt x="134" y="354"/>
                    <a:pt x="78" y="367"/>
                    <a:pt x="54" y="360"/>
                  </a:cubicBezTo>
                  <a:cubicBezTo>
                    <a:pt x="30" y="353"/>
                    <a:pt x="23" y="330"/>
                    <a:pt x="14" y="300"/>
                  </a:cubicBezTo>
                  <a:cubicBezTo>
                    <a:pt x="5" y="270"/>
                    <a:pt x="0" y="214"/>
                    <a:pt x="0" y="179"/>
                  </a:cubicBezTo>
                  <a:cubicBezTo>
                    <a:pt x="0" y="145"/>
                    <a:pt x="11" y="112"/>
                    <a:pt x="14" y="9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rgbClr val="777777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Freeform 73">
              <a:extLst>
                <a:ext uri="{FF2B5EF4-FFF2-40B4-BE49-F238E27FC236}">
                  <a16:creationId xmlns="" xmlns:a16="http://schemas.microsoft.com/office/drawing/2014/main" id="{9F3C3D52-60B3-4A5A-8792-B6974C33B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" y="2622"/>
              <a:ext cx="162" cy="296"/>
            </a:xfrm>
            <a:custGeom>
              <a:avLst/>
              <a:gdLst>
                <a:gd name="T0" fmla="*/ 141 w 157"/>
                <a:gd name="T1" fmla="*/ 441 h 259"/>
                <a:gd name="T2" fmla="*/ 91 w 157"/>
                <a:gd name="T3" fmla="*/ 128 h 259"/>
                <a:gd name="T4" fmla="*/ 0 w 157"/>
                <a:gd name="T5" fmla="*/ 0 h 2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7" h="259">
                  <a:moveTo>
                    <a:pt x="125" y="259"/>
                  </a:moveTo>
                  <a:cubicBezTo>
                    <a:pt x="157" y="258"/>
                    <a:pt x="100" y="118"/>
                    <a:pt x="79" y="75"/>
                  </a:cubicBezTo>
                  <a:cubicBezTo>
                    <a:pt x="58" y="32"/>
                    <a:pt x="16" y="1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" name="Freeform 74">
              <a:extLst>
                <a:ext uri="{FF2B5EF4-FFF2-40B4-BE49-F238E27FC236}">
                  <a16:creationId xmlns="" xmlns:a16="http://schemas.microsoft.com/office/drawing/2014/main" id="{DC383AE7-5011-47A6-AC44-2DAF4DDFB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2647"/>
              <a:ext cx="281" cy="247"/>
            </a:xfrm>
            <a:custGeom>
              <a:avLst/>
              <a:gdLst>
                <a:gd name="T0" fmla="*/ 60 w 272"/>
                <a:gd name="T1" fmla="*/ 368 h 216"/>
                <a:gd name="T2" fmla="*/ 192 w 272"/>
                <a:gd name="T3" fmla="*/ 80 h 216"/>
                <a:gd name="T4" fmla="*/ 310 w 272"/>
                <a:gd name="T5" fmla="*/ 0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2" h="216">
                  <a:moveTo>
                    <a:pt x="52" y="216"/>
                  </a:moveTo>
                  <a:cubicBezTo>
                    <a:pt x="0" y="189"/>
                    <a:pt x="131" y="82"/>
                    <a:pt x="168" y="46"/>
                  </a:cubicBezTo>
                  <a:cubicBezTo>
                    <a:pt x="205" y="10"/>
                    <a:pt x="250" y="9"/>
                    <a:pt x="272" y="0"/>
                  </a:cubicBezTo>
                </a:path>
              </a:pathLst>
            </a:custGeom>
            <a:noFill/>
            <a:ln w="9525" cmpd="sng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Freeform 75">
              <a:extLst>
                <a:ext uri="{FF2B5EF4-FFF2-40B4-BE49-F238E27FC236}">
                  <a16:creationId xmlns="" xmlns:a16="http://schemas.microsoft.com/office/drawing/2014/main" id="{12056744-D8C3-45F8-92B5-4B549E98A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" y="2544"/>
              <a:ext cx="40" cy="132"/>
            </a:xfrm>
            <a:custGeom>
              <a:avLst/>
              <a:gdLst>
                <a:gd name="T0" fmla="*/ 7 w 55"/>
                <a:gd name="T1" fmla="*/ 80 h 156"/>
                <a:gd name="T2" fmla="*/ 15 w 55"/>
                <a:gd name="T3" fmla="*/ 12 h 156"/>
                <a:gd name="T4" fmla="*/ 1 w 55"/>
                <a:gd name="T5" fmla="*/ 12 h 156"/>
                <a:gd name="T6" fmla="*/ 7 w 55"/>
                <a:gd name="T7" fmla="*/ 80 h 1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156">
                  <a:moveTo>
                    <a:pt x="25" y="156"/>
                  </a:moveTo>
                  <a:cubicBezTo>
                    <a:pt x="33" y="156"/>
                    <a:pt x="55" y="46"/>
                    <a:pt x="52" y="24"/>
                  </a:cubicBezTo>
                  <a:cubicBezTo>
                    <a:pt x="52" y="0"/>
                    <a:pt x="8" y="2"/>
                    <a:pt x="4" y="24"/>
                  </a:cubicBezTo>
                  <a:cubicBezTo>
                    <a:pt x="0" y="46"/>
                    <a:pt x="17" y="156"/>
                    <a:pt x="25" y="156"/>
                  </a:cubicBezTo>
                  <a:close/>
                </a:path>
              </a:pathLst>
            </a:custGeom>
            <a:noFill/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68" name="Group 76">
            <a:extLst>
              <a:ext uri="{FF2B5EF4-FFF2-40B4-BE49-F238E27FC236}">
                <a16:creationId xmlns="" xmlns:a16="http://schemas.microsoft.com/office/drawing/2014/main" id="{C90D53AC-5D37-4787-8BDB-7DBEF199332A}"/>
              </a:ext>
            </a:extLst>
          </p:cNvPr>
          <p:cNvGrpSpPr>
            <a:grpSpLocks/>
          </p:cNvGrpSpPr>
          <p:nvPr/>
        </p:nvGrpSpPr>
        <p:grpSpPr bwMode="auto">
          <a:xfrm rot="20017474">
            <a:off x="8670926" y="3460751"/>
            <a:ext cx="892175" cy="1165225"/>
            <a:chOff x="522" y="2640"/>
            <a:chExt cx="774" cy="1104"/>
          </a:xfrm>
        </p:grpSpPr>
        <p:sp>
          <p:nvSpPr>
            <p:cNvPr id="7203" name="Freeform 77">
              <a:extLst>
                <a:ext uri="{FF2B5EF4-FFF2-40B4-BE49-F238E27FC236}">
                  <a16:creationId xmlns="" xmlns:a16="http://schemas.microsoft.com/office/drawing/2014/main" id="{33F394CE-9BE6-4B01-8B83-8ADF058F2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694"/>
              <a:ext cx="268" cy="334"/>
            </a:xfrm>
            <a:custGeom>
              <a:avLst/>
              <a:gdLst>
                <a:gd name="T0" fmla="*/ 136 w 268"/>
                <a:gd name="T1" fmla="*/ 206 h 334"/>
                <a:gd name="T2" fmla="*/ 0 w 268"/>
                <a:gd name="T3" fmla="*/ 0 h 334"/>
                <a:gd name="T4" fmla="*/ 24 w 268"/>
                <a:gd name="T5" fmla="*/ 5 h 334"/>
                <a:gd name="T6" fmla="*/ 48 w 268"/>
                <a:gd name="T7" fmla="*/ 11 h 334"/>
                <a:gd name="T8" fmla="*/ 68 w 268"/>
                <a:gd name="T9" fmla="*/ 26 h 334"/>
                <a:gd name="T10" fmla="*/ 78 w 268"/>
                <a:gd name="T11" fmla="*/ 36 h 334"/>
                <a:gd name="T12" fmla="*/ 116 w 268"/>
                <a:gd name="T13" fmla="*/ 58 h 334"/>
                <a:gd name="T14" fmla="*/ 144 w 268"/>
                <a:gd name="T15" fmla="*/ 78 h 334"/>
                <a:gd name="T16" fmla="*/ 166 w 268"/>
                <a:gd name="T17" fmla="*/ 96 h 334"/>
                <a:gd name="T18" fmla="*/ 188 w 268"/>
                <a:gd name="T19" fmla="*/ 110 h 334"/>
                <a:gd name="T20" fmla="*/ 196 w 268"/>
                <a:gd name="T21" fmla="*/ 136 h 334"/>
                <a:gd name="T22" fmla="*/ 204 w 268"/>
                <a:gd name="T23" fmla="*/ 160 h 334"/>
                <a:gd name="T24" fmla="*/ 216 w 268"/>
                <a:gd name="T25" fmla="*/ 186 h 334"/>
                <a:gd name="T26" fmla="*/ 230 w 268"/>
                <a:gd name="T27" fmla="*/ 220 h 334"/>
                <a:gd name="T28" fmla="*/ 246 w 268"/>
                <a:gd name="T29" fmla="*/ 244 h 334"/>
                <a:gd name="T30" fmla="*/ 256 w 268"/>
                <a:gd name="T31" fmla="*/ 270 h 334"/>
                <a:gd name="T32" fmla="*/ 268 w 268"/>
                <a:gd name="T33" fmla="*/ 334 h 334"/>
                <a:gd name="T34" fmla="*/ 238 w 268"/>
                <a:gd name="T35" fmla="*/ 330 h 334"/>
                <a:gd name="T36" fmla="*/ 204 w 268"/>
                <a:gd name="T37" fmla="*/ 322 h 334"/>
                <a:gd name="T38" fmla="*/ 136 w 268"/>
                <a:gd name="T39" fmla="*/ 206 h 3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8" h="334">
                  <a:moveTo>
                    <a:pt x="136" y="206"/>
                  </a:moveTo>
                  <a:lnTo>
                    <a:pt x="0" y="0"/>
                  </a:lnTo>
                  <a:lnTo>
                    <a:pt x="24" y="5"/>
                  </a:lnTo>
                  <a:lnTo>
                    <a:pt x="48" y="11"/>
                  </a:lnTo>
                  <a:lnTo>
                    <a:pt x="68" y="26"/>
                  </a:lnTo>
                  <a:lnTo>
                    <a:pt x="78" y="36"/>
                  </a:lnTo>
                  <a:lnTo>
                    <a:pt x="116" y="58"/>
                  </a:lnTo>
                  <a:lnTo>
                    <a:pt x="144" y="78"/>
                  </a:lnTo>
                  <a:lnTo>
                    <a:pt x="166" y="96"/>
                  </a:lnTo>
                  <a:lnTo>
                    <a:pt x="188" y="110"/>
                  </a:lnTo>
                  <a:lnTo>
                    <a:pt x="196" y="136"/>
                  </a:lnTo>
                  <a:lnTo>
                    <a:pt x="204" y="160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6" y="244"/>
                  </a:lnTo>
                  <a:lnTo>
                    <a:pt x="256" y="270"/>
                  </a:lnTo>
                  <a:lnTo>
                    <a:pt x="268" y="334"/>
                  </a:lnTo>
                  <a:lnTo>
                    <a:pt x="238" y="330"/>
                  </a:lnTo>
                  <a:lnTo>
                    <a:pt x="204" y="322"/>
                  </a:lnTo>
                  <a:lnTo>
                    <a:pt x="136" y="20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Freeform 78">
              <a:extLst>
                <a:ext uri="{FF2B5EF4-FFF2-40B4-BE49-F238E27FC236}">
                  <a16:creationId xmlns="" xmlns:a16="http://schemas.microsoft.com/office/drawing/2014/main" id="{7A592C6F-A418-4177-A5E6-91E7721CD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2640"/>
              <a:ext cx="651" cy="934"/>
            </a:xfrm>
            <a:custGeom>
              <a:avLst/>
              <a:gdLst>
                <a:gd name="T0" fmla="*/ 232 w 651"/>
                <a:gd name="T1" fmla="*/ 508 h 934"/>
                <a:gd name="T2" fmla="*/ 182 w 651"/>
                <a:gd name="T3" fmla="*/ 512 h 934"/>
                <a:gd name="T4" fmla="*/ 110 w 651"/>
                <a:gd name="T5" fmla="*/ 482 h 934"/>
                <a:gd name="T6" fmla="*/ 92 w 651"/>
                <a:gd name="T7" fmla="*/ 440 h 934"/>
                <a:gd name="T8" fmla="*/ 52 w 651"/>
                <a:gd name="T9" fmla="*/ 412 h 934"/>
                <a:gd name="T10" fmla="*/ 10 w 651"/>
                <a:gd name="T11" fmla="*/ 410 h 934"/>
                <a:gd name="T12" fmla="*/ 10 w 651"/>
                <a:gd name="T13" fmla="*/ 440 h 934"/>
                <a:gd name="T14" fmla="*/ 24 w 651"/>
                <a:gd name="T15" fmla="*/ 484 h 934"/>
                <a:gd name="T16" fmla="*/ 44 w 651"/>
                <a:gd name="T17" fmla="*/ 534 h 934"/>
                <a:gd name="T18" fmla="*/ 74 w 651"/>
                <a:gd name="T19" fmla="*/ 580 h 934"/>
                <a:gd name="T20" fmla="*/ 116 w 651"/>
                <a:gd name="T21" fmla="*/ 628 h 934"/>
                <a:gd name="T22" fmla="*/ 182 w 651"/>
                <a:gd name="T23" fmla="*/ 696 h 934"/>
                <a:gd name="T24" fmla="*/ 242 w 651"/>
                <a:gd name="T25" fmla="*/ 756 h 934"/>
                <a:gd name="T26" fmla="*/ 306 w 651"/>
                <a:gd name="T27" fmla="*/ 816 h 934"/>
                <a:gd name="T28" fmla="*/ 340 w 651"/>
                <a:gd name="T29" fmla="*/ 856 h 934"/>
                <a:gd name="T30" fmla="*/ 354 w 651"/>
                <a:gd name="T31" fmla="*/ 893 h 934"/>
                <a:gd name="T32" fmla="*/ 380 w 651"/>
                <a:gd name="T33" fmla="*/ 925 h 934"/>
                <a:gd name="T34" fmla="*/ 403 w 651"/>
                <a:gd name="T35" fmla="*/ 921 h 934"/>
                <a:gd name="T36" fmla="*/ 444 w 651"/>
                <a:gd name="T37" fmla="*/ 889 h 934"/>
                <a:gd name="T38" fmla="*/ 508 w 651"/>
                <a:gd name="T39" fmla="*/ 850 h 934"/>
                <a:gd name="T40" fmla="*/ 573 w 651"/>
                <a:gd name="T41" fmla="*/ 821 h 934"/>
                <a:gd name="T42" fmla="*/ 630 w 651"/>
                <a:gd name="T43" fmla="*/ 816 h 934"/>
                <a:gd name="T44" fmla="*/ 619 w 651"/>
                <a:gd name="T45" fmla="*/ 785 h 934"/>
                <a:gd name="T46" fmla="*/ 590 w 651"/>
                <a:gd name="T47" fmla="*/ 757 h 934"/>
                <a:gd name="T48" fmla="*/ 577 w 651"/>
                <a:gd name="T49" fmla="*/ 735 h 934"/>
                <a:gd name="T50" fmla="*/ 587 w 651"/>
                <a:gd name="T51" fmla="*/ 630 h 934"/>
                <a:gd name="T52" fmla="*/ 577 w 651"/>
                <a:gd name="T53" fmla="*/ 484 h 934"/>
                <a:gd name="T54" fmla="*/ 580 w 651"/>
                <a:gd name="T55" fmla="*/ 428 h 934"/>
                <a:gd name="T56" fmla="*/ 580 w 651"/>
                <a:gd name="T57" fmla="*/ 395 h 934"/>
                <a:gd name="T58" fmla="*/ 580 w 651"/>
                <a:gd name="T59" fmla="*/ 384 h 934"/>
                <a:gd name="T60" fmla="*/ 572 w 651"/>
                <a:gd name="T61" fmla="*/ 336 h 934"/>
                <a:gd name="T62" fmla="*/ 542 w 651"/>
                <a:gd name="T63" fmla="*/ 338 h 934"/>
                <a:gd name="T64" fmla="*/ 494 w 651"/>
                <a:gd name="T65" fmla="*/ 324 h 934"/>
                <a:gd name="T66" fmla="*/ 458 w 651"/>
                <a:gd name="T67" fmla="*/ 266 h 934"/>
                <a:gd name="T68" fmla="*/ 430 w 651"/>
                <a:gd name="T69" fmla="*/ 206 h 934"/>
                <a:gd name="T70" fmla="*/ 388 w 651"/>
                <a:gd name="T71" fmla="*/ 136 h 934"/>
                <a:gd name="T72" fmla="*/ 356 w 651"/>
                <a:gd name="T73" fmla="*/ 106 h 934"/>
                <a:gd name="T74" fmla="*/ 334 w 651"/>
                <a:gd name="T75" fmla="*/ 84 h 934"/>
                <a:gd name="T76" fmla="*/ 310 w 651"/>
                <a:gd name="T77" fmla="*/ 58 h 934"/>
                <a:gd name="T78" fmla="*/ 286 w 651"/>
                <a:gd name="T79" fmla="*/ 40 h 934"/>
                <a:gd name="T80" fmla="*/ 260 w 651"/>
                <a:gd name="T81" fmla="*/ 14 h 934"/>
                <a:gd name="T82" fmla="*/ 232 w 651"/>
                <a:gd name="T83" fmla="*/ 20 h 934"/>
                <a:gd name="T84" fmla="*/ 240 w 651"/>
                <a:gd name="T85" fmla="*/ 86 h 934"/>
                <a:gd name="T86" fmla="*/ 288 w 651"/>
                <a:gd name="T87" fmla="*/ 152 h 934"/>
                <a:gd name="T88" fmla="*/ 320 w 651"/>
                <a:gd name="T89" fmla="*/ 204 h 934"/>
                <a:gd name="T90" fmla="*/ 338 w 651"/>
                <a:gd name="T91" fmla="*/ 276 h 934"/>
                <a:gd name="T92" fmla="*/ 368 w 651"/>
                <a:gd name="T93" fmla="*/ 354 h 934"/>
                <a:gd name="T94" fmla="*/ 346 w 651"/>
                <a:gd name="T95" fmla="*/ 404 h 934"/>
                <a:gd name="T96" fmla="*/ 306 w 651"/>
                <a:gd name="T97" fmla="*/ 462 h 934"/>
                <a:gd name="T98" fmla="*/ 254 w 651"/>
                <a:gd name="T99" fmla="*/ 496 h 9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51" h="934">
                  <a:moveTo>
                    <a:pt x="254" y="496"/>
                  </a:moveTo>
                  <a:lnTo>
                    <a:pt x="232" y="508"/>
                  </a:lnTo>
                  <a:lnTo>
                    <a:pt x="212" y="514"/>
                  </a:lnTo>
                  <a:lnTo>
                    <a:pt x="182" y="512"/>
                  </a:lnTo>
                  <a:lnTo>
                    <a:pt x="150" y="504"/>
                  </a:lnTo>
                  <a:lnTo>
                    <a:pt x="110" y="482"/>
                  </a:lnTo>
                  <a:lnTo>
                    <a:pt x="102" y="452"/>
                  </a:lnTo>
                  <a:lnTo>
                    <a:pt x="92" y="440"/>
                  </a:lnTo>
                  <a:lnTo>
                    <a:pt x="74" y="430"/>
                  </a:lnTo>
                  <a:lnTo>
                    <a:pt x="52" y="412"/>
                  </a:lnTo>
                  <a:lnTo>
                    <a:pt x="32" y="406"/>
                  </a:lnTo>
                  <a:lnTo>
                    <a:pt x="10" y="410"/>
                  </a:lnTo>
                  <a:lnTo>
                    <a:pt x="0" y="418"/>
                  </a:lnTo>
                  <a:lnTo>
                    <a:pt x="10" y="440"/>
                  </a:lnTo>
                  <a:lnTo>
                    <a:pt x="18" y="464"/>
                  </a:lnTo>
                  <a:lnTo>
                    <a:pt x="24" y="484"/>
                  </a:lnTo>
                  <a:lnTo>
                    <a:pt x="34" y="504"/>
                  </a:lnTo>
                  <a:lnTo>
                    <a:pt x="44" y="534"/>
                  </a:lnTo>
                  <a:lnTo>
                    <a:pt x="54" y="550"/>
                  </a:lnTo>
                  <a:lnTo>
                    <a:pt x="74" y="580"/>
                  </a:lnTo>
                  <a:lnTo>
                    <a:pt x="102" y="604"/>
                  </a:lnTo>
                  <a:lnTo>
                    <a:pt x="116" y="628"/>
                  </a:lnTo>
                  <a:lnTo>
                    <a:pt x="150" y="666"/>
                  </a:lnTo>
                  <a:lnTo>
                    <a:pt x="182" y="696"/>
                  </a:lnTo>
                  <a:lnTo>
                    <a:pt x="206" y="719"/>
                  </a:lnTo>
                  <a:lnTo>
                    <a:pt x="242" y="756"/>
                  </a:lnTo>
                  <a:lnTo>
                    <a:pt x="286" y="796"/>
                  </a:lnTo>
                  <a:lnTo>
                    <a:pt x="306" y="816"/>
                  </a:lnTo>
                  <a:lnTo>
                    <a:pt x="328" y="829"/>
                  </a:lnTo>
                  <a:lnTo>
                    <a:pt x="340" y="856"/>
                  </a:lnTo>
                  <a:lnTo>
                    <a:pt x="348" y="875"/>
                  </a:lnTo>
                  <a:lnTo>
                    <a:pt x="354" y="893"/>
                  </a:lnTo>
                  <a:lnTo>
                    <a:pt x="365" y="909"/>
                  </a:lnTo>
                  <a:lnTo>
                    <a:pt x="380" y="925"/>
                  </a:lnTo>
                  <a:lnTo>
                    <a:pt x="389" y="934"/>
                  </a:lnTo>
                  <a:lnTo>
                    <a:pt x="403" y="921"/>
                  </a:lnTo>
                  <a:lnTo>
                    <a:pt x="416" y="909"/>
                  </a:lnTo>
                  <a:lnTo>
                    <a:pt x="444" y="889"/>
                  </a:lnTo>
                  <a:lnTo>
                    <a:pt x="483" y="864"/>
                  </a:lnTo>
                  <a:lnTo>
                    <a:pt x="508" y="850"/>
                  </a:lnTo>
                  <a:lnTo>
                    <a:pt x="538" y="833"/>
                  </a:lnTo>
                  <a:lnTo>
                    <a:pt x="573" y="821"/>
                  </a:lnTo>
                  <a:lnTo>
                    <a:pt x="603" y="814"/>
                  </a:lnTo>
                  <a:lnTo>
                    <a:pt x="630" y="816"/>
                  </a:lnTo>
                  <a:lnTo>
                    <a:pt x="651" y="820"/>
                  </a:lnTo>
                  <a:lnTo>
                    <a:pt x="619" y="785"/>
                  </a:lnTo>
                  <a:lnTo>
                    <a:pt x="609" y="772"/>
                  </a:lnTo>
                  <a:lnTo>
                    <a:pt x="590" y="757"/>
                  </a:lnTo>
                  <a:lnTo>
                    <a:pt x="581" y="745"/>
                  </a:lnTo>
                  <a:lnTo>
                    <a:pt x="577" y="735"/>
                  </a:lnTo>
                  <a:lnTo>
                    <a:pt x="580" y="709"/>
                  </a:lnTo>
                  <a:lnTo>
                    <a:pt x="587" y="630"/>
                  </a:lnTo>
                  <a:lnTo>
                    <a:pt x="577" y="541"/>
                  </a:lnTo>
                  <a:lnTo>
                    <a:pt x="577" y="484"/>
                  </a:lnTo>
                  <a:lnTo>
                    <a:pt x="580" y="456"/>
                  </a:lnTo>
                  <a:lnTo>
                    <a:pt x="580" y="428"/>
                  </a:lnTo>
                  <a:lnTo>
                    <a:pt x="582" y="410"/>
                  </a:lnTo>
                  <a:lnTo>
                    <a:pt x="580" y="395"/>
                  </a:lnTo>
                  <a:lnTo>
                    <a:pt x="584" y="382"/>
                  </a:lnTo>
                  <a:lnTo>
                    <a:pt x="580" y="384"/>
                  </a:lnTo>
                  <a:lnTo>
                    <a:pt x="580" y="376"/>
                  </a:lnTo>
                  <a:lnTo>
                    <a:pt x="572" y="336"/>
                  </a:lnTo>
                  <a:lnTo>
                    <a:pt x="556" y="330"/>
                  </a:lnTo>
                  <a:lnTo>
                    <a:pt x="542" y="338"/>
                  </a:lnTo>
                  <a:lnTo>
                    <a:pt x="522" y="312"/>
                  </a:lnTo>
                  <a:lnTo>
                    <a:pt x="494" y="324"/>
                  </a:lnTo>
                  <a:lnTo>
                    <a:pt x="474" y="288"/>
                  </a:lnTo>
                  <a:lnTo>
                    <a:pt x="458" y="266"/>
                  </a:lnTo>
                  <a:lnTo>
                    <a:pt x="444" y="234"/>
                  </a:lnTo>
                  <a:lnTo>
                    <a:pt x="430" y="206"/>
                  </a:lnTo>
                  <a:lnTo>
                    <a:pt x="412" y="170"/>
                  </a:lnTo>
                  <a:lnTo>
                    <a:pt x="388" y="136"/>
                  </a:lnTo>
                  <a:lnTo>
                    <a:pt x="370" y="122"/>
                  </a:lnTo>
                  <a:lnTo>
                    <a:pt x="356" y="106"/>
                  </a:lnTo>
                  <a:lnTo>
                    <a:pt x="344" y="94"/>
                  </a:lnTo>
                  <a:lnTo>
                    <a:pt x="334" y="84"/>
                  </a:lnTo>
                  <a:lnTo>
                    <a:pt x="322" y="72"/>
                  </a:lnTo>
                  <a:lnTo>
                    <a:pt x="310" y="58"/>
                  </a:lnTo>
                  <a:lnTo>
                    <a:pt x="298" y="48"/>
                  </a:lnTo>
                  <a:lnTo>
                    <a:pt x="286" y="40"/>
                  </a:lnTo>
                  <a:lnTo>
                    <a:pt x="274" y="24"/>
                  </a:lnTo>
                  <a:lnTo>
                    <a:pt x="260" y="14"/>
                  </a:lnTo>
                  <a:lnTo>
                    <a:pt x="244" y="0"/>
                  </a:lnTo>
                  <a:lnTo>
                    <a:pt x="232" y="20"/>
                  </a:lnTo>
                  <a:lnTo>
                    <a:pt x="232" y="46"/>
                  </a:lnTo>
                  <a:lnTo>
                    <a:pt x="240" y="86"/>
                  </a:lnTo>
                  <a:lnTo>
                    <a:pt x="268" y="126"/>
                  </a:lnTo>
                  <a:lnTo>
                    <a:pt x="288" y="152"/>
                  </a:lnTo>
                  <a:lnTo>
                    <a:pt x="304" y="180"/>
                  </a:lnTo>
                  <a:lnTo>
                    <a:pt x="320" y="204"/>
                  </a:lnTo>
                  <a:lnTo>
                    <a:pt x="330" y="238"/>
                  </a:lnTo>
                  <a:lnTo>
                    <a:pt x="338" y="276"/>
                  </a:lnTo>
                  <a:lnTo>
                    <a:pt x="362" y="320"/>
                  </a:lnTo>
                  <a:lnTo>
                    <a:pt x="368" y="354"/>
                  </a:lnTo>
                  <a:lnTo>
                    <a:pt x="358" y="378"/>
                  </a:lnTo>
                  <a:lnTo>
                    <a:pt x="346" y="404"/>
                  </a:lnTo>
                  <a:lnTo>
                    <a:pt x="322" y="442"/>
                  </a:lnTo>
                  <a:lnTo>
                    <a:pt x="306" y="462"/>
                  </a:lnTo>
                  <a:lnTo>
                    <a:pt x="283" y="478"/>
                  </a:lnTo>
                  <a:lnTo>
                    <a:pt x="254" y="49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Freeform 79">
              <a:extLst>
                <a:ext uri="{FF2B5EF4-FFF2-40B4-BE49-F238E27FC236}">
                  <a16:creationId xmlns="" xmlns:a16="http://schemas.microsoft.com/office/drawing/2014/main" id="{E6904EFE-DAA3-48A9-A9DB-1F652C85168F}"/>
                </a:ext>
              </a:extLst>
            </p:cNvPr>
            <p:cNvSpPr>
              <a:spLocks/>
            </p:cNvSpPr>
            <p:nvPr/>
          </p:nvSpPr>
          <p:spPr bwMode="auto">
            <a:xfrm rot="5718280">
              <a:off x="784" y="2746"/>
              <a:ext cx="19" cy="11"/>
            </a:xfrm>
            <a:custGeom>
              <a:avLst/>
              <a:gdLst>
                <a:gd name="T0" fmla="*/ 1 w 55"/>
                <a:gd name="T1" fmla="*/ 0 h 33"/>
                <a:gd name="T2" fmla="*/ 0 w 55"/>
                <a:gd name="T3" fmla="*/ 0 h 33"/>
                <a:gd name="T4" fmla="*/ 0 w 55"/>
                <a:gd name="T5" fmla="*/ 0 h 33"/>
                <a:gd name="T6" fmla="*/ 0 w 5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Freeform 80">
              <a:extLst>
                <a:ext uri="{FF2B5EF4-FFF2-40B4-BE49-F238E27FC236}">
                  <a16:creationId xmlns="" xmlns:a16="http://schemas.microsoft.com/office/drawing/2014/main" id="{B4FF229D-28F8-4D85-BD9B-891EB694E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3009"/>
              <a:ext cx="7" cy="114"/>
            </a:xfrm>
            <a:custGeom>
              <a:avLst/>
              <a:gdLst>
                <a:gd name="T0" fmla="*/ 0 w 20"/>
                <a:gd name="T1" fmla="*/ 0 h 336"/>
                <a:gd name="T2" fmla="*/ 0 w 20"/>
                <a:gd name="T3" fmla="*/ 1 h 336"/>
                <a:gd name="T4" fmla="*/ 0 w 20"/>
                <a:gd name="T5" fmla="*/ 3 h 336"/>
                <a:gd name="T6" fmla="*/ 0 w 20"/>
                <a:gd name="T7" fmla="*/ 4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336">
                  <a:moveTo>
                    <a:pt x="9" y="0"/>
                  </a:moveTo>
                  <a:lnTo>
                    <a:pt x="20" y="52"/>
                  </a:lnTo>
                  <a:lnTo>
                    <a:pt x="1" y="241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Freeform 81">
              <a:extLst>
                <a:ext uri="{FF2B5EF4-FFF2-40B4-BE49-F238E27FC236}">
                  <a16:creationId xmlns="" xmlns:a16="http://schemas.microsoft.com/office/drawing/2014/main" id="{2D3FB2A8-27AB-42E8-AA08-396C2F473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3054"/>
              <a:ext cx="24" cy="56"/>
            </a:xfrm>
            <a:custGeom>
              <a:avLst/>
              <a:gdLst>
                <a:gd name="T0" fmla="*/ 0 w 70"/>
                <a:gd name="T1" fmla="*/ 0 h 169"/>
                <a:gd name="T2" fmla="*/ 1 w 70"/>
                <a:gd name="T3" fmla="*/ 1 h 169"/>
                <a:gd name="T4" fmla="*/ 1 w 70"/>
                <a:gd name="T5" fmla="*/ 1 h 169"/>
                <a:gd name="T6" fmla="*/ 1 w 70"/>
                <a:gd name="T7" fmla="*/ 1 h 169"/>
                <a:gd name="T8" fmla="*/ 1 w 70"/>
                <a:gd name="T9" fmla="*/ 2 h 169"/>
                <a:gd name="T10" fmla="*/ 0 w 70"/>
                <a:gd name="T11" fmla="*/ 2 h 169"/>
                <a:gd name="T12" fmla="*/ 0 w 70"/>
                <a:gd name="T13" fmla="*/ 2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Freeform 82">
              <a:extLst>
                <a:ext uri="{FF2B5EF4-FFF2-40B4-BE49-F238E27FC236}">
                  <a16:creationId xmlns="" xmlns:a16="http://schemas.microsoft.com/office/drawing/2014/main" id="{374D245F-4F2E-4DDF-A702-7AF27168F39E}"/>
                </a:ext>
              </a:extLst>
            </p:cNvPr>
            <p:cNvSpPr>
              <a:spLocks/>
            </p:cNvSpPr>
            <p:nvPr/>
          </p:nvSpPr>
          <p:spPr bwMode="auto">
            <a:xfrm rot="3161763">
              <a:off x="847" y="2825"/>
              <a:ext cx="17" cy="31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0 h 93"/>
                <a:gd name="T4" fmla="*/ 0 w 50"/>
                <a:gd name="T5" fmla="*/ 1 h 93"/>
                <a:gd name="T6" fmla="*/ 0 w 50"/>
                <a:gd name="T7" fmla="*/ 1 h 93"/>
                <a:gd name="T8" fmla="*/ 1 w 50"/>
                <a:gd name="T9" fmla="*/ 1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Freeform 83">
              <a:extLst>
                <a:ext uri="{FF2B5EF4-FFF2-40B4-BE49-F238E27FC236}">
                  <a16:creationId xmlns="" xmlns:a16="http://schemas.microsoft.com/office/drawing/2014/main" id="{B223A3B2-C90B-4F0F-BE81-B3813E8C9CFA}"/>
                </a:ext>
              </a:extLst>
            </p:cNvPr>
            <p:cNvSpPr>
              <a:spLocks/>
            </p:cNvSpPr>
            <p:nvPr/>
          </p:nvSpPr>
          <p:spPr bwMode="auto">
            <a:xfrm rot="4186509">
              <a:off x="880" y="2944"/>
              <a:ext cx="36" cy="28"/>
            </a:xfrm>
            <a:custGeom>
              <a:avLst/>
              <a:gdLst>
                <a:gd name="T0" fmla="*/ 0 w 105"/>
                <a:gd name="T1" fmla="*/ 0 h 82"/>
                <a:gd name="T2" fmla="*/ 0 w 105"/>
                <a:gd name="T3" fmla="*/ 0 h 82"/>
                <a:gd name="T4" fmla="*/ 0 w 105"/>
                <a:gd name="T5" fmla="*/ 1 h 82"/>
                <a:gd name="T6" fmla="*/ 0 w 105"/>
                <a:gd name="T7" fmla="*/ 1 h 82"/>
                <a:gd name="T8" fmla="*/ 1 w 105"/>
                <a:gd name="T9" fmla="*/ 1 h 82"/>
                <a:gd name="T10" fmla="*/ 1 w 105"/>
                <a:gd name="T11" fmla="*/ 1 h 82"/>
                <a:gd name="T12" fmla="*/ 1 w 105"/>
                <a:gd name="T13" fmla="*/ 1 h 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5" h="82">
                  <a:moveTo>
                    <a:pt x="0" y="0"/>
                  </a:moveTo>
                  <a:lnTo>
                    <a:pt x="0" y="21"/>
                  </a:lnTo>
                  <a:lnTo>
                    <a:pt x="8" y="43"/>
                  </a:lnTo>
                  <a:lnTo>
                    <a:pt x="35" y="67"/>
                  </a:lnTo>
                  <a:lnTo>
                    <a:pt x="55" y="78"/>
                  </a:lnTo>
                  <a:lnTo>
                    <a:pt x="80" y="82"/>
                  </a:lnTo>
                  <a:lnTo>
                    <a:pt x="105" y="8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10" name="Group 84">
              <a:extLst>
                <a:ext uri="{FF2B5EF4-FFF2-40B4-BE49-F238E27FC236}">
                  <a16:creationId xmlns="" xmlns:a16="http://schemas.microsoft.com/office/drawing/2014/main" id="{BF493FE0-B8ED-459E-BAF4-C731F4A60EB1}"/>
                </a:ext>
              </a:extLst>
            </p:cNvPr>
            <p:cNvGrpSpPr>
              <a:grpSpLocks/>
            </p:cNvGrpSpPr>
            <p:nvPr/>
          </p:nvGrpSpPr>
          <p:grpSpPr bwMode="auto">
            <a:xfrm rot="-7408476">
              <a:off x="931" y="3380"/>
              <a:ext cx="311" cy="418"/>
              <a:chOff x="2457" y="2549"/>
              <a:chExt cx="557" cy="547"/>
            </a:xfrm>
          </p:grpSpPr>
          <p:sp>
            <p:nvSpPr>
              <p:cNvPr id="7213" name="Freeform 85">
                <a:extLst>
                  <a:ext uri="{FF2B5EF4-FFF2-40B4-BE49-F238E27FC236}">
                    <a16:creationId xmlns="" xmlns:a16="http://schemas.microsoft.com/office/drawing/2014/main" id="{B7C4ECC2-843A-4C9C-B027-600555FC1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70 w 1112"/>
                  <a:gd name="T1" fmla="*/ 9 h 1094"/>
                  <a:gd name="T2" fmla="*/ 67 w 1112"/>
                  <a:gd name="T3" fmla="*/ 17 h 1094"/>
                  <a:gd name="T4" fmla="*/ 64 w 1112"/>
                  <a:gd name="T5" fmla="*/ 24 h 1094"/>
                  <a:gd name="T6" fmla="*/ 61 w 1112"/>
                  <a:gd name="T7" fmla="*/ 30 h 1094"/>
                  <a:gd name="T8" fmla="*/ 59 w 1112"/>
                  <a:gd name="T9" fmla="*/ 37 h 1094"/>
                  <a:gd name="T10" fmla="*/ 58 w 1112"/>
                  <a:gd name="T11" fmla="*/ 44 h 1094"/>
                  <a:gd name="T12" fmla="*/ 57 w 1112"/>
                  <a:gd name="T13" fmla="*/ 51 h 1094"/>
                  <a:gd name="T14" fmla="*/ 57 w 1112"/>
                  <a:gd name="T15" fmla="*/ 58 h 1094"/>
                  <a:gd name="T16" fmla="*/ 57 w 1112"/>
                  <a:gd name="T17" fmla="*/ 63 h 1094"/>
                  <a:gd name="T18" fmla="*/ 57 w 1112"/>
                  <a:gd name="T19" fmla="*/ 65 h 1094"/>
                  <a:gd name="T20" fmla="*/ 16 w 1112"/>
                  <a:gd name="T21" fmla="*/ 69 h 1094"/>
                  <a:gd name="T22" fmla="*/ 9 w 1112"/>
                  <a:gd name="T23" fmla="*/ 28 h 1094"/>
                  <a:gd name="T24" fmla="*/ 2 w 1112"/>
                  <a:gd name="T25" fmla="*/ 5 h 1094"/>
                  <a:gd name="T26" fmla="*/ 0 w 1112"/>
                  <a:gd name="T27" fmla="*/ 0 h 1094"/>
                  <a:gd name="T28" fmla="*/ 27 w 1112"/>
                  <a:gd name="T29" fmla="*/ 5 h 1094"/>
                  <a:gd name="T30" fmla="*/ 48 w 1112"/>
                  <a:gd name="T31" fmla="*/ 7 h 1094"/>
                  <a:gd name="T32" fmla="*/ 62 w 1112"/>
                  <a:gd name="T33" fmla="*/ 7 h 1094"/>
                  <a:gd name="T34" fmla="*/ 70 w 1112"/>
                  <a:gd name="T35" fmla="*/ 9 h 10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Oval 86">
                <a:extLst>
                  <a:ext uri="{FF2B5EF4-FFF2-40B4-BE49-F238E27FC236}">
                    <a16:creationId xmlns="" xmlns:a16="http://schemas.microsoft.com/office/drawing/2014/main" id="{643EF70C-97FC-4204-8DBC-B5379A3D8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211" name="Freeform 87">
              <a:extLst>
                <a:ext uri="{FF2B5EF4-FFF2-40B4-BE49-F238E27FC236}">
                  <a16:creationId xmlns="" xmlns:a16="http://schemas.microsoft.com/office/drawing/2014/main" id="{D8713E1E-855E-4DEA-B6C6-CCDC7785C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" y="2736"/>
              <a:ext cx="136" cy="220"/>
            </a:xfrm>
            <a:custGeom>
              <a:avLst/>
              <a:gdLst>
                <a:gd name="T0" fmla="*/ 0 w 136"/>
                <a:gd name="T1" fmla="*/ 0 h 220"/>
                <a:gd name="T2" fmla="*/ 64 w 136"/>
                <a:gd name="T3" fmla="*/ 68 h 220"/>
                <a:gd name="T4" fmla="*/ 96 w 136"/>
                <a:gd name="T5" fmla="*/ 150 h 220"/>
                <a:gd name="T6" fmla="*/ 112 w 136"/>
                <a:gd name="T7" fmla="*/ 180 h 220"/>
                <a:gd name="T8" fmla="*/ 136 w 136"/>
                <a:gd name="T9" fmla="*/ 220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" h="220">
                  <a:moveTo>
                    <a:pt x="0" y="0"/>
                  </a:moveTo>
                  <a:cubicBezTo>
                    <a:pt x="11" y="11"/>
                    <a:pt x="48" y="43"/>
                    <a:pt x="64" y="68"/>
                  </a:cubicBezTo>
                  <a:cubicBezTo>
                    <a:pt x="80" y="93"/>
                    <a:pt x="88" y="131"/>
                    <a:pt x="96" y="150"/>
                  </a:cubicBezTo>
                  <a:cubicBezTo>
                    <a:pt x="104" y="169"/>
                    <a:pt x="105" y="168"/>
                    <a:pt x="112" y="180"/>
                  </a:cubicBezTo>
                  <a:cubicBezTo>
                    <a:pt x="119" y="192"/>
                    <a:pt x="131" y="212"/>
                    <a:pt x="13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2" name="Freeform 88">
              <a:extLst>
                <a:ext uri="{FF2B5EF4-FFF2-40B4-BE49-F238E27FC236}">
                  <a16:creationId xmlns="" xmlns:a16="http://schemas.microsoft.com/office/drawing/2014/main" id="{1A233C6B-F392-4D42-8721-2F05178CE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" y="2652"/>
              <a:ext cx="54" cy="34"/>
            </a:xfrm>
            <a:custGeom>
              <a:avLst/>
              <a:gdLst>
                <a:gd name="T0" fmla="*/ 0 w 54"/>
                <a:gd name="T1" fmla="*/ 0 h 34"/>
                <a:gd name="T2" fmla="*/ 30 w 54"/>
                <a:gd name="T3" fmla="*/ 29 h 34"/>
                <a:gd name="T4" fmla="*/ 54 w 54"/>
                <a:gd name="T5" fmla="*/ 29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34">
                  <a:moveTo>
                    <a:pt x="0" y="0"/>
                  </a:moveTo>
                  <a:cubicBezTo>
                    <a:pt x="5" y="5"/>
                    <a:pt x="21" y="24"/>
                    <a:pt x="30" y="29"/>
                  </a:cubicBezTo>
                  <a:cubicBezTo>
                    <a:pt x="39" y="34"/>
                    <a:pt x="46" y="33"/>
                    <a:pt x="54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 Box 50">
            <a:extLst>
              <a:ext uri="{FF2B5EF4-FFF2-40B4-BE49-F238E27FC236}">
                <a16:creationId xmlns="" xmlns:a16="http://schemas.microsoft.com/office/drawing/2014/main" id="{B544E0C2-924E-4AA9-B887-46C3B6E9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4267" y="536327"/>
            <a:ext cx="796714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   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Lò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xo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52" name="Text Box 51">
            <a:extLst>
              <a:ext uri="{FF2B5EF4-FFF2-40B4-BE49-F238E27FC236}">
                <a16:creationId xmlns="" xmlns:a16="http://schemas.microsoft.com/office/drawing/2014/main" id="{0939A6A1-024B-4CCD-B6B3-6655FBECF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4244"/>
            <a:ext cx="737927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</a:rPr>
              <a:t>+</a:t>
            </a:r>
            <a:r>
              <a:rPr lang="en-US" altLang="en-US" sz="2800" b="1" dirty="0" err="1">
                <a:solidFill>
                  <a:srgbClr val="006600"/>
                </a:solidFill>
              </a:rPr>
              <a:t>Lò</a:t>
            </a:r>
            <a:r>
              <a:rPr lang="en-US" altLang="en-US" sz="2800" b="1" dirty="0">
                <a:solidFill>
                  <a:srgbClr val="006600"/>
                </a:solidFill>
              </a:rPr>
              <a:t> xo </a:t>
            </a:r>
            <a:r>
              <a:rPr lang="en-US" altLang="en-US" sz="2800" b="1" dirty="0" err="1">
                <a:solidFill>
                  <a:srgbClr val="006600"/>
                </a:solidFill>
              </a:rPr>
              <a:t>dãn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ra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</a:rPr>
              <a:t>  </a:t>
            </a:r>
            <a:r>
              <a:rPr lang="en-US" altLang="en-US" sz="2800" b="1" dirty="0" err="1">
                <a:solidFill>
                  <a:srgbClr val="006600"/>
                </a:solidFill>
              </a:rPr>
              <a:t>tác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dụng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lực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kéo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lên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quả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nặng</a:t>
            </a:r>
            <a:r>
              <a:rPr lang="en-US" altLang="en-US" sz="2800" b="1" dirty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53" name="Text Box 52">
            <a:extLst>
              <a:ext uri="{FF2B5EF4-FFF2-40B4-BE49-F238E27FC236}">
                <a16:creationId xmlns="" xmlns:a16="http://schemas.microsoft.com/office/drawing/2014/main" id="{09D8A08E-B010-46C5-8E01-C63B3B87E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04" y="1912076"/>
            <a:ext cx="69084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phương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Text Box 53">
            <a:extLst>
              <a:ext uri="{FF2B5EF4-FFF2-40B4-BE49-F238E27FC236}">
                <a16:creationId xmlns="" xmlns:a16="http://schemas.microsoft.com/office/drawing/2014/main" id="{5C69CDDD-8410-4BFD-8BB6-2917A6FB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" y="2458521"/>
            <a:ext cx="6734119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</a:rPr>
              <a:t>+ </a:t>
            </a:r>
            <a:r>
              <a:rPr lang="en-US" altLang="en-US" sz="2800" b="1" dirty="0" err="1">
                <a:solidFill>
                  <a:srgbClr val="006600"/>
                </a:solidFill>
              </a:rPr>
              <a:t>Lực</a:t>
            </a:r>
            <a:r>
              <a:rPr lang="en-US" altLang="en-US" sz="2800" b="1" dirty="0">
                <a:solidFill>
                  <a:srgbClr val="006600"/>
                </a:solidFill>
              </a:rPr>
              <a:t> do </a:t>
            </a:r>
            <a:r>
              <a:rPr lang="en-US" altLang="en-US" sz="2800" b="1" dirty="0" err="1">
                <a:solidFill>
                  <a:srgbClr val="006600"/>
                </a:solidFill>
              </a:rPr>
              <a:t>lò</a:t>
            </a:r>
            <a:r>
              <a:rPr lang="en-US" altLang="en-US" sz="2800" b="1" dirty="0">
                <a:solidFill>
                  <a:srgbClr val="006600"/>
                </a:solidFill>
              </a:rPr>
              <a:t> xo </a:t>
            </a:r>
            <a:r>
              <a:rPr lang="en-US" altLang="en-US" sz="2800" b="1" dirty="0" err="1">
                <a:solidFill>
                  <a:srgbClr val="006600"/>
                </a:solidFill>
              </a:rPr>
              <a:t>tác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dụng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quả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nặng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phương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dọc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lò</a:t>
            </a:r>
            <a:r>
              <a:rPr lang="en-US" altLang="en-US" sz="2800" b="1" dirty="0">
                <a:solidFill>
                  <a:srgbClr val="006600"/>
                </a:solidFill>
              </a:rPr>
              <a:t> xo (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rgbClr val="006600"/>
                </a:solidFill>
                <a:latin typeface="VNI-Times" pitchFamily="2" charset="0"/>
              </a:rPr>
              <a:t>)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chiều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từ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dưới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lên</a:t>
            </a:r>
            <a:r>
              <a:rPr lang="en-US" altLang="en-US" sz="2800" b="1" dirty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56" name="Text Box 58">
            <a:extLst>
              <a:ext uri="{FF2B5EF4-FFF2-40B4-BE49-F238E27FC236}">
                <a16:creationId xmlns="" xmlns:a16="http://schemas.microsoft.com/office/drawing/2014/main" id="{2C3DD348-2BCD-438C-A6CC-BC248E15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82" y="3940682"/>
            <a:ext cx="69224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nặng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vẫn</a:t>
            </a:r>
            <a:r>
              <a:rPr lang="en-US" altLang="en-US" sz="2800" b="1" dirty="0">
                <a:solidFill>
                  <a:srgbClr val="FF0000"/>
                </a:solidFill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đứng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yên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7" name="Text Box 55">
            <a:extLst>
              <a:ext uri="{FF2B5EF4-FFF2-40B4-BE49-F238E27FC236}">
                <a16:creationId xmlns="" xmlns:a16="http://schemas.microsoft.com/office/drawing/2014/main" id="{E3028C3A-DCC9-45FE-ACC6-5E1FE6398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40" y="4567347"/>
            <a:ext cx="688574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lò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xo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2" name="Line 61">
            <a:extLst>
              <a:ext uri="{FF2B5EF4-FFF2-40B4-BE49-F238E27FC236}">
                <a16:creationId xmlns="" xmlns:a16="http://schemas.microsoft.com/office/drawing/2014/main" id="{97210BAC-2923-4B64-A462-8E88E8854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3349" y="3299725"/>
            <a:ext cx="0" cy="609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65">
            <a:extLst>
              <a:ext uri="{FF2B5EF4-FFF2-40B4-BE49-F238E27FC236}">
                <a16:creationId xmlns="" xmlns:a16="http://schemas.microsoft.com/office/drawing/2014/main" id="{2FB9E0A1-5003-487C-BE2A-FF2D280936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14686" y="2709543"/>
            <a:ext cx="0" cy="609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555523-6F30-46BD-8BC3-897736B54286}"/>
              </a:ext>
            </a:extLst>
          </p:cNvPr>
          <p:cNvSpPr txBox="1"/>
          <p:nvPr/>
        </p:nvSpPr>
        <p:spPr>
          <a:xfrm>
            <a:off x="8930516" y="2641600"/>
            <a:ext cx="1076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b="1" dirty="0" err="1">
                <a:solidFill>
                  <a:srgbClr val="0000CC"/>
                </a:solidFill>
              </a:rPr>
              <a:t>kéo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FA4213-3D86-448C-A627-64D92EBD7770}"/>
              </a:ext>
            </a:extLst>
          </p:cNvPr>
          <p:cNvSpPr txBox="1"/>
          <p:nvPr/>
        </p:nvSpPr>
        <p:spPr>
          <a:xfrm>
            <a:off x="8911483" y="3429844"/>
            <a:ext cx="1110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C -0.01029 -0.02153 -0.02044 -0.04282 -0.01875 -0.05972 C -0.01706 -0.07662 0.00352 -0.09676 0.01042 -0.10139 C 0.01732 -0.10602 0.02018 -0.09676 0.02292 -0.087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8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51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1024 -0.02153 -0.02048 -0.04283 -0.01875 -0.05972 C -0.01701 -0.07662 0.00348 -0.09676 0.01042 -0.10139 C 0.01736 -0.10602 0.02014 -0.09676 0.02292 -0.0875 " pathEditMode="relative" ptsTypes="aaaA">
                                      <p:cBhvr>
                                        <p:cTn id="13" dur="20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0.04444 " pathEditMode="relative" ptsTypes="AA">
                                      <p:cBhvr>
                                        <p:cTn id="20" dur="200" fill="hold"/>
                                        <p:tgtEl>
                                          <p:spTgt spid="8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-0.0875 L 0.02396 -0.04236 " pathEditMode="relative" rAng="0" ptsTypes="AA">
                                      <p:cBhvr>
                                        <p:cTn id="22" dur="200" fill="hold"/>
                                        <p:tgtEl>
                                          <p:spTgt spid="8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24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4" grpId="0" animBg="1"/>
      <p:bldP spid="56" grpId="0"/>
      <p:bldP spid="57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>
            <a:extLst>
              <a:ext uri="{FF2B5EF4-FFF2-40B4-BE49-F238E27FC236}">
                <a16:creationId xmlns="" xmlns:a16="http://schemas.microsoft.com/office/drawing/2014/main" id="{27E0E59C-CE12-47B2-99E9-F3AE4F051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66801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167943" name="AutoShape 7">
            <a:extLst>
              <a:ext uri="{FF2B5EF4-FFF2-40B4-BE49-F238E27FC236}">
                <a16:creationId xmlns="" xmlns:a16="http://schemas.microsoft.com/office/drawing/2014/main" id="{74167189-925B-45BA-A616-3A469341027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220200" y="-508000"/>
            <a:ext cx="304800" cy="2590800"/>
          </a:xfrm>
          <a:prstGeom prst="can">
            <a:avLst>
              <a:gd name="adj" fmla="val 6221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7944" name="Group 8">
            <a:extLst>
              <a:ext uri="{FF2B5EF4-FFF2-40B4-BE49-F238E27FC236}">
                <a16:creationId xmlns="" xmlns:a16="http://schemas.microsoft.com/office/drawing/2014/main" id="{045700C3-D57A-459E-AAD3-ADC6E8A71DB1}"/>
              </a:ext>
            </a:extLst>
          </p:cNvPr>
          <p:cNvGrpSpPr>
            <a:grpSpLocks/>
          </p:cNvGrpSpPr>
          <p:nvPr/>
        </p:nvGrpSpPr>
        <p:grpSpPr bwMode="auto">
          <a:xfrm rot="4801220" flipH="1">
            <a:off x="8648701" y="41276"/>
            <a:ext cx="892175" cy="1165225"/>
            <a:chOff x="522" y="2640"/>
            <a:chExt cx="774" cy="1104"/>
          </a:xfrm>
        </p:grpSpPr>
        <p:sp>
          <p:nvSpPr>
            <p:cNvPr id="167945" name="Freeform 9">
              <a:extLst>
                <a:ext uri="{FF2B5EF4-FFF2-40B4-BE49-F238E27FC236}">
                  <a16:creationId xmlns="" xmlns:a16="http://schemas.microsoft.com/office/drawing/2014/main" id="{E293ED59-0FFF-4A08-BB5C-DA28E15F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694"/>
              <a:ext cx="268" cy="334"/>
            </a:xfrm>
            <a:custGeom>
              <a:avLst/>
              <a:gdLst>
                <a:gd name="T0" fmla="*/ 136 w 268"/>
                <a:gd name="T1" fmla="*/ 206 h 334"/>
                <a:gd name="T2" fmla="*/ 0 w 268"/>
                <a:gd name="T3" fmla="*/ 0 h 334"/>
                <a:gd name="T4" fmla="*/ 24 w 268"/>
                <a:gd name="T5" fmla="*/ 5 h 334"/>
                <a:gd name="T6" fmla="*/ 48 w 268"/>
                <a:gd name="T7" fmla="*/ 11 h 334"/>
                <a:gd name="T8" fmla="*/ 68 w 268"/>
                <a:gd name="T9" fmla="*/ 26 h 334"/>
                <a:gd name="T10" fmla="*/ 78 w 268"/>
                <a:gd name="T11" fmla="*/ 36 h 334"/>
                <a:gd name="T12" fmla="*/ 116 w 268"/>
                <a:gd name="T13" fmla="*/ 58 h 334"/>
                <a:gd name="T14" fmla="*/ 144 w 268"/>
                <a:gd name="T15" fmla="*/ 78 h 334"/>
                <a:gd name="T16" fmla="*/ 166 w 268"/>
                <a:gd name="T17" fmla="*/ 96 h 334"/>
                <a:gd name="T18" fmla="*/ 188 w 268"/>
                <a:gd name="T19" fmla="*/ 110 h 334"/>
                <a:gd name="T20" fmla="*/ 196 w 268"/>
                <a:gd name="T21" fmla="*/ 136 h 334"/>
                <a:gd name="T22" fmla="*/ 204 w 268"/>
                <a:gd name="T23" fmla="*/ 160 h 334"/>
                <a:gd name="T24" fmla="*/ 216 w 268"/>
                <a:gd name="T25" fmla="*/ 186 h 334"/>
                <a:gd name="T26" fmla="*/ 230 w 268"/>
                <a:gd name="T27" fmla="*/ 220 h 334"/>
                <a:gd name="T28" fmla="*/ 246 w 268"/>
                <a:gd name="T29" fmla="*/ 244 h 334"/>
                <a:gd name="T30" fmla="*/ 256 w 268"/>
                <a:gd name="T31" fmla="*/ 270 h 334"/>
                <a:gd name="T32" fmla="*/ 268 w 268"/>
                <a:gd name="T33" fmla="*/ 334 h 334"/>
                <a:gd name="T34" fmla="*/ 238 w 268"/>
                <a:gd name="T35" fmla="*/ 330 h 334"/>
                <a:gd name="T36" fmla="*/ 204 w 268"/>
                <a:gd name="T37" fmla="*/ 322 h 334"/>
                <a:gd name="T38" fmla="*/ 136 w 268"/>
                <a:gd name="T39" fmla="*/ 20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8" h="334">
                  <a:moveTo>
                    <a:pt x="136" y="206"/>
                  </a:moveTo>
                  <a:lnTo>
                    <a:pt x="0" y="0"/>
                  </a:lnTo>
                  <a:lnTo>
                    <a:pt x="24" y="5"/>
                  </a:lnTo>
                  <a:lnTo>
                    <a:pt x="48" y="11"/>
                  </a:lnTo>
                  <a:lnTo>
                    <a:pt x="68" y="26"/>
                  </a:lnTo>
                  <a:lnTo>
                    <a:pt x="78" y="36"/>
                  </a:lnTo>
                  <a:lnTo>
                    <a:pt x="116" y="58"/>
                  </a:lnTo>
                  <a:lnTo>
                    <a:pt x="144" y="78"/>
                  </a:lnTo>
                  <a:lnTo>
                    <a:pt x="166" y="96"/>
                  </a:lnTo>
                  <a:lnTo>
                    <a:pt x="188" y="110"/>
                  </a:lnTo>
                  <a:lnTo>
                    <a:pt x="196" y="136"/>
                  </a:lnTo>
                  <a:lnTo>
                    <a:pt x="204" y="160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6" y="244"/>
                  </a:lnTo>
                  <a:lnTo>
                    <a:pt x="256" y="270"/>
                  </a:lnTo>
                  <a:lnTo>
                    <a:pt x="268" y="334"/>
                  </a:lnTo>
                  <a:lnTo>
                    <a:pt x="238" y="330"/>
                  </a:lnTo>
                  <a:lnTo>
                    <a:pt x="204" y="322"/>
                  </a:lnTo>
                  <a:lnTo>
                    <a:pt x="136" y="20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946" name="Freeform 10">
              <a:extLst>
                <a:ext uri="{FF2B5EF4-FFF2-40B4-BE49-F238E27FC236}">
                  <a16:creationId xmlns="" xmlns:a16="http://schemas.microsoft.com/office/drawing/2014/main" id="{D091D972-82B7-472F-B750-874734D02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2640"/>
              <a:ext cx="651" cy="934"/>
            </a:xfrm>
            <a:custGeom>
              <a:avLst/>
              <a:gdLst>
                <a:gd name="T0" fmla="*/ 232 w 651"/>
                <a:gd name="T1" fmla="*/ 508 h 934"/>
                <a:gd name="T2" fmla="*/ 182 w 651"/>
                <a:gd name="T3" fmla="*/ 512 h 934"/>
                <a:gd name="T4" fmla="*/ 110 w 651"/>
                <a:gd name="T5" fmla="*/ 482 h 934"/>
                <a:gd name="T6" fmla="*/ 92 w 651"/>
                <a:gd name="T7" fmla="*/ 440 h 934"/>
                <a:gd name="T8" fmla="*/ 52 w 651"/>
                <a:gd name="T9" fmla="*/ 412 h 934"/>
                <a:gd name="T10" fmla="*/ 10 w 651"/>
                <a:gd name="T11" fmla="*/ 410 h 934"/>
                <a:gd name="T12" fmla="*/ 10 w 651"/>
                <a:gd name="T13" fmla="*/ 440 h 934"/>
                <a:gd name="T14" fmla="*/ 24 w 651"/>
                <a:gd name="T15" fmla="*/ 484 h 934"/>
                <a:gd name="T16" fmla="*/ 44 w 651"/>
                <a:gd name="T17" fmla="*/ 534 h 934"/>
                <a:gd name="T18" fmla="*/ 74 w 651"/>
                <a:gd name="T19" fmla="*/ 580 h 934"/>
                <a:gd name="T20" fmla="*/ 116 w 651"/>
                <a:gd name="T21" fmla="*/ 628 h 934"/>
                <a:gd name="T22" fmla="*/ 182 w 651"/>
                <a:gd name="T23" fmla="*/ 696 h 934"/>
                <a:gd name="T24" fmla="*/ 242 w 651"/>
                <a:gd name="T25" fmla="*/ 756 h 934"/>
                <a:gd name="T26" fmla="*/ 306 w 651"/>
                <a:gd name="T27" fmla="*/ 816 h 934"/>
                <a:gd name="T28" fmla="*/ 340 w 651"/>
                <a:gd name="T29" fmla="*/ 856 h 934"/>
                <a:gd name="T30" fmla="*/ 354 w 651"/>
                <a:gd name="T31" fmla="*/ 893 h 934"/>
                <a:gd name="T32" fmla="*/ 380 w 651"/>
                <a:gd name="T33" fmla="*/ 925 h 934"/>
                <a:gd name="T34" fmla="*/ 403 w 651"/>
                <a:gd name="T35" fmla="*/ 921 h 934"/>
                <a:gd name="T36" fmla="*/ 444 w 651"/>
                <a:gd name="T37" fmla="*/ 889 h 934"/>
                <a:gd name="T38" fmla="*/ 508 w 651"/>
                <a:gd name="T39" fmla="*/ 850 h 934"/>
                <a:gd name="T40" fmla="*/ 573 w 651"/>
                <a:gd name="T41" fmla="*/ 821 h 934"/>
                <a:gd name="T42" fmla="*/ 630 w 651"/>
                <a:gd name="T43" fmla="*/ 816 h 934"/>
                <a:gd name="T44" fmla="*/ 619 w 651"/>
                <a:gd name="T45" fmla="*/ 785 h 934"/>
                <a:gd name="T46" fmla="*/ 590 w 651"/>
                <a:gd name="T47" fmla="*/ 757 h 934"/>
                <a:gd name="T48" fmla="*/ 577 w 651"/>
                <a:gd name="T49" fmla="*/ 735 h 934"/>
                <a:gd name="T50" fmla="*/ 587 w 651"/>
                <a:gd name="T51" fmla="*/ 630 h 934"/>
                <a:gd name="T52" fmla="*/ 577 w 651"/>
                <a:gd name="T53" fmla="*/ 484 h 934"/>
                <a:gd name="T54" fmla="*/ 580 w 651"/>
                <a:gd name="T55" fmla="*/ 428 h 934"/>
                <a:gd name="T56" fmla="*/ 580 w 651"/>
                <a:gd name="T57" fmla="*/ 395 h 934"/>
                <a:gd name="T58" fmla="*/ 580 w 651"/>
                <a:gd name="T59" fmla="*/ 384 h 934"/>
                <a:gd name="T60" fmla="*/ 572 w 651"/>
                <a:gd name="T61" fmla="*/ 336 h 934"/>
                <a:gd name="T62" fmla="*/ 542 w 651"/>
                <a:gd name="T63" fmla="*/ 338 h 934"/>
                <a:gd name="T64" fmla="*/ 494 w 651"/>
                <a:gd name="T65" fmla="*/ 324 h 934"/>
                <a:gd name="T66" fmla="*/ 458 w 651"/>
                <a:gd name="T67" fmla="*/ 266 h 934"/>
                <a:gd name="T68" fmla="*/ 430 w 651"/>
                <a:gd name="T69" fmla="*/ 206 h 934"/>
                <a:gd name="T70" fmla="*/ 388 w 651"/>
                <a:gd name="T71" fmla="*/ 136 h 934"/>
                <a:gd name="T72" fmla="*/ 356 w 651"/>
                <a:gd name="T73" fmla="*/ 106 h 934"/>
                <a:gd name="T74" fmla="*/ 334 w 651"/>
                <a:gd name="T75" fmla="*/ 84 h 934"/>
                <a:gd name="T76" fmla="*/ 310 w 651"/>
                <a:gd name="T77" fmla="*/ 58 h 934"/>
                <a:gd name="T78" fmla="*/ 286 w 651"/>
                <a:gd name="T79" fmla="*/ 40 h 934"/>
                <a:gd name="T80" fmla="*/ 260 w 651"/>
                <a:gd name="T81" fmla="*/ 14 h 934"/>
                <a:gd name="T82" fmla="*/ 232 w 651"/>
                <a:gd name="T83" fmla="*/ 20 h 934"/>
                <a:gd name="T84" fmla="*/ 240 w 651"/>
                <a:gd name="T85" fmla="*/ 86 h 934"/>
                <a:gd name="T86" fmla="*/ 288 w 651"/>
                <a:gd name="T87" fmla="*/ 152 h 934"/>
                <a:gd name="T88" fmla="*/ 320 w 651"/>
                <a:gd name="T89" fmla="*/ 204 h 934"/>
                <a:gd name="T90" fmla="*/ 338 w 651"/>
                <a:gd name="T91" fmla="*/ 276 h 934"/>
                <a:gd name="T92" fmla="*/ 368 w 651"/>
                <a:gd name="T93" fmla="*/ 354 h 934"/>
                <a:gd name="T94" fmla="*/ 346 w 651"/>
                <a:gd name="T95" fmla="*/ 404 h 934"/>
                <a:gd name="T96" fmla="*/ 306 w 651"/>
                <a:gd name="T97" fmla="*/ 462 h 934"/>
                <a:gd name="T98" fmla="*/ 254 w 651"/>
                <a:gd name="T99" fmla="*/ 496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1" h="934">
                  <a:moveTo>
                    <a:pt x="254" y="496"/>
                  </a:moveTo>
                  <a:lnTo>
                    <a:pt x="232" y="508"/>
                  </a:lnTo>
                  <a:lnTo>
                    <a:pt x="212" y="514"/>
                  </a:lnTo>
                  <a:lnTo>
                    <a:pt x="182" y="512"/>
                  </a:lnTo>
                  <a:lnTo>
                    <a:pt x="150" y="504"/>
                  </a:lnTo>
                  <a:lnTo>
                    <a:pt x="110" y="482"/>
                  </a:lnTo>
                  <a:lnTo>
                    <a:pt x="102" y="452"/>
                  </a:lnTo>
                  <a:lnTo>
                    <a:pt x="92" y="440"/>
                  </a:lnTo>
                  <a:lnTo>
                    <a:pt x="74" y="430"/>
                  </a:lnTo>
                  <a:lnTo>
                    <a:pt x="52" y="412"/>
                  </a:lnTo>
                  <a:lnTo>
                    <a:pt x="32" y="406"/>
                  </a:lnTo>
                  <a:lnTo>
                    <a:pt x="10" y="410"/>
                  </a:lnTo>
                  <a:lnTo>
                    <a:pt x="0" y="418"/>
                  </a:lnTo>
                  <a:lnTo>
                    <a:pt x="10" y="440"/>
                  </a:lnTo>
                  <a:lnTo>
                    <a:pt x="18" y="464"/>
                  </a:lnTo>
                  <a:lnTo>
                    <a:pt x="24" y="484"/>
                  </a:lnTo>
                  <a:lnTo>
                    <a:pt x="34" y="504"/>
                  </a:lnTo>
                  <a:lnTo>
                    <a:pt x="44" y="534"/>
                  </a:lnTo>
                  <a:lnTo>
                    <a:pt x="54" y="550"/>
                  </a:lnTo>
                  <a:lnTo>
                    <a:pt x="74" y="580"/>
                  </a:lnTo>
                  <a:lnTo>
                    <a:pt x="102" y="604"/>
                  </a:lnTo>
                  <a:lnTo>
                    <a:pt x="116" y="628"/>
                  </a:lnTo>
                  <a:lnTo>
                    <a:pt x="150" y="666"/>
                  </a:lnTo>
                  <a:lnTo>
                    <a:pt x="182" y="696"/>
                  </a:lnTo>
                  <a:lnTo>
                    <a:pt x="206" y="719"/>
                  </a:lnTo>
                  <a:lnTo>
                    <a:pt x="242" y="756"/>
                  </a:lnTo>
                  <a:lnTo>
                    <a:pt x="286" y="796"/>
                  </a:lnTo>
                  <a:lnTo>
                    <a:pt x="306" y="816"/>
                  </a:lnTo>
                  <a:lnTo>
                    <a:pt x="328" y="829"/>
                  </a:lnTo>
                  <a:lnTo>
                    <a:pt x="340" y="856"/>
                  </a:lnTo>
                  <a:lnTo>
                    <a:pt x="348" y="875"/>
                  </a:lnTo>
                  <a:lnTo>
                    <a:pt x="354" y="893"/>
                  </a:lnTo>
                  <a:lnTo>
                    <a:pt x="365" y="909"/>
                  </a:lnTo>
                  <a:lnTo>
                    <a:pt x="380" y="925"/>
                  </a:lnTo>
                  <a:lnTo>
                    <a:pt x="389" y="934"/>
                  </a:lnTo>
                  <a:lnTo>
                    <a:pt x="403" y="921"/>
                  </a:lnTo>
                  <a:lnTo>
                    <a:pt x="416" y="909"/>
                  </a:lnTo>
                  <a:lnTo>
                    <a:pt x="444" y="889"/>
                  </a:lnTo>
                  <a:lnTo>
                    <a:pt x="483" y="864"/>
                  </a:lnTo>
                  <a:lnTo>
                    <a:pt x="508" y="850"/>
                  </a:lnTo>
                  <a:lnTo>
                    <a:pt x="538" y="833"/>
                  </a:lnTo>
                  <a:lnTo>
                    <a:pt x="573" y="821"/>
                  </a:lnTo>
                  <a:lnTo>
                    <a:pt x="603" y="814"/>
                  </a:lnTo>
                  <a:lnTo>
                    <a:pt x="630" y="816"/>
                  </a:lnTo>
                  <a:lnTo>
                    <a:pt x="651" y="820"/>
                  </a:lnTo>
                  <a:lnTo>
                    <a:pt x="619" y="785"/>
                  </a:lnTo>
                  <a:lnTo>
                    <a:pt x="609" y="772"/>
                  </a:lnTo>
                  <a:lnTo>
                    <a:pt x="590" y="757"/>
                  </a:lnTo>
                  <a:lnTo>
                    <a:pt x="581" y="745"/>
                  </a:lnTo>
                  <a:lnTo>
                    <a:pt x="577" y="735"/>
                  </a:lnTo>
                  <a:lnTo>
                    <a:pt x="580" y="709"/>
                  </a:lnTo>
                  <a:lnTo>
                    <a:pt x="587" y="630"/>
                  </a:lnTo>
                  <a:lnTo>
                    <a:pt x="577" y="541"/>
                  </a:lnTo>
                  <a:lnTo>
                    <a:pt x="577" y="484"/>
                  </a:lnTo>
                  <a:lnTo>
                    <a:pt x="580" y="456"/>
                  </a:lnTo>
                  <a:lnTo>
                    <a:pt x="580" y="428"/>
                  </a:lnTo>
                  <a:lnTo>
                    <a:pt x="582" y="410"/>
                  </a:lnTo>
                  <a:lnTo>
                    <a:pt x="580" y="395"/>
                  </a:lnTo>
                  <a:lnTo>
                    <a:pt x="584" y="382"/>
                  </a:lnTo>
                  <a:lnTo>
                    <a:pt x="580" y="384"/>
                  </a:lnTo>
                  <a:lnTo>
                    <a:pt x="580" y="376"/>
                  </a:lnTo>
                  <a:lnTo>
                    <a:pt x="572" y="336"/>
                  </a:lnTo>
                  <a:lnTo>
                    <a:pt x="556" y="330"/>
                  </a:lnTo>
                  <a:lnTo>
                    <a:pt x="542" y="338"/>
                  </a:lnTo>
                  <a:lnTo>
                    <a:pt x="522" y="312"/>
                  </a:lnTo>
                  <a:lnTo>
                    <a:pt x="494" y="324"/>
                  </a:lnTo>
                  <a:lnTo>
                    <a:pt x="474" y="288"/>
                  </a:lnTo>
                  <a:lnTo>
                    <a:pt x="458" y="266"/>
                  </a:lnTo>
                  <a:lnTo>
                    <a:pt x="444" y="234"/>
                  </a:lnTo>
                  <a:lnTo>
                    <a:pt x="430" y="206"/>
                  </a:lnTo>
                  <a:lnTo>
                    <a:pt x="412" y="170"/>
                  </a:lnTo>
                  <a:lnTo>
                    <a:pt x="388" y="136"/>
                  </a:lnTo>
                  <a:lnTo>
                    <a:pt x="370" y="122"/>
                  </a:lnTo>
                  <a:lnTo>
                    <a:pt x="356" y="106"/>
                  </a:lnTo>
                  <a:lnTo>
                    <a:pt x="344" y="94"/>
                  </a:lnTo>
                  <a:lnTo>
                    <a:pt x="334" y="84"/>
                  </a:lnTo>
                  <a:lnTo>
                    <a:pt x="322" y="72"/>
                  </a:lnTo>
                  <a:lnTo>
                    <a:pt x="310" y="58"/>
                  </a:lnTo>
                  <a:lnTo>
                    <a:pt x="298" y="48"/>
                  </a:lnTo>
                  <a:lnTo>
                    <a:pt x="286" y="40"/>
                  </a:lnTo>
                  <a:lnTo>
                    <a:pt x="274" y="24"/>
                  </a:lnTo>
                  <a:lnTo>
                    <a:pt x="260" y="14"/>
                  </a:lnTo>
                  <a:lnTo>
                    <a:pt x="244" y="0"/>
                  </a:lnTo>
                  <a:lnTo>
                    <a:pt x="232" y="20"/>
                  </a:lnTo>
                  <a:lnTo>
                    <a:pt x="232" y="46"/>
                  </a:lnTo>
                  <a:lnTo>
                    <a:pt x="240" y="86"/>
                  </a:lnTo>
                  <a:lnTo>
                    <a:pt x="268" y="126"/>
                  </a:lnTo>
                  <a:lnTo>
                    <a:pt x="288" y="152"/>
                  </a:lnTo>
                  <a:lnTo>
                    <a:pt x="304" y="180"/>
                  </a:lnTo>
                  <a:lnTo>
                    <a:pt x="320" y="204"/>
                  </a:lnTo>
                  <a:lnTo>
                    <a:pt x="330" y="238"/>
                  </a:lnTo>
                  <a:lnTo>
                    <a:pt x="338" y="276"/>
                  </a:lnTo>
                  <a:lnTo>
                    <a:pt x="362" y="320"/>
                  </a:lnTo>
                  <a:lnTo>
                    <a:pt x="368" y="354"/>
                  </a:lnTo>
                  <a:lnTo>
                    <a:pt x="358" y="378"/>
                  </a:lnTo>
                  <a:lnTo>
                    <a:pt x="346" y="404"/>
                  </a:lnTo>
                  <a:lnTo>
                    <a:pt x="322" y="442"/>
                  </a:lnTo>
                  <a:lnTo>
                    <a:pt x="306" y="462"/>
                  </a:lnTo>
                  <a:lnTo>
                    <a:pt x="283" y="478"/>
                  </a:lnTo>
                  <a:lnTo>
                    <a:pt x="254" y="496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947" name="Freeform 11">
              <a:extLst>
                <a:ext uri="{FF2B5EF4-FFF2-40B4-BE49-F238E27FC236}">
                  <a16:creationId xmlns="" xmlns:a16="http://schemas.microsoft.com/office/drawing/2014/main" id="{B20B8A75-DB68-4C9B-BF70-CDCED83A1F9A}"/>
                </a:ext>
              </a:extLst>
            </p:cNvPr>
            <p:cNvSpPr>
              <a:spLocks/>
            </p:cNvSpPr>
            <p:nvPr/>
          </p:nvSpPr>
          <p:spPr bwMode="auto">
            <a:xfrm rot="5718280">
              <a:off x="784" y="2746"/>
              <a:ext cx="19" cy="11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48" name="Freeform 12">
              <a:extLst>
                <a:ext uri="{FF2B5EF4-FFF2-40B4-BE49-F238E27FC236}">
                  <a16:creationId xmlns="" xmlns:a16="http://schemas.microsoft.com/office/drawing/2014/main" id="{55A5A235-D565-4B1D-91A6-608ABB172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3009"/>
              <a:ext cx="7" cy="114"/>
            </a:xfrm>
            <a:custGeom>
              <a:avLst/>
              <a:gdLst>
                <a:gd name="T0" fmla="*/ 9 w 20"/>
                <a:gd name="T1" fmla="*/ 0 h 336"/>
                <a:gd name="T2" fmla="*/ 20 w 20"/>
                <a:gd name="T3" fmla="*/ 52 h 336"/>
                <a:gd name="T4" fmla="*/ 1 w 20"/>
                <a:gd name="T5" fmla="*/ 241 h 336"/>
                <a:gd name="T6" fmla="*/ 0 w 20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36">
                  <a:moveTo>
                    <a:pt x="9" y="0"/>
                  </a:moveTo>
                  <a:lnTo>
                    <a:pt x="20" y="52"/>
                  </a:lnTo>
                  <a:lnTo>
                    <a:pt x="1" y="241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49" name="Freeform 13">
              <a:extLst>
                <a:ext uri="{FF2B5EF4-FFF2-40B4-BE49-F238E27FC236}">
                  <a16:creationId xmlns="" xmlns:a16="http://schemas.microsoft.com/office/drawing/2014/main" id="{64F76466-7F6D-45D2-B05C-57727434A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3054"/>
              <a:ext cx="24" cy="56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0" name="Freeform 14">
              <a:extLst>
                <a:ext uri="{FF2B5EF4-FFF2-40B4-BE49-F238E27FC236}">
                  <a16:creationId xmlns="" xmlns:a16="http://schemas.microsoft.com/office/drawing/2014/main" id="{F694E78A-3121-4C9D-9FCF-6A7F78B4C6C3}"/>
                </a:ext>
              </a:extLst>
            </p:cNvPr>
            <p:cNvSpPr>
              <a:spLocks/>
            </p:cNvSpPr>
            <p:nvPr/>
          </p:nvSpPr>
          <p:spPr bwMode="auto">
            <a:xfrm rot="3161763">
              <a:off x="847" y="2825"/>
              <a:ext cx="17" cy="31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1" name="Freeform 15">
              <a:extLst>
                <a:ext uri="{FF2B5EF4-FFF2-40B4-BE49-F238E27FC236}">
                  <a16:creationId xmlns="" xmlns:a16="http://schemas.microsoft.com/office/drawing/2014/main" id="{365961EC-32C9-48A4-B372-FA2D4F76F6EC}"/>
                </a:ext>
              </a:extLst>
            </p:cNvPr>
            <p:cNvSpPr>
              <a:spLocks/>
            </p:cNvSpPr>
            <p:nvPr/>
          </p:nvSpPr>
          <p:spPr bwMode="auto">
            <a:xfrm rot="4186509">
              <a:off x="880" y="2944"/>
              <a:ext cx="36" cy="28"/>
            </a:xfrm>
            <a:custGeom>
              <a:avLst/>
              <a:gdLst>
                <a:gd name="T0" fmla="*/ 0 w 105"/>
                <a:gd name="T1" fmla="*/ 0 h 82"/>
                <a:gd name="T2" fmla="*/ 0 w 105"/>
                <a:gd name="T3" fmla="*/ 21 h 82"/>
                <a:gd name="T4" fmla="*/ 8 w 105"/>
                <a:gd name="T5" fmla="*/ 43 h 82"/>
                <a:gd name="T6" fmla="*/ 35 w 105"/>
                <a:gd name="T7" fmla="*/ 67 h 82"/>
                <a:gd name="T8" fmla="*/ 55 w 105"/>
                <a:gd name="T9" fmla="*/ 78 h 82"/>
                <a:gd name="T10" fmla="*/ 80 w 105"/>
                <a:gd name="T11" fmla="*/ 82 h 82"/>
                <a:gd name="T12" fmla="*/ 105 w 105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2">
                  <a:moveTo>
                    <a:pt x="0" y="0"/>
                  </a:moveTo>
                  <a:lnTo>
                    <a:pt x="0" y="21"/>
                  </a:lnTo>
                  <a:lnTo>
                    <a:pt x="8" y="43"/>
                  </a:lnTo>
                  <a:lnTo>
                    <a:pt x="35" y="67"/>
                  </a:lnTo>
                  <a:lnTo>
                    <a:pt x="55" y="78"/>
                  </a:lnTo>
                  <a:lnTo>
                    <a:pt x="80" y="82"/>
                  </a:lnTo>
                  <a:lnTo>
                    <a:pt x="105" y="8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7952" name="Group 16">
              <a:extLst>
                <a:ext uri="{FF2B5EF4-FFF2-40B4-BE49-F238E27FC236}">
                  <a16:creationId xmlns="" xmlns:a16="http://schemas.microsoft.com/office/drawing/2014/main" id="{06BB62C2-8400-4D12-8187-08139F20FB26}"/>
                </a:ext>
              </a:extLst>
            </p:cNvPr>
            <p:cNvGrpSpPr>
              <a:grpSpLocks/>
            </p:cNvGrpSpPr>
            <p:nvPr/>
          </p:nvGrpSpPr>
          <p:grpSpPr bwMode="auto">
            <a:xfrm rot="14191524">
              <a:off x="931" y="3380"/>
              <a:ext cx="311" cy="418"/>
              <a:chOff x="2457" y="2549"/>
              <a:chExt cx="557" cy="547"/>
            </a:xfrm>
          </p:grpSpPr>
          <p:sp>
            <p:nvSpPr>
              <p:cNvPr id="167953" name="Freeform 17">
                <a:extLst>
                  <a:ext uri="{FF2B5EF4-FFF2-40B4-BE49-F238E27FC236}">
                    <a16:creationId xmlns="" xmlns:a16="http://schemas.microsoft.com/office/drawing/2014/main" id="{4AF09AB2-230C-4B8B-B07F-C9D749E2D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54" name="Oval 18">
                <a:extLst>
                  <a:ext uri="{FF2B5EF4-FFF2-40B4-BE49-F238E27FC236}">
                    <a16:creationId xmlns="" xmlns:a16="http://schemas.microsoft.com/office/drawing/2014/main" id="{CC85523B-EA69-4197-885C-340F52034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7955" name="Freeform 19">
              <a:extLst>
                <a:ext uri="{FF2B5EF4-FFF2-40B4-BE49-F238E27FC236}">
                  <a16:creationId xmlns="" xmlns:a16="http://schemas.microsoft.com/office/drawing/2014/main" id="{8CBA067F-CDD4-4F56-B194-B9323594E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" y="2736"/>
              <a:ext cx="136" cy="220"/>
            </a:xfrm>
            <a:custGeom>
              <a:avLst/>
              <a:gdLst>
                <a:gd name="T0" fmla="*/ 0 w 136"/>
                <a:gd name="T1" fmla="*/ 0 h 220"/>
                <a:gd name="T2" fmla="*/ 64 w 136"/>
                <a:gd name="T3" fmla="*/ 68 h 220"/>
                <a:gd name="T4" fmla="*/ 96 w 136"/>
                <a:gd name="T5" fmla="*/ 150 h 220"/>
                <a:gd name="T6" fmla="*/ 112 w 136"/>
                <a:gd name="T7" fmla="*/ 180 h 220"/>
                <a:gd name="T8" fmla="*/ 136 w 136"/>
                <a:gd name="T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20">
                  <a:moveTo>
                    <a:pt x="0" y="0"/>
                  </a:moveTo>
                  <a:cubicBezTo>
                    <a:pt x="11" y="11"/>
                    <a:pt x="48" y="43"/>
                    <a:pt x="64" y="68"/>
                  </a:cubicBezTo>
                  <a:cubicBezTo>
                    <a:pt x="80" y="93"/>
                    <a:pt x="88" y="131"/>
                    <a:pt x="96" y="150"/>
                  </a:cubicBezTo>
                  <a:cubicBezTo>
                    <a:pt x="104" y="169"/>
                    <a:pt x="105" y="168"/>
                    <a:pt x="112" y="180"/>
                  </a:cubicBezTo>
                  <a:cubicBezTo>
                    <a:pt x="119" y="192"/>
                    <a:pt x="131" y="212"/>
                    <a:pt x="136" y="2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6" name="Freeform 20">
              <a:extLst>
                <a:ext uri="{FF2B5EF4-FFF2-40B4-BE49-F238E27FC236}">
                  <a16:creationId xmlns="" xmlns:a16="http://schemas.microsoft.com/office/drawing/2014/main" id="{47DD7EF8-AF63-4B7C-AC35-B898A42EA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" y="2652"/>
              <a:ext cx="54" cy="34"/>
            </a:xfrm>
            <a:custGeom>
              <a:avLst/>
              <a:gdLst>
                <a:gd name="T0" fmla="*/ 0 w 54"/>
                <a:gd name="T1" fmla="*/ 0 h 34"/>
                <a:gd name="T2" fmla="*/ 30 w 54"/>
                <a:gd name="T3" fmla="*/ 29 h 34"/>
                <a:gd name="T4" fmla="*/ 54 w 54"/>
                <a:gd name="T5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4">
                  <a:moveTo>
                    <a:pt x="0" y="0"/>
                  </a:moveTo>
                  <a:cubicBezTo>
                    <a:pt x="5" y="5"/>
                    <a:pt x="21" y="24"/>
                    <a:pt x="30" y="29"/>
                  </a:cubicBezTo>
                  <a:cubicBezTo>
                    <a:pt x="39" y="34"/>
                    <a:pt x="46" y="33"/>
                    <a:pt x="54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957" name="Group 21">
            <a:extLst>
              <a:ext uri="{FF2B5EF4-FFF2-40B4-BE49-F238E27FC236}">
                <a16:creationId xmlns="" xmlns:a16="http://schemas.microsoft.com/office/drawing/2014/main" id="{5D40D32E-68A3-4CB4-AA6C-AAC920FE09F7}"/>
              </a:ext>
            </a:extLst>
          </p:cNvPr>
          <p:cNvGrpSpPr>
            <a:grpSpLocks/>
          </p:cNvGrpSpPr>
          <p:nvPr/>
        </p:nvGrpSpPr>
        <p:grpSpPr bwMode="auto">
          <a:xfrm rot="1041649">
            <a:off x="8382000" y="228600"/>
            <a:ext cx="1195388" cy="584200"/>
            <a:chOff x="957" y="1034"/>
            <a:chExt cx="837" cy="409"/>
          </a:xfrm>
        </p:grpSpPr>
        <p:sp>
          <p:nvSpPr>
            <p:cNvPr id="167958" name="Freeform 22">
              <a:extLst>
                <a:ext uri="{FF2B5EF4-FFF2-40B4-BE49-F238E27FC236}">
                  <a16:creationId xmlns="" xmlns:a16="http://schemas.microsoft.com/office/drawing/2014/main" id="{CA8C9EFF-A895-4073-9BBB-DBA6361D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" y="1034"/>
              <a:ext cx="694" cy="409"/>
            </a:xfrm>
            <a:custGeom>
              <a:avLst/>
              <a:gdLst>
                <a:gd name="T0" fmla="*/ 395 w 694"/>
                <a:gd name="T1" fmla="*/ 307 h 409"/>
                <a:gd name="T2" fmla="*/ 435 w 694"/>
                <a:gd name="T3" fmla="*/ 326 h 409"/>
                <a:gd name="T4" fmla="*/ 480 w 694"/>
                <a:gd name="T5" fmla="*/ 336 h 409"/>
                <a:gd name="T6" fmla="*/ 543 w 694"/>
                <a:gd name="T7" fmla="*/ 338 h 409"/>
                <a:gd name="T8" fmla="*/ 570 w 694"/>
                <a:gd name="T9" fmla="*/ 365 h 409"/>
                <a:gd name="T10" fmla="*/ 530 w 694"/>
                <a:gd name="T11" fmla="*/ 383 h 409"/>
                <a:gd name="T12" fmla="*/ 464 w 694"/>
                <a:gd name="T13" fmla="*/ 409 h 409"/>
                <a:gd name="T14" fmla="*/ 398 w 694"/>
                <a:gd name="T15" fmla="*/ 405 h 409"/>
                <a:gd name="T16" fmla="*/ 303 w 694"/>
                <a:gd name="T17" fmla="*/ 395 h 409"/>
                <a:gd name="T18" fmla="*/ 246 w 694"/>
                <a:gd name="T19" fmla="*/ 374 h 409"/>
                <a:gd name="T20" fmla="*/ 211 w 694"/>
                <a:gd name="T21" fmla="*/ 364 h 409"/>
                <a:gd name="T22" fmla="*/ 174 w 694"/>
                <a:gd name="T23" fmla="*/ 352 h 409"/>
                <a:gd name="T24" fmla="*/ 141 w 694"/>
                <a:gd name="T25" fmla="*/ 345 h 409"/>
                <a:gd name="T26" fmla="*/ 91 w 694"/>
                <a:gd name="T27" fmla="*/ 344 h 409"/>
                <a:gd name="T28" fmla="*/ 51 w 694"/>
                <a:gd name="T29" fmla="*/ 351 h 409"/>
                <a:gd name="T30" fmla="*/ 11 w 694"/>
                <a:gd name="T31" fmla="*/ 345 h 409"/>
                <a:gd name="T32" fmla="*/ 8 w 694"/>
                <a:gd name="T33" fmla="*/ 328 h 409"/>
                <a:gd name="T34" fmla="*/ 27 w 694"/>
                <a:gd name="T35" fmla="*/ 285 h 409"/>
                <a:gd name="T36" fmla="*/ 27 w 694"/>
                <a:gd name="T37" fmla="*/ 223 h 409"/>
                <a:gd name="T38" fmla="*/ 33 w 694"/>
                <a:gd name="T39" fmla="*/ 157 h 409"/>
                <a:gd name="T40" fmla="*/ 41 w 694"/>
                <a:gd name="T41" fmla="*/ 122 h 409"/>
                <a:gd name="T42" fmla="*/ 75 w 694"/>
                <a:gd name="T43" fmla="*/ 117 h 409"/>
                <a:gd name="T44" fmla="*/ 111 w 694"/>
                <a:gd name="T45" fmla="*/ 125 h 409"/>
                <a:gd name="T46" fmla="*/ 137 w 694"/>
                <a:gd name="T47" fmla="*/ 125 h 409"/>
                <a:gd name="T48" fmla="*/ 235 w 694"/>
                <a:gd name="T49" fmla="*/ 74 h 409"/>
                <a:gd name="T50" fmla="*/ 312 w 694"/>
                <a:gd name="T51" fmla="*/ 38 h 409"/>
                <a:gd name="T52" fmla="*/ 359 w 694"/>
                <a:gd name="T53" fmla="*/ 25 h 409"/>
                <a:gd name="T54" fmla="*/ 400 w 694"/>
                <a:gd name="T55" fmla="*/ 3 h 409"/>
                <a:gd name="T56" fmla="*/ 430 w 694"/>
                <a:gd name="T57" fmla="*/ 3 h 409"/>
                <a:gd name="T58" fmla="*/ 472 w 694"/>
                <a:gd name="T59" fmla="*/ 19 h 409"/>
                <a:gd name="T60" fmla="*/ 530 w 694"/>
                <a:gd name="T61" fmla="*/ 50 h 409"/>
                <a:gd name="T62" fmla="*/ 575 w 694"/>
                <a:gd name="T63" fmla="*/ 76 h 409"/>
                <a:gd name="T64" fmla="*/ 607 w 694"/>
                <a:gd name="T65" fmla="*/ 88 h 409"/>
                <a:gd name="T66" fmla="*/ 636 w 694"/>
                <a:gd name="T67" fmla="*/ 128 h 409"/>
                <a:gd name="T68" fmla="*/ 655 w 694"/>
                <a:gd name="T69" fmla="*/ 155 h 409"/>
                <a:gd name="T70" fmla="*/ 671 w 694"/>
                <a:gd name="T71" fmla="*/ 185 h 409"/>
                <a:gd name="T72" fmla="*/ 692 w 694"/>
                <a:gd name="T73" fmla="*/ 247 h 409"/>
                <a:gd name="T74" fmla="*/ 694 w 694"/>
                <a:gd name="T75" fmla="*/ 299 h 409"/>
                <a:gd name="T76" fmla="*/ 687 w 694"/>
                <a:gd name="T77" fmla="*/ 328 h 409"/>
                <a:gd name="T78" fmla="*/ 655 w 694"/>
                <a:gd name="T79" fmla="*/ 320 h 409"/>
                <a:gd name="T80" fmla="*/ 641 w 694"/>
                <a:gd name="T81" fmla="*/ 293 h 409"/>
                <a:gd name="T82" fmla="*/ 636 w 694"/>
                <a:gd name="T83" fmla="*/ 256 h 409"/>
                <a:gd name="T84" fmla="*/ 590 w 694"/>
                <a:gd name="T85" fmla="*/ 207 h 409"/>
                <a:gd name="T86" fmla="*/ 570 w 694"/>
                <a:gd name="T87" fmla="*/ 179 h 409"/>
                <a:gd name="T88" fmla="*/ 536 w 694"/>
                <a:gd name="T89" fmla="*/ 176 h 409"/>
                <a:gd name="T90" fmla="*/ 501 w 694"/>
                <a:gd name="T91" fmla="*/ 169 h 409"/>
                <a:gd name="T92" fmla="*/ 470 w 694"/>
                <a:gd name="T93" fmla="*/ 175 h 409"/>
                <a:gd name="T94" fmla="*/ 434 w 694"/>
                <a:gd name="T95" fmla="*/ 201 h 409"/>
                <a:gd name="T96" fmla="*/ 397 w 694"/>
                <a:gd name="T97" fmla="*/ 236 h 409"/>
                <a:gd name="T98" fmla="*/ 385 w 694"/>
                <a:gd name="T99" fmla="*/ 287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4" h="409">
                  <a:moveTo>
                    <a:pt x="385" y="287"/>
                  </a:moveTo>
                  <a:lnTo>
                    <a:pt x="395" y="307"/>
                  </a:lnTo>
                  <a:lnTo>
                    <a:pt x="409" y="317"/>
                  </a:lnTo>
                  <a:lnTo>
                    <a:pt x="435" y="326"/>
                  </a:lnTo>
                  <a:lnTo>
                    <a:pt x="457" y="339"/>
                  </a:lnTo>
                  <a:lnTo>
                    <a:pt x="480" y="336"/>
                  </a:lnTo>
                  <a:lnTo>
                    <a:pt x="516" y="331"/>
                  </a:lnTo>
                  <a:lnTo>
                    <a:pt x="543" y="338"/>
                  </a:lnTo>
                  <a:lnTo>
                    <a:pt x="563" y="351"/>
                  </a:lnTo>
                  <a:lnTo>
                    <a:pt x="570" y="365"/>
                  </a:lnTo>
                  <a:lnTo>
                    <a:pt x="553" y="374"/>
                  </a:lnTo>
                  <a:lnTo>
                    <a:pt x="530" y="383"/>
                  </a:lnTo>
                  <a:lnTo>
                    <a:pt x="493" y="396"/>
                  </a:lnTo>
                  <a:lnTo>
                    <a:pt x="464" y="409"/>
                  </a:lnTo>
                  <a:lnTo>
                    <a:pt x="428" y="406"/>
                  </a:lnTo>
                  <a:lnTo>
                    <a:pt x="398" y="405"/>
                  </a:lnTo>
                  <a:lnTo>
                    <a:pt x="375" y="403"/>
                  </a:lnTo>
                  <a:lnTo>
                    <a:pt x="303" y="395"/>
                  </a:lnTo>
                  <a:lnTo>
                    <a:pt x="276" y="383"/>
                  </a:lnTo>
                  <a:lnTo>
                    <a:pt x="246" y="374"/>
                  </a:lnTo>
                  <a:lnTo>
                    <a:pt x="231" y="368"/>
                  </a:lnTo>
                  <a:lnTo>
                    <a:pt x="211" y="364"/>
                  </a:lnTo>
                  <a:lnTo>
                    <a:pt x="190" y="356"/>
                  </a:lnTo>
                  <a:lnTo>
                    <a:pt x="174" y="352"/>
                  </a:lnTo>
                  <a:lnTo>
                    <a:pt x="157" y="346"/>
                  </a:lnTo>
                  <a:lnTo>
                    <a:pt x="141" y="345"/>
                  </a:lnTo>
                  <a:lnTo>
                    <a:pt x="120" y="342"/>
                  </a:lnTo>
                  <a:lnTo>
                    <a:pt x="91" y="344"/>
                  </a:lnTo>
                  <a:lnTo>
                    <a:pt x="70" y="348"/>
                  </a:lnTo>
                  <a:lnTo>
                    <a:pt x="51" y="351"/>
                  </a:lnTo>
                  <a:lnTo>
                    <a:pt x="32" y="349"/>
                  </a:lnTo>
                  <a:lnTo>
                    <a:pt x="11" y="345"/>
                  </a:lnTo>
                  <a:lnTo>
                    <a:pt x="0" y="343"/>
                  </a:lnTo>
                  <a:lnTo>
                    <a:pt x="8" y="328"/>
                  </a:lnTo>
                  <a:lnTo>
                    <a:pt x="16" y="313"/>
                  </a:lnTo>
                  <a:lnTo>
                    <a:pt x="27" y="285"/>
                  </a:lnTo>
                  <a:lnTo>
                    <a:pt x="26" y="244"/>
                  </a:lnTo>
                  <a:lnTo>
                    <a:pt x="27" y="223"/>
                  </a:lnTo>
                  <a:lnTo>
                    <a:pt x="31" y="181"/>
                  </a:lnTo>
                  <a:lnTo>
                    <a:pt x="33" y="157"/>
                  </a:lnTo>
                  <a:lnTo>
                    <a:pt x="35" y="134"/>
                  </a:lnTo>
                  <a:lnTo>
                    <a:pt x="41" y="122"/>
                  </a:lnTo>
                  <a:lnTo>
                    <a:pt x="31" y="109"/>
                  </a:lnTo>
                  <a:lnTo>
                    <a:pt x="75" y="117"/>
                  </a:lnTo>
                  <a:lnTo>
                    <a:pt x="91" y="118"/>
                  </a:lnTo>
                  <a:lnTo>
                    <a:pt x="111" y="125"/>
                  </a:lnTo>
                  <a:lnTo>
                    <a:pt x="125" y="126"/>
                  </a:lnTo>
                  <a:lnTo>
                    <a:pt x="137" y="125"/>
                  </a:lnTo>
                  <a:lnTo>
                    <a:pt x="161" y="113"/>
                  </a:lnTo>
                  <a:lnTo>
                    <a:pt x="235" y="74"/>
                  </a:lnTo>
                  <a:lnTo>
                    <a:pt x="275" y="54"/>
                  </a:lnTo>
                  <a:lnTo>
                    <a:pt x="312" y="38"/>
                  </a:lnTo>
                  <a:lnTo>
                    <a:pt x="334" y="33"/>
                  </a:lnTo>
                  <a:lnTo>
                    <a:pt x="359" y="25"/>
                  </a:lnTo>
                  <a:lnTo>
                    <a:pt x="379" y="15"/>
                  </a:lnTo>
                  <a:lnTo>
                    <a:pt x="400" y="3"/>
                  </a:lnTo>
                  <a:lnTo>
                    <a:pt x="416" y="0"/>
                  </a:lnTo>
                  <a:lnTo>
                    <a:pt x="430" y="3"/>
                  </a:lnTo>
                  <a:lnTo>
                    <a:pt x="452" y="14"/>
                  </a:lnTo>
                  <a:lnTo>
                    <a:pt x="472" y="19"/>
                  </a:lnTo>
                  <a:lnTo>
                    <a:pt x="490" y="25"/>
                  </a:lnTo>
                  <a:lnTo>
                    <a:pt x="530" y="50"/>
                  </a:lnTo>
                  <a:lnTo>
                    <a:pt x="551" y="59"/>
                  </a:lnTo>
                  <a:lnTo>
                    <a:pt x="575" y="76"/>
                  </a:lnTo>
                  <a:lnTo>
                    <a:pt x="595" y="83"/>
                  </a:lnTo>
                  <a:lnTo>
                    <a:pt x="607" y="88"/>
                  </a:lnTo>
                  <a:lnTo>
                    <a:pt x="622" y="109"/>
                  </a:lnTo>
                  <a:lnTo>
                    <a:pt x="636" y="128"/>
                  </a:lnTo>
                  <a:lnTo>
                    <a:pt x="649" y="144"/>
                  </a:lnTo>
                  <a:lnTo>
                    <a:pt x="655" y="155"/>
                  </a:lnTo>
                  <a:lnTo>
                    <a:pt x="664" y="170"/>
                  </a:lnTo>
                  <a:lnTo>
                    <a:pt x="671" y="185"/>
                  </a:lnTo>
                  <a:lnTo>
                    <a:pt x="689" y="220"/>
                  </a:lnTo>
                  <a:lnTo>
                    <a:pt x="692" y="247"/>
                  </a:lnTo>
                  <a:lnTo>
                    <a:pt x="692" y="276"/>
                  </a:lnTo>
                  <a:lnTo>
                    <a:pt x="694" y="299"/>
                  </a:lnTo>
                  <a:lnTo>
                    <a:pt x="692" y="317"/>
                  </a:lnTo>
                  <a:lnTo>
                    <a:pt x="687" y="328"/>
                  </a:lnTo>
                  <a:lnTo>
                    <a:pt x="675" y="331"/>
                  </a:lnTo>
                  <a:lnTo>
                    <a:pt x="655" y="320"/>
                  </a:lnTo>
                  <a:lnTo>
                    <a:pt x="645" y="306"/>
                  </a:lnTo>
                  <a:lnTo>
                    <a:pt x="641" y="293"/>
                  </a:lnTo>
                  <a:lnTo>
                    <a:pt x="636" y="275"/>
                  </a:lnTo>
                  <a:lnTo>
                    <a:pt x="636" y="256"/>
                  </a:lnTo>
                  <a:lnTo>
                    <a:pt x="612" y="231"/>
                  </a:lnTo>
                  <a:lnTo>
                    <a:pt x="590" y="207"/>
                  </a:lnTo>
                  <a:lnTo>
                    <a:pt x="580" y="190"/>
                  </a:lnTo>
                  <a:lnTo>
                    <a:pt x="570" y="179"/>
                  </a:lnTo>
                  <a:lnTo>
                    <a:pt x="553" y="180"/>
                  </a:lnTo>
                  <a:lnTo>
                    <a:pt x="536" y="176"/>
                  </a:lnTo>
                  <a:lnTo>
                    <a:pt x="515" y="175"/>
                  </a:lnTo>
                  <a:lnTo>
                    <a:pt x="501" y="169"/>
                  </a:lnTo>
                  <a:lnTo>
                    <a:pt x="482" y="171"/>
                  </a:lnTo>
                  <a:lnTo>
                    <a:pt x="470" y="175"/>
                  </a:lnTo>
                  <a:lnTo>
                    <a:pt x="453" y="188"/>
                  </a:lnTo>
                  <a:lnTo>
                    <a:pt x="434" y="201"/>
                  </a:lnTo>
                  <a:lnTo>
                    <a:pt x="412" y="215"/>
                  </a:lnTo>
                  <a:lnTo>
                    <a:pt x="397" y="236"/>
                  </a:lnTo>
                  <a:lnTo>
                    <a:pt x="381" y="252"/>
                  </a:lnTo>
                  <a:lnTo>
                    <a:pt x="385" y="287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959" name="Freeform 23">
              <a:extLst>
                <a:ext uri="{FF2B5EF4-FFF2-40B4-BE49-F238E27FC236}">
                  <a16:creationId xmlns="" xmlns:a16="http://schemas.microsoft.com/office/drawing/2014/main" id="{4D9C8D3F-E12F-4828-B037-EF3A531512B4}"/>
                </a:ext>
              </a:extLst>
            </p:cNvPr>
            <p:cNvSpPr>
              <a:spLocks/>
            </p:cNvSpPr>
            <p:nvPr/>
          </p:nvSpPr>
          <p:spPr bwMode="auto">
            <a:xfrm rot="2180584" flipH="1">
              <a:off x="1590" y="1083"/>
              <a:ext cx="111" cy="53"/>
            </a:xfrm>
            <a:custGeom>
              <a:avLst/>
              <a:gdLst>
                <a:gd name="T0" fmla="*/ 0 w 138"/>
                <a:gd name="T1" fmla="*/ 0 h 66"/>
                <a:gd name="T2" fmla="*/ 66 w 138"/>
                <a:gd name="T3" fmla="*/ 27 h 66"/>
                <a:gd name="T4" fmla="*/ 138 w 138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" h="66">
                  <a:moveTo>
                    <a:pt x="0" y="0"/>
                  </a:moveTo>
                  <a:lnTo>
                    <a:pt x="66" y="27"/>
                  </a:lnTo>
                  <a:lnTo>
                    <a:pt x="138" y="6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0" name="Freeform 24">
              <a:extLst>
                <a:ext uri="{FF2B5EF4-FFF2-40B4-BE49-F238E27FC236}">
                  <a16:creationId xmlns="" xmlns:a16="http://schemas.microsoft.com/office/drawing/2014/main" id="{F2E4C268-793A-429A-930F-9ACB52DB09CA}"/>
                </a:ext>
              </a:extLst>
            </p:cNvPr>
            <p:cNvSpPr>
              <a:spLocks/>
            </p:cNvSpPr>
            <p:nvPr/>
          </p:nvSpPr>
          <p:spPr bwMode="auto">
            <a:xfrm rot="3423405" flipH="1">
              <a:off x="1629" y="1374"/>
              <a:ext cx="16" cy="54"/>
            </a:xfrm>
            <a:custGeom>
              <a:avLst/>
              <a:gdLst>
                <a:gd name="T0" fmla="*/ 23 w 70"/>
                <a:gd name="T1" fmla="*/ 0 h 169"/>
                <a:gd name="T2" fmla="*/ 53 w 70"/>
                <a:gd name="T3" fmla="*/ 52 h 169"/>
                <a:gd name="T4" fmla="*/ 69 w 70"/>
                <a:gd name="T5" fmla="*/ 83 h 169"/>
                <a:gd name="T6" fmla="*/ 70 w 70"/>
                <a:gd name="T7" fmla="*/ 113 h 169"/>
                <a:gd name="T8" fmla="*/ 58 w 70"/>
                <a:gd name="T9" fmla="*/ 140 h 169"/>
                <a:gd name="T10" fmla="*/ 27 w 70"/>
                <a:gd name="T11" fmla="*/ 158 h 169"/>
                <a:gd name="T12" fmla="*/ 0 w 70"/>
                <a:gd name="T13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69">
                  <a:moveTo>
                    <a:pt x="23" y="0"/>
                  </a:moveTo>
                  <a:lnTo>
                    <a:pt x="53" y="52"/>
                  </a:lnTo>
                  <a:lnTo>
                    <a:pt x="69" y="83"/>
                  </a:lnTo>
                  <a:lnTo>
                    <a:pt x="70" y="113"/>
                  </a:lnTo>
                  <a:lnTo>
                    <a:pt x="58" y="140"/>
                  </a:lnTo>
                  <a:lnTo>
                    <a:pt x="27" y="158"/>
                  </a:lnTo>
                  <a:lnTo>
                    <a:pt x="0" y="16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1" name="Freeform 25">
              <a:extLst>
                <a:ext uri="{FF2B5EF4-FFF2-40B4-BE49-F238E27FC236}">
                  <a16:creationId xmlns="" xmlns:a16="http://schemas.microsoft.com/office/drawing/2014/main" id="{95E21A58-34BF-40B3-99E5-25B54F125567}"/>
                </a:ext>
              </a:extLst>
            </p:cNvPr>
            <p:cNvSpPr>
              <a:spLocks/>
            </p:cNvSpPr>
            <p:nvPr/>
          </p:nvSpPr>
          <p:spPr bwMode="auto">
            <a:xfrm rot="3012925" flipH="1">
              <a:off x="1676" y="1190"/>
              <a:ext cx="13" cy="33"/>
            </a:xfrm>
            <a:custGeom>
              <a:avLst/>
              <a:gdLst>
                <a:gd name="T0" fmla="*/ 0 w 50"/>
                <a:gd name="T1" fmla="*/ 0 h 93"/>
                <a:gd name="T2" fmla="*/ 0 w 50"/>
                <a:gd name="T3" fmla="*/ 32 h 93"/>
                <a:gd name="T4" fmla="*/ 6 w 50"/>
                <a:gd name="T5" fmla="*/ 57 h 93"/>
                <a:gd name="T6" fmla="*/ 25 w 50"/>
                <a:gd name="T7" fmla="*/ 82 h 93"/>
                <a:gd name="T8" fmla="*/ 50 w 50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0" y="32"/>
                  </a:lnTo>
                  <a:lnTo>
                    <a:pt x="6" y="57"/>
                  </a:lnTo>
                  <a:lnTo>
                    <a:pt x="25" y="82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2" name="Freeform 26">
              <a:extLst>
                <a:ext uri="{FF2B5EF4-FFF2-40B4-BE49-F238E27FC236}">
                  <a16:creationId xmlns="" xmlns:a16="http://schemas.microsoft.com/office/drawing/2014/main" id="{D8C1BD60-9A0C-48A1-9223-6F9B1CD4D609}"/>
                </a:ext>
              </a:extLst>
            </p:cNvPr>
            <p:cNvSpPr>
              <a:spLocks/>
            </p:cNvSpPr>
            <p:nvPr/>
          </p:nvSpPr>
          <p:spPr bwMode="auto">
            <a:xfrm rot="3892858" flipH="1">
              <a:off x="1736" y="1271"/>
              <a:ext cx="10" cy="25"/>
            </a:xfrm>
            <a:custGeom>
              <a:avLst/>
              <a:gdLst>
                <a:gd name="T0" fmla="*/ 0 w 19"/>
                <a:gd name="T1" fmla="*/ 0 h 43"/>
                <a:gd name="T2" fmla="*/ 0 w 19"/>
                <a:gd name="T3" fmla="*/ 14 h 43"/>
                <a:gd name="T4" fmla="*/ 4 w 19"/>
                <a:gd name="T5" fmla="*/ 28 h 43"/>
                <a:gd name="T6" fmla="*/ 19 w 1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3">
                  <a:moveTo>
                    <a:pt x="0" y="0"/>
                  </a:moveTo>
                  <a:lnTo>
                    <a:pt x="0" y="14"/>
                  </a:lnTo>
                  <a:lnTo>
                    <a:pt x="4" y="28"/>
                  </a:lnTo>
                  <a:lnTo>
                    <a:pt x="19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7963" name="Group 27">
              <a:extLst>
                <a:ext uri="{FF2B5EF4-FFF2-40B4-BE49-F238E27FC236}">
                  <a16:creationId xmlns="" xmlns:a16="http://schemas.microsoft.com/office/drawing/2014/main" id="{3437740E-9D01-434C-99AC-DAC8784C5762}"/>
                </a:ext>
              </a:extLst>
            </p:cNvPr>
            <p:cNvGrpSpPr>
              <a:grpSpLocks/>
            </p:cNvGrpSpPr>
            <p:nvPr/>
          </p:nvGrpSpPr>
          <p:grpSpPr bwMode="auto">
            <a:xfrm rot="11405476" flipH="1">
              <a:off x="957" y="1115"/>
              <a:ext cx="261" cy="307"/>
              <a:chOff x="2457" y="2549"/>
              <a:chExt cx="557" cy="547"/>
            </a:xfrm>
          </p:grpSpPr>
          <p:sp>
            <p:nvSpPr>
              <p:cNvPr id="167964" name="Freeform 28">
                <a:extLst>
                  <a:ext uri="{FF2B5EF4-FFF2-40B4-BE49-F238E27FC236}">
                    <a16:creationId xmlns="" xmlns:a16="http://schemas.microsoft.com/office/drawing/2014/main" id="{A19584E2-012A-49F1-A6E5-01C7639F8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549"/>
                <a:ext cx="557" cy="547"/>
              </a:xfrm>
              <a:custGeom>
                <a:avLst/>
                <a:gdLst>
                  <a:gd name="T0" fmla="*/ 1112 w 1112"/>
                  <a:gd name="T1" fmla="*/ 140 h 1094"/>
                  <a:gd name="T2" fmla="*/ 1056 w 1112"/>
                  <a:gd name="T3" fmla="*/ 271 h 1094"/>
                  <a:gd name="T4" fmla="*/ 1017 w 1112"/>
                  <a:gd name="T5" fmla="*/ 373 h 1094"/>
                  <a:gd name="T6" fmla="*/ 971 w 1112"/>
                  <a:gd name="T7" fmla="*/ 476 h 1094"/>
                  <a:gd name="T8" fmla="*/ 943 w 1112"/>
                  <a:gd name="T9" fmla="*/ 588 h 1094"/>
                  <a:gd name="T10" fmla="*/ 924 w 1112"/>
                  <a:gd name="T11" fmla="*/ 702 h 1094"/>
                  <a:gd name="T12" fmla="*/ 905 w 1112"/>
                  <a:gd name="T13" fmla="*/ 814 h 1094"/>
                  <a:gd name="T14" fmla="*/ 905 w 1112"/>
                  <a:gd name="T15" fmla="*/ 916 h 1094"/>
                  <a:gd name="T16" fmla="*/ 905 w 1112"/>
                  <a:gd name="T17" fmla="*/ 1001 h 1094"/>
                  <a:gd name="T18" fmla="*/ 905 w 1112"/>
                  <a:gd name="T19" fmla="*/ 1038 h 1094"/>
                  <a:gd name="T20" fmla="*/ 242 w 1112"/>
                  <a:gd name="T21" fmla="*/ 1094 h 1094"/>
                  <a:gd name="T22" fmla="*/ 130 w 1112"/>
                  <a:gd name="T23" fmla="*/ 448 h 1094"/>
                  <a:gd name="T24" fmla="*/ 28 w 1112"/>
                  <a:gd name="T25" fmla="*/ 65 h 1094"/>
                  <a:gd name="T26" fmla="*/ 0 w 1112"/>
                  <a:gd name="T27" fmla="*/ 0 h 1094"/>
                  <a:gd name="T28" fmla="*/ 420 w 1112"/>
                  <a:gd name="T29" fmla="*/ 75 h 1094"/>
                  <a:gd name="T30" fmla="*/ 765 w 1112"/>
                  <a:gd name="T31" fmla="*/ 103 h 1094"/>
                  <a:gd name="T32" fmla="*/ 989 w 1112"/>
                  <a:gd name="T33" fmla="*/ 103 h 1094"/>
                  <a:gd name="T34" fmla="*/ 1112 w 1112"/>
                  <a:gd name="T35" fmla="*/ 14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12" h="1094">
                    <a:moveTo>
                      <a:pt x="1112" y="140"/>
                    </a:moveTo>
                    <a:lnTo>
                      <a:pt x="1056" y="271"/>
                    </a:lnTo>
                    <a:lnTo>
                      <a:pt x="1017" y="373"/>
                    </a:lnTo>
                    <a:lnTo>
                      <a:pt x="971" y="476"/>
                    </a:lnTo>
                    <a:lnTo>
                      <a:pt x="943" y="588"/>
                    </a:lnTo>
                    <a:lnTo>
                      <a:pt x="924" y="702"/>
                    </a:lnTo>
                    <a:lnTo>
                      <a:pt x="905" y="814"/>
                    </a:lnTo>
                    <a:lnTo>
                      <a:pt x="905" y="916"/>
                    </a:lnTo>
                    <a:lnTo>
                      <a:pt x="905" y="1001"/>
                    </a:lnTo>
                    <a:lnTo>
                      <a:pt x="905" y="1038"/>
                    </a:lnTo>
                    <a:lnTo>
                      <a:pt x="242" y="1094"/>
                    </a:lnTo>
                    <a:lnTo>
                      <a:pt x="130" y="448"/>
                    </a:lnTo>
                    <a:lnTo>
                      <a:pt x="28" y="65"/>
                    </a:lnTo>
                    <a:lnTo>
                      <a:pt x="0" y="0"/>
                    </a:lnTo>
                    <a:lnTo>
                      <a:pt x="420" y="75"/>
                    </a:lnTo>
                    <a:lnTo>
                      <a:pt x="765" y="103"/>
                    </a:lnTo>
                    <a:lnTo>
                      <a:pt x="989" y="103"/>
                    </a:lnTo>
                    <a:lnTo>
                      <a:pt x="1112" y="140"/>
                    </a:lnTo>
                    <a:close/>
                  </a:path>
                </a:pathLst>
              </a:custGeom>
              <a:solidFill>
                <a:srgbClr val="5F7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65" name="Oval 29">
                <a:extLst>
                  <a:ext uri="{FF2B5EF4-FFF2-40B4-BE49-F238E27FC236}">
                    <a16:creationId xmlns="" xmlns:a16="http://schemas.microsoft.com/office/drawing/2014/main" id="{7E2524CA-24C6-45F6-93F7-5EF9CFA84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961"/>
                <a:ext cx="61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7966" name="Freeform 30">
              <a:extLst>
                <a:ext uri="{FF2B5EF4-FFF2-40B4-BE49-F238E27FC236}">
                  <a16:creationId xmlns="" xmlns:a16="http://schemas.microsoft.com/office/drawing/2014/main" id="{08C734B1-87D9-4059-AE4A-A9C147D89986}"/>
                </a:ext>
              </a:extLst>
            </p:cNvPr>
            <p:cNvSpPr>
              <a:spLocks/>
            </p:cNvSpPr>
            <p:nvPr/>
          </p:nvSpPr>
          <p:spPr bwMode="auto">
            <a:xfrm rot="8068401" flipH="1">
              <a:off x="1546" y="1379"/>
              <a:ext cx="15" cy="10"/>
            </a:xfrm>
            <a:custGeom>
              <a:avLst/>
              <a:gdLst>
                <a:gd name="T0" fmla="*/ 55 w 55"/>
                <a:gd name="T1" fmla="*/ 33 h 33"/>
                <a:gd name="T2" fmla="*/ 26 w 55"/>
                <a:gd name="T3" fmla="*/ 22 h 33"/>
                <a:gd name="T4" fmla="*/ 7 w 55"/>
                <a:gd name="T5" fmla="*/ 8 h 33"/>
                <a:gd name="T6" fmla="*/ 0 w 5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3">
                  <a:moveTo>
                    <a:pt x="55" y="33"/>
                  </a:moveTo>
                  <a:lnTo>
                    <a:pt x="26" y="22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7" name="Freeform 31">
              <a:extLst>
                <a:ext uri="{FF2B5EF4-FFF2-40B4-BE49-F238E27FC236}">
                  <a16:creationId xmlns="" xmlns:a16="http://schemas.microsoft.com/office/drawing/2014/main" id="{89852315-7982-483E-9B67-BBEA2C1AF762}"/>
                </a:ext>
              </a:extLst>
            </p:cNvPr>
            <p:cNvSpPr>
              <a:spLocks/>
            </p:cNvSpPr>
            <p:nvPr/>
          </p:nvSpPr>
          <p:spPr bwMode="auto">
            <a:xfrm rot="2668401" flipH="1">
              <a:off x="1554" y="1050"/>
              <a:ext cx="51" cy="32"/>
            </a:xfrm>
            <a:custGeom>
              <a:avLst/>
              <a:gdLst>
                <a:gd name="T0" fmla="*/ 0 w 53"/>
                <a:gd name="T1" fmla="*/ 0 h 34"/>
                <a:gd name="T2" fmla="*/ 17 w 53"/>
                <a:gd name="T3" fmla="*/ 8 h 34"/>
                <a:gd name="T4" fmla="*/ 53 w 53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0" y="0"/>
                  </a:moveTo>
                  <a:lnTo>
                    <a:pt x="17" y="8"/>
                  </a:lnTo>
                  <a:lnTo>
                    <a:pt x="53" y="3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968" name="Text Box 32">
            <a:extLst>
              <a:ext uri="{FF2B5EF4-FFF2-40B4-BE49-F238E27FC236}">
                <a16:creationId xmlns="" xmlns:a16="http://schemas.microsoft.com/office/drawing/2014/main" id="{77637E9D-1A1F-48DB-A9CD-FC0F21688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05" y="1323384"/>
            <a:ext cx="111077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Khi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buông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phấn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67969" name="Text Box 33">
            <a:extLst>
              <a:ext uri="{FF2B5EF4-FFF2-40B4-BE49-F238E27FC236}">
                <a16:creationId xmlns="" xmlns:a16="http://schemas.microsoft.com/office/drawing/2014/main" id="{8896EDC0-E1A6-4C5C-B7F8-5BE3A45B1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188661"/>
            <a:ext cx="1127759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>
                <a:latin typeface="Times New Roman" panose="02020603050405020304" pitchFamily="18" charset="0"/>
              </a:rPr>
              <a:t>Viên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dưới</a:t>
            </a:r>
            <a:endParaRPr lang="en-US" altLang="en-US" sz="2800" b="1" dirty="0">
              <a:latin typeface="Times New Roman" panose="02020603050405020304" pitchFamily="18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</a:rPr>
              <a:t>- Viên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tỏ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hút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  </a:t>
            </a:r>
          </a:p>
          <a:p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hướng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trọng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lực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67971" name="Text Box 35">
            <a:extLst>
              <a:ext uri="{FF2B5EF4-FFF2-40B4-BE49-F238E27FC236}">
                <a16:creationId xmlns="" xmlns:a16="http://schemas.microsoft.com/office/drawing/2014/main" id="{702AE1E9-92AE-4491-B8C9-315BE6E22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05" y="111384"/>
            <a:ext cx="7895719" cy="80021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phấn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buông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ra.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4.81481E-6 L 0.00417 0.766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6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7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7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7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7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79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79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68" grpId="0"/>
      <p:bldP spid="167969" grpId="0"/>
      <p:bldP spid="1679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9">
            <a:extLst>
              <a:ext uri="{FF2B5EF4-FFF2-40B4-BE49-F238E27FC236}">
                <a16:creationId xmlns="" xmlns:a16="http://schemas.microsoft.com/office/drawing/2014/main" id="{ECAC0EE4-4833-4512-A63D-D179CB3E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73" y="231442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i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36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1CC0F84D-958D-4379-80B9-977D913E7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47" y="1465178"/>
            <a:ext cx="11851106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742950" indent="-742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8462"/>
            <a:ext cx="1175886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48" y="2027691"/>
            <a:ext cx="7449670" cy="2209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185646" y="3375212"/>
            <a:ext cx="537882" cy="4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37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2253</Words>
  <Application>Microsoft Office PowerPoint</Application>
  <PresentationFormat>Custom</PresentationFormat>
  <Paragraphs>266</Paragraphs>
  <Slides>48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BÀI 43.   TRỌNG LƯỢNG, LỰC HẤP DẪN(tiết 1)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TIẾT BÀI 43.   TRỌNG LƯỢNG, LỰC HẤP DẪN(tiết 2)</vt:lpstr>
      <vt:lpstr>Slide 23</vt:lpstr>
      <vt:lpstr>Slide 24</vt:lpstr>
      <vt:lpstr>Slide 25</vt:lpstr>
      <vt:lpstr>Bài 2. Hãy xác định trọng lượng của các quả cân khối lượng 100g, 200g, 500g và ghi kết quả vào bảng sau:</vt:lpstr>
      <vt:lpstr>Slide 27</vt:lpstr>
      <vt:lpstr>Slide 28</vt:lpstr>
      <vt:lpstr>Slide 29</vt:lpstr>
      <vt:lpstr>Slide 30</vt:lpstr>
      <vt:lpstr>Slide 31</vt:lpstr>
      <vt:lpstr>BÀI 43.  TRỌNG LƯỢNG, LỰC HẤP DẪN(tiết 3)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Laptop Sony</cp:lastModifiedBy>
  <cp:revision>111</cp:revision>
  <dcterms:created xsi:type="dcterms:W3CDTF">2021-07-16T01:57:26Z</dcterms:created>
  <dcterms:modified xsi:type="dcterms:W3CDTF">2023-04-17T14:18:59Z</dcterms:modified>
</cp:coreProperties>
</file>