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7" r:id="rId2"/>
    <p:sldId id="325" r:id="rId3"/>
    <p:sldId id="323" r:id="rId4"/>
    <p:sldId id="299" r:id="rId5"/>
    <p:sldId id="261" r:id="rId6"/>
    <p:sldId id="263" r:id="rId7"/>
    <p:sldId id="322" r:id="rId8"/>
    <p:sldId id="300" r:id="rId9"/>
    <p:sldId id="301" r:id="rId10"/>
    <p:sldId id="319" r:id="rId11"/>
    <p:sldId id="302" r:id="rId12"/>
    <p:sldId id="320" r:id="rId13"/>
    <p:sldId id="324" r:id="rId14"/>
    <p:sldId id="274" r:id="rId15"/>
    <p:sldId id="275" r:id="rId16"/>
    <p:sldId id="276" r:id="rId17"/>
    <p:sldId id="277" r:id="rId18"/>
    <p:sldId id="303" r:id="rId19"/>
    <p:sldId id="304" r:id="rId20"/>
    <p:sldId id="282" r:id="rId21"/>
    <p:sldId id="305" r:id="rId22"/>
    <p:sldId id="306" r:id="rId23"/>
    <p:sldId id="307" r:id="rId24"/>
    <p:sldId id="288" r:id="rId25"/>
    <p:sldId id="285" r:id="rId26"/>
    <p:sldId id="289" r:id="rId27"/>
    <p:sldId id="284" r:id="rId28"/>
    <p:sldId id="290" r:id="rId29"/>
    <p:sldId id="291" r:id="rId30"/>
    <p:sldId id="293" r:id="rId31"/>
    <p:sldId id="292" r:id="rId32"/>
    <p:sldId id="308" r:id="rId33"/>
    <p:sldId id="309" r:id="rId34"/>
    <p:sldId id="310" r:id="rId35"/>
    <p:sldId id="311" r:id="rId36"/>
    <p:sldId id="312" r:id="rId37"/>
    <p:sldId id="313" r:id="rId38"/>
    <p:sldId id="295" r:id="rId39"/>
    <p:sldId id="283" r:id="rId40"/>
    <p:sldId id="315" r:id="rId41"/>
    <p:sldId id="316" r:id="rId42"/>
    <p:sldId id="286" r:id="rId43"/>
    <p:sldId id="287" r:id="rId44"/>
    <p:sldId id="294" r:id="rId45"/>
    <p:sldId id="317" r:id="rId46"/>
    <p:sldId id="318" r:id="rId47"/>
    <p:sldId id="32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0" autoAdjust="0"/>
  </p:normalViewPr>
  <p:slideViewPr>
    <p:cSldViewPr>
      <p:cViewPr varScale="1">
        <p:scale>
          <a:sx n="66" d="100"/>
          <a:sy n="66"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4/17/2023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EDEC0AF3-48CE-0EA5-30DF-E1F6B667AA3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 xmlns:a16="http://schemas.microsoft.com/office/drawing/2014/main"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45</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 xmlns:p14="http://schemas.microsoft.com/office/powerpoint/2010/main" val="845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4/17/2023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media/media1.mp4"/><Relationship Id="rId6" Type="http://schemas.microsoft.com/office/2007/relationships/media" Target="../media/media1.mp4"/><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media/media1.mp4"/><Relationship Id="rId6" Type="http://schemas.microsoft.com/office/2007/relationships/media" Target="../media/media1.mp4"/><Relationship Id="rId5" Type="http://schemas.openxmlformats.org/officeDocument/2006/relationships/image" Target="../media/image8.gi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media/media2.mp4"/><Relationship Id="rId6" Type="http://schemas.microsoft.com/office/2007/relationships/media" Target="../media/media2.mp4"/><Relationship Id="rId5"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2" cstate="print"/>
          <a:srcRect/>
          <a:stretch>
            <a:fillRect/>
          </a:stretch>
        </p:blipFill>
        <p:spPr bwMode="auto">
          <a:xfrm>
            <a:off x="0" y="0"/>
            <a:ext cx="9099550" cy="6858000"/>
          </a:xfrm>
          <a:prstGeom prst="rect">
            <a:avLst/>
          </a:prstGeom>
          <a:noFill/>
          <a:ln w="9525">
            <a:noFill/>
            <a:miter lim="800000"/>
            <a:headEnd/>
            <a:tailEnd/>
          </a:ln>
        </p:spPr>
      </p:pic>
      <p:sp>
        <p:nvSpPr>
          <p:cNvPr id="2051" name="TextBox 5"/>
          <p:cNvSpPr txBox="1">
            <a:spLocks noChangeArrowheads="1"/>
          </p:cNvSpPr>
          <p:nvPr/>
        </p:nvSpPr>
        <p:spPr bwMode="auto">
          <a:xfrm>
            <a:off x="1987550" y="1581150"/>
            <a:ext cx="5265738" cy="738188"/>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BÀI GIẢNG ĐIỆN TỬ MÔN KHTN 6</a:t>
            </a:r>
          </a:p>
          <a:p>
            <a:pPr algn="ctr"/>
            <a:endParaRPr lang="en-US" b="1">
              <a:solidFill>
                <a:srgbClr val="FF0000"/>
              </a:solidFill>
              <a:latin typeface="Times New Roman" pitchFamily="18" charset="0"/>
              <a:cs typeface="Times New Roman" pitchFamily="18" charset="0"/>
            </a:endParaRPr>
          </a:p>
        </p:txBody>
      </p:sp>
      <p:pic>
        <p:nvPicPr>
          <p:cNvPr id="4" name="Picture 3">
            <a:extLst>
              <a:ext uri="{FF2B5EF4-FFF2-40B4-BE49-F238E27FC236}"/>
            </a:extLst>
          </p:cNvPr>
          <p:cNvPicPr>
            <a:picLocks noChangeAspect="1"/>
          </p:cNvPicPr>
          <p:nvPr/>
        </p:nvPicPr>
        <p:blipFill rotWithShape="1">
          <a:blip r:embed="rId3" cstate="print"/>
          <a:srcRect l="9323" t="7012" r="8375" b="3760"/>
          <a:stretch/>
        </p:blipFill>
        <p:spPr>
          <a:xfrm>
            <a:off x="284991" y="239535"/>
            <a:ext cx="770866" cy="1035299"/>
          </a:xfrm>
          <a:prstGeom prst="ellipse">
            <a:avLst/>
          </a:prstGeom>
        </p:spPr>
      </p:pic>
      <p:sp>
        <p:nvSpPr>
          <p:cNvPr id="5" name="TextBox 4">
            <a:extLst>
              <a:ext uri="{FF2B5EF4-FFF2-40B4-BE49-F238E27FC236}"/>
            </a:extLst>
          </p:cNvPr>
          <p:cNvSpPr txBox="1"/>
          <p:nvPr/>
        </p:nvSpPr>
        <p:spPr>
          <a:xfrm>
            <a:off x="2693988" y="2673350"/>
            <a:ext cx="4135437" cy="954088"/>
          </a:xfrm>
          <a:prstGeom prst="rect">
            <a:avLst/>
          </a:prstGeom>
          <a:noFill/>
        </p:spPr>
        <p:txBody>
          <a:bodyPr wrap="none">
            <a:spAutoFit/>
          </a:bodyPr>
          <a:lstStyle/>
          <a:p>
            <a:pPr>
              <a:defRPr/>
            </a:pP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Hoàng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Quân</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defRPr/>
            </a:pP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2054" name="TextBox 6"/>
          <p:cNvSpPr txBox="1">
            <a:spLocks noChangeArrowheads="1"/>
          </p:cNvSpPr>
          <p:nvPr/>
        </p:nvSpPr>
        <p:spPr bwMode="auto">
          <a:xfrm>
            <a:off x="2632075" y="615950"/>
            <a:ext cx="5302250" cy="554038"/>
          </a:xfrm>
          <a:prstGeom prst="rect">
            <a:avLst/>
          </a:prstGeom>
          <a:noFill/>
          <a:ln w="9525">
            <a:noFill/>
            <a:miter lim="800000"/>
            <a:headEnd/>
            <a:tailEnd/>
          </a:ln>
        </p:spPr>
        <p:txBody>
          <a:bodyPr wrap="none">
            <a:spAutoFit/>
          </a:bodyPr>
          <a:lstStyle/>
          <a:p>
            <a:r>
              <a:rPr lang="en-US" sz="3000" b="1">
                <a:solidFill>
                  <a:schemeClr val="bg1"/>
                </a:solidFill>
                <a:latin typeface="Times New Roman" pitchFamily="18" charset="0"/>
                <a:cs typeface="Times New Roman" pitchFamily="18" charset="0"/>
              </a:rPr>
              <a:t>TRƯỜNG THCS LONG BIÊN</a:t>
            </a:r>
            <a:endParaRPr lang="vi-VN" sz="3000" b="1">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cstate="print"/>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cstate="print"/>
          <a:srcRect/>
          <a:stretch>
            <a:fillRect/>
          </a:stretch>
        </p:blipFill>
        <p:spPr bwMode="auto">
          <a:xfrm>
            <a:off x="304800" y="685800"/>
            <a:ext cx="7467600" cy="3663552"/>
          </a:xfrm>
          <a:prstGeom prst="rect">
            <a:avLst/>
          </a:prstGeom>
          <a:noFill/>
        </p:spPr>
      </p:pic>
      <p:sp>
        <p:nvSpPr>
          <p:cNvPr id="8" name="TextBox 7"/>
          <p:cNvSpPr txBox="1"/>
          <p:nvPr/>
        </p:nvSpPr>
        <p:spPr>
          <a:xfrm>
            <a:off x="762000" y="43434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590800" y="43434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t>
            </a:r>
            <a:r>
              <a:rPr lang="en-US" sz="2400" dirty="0" err="1" smtClean="0">
                <a:solidFill>
                  <a:srgbClr val="FF0000"/>
                </a:solidFill>
                <a:latin typeface="Times New Roman" pitchFamily="18" charset="0"/>
                <a:cs typeface="Times New Roman" pitchFamily="18" charset="0"/>
              </a:rPr>
              <a:t>óc</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638800" y="4343400"/>
            <a:ext cx="12954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Bạt</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762000" y="5410200"/>
            <a:ext cx="6934200" cy="892552"/>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Tree>
    <p:extLst>
      <p:ext uri="{BB962C8B-B14F-4D97-AF65-F5344CB8AC3E}">
        <p14:creationId xmlns=""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08188"/>
            <a:ext cx="4114800" cy="4692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807" y="108189"/>
            <a:ext cx="4617393" cy="454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685800" y="4724400"/>
            <a:ext cx="2499275" cy="461665"/>
          </a:xfrm>
          <a:prstGeom prst="rect">
            <a:avLst/>
          </a:prstGeom>
          <a:noFill/>
          <a:ln>
            <a:noFill/>
          </a:ln>
          <a:effectLst/>
          <a:extLst>
            <a:ext uri="{909E8E84-426E-40DD-AFC4-6F175D3DCCD1}">
              <a14:hiddenFill xmlns="" xmlns:a14="http://schemas.microsoft.com/office/drawing/2010/main">
                <a:solidFill>
                  <a:srgbClr val="CCFF33"/>
                </a:solidFill>
              </a14:hiddenFill>
            </a:ext>
            <a:ext uri="{91240B29-F687-4F45-9708-019B960494DF}">
              <a14:hiddenLine xmlns="" xmlns:a14="http://schemas.microsoft.com/office/drawing/2010/main" w="9525" algn="ctr">
                <a:solidFill>
                  <a:srgbClr val="FF505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715000" y="4953000"/>
            <a:ext cx="2374007" cy="461665"/>
          </a:xfrm>
          <a:prstGeom prst="rect">
            <a:avLst/>
          </a:prstGeom>
          <a:noFill/>
          <a:ln>
            <a:noFill/>
          </a:ln>
          <a:effectLst/>
          <a:extLst>
            <a:ext uri="{909E8E84-426E-40DD-AFC4-6F175D3DCCD1}">
              <a14:hiddenFill xmlns="" xmlns:a14="http://schemas.microsoft.com/office/drawing/2010/main">
                <a:solidFill>
                  <a:srgbClr val="CCFF33"/>
                </a:solidFill>
              </a14:hiddenFill>
            </a:ext>
            <a:ext uri="{91240B29-F687-4F45-9708-019B960494DF}">
              <a14:hiddenLine xmlns="" xmlns:a14="http://schemas.microsoft.com/office/drawing/2010/main" w="9525" algn="ctr">
                <a:solidFill>
                  <a:srgbClr val="FF505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 xmlns:p14="http://schemas.microsoft.com/office/powerpoint/2010/main" val="159134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cstate="print"/>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cstate="print"/>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cstate="print"/>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cstate="print"/>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 xmlns:a16="http://schemas.microsoft.com/office/drawing/2014/main"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cstate="print"/>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cstate="print"/>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cstate="print"/>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cstate="print"/>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cstate="print"/>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cstate="print"/>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cstate="print"/>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cstate="print"/>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cstate="print"/>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cstate="print"/>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cstate="print"/>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cstate="print"/>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cstate="print"/>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r>
              <a:rPr lang="en-US" altLang="en-US" sz="2400" i="1">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Tree>
    <p:extLst>
      <p:ext uri="{BB962C8B-B14F-4D97-AF65-F5344CB8AC3E}">
        <p14:creationId xmlns=""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pic>
        <p:nvPicPr>
          <p:cNvPr id="10249" name="Picture 10" descr="lo x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Tree>
    <p:extLst>
      <p:ext uri="{BB962C8B-B14F-4D97-AF65-F5344CB8AC3E}">
        <p14:creationId xmlns=""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Tree>
    <p:extLst>
      <p:ext uri="{BB962C8B-B14F-4D97-AF65-F5344CB8AC3E}">
        <p14:creationId xmlns=""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 xmlns:a16="http://schemas.microsoft.com/office/drawing/2014/main" val="20000"/>
                    </a:ext>
                  </a:extLst>
                </a:gridCol>
                <a:gridCol w="1611164">
                  <a:extLst>
                    <a:ext uri="{9D8B030D-6E8A-4147-A177-3AD203B41FA5}">
                      <a16:colId xmlns="" xmlns:a16="http://schemas.microsoft.com/office/drawing/2014/main" val="20001"/>
                    </a:ext>
                  </a:extLst>
                </a:gridCol>
                <a:gridCol w="1859467">
                  <a:extLst>
                    <a:ext uri="{9D8B030D-6E8A-4147-A177-3AD203B41FA5}">
                      <a16:colId xmlns="" xmlns:a16="http://schemas.microsoft.com/office/drawing/2014/main" val="648997971"/>
                    </a:ext>
                  </a:extLst>
                </a:gridCol>
                <a:gridCol w="1462059">
                  <a:extLst>
                    <a:ext uri="{9D8B030D-6E8A-4147-A177-3AD203B41FA5}">
                      <a16:colId xmlns="" xmlns:a16="http://schemas.microsoft.com/office/drawing/2014/main" val="20002"/>
                    </a:ext>
                  </a:extLst>
                </a:gridCol>
                <a:gridCol w="2274313">
                  <a:extLst>
                    <a:ext uri="{9D8B030D-6E8A-4147-A177-3AD203B41FA5}">
                      <a16:colId xmlns=""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 xmlns:a16="http://schemas.microsoft.com/office/drawing/2014/main" val="20000"/>
                    </a:ext>
                  </a:extLst>
                </a:gridCol>
                <a:gridCol w="1638300">
                  <a:extLst>
                    <a:ext uri="{9D8B030D-6E8A-4147-A177-3AD203B41FA5}">
                      <a16:colId xmlns="" xmlns:a16="http://schemas.microsoft.com/office/drawing/2014/main" val="20001"/>
                    </a:ext>
                  </a:extLst>
                </a:gridCol>
                <a:gridCol w="1410891">
                  <a:extLst>
                    <a:ext uri="{9D8B030D-6E8A-4147-A177-3AD203B41FA5}">
                      <a16:colId xmlns="" xmlns:a16="http://schemas.microsoft.com/office/drawing/2014/main" val="20002"/>
                    </a:ext>
                  </a:extLst>
                </a:gridCol>
                <a:gridCol w="2194322">
                  <a:extLst>
                    <a:ext uri="{9D8B030D-6E8A-4147-A177-3AD203B41FA5}">
                      <a16:colId xmlns=""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cstate="print"/>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3"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cstate="print"/>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cstate="print"/>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cstate="print"/>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Picture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676400"/>
            <a:ext cx="4336474" cy="4163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i="1" dirty="0" smtClean="0"/>
              <a:t>Ai </a:t>
            </a:r>
            <a:r>
              <a:rPr lang="en-US" altLang="en-US" sz="4000" i="1" dirty="0" err="1" smtClean="0"/>
              <a:t>khỏe</a:t>
            </a:r>
            <a:r>
              <a:rPr lang="en-US" altLang="en-US" sz="4000" i="1" dirty="0" smtClean="0"/>
              <a:t> </a:t>
            </a:r>
            <a:r>
              <a:rPr lang="en-US" altLang="en-US" sz="4000" i="1" dirty="0" err="1" smtClean="0"/>
              <a:t>hơn</a:t>
            </a:r>
            <a:endParaRPr lang="en-US" altLang="en-US" sz="4000" i="1" dirty="0"/>
          </a:p>
        </p:txBody>
      </p:sp>
      <p:sp>
        <p:nvSpPr>
          <p:cNvPr id="2" name="Text Box 11">
            <a:extLst>
              <a:ext uri="{FF2B5EF4-FFF2-40B4-BE49-F238E27FC236}">
                <a16:creationId xmlns="" xmlns:a16="http://schemas.microsoft.com/office/drawing/2014/main" id="{BE3B9B0B-6C26-1B9F-D587-5AA9799CB754}"/>
              </a:ext>
            </a:extLst>
          </p:cNvPr>
          <p:cNvSpPr txBox="1">
            <a:spLocks noChangeArrowheads="1"/>
          </p:cNvSpPr>
          <p:nvPr/>
        </p:nvSpPr>
        <p:spPr bwMode="auto">
          <a:xfrm>
            <a:off x="457200" y="762000"/>
            <a:ext cx="3962399" cy="5170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sz="4400" dirty="0" err="1" smtClean="0">
                <a:solidFill>
                  <a:srgbClr val="FF0000"/>
                </a:solidFill>
              </a:rPr>
              <a:t>Tác</a:t>
            </a:r>
            <a:r>
              <a:rPr lang="en-US" altLang="en-US" sz="4400" dirty="0" smtClean="0">
                <a:solidFill>
                  <a:srgbClr val="FF0000"/>
                </a:solidFill>
              </a:rPr>
              <a:t> </a:t>
            </a:r>
            <a:r>
              <a:rPr lang="en-US" altLang="en-US" sz="4400" dirty="0" err="1" smtClean="0">
                <a:solidFill>
                  <a:srgbClr val="FF0000"/>
                </a:solidFill>
              </a:rPr>
              <a:t>dụng</a:t>
            </a:r>
            <a:r>
              <a:rPr lang="en-US" altLang="en-US" sz="4400" dirty="0" smtClean="0">
                <a:solidFill>
                  <a:srgbClr val="FF0000"/>
                </a:solidFill>
              </a:rPr>
              <a:t> </a:t>
            </a:r>
            <a:r>
              <a:rPr lang="en-US" altLang="en-US" sz="4400" dirty="0" err="1" smtClean="0">
                <a:solidFill>
                  <a:srgbClr val="FF0000"/>
                </a:solidFill>
              </a:rPr>
              <a:t>lực</a:t>
            </a:r>
            <a:r>
              <a:rPr lang="en-US" altLang="en-US" sz="4400" dirty="0" smtClean="0">
                <a:solidFill>
                  <a:srgbClr val="FF0000"/>
                </a:solidFill>
              </a:rPr>
              <a:t> </a:t>
            </a:r>
            <a:r>
              <a:rPr lang="en-US" altLang="en-US" sz="4400" dirty="0" err="1" smtClean="0">
                <a:solidFill>
                  <a:srgbClr val="FF0000"/>
                </a:solidFill>
              </a:rPr>
              <a:t>vào</a:t>
            </a:r>
            <a:r>
              <a:rPr lang="en-US" altLang="en-US" sz="4400" dirty="0" smtClean="0">
                <a:solidFill>
                  <a:srgbClr val="FF0000"/>
                </a:solidFill>
              </a:rPr>
              <a:t> </a:t>
            </a:r>
            <a:r>
              <a:rPr lang="en-US" altLang="en-US" sz="4400" dirty="0" err="1" smtClean="0">
                <a:solidFill>
                  <a:srgbClr val="FF0000"/>
                </a:solidFill>
              </a:rPr>
              <a:t>sợi</a:t>
            </a:r>
            <a:r>
              <a:rPr lang="en-US" altLang="en-US" sz="4400" dirty="0" smtClean="0">
                <a:solidFill>
                  <a:srgbClr val="FF0000"/>
                </a:solidFill>
              </a:rPr>
              <a:t> </a:t>
            </a:r>
            <a:r>
              <a:rPr lang="en-US" altLang="en-US" sz="4400" dirty="0" err="1" smtClean="0">
                <a:solidFill>
                  <a:srgbClr val="FF0000"/>
                </a:solidFill>
              </a:rPr>
              <a:t>dây</a:t>
            </a:r>
            <a:r>
              <a:rPr lang="en-US" altLang="en-US" sz="4400" dirty="0" smtClean="0">
                <a:solidFill>
                  <a:srgbClr val="FF0000"/>
                </a:solidFill>
              </a:rPr>
              <a:t> </a:t>
            </a:r>
            <a:r>
              <a:rPr lang="en-US" altLang="en-US" sz="4400" dirty="0" err="1" smtClean="0">
                <a:solidFill>
                  <a:srgbClr val="FF0000"/>
                </a:solidFill>
              </a:rPr>
              <a:t>cao</a:t>
            </a:r>
            <a:r>
              <a:rPr lang="en-US" altLang="en-US" sz="4400" dirty="0" smtClean="0">
                <a:solidFill>
                  <a:srgbClr val="FF0000"/>
                </a:solidFill>
              </a:rPr>
              <a:t> </a:t>
            </a:r>
            <a:r>
              <a:rPr lang="en-US" altLang="en-US" sz="4400" dirty="0" err="1" smtClean="0">
                <a:solidFill>
                  <a:srgbClr val="FF0000"/>
                </a:solidFill>
              </a:rPr>
              <a:t>su</a:t>
            </a:r>
            <a:r>
              <a:rPr lang="en-US" altLang="en-US" sz="4400" dirty="0" smtClean="0">
                <a:solidFill>
                  <a:srgbClr val="FF0000"/>
                </a:solidFill>
              </a:rPr>
              <a:t> </a:t>
            </a:r>
            <a:r>
              <a:rPr lang="en-US" altLang="en-US" sz="4400" dirty="0" err="1" smtClean="0">
                <a:solidFill>
                  <a:srgbClr val="FF0000"/>
                </a:solidFill>
              </a:rPr>
              <a:t>sao</a:t>
            </a:r>
            <a:r>
              <a:rPr lang="en-US" altLang="en-US" sz="4400" dirty="0" smtClean="0">
                <a:solidFill>
                  <a:srgbClr val="FF0000"/>
                </a:solidFill>
              </a:rPr>
              <a:t> </a:t>
            </a:r>
            <a:r>
              <a:rPr lang="en-US" altLang="en-US" sz="4400" dirty="0" err="1" smtClean="0">
                <a:solidFill>
                  <a:srgbClr val="FF0000"/>
                </a:solidFill>
              </a:rPr>
              <a:t>cho</a:t>
            </a:r>
            <a:r>
              <a:rPr lang="en-US" altLang="en-US" sz="4400" dirty="0" smtClean="0">
                <a:solidFill>
                  <a:srgbClr val="FF0000"/>
                </a:solidFill>
              </a:rPr>
              <a:t> </a:t>
            </a:r>
            <a:r>
              <a:rPr lang="en-US" altLang="en-US" sz="4400" dirty="0" err="1" smtClean="0">
                <a:solidFill>
                  <a:srgbClr val="FF0000"/>
                </a:solidFill>
              </a:rPr>
              <a:t>chúng</a:t>
            </a:r>
            <a:r>
              <a:rPr lang="en-US" altLang="en-US" sz="4400" dirty="0" smtClean="0">
                <a:solidFill>
                  <a:srgbClr val="FF0000"/>
                </a:solidFill>
              </a:rPr>
              <a:t> </a:t>
            </a:r>
            <a:r>
              <a:rPr lang="en-US" altLang="en-US" sz="4400" dirty="0" err="1" smtClean="0">
                <a:solidFill>
                  <a:srgbClr val="FF0000"/>
                </a:solidFill>
              </a:rPr>
              <a:t>dãn</a:t>
            </a:r>
            <a:r>
              <a:rPr lang="en-US" altLang="en-US" sz="4400" dirty="0" smtClean="0">
                <a:solidFill>
                  <a:srgbClr val="FF0000"/>
                </a:solidFill>
              </a:rPr>
              <a:t> </a:t>
            </a:r>
            <a:r>
              <a:rPr lang="en-US" altLang="en-US" sz="4400" dirty="0" err="1" smtClean="0">
                <a:solidFill>
                  <a:srgbClr val="FF0000"/>
                </a:solidFill>
              </a:rPr>
              <a:t>ra</a:t>
            </a:r>
            <a:r>
              <a:rPr lang="en-US" altLang="en-US" sz="4400" dirty="0" smtClean="0">
                <a:solidFill>
                  <a:srgbClr val="FF0000"/>
                </a:solidFill>
              </a:rPr>
              <a:t>.</a:t>
            </a:r>
          </a:p>
          <a:p>
            <a:pPr>
              <a:spcBef>
                <a:spcPct val="50000"/>
              </a:spcBef>
              <a:buFontTx/>
              <a:buChar char="-"/>
            </a:pPr>
            <a:r>
              <a:rPr lang="en-US" altLang="en-US" sz="4400" dirty="0" smtClean="0">
                <a:solidFill>
                  <a:srgbClr val="FF0000"/>
                </a:solidFill>
              </a:rPr>
              <a:t> </a:t>
            </a:r>
            <a:r>
              <a:rPr lang="en-US" altLang="en-US" sz="4400" dirty="0" err="1" smtClean="0">
                <a:solidFill>
                  <a:srgbClr val="FF0000"/>
                </a:solidFill>
              </a:rPr>
              <a:t>Bạn</a:t>
            </a:r>
            <a:r>
              <a:rPr lang="en-US" altLang="en-US" sz="4400" dirty="0" smtClean="0">
                <a:solidFill>
                  <a:srgbClr val="FF0000"/>
                </a:solidFill>
              </a:rPr>
              <a:t> </a:t>
            </a:r>
            <a:r>
              <a:rPr lang="en-US" altLang="en-US" sz="4400" dirty="0" err="1" smtClean="0">
                <a:solidFill>
                  <a:srgbClr val="FF0000"/>
                </a:solidFill>
              </a:rPr>
              <a:t>nào</a:t>
            </a:r>
            <a:r>
              <a:rPr lang="en-US" altLang="en-US" sz="4400" dirty="0" smtClean="0">
                <a:solidFill>
                  <a:srgbClr val="FF0000"/>
                </a:solidFill>
              </a:rPr>
              <a:t> </a:t>
            </a:r>
            <a:r>
              <a:rPr lang="en-US" altLang="en-US" sz="4400" dirty="0" err="1" smtClean="0">
                <a:solidFill>
                  <a:srgbClr val="FF0000"/>
                </a:solidFill>
              </a:rPr>
              <a:t>làm</a:t>
            </a:r>
            <a:r>
              <a:rPr lang="en-US" altLang="en-US" sz="4400" dirty="0" smtClean="0">
                <a:solidFill>
                  <a:srgbClr val="FF0000"/>
                </a:solidFill>
              </a:rPr>
              <a:t> </a:t>
            </a:r>
            <a:r>
              <a:rPr lang="en-US" altLang="en-US" sz="4400" dirty="0" err="1" smtClean="0">
                <a:solidFill>
                  <a:srgbClr val="FF0000"/>
                </a:solidFill>
              </a:rPr>
              <a:t>dây</a:t>
            </a:r>
            <a:r>
              <a:rPr lang="en-US" altLang="en-US" sz="4400" dirty="0" smtClean="0">
                <a:solidFill>
                  <a:srgbClr val="FF0000"/>
                </a:solidFill>
              </a:rPr>
              <a:t> </a:t>
            </a:r>
            <a:r>
              <a:rPr lang="en-US" altLang="en-US" sz="4400" dirty="0" err="1" smtClean="0">
                <a:solidFill>
                  <a:srgbClr val="FF0000"/>
                </a:solidFill>
              </a:rPr>
              <a:t>dãn</a:t>
            </a:r>
            <a:r>
              <a:rPr lang="en-US" altLang="en-US" sz="4400" dirty="0" smtClean="0">
                <a:solidFill>
                  <a:srgbClr val="FF0000"/>
                </a:solidFill>
              </a:rPr>
              <a:t> </a:t>
            </a:r>
            <a:r>
              <a:rPr lang="en-US" altLang="en-US" sz="4400" dirty="0" err="1" smtClean="0">
                <a:solidFill>
                  <a:srgbClr val="FF0000"/>
                </a:solidFill>
              </a:rPr>
              <a:t>nhiều</a:t>
            </a:r>
            <a:r>
              <a:rPr lang="en-US" altLang="en-US" sz="4400" dirty="0" smtClean="0">
                <a:solidFill>
                  <a:srgbClr val="FF0000"/>
                </a:solidFill>
              </a:rPr>
              <a:t> </a:t>
            </a:r>
            <a:r>
              <a:rPr lang="en-US" altLang="en-US" sz="4400" dirty="0" err="1" smtClean="0">
                <a:solidFill>
                  <a:srgbClr val="FF0000"/>
                </a:solidFill>
              </a:rPr>
              <a:t>sẽ</a:t>
            </a:r>
            <a:r>
              <a:rPr lang="en-US" altLang="en-US" sz="4400" dirty="0" smtClean="0">
                <a:solidFill>
                  <a:srgbClr val="FF0000"/>
                </a:solidFill>
              </a:rPr>
              <a:t> </a:t>
            </a:r>
            <a:r>
              <a:rPr lang="en-US" altLang="en-US" sz="4400" dirty="0" err="1" smtClean="0">
                <a:solidFill>
                  <a:srgbClr val="FF0000"/>
                </a:solidFill>
              </a:rPr>
              <a:t>chiến</a:t>
            </a:r>
            <a:r>
              <a:rPr lang="en-US" altLang="en-US" sz="4400" dirty="0" smtClean="0">
                <a:solidFill>
                  <a:srgbClr val="FF0000"/>
                </a:solidFill>
              </a:rPr>
              <a:t> </a:t>
            </a:r>
            <a:r>
              <a:rPr lang="en-US" altLang="en-US" sz="4400" dirty="0" err="1" smtClean="0">
                <a:solidFill>
                  <a:srgbClr val="FF0000"/>
                </a:solidFill>
              </a:rPr>
              <a:t>thắng</a:t>
            </a:r>
            <a:endParaRPr lang="en-US" altLang="en-US" sz="4400" dirty="0">
              <a:solidFill>
                <a:srgbClr val="FF0000"/>
              </a:solidFill>
            </a:endParaRPr>
          </a:p>
        </p:txBody>
      </p:sp>
    </p:spTree>
    <p:extLst>
      <p:ext uri="{BB962C8B-B14F-4D97-AF65-F5344CB8AC3E}">
        <p14:creationId xmlns=""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cstate="print"/>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 xmlns:a16="http://schemas.microsoft.com/office/drawing/2014/main" id="{23B97589-6786-6877-51BD-EE45EB80AE91}"/>
              </a:ext>
            </a:extLst>
          </p:cNvPr>
          <p:cNvSpPr/>
          <p:nvPr/>
        </p:nvSpPr>
        <p:spPr>
          <a:xfrm>
            <a:off x="117764" y="2760677"/>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linds(horizontal)">
                                      <p:cBhvr>
                                        <p:cTn id="36" dur="500"/>
                                        <p:tgtEl>
                                          <p:spTgt spid="7">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linds(horizontal)">
                                      <p:cBhvr>
                                        <p:cTn id="4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P spid="7"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7.</a:t>
            </a:r>
            <a:r>
              <a:rPr lang="en-US" sz="3600" dirty="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9.</a:t>
            </a:r>
            <a:r>
              <a:rPr lang="vi-VN" dirty="0"/>
              <a:t>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799C6DB-EE9B-BE4B-804B-FF3B028E0C40}"/>
              </a:ext>
            </a:extLst>
          </p:cNvPr>
          <p:cNvSpPr txBox="1"/>
          <p:nvPr/>
        </p:nvSpPr>
        <p:spPr>
          <a:xfrm>
            <a:off x="228600" y="228600"/>
            <a:ext cx="8763000" cy="3323987"/>
          </a:xfrm>
          <a:prstGeom prst="rect">
            <a:avLst/>
          </a:prstGeom>
          <a:noFill/>
        </p:spPr>
        <p:txBody>
          <a:bodyPr wrap="square">
            <a:spAutoFit/>
          </a:bodyPr>
          <a:lstStyle/>
          <a:p>
            <a:pPr>
              <a:defRPr/>
            </a:pPr>
            <a:r>
              <a:rPr lang="vi-VN" sz="3000" b="1" dirty="0">
                <a:solidFill>
                  <a:srgbClr val="000000"/>
                </a:solidFill>
                <a:latin typeface="+mj-lt"/>
              </a:rPr>
              <a:t>Câu 1</a:t>
            </a:r>
            <a:r>
              <a:rPr lang="en-US" sz="3000" b="1" dirty="0">
                <a:solidFill>
                  <a:srgbClr val="000000"/>
                </a:solidFill>
                <a:latin typeface="+mj-lt"/>
              </a:rPr>
              <a:t>0</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pic>
        <p:nvPicPr>
          <p:cNvPr id="5" name="Picture 4">
            <a:extLst>
              <a:ext uri="{FF2B5EF4-FFF2-40B4-BE49-F238E27FC236}">
                <a16:creationId xmlns="" xmlns:a16="http://schemas.microsoft.com/office/drawing/2014/main" id="{75CCCC56-E94F-994F-7424-A7DFE967187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9126" y="1447800"/>
            <a:ext cx="7640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2057400"/>
            <a:ext cx="4352770" cy="4163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smtClean="0"/>
              <a:t>     </a:t>
            </a:r>
            <a:r>
              <a:rPr lang="en-US" altLang="en-US" sz="4000" i="1" dirty="0" err="1" smtClean="0"/>
              <a:t>Hiện</a:t>
            </a:r>
            <a:r>
              <a:rPr lang="en-US" altLang="en-US" sz="4000" i="1" dirty="0" smtClean="0"/>
              <a:t> </a:t>
            </a:r>
            <a:r>
              <a:rPr lang="en-US" altLang="en-US" sz="4000" i="1" dirty="0" err="1" smtClean="0"/>
              <a:t>tượng</a:t>
            </a:r>
            <a:r>
              <a:rPr lang="en-US" altLang="en-US" sz="4000" i="1" dirty="0" smtClean="0"/>
              <a:t> </a:t>
            </a:r>
            <a:r>
              <a:rPr lang="en-US" altLang="en-US" sz="4000" i="1" dirty="0" err="1" smtClean="0"/>
              <a:t>gì</a:t>
            </a:r>
            <a:r>
              <a:rPr lang="en-US" altLang="en-US" sz="4000" i="1" dirty="0" smtClean="0"/>
              <a:t> </a:t>
            </a:r>
            <a:r>
              <a:rPr lang="en-US" altLang="en-US" sz="4000" i="1" dirty="0" err="1" smtClean="0"/>
              <a:t>xảy</a:t>
            </a:r>
            <a:r>
              <a:rPr lang="en-US" altLang="en-US" sz="4000" i="1" dirty="0" smtClean="0"/>
              <a:t> </a:t>
            </a:r>
            <a:r>
              <a:rPr lang="en-US" altLang="en-US" sz="4000" i="1" dirty="0" err="1" smtClean="0"/>
              <a:t>ra</a:t>
            </a:r>
            <a:r>
              <a:rPr lang="en-US" altLang="en-US" sz="4000" i="1" dirty="0" smtClean="0"/>
              <a:t> </a:t>
            </a:r>
            <a:r>
              <a:rPr lang="en-US" altLang="en-US" sz="4000" i="1" dirty="0" err="1" smtClean="0"/>
              <a:t>với</a:t>
            </a:r>
            <a:r>
              <a:rPr lang="en-US" altLang="en-US" sz="4000" i="1" dirty="0" smtClean="0"/>
              <a:t> </a:t>
            </a:r>
            <a:r>
              <a:rPr lang="en-US" altLang="en-US" sz="4000" i="1" dirty="0" err="1" smtClean="0"/>
              <a:t>hình</a:t>
            </a:r>
            <a:r>
              <a:rPr lang="en-US" altLang="en-US" sz="4000" i="1" dirty="0" smtClean="0"/>
              <a:t> </a:t>
            </a:r>
            <a:r>
              <a:rPr lang="en-US" altLang="en-US" sz="4000" i="1" dirty="0" err="1" smtClean="0"/>
              <a:t>dạng</a:t>
            </a:r>
            <a:r>
              <a:rPr lang="en-US" altLang="en-US" sz="4000" i="1" dirty="0" smtClean="0"/>
              <a:t> </a:t>
            </a:r>
            <a:r>
              <a:rPr lang="en-US" altLang="en-US" sz="4000" i="1" dirty="0" err="1" smtClean="0"/>
              <a:t>của</a:t>
            </a:r>
            <a:r>
              <a:rPr lang="en-US" altLang="en-US" sz="4000" i="1" dirty="0" smtClean="0"/>
              <a:t> </a:t>
            </a:r>
            <a:r>
              <a:rPr lang="en-US" altLang="en-US" sz="4000" i="1" dirty="0" err="1" smtClean="0"/>
              <a:t>lò</a:t>
            </a:r>
            <a:r>
              <a:rPr lang="en-US" altLang="en-US" sz="4000" i="1" dirty="0" smtClean="0"/>
              <a:t> xo </a:t>
            </a:r>
            <a:r>
              <a:rPr lang="en-US" altLang="en-US" sz="4000" i="1" dirty="0" err="1" smtClean="0"/>
              <a:t>khi</a:t>
            </a:r>
            <a:r>
              <a:rPr lang="en-US" altLang="en-US" sz="4000" i="1" dirty="0" smtClean="0"/>
              <a:t> </a:t>
            </a:r>
            <a:r>
              <a:rPr lang="en-US" altLang="en-US" sz="4000" i="1" dirty="0" err="1" smtClean="0"/>
              <a:t>có</a:t>
            </a:r>
            <a:r>
              <a:rPr lang="en-US" altLang="en-US" sz="4000" i="1" dirty="0" smtClean="0"/>
              <a:t> </a:t>
            </a:r>
            <a:r>
              <a:rPr lang="en-US" altLang="en-US" sz="4000" i="1" dirty="0" err="1" smtClean="0"/>
              <a:t>lực</a:t>
            </a:r>
            <a:r>
              <a:rPr lang="en-US" altLang="en-US" sz="4000" i="1" dirty="0" smtClean="0"/>
              <a:t> </a:t>
            </a:r>
            <a:r>
              <a:rPr lang="en-US" altLang="en-US" sz="4000" i="1" dirty="0" err="1" smtClean="0"/>
              <a:t>tác</a:t>
            </a:r>
            <a:r>
              <a:rPr lang="en-US" altLang="en-US" sz="4000" i="1" dirty="0" smtClean="0"/>
              <a:t> </a:t>
            </a:r>
            <a:r>
              <a:rPr lang="en-US" altLang="en-US" sz="4000" i="1" dirty="0" err="1" smtClean="0"/>
              <a:t>dụng</a:t>
            </a:r>
            <a:r>
              <a:rPr lang="en-US" altLang="en-US" sz="4000" i="1" dirty="0" smtClean="0"/>
              <a:t> </a:t>
            </a:r>
            <a:r>
              <a:rPr lang="en-US" altLang="en-US" sz="4000" i="1" dirty="0" err="1" smtClean="0"/>
              <a:t>lên</a:t>
            </a:r>
            <a:r>
              <a:rPr lang="en-US" altLang="en-US" sz="4000" i="1" dirty="0" smtClean="0"/>
              <a:t> </a:t>
            </a:r>
            <a:r>
              <a:rPr lang="en-US" altLang="en-US" sz="4000" i="1" dirty="0" err="1" smtClean="0"/>
              <a:t>lò</a:t>
            </a:r>
            <a:r>
              <a:rPr lang="en-US" altLang="en-US" sz="4000" i="1" dirty="0" smtClean="0"/>
              <a:t> xo </a:t>
            </a:r>
            <a:r>
              <a:rPr lang="en-US" altLang="en-US" sz="4000" i="1" dirty="0" err="1" smtClean="0"/>
              <a:t>và</a:t>
            </a:r>
            <a:r>
              <a:rPr lang="en-US" altLang="en-US" sz="4000" i="1" dirty="0" smtClean="0"/>
              <a:t> </a:t>
            </a:r>
            <a:r>
              <a:rPr lang="en-US" altLang="en-US" sz="4000" i="1" dirty="0" err="1" smtClean="0"/>
              <a:t>khi</a:t>
            </a:r>
            <a:r>
              <a:rPr lang="en-US" altLang="en-US" sz="4000" i="1" dirty="0" smtClean="0"/>
              <a:t> </a:t>
            </a:r>
            <a:r>
              <a:rPr lang="en-US" altLang="en-US" sz="4000" i="1" dirty="0" err="1" smtClean="0"/>
              <a:t>không</a:t>
            </a:r>
            <a:r>
              <a:rPr lang="en-US" altLang="en-US" sz="4000" i="1" dirty="0" smtClean="0"/>
              <a:t> </a:t>
            </a:r>
            <a:r>
              <a:rPr lang="en-US" altLang="en-US" sz="4000" i="1" dirty="0" err="1" smtClean="0"/>
              <a:t>tác</a:t>
            </a:r>
            <a:r>
              <a:rPr lang="en-US" altLang="en-US" sz="4000" i="1" dirty="0" smtClean="0"/>
              <a:t> </a:t>
            </a:r>
            <a:r>
              <a:rPr lang="en-US" altLang="en-US" sz="4000" i="1" dirty="0" err="1" smtClean="0"/>
              <a:t>dụng</a:t>
            </a:r>
            <a:r>
              <a:rPr lang="en-US" altLang="en-US" sz="4000" i="1" dirty="0" smtClean="0"/>
              <a:t> </a:t>
            </a:r>
            <a:r>
              <a:rPr lang="en-US" altLang="en-US" sz="4000" i="1" dirty="0" err="1" smtClean="0"/>
              <a:t>lực</a:t>
            </a:r>
            <a:r>
              <a:rPr lang="en-US" altLang="en-US" sz="4000" i="1" dirty="0" smtClean="0"/>
              <a:t> </a:t>
            </a:r>
            <a:r>
              <a:rPr lang="en-US" altLang="en-US" sz="4000" i="1" dirty="0" err="1" smtClean="0"/>
              <a:t>lên</a:t>
            </a:r>
            <a:r>
              <a:rPr lang="en-US" altLang="en-US" sz="4000" i="1" dirty="0" smtClean="0"/>
              <a:t> </a:t>
            </a:r>
            <a:r>
              <a:rPr lang="en-US" altLang="en-US" sz="4000" i="1" dirty="0" err="1" smtClean="0"/>
              <a:t>lò</a:t>
            </a:r>
            <a:r>
              <a:rPr lang="en-US" altLang="en-US" sz="4000" i="1" dirty="0" smtClean="0"/>
              <a:t> xo </a:t>
            </a:r>
            <a:r>
              <a:rPr lang="en-US" altLang="en-US" sz="4000" i="1" dirty="0" err="1" smtClean="0"/>
              <a:t>nữa</a:t>
            </a:r>
            <a:r>
              <a:rPr lang="en-US" altLang="en-US" sz="4000" i="1" dirty="0" smtClean="0"/>
              <a:t>?</a:t>
            </a:r>
            <a:endParaRPr lang="en-US" altLang="en-US" sz="4000" i="1" dirty="0"/>
          </a:p>
        </p:txBody>
      </p:sp>
    </p:spTree>
    <p:extLst>
      <p:ext uri="{BB962C8B-B14F-4D97-AF65-F5344CB8AC3E}">
        <p14:creationId xmlns=""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a:latin typeface="+mj-lt"/>
              </a:rPr>
              <a:t>Câu </a:t>
            </a:r>
            <a:r>
              <a:rPr lang="en-US" sz="3000" b="1" dirty="0">
                <a:latin typeface="+mj-lt"/>
              </a:rPr>
              <a:t>11</a:t>
            </a:r>
            <a:r>
              <a:rPr lang="vi-VN" sz="3000" b="1" dirty="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 xmlns:a16="http://schemas.microsoft.com/office/drawing/2014/main" id="{1D29D9BA-910D-95A2-EC47-5C201EE7962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a:solidFill>
                  <a:srgbClr val="000000"/>
                </a:solidFill>
                <a:latin typeface="+mj-lt"/>
              </a:rPr>
              <a:t>12</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 xmlns:a16="http://schemas.microsoft.com/office/drawing/2014/main" id="{044CEBAF-B9CF-3652-9C58-E75629F6703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 xmlns:a16="http://schemas.microsoft.com/office/drawing/2014/main"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13: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7E54AEB3-7A4D-AED3-DC3A-31C1D5DB20B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 xmlns:a16="http://schemas.microsoft.com/office/drawing/2014/main"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14: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 xmlns:a16="http://schemas.microsoft.com/office/drawing/2014/main" id="{DE528F1F-FE2A-0E0B-8A5C-1CA67FA5301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7).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810000" y="1447800"/>
            <a:ext cx="19812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DẶN DÒ</a:t>
            </a:r>
          </a:p>
        </p:txBody>
      </p:sp>
      <p:sp>
        <p:nvSpPr>
          <p:cNvPr id="6" name="TextBox 5"/>
          <p:cNvSpPr txBox="1"/>
          <p:nvPr/>
        </p:nvSpPr>
        <p:spPr>
          <a:xfrm>
            <a:off x="2057400" y="1981200"/>
            <a:ext cx="5410200" cy="3170099"/>
          </a:xfrm>
          <a:prstGeom prst="rect">
            <a:avLst/>
          </a:prstGeom>
          <a:noFill/>
        </p:spPr>
        <p:txBody>
          <a:bodyPr wrap="square" rtlCol="0">
            <a:spAutoFit/>
          </a:bodyPr>
          <a:lstStyle/>
          <a:p>
            <a:pPr algn="just">
              <a:buFontTx/>
              <a:buChar char="-"/>
            </a:pPr>
            <a:r>
              <a:rPr lang="en-US" sz="2400" dirty="0" err="1">
                <a:solidFill>
                  <a:srgbClr val="FF0000"/>
                </a:solidFill>
                <a:latin typeface="Times New Roman" pitchFamily="18" charset="0"/>
                <a:cs typeface="Times New Roman" pitchFamily="18" charset="0"/>
              </a:rPr>
              <a:t>Xem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hỏi</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42.1; 42.2; 42.3; 42.4 SBT</a:t>
            </a:r>
          </a:p>
          <a:p>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 xmlns:a16="http://schemas.microsoft.com/office/drawing/2014/main"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2" name="Group 6">
            <a:extLst>
              <a:ext uri="{FF2B5EF4-FFF2-40B4-BE49-F238E27FC236}">
                <a16:creationId xmlns="" xmlns:a16="http://schemas.microsoft.com/office/drawing/2014/main"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 xmlns:a16="http://schemas.microsoft.com/office/drawing/2014/main"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 xmlns:a16="http://schemas.microsoft.com/office/drawing/2014/main"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 name="Group 12">
              <a:extLst>
                <a:ext uri="{FF2B5EF4-FFF2-40B4-BE49-F238E27FC236}">
                  <a16:creationId xmlns="" xmlns:a16="http://schemas.microsoft.com/office/drawing/2014/main"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 xmlns:a16="http://schemas.microsoft.com/office/drawing/2014/main"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 xmlns:a16="http://schemas.microsoft.com/office/drawing/2014/main"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 xmlns:a16="http://schemas.microsoft.com/office/drawing/2014/main"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 xmlns:a16="http://schemas.microsoft.com/office/drawing/2014/main"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 xmlns:a16="http://schemas.microsoft.com/office/drawing/2014/main"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4" name="Group 32">
            <a:extLst>
              <a:ext uri="{FF2B5EF4-FFF2-40B4-BE49-F238E27FC236}">
                <a16:creationId xmlns="" xmlns:a16="http://schemas.microsoft.com/office/drawing/2014/main" id="{FFF0CBEB-BC0A-D7E2-C7A3-AF364567EB3C}"/>
              </a:ext>
            </a:extLst>
          </p:cNvPr>
          <p:cNvGrpSpPr>
            <a:grpSpLocks/>
          </p:cNvGrpSpPr>
          <p:nvPr/>
        </p:nvGrpSpPr>
        <p:grpSpPr bwMode="auto">
          <a:xfrm>
            <a:off x="1110854" y="4712493"/>
            <a:ext cx="2228850" cy="1112043"/>
            <a:chOff x="0" y="3382"/>
            <a:chExt cx="1872" cy="933"/>
          </a:xfrm>
        </p:grpSpPr>
        <p:grpSp>
          <p:nvGrpSpPr>
            <p:cNvPr id="5" name="Group 33">
              <a:extLst>
                <a:ext uri="{FF2B5EF4-FFF2-40B4-BE49-F238E27FC236}">
                  <a16:creationId xmlns="" xmlns:a16="http://schemas.microsoft.com/office/drawing/2014/main"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 xmlns:a16="http://schemas.microsoft.com/office/drawing/2014/main"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 xmlns:a16="http://schemas.microsoft.com/office/drawing/2014/main"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 xmlns:a16="http://schemas.microsoft.com/office/drawing/2014/main"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 xmlns:a16="http://schemas.microsoft.com/office/drawing/2014/main"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 xmlns:a16="http://schemas.microsoft.com/office/drawing/2014/main"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 xmlns:a16="http://schemas.microsoft.com/office/drawing/2014/main"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 xmlns:a16="http://schemas.microsoft.com/office/drawing/2014/main"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 xmlns:a16="http://schemas.microsoft.com/office/drawing/2014/main"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 xmlns:a16="http://schemas.microsoft.com/office/drawing/2014/main"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 xmlns:a16="http://schemas.microsoft.com/office/drawing/2014/main"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 xmlns:a16="http://schemas.microsoft.com/office/drawing/2014/main"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 xmlns:a16="http://schemas.microsoft.com/office/drawing/2014/main"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 xmlns:a16="http://schemas.microsoft.com/office/drawing/2014/main"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 xmlns:a16="http://schemas.microsoft.com/office/drawing/2014/main"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 xmlns:a16="http://schemas.microsoft.com/office/drawing/2014/main"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 xmlns:a16="http://schemas.microsoft.com/office/drawing/2014/main"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 xmlns:a16="http://schemas.microsoft.com/office/drawing/2014/main"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 xmlns:a16="http://schemas.microsoft.com/office/drawing/2014/main"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 xmlns:a16="http://schemas.microsoft.com/office/drawing/2014/main"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 xmlns:a16="http://schemas.microsoft.com/office/drawing/2014/main"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 xmlns:a16="http://schemas.microsoft.com/office/drawing/2014/main"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 xmlns:a16="http://schemas.microsoft.com/office/drawing/2014/main"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 xmlns:a16="http://schemas.microsoft.com/office/drawing/2014/main"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 xmlns:a16="http://schemas.microsoft.com/office/drawing/2014/main"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 xmlns:a16="http://schemas.microsoft.com/office/drawing/2014/main"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 xmlns:a16="http://schemas.microsoft.com/office/drawing/2014/main"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 xmlns:a16="http://schemas.microsoft.com/office/drawing/2014/main"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 xmlns:a16="http://schemas.microsoft.com/office/drawing/2014/main"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 xmlns:a16="http://schemas.microsoft.com/office/drawing/2014/main"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 xmlns:a16="http://schemas.microsoft.com/office/drawing/2014/main"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cstate="print"/>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6743E1-2DFC-4963-A6A7-EC3DF8425E5B}"/>
              </a:ext>
            </a:extLst>
          </p:cNvPr>
          <p:cNvSpPr>
            <a:spLocks noGrp="1"/>
          </p:cNvSpPr>
          <p:nvPr>
            <p:ph idx="1"/>
          </p:nvPr>
        </p:nvSpPr>
        <p:spPr>
          <a:xfrm>
            <a:off x="335974" y="656180"/>
            <a:ext cx="8474651" cy="5520784"/>
          </a:xfrm>
        </p:spPr>
        <p:txBody>
          <a:bodyPr>
            <a:normAutofit fontScale="85000" lnSpcReduction="10000"/>
          </a:bodyPr>
          <a:lstStyle/>
          <a:p>
            <a:pPr marL="0" indent="0" algn="ctr">
              <a:lnSpc>
                <a:spcPct val="140000"/>
              </a:lnSpc>
              <a:spcBef>
                <a:spcPts val="0"/>
              </a:spcBef>
              <a:buNone/>
            </a:pPr>
            <a:r>
              <a:rPr lang="en-US" sz="3200" dirty="0">
                <a:highlight>
                  <a:srgbClr val="FFFFFF"/>
                </a:highlight>
                <a:latin typeface="Times New Roman" pitchFamily="18" charset="0"/>
                <a:cs typeface="Times New Roman" pitchFamily="18" charset="0"/>
              </a:rPr>
              <a:t>LUẬT CHƠI</a:t>
            </a:r>
          </a:p>
          <a:p>
            <a:pPr algn="just">
              <a:lnSpc>
                <a:spcPct val="140000"/>
              </a:lnSpc>
              <a:spcBef>
                <a:spcPts val="0"/>
              </a:spcBef>
            </a:pPr>
            <a:r>
              <a:rPr lang="en-US" sz="3200" b="1" u="sng" dirty="0" err="1">
                <a:highlight>
                  <a:srgbClr val="FFFFFF"/>
                </a:highlight>
                <a:latin typeface="Times New Roman" pitchFamily="18" charset="0"/>
                <a:ea typeface="A3.NotoSans-San" panose="020B0502040504020204" pitchFamily="34" charset="0"/>
                <a:cs typeface="Times New Roman" pitchFamily="18" charset="0"/>
              </a:rPr>
              <a:t>Bước</a:t>
            </a:r>
            <a:r>
              <a:rPr lang="en-US" sz="3200" b="1" u="sng" dirty="0">
                <a:highlight>
                  <a:srgbClr val="FFFFFF"/>
                </a:highlight>
                <a:latin typeface="Times New Roman" pitchFamily="18" charset="0"/>
                <a:ea typeface="A3.NotoSans-San" panose="020B0502040504020204" pitchFamily="34" charset="0"/>
                <a:cs typeface="Times New Roman" pitchFamily="18" charset="0"/>
              </a:rPr>
              <a:t> 1</a:t>
            </a:r>
            <a:r>
              <a:rPr lang="en-US" sz="3200" b="1"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Mỗi</a:t>
            </a:r>
            <a:r>
              <a:rPr lang="en-US" sz="3200" dirty="0">
                <a:highlight>
                  <a:srgbClr val="FFFFFF"/>
                </a:highlight>
                <a:latin typeface="Times New Roman" pitchFamily="18" charset="0"/>
                <a:ea typeface="A3.NotoSans-San" panose="020B0502040504020204" pitchFamily="34" charset="0"/>
                <a:cs typeface="Times New Roman" pitchFamily="18" charset="0"/>
              </a:rPr>
              <a:t> HS </a:t>
            </a:r>
            <a:r>
              <a:rPr lang="en-US" sz="3200" dirty="0" err="1">
                <a:highlight>
                  <a:srgbClr val="FFFFFF"/>
                </a:highlight>
                <a:latin typeface="Times New Roman" pitchFamily="18" charset="0"/>
                <a:ea typeface="A3.NotoSans-San" panose="020B0502040504020204" pitchFamily="34" charset="0"/>
                <a:cs typeface="Times New Roman" pitchFamily="18" charset="0"/>
              </a:rPr>
              <a:t>viết</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2</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nội</a:t>
            </a:r>
            <a:r>
              <a:rPr lang="en-US" sz="3200" dirty="0">
                <a:highlight>
                  <a:srgbClr val="FFFFFF"/>
                </a:highlight>
                <a:latin typeface="Times New Roman" pitchFamily="18" charset="0"/>
                <a:ea typeface="A3.NotoSans-San" panose="020B0502040504020204" pitchFamily="34" charset="0"/>
                <a:cs typeface="Times New Roman" pitchFamily="18" charset="0"/>
              </a:rPr>
              <a:t> dung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đã</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biết</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và</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2</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nội</a:t>
            </a:r>
            <a:r>
              <a:rPr lang="en-US" sz="3200" dirty="0">
                <a:highlight>
                  <a:srgbClr val="FFFFFF"/>
                </a:highlight>
                <a:latin typeface="Times New Roman" pitchFamily="18" charset="0"/>
                <a:ea typeface="A3.NotoSans-San" panose="020B0502040504020204" pitchFamily="34" charset="0"/>
                <a:cs typeface="Times New Roman" pitchFamily="18" charset="0"/>
              </a:rPr>
              <a:t> dung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muốn</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biết</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về</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vi-VN" sz="3200" dirty="0">
                <a:highlight>
                  <a:srgbClr val="FFFFFF"/>
                </a:highlight>
                <a:latin typeface="Times New Roman" pitchFamily="18" charset="0"/>
                <a:ea typeface="A3.NotoSans-San" panose="020B0502040504020204" pitchFamily="34" charset="0"/>
                <a:cs typeface="Times New Roman" pitchFamily="18" charset="0"/>
              </a:rPr>
              <a:t>biến dạng lò xo vào </a:t>
            </a:r>
            <a:r>
              <a:rPr lang="en-US" sz="3200" dirty="0">
                <a:highlight>
                  <a:srgbClr val="FFFFFF"/>
                </a:highlight>
                <a:latin typeface="Times New Roman" pitchFamily="18" charset="0"/>
                <a:ea typeface="A3.NotoSans-San" panose="020B0502040504020204" pitchFamily="34" charset="0"/>
                <a:cs typeface="Times New Roman" pitchFamily="18" charset="0"/>
              </a:rPr>
              <a:t>PHT KWL.</a:t>
            </a:r>
          </a:p>
          <a:p>
            <a:pPr algn="just">
              <a:lnSpc>
                <a:spcPct val="140000"/>
              </a:lnSpc>
              <a:spcBef>
                <a:spcPts val="0"/>
              </a:spcBef>
            </a:pPr>
            <a:r>
              <a:rPr lang="en-US" sz="3200" b="1" u="sng" dirty="0" err="1">
                <a:highlight>
                  <a:srgbClr val="FFFFFF"/>
                </a:highlight>
                <a:latin typeface="Times New Roman" pitchFamily="18" charset="0"/>
                <a:ea typeface="A3.NotoSans-San" panose="020B0502040504020204" pitchFamily="34" charset="0"/>
                <a:cs typeface="Times New Roman" pitchFamily="18" charset="0"/>
              </a:rPr>
              <a:t>Bước</a:t>
            </a:r>
            <a:r>
              <a:rPr lang="en-US" sz="3200" b="1" u="sng" dirty="0">
                <a:highlight>
                  <a:srgbClr val="FFFFFF"/>
                </a:highlight>
                <a:latin typeface="Times New Roman" pitchFamily="18" charset="0"/>
                <a:ea typeface="A3.NotoSans-San" panose="020B0502040504020204" pitchFamily="34" charset="0"/>
                <a:cs typeface="Times New Roman" pitchFamily="18" charset="0"/>
              </a:rPr>
              <a:t> 2</a:t>
            </a:r>
            <a:r>
              <a:rPr lang="en-US" sz="3200" dirty="0">
                <a:highlight>
                  <a:srgbClr val="FFFFFF"/>
                </a:highlight>
                <a:latin typeface="Times New Roman" pitchFamily="18" charset="0"/>
                <a:ea typeface="A3.NotoSans-San" panose="020B0502040504020204" pitchFamily="34" charset="0"/>
                <a:cs typeface="Times New Roman" pitchFamily="18" charset="0"/>
              </a:rPr>
              <a:t>: </a:t>
            </a:r>
          </a:p>
          <a:p>
            <a:pPr marL="0" indent="0" algn="just">
              <a:lnSpc>
                <a:spcPct val="140000"/>
              </a:lnSpc>
              <a:spcBef>
                <a:spcPts val="0"/>
              </a:spcBef>
              <a:buNone/>
            </a:pP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u="sng" dirty="0">
                <a:highlight>
                  <a:srgbClr val="FFFFFF"/>
                </a:highlight>
                <a:latin typeface="Times New Roman" pitchFamily="18" charset="0"/>
                <a:ea typeface="A3.NotoSans-San" panose="020B0502040504020204" pitchFamily="34" charset="0"/>
                <a:cs typeface="Times New Roman" pitchFamily="18" charset="0"/>
              </a:rPr>
              <a:t>2.1</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Gọi</a:t>
            </a:r>
            <a:r>
              <a:rPr lang="en-US" sz="3200" dirty="0">
                <a:highlight>
                  <a:srgbClr val="FFFFFF"/>
                </a:highlight>
                <a:latin typeface="Times New Roman" pitchFamily="18" charset="0"/>
                <a:ea typeface="A3.NotoSans-San" panose="020B0502040504020204" pitchFamily="34" charset="0"/>
                <a:cs typeface="Times New Roman" pitchFamily="18" charset="0"/>
              </a:rPr>
              <a:t> HS </a:t>
            </a:r>
            <a:r>
              <a:rPr lang="en-US" sz="3200" dirty="0" err="1">
                <a:highlight>
                  <a:srgbClr val="FFFFFF"/>
                </a:highlight>
                <a:latin typeface="Times New Roman" pitchFamily="18" charset="0"/>
                <a:ea typeface="A3.NotoSans-San" panose="020B0502040504020204" pitchFamily="34" charset="0"/>
                <a:cs typeface="Times New Roman" pitchFamily="18" charset="0"/>
              </a:rPr>
              <a:t>theo</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hình</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thức</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ngẫu</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nhiên</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mỗi</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HS </a:t>
            </a:r>
            <a:r>
              <a:rPr lang="en-US" sz="3200" dirty="0" err="1">
                <a:highlight>
                  <a:srgbClr val="FFFFFF"/>
                </a:highlight>
                <a:latin typeface="Times New Roman" pitchFamily="18" charset="0"/>
                <a:ea typeface="A3.NotoSans-San" panose="020B0502040504020204" pitchFamily="34" charset="0"/>
                <a:cs typeface="Times New Roman" pitchFamily="18" charset="0"/>
              </a:rPr>
              <a:t>chỉ</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trình</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bày</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1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nội</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dung </a:t>
            </a:r>
            <a:r>
              <a:rPr lang="en-US" sz="3200" dirty="0" err="1">
                <a:highlight>
                  <a:srgbClr val="FFFFFF"/>
                </a:highlight>
                <a:latin typeface="Times New Roman" pitchFamily="18" charset="0"/>
                <a:ea typeface="A3.NotoSans-San" panose="020B0502040504020204" pitchFamily="34" charset="0"/>
                <a:cs typeface="Times New Roman" pitchFamily="18" charset="0"/>
              </a:rPr>
              <a:t>và</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người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trình</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bày</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sau</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không</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trùng</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với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người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trình</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bày</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trước</a:t>
            </a:r>
            <a:r>
              <a:rPr lang="en-US" sz="3200" dirty="0">
                <a:highlight>
                  <a:srgbClr val="FFFFFF"/>
                </a:highlight>
                <a:latin typeface="Times New Roman" pitchFamily="18" charset="0"/>
                <a:ea typeface="A3.NotoSans-San" panose="020B0502040504020204" pitchFamily="34" charset="0"/>
                <a:cs typeface="Times New Roman" pitchFamily="18" charset="0"/>
              </a:rPr>
              <a:t>.</a:t>
            </a:r>
          </a:p>
          <a:p>
            <a:pPr marL="0" indent="0" algn="just">
              <a:lnSpc>
                <a:spcPct val="140000"/>
              </a:lnSpc>
              <a:spcBef>
                <a:spcPts val="0"/>
              </a:spcBef>
              <a:buNone/>
            </a:pP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u="sng" dirty="0">
                <a:highlight>
                  <a:srgbClr val="FFFFFF"/>
                </a:highlight>
                <a:latin typeface="Times New Roman" pitchFamily="18" charset="0"/>
                <a:ea typeface="A3.NotoSans-San" panose="020B0502040504020204" pitchFamily="34" charset="0"/>
                <a:cs typeface="Times New Roman" pitchFamily="18" charset="0"/>
              </a:rPr>
              <a:t>2.2</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Các</a:t>
            </a:r>
            <a:r>
              <a:rPr lang="en-US" sz="3200" dirty="0">
                <a:highlight>
                  <a:srgbClr val="FFFFFF"/>
                </a:highlight>
                <a:latin typeface="Times New Roman" pitchFamily="18" charset="0"/>
                <a:ea typeface="A3.NotoSans-San" panose="020B0502040504020204" pitchFamily="34" charset="0"/>
                <a:cs typeface="Times New Roman" pitchFamily="18" charset="0"/>
              </a:rPr>
              <a:t> HS </a:t>
            </a:r>
            <a:r>
              <a:rPr lang="en-US" sz="3200" dirty="0" err="1">
                <a:highlight>
                  <a:srgbClr val="FFFFFF"/>
                </a:highlight>
                <a:latin typeface="Times New Roman" pitchFamily="18" charset="0"/>
                <a:ea typeface="A3.NotoSans-San" panose="020B0502040504020204" pitchFamily="34" charset="0"/>
                <a:cs typeface="Times New Roman" pitchFamily="18" charset="0"/>
              </a:rPr>
              <a:t>còn</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lại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dùng</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bút</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màu</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đỏ</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đánh</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dấu</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nội</a:t>
            </a:r>
            <a:r>
              <a:rPr lang="en-US" sz="3200" dirty="0">
                <a:solidFill>
                  <a:srgbClr val="FF0000"/>
                </a:solidFill>
                <a:highlight>
                  <a:srgbClr val="FFFFFF"/>
                </a:highlight>
                <a:latin typeface="Times New Roman" pitchFamily="18" charset="0"/>
                <a:ea typeface="A3.NotoSans-San" panose="020B0502040504020204" pitchFamily="34" charset="0"/>
                <a:cs typeface="Times New Roman" pitchFamily="18" charset="0"/>
              </a:rPr>
              <a:t> dung </a:t>
            </a:r>
            <a:r>
              <a:rPr lang="en-US" sz="3200" dirty="0" err="1">
                <a:solidFill>
                  <a:srgbClr val="FF0000"/>
                </a:solidFill>
                <a:highlight>
                  <a:srgbClr val="FFFFFF"/>
                </a:highlight>
                <a:latin typeface="Times New Roman" pitchFamily="18" charset="0"/>
                <a:ea typeface="A3.NotoSans-San" panose="020B0502040504020204" pitchFamily="34" charset="0"/>
                <a:cs typeface="Times New Roman" pitchFamily="18" charset="0"/>
              </a:rPr>
              <a:t>trùng</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và</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4472C4"/>
                </a:solidFill>
                <a:highlight>
                  <a:srgbClr val="FFFFFF"/>
                </a:highlight>
                <a:latin typeface="Times New Roman" pitchFamily="18" charset="0"/>
                <a:ea typeface="A3.NotoSans-San" panose="020B0502040504020204" pitchFamily="34" charset="0"/>
                <a:cs typeface="Times New Roman" pitchFamily="18" charset="0"/>
              </a:rPr>
              <a:t>bút</a:t>
            </a:r>
            <a:r>
              <a:rPr lang="en-US" sz="3200" dirty="0">
                <a:solidFill>
                  <a:srgbClr val="4472C4"/>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4472C4"/>
                </a:solidFill>
                <a:highlight>
                  <a:srgbClr val="FFFFFF"/>
                </a:highlight>
                <a:latin typeface="Times New Roman" pitchFamily="18" charset="0"/>
                <a:ea typeface="A3.NotoSans-San" panose="020B0502040504020204" pitchFamily="34" charset="0"/>
                <a:cs typeface="Times New Roman" pitchFamily="18" charset="0"/>
              </a:rPr>
              <a:t>màu</a:t>
            </a:r>
            <a:r>
              <a:rPr lang="en-US" sz="3200" dirty="0">
                <a:solidFill>
                  <a:srgbClr val="4472C4"/>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4472C4"/>
                </a:solidFill>
                <a:highlight>
                  <a:srgbClr val="FFFFFF"/>
                </a:highlight>
                <a:latin typeface="Times New Roman" pitchFamily="18" charset="0"/>
                <a:ea typeface="A3.NotoSans-San" panose="020B0502040504020204" pitchFamily="34" charset="0"/>
                <a:cs typeface="Times New Roman" pitchFamily="18" charset="0"/>
              </a:rPr>
              <a:t>xanh</a:t>
            </a:r>
            <a:r>
              <a:rPr lang="en-US" sz="3200" dirty="0">
                <a:solidFill>
                  <a:srgbClr val="4472C4"/>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bổ</a:t>
            </a:r>
            <a:r>
              <a:rPr lang="en-US" sz="3200" dirty="0">
                <a:highlight>
                  <a:srgbClr val="FFFFFF"/>
                </a:highlight>
                <a:latin typeface="Times New Roman" pitchFamily="18" charset="0"/>
                <a:ea typeface="A3.NotoSans-San" panose="020B0502040504020204" pitchFamily="34" charset="0"/>
                <a:cs typeface="Times New Roman" pitchFamily="18" charset="0"/>
              </a:rPr>
              <a:t> sung </a:t>
            </a:r>
            <a:r>
              <a:rPr lang="en-US" sz="3200" dirty="0" err="1">
                <a:highlight>
                  <a:srgbClr val="FFFFFF"/>
                </a:highlight>
                <a:latin typeface="Times New Roman" pitchFamily="18" charset="0"/>
                <a:ea typeface="A3.NotoSans-San" panose="020B0502040504020204" pitchFamily="34" charset="0"/>
                <a:cs typeface="Times New Roman" pitchFamily="18" charset="0"/>
              </a:rPr>
              <a:t>nội</a:t>
            </a:r>
            <a:r>
              <a:rPr lang="en-US" sz="3200" dirty="0">
                <a:highlight>
                  <a:srgbClr val="FFFFFF"/>
                </a:highlight>
                <a:latin typeface="Times New Roman" pitchFamily="18" charset="0"/>
                <a:ea typeface="A3.NotoSans-San" panose="020B0502040504020204" pitchFamily="34" charset="0"/>
                <a:cs typeface="Times New Roman" pitchFamily="18" charset="0"/>
              </a:rPr>
              <a:t> dung </a:t>
            </a:r>
            <a:r>
              <a:rPr lang="en-US" sz="3200" dirty="0" err="1">
                <a:solidFill>
                  <a:srgbClr val="4472C4"/>
                </a:solidFill>
                <a:highlight>
                  <a:srgbClr val="FFFFFF"/>
                </a:highlight>
                <a:latin typeface="Times New Roman" pitchFamily="18" charset="0"/>
                <a:ea typeface="A3.NotoSans-San" panose="020B0502040504020204" pitchFamily="34" charset="0"/>
                <a:cs typeface="Times New Roman" pitchFamily="18" charset="0"/>
              </a:rPr>
              <a:t>chưa</a:t>
            </a:r>
            <a:r>
              <a:rPr lang="en-US" sz="3200" dirty="0">
                <a:solidFill>
                  <a:srgbClr val="4472C4"/>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solidFill>
                  <a:srgbClr val="4472C4"/>
                </a:solidFill>
                <a:highlight>
                  <a:srgbClr val="FFFFFF"/>
                </a:highlight>
                <a:latin typeface="Times New Roman" pitchFamily="18" charset="0"/>
                <a:ea typeface="A3.NotoSans-San" panose="020B0502040504020204" pitchFamily="34" charset="0"/>
                <a:cs typeface="Times New Roman" pitchFamily="18" charset="0"/>
              </a:rPr>
              <a:t>có</a:t>
            </a:r>
            <a:r>
              <a:rPr lang="en-US" sz="3200" dirty="0">
                <a:solidFill>
                  <a:srgbClr val="4472C4"/>
                </a:solidFill>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vào</a:t>
            </a:r>
            <a:r>
              <a:rPr lang="en-US" sz="3200" dirty="0">
                <a:highlight>
                  <a:srgbClr val="FFFFFF"/>
                </a:highlight>
                <a:latin typeface="Times New Roman" pitchFamily="18" charset="0"/>
                <a:ea typeface="A3.NotoSans-San" panose="020B0502040504020204" pitchFamily="34" charset="0"/>
                <a:cs typeface="Times New Roman" pitchFamily="18" charset="0"/>
              </a:rPr>
              <a:t> PHT KWL.</a:t>
            </a:r>
          </a:p>
        </p:txBody>
      </p:sp>
      <p:sp>
        <p:nvSpPr>
          <p:cNvPr id="4" name="Rectangle: Rounded Corners 3">
            <a:extLst>
              <a:ext uri="{FF2B5EF4-FFF2-40B4-BE49-F238E27FC236}">
                <a16:creationId xmlns="" xmlns:a16="http://schemas.microsoft.com/office/drawing/2014/main" id="{D8307A86-20A6-4131-AAD1-FC9E489470C8}"/>
              </a:ext>
            </a:extLst>
          </p:cNvPr>
          <p:cNvSpPr/>
          <p:nvPr/>
        </p:nvSpPr>
        <p:spPr>
          <a:xfrm rot="1860000">
            <a:off x="-220137" y="-416264"/>
            <a:ext cx="683855"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718646F6-A4A8-4746-8FEF-2ECDA34C04CC}"/>
              </a:ext>
            </a:extLst>
          </p:cNvPr>
          <p:cNvSpPr/>
          <p:nvPr/>
        </p:nvSpPr>
        <p:spPr>
          <a:xfrm rot="3480000">
            <a:off x="8026956" y="6130557"/>
            <a:ext cx="2481740"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33454CEA-CF79-4B3C-ADC0-8F8E82FD2796}"/>
              </a:ext>
            </a:extLst>
          </p:cNvPr>
          <p:cNvSpPr txBox="1"/>
          <p:nvPr/>
        </p:nvSpPr>
        <p:spPr>
          <a:xfrm>
            <a:off x="0" y="134141"/>
            <a:ext cx="9144000" cy="646331"/>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AI NHANH HƠN?</a:t>
            </a:r>
          </a:p>
        </p:txBody>
      </p:sp>
      <p:pic>
        <p:nvPicPr>
          <p:cNvPr id="9" name="Graphic 8" descr="Microscope">
            <a:extLst>
              <a:ext uri="{FF2B5EF4-FFF2-40B4-BE49-F238E27FC236}">
                <a16:creationId xmlns="" xmlns:a16="http://schemas.microsoft.com/office/drawing/2014/main" id="{5B3379B0-1E9A-405B-B4FF-18A89BF407B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a:off x="8149702" y="18876"/>
            <a:ext cx="991550" cy="1322066"/>
          </a:xfrm>
          <a:prstGeom prst="rect">
            <a:avLst/>
          </a:prstGeom>
        </p:spPr>
      </p:pic>
      <p:pic>
        <p:nvPicPr>
          <p:cNvPr id="10" name="Countdown 2 minutes-Nho">
            <a:hlinkClick r:id="" action="ppaction://media"/>
            <a:extLst>
              <a:ext uri="{FF2B5EF4-FFF2-40B4-BE49-F238E27FC236}">
                <a16:creationId xmlns="" xmlns:a16="http://schemas.microsoft.com/office/drawing/2014/main" id="{5E67E12D-8903-45FC-B50D-8C7E785A9E6C}"/>
              </a:ext>
            </a:extLst>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7350711" y="5504156"/>
            <a:ext cx="1793289" cy="1343997"/>
          </a:xfrm>
          <a:prstGeom prst="rect">
            <a:avLst/>
          </a:prstGeom>
          <a:solidFill>
            <a:srgbClr val="4472C4"/>
          </a:solidFill>
        </p:spPr>
      </p:pic>
    </p:spTree>
    <p:extLst>
      <p:ext uri="{BB962C8B-B14F-4D97-AF65-F5344CB8AC3E}">
        <p14:creationId xmlns="" xmlns:p14="http://schemas.microsoft.com/office/powerpoint/2010/main" val="193127332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100"/>
                                  </p:stCondLst>
                                  <p:childTnLst>
                                    <p:set>
                                      <p:cBhvr>
                                        <p:cTn id="6" dur="1" fill="hold">
                                          <p:stCondLst>
                                            <p:cond delay="99"/>
                                          </p:stCondLst>
                                        </p:cTn>
                                        <p:tgtEl>
                                          <p:spTgt spid="3">
                                            <p:txEl>
                                              <p:pRg st="0" end="0"/>
                                            </p:txEl>
                                          </p:spTgt>
                                        </p:tgtEl>
                                        <p:attrNameLst>
                                          <p:attrName>style.visibility</p:attrName>
                                        </p:attrNameLst>
                                      </p:cBhvr>
                                      <p:to>
                                        <p:strVal val="visible"/>
                                      </p:to>
                                    </p:set>
                                    <p:anim calcmode="lin" valueType="num">
                                      <p:cBhvr additive="base">
                                        <p:cTn id="7" dur="1"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40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4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4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49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10"/>
                </p:tgtEl>
              </p:cMediaNode>
            </p:vide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600"/>
                                  </p:stCondLst>
                                  <p:childTnLst>
                                    <p:cmd type="call" cmd="togglePause">
                                      <p:cBhvr>
                                        <p:cTn id="36" dur="1" fill="hold"/>
                                        <p:tgtEl>
                                          <p:spTgt spid="10"/>
                                        </p:tgtEl>
                                      </p:cBhvr>
                                    </p:cmd>
                                  </p:childTnLst>
                                </p:cTn>
                              </p:par>
                            </p:childTnLst>
                          </p:cTn>
                        </p:par>
                      </p:childTnLst>
                    </p:cTn>
                  </p:par>
                </p:childTnLst>
              </p:cTn>
              <p:nextCondLst>
                <p:cond evt="onClick" delay="0">
                  <p:tgtEl>
                    <p:spTgt spid="10"/>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4" cstate="print"/>
          <a:srcRect/>
          <a:stretch>
            <a:fillRect/>
          </a:stretch>
        </p:blipFill>
        <p:spPr bwMode="auto">
          <a:xfrm>
            <a:off x="4800600" y="1524000"/>
            <a:ext cx="3581400" cy="3048000"/>
          </a:xfrm>
          <a:prstGeom prst="rect">
            <a:avLst/>
          </a:prstGeom>
          <a:noFill/>
        </p:spPr>
      </p:pic>
      <p:sp>
        <p:nvSpPr>
          <p:cNvPr id="8" name="TextBox 7"/>
          <p:cNvSpPr txBox="1"/>
          <p:nvPr/>
        </p:nvSpPr>
        <p:spPr>
          <a:xfrm>
            <a:off x="1066800" y="1600200"/>
            <a:ext cx="3581400" cy="2246769"/>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đầu</a:t>
            </a:r>
            <a:endParaRPr lang="en-US" sz="2800" dirty="0">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5" cstate="print"/>
          <a:stretch>
            <a:fillRect/>
          </a:stretch>
        </p:blipFill>
        <p:spPr>
          <a:xfrm>
            <a:off x="685800" y="1371600"/>
            <a:ext cx="790014" cy="457200"/>
          </a:xfrm>
          <a:prstGeom prst="rect">
            <a:avLst/>
          </a:prstGeom>
        </p:spPr>
      </p:pic>
      <p:sp>
        <p:nvSpPr>
          <p:cNvPr id="3" name="Hộp Văn bản 2">
            <a:extLst>
              <a:ext uri="{FF2B5EF4-FFF2-40B4-BE49-F238E27FC236}">
                <a16:creationId xmlns="" xmlns:a16="http://schemas.microsoft.com/office/drawing/2014/main" id="{8D30E149-AD0C-1CA8-1D05-CB1684C7A1FB}"/>
              </a:ext>
            </a:extLst>
          </p:cNvPr>
          <p:cNvSpPr txBox="1"/>
          <p:nvPr/>
        </p:nvSpPr>
        <p:spPr>
          <a:xfrm>
            <a:off x="1066800" y="4572000"/>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pic>
        <p:nvPicPr>
          <p:cNvPr id="10" name="Countdown 2 minutes-Nho">
            <a:hlinkClick r:id="" action="ppaction://media"/>
            <a:extLst>
              <a:ext uri="{FF2B5EF4-FFF2-40B4-BE49-F238E27FC236}">
                <a16:creationId xmlns="" xmlns:a16="http://schemas.microsoft.com/office/drawing/2014/main" id="{5E67E12D-8903-45FC-B50D-8C7E785A9E6C}"/>
              </a:ext>
            </a:extLst>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6858000" y="5181600"/>
            <a:ext cx="1793289" cy="1343997"/>
          </a:xfrm>
          <a:prstGeom prst="rect">
            <a:avLst/>
          </a:prstGeom>
          <a:solidFill>
            <a:srgbClr val="4472C4"/>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49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600"/>
                                  </p:stCondLst>
                                  <p:childTnLst>
                                    <p:cmd type="call" cmd="togglePause">
                                      <p:cBhvr>
                                        <p:cTn id="36" dur="1" fill="hold"/>
                                        <p:tgtEl>
                                          <p:spTgt spid="10"/>
                                        </p:tgtEl>
                                      </p:cBhvr>
                                    </p:cmd>
                                  </p:childTnLst>
                                </p:cTn>
                              </p:par>
                            </p:childTnLst>
                          </p:cTn>
                        </p:par>
                      </p:childTnLst>
                    </p:cTn>
                  </p:par>
                </p:childTnLst>
              </p:cTn>
              <p:nextCondLst>
                <p:cond evt="onClick" delay="0">
                  <p:tgtEl>
                    <p:spTgt spid="10"/>
                  </p:tgtEl>
                </p:cond>
              </p:nextCondLst>
            </p:seq>
            <p:video>
              <p:cMediaNode vol="80000">
                <p:cTn id="37" fill="hold" display="0">
                  <p:stCondLst>
                    <p:cond delay="indefinite"/>
                  </p:stCondLst>
                </p:cTn>
                <p:tgtEl>
                  <p:spTgt spid="10"/>
                </p:tgtEl>
              </p:cMediaNode>
            </p:video>
          </p:childTnLst>
        </p:cTn>
      </p:par>
    </p:tnLst>
    <p:bldLst>
      <p:bldP spid="6"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cstate="print"/>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cstate="print"/>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838200"/>
            <a:ext cx="1717622" cy="21748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cstate="print"/>
          <a:srcRect/>
          <a:stretch>
            <a:fillRect/>
          </a:stretch>
        </p:blipFill>
        <p:spPr bwMode="auto">
          <a:xfrm>
            <a:off x="2397177" y="914400"/>
            <a:ext cx="1938603" cy="2139969"/>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762000"/>
            <a:ext cx="1938603" cy="2325831"/>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3886200"/>
            <a:ext cx="2005263" cy="2275610"/>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3810001"/>
            <a:ext cx="2005262" cy="2441972"/>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3810000"/>
            <a:ext cx="1938602" cy="2356741"/>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3810000"/>
            <a:ext cx="2401446" cy="2126910"/>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cstate="print"/>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cstate="print"/>
          <a:srcRect/>
          <a:stretch>
            <a:fillRect/>
          </a:stretch>
        </p:blipFill>
        <p:spPr bwMode="auto">
          <a:xfrm>
            <a:off x="7162800" y="685800"/>
            <a:ext cx="1752600" cy="2133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6743E1-2DFC-4963-A6A7-EC3DF8425E5B}"/>
              </a:ext>
            </a:extLst>
          </p:cNvPr>
          <p:cNvSpPr>
            <a:spLocks noGrp="1"/>
          </p:cNvSpPr>
          <p:nvPr>
            <p:ph idx="1"/>
          </p:nvPr>
        </p:nvSpPr>
        <p:spPr>
          <a:xfrm>
            <a:off x="3089429" y="944089"/>
            <a:ext cx="5870504" cy="5052950"/>
          </a:xfrm>
        </p:spPr>
        <p:txBody>
          <a:bodyPr>
            <a:normAutofit fontScale="92500" lnSpcReduction="20000"/>
          </a:bodyPr>
          <a:lstStyle/>
          <a:p>
            <a:pPr marL="514350" indent="-514350" algn="just">
              <a:buAutoNum type="arabicPeriod"/>
            </a:pPr>
            <a:r>
              <a:rPr lang="en-US" sz="3200" b="1" i="1" dirty="0" err="1">
                <a:highlight>
                  <a:srgbClr val="FFFFFF"/>
                </a:highlight>
                <a:latin typeface="Times New Roman" pitchFamily="18" charset="0"/>
                <a:ea typeface="A3.NotoSans-San" panose="020B0502040504020204" pitchFamily="34" charset="0"/>
                <a:cs typeface="Times New Roman" pitchFamily="18" charset="0"/>
              </a:rPr>
              <a:t>Hình</a:t>
            </a:r>
            <a:r>
              <a:rPr lang="en-US" sz="3200" b="1" i="1" dirty="0">
                <a:highlight>
                  <a:srgbClr val="FFFFFF"/>
                </a:highlight>
                <a:latin typeface="Times New Roman" pitchFamily="18" charset="0"/>
                <a:ea typeface="A3.NotoSans-San" panose="020B0502040504020204" pitchFamily="34" charset="0"/>
                <a:cs typeface="Times New Roman" pitchFamily="18" charset="0"/>
              </a:rPr>
              <a:t> </a:t>
            </a:r>
            <a:r>
              <a:rPr lang="en-US" sz="3200" b="1" i="1" dirty="0" err="1">
                <a:highlight>
                  <a:srgbClr val="FFFFFF"/>
                </a:highlight>
                <a:latin typeface="Times New Roman" pitchFamily="18" charset="0"/>
                <a:ea typeface="A3.NotoSans-San" panose="020B0502040504020204" pitchFamily="34" charset="0"/>
                <a:cs typeface="Times New Roman" pitchFamily="18" charset="0"/>
              </a:rPr>
              <a:t>thức</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Hoạt</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động</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cặp</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đôi</a:t>
            </a:r>
            <a:endParaRPr lang="en-US" sz="3200" dirty="0">
              <a:highlight>
                <a:srgbClr val="FFFFFF"/>
              </a:highlight>
              <a:latin typeface="Times New Roman" pitchFamily="18" charset="0"/>
              <a:ea typeface="A3.NotoSans-San" panose="020B0502040504020204" pitchFamily="34" charset="0"/>
              <a:cs typeface="Times New Roman" pitchFamily="18" charset="0"/>
            </a:endParaRPr>
          </a:p>
          <a:p>
            <a:pPr marL="514350" indent="-514350" algn="just">
              <a:buAutoNum type="arabicPeriod"/>
            </a:pPr>
            <a:r>
              <a:rPr lang="en-US" sz="3200" b="1" i="1" dirty="0" err="1">
                <a:highlight>
                  <a:srgbClr val="FFFFFF"/>
                </a:highlight>
                <a:latin typeface="Times New Roman" pitchFamily="18" charset="0"/>
                <a:ea typeface="A3.NotoSans-San" panose="020B0502040504020204" pitchFamily="34" charset="0"/>
                <a:cs typeface="Times New Roman" pitchFamily="18" charset="0"/>
              </a:rPr>
              <a:t>Thời</a:t>
            </a:r>
            <a:r>
              <a:rPr lang="en-US" sz="3200" b="1" i="1" dirty="0">
                <a:highlight>
                  <a:srgbClr val="FFFFFF"/>
                </a:highlight>
                <a:latin typeface="Times New Roman" pitchFamily="18" charset="0"/>
                <a:ea typeface="A3.NotoSans-San" panose="020B0502040504020204" pitchFamily="34" charset="0"/>
                <a:cs typeface="Times New Roman" pitchFamily="18" charset="0"/>
              </a:rPr>
              <a:t> </a:t>
            </a:r>
            <a:r>
              <a:rPr lang="en-US" sz="3200" b="1" i="1" dirty="0" err="1">
                <a:highlight>
                  <a:srgbClr val="FFFFFF"/>
                </a:highlight>
                <a:latin typeface="Times New Roman" pitchFamily="18" charset="0"/>
                <a:ea typeface="A3.NotoSans-San" panose="020B0502040504020204" pitchFamily="34" charset="0"/>
                <a:cs typeface="Times New Roman" pitchFamily="18" charset="0"/>
              </a:rPr>
              <a:t>gian</a:t>
            </a:r>
            <a:r>
              <a:rPr lang="en-US" sz="3200" dirty="0">
                <a:highlight>
                  <a:srgbClr val="FFFFFF"/>
                </a:highlight>
                <a:latin typeface="Times New Roman" pitchFamily="18" charset="0"/>
                <a:ea typeface="A3.NotoSans-San" panose="020B0502040504020204" pitchFamily="34" charset="0"/>
                <a:cs typeface="Times New Roman" pitchFamily="18" charset="0"/>
              </a:rPr>
              <a:t>: 3 </a:t>
            </a:r>
            <a:r>
              <a:rPr lang="en-US" sz="3200" dirty="0" err="1">
                <a:highlight>
                  <a:srgbClr val="FFFFFF"/>
                </a:highlight>
                <a:latin typeface="Times New Roman" pitchFamily="18" charset="0"/>
                <a:ea typeface="A3.NotoSans-San" panose="020B0502040504020204" pitchFamily="34" charset="0"/>
                <a:cs typeface="Times New Roman" pitchFamily="18" charset="0"/>
              </a:rPr>
              <a:t>phút</a:t>
            </a:r>
            <a:endParaRPr lang="en-US" sz="3200" dirty="0">
              <a:highlight>
                <a:srgbClr val="FFFFFF"/>
              </a:highlight>
              <a:latin typeface="Times New Roman" pitchFamily="18" charset="0"/>
              <a:ea typeface="A3.NotoSans-San" panose="020B0502040504020204" pitchFamily="34" charset="0"/>
              <a:cs typeface="Times New Roman" pitchFamily="18" charset="0"/>
            </a:endParaRPr>
          </a:p>
          <a:p>
            <a:pPr marL="514350" indent="-514350" algn="just">
              <a:lnSpc>
                <a:spcPct val="120000"/>
              </a:lnSpc>
              <a:spcBef>
                <a:spcPts val="0"/>
              </a:spcBef>
              <a:buAutoNum type="arabicPeriod"/>
            </a:pPr>
            <a:r>
              <a:rPr lang="en-US" sz="3200" b="1" i="1" dirty="0" err="1">
                <a:highlight>
                  <a:srgbClr val="FFFFFF"/>
                </a:highlight>
                <a:latin typeface="Times New Roman" pitchFamily="18" charset="0"/>
                <a:ea typeface="A3.NotoSans-San" panose="020B0502040504020204" pitchFamily="34" charset="0"/>
                <a:cs typeface="Times New Roman" pitchFamily="18" charset="0"/>
              </a:rPr>
              <a:t>Nhiệm</a:t>
            </a:r>
            <a:r>
              <a:rPr lang="en-US" sz="3200" b="1" i="1" dirty="0">
                <a:highlight>
                  <a:srgbClr val="FFFFFF"/>
                </a:highlight>
                <a:latin typeface="Times New Roman" pitchFamily="18" charset="0"/>
                <a:ea typeface="A3.NotoSans-San" panose="020B0502040504020204" pitchFamily="34" charset="0"/>
                <a:cs typeface="Times New Roman" pitchFamily="18" charset="0"/>
              </a:rPr>
              <a:t> </a:t>
            </a:r>
            <a:r>
              <a:rPr lang="en-US" sz="3200" b="1" i="1" dirty="0" err="1">
                <a:highlight>
                  <a:srgbClr val="FFFFFF"/>
                </a:highlight>
                <a:latin typeface="Times New Roman" pitchFamily="18" charset="0"/>
                <a:ea typeface="A3.NotoSans-San" panose="020B0502040504020204" pitchFamily="34" charset="0"/>
                <a:cs typeface="Times New Roman" pitchFamily="18" charset="0"/>
              </a:rPr>
              <a:t>vụ</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Trả</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lời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các</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câu</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hỏi</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en-US" sz="3200" dirty="0" err="1">
                <a:highlight>
                  <a:srgbClr val="FFFFFF"/>
                </a:highlight>
                <a:latin typeface="Times New Roman" pitchFamily="18" charset="0"/>
                <a:ea typeface="A3.NotoSans-San" panose="020B0502040504020204" pitchFamily="34" charset="0"/>
                <a:cs typeface="Times New Roman" pitchFamily="18" charset="0"/>
              </a:rPr>
              <a:t>sau</a:t>
            </a:r>
            <a:endParaRPr lang="en-US" sz="3200" dirty="0">
              <a:highlight>
                <a:srgbClr val="FFFFFF"/>
              </a:highlight>
              <a:latin typeface="Times New Roman" pitchFamily="18" charset="0"/>
              <a:ea typeface="A3.NotoSans-San" panose="020B0502040504020204" pitchFamily="34" charset="0"/>
              <a:cs typeface="Times New Roman" pitchFamily="18" charset="0"/>
            </a:endParaRPr>
          </a:p>
          <a:p>
            <a:pPr marL="0" indent="0" algn="just">
              <a:buNone/>
            </a:pPr>
            <a:r>
              <a:rPr lang="en-US" sz="3200" b="1" dirty="0">
                <a:solidFill>
                  <a:srgbClr val="C55A11"/>
                </a:solidFill>
                <a:highlight>
                  <a:srgbClr val="FFFFFF"/>
                </a:highlight>
                <a:latin typeface="Times New Roman" pitchFamily="18" charset="0"/>
                <a:ea typeface="A3.NotoSans-San" panose="020B0502040504020204" pitchFamily="34" charset="0"/>
                <a:cs typeface="Times New Roman" pitchFamily="18" charset="0"/>
              </a:rPr>
              <a:t>H1</a:t>
            </a:r>
            <a:r>
              <a:rPr lang="en-US" sz="3200" dirty="0">
                <a:highlight>
                  <a:srgbClr val="FFFFFF"/>
                </a:highlight>
                <a:latin typeface="Times New Roman" pitchFamily="18" charset="0"/>
                <a:ea typeface="A3.NotoSans-San" panose="020B0502040504020204" pitchFamily="34" charset="0"/>
                <a:cs typeface="Times New Roman" pitchFamily="18" charset="0"/>
              </a:rPr>
              <a:t>. </a:t>
            </a:r>
            <a:r>
              <a:rPr lang="vi-VN" sz="3200" dirty="0">
                <a:highlight>
                  <a:srgbClr val="FFFFFF"/>
                </a:highlight>
                <a:latin typeface="Times New Roman" pitchFamily="18" charset="0"/>
                <a:ea typeface="A3.NotoSans-San" panose="020B0502040504020204" pitchFamily="34" charset="0"/>
                <a:cs typeface="Times New Roman" pitchFamily="18" charset="0"/>
              </a:rPr>
              <a:t>Thế nào là biến dạng lò xo?</a:t>
            </a:r>
          </a:p>
          <a:p>
            <a:pPr marL="0" indent="0" algn="just">
              <a:buNone/>
            </a:pPr>
            <a:r>
              <a:rPr lang="vi-VN" sz="3200" b="1" dirty="0">
                <a:solidFill>
                  <a:srgbClr val="ED7D31"/>
                </a:solidFill>
                <a:highlight>
                  <a:srgbClr val="FFFFFF"/>
                </a:highlight>
                <a:latin typeface="Times New Roman" pitchFamily="18" charset="0"/>
                <a:ea typeface="A3.NotoSans-San" panose="020B0502040504020204" pitchFamily="34" charset="0"/>
                <a:cs typeface="Times New Roman" pitchFamily="18" charset="0"/>
              </a:rPr>
              <a:t>H2.</a:t>
            </a:r>
            <a:r>
              <a:rPr lang="vi-VN" sz="3200" dirty="0">
                <a:highlight>
                  <a:srgbClr val="FFFFFF"/>
                </a:highlight>
                <a:latin typeface="Times New Roman" pitchFamily="18" charset="0"/>
                <a:ea typeface="A3.NotoSans-San" panose="020B0502040504020204" pitchFamily="34" charset="0"/>
                <a:cs typeface="Times New Roman" pitchFamily="18" charset="0"/>
              </a:rPr>
              <a:t> Kể tên những vật có biến dạng </a:t>
            </a:r>
          </a:p>
          <a:p>
            <a:pPr marL="0" indent="0" algn="just">
              <a:buNone/>
            </a:pPr>
            <a:r>
              <a:rPr lang="vi-VN" sz="3200" dirty="0">
                <a:highlight>
                  <a:srgbClr val="FFFFFF"/>
                </a:highlight>
                <a:latin typeface="Times New Roman" pitchFamily="18" charset="0"/>
                <a:ea typeface="A3.NotoSans-San" panose="020B0502040504020204" pitchFamily="34" charset="0"/>
                <a:cs typeface="Times New Roman" pitchFamily="18" charset="0"/>
              </a:rPr>
              <a:t>giống biến dạng lò xo mà em biết?</a:t>
            </a:r>
            <a:endParaRPr lang="vi-VN" sz="3200" b="1" dirty="0">
              <a:solidFill>
                <a:srgbClr val="C55A11"/>
              </a:solidFill>
              <a:highlight>
                <a:srgbClr val="FFFFFF"/>
              </a:highlight>
              <a:latin typeface="Times New Roman" pitchFamily="18" charset="0"/>
              <a:ea typeface="A3.NotoSans-San" panose="020B0502040504020204" pitchFamily="34" charset="0"/>
              <a:cs typeface="Times New Roman" pitchFamily="18" charset="0"/>
            </a:endParaRPr>
          </a:p>
          <a:p>
            <a:pPr marL="0" indent="0" algn="just">
              <a:buNone/>
            </a:pPr>
            <a:r>
              <a:rPr lang="vi-VN" sz="3200" b="1" dirty="0">
                <a:solidFill>
                  <a:srgbClr val="C55A11"/>
                </a:solidFill>
                <a:highlight>
                  <a:srgbClr val="FFFFFF"/>
                </a:highlight>
                <a:latin typeface="Times New Roman" pitchFamily="18" charset="0"/>
                <a:ea typeface="A3.NotoSans-San" panose="020B0502040504020204" pitchFamily="34" charset="0"/>
                <a:cs typeface="Times New Roman" pitchFamily="18" charset="0"/>
              </a:rPr>
              <a:t>H3. </a:t>
            </a:r>
            <a:r>
              <a:rPr lang="vi-VN" sz="3200" dirty="0">
                <a:highlight>
                  <a:srgbClr val="FFFFFF"/>
                </a:highlight>
                <a:latin typeface="Times New Roman" pitchFamily="18" charset="0"/>
                <a:ea typeface="A3.NotoSans-San" panose="020B0502040504020204" pitchFamily="34" charset="0"/>
                <a:cs typeface="Times New Roman" pitchFamily="18" charset="0"/>
              </a:rPr>
              <a:t>Trong thực tế là xo thường được </a:t>
            </a:r>
          </a:p>
          <a:p>
            <a:pPr marL="0" indent="0" algn="just">
              <a:buNone/>
            </a:pPr>
            <a:r>
              <a:rPr lang="vi-VN" sz="3200" dirty="0">
                <a:highlight>
                  <a:srgbClr val="FFFFFF"/>
                </a:highlight>
                <a:latin typeface="Times New Roman" pitchFamily="18" charset="0"/>
                <a:ea typeface="A3.NotoSans-San" panose="020B0502040504020204" pitchFamily="34" charset="0"/>
                <a:cs typeface="Times New Roman" pitchFamily="18" charset="0"/>
              </a:rPr>
              <a:t>làm từ vật liệu gì? Nó được sử </a:t>
            </a:r>
          </a:p>
          <a:p>
            <a:pPr marL="0" indent="0" algn="just">
              <a:buNone/>
            </a:pPr>
            <a:r>
              <a:rPr lang="vi-VN" sz="3200" dirty="0">
                <a:highlight>
                  <a:srgbClr val="FFFFFF"/>
                </a:highlight>
                <a:latin typeface="Times New Roman" pitchFamily="18" charset="0"/>
                <a:ea typeface="A3.NotoSans-San" panose="020B0502040504020204" pitchFamily="34" charset="0"/>
                <a:cs typeface="Times New Roman" pitchFamily="18" charset="0"/>
              </a:rPr>
              <a:t>dụng trong dụng cụ, thiết bị, máy </a:t>
            </a:r>
          </a:p>
          <a:p>
            <a:pPr marL="0" indent="0" algn="just">
              <a:buNone/>
            </a:pPr>
            <a:r>
              <a:rPr lang="vi-VN" sz="3200" dirty="0">
                <a:highlight>
                  <a:srgbClr val="FFFFFF"/>
                </a:highlight>
                <a:latin typeface="Times New Roman" pitchFamily="18" charset="0"/>
                <a:ea typeface="A3.NotoSans-San" panose="020B0502040504020204" pitchFamily="34" charset="0"/>
                <a:cs typeface="Times New Roman" pitchFamily="18" charset="0"/>
              </a:rPr>
              <a:t>móc nào?</a:t>
            </a:r>
            <a:r>
              <a:rPr lang="vi-VN" sz="3200" dirty="0">
                <a:solidFill>
                  <a:srgbClr val="C55A11"/>
                </a:solidFill>
                <a:highlight>
                  <a:srgbClr val="FFFFFF"/>
                </a:highlight>
                <a:latin typeface="Times New Roman" pitchFamily="18" charset="0"/>
                <a:ea typeface="A3.NotoSans-San" panose="020B0502040504020204" pitchFamily="34" charset="0"/>
                <a:cs typeface="Times New Roman" pitchFamily="18" charset="0"/>
              </a:rPr>
              <a:t> </a:t>
            </a:r>
          </a:p>
        </p:txBody>
      </p:sp>
      <p:sp>
        <p:nvSpPr>
          <p:cNvPr id="4" name="Rectangle: Rounded Corners 3">
            <a:extLst>
              <a:ext uri="{FF2B5EF4-FFF2-40B4-BE49-F238E27FC236}">
                <a16:creationId xmlns="" xmlns:a16="http://schemas.microsoft.com/office/drawing/2014/main" id="{D8307A86-20A6-4131-AAD1-FC9E489470C8}"/>
              </a:ext>
            </a:extLst>
          </p:cNvPr>
          <p:cNvSpPr/>
          <p:nvPr/>
        </p:nvSpPr>
        <p:spPr>
          <a:xfrm rot="1860000">
            <a:off x="-220137" y="-416264"/>
            <a:ext cx="683855"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 name="Rectangle: Rounded Corners 4">
            <a:extLst>
              <a:ext uri="{FF2B5EF4-FFF2-40B4-BE49-F238E27FC236}">
                <a16:creationId xmlns="" xmlns:a16="http://schemas.microsoft.com/office/drawing/2014/main" id="{718646F6-A4A8-4746-8FEF-2ECDA34C04CC}"/>
              </a:ext>
            </a:extLst>
          </p:cNvPr>
          <p:cNvSpPr/>
          <p:nvPr/>
        </p:nvSpPr>
        <p:spPr>
          <a:xfrm rot="3480000">
            <a:off x="8026956" y="6130557"/>
            <a:ext cx="2481740"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32BFD7B4-3A14-4F51-8905-A4FC08221223}"/>
              </a:ext>
            </a:extLst>
          </p:cNvPr>
          <p:cNvSpPr txBox="1"/>
          <p:nvPr/>
        </p:nvSpPr>
        <p:spPr>
          <a:xfrm>
            <a:off x="0" y="71995"/>
            <a:ext cx="9144000" cy="646331"/>
          </a:xfrm>
          <a:prstGeom prst="rect">
            <a:avLst/>
          </a:prstGeom>
          <a:noFill/>
        </p:spPr>
        <p:txBody>
          <a:bodyPr wrap="square" rtlCol="0">
            <a:spAutoFit/>
          </a:bodyPr>
          <a:lstStyle/>
          <a:p>
            <a:pPr algn="ctr"/>
            <a:r>
              <a:rPr lang="vi-VN" sz="3600" b="1" dirty="0">
                <a:latin typeface="Times New Roman" pitchFamily="18" charset="0"/>
                <a:cs typeface="Times New Roman" pitchFamily="18" charset="0"/>
              </a:rPr>
              <a:t>BIẾN DẠNG LÒ </a:t>
            </a:r>
            <a:r>
              <a:rPr lang="vi-VN" sz="3600" b="1" dirty="0" smtClean="0">
                <a:latin typeface="Times New Roman" pitchFamily="18" charset="0"/>
                <a:cs typeface="Times New Roman" pitchFamily="18" charset="0"/>
              </a:rPr>
              <a:t>XO</a:t>
            </a:r>
            <a:endParaRPr lang="en-US" sz="3600" b="1" dirty="0">
              <a:latin typeface="Times New Roman" pitchFamily="18" charset="0"/>
              <a:cs typeface="Times New Roman" pitchFamily="18" charset="0"/>
            </a:endParaRPr>
          </a:p>
        </p:txBody>
      </p:sp>
      <p:pic>
        <p:nvPicPr>
          <p:cNvPr id="14" name="Graphic 13">
            <a:extLst>
              <a:ext uri="{FF2B5EF4-FFF2-40B4-BE49-F238E27FC236}">
                <a16:creationId xmlns="" xmlns:a16="http://schemas.microsoft.com/office/drawing/2014/main" id="{F04B2743-4F8D-42C9-9828-F01FE22CA76C}"/>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a:off x="320712" y="901087"/>
            <a:ext cx="2180577" cy="2907436"/>
          </a:xfrm>
          <a:prstGeom prst="rect">
            <a:avLst/>
          </a:prstGeom>
        </p:spPr>
      </p:pic>
      <p:pic>
        <p:nvPicPr>
          <p:cNvPr id="16" name="Countdown 3 minutes-Nho">
            <a:hlinkClick r:id="" action="ppaction://media"/>
            <a:extLst>
              <a:ext uri="{FF2B5EF4-FFF2-40B4-BE49-F238E27FC236}">
                <a16:creationId xmlns="" xmlns:a16="http://schemas.microsoft.com/office/drawing/2014/main" id="{0123CD6F-260F-40C9-A96B-5E68A996867B}"/>
              </a:ext>
            </a:extLst>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320712" y="3841394"/>
            <a:ext cx="2180577" cy="1680516"/>
          </a:xfrm>
          <a:prstGeom prst="rect">
            <a:avLst/>
          </a:prstGeom>
        </p:spPr>
      </p:pic>
    </p:spTree>
    <p:extLst>
      <p:ext uri="{BB962C8B-B14F-4D97-AF65-F5344CB8AC3E}">
        <p14:creationId xmlns="" xmlns:p14="http://schemas.microsoft.com/office/powerpoint/2010/main" val="73965279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28600"/>
            <a:ext cx="7886700" cy="758825"/>
          </a:xfrm>
        </p:spPr>
        <p:txBody>
          <a:bodyPr>
            <a:normAutofit fontScale="90000"/>
          </a:bodyPr>
          <a:lstStyle/>
          <a:p>
            <a:pPr algn="ctr" eaLnBrk="1" hangingPunct="1"/>
            <a:r>
              <a:rPr lang="en-US" altLang="en-US" sz="3600" b="1" dirty="0">
                <a:solidFill>
                  <a:srgbClr val="0070C0"/>
                </a:solidFill>
                <a:latin typeface="Times New Roman" pitchFamily="18" charset="0"/>
                <a:cs typeface="Times New Roman" pitchFamily="18" charset="0"/>
              </a:rPr>
              <a:t>VẬT CÓ SỰ BIẾN DẠNG </a:t>
            </a:r>
            <a:r>
              <a:rPr lang="en-US" altLang="en-US" sz="3600" b="1" dirty="0" smtClean="0">
                <a:solidFill>
                  <a:srgbClr val="0070C0"/>
                </a:solidFill>
                <a:latin typeface="Times New Roman" pitchFamily="18" charset="0"/>
                <a:cs typeface="Times New Roman" pitchFamily="18" charset="0"/>
              </a:rPr>
              <a:t/>
            </a:r>
            <a:br>
              <a:rPr lang="en-US" altLang="en-US" sz="3600" b="1" dirty="0" smtClean="0">
                <a:solidFill>
                  <a:srgbClr val="0070C0"/>
                </a:solidFill>
                <a:latin typeface="Times New Roman" pitchFamily="18" charset="0"/>
                <a:cs typeface="Times New Roman" pitchFamily="18" charset="0"/>
              </a:rPr>
            </a:br>
            <a:r>
              <a:rPr lang="en-US" altLang="en-US" sz="3600" b="1" dirty="0" err="1" smtClean="0">
                <a:solidFill>
                  <a:srgbClr val="0070C0"/>
                </a:solidFill>
                <a:latin typeface="Times New Roman" pitchFamily="18" charset="0"/>
                <a:cs typeface="Times New Roman" pitchFamily="18" charset="0"/>
              </a:rPr>
              <a:t>GiỐNG</a:t>
            </a:r>
            <a:r>
              <a:rPr lang="en-US" altLang="en-US" sz="3600" b="1" dirty="0" smtClean="0">
                <a:solidFill>
                  <a:srgbClr val="0070C0"/>
                </a:solidFill>
                <a:latin typeface="Times New Roman" pitchFamily="18" charset="0"/>
                <a:cs typeface="Times New Roman" pitchFamily="18" charset="0"/>
              </a:rPr>
              <a:t> BIÊN DẠNG LÒ </a:t>
            </a:r>
            <a:r>
              <a:rPr lang="en-US" altLang="en-US" sz="3600" b="1" dirty="0">
                <a:solidFill>
                  <a:srgbClr val="0070C0"/>
                </a:solidFill>
                <a:latin typeface="Times New Roman" pitchFamily="18" charset="0"/>
                <a:cs typeface="Times New Roman" pitchFamily="18" charset="0"/>
              </a:rPr>
              <a:t>XO</a:t>
            </a:r>
          </a:p>
        </p:txBody>
      </p:sp>
      <p:pic>
        <p:nvPicPr>
          <p:cNvPr id="8195" name="Picture 2"/>
          <p:cNvPicPr>
            <a:picLocks noChangeAspect="1"/>
          </p:cNvPicPr>
          <p:nvPr/>
        </p:nvPicPr>
        <p:blipFill>
          <a:blip r:embed="rId2" cstate="print"/>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cstate="print"/>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cstate="print"/>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cstate="print"/>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2158</Words>
  <Application>Microsoft Office PowerPoint</Application>
  <PresentationFormat>On-screen Show (4:3)</PresentationFormat>
  <Paragraphs>290</Paragraphs>
  <Slides>47</Slides>
  <Notes>1</Notes>
  <HiddenSlides>0</HiddenSlides>
  <MMClips>3</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VẬT CÓ SỰ BIẾN DẠNG  GiỐNG BIÊN DẠNG LÒ XO</vt:lpstr>
      <vt:lpstr>ỨNG DỤNG TRONG CUỘC SỐNG</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 Treo thẳng đứng một lò xo, đầu dưới gắn với một quả cân 100g thì lò xo có độ dài 11cm, nếu thay bằng quả cân 200g thì lò xo có độ dài 11,5cm. Hỏi nếu treo quả cân 500g thì lò xo có độ dài bao nhiêu?</vt:lpstr>
      <vt:lpstr>Slide 37</vt:lpstr>
      <vt:lpstr>Câu 9.Hai lò xo có chiều dài ban đầu như nhau.Treo hai vật có cùng khối lượng vào hai lò xo. Hỏi độ dãn của hai lò xo có bằng nhau hay không?</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Laptop Sony</cp:lastModifiedBy>
  <cp:revision>83</cp:revision>
  <dcterms:created xsi:type="dcterms:W3CDTF">2021-11-27T15:00:23Z</dcterms:created>
  <dcterms:modified xsi:type="dcterms:W3CDTF">2023-04-17T13:54:00Z</dcterms:modified>
</cp:coreProperties>
</file>