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9" r:id="rId2"/>
    <p:sldId id="258" r:id="rId3"/>
    <p:sldId id="259" r:id="rId4"/>
    <p:sldId id="262" r:id="rId5"/>
    <p:sldId id="284" r:id="rId6"/>
    <p:sldId id="285" r:id="rId7"/>
    <p:sldId id="263" r:id="rId8"/>
    <p:sldId id="288" r:id="rId9"/>
    <p:sldId id="289" r:id="rId10"/>
    <p:sldId id="290" r:id="rId11"/>
    <p:sldId id="286" r:id="rId12"/>
    <p:sldId id="287" r:id="rId13"/>
    <p:sldId id="291" r:id="rId14"/>
    <p:sldId id="292" r:id="rId15"/>
    <p:sldId id="293" r:id="rId16"/>
    <p:sldId id="278" r:id="rId17"/>
    <p:sldId id="294" r:id="rId18"/>
    <p:sldId id="279" r:id="rId19"/>
    <p:sldId id="295" r:id="rId20"/>
    <p:sldId id="280" r:id="rId21"/>
    <p:sldId id="270" r:id="rId22"/>
    <p:sldId id="271" r:id="rId23"/>
    <p:sldId id="272" r:id="rId24"/>
    <p:sldId id="273" r:id="rId25"/>
    <p:sldId id="274" r:id="rId26"/>
    <p:sldId id="275" r:id="rId27"/>
    <p:sldId id="297" r:id="rId28"/>
    <p:sldId id="298" r:id="rId29"/>
    <p:sldId id="29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1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A1A862-FF4C-4283-9675-956134551961}" type="datetimeFigureOut">
              <a:rPr lang="en-US" smtClean="0"/>
              <a:pPr/>
              <a:t>4/17/2023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7EF0B-6D2D-45A2-8FE0-AF272FFBD69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67EF0B-6D2D-45A2-8FE0-AF272FFBD69C}"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4BD944-6A1C-430A-B27D-FDD8F0DD7D1B}"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BD944-6A1C-430A-B27D-FDD8F0DD7D1B}"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BD944-6A1C-430A-B27D-FDD8F0DD7D1B}"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BD944-6A1C-430A-B27D-FDD8F0DD7D1B}"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BD944-6A1C-430A-B27D-FDD8F0DD7D1B}"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4BD944-6A1C-430A-B27D-FDD8F0DD7D1B}"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4BD944-6A1C-430A-B27D-FDD8F0DD7D1B}" type="datetimeFigureOut">
              <a:rPr lang="en-US" smtClean="0"/>
              <a:pPr/>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4BD944-6A1C-430A-B27D-FDD8F0DD7D1B}" type="datetimeFigureOut">
              <a:rPr lang="en-US" smtClean="0"/>
              <a:pPr/>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BD944-6A1C-430A-B27D-FDD8F0DD7D1B}" type="datetimeFigureOut">
              <a:rPr lang="en-US" smtClean="0"/>
              <a:pPr/>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BD944-6A1C-430A-B27D-FDD8F0DD7D1B}"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BD944-6A1C-430A-B27D-FDD8F0DD7D1B}"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BD944-6A1C-430A-B27D-FDD8F0DD7D1B}" type="datetimeFigureOut">
              <a:rPr lang="en-US" smtClean="0"/>
              <a:pPr/>
              <a:t>4/17/2023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11802-D7DF-45CD-AF1E-70A9634F43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2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p:cNvPicPr>
            <a:picLocks noChangeAspect="1" noChangeArrowheads="1"/>
          </p:cNvPicPr>
          <p:nvPr/>
        </p:nvPicPr>
        <p:blipFill>
          <a:blip r:embed="rId2" cstate="print"/>
          <a:srcRect/>
          <a:stretch>
            <a:fillRect/>
          </a:stretch>
        </p:blipFill>
        <p:spPr bwMode="auto">
          <a:xfrm>
            <a:off x="0" y="0"/>
            <a:ext cx="9099550" cy="6858000"/>
          </a:xfrm>
          <a:prstGeom prst="rect">
            <a:avLst/>
          </a:prstGeom>
          <a:noFill/>
          <a:ln w="9525">
            <a:noFill/>
            <a:miter lim="800000"/>
            <a:headEnd/>
            <a:tailEnd/>
          </a:ln>
        </p:spPr>
      </p:pic>
      <p:sp>
        <p:nvSpPr>
          <p:cNvPr id="2051" name="TextBox 5"/>
          <p:cNvSpPr txBox="1">
            <a:spLocks noChangeArrowheads="1"/>
          </p:cNvSpPr>
          <p:nvPr/>
        </p:nvSpPr>
        <p:spPr bwMode="auto">
          <a:xfrm>
            <a:off x="1987550" y="1581150"/>
            <a:ext cx="5265738" cy="738188"/>
          </a:xfrm>
          <a:prstGeom prst="rect">
            <a:avLst/>
          </a:prstGeom>
          <a:noFill/>
          <a:ln w="9525">
            <a:noFill/>
            <a:miter lim="800000"/>
            <a:headEnd/>
            <a:tailEnd/>
          </a:ln>
        </p:spPr>
        <p:txBody>
          <a:bodyPr wrap="none">
            <a:spAutoFit/>
          </a:bodyPr>
          <a:lstStyle/>
          <a:p>
            <a:pPr algn="ctr"/>
            <a:r>
              <a:rPr lang="en-US" sz="2400" b="1">
                <a:solidFill>
                  <a:srgbClr val="FF0000"/>
                </a:solidFill>
                <a:latin typeface="Times New Roman" pitchFamily="18" charset="0"/>
                <a:cs typeface="Times New Roman" pitchFamily="18" charset="0"/>
              </a:rPr>
              <a:t>BÀI GIẢNG ĐIỆN TỬ MÔN KHTN 6</a:t>
            </a:r>
          </a:p>
          <a:p>
            <a:pPr algn="ctr"/>
            <a:endParaRPr lang="en-US" b="1">
              <a:solidFill>
                <a:srgbClr val="FF0000"/>
              </a:solidFill>
              <a:latin typeface="Times New Roman" pitchFamily="18" charset="0"/>
              <a:cs typeface="Times New Roman" pitchFamily="18" charset="0"/>
            </a:endParaRPr>
          </a:p>
        </p:txBody>
      </p:sp>
      <p:pic>
        <p:nvPicPr>
          <p:cNvPr id="4" name="Picture 3">
            <a:extLst>
              <a:ext uri="{FF2B5EF4-FFF2-40B4-BE49-F238E27FC236}"/>
            </a:extLst>
          </p:cNvPr>
          <p:cNvPicPr>
            <a:picLocks noChangeAspect="1"/>
          </p:cNvPicPr>
          <p:nvPr/>
        </p:nvPicPr>
        <p:blipFill rotWithShape="1">
          <a:blip r:embed="rId3" cstate="print"/>
          <a:srcRect l="9323" t="7012" r="8375" b="3760"/>
          <a:stretch/>
        </p:blipFill>
        <p:spPr>
          <a:xfrm>
            <a:off x="284991" y="239535"/>
            <a:ext cx="770866" cy="1035299"/>
          </a:xfrm>
          <a:prstGeom prst="ellipse">
            <a:avLst/>
          </a:prstGeom>
        </p:spPr>
      </p:pic>
      <p:sp>
        <p:nvSpPr>
          <p:cNvPr id="5" name="TextBox 4">
            <a:extLst>
              <a:ext uri="{FF2B5EF4-FFF2-40B4-BE49-F238E27FC236}"/>
            </a:extLst>
          </p:cNvPr>
          <p:cNvSpPr txBox="1"/>
          <p:nvPr/>
        </p:nvSpPr>
        <p:spPr>
          <a:xfrm>
            <a:off x="2693988" y="2673350"/>
            <a:ext cx="4135437" cy="954088"/>
          </a:xfrm>
          <a:prstGeom prst="rect">
            <a:avLst/>
          </a:prstGeom>
          <a:noFill/>
        </p:spPr>
        <p:txBody>
          <a:bodyPr wrap="none">
            <a:spAutoFit/>
          </a:bodyPr>
          <a:lstStyle/>
          <a:p>
            <a:pPr>
              <a:defRPr/>
            </a:pP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Hoàng</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Quân</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defRPr/>
            </a:pP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2054" name="TextBox 6"/>
          <p:cNvSpPr txBox="1">
            <a:spLocks noChangeArrowheads="1"/>
          </p:cNvSpPr>
          <p:nvPr/>
        </p:nvSpPr>
        <p:spPr bwMode="auto">
          <a:xfrm>
            <a:off x="2632075" y="615950"/>
            <a:ext cx="5302250" cy="554038"/>
          </a:xfrm>
          <a:prstGeom prst="rect">
            <a:avLst/>
          </a:prstGeom>
          <a:noFill/>
          <a:ln w="9525">
            <a:noFill/>
            <a:miter lim="800000"/>
            <a:headEnd/>
            <a:tailEnd/>
          </a:ln>
        </p:spPr>
        <p:txBody>
          <a:bodyPr wrap="none">
            <a:spAutoFit/>
          </a:bodyPr>
          <a:lstStyle/>
          <a:p>
            <a:r>
              <a:rPr lang="en-US" sz="3000" b="1">
                <a:solidFill>
                  <a:schemeClr val="bg1"/>
                </a:solidFill>
                <a:latin typeface="Times New Roman" pitchFamily="18" charset="0"/>
                <a:cs typeface="Times New Roman" pitchFamily="18" charset="0"/>
              </a:rPr>
              <a:t>TRƯỜNG THCS LONG BIÊN</a:t>
            </a:r>
            <a:endParaRPr lang="vi-VN" sz="3000" b="1">
              <a:solidFill>
                <a:schemeClr val="bg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Quạt máy kêu to, rung lắc do đâu, khắc phục thế nào? | baotintuc.v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0" name="Picture 4" descr="Quạt máy kêu to, rung lắc do đâu, khắc phục thế nào? | baotintuc.vn"/>
          <p:cNvPicPr>
            <a:picLocks noChangeAspect="1" noChangeArrowheads="1"/>
          </p:cNvPicPr>
          <p:nvPr/>
        </p:nvPicPr>
        <p:blipFill>
          <a:blip r:embed="rId2" cstate="print"/>
          <a:srcRect/>
          <a:stretch>
            <a:fillRect/>
          </a:stretch>
        </p:blipFill>
        <p:spPr bwMode="auto">
          <a:xfrm>
            <a:off x="4343400" y="0"/>
            <a:ext cx="4800600" cy="6858000"/>
          </a:xfrm>
          <a:prstGeom prst="rect">
            <a:avLst/>
          </a:prstGeom>
          <a:noFill/>
        </p:spPr>
      </p:pic>
      <p:sp>
        <p:nvSpPr>
          <p:cNvPr id="6" name="Rectangle 5"/>
          <p:cNvSpPr/>
          <p:nvPr/>
        </p:nvSpPr>
        <p:spPr>
          <a:xfrm>
            <a:off x="0" y="0"/>
            <a:ext cx="4495800" cy="1754326"/>
          </a:xfrm>
          <a:prstGeom prst="rect">
            <a:avLst/>
          </a:prstGeom>
        </p:spPr>
        <p:txBody>
          <a:bodyPr wrap="square">
            <a:spAutoFit/>
          </a:bodyPr>
          <a:lstStyle/>
          <a:p>
            <a:r>
              <a:rPr lang="vi-VN" sz="3600" dirty="0" smtClean="0">
                <a:latin typeface="Times New Roman" pitchFamily="18" charset="0"/>
                <a:cs typeface="Times New Roman" pitchFamily="18" charset="0"/>
              </a:rPr>
              <a:t>Phần năng lượng chuyển hóa thành động năng </a:t>
            </a:r>
            <a:endParaRPr lang="en-US" sz="3600" dirty="0"/>
          </a:p>
        </p:txBody>
      </p:sp>
      <p:sp>
        <p:nvSpPr>
          <p:cNvPr id="7" name="Right Arrow 6"/>
          <p:cNvSpPr/>
          <p:nvPr/>
        </p:nvSpPr>
        <p:spPr>
          <a:xfrm>
            <a:off x="0" y="1752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1676400"/>
            <a:ext cx="4006225" cy="646331"/>
          </a:xfrm>
          <a:prstGeom prst="rect">
            <a:avLst/>
          </a:prstGeom>
        </p:spPr>
        <p:txBody>
          <a:bodyPr wrap="none">
            <a:spAutoFit/>
          </a:bodyPr>
          <a:lstStyle/>
          <a:p>
            <a:r>
              <a:rPr lang="vi-VN" sz="3600" dirty="0" smtClean="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9" name="Rectangle 8"/>
          <p:cNvSpPr/>
          <p:nvPr/>
        </p:nvSpPr>
        <p:spPr>
          <a:xfrm>
            <a:off x="0" y="2667000"/>
            <a:ext cx="4495800" cy="1754326"/>
          </a:xfrm>
          <a:prstGeom prst="rect">
            <a:avLst/>
          </a:prstGeom>
        </p:spPr>
        <p:txBody>
          <a:bodyPr wrap="square">
            <a:spAutoFit/>
          </a:bodyPr>
          <a:lstStyle/>
          <a:p>
            <a:r>
              <a:rPr lang="vi-VN" sz="3600" dirty="0" smtClean="0">
                <a:latin typeface="Times New Roman" pitchFamily="18" charset="0"/>
                <a:cs typeface="Times New Roman" pitchFamily="18" charset="0"/>
              </a:rPr>
              <a:t>Phần năng lượng chuyển hóa thành nhiệt năng </a:t>
            </a:r>
            <a:endParaRPr lang="en-US" sz="3600" dirty="0"/>
          </a:p>
        </p:txBody>
      </p:sp>
      <p:sp>
        <p:nvSpPr>
          <p:cNvPr id="10" name="Right Arrow 9"/>
          <p:cNvSpPr/>
          <p:nvPr/>
        </p:nvSpPr>
        <p:spPr>
          <a:xfrm>
            <a:off x="228600" y="4343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0600" y="4343400"/>
            <a:ext cx="3986989" cy="646331"/>
          </a:xfrm>
          <a:prstGeom prst="rect">
            <a:avLst/>
          </a:prstGeom>
        </p:spPr>
        <p:txBody>
          <a:bodyPr wrap="none">
            <a:spAutoFit/>
          </a:bodyPr>
          <a:lstStyle/>
          <a:p>
            <a:r>
              <a:rPr lang="vi-VN" sz="3600" dirty="0" smtClean="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0" fill="hold"/>
                                        <p:tgtEl>
                                          <p:spTgt spid="7"/>
                                        </p:tgtEl>
                                        <p:attrNameLst>
                                          <p:attrName>ppt_x</p:attrName>
                                        </p:attrNameLst>
                                      </p:cBhvr>
                                      <p:tavLst>
                                        <p:tav tm="0">
                                          <p:val>
                                            <p:strVal val="#ppt_x"/>
                                          </p:val>
                                        </p:tav>
                                        <p:tav tm="100000">
                                          <p:val>
                                            <p:strVal val="#ppt_x"/>
                                          </p:val>
                                        </p:tav>
                                      </p:tavLst>
                                    </p:anim>
                                    <p:anim calcmode="lin" valueType="num">
                                      <p:cBhvr additive="base">
                                        <p:cTn id="13"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lide(fromBottom)">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0" fill="hold"/>
                                        <p:tgtEl>
                                          <p:spTgt spid="10"/>
                                        </p:tgtEl>
                                        <p:attrNameLst>
                                          <p:attrName>ppt_x</p:attrName>
                                        </p:attrNameLst>
                                      </p:cBhvr>
                                      <p:tavLst>
                                        <p:tav tm="0">
                                          <p:val>
                                            <p:strVal val="#ppt_x"/>
                                          </p:val>
                                        </p:tav>
                                        <p:tav tm="100000">
                                          <p:val>
                                            <p:strVal val="#ppt_x"/>
                                          </p:val>
                                        </p:tav>
                                      </p:tavLst>
                                    </p:anim>
                                    <p:anim calcmode="lin" valueType="num">
                                      <p:cBhvr additive="base">
                                        <p:cTn id="29"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plus(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0" y="3048000"/>
            <a:ext cx="9144000" cy="19050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3600" dirty="0" smtClean="0">
                <a:latin typeface="Times New Roman" pitchFamily="18" charset="0"/>
                <a:cs typeface="Times New Roman" pitchFamily="18" charset="0"/>
              </a:rPr>
              <a:t>Trong việc đun sôi nước như hình trên, năng lượng nào là hữu ích, năng lượng nào là hao phí?</a:t>
            </a:r>
            <a:endParaRPr lang="en-US" sz="3600" dirty="0">
              <a:latin typeface="Times New Roman" pitchFamily="18" charset="0"/>
              <a:cs typeface="Times New Roman" pitchFamily="18" charset="0"/>
            </a:endParaRPr>
          </a:p>
        </p:txBody>
      </p:sp>
      <p:sp>
        <p:nvSpPr>
          <p:cNvPr id="5" name="Rectangle 4"/>
          <p:cNvSpPr/>
          <p:nvPr/>
        </p:nvSpPr>
        <p:spPr>
          <a:xfrm>
            <a:off x="0" y="5029200"/>
            <a:ext cx="7231467" cy="646331"/>
          </a:xfrm>
          <a:prstGeom prst="rect">
            <a:avLst/>
          </a:prstGeom>
        </p:spPr>
        <p:txBody>
          <a:bodyPr wrap="none">
            <a:spAutoFit/>
          </a:bodyPr>
          <a:lstStyle/>
          <a:p>
            <a:r>
              <a:rPr lang="vi-VN" sz="3600" dirty="0" smtClean="0">
                <a:latin typeface="Times New Roman" pitchFamily="18" charset="0"/>
                <a:cs typeface="Times New Roman" pitchFamily="18" charset="0"/>
              </a:rPr>
              <a:t>Năng lượng làm nóng nước là hữu ích</a:t>
            </a:r>
            <a:endParaRPr lang="en-US" sz="3600" dirty="0">
              <a:latin typeface="Times New Roman" pitchFamily="18" charset="0"/>
              <a:cs typeface="Times New Roman" pitchFamily="18" charset="0"/>
            </a:endParaRPr>
          </a:p>
        </p:txBody>
      </p:sp>
      <p:sp>
        <p:nvSpPr>
          <p:cNvPr id="6" name="Rectangle 5"/>
          <p:cNvSpPr/>
          <p:nvPr/>
        </p:nvSpPr>
        <p:spPr>
          <a:xfrm>
            <a:off x="0" y="5657671"/>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Năng lượng tổn thất ra bên ngoài môi trường là hao phí</a:t>
            </a:r>
            <a:endParaRPr lang="en-US" sz="3600" dirty="0">
              <a:latin typeface="Times New Roman" pitchFamily="18" charset="0"/>
              <a:cs typeface="Times New Roman" pitchFamily="18" charset="0"/>
            </a:endParaRPr>
          </a:p>
        </p:txBody>
      </p:sp>
      <p:pic>
        <p:nvPicPr>
          <p:cNvPr id="7" name="Picture 6" descr="Graphical user interface, text, application&#10;&#10;Description automatically generated">
            <a:extLst>
              <a:ext uri="{FF2B5EF4-FFF2-40B4-BE49-F238E27FC236}">
                <a16:creationId xmlns="" xmlns:a16="http://schemas.microsoft.com/office/drawing/2014/main" id="{9E9E5799-B535-4F64-B5A3-968C7BFBAC02}"/>
              </a:ext>
            </a:extLst>
          </p:cNvPr>
          <p:cNvPicPr>
            <a:picLocks noChangeAspect="1"/>
          </p:cNvPicPr>
          <p:nvPr/>
        </p:nvPicPr>
        <p:blipFill rotWithShape="1">
          <a:blip r:embed="rId2" cstate="print"/>
          <a:srcRect l="8899" t="29695" r="81873" b="50322"/>
          <a:stretch/>
        </p:blipFill>
        <p:spPr>
          <a:xfrm>
            <a:off x="381000" y="228600"/>
            <a:ext cx="2590800" cy="2002962"/>
          </a:xfrm>
          <a:prstGeom prst="rect">
            <a:avLst/>
          </a:prstGeom>
        </p:spPr>
      </p:pic>
      <p:sp>
        <p:nvSpPr>
          <p:cNvPr id="8" name="TextBox 7">
            <a:extLst>
              <a:ext uri="{FF2B5EF4-FFF2-40B4-BE49-F238E27FC236}">
                <a16:creationId xmlns="" xmlns:a16="http://schemas.microsoft.com/office/drawing/2014/main" id="{776FE13A-65C5-4CBB-A411-78F9555805A6}"/>
              </a:ext>
            </a:extLst>
          </p:cNvPr>
          <p:cNvSpPr txBox="1"/>
          <p:nvPr/>
        </p:nvSpPr>
        <p:spPr>
          <a:xfrm>
            <a:off x="0" y="2057400"/>
            <a:ext cx="3352800" cy="1104249"/>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a)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nồi</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treo</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phía</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trên</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bếp</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củi</a:t>
            </a:r>
            <a:endParaRPr lang="en-US" sz="2800" dirty="0">
              <a:latin typeface="Times New Roman" pitchFamily="18" charset="0"/>
              <a:cs typeface="Times New Roman" pitchFamily="18" charset="0"/>
            </a:endParaRPr>
          </a:p>
        </p:txBody>
      </p:sp>
      <p:pic>
        <p:nvPicPr>
          <p:cNvPr id="9" name="Picture 8" descr="Graphical user interface, text, application&#10;&#10;Description automatically generated">
            <a:extLst>
              <a:ext uri="{FF2B5EF4-FFF2-40B4-BE49-F238E27FC236}">
                <a16:creationId xmlns="" xmlns:a16="http://schemas.microsoft.com/office/drawing/2014/main" id="{4FC433C7-B598-4384-9CF0-6409B88C7A7D}"/>
              </a:ext>
            </a:extLst>
          </p:cNvPr>
          <p:cNvPicPr>
            <a:picLocks noChangeAspect="1"/>
          </p:cNvPicPr>
          <p:nvPr/>
        </p:nvPicPr>
        <p:blipFill rotWithShape="1">
          <a:blip r:embed="rId2" cstate="print"/>
          <a:srcRect l="18703" t="32087" r="72068" b="51376"/>
          <a:stretch/>
        </p:blipFill>
        <p:spPr>
          <a:xfrm>
            <a:off x="3124200" y="152400"/>
            <a:ext cx="2971800" cy="1897386"/>
          </a:xfrm>
          <a:prstGeom prst="rect">
            <a:avLst/>
          </a:prstGeom>
        </p:spPr>
      </p:pic>
      <p:sp>
        <p:nvSpPr>
          <p:cNvPr id="10" name="TextBox 9">
            <a:extLst>
              <a:ext uri="{FF2B5EF4-FFF2-40B4-BE49-F238E27FC236}">
                <a16:creationId xmlns="" xmlns:a16="http://schemas.microsoft.com/office/drawing/2014/main" id="{C4A66916-889C-4088-858A-7A68A0D0D9B4}"/>
              </a:ext>
            </a:extLst>
          </p:cNvPr>
          <p:cNvSpPr txBox="1"/>
          <p:nvPr/>
        </p:nvSpPr>
        <p:spPr>
          <a:xfrm>
            <a:off x="3276600" y="1905000"/>
            <a:ext cx="3048000" cy="1104241"/>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b)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ấm</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đặt</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phía</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trên</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bếp</a:t>
            </a:r>
            <a:r>
              <a:rPr lang="en-US" sz="2800" b="0" i="0" dirty="0">
                <a:effectLst/>
                <a:latin typeface="Times New Roman" pitchFamily="18" charset="0"/>
                <a:cs typeface="Times New Roman" pitchFamily="18" charset="0"/>
              </a:rPr>
              <a:t> than</a:t>
            </a:r>
            <a:endParaRPr lang="en-US" sz="2800" dirty="0">
              <a:latin typeface="Times New Roman" pitchFamily="18" charset="0"/>
              <a:cs typeface="Times New Roman" pitchFamily="18" charset="0"/>
            </a:endParaRPr>
          </a:p>
        </p:txBody>
      </p:sp>
      <p:pic>
        <p:nvPicPr>
          <p:cNvPr id="11" name="Picture 10" descr="Graphical user interface, text, application&#10;&#10;Description automatically generated">
            <a:extLst>
              <a:ext uri="{FF2B5EF4-FFF2-40B4-BE49-F238E27FC236}">
                <a16:creationId xmlns="" xmlns:a16="http://schemas.microsoft.com/office/drawing/2014/main" id="{6A5D6759-C153-4084-B643-9844689B0EED}"/>
              </a:ext>
            </a:extLst>
          </p:cNvPr>
          <p:cNvPicPr>
            <a:picLocks noChangeAspect="1"/>
          </p:cNvPicPr>
          <p:nvPr/>
        </p:nvPicPr>
        <p:blipFill rotWithShape="1">
          <a:blip r:embed="rId2" cstate="print"/>
          <a:srcRect l="27625" t="34420" r="61736" b="50752"/>
          <a:stretch/>
        </p:blipFill>
        <p:spPr>
          <a:xfrm>
            <a:off x="6248400" y="152400"/>
            <a:ext cx="2895600" cy="1748422"/>
          </a:xfrm>
          <a:prstGeom prst="rect">
            <a:avLst/>
          </a:prstGeom>
        </p:spPr>
      </p:pic>
      <p:sp>
        <p:nvSpPr>
          <p:cNvPr id="12" name="TextBox 11">
            <a:extLst>
              <a:ext uri="{FF2B5EF4-FFF2-40B4-BE49-F238E27FC236}">
                <a16:creationId xmlns="" xmlns:a16="http://schemas.microsoft.com/office/drawing/2014/main" id="{858F2606-078C-4426-9A88-90724AF60D3B}"/>
              </a:ext>
            </a:extLst>
          </p:cNvPr>
          <p:cNvSpPr txBox="1"/>
          <p:nvPr/>
        </p:nvSpPr>
        <p:spPr>
          <a:xfrm>
            <a:off x="6400800" y="1905000"/>
            <a:ext cx="2743200" cy="703715"/>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c)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ấm</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điện</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plus(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4)">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slide(fromBottom)">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slide(fromBottom)">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heel(4)">
                                      <p:cBhvr>
                                        <p:cTn id="4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679486" cy="646331"/>
          </a:xfrm>
          <a:prstGeom prst="rect">
            <a:avLst/>
          </a:prstGeom>
        </p:spPr>
        <p:txBody>
          <a:bodyPr wrap="none">
            <a:spAutoFit/>
          </a:bodyPr>
          <a:lstStyle/>
          <a:p>
            <a:pPr fontAlgn="base"/>
            <a:r>
              <a:rPr lang="vi-VN" sz="3600" b="1" dirty="0" smtClean="0">
                <a:latin typeface="Times New Roman" pitchFamily="18" charset="0"/>
                <a:cs typeface="Times New Roman" pitchFamily="18" charset="0"/>
              </a:rPr>
              <a:t>II. Năng lượng hao phí</a:t>
            </a:r>
            <a:endParaRPr lang="vi-VN" sz="3600" b="1" dirty="0">
              <a:latin typeface="Times New Roman" pitchFamily="18" charset="0"/>
              <a:cs typeface="Times New Roman" pitchFamily="18" charset="0"/>
            </a:endParaRPr>
          </a:p>
        </p:txBody>
      </p:sp>
      <p:sp>
        <p:nvSpPr>
          <p:cNvPr id="5" name="Rectangle 4"/>
          <p:cNvSpPr/>
          <p:nvPr/>
        </p:nvSpPr>
        <p:spPr>
          <a:xfrm>
            <a:off x="0" y="533400"/>
            <a:ext cx="9144000" cy="646331"/>
          </a:xfrm>
          <a:prstGeom prst="rect">
            <a:avLst/>
          </a:prstGeom>
        </p:spPr>
        <p:txBody>
          <a:bodyPr wrap="square">
            <a:spAutoFit/>
          </a:bodyPr>
          <a:lstStyle/>
          <a:p>
            <a:r>
              <a:rPr lang="vi-VN" sz="3600" dirty="0" smtClean="0">
                <a:latin typeface="Times New Roman" pitchFamily="18" charset="0"/>
                <a:cs typeface="Times New Roman" pitchFamily="18" charset="0"/>
              </a:rPr>
              <a:t>Hãy tìm ví dụ để minh họa cho nhận định trên?</a:t>
            </a:r>
          </a:p>
        </p:txBody>
      </p:sp>
      <p:sp>
        <p:nvSpPr>
          <p:cNvPr id="7" name="Rectangle 6"/>
          <p:cNvSpPr/>
          <p:nvPr/>
        </p:nvSpPr>
        <p:spPr>
          <a:xfrm>
            <a:off x="0" y="1219200"/>
            <a:ext cx="4572000" cy="2862322"/>
          </a:xfrm>
          <a:prstGeom prst="rect">
            <a:avLst/>
          </a:prstGeom>
        </p:spPr>
        <p:txBody>
          <a:bodyPr>
            <a:spAutoFit/>
          </a:bodyPr>
          <a:lstStyle/>
          <a:p>
            <a:r>
              <a:rPr lang="vi-VN" sz="3600" dirty="0" smtClean="0">
                <a:latin typeface="Times New Roman" pitchFamily="18" charset="0"/>
                <a:cs typeface="Times New Roman" pitchFamily="18" charset="0"/>
              </a:rPr>
              <a:t>Trong trường hợp bóng đèn sáng:</a:t>
            </a:r>
          </a:p>
          <a:p>
            <a:r>
              <a:rPr lang="vi-VN" sz="3600" dirty="0" smtClean="0">
                <a:latin typeface="Times New Roman" pitchFamily="18" charset="0"/>
                <a:cs typeface="Times New Roman" pitchFamily="18" charset="0"/>
              </a:rPr>
              <a:t>+ Năng lượng có ích là năng lượng ánh sáng để chiếu sáng.</a:t>
            </a:r>
            <a:endParaRPr lang="vi-VN" sz="3600" dirty="0">
              <a:latin typeface="Times New Roman" pitchFamily="18" charset="0"/>
              <a:cs typeface="Times New Roman" pitchFamily="18" charset="0"/>
            </a:endParaRPr>
          </a:p>
        </p:txBody>
      </p:sp>
      <p:sp>
        <p:nvSpPr>
          <p:cNvPr id="39940" name="AutoShape 4" descr="Đèn Ánh Sáng Bóng Ý - Ảnh miễn phí trên Pixab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42" name="Picture 6" descr="Đèn Ánh Sáng Bóng Ý - Ảnh miễn phí trên Pixabay"/>
          <p:cNvPicPr>
            <a:picLocks noChangeAspect="1" noChangeArrowheads="1"/>
          </p:cNvPicPr>
          <p:nvPr/>
        </p:nvPicPr>
        <p:blipFill>
          <a:blip r:embed="rId2" cstate="print"/>
          <a:srcRect/>
          <a:stretch>
            <a:fillRect/>
          </a:stretch>
        </p:blipFill>
        <p:spPr bwMode="auto">
          <a:xfrm>
            <a:off x="4648200" y="1219200"/>
            <a:ext cx="4495800" cy="4572000"/>
          </a:xfrm>
          <a:prstGeom prst="rect">
            <a:avLst/>
          </a:prstGeom>
          <a:noFill/>
        </p:spPr>
      </p:pic>
      <p:sp>
        <p:nvSpPr>
          <p:cNvPr id="10" name="Rectangle 9"/>
          <p:cNvSpPr/>
          <p:nvPr/>
        </p:nvSpPr>
        <p:spPr>
          <a:xfrm>
            <a:off x="0" y="4343400"/>
            <a:ext cx="4572000" cy="2308324"/>
          </a:xfrm>
          <a:prstGeom prst="rect">
            <a:avLst/>
          </a:prstGeom>
        </p:spPr>
        <p:txBody>
          <a:bodyPr>
            <a:spAutoFit/>
          </a:bodyPr>
          <a:lstStyle/>
          <a:p>
            <a:r>
              <a:rPr lang="vi-VN" sz="3600" dirty="0" smtClean="0">
                <a:latin typeface="Times New Roman" pitchFamily="18" charset="0"/>
                <a:cs typeface="Times New Roman" pitchFamily="18" charset="0"/>
              </a:rPr>
              <a:t>+ Năng lượng hao phí là năng lượng nhiệt, làm cho bóng đèn nóng lên.</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heel(4)">
                                      <p:cBhvr>
                                        <p:cTn id="25"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35846" cy="646331"/>
          </a:xfrm>
          <a:prstGeom prst="rect">
            <a:avLst/>
          </a:prstGeom>
        </p:spPr>
        <p:txBody>
          <a:bodyPr wrap="none">
            <a:spAutoFit/>
          </a:bodyPr>
          <a:lstStyle/>
          <a:p>
            <a:r>
              <a:rPr lang="vi-VN" sz="3600" dirty="0" smtClean="0">
                <a:latin typeface="Times New Roman" pitchFamily="18" charset="0"/>
                <a:cs typeface="Times New Roman" pitchFamily="18" charset="0"/>
              </a:rPr>
              <a:t>Trong trường hợp, quạt điện đang chạy:</a:t>
            </a:r>
            <a:endParaRPr lang="en-US" sz="3600" dirty="0">
              <a:latin typeface="Times New Roman" pitchFamily="18" charset="0"/>
              <a:cs typeface="Times New Roman" pitchFamily="18" charset="0"/>
            </a:endParaRPr>
          </a:p>
        </p:txBody>
      </p:sp>
      <p:pic>
        <p:nvPicPr>
          <p:cNvPr id="46082" name="Picture 2" descr="Khắc phục lỗi quạt bị kêu khi quay tuốc năng - Quạt điện tico - XanhThai"/>
          <p:cNvPicPr>
            <a:picLocks noChangeAspect="1" noChangeArrowheads="1"/>
          </p:cNvPicPr>
          <p:nvPr/>
        </p:nvPicPr>
        <p:blipFill>
          <a:blip r:embed="rId2" cstate="print"/>
          <a:srcRect/>
          <a:stretch>
            <a:fillRect/>
          </a:stretch>
        </p:blipFill>
        <p:spPr bwMode="auto">
          <a:xfrm>
            <a:off x="4572000" y="1295401"/>
            <a:ext cx="4572000" cy="5562600"/>
          </a:xfrm>
          <a:prstGeom prst="rect">
            <a:avLst/>
          </a:prstGeom>
          <a:noFill/>
        </p:spPr>
      </p:pic>
      <p:sp>
        <p:nvSpPr>
          <p:cNvPr id="7" name="Rectangle 6"/>
          <p:cNvSpPr/>
          <p:nvPr/>
        </p:nvSpPr>
        <p:spPr>
          <a:xfrm>
            <a:off x="0" y="990600"/>
            <a:ext cx="4572000" cy="2308324"/>
          </a:xfrm>
          <a:prstGeom prst="rect">
            <a:avLst/>
          </a:prstGeom>
        </p:spPr>
        <p:txBody>
          <a:bodyPr>
            <a:spAutoFit/>
          </a:bodyPr>
          <a:lstStyle/>
          <a:p>
            <a:r>
              <a:rPr lang="vi-VN" sz="3600" dirty="0" smtClean="0">
                <a:latin typeface="Times New Roman" pitchFamily="18" charset="0"/>
                <a:cs typeface="Times New Roman" pitchFamily="18" charset="0"/>
              </a:rPr>
              <a:t>+ Năng lượng có ích là động năng, cánh quạt chuyển động tạo ra gió mát.</a:t>
            </a:r>
            <a:endParaRPr lang="en-US" sz="3600" dirty="0">
              <a:latin typeface="Times New Roman" pitchFamily="18" charset="0"/>
              <a:cs typeface="Times New Roman" pitchFamily="18" charset="0"/>
            </a:endParaRPr>
          </a:p>
        </p:txBody>
      </p:sp>
      <p:sp>
        <p:nvSpPr>
          <p:cNvPr id="8" name="Rectangle 7"/>
          <p:cNvSpPr/>
          <p:nvPr/>
        </p:nvSpPr>
        <p:spPr>
          <a:xfrm>
            <a:off x="0" y="3429000"/>
            <a:ext cx="4572000" cy="1754326"/>
          </a:xfrm>
          <a:prstGeom prst="rect">
            <a:avLst/>
          </a:prstGeom>
        </p:spPr>
        <p:txBody>
          <a:bodyPr>
            <a:spAutoFit/>
          </a:bodyPr>
          <a:lstStyle/>
          <a:p>
            <a:r>
              <a:rPr lang="vi-VN" sz="3600" dirty="0" smtClean="0">
                <a:latin typeface="Times New Roman" pitchFamily="18" charset="0"/>
                <a:cs typeface="Times New Roman" pitchFamily="18" charset="0"/>
              </a:rPr>
              <a:t>+ Năng lượng hao phí là năng lượng nhiệt làm nóng động cơ.</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2308324"/>
          </a:xfrm>
          <a:prstGeom prst="rect">
            <a:avLst/>
          </a:prstGeom>
        </p:spPr>
        <p:txBody>
          <a:bodyPr wrap="square">
            <a:spAutoFit/>
          </a:bodyPr>
          <a:lstStyle/>
          <a:p>
            <a:r>
              <a:rPr lang="vi-VN" sz="3600" dirty="0" smtClean="0">
                <a:latin typeface="Times New Roman" pitchFamily="18" charset="0"/>
                <a:cs typeface="Times New Roman" pitchFamily="18" charset="0"/>
              </a:rPr>
              <a:t>Nêu tình huống (ở gia đình, ở lớp học) cho thấy luôn có năng lượng hao phí xuất hiện trong quá trình sử dụng năng lượng. Xác định nguyên nhân gây ra sự hao phí đó?</a:t>
            </a:r>
            <a:endParaRPr lang="en-US" sz="3600" dirty="0">
              <a:latin typeface="Times New Roman" pitchFamily="18" charset="0"/>
              <a:cs typeface="Times New Roman" pitchFamily="18" charset="0"/>
            </a:endParaRPr>
          </a:p>
        </p:txBody>
      </p:sp>
      <p:sp>
        <p:nvSpPr>
          <p:cNvPr id="6" name="Rectangle 5"/>
          <p:cNvSpPr/>
          <p:nvPr/>
        </p:nvSpPr>
        <p:spPr>
          <a:xfrm>
            <a:off x="0" y="0"/>
            <a:ext cx="5838458" cy="646331"/>
          </a:xfrm>
          <a:prstGeom prst="rect">
            <a:avLst/>
          </a:prstGeom>
        </p:spPr>
        <p:txBody>
          <a:bodyPr wrap="none">
            <a:spAutoFit/>
          </a:bodyPr>
          <a:lstStyle/>
          <a:p>
            <a:r>
              <a:rPr lang="vi-VN" b="1" dirty="0" smtClean="0"/>
              <a:t> </a:t>
            </a:r>
            <a:r>
              <a:rPr lang="vi-VN" sz="3600" b="1" dirty="0" smtClean="0">
                <a:latin typeface="Times New Roman" pitchFamily="18" charset="0"/>
                <a:cs typeface="Times New Roman" pitchFamily="18" charset="0"/>
              </a:rPr>
              <a:t>Ví dụ tình huống ở gia đình:</a:t>
            </a:r>
            <a:endParaRPr lang="en-US" sz="3600" dirty="0">
              <a:latin typeface="Times New Roman" pitchFamily="18" charset="0"/>
              <a:cs typeface="Times New Roman" pitchFamily="18" charset="0"/>
            </a:endParaRPr>
          </a:p>
        </p:txBody>
      </p:sp>
      <p:sp>
        <p:nvSpPr>
          <p:cNvPr id="7" name="Rectangle 6"/>
          <p:cNvSpPr/>
          <p:nvPr/>
        </p:nvSpPr>
        <p:spPr>
          <a:xfrm>
            <a:off x="0" y="609600"/>
            <a:ext cx="9144000" cy="3539430"/>
          </a:xfrm>
          <a:prstGeom prst="rect">
            <a:avLst/>
          </a:prstGeom>
        </p:spPr>
        <p:txBody>
          <a:bodyPr wrap="square">
            <a:spAutoFit/>
          </a:bodyPr>
          <a:lstStyle/>
          <a:p>
            <a:r>
              <a:rPr lang="vi-VN" sz="3200" dirty="0" smtClean="0">
                <a:latin typeface="Times New Roman" pitchFamily="18" charset="0"/>
                <a:cs typeface="Times New Roman" pitchFamily="18" charset="0"/>
              </a:rPr>
              <a:t>Nhà em thường dùng bếp gas để nấu đồ ăn cho gia đình. Nhưng khi đun bếp, em thấy rất nóng, đun thức ăn cũng thấy lâu chín. Như vậy, trong quá trình sử dụng năng lượng nhiệt từ gas để nấu chín thức ăn thì năng lượng nhiệt còn bị thất thoát ra môi trường làm nóng môi trường bên ngoài và làm nóng xoong/ nồi đựng thức ăn. Đó chính là năng lượng hao phí.</a:t>
            </a:r>
            <a:endParaRPr lang="en-US" sz="3200" dirty="0">
              <a:latin typeface="Times New Roman" pitchFamily="18" charset="0"/>
              <a:cs typeface="Times New Roman" pitchFamily="18" charset="0"/>
            </a:endParaRPr>
          </a:p>
        </p:txBody>
      </p:sp>
      <p:pic>
        <p:nvPicPr>
          <p:cNvPr id="47106" name="Picture 2" descr="Sử dụng bếp đúng cách tránh những sai lầm đáng tiếc dễ gây cháy nổ"/>
          <p:cNvPicPr>
            <a:picLocks noChangeAspect="1" noChangeArrowheads="1"/>
          </p:cNvPicPr>
          <p:nvPr/>
        </p:nvPicPr>
        <p:blipFill>
          <a:blip r:embed="rId2" cstate="print"/>
          <a:srcRect/>
          <a:stretch>
            <a:fillRect/>
          </a:stretch>
        </p:blipFill>
        <p:spPr bwMode="auto">
          <a:xfrm>
            <a:off x="838200" y="4050029"/>
            <a:ext cx="7010400" cy="28079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plus(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xEl>
                                              <p:pRg st="0" end="0"/>
                                            </p:txEl>
                                          </p:spTgt>
                                        </p:tgtEl>
                                      </p:cBhvr>
                                    </p:animEffect>
                                    <p:set>
                                      <p:cBhvr>
                                        <p:cTn id="12"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47106"/>
                                        </p:tgtEl>
                                        <p:attrNameLst>
                                          <p:attrName>style.visibility</p:attrName>
                                        </p:attrNameLst>
                                      </p:cBhvr>
                                      <p:to>
                                        <p:strVal val="visible"/>
                                      </p:to>
                                    </p:set>
                                    <p:animEffect transition="in" filter="wheel(4)">
                                      <p:cBhvr>
                                        <p:cTn id="23" dur="2000"/>
                                        <p:tgtEl>
                                          <p:spTgt spid="47106"/>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plus(in)">
                                      <p:cBhvr>
                                        <p:cTn id="2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618846" cy="646331"/>
          </a:xfrm>
          <a:prstGeom prst="rect">
            <a:avLst/>
          </a:prstGeom>
        </p:spPr>
        <p:txBody>
          <a:bodyPr wrap="none">
            <a:spAutoFit/>
          </a:bodyPr>
          <a:lstStyle/>
          <a:p>
            <a:r>
              <a:rPr lang="en-US" sz="3600" b="1" dirty="0" err="1" smtClean="0">
                <a:latin typeface="Times New Roman" pitchFamily="18" charset="0"/>
                <a:cs typeface="Times New Roman" pitchFamily="18" charset="0"/>
              </a:rPr>
              <a:t>Ví</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dụ</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tình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huống</a:t>
            </a:r>
            <a:r>
              <a:rPr lang="en-US" sz="3600" b="1" dirty="0" smtClean="0">
                <a:latin typeface="Times New Roman" pitchFamily="18" charset="0"/>
                <a:cs typeface="Times New Roman" pitchFamily="18" charset="0"/>
              </a:rPr>
              <a:t> ở </a:t>
            </a:r>
            <a:r>
              <a:rPr lang="en-US" sz="3600" b="1" dirty="0" err="1" smtClean="0">
                <a:latin typeface="Times New Roman" pitchFamily="18" charset="0"/>
                <a:cs typeface="Times New Roman" pitchFamily="18" charset="0"/>
              </a:rPr>
              <a:t>lớp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học</a:t>
            </a:r>
            <a:r>
              <a:rPr lang="en-US" sz="3600" b="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 name="Rectangle 4"/>
          <p:cNvSpPr/>
          <p:nvPr/>
        </p:nvSpPr>
        <p:spPr>
          <a:xfrm>
            <a:off x="0" y="762000"/>
            <a:ext cx="5029200" cy="5016758"/>
          </a:xfrm>
          <a:prstGeom prst="rect">
            <a:avLst/>
          </a:prstGeom>
        </p:spPr>
        <p:txBody>
          <a:bodyPr wrap="square">
            <a:spAutoFit/>
          </a:bodyPr>
          <a:lstStyle/>
          <a:p>
            <a:r>
              <a:rPr lang="vi-VN" sz="3200" dirty="0" smtClean="0">
                <a:latin typeface="Times New Roman" pitchFamily="18" charset="0"/>
                <a:cs typeface="Times New Roman" pitchFamily="18" charset="0"/>
              </a:rPr>
              <a:t>Vào mùa hè nắng nóng, tất cả các quạt ở trong lớp học luôn được bật và chỉ tắt đi  khi tan giờ học và sờ vào hộp động cơ của quạt luôn thấy nó nóng ran. Như vậy, năng lượng hao phí xuất hiện ở đây là do năng lượng nhiệt của dòng điện làm nóng hộp động cơ quạt.</a:t>
            </a:r>
            <a:endParaRPr lang="en-US" sz="3200" dirty="0">
              <a:latin typeface="Times New Roman" pitchFamily="18" charset="0"/>
              <a:cs typeface="Times New Roman" pitchFamily="18" charset="0"/>
            </a:endParaRPr>
          </a:p>
        </p:txBody>
      </p:sp>
      <p:pic>
        <p:nvPicPr>
          <p:cNvPr id="6" name="Picture 2" descr="Khắc phục lỗi quạt bị kêu khi quay tuốc năng - Quạt điện tico - XanhThai"/>
          <p:cNvPicPr>
            <a:picLocks noChangeAspect="1" noChangeArrowheads="1"/>
          </p:cNvPicPr>
          <p:nvPr/>
        </p:nvPicPr>
        <p:blipFill>
          <a:blip r:embed="rId2" cstate="print"/>
          <a:srcRect/>
          <a:stretch>
            <a:fillRect/>
          </a:stretch>
        </p:blipFill>
        <p:spPr bwMode="auto">
          <a:xfrm>
            <a:off x="4947780" y="685800"/>
            <a:ext cx="4196220" cy="5105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lấp lánh"/>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A person riding a bicycle&#10;&#10;Description automatically generated with medium confidence">
            <a:extLst>
              <a:ext uri="{FF2B5EF4-FFF2-40B4-BE49-F238E27FC236}">
                <a16:creationId xmlns="" xmlns:a16="http://schemas.microsoft.com/office/drawing/2014/main" id="{D5322428-BB65-4DE6-A1EC-F1FCBC382D99}"/>
              </a:ext>
            </a:extLst>
          </p:cNvPr>
          <p:cNvPicPr>
            <a:picLocks noChangeAspect="1"/>
          </p:cNvPicPr>
          <p:nvPr/>
        </p:nvPicPr>
        <p:blipFill>
          <a:blip r:embed="rId3" cstate="print"/>
          <a:stretch>
            <a:fillRect/>
          </a:stretch>
        </p:blipFill>
        <p:spPr>
          <a:xfrm>
            <a:off x="0" y="2133600"/>
            <a:ext cx="4088720" cy="4724400"/>
          </a:xfrm>
          <a:prstGeom prst="rect">
            <a:avLst/>
          </a:prstGeom>
        </p:spPr>
      </p:pic>
      <p:sp>
        <p:nvSpPr>
          <p:cNvPr id="4" name="Title 1">
            <a:extLst>
              <a:ext uri="{FF2B5EF4-FFF2-40B4-BE49-F238E27FC236}">
                <a16:creationId xmlns="" xmlns:a16="http://schemas.microsoft.com/office/drawing/2014/main" id="{E8377C7E-BB71-451F-9F92-918137D9851B}"/>
              </a:ext>
            </a:extLst>
          </p:cNvPr>
          <p:cNvSpPr>
            <a:spLocks noGrp="1"/>
          </p:cNvSpPr>
          <p:nvPr>
            <p:ph type="title"/>
          </p:nvPr>
        </p:nvSpPr>
        <p:spPr>
          <a:xfrm>
            <a:off x="4114800" y="228600"/>
            <a:ext cx="5029200" cy="1450757"/>
          </a:xfrm>
        </p:spPr>
        <p:txBody>
          <a:bodyPr vert="horz" lIns="91440" tIns="45720" rIns="91440" bIns="45720" rtlCol="0" anchor="b">
            <a:noAutofit/>
          </a:bodyPr>
          <a:lstStyle/>
          <a:p>
            <a:pPr>
              <a:lnSpc>
                <a:spcPct val="120000"/>
              </a:lnSpc>
            </a:pPr>
            <a:r>
              <a:rPr lang="en-US" sz="2800" b="1" dirty="0">
                <a:latin typeface="Times New Roman" pitchFamily="18" charset="0"/>
                <a:cs typeface="Times New Roman" pitchFamily="18" charset="0"/>
              </a:rPr>
              <a:t>TÌM HIỂU DẠNG NĂNG LƯỢNG HAO PHÍ KHI ĐẠP XE</a:t>
            </a:r>
          </a:p>
        </p:txBody>
      </p:sp>
      <p:sp>
        <p:nvSpPr>
          <p:cNvPr id="5" name="TextBox 4">
            <a:extLst>
              <a:ext uri="{FF2B5EF4-FFF2-40B4-BE49-F238E27FC236}">
                <a16:creationId xmlns="" xmlns:a16="http://schemas.microsoft.com/office/drawing/2014/main" id="{F8FFDFA9-8C90-4F1E-8092-0EE94409440E}"/>
              </a:ext>
            </a:extLst>
          </p:cNvPr>
          <p:cNvSpPr txBox="1"/>
          <p:nvPr/>
        </p:nvSpPr>
        <p:spPr>
          <a:xfrm>
            <a:off x="4114800" y="1905000"/>
            <a:ext cx="5029200" cy="3670180"/>
          </a:xfrm>
          <a:prstGeom prst="rect">
            <a:avLst/>
          </a:prstGeom>
        </p:spPr>
        <p:txBody>
          <a:bodyPr vert="horz" lIns="0" tIns="45720" rIns="0" bIns="45720" rtlCol="0">
            <a:noAutofit/>
          </a:bodyPr>
          <a:lstStyle/>
          <a:p>
            <a:pPr defTabSz="914400">
              <a:buClr>
                <a:schemeClr val="accent1"/>
              </a:buClr>
              <a:buFont typeface="Calibri" panose="020F0502020204030204" pitchFamily="34" charset="0"/>
            </a:pPr>
            <a:r>
              <a:rPr lang="en-US" sz="3200" dirty="0">
                <a:latin typeface="Times New Roman" pitchFamily="18" charset="0"/>
                <a:cs typeface="Times New Roman" pitchFamily="18" charset="0"/>
              </a:rPr>
              <a:t>Quan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4.1, </a:t>
            </a:r>
            <a:r>
              <a:rPr lang="en-US" sz="3200" dirty="0" err="1">
                <a:latin typeface="Times New Roman" pitchFamily="18" charset="0"/>
                <a:cs typeface="Times New Roman" pitchFamily="18" charset="0"/>
              </a:rPr>
              <a:t>mô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đạp</a:t>
            </a:r>
            <a:r>
              <a:rPr lang="en-US" sz="3200" dirty="0">
                <a:latin typeface="Times New Roman" pitchFamily="18" charset="0"/>
                <a:cs typeface="Times New Roman" pitchFamily="18" charset="0"/>
              </a:rPr>
              <a:t>.</a:t>
            </a:r>
          </a:p>
          <a:p>
            <a:pPr defTabSz="914400">
              <a:buClr>
                <a:schemeClr val="accent1"/>
              </a:buClr>
              <a:buFont typeface="Calibri" panose="020F0502020204030204" pitchFamily="34" charset="0"/>
            </a:pPr>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xem</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bộ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a:t>
            </a:r>
          </a:p>
          <a:p>
            <a:pPr defTabSz="914400">
              <a:buClr>
                <a:schemeClr val="accent1"/>
              </a:buClr>
              <a:buFont typeface="Calibri" panose="020F0502020204030204" pitchFamily="34" charset="0"/>
            </a:pPr>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hữu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a:t>
            </a:r>
          </a:p>
        </p:txBody>
      </p:sp>
      <p:sp>
        <p:nvSpPr>
          <p:cNvPr id="6" name="Content Placeholder 2">
            <a:extLst>
              <a:ext uri="{FF2B5EF4-FFF2-40B4-BE49-F238E27FC236}">
                <a16:creationId xmlns="" xmlns:a16="http://schemas.microsoft.com/office/drawing/2014/main" id="{6F2C0AA6-E00A-4389-AE55-C2A18CA6DF46}"/>
              </a:ext>
            </a:extLst>
          </p:cNvPr>
          <p:cNvSpPr txBox="1">
            <a:spLocks/>
          </p:cNvSpPr>
          <p:nvPr/>
        </p:nvSpPr>
        <p:spPr>
          <a:xfrm>
            <a:off x="0" y="0"/>
            <a:ext cx="4191000" cy="12308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b="1" dirty="0">
                <a:solidFill>
                  <a:schemeClr val="accent2">
                    <a:lumMod val="75000"/>
                  </a:schemeClr>
                </a:solidFill>
                <a:latin typeface="Times New Roman" pitchFamily="18" charset="0"/>
                <a:cs typeface="Times New Roman" pitchFamily="18" charset="0"/>
              </a:rPr>
              <a:t>TÌM  HIỂU NĂNG LƯỢNG HAO PHÍ TRONG MỘT SỐ </a:t>
            </a:r>
            <a:r>
              <a:rPr lang="en-US" sz="3200" b="1" dirty="0" smtClean="0">
                <a:solidFill>
                  <a:schemeClr val="accent2">
                    <a:lumMod val="75000"/>
                  </a:schemeClr>
                </a:solidFill>
                <a:latin typeface="Times New Roman" pitchFamily="18" charset="0"/>
                <a:cs typeface="Times New Roman" pitchFamily="18" charset="0"/>
              </a:rPr>
              <a:t>CHUYỂN </a:t>
            </a:r>
            <a:r>
              <a:rPr lang="en-US" sz="3200" b="1" dirty="0">
                <a:solidFill>
                  <a:schemeClr val="accent2">
                    <a:lumMod val="75000"/>
                  </a:schemeClr>
                </a:solidFill>
                <a:latin typeface="Times New Roman" pitchFamily="18" charset="0"/>
                <a:cs typeface="Times New Roman" pitchFamily="18" charset="0"/>
              </a:rPr>
              <a:t>ĐỘNG CƠ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Bottom)">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plus(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308324"/>
          </a:xfrm>
          <a:prstGeom prst="rect">
            <a:avLst/>
          </a:prstGeom>
        </p:spPr>
        <p:txBody>
          <a:bodyPr wrap="square">
            <a:spAutoFit/>
          </a:bodyPr>
          <a:lstStyle/>
          <a:p>
            <a:r>
              <a:rPr lang="vi-VN" sz="3600" dirty="0" smtClean="0">
                <a:latin typeface="Times New Roman" pitchFamily="18" charset="0"/>
                <a:cs typeface="Times New Roman" pitchFamily="18" charset="0"/>
              </a:rPr>
              <a:t>a.Bộ phận lốp xe đạp có thể xảy ra sự hao phí năng lượng nhiều nhất do lốp xe ma sát với mặt đường sẽ làm cho cả lốp xe và mặt đường bị nóng lên.</a:t>
            </a:r>
            <a:endParaRPr lang="en-US" sz="3600" dirty="0">
              <a:latin typeface="Times New Roman" pitchFamily="18" charset="0"/>
              <a:cs typeface="Times New Roman" pitchFamily="18" charset="0"/>
            </a:endParaRPr>
          </a:p>
        </p:txBody>
      </p:sp>
      <p:sp>
        <p:nvSpPr>
          <p:cNvPr id="5" name="Rectangle 4"/>
          <p:cNvSpPr/>
          <p:nvPr/>
        </p:nvSpPr>
        <p:spPr>
          <a:xfrm>
            <a:off x="0" y="220980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b.Dạng năng lượng hữu ích là năng lượng động năng giúp người và xe chuyển động.</a:t>
            </a:r>
            <a:endParaRPr lang="en-US" sz="3600" dirty="0">
              <a:latin typeface="Times New Roman" pitchFamily="18" charset="0"/>
              <a:cs typeface="Times New Roman" pitchFamily="18" charset="0"/>
            </a:endParaRPr>
          </a:p>
        </p:txBody>
      </p:sp>
      <p:sp>
        <p:nvSpPr>
          <p:cNvPr id="6" name="Rectangle 5"/>
          <p:cNvSpPr/>
          <p:nvPr/>
        </p:nvSpPr>
        <p:spPr>
          <a:xfrm>
            <a:off x="0" y="3352800"/>
            <a:ext cx="8915400" cy="1200329"/>
          </a:xfrm>
          <a:prstGeom prst="rect">
            <a:avLst/>
          </a:prstGeom>
        </p:spPr>
        <p:txBody>
          <a:bodyPr wrap="square">
            <a:spAutoFit/>
          </a:bodyPr>
          <a:lstStyle/>
          <a:p>
            <a:r>
              <a:rPr lang="vi-VN" sz="3600" dirty="0" smtClean="0">
                <a:latin typeface="Times New Roman" pitchFamily="18" charset="0"/>
                <a:cs typeface="Times New Roman" pitchFamily="18" charset="0"/>
              </a:rPr>
              <a:t>- Năng lượng hao phí đối với người và xe đó là năng lượng nhiệt, vì:</a:t>
            </a:r>
            <a:endParaRPr lang="en-US" sz="3600" dirty="0">
              <a:latin typeface="Times New Roman" pitchFamily="18" charset="0"/>
              <a:cs typeface="Times New Roman" pitchFamily="18" charset="0"/>
            </a:endParaRPr>
          </a:p>
        </p:txBody>
      </p:sp>
      <p:sp>
        <p:nvSpPr>
          <p:cNvPr id="7" name="Rectangle 6"/>
          <p:cNvSpPr/>
          <p:nvPr/>
        </p:nvSpPr>
        <p:spPr>
          <a:xfrm>
            <a:off x="0" y="457200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Người đạp xe bị nóng lên khi đạp.</a:t>
            </a:r>
          </a:p>
          <a:p>
            <a:r>
              <a:rPr lang="vi-VN" sz="3600" dirty="0" smtClean="0">
                <a:latin typeface="Times New Roman" pitchFamily="18" charset="0"/>
                <a:cs typeface="Times New Roman" pitchFamily="18" charset="0"/>
              </a:rPr>
              <a:t>+ Lốp xe ma sát với mặt đường làm lốp xe nóng lên.</a:t>
            </a:r>
            <a:endParaRPr lang="vi-VN"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heel(4)">
                                      <p:cBhvr>
                                        <p:cTn id="23" dur="2000"/>
                                        <p:tgtEl>
                                          <p:spTgt spid="7">
                                            <p:txEl>
                                              <p:pRg st="0" end="0"/>
                                            </p:txEl>
                                          </p:spTgt>
                                        </p:tgtEl>
                                      </p:cBhvr>
                                    </p:animEffect>
                                  </p:childTnLst>
                                </p:cTn>
                              </p:par>
                              <p:par>
                                <p:cTn id="24" presetID="21" presetClass="entr" presetSubtype="4"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heel(4)">
                                      <p:cBhvr>
                                        <p:cTn id="26"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 xmlns:a16="http://schemas.microsoft.com/office/drawing/2014/main" id="{8D15828C-20C3-4AE4-A4EE-7BCF5239F84F}"/>
              </a:ext>
            </a:extLst>
          </p:cNvPr>
          <p:cNvPicPr>
            <a:picLocks noChangeAspect="1"/>
          </p:cNvPicPr>
          <p:nvPr/>
        </p:nvPicPr>
        <p:blipFill>
          <a:blip r:embed="rId3" cstate="print"/>
          <a:stretch>
            <a:fillRect/>
          </a:stretch>
        </p:blipFill>
        <p:spPr>
          <a:xfrm>
            <a:off x="0" y="0"/>
            <a:ext cx="4335238" cy="6858000"/>
          </a:xfrm>
          <a:prstGeom prst="rect">
            <a:avLst/>
          </a:prstGeom>
        </p:spPr>
      </p:pic>
      <p:sp>
        <p:nvSpPr>
          <p:cNvPr id="4" name="Title 1">
            <a:extLst>
              <a:ext uri="{FF2B5EF4-FFF2-40B4-BE49-F238E27FC236}">
                <a16:creationId xmlns="" xmlns:a16="http://schemas.microsoft.com/office/drawing/2014/main" id="{E8377C7E-BB71-451F-9F92-918137D9851B}"/>
              </a:ext>
            </a:extLst>
          </p:cNvPr>
          <p:cNvSpPr>
            <a:spLocks noGrp="1"/>
          </p:cNvSpPr>
          <p:nvPr>
            <p:ph type="title"/>
          </p:nvPr>
        </p:nvSpPr>
        <p:spPr>
          <a:xfrm>
            <a:off x="1371600" y="0"/>
            <a:ext cx="7772400" cy="1450757"/>
          </a:xfrm>
        </p:spPr>
        <p:txBody>
          <a:bodyPr vert="horz" lIns="91440" tIns="45720" rIns="91440" bIns="45720" rtlCol="0" anchor="b">
            <a:noAutofit/>
          </a:bodyPr>
          <a:lstStyle/>
          <a:p>
            <a:pPr>
              <a:lnSpc>
                <a:spcPct val="120000"/>
              </a:lnSpc>
            </a:pPr>
            <a:r>
              <a:rPr lang="en-US" sz="3200" b="1" dirty="0">
                <a:latin typeface="Times New Roman" pitchFamily="18" charset="0"/>
                <a:cs typeface="Times New Roman" pitchFamily="18" charset="0"/>
              </a:rPr>
              <a:t>TÌM HIỂU DẠNG NĂNG LƯỢNG HAO PHÍ KHI Ô TÔ CHẠY</a:t>
            </a:r>
          </a:p>
        </p:txBody>
      </p:sp>
      <p:sp>
        <p:nvSpPr>
          <p:cNvPr id="5" name="TextBox 4">
            <a:extLst>
              <a:ext uri="{FF2B5EF4-FFF2-40B4-BE49-F238E27FC236}">
                <a16:creationId xmlns="" xmlns:a16="http://schemas.microsoft.com/office/drawing/2014/main" id="{F8FFDFA9-8C90-4F1E-8092-0EE94409440E}"/>
              </a:ext>
            </a:extLst>
          </p:cNvPr>
          <p:cNvSpPr txBox="1"/>
          <p:nvPr/>
        </p:nvSpPr>
        <p:spPr>
          <a:xfrm>
            <a:off x="4343400" y="1447800"/>
            <a:ext cx="4800600" cy="4038600"/>
          </a:xfrm>
          <a:prstGeom prst="rect">
            <a:avLst/>
          </a:prstGeom>
        </p:spPr>
        <p:txBody>
          <a:bodyPr vert="horz" lIns="0" tIns="45720" rIns="0" bIns="45720" rtlCol="0">
            <a:noAutofit/>
          </a:bodyPr>
          <a:lstStyle/>
          <a:p>
            <a:pPr>
              <a:lnSpc>
                <a:spcPct val="120000"/>
              </a:lnSpc>
            </a:pPr>
            <a:r>
              <a:rPr lang="vi-VN" sz="3200" b="0" i="0" dirty="0">
                <a:effectLst/>
                <a:latin typeface="Times New Roman" pitchFamily="18" charset="0"/>
                <a:cs typeface="Times New Roman" pitchFamily="18" charset="0"/>
              </a:rPr>
              <a:t>a) Nêu tên các dạng năng lượng có thể xuất hiện khi ô tô chuyển động trên đường</a:t>
            </a:r>
            <a:r>
              <a:rPr lang="en-US" sz="3200" b="0" i="0" dirty="0">
                <a:effectLst/>
                <a:latin typeface="Times New Roman" pitchFamily="18" charset="0"/>
                <a:cs typeface="Times New Roman" pitchFamily="18" charset="0"/>
              </a:rPr>
              <a:t>.</a:t>
            </a:r>
            <a:endParaRPr lang="vi-VN" sz="3200" b="0" i="0" dirty="0">
              <a:effectLst/>
              <a:latin typeface="Times New Roman" pitchFamily="18" charset="0"/>
              <a:cs typeface="Times New Roman" pitchFamily="18" charset="0"/>
            </a:endParaRPr>
          </a:p>
          <a:p>
            <a:pPr>
              <a:lnSpc>
                <a:spcPct val="120000"/>
              </a:lnSpc>
            </a:pPr>
            <a:r>
              <a:rPr lang="vi-VN" sz="3200" b="0" i="0" dirty="0">
                <a:effectLst/>
                <a:latin typeface="Times New Roman" pitchFamily="18" charset="0"/>
                <a:cs typeface="Times New Roman" pitchFamily="18" charset="0"/>
              </a:rPr>
              <a:t>b) Năng lượng có thể bị hao phí ở các bộ phận nào của ô tô khi nó chuyển động? Những hao phí này ảnh hưởng</a:t>
            </a:r>
            <a:r>
              <a:rPr lang="en-US" sz="3200" b="0" i="0" dirty="0">
                <a:effectLst/>
                <a:latin typeface="Times New Roman" pitchFamily="18" charset="0"/>
                <a:cs typeface="Times New Roman" pitchFamily="18" charset="0"/>
              </a:rPr>
              <a:t> ra </a:t>
            </a:r>
            <a:r>
              <a:rPr lang="en-US" sz="3200" b="0" i="0" dirty="0" err="1">
                <a:effectLst/>
                <a:latin typeface="Times New Roman" pitchFamily="18" charset="0"/>
                <a:cs typeface="Times New Roman" pitchFamily="18" charset="0"/>
              </a:rPr>
              <a:t>sao</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đến</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môi</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trường</a:t>
            </a:r>
            <a:r>
              <a:rPr lang="en-US" sz="3200" b="0" i="0" dirty="0">
                <a:effectLst/>
                <a:latin typeface="Times New Roman" pitchFamily="18" charset="0"/>
                <a:cs typeface="Times New Roman" pitchFamily="18" charset="0"/>
              </a:rPr>
              <a:t>?</a:t>
            </a:r>
            <a:r>
              <a:rPr lang="vi-VN" sz="3200" b="0" i="0" dirty="0">
                <a:effectLst/>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r>
              <a:rPr lang="vi-VN" sz="3600" dirty="0" smtClean="0">
                <a:solidFill>
                  <a:srgbClr val="7030A0"/>
                </a:solidFill>
                <a:latin typeface="Times New Roman" pitchFamily="18" charset="0"/>
                <a:cs typeface="Times New Roman" pitchFamily="18" charset="0"/>
              </a:rPr>
              <a:t>- Các dạng năng lượng hao phí có thể xuất hiện khi ô tô chuyển động trên đường:</a:t>
            </a:r>
            <a:endParaRPr lang="en-US" sz="3600" dirty="0">
              <a:solidFill>
                <a:srgbClr val="7030A0"/>
              </a:solidFill>
              <a:latin typeface="Times New Roman" pitchFamily="18" charset="0"/>
              <a:cs typeface="Times New Roman" pitchFamily="18" charset="0"/>
            </a:endParaRPr>
          </a:p>
        </p:txBody>
      </p:sp>
      <p:sp>
        <p:nvSpPr>
          <p:cNvPr id="5" name="Rectangle 4"/>
          <p:cNvSpPr/>
          <p:nvPr/>
        </p:nvSpPr>
        <p:spPr>
          <a:xfrm>
            <a:off x="0" y="990600"/>
            <a:ext cx="2598788" cy="646331"/>
          </a:xfrm>
          <a:prstGeom prst="rect">
            <a:avLst/>
          </a:prstGeom>
        </p:spPr>
        <p:txBody>
          <a:bodyPr wrap="none">
            <a:spAutoFit/>
          </a:bodyPr>
          <a:lstStyle/>
          <a:p>
            <a:r>
              <a:rPr lang="vi-VN" sz="3600" dirty="0" smtClean="0">
                <a:latin typeface="Times New Roman" pitchFamily="18" charset="0"/>
                <a:cs typeface="Times New Roman" pitchFamily="18" charset="0"/>
              </a:rPr>
              <a:t>+ Nhiệt năng</a:t>
            </a:r>
            <a:endParaRPr lang="en-US" sz="3600" dirty="0">
              <a:latin typeface="Times New Roman" pitchFamily="18" charset="0"/>
              <a:cs typeface="Times New Roman" pitchFamily="18" charset="0"/>
            </a:endParaRPr>
          </a:p>
        </p:txBody>
      </p:sp>
      <p:sp>
        <p:nvSpPr>
          <p:cNvPr id="6" name="Rectangle 5"/>
          <p:cNvSpPr/>
          <p:nvPr/>
        </p:nvSpPr>
        <p:spPr>
          <a:xfrm>
            <a:off x="4114800" y="990600"/>
            <a:ext cx="3438762" cy="646331"/>
          </a:xfrm>
          <a:prstGeom prst="rect">
            <a:avLst/>
          </a:prstGeom>
        </p:spPr>
        <p:txBody>
          <a:bodyPr wrap="none">
            <a:spAutoFit/>
          </a:bodyPr>
          <a:lstStyle/>
          <a:p>
            <a:r>
              <a:rPr lang="vi-VN" sz="3600" dirty="0" smtClean="0">
                <a:latin typeface="Times New Roman" pitchFamily="18" charset="0"/>
                <a:cs typeface="Times New Roman" pitchFamily="18" charset="0"/>
              </a:rPr>
              <a:t>+ Năng lượng âm</a:t>
            </a:r>
            <a:endParaRPr lang="en-US" sz="3600" dirty="0">
              <a:latin typeface="Times New Roman" pitchFamily="18" charset="0"/>
              <a:cs typeface="Times New Roman" pitchFamily="18" charset="0"/>
            </a:endParaRPr>
          </a:p>
        </p:txBody>
      </p:sp>
      <p:sp>
        <p:nvSpPr>
          <p:cNvPr id="7" name="Rectangle 6"/>
          <p:cNvSpPr/>
          <p:nvPr/>
        </p:nvSpPr>
        <p:spPr>
          <a:xfrm>
            <a:off x="0" y="1524000"/>
            <a:ext cx="4503156" cy="646331"/>
          </a:xfrm>
          <a:prstGeom prst="rect">
            <a:avLst/>
          </a:prstGeom>
        </p:spPr>
        <p:txBody>
          <a:bodyPr wrap="none">
            <a:spAutoFit/>
          </a:bodyPr>
          <a:lstStyle/>
          <a:p>
            <a:r>
              <a:rPr lang="vi-VN" sz="3600" dirty="0" smtClean="0">
                <a:latin typeface="Times New Roman" pitchFamily="18" charset="0"/>
                <a:cs typeface="Times New Roman" pitchFamily="18" charset="0"/>
              </a:rPr>
              <a:t>+ Năng lượng ánh sáng</a:t>
            </a:r>
            <a:endParaRPr lang="en-US" sz="3600" dirty="0">
              <a:latin typeface="Times New Roman" pitchFamily="18" charset="0"/>
              <a:cs typeface="Times New Roman" pitchFamily="18" charset="0"/>
            </a:endParaRPr>
          </a:p>
        </p:txBody>
      </p:sp>
      <p:sp>
        <p:nvSpPr>
          <p:cNvPr id="8" name="Rectangle 7"/>
          <p:cNvSpPr/>
          <p:nvPr/>
        </p:nvSpPr>
        <p:spPr>
          <a:xfrm>
            <a:off x="0" y="2133600"/>
            <a:ext cx="9372600" cy="646331"/>
          </a:xfrm>
          <a:prstGeom prst="rect">
            <a:avLst/>
          </a:prstGeom>
        </p:spPr>
        <p:txBody>
          <a:bodyPr wrap="square">
            <a:spAutoFit/>
          </a:bodyPr>
          <a:lstStyle/>
          <a:p>
            <a:r>
              <a:rPr lang="vi-VN" sz="3600" dirty="0" smtClean="0">
                <a:solidFill>
                  <a:srgbClr val="C00000"/>
                </a:solidFill>
                <a:latin typeface="Times New Roman" pitchFamily="18" charset="0"/>
                <a:cs typeface="Times New Roman" pitchFamily="18" charset="0"/>
              </a:rPr>
              <a:t>- Các hao phí này gây ảnh hưởng tới môi trường:</a:t>
            </a:r>
            <a:endParaRPr lang="en-US" sz="3600" dirty="0">
              <a:solidFill>
                <a:srgbClr val="C00000"/>
              </a:solidFill>
              <a:latin typeface="Times New Roman" pitchFamily="18" charset="0"/>
              <a:cs typeface="Times New Roman" pitchFamily="18" charset="0"/>
            </a:endParaRPr>
          </a:p>
        </p:txBody>
      </p:sp>
      <p:sp>
        <p:nvSpPr>
          <p:cNvPr id="9" name="Rectangle 8"/>
          <p:cNvSpPr/>
          <p:nvPr/>
        </p:nvSpPr>
        <p:spPr>
          <a:xfrm>
            <a:off x="0" y="2743200"/>
            <a:ext cx="8915400" cy="1200329"/>
          </a:xfrm>
          <a:prstGeom prst="rect">
            <a:avLst/>
          </a:prstGeom>
        </p:spPr>
        <p:txBody>
          <a:bodyPr wrap="square">
            <a:spAutoFit/>
          </a:bodyPr>
          <a:lstStyle/>
          <a:p>
            <a:r>
              <a:rPr lang="vi-VN" sz="3600" dirty="0" smtClean="0">
                <a:latin typeface="Times New Roman" pitchFamily="18" charset="0"/>
                <a:cs typeface="Times New Roman" pitchFamily="18" charset="0"/>
              </a:rPr>
              <a:t>+ Nhiệt năng của ô tô tỏa ra môi trường làm môi trường nóng lên.</a:t>
            </a:r>
            <a:endParaRPr lang="en-US" sz="3600" dirty="0">
              <a:latin typeface="Times New Roman" pitchFamily="18" charset="0"/>
              <a:cs typeface="Times New Roman" pitchFamily="18" charset="0"/>
            </a:endParaRPr>
          </a:p>
        </p:txBody>
      </p:sp>
      <p:sp>
        <p:nvSpPr>
          <p:cNvPr id="10" name="Rectangle 9"/>
          <p:cNvSpPr/>
          <p:nvPr/>
        </p:nvSpPr>
        <p:spPr>
          <a:xfrm>
            <a:off x="0" y="3886200"/>
            <a:ext cx="9144000" cy="646331"/>
          </a:xfrm>
          <a:prstGeom prst="rect">
            <a:avLst/>
          </a:prstGeom>
        </p:spPr>
        <p:txBody>
          <a:bodyPr wrap="square">
            <a:spAutoFit/>
          </a:bodyPr>
          <a:lstStyle/>
          <a:p>
            <a:r>
              <a:rPr lang="vi-VN" sz="3600" dirty="0" smtClean="0">
                <a:latin typeface="Times New Roman" pitchFamily="18" charset="0"/>
                <a:cs typeface="Times New Roman" pitchFamily="18" charset="0"/>
              </a:rPr>
              <a:t>+ Năng lượng âm của xe làm ô nhiễm tiếng ồn.</a:t>
            </a:r>
            <a:endParaRPr lang="en-US" sz="3600" dirty="0">
              <a:latin typeface="Times New Roman" pitchFamily="18" charset="0"/>
              <a:cs typeface="Times New Roman" pitchFamily="18" charset="0"/>
            </a:endParaRPr>
          </a:p>
        </p:txBody>
      </p:sp>
      <p:sp>
        <p:nvSpPr>
          <p:cNvPr id="11" name="Rectangle 10"/>
          <p:cNvSpPr/>
          <p:nvPr/>
        </p:nvSpPr>
        <p:spPr>
          <a:xfrm>
            <a:off x="0" y="457200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Năng lượng khi nhiên liệu đốt cháy trong động cơ sinh ra khí thải gây ô nhiễm môi trường.</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plus(in)">
                                      <p:cBhvr>
                                        <p:cTn id="24" dur="20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p:cTn id="3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plus(in)">
                                      <p:cBhvr>
                                        <p:cTn id="41" dur="20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plus(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9">
            <a:extLst>
              <a:ext uri="{FF2B5EF4-FFF2-40B4-BE49-F238E27FC236}">
                <a16:creationId xmlns="" xmlns:a16="http://schemas.microsoft.com/office/drawing/2014/main" id="{F83BAE65-D215-4292-9498-D9610AC2C6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51A2529-0390-4CE4-AA98-A4007E174BAB}"/>
              </a:ext>
            </a:extLst>
          </p:cNvPr>
          <p:cNvPicPr>
            <a:picLocks noChangeAspect="1"/>
          </p:cNvPicPr>
          <p:nvPr/>
        </p:nvPicPr>
        <p:blipFill rotWithShape="1">
          <a:blip r:embed="rId2" cstate="print"/>
          <a:srcRect l="41370" t="23799" r="23549" b="24157"/>
          <a:stretch/>
        </p:blipFill>
        <p:spPr>
          <a:xfrm>
            <a:off x="0" y="762000"/>
            <a:ext cx="5370763" cy="5572582"/>
          </a:xfrm>
          <a:prstGeom prst="rect">
            <a:avLst/>
          </a:prstGeom>
        </p:spPr>
      </p:pic>
      <p:cxnSp>
        <p:nvCxnSpPr>
          <p:cNvPr id="18" name="Straight Connector 11">
            <a:extLst>
              <a:ext uri="{FF2B5EF4-FFF2-40B4-BE49-F238E27FC236}">
                <a16:creationId xmlns="" xmlns:a16="http://schemas.microsoft.com/office/drawing/2014/main" id="{5C99ACED-3F9B-471D-97BC-E5D2D23198C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 xmlns:a16="http://schemas.microsoft.com/office/drawing/2014/main" id="{86C05757-249C-4F2B-B326-B940FDD9C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 xmlns:a16="http://schemas.microsoft.com/office/drawing/2014/main" id="{EE922679-5189-4C5C-9FBB-6839F89C66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 xmlns:a16="http://schemas.microsoft.com/office/drawing/2014/main" id="{F25EE156-BA7C-44AD-9C32-995C2B39F1B3}"/>
              </a:ext>
            </a:extLst>
          </p:cNvPr>
          <p:cNvSpPr/>
          <p:nvPr/>
        </p:nvSpPr>
        <p:spPr>
          <a:xfrm>
            <a:off x="5800725" y="1714501"/>
            <a:ext cx="3064669"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BE9F6EE9-6802-416A-87CF-A39B867789A2}"/>
              </a:ext>
            </a:extLst>
          </p:cNvPr>
          <p:cNvSpPr txBox="1"/>
          <p:nvPr/>
        </p:nvSpPr>
        <p:spPr>
          <a:xfrm>
            <a:off x="0" y="152400"/>
            <a:ext cx="4648200" cy="646331"/>
          </a:xfrm>
          <a:prstGeom prst="rect">
            <a:avLst/>
          </a:prstGeom>
          <a:noFill/>
        </p:spPr>
        <p:txBody>
          <a:bodyPr wrap="square" rtlCol="0">
            <a:spAutoFit/>
          </a:bodyPr>
          <a:lstStyle/>
          <a:p>
            <a:pPr fontAlgn="base"/>
            <a:r>
              <a:rPr lang="vi-VN" sz="3600" b="1" dirty="0" smtClean="0">
                <a:latin typeface="Times New Roman" pitchFamily="18" charset="0"/>
                <a:cs typeface="Times New Roman" pitchFamily="18" charset="0"/>
              </a:rPr>
              <a:t>MỞ ĐẦU</a:t>
            </a:r>
            <a:endParaRPr lang="vi-VN" sz="3600" b="1" dirty="0">
              <a:latin typeface="Times New Roman" pitchFamily="18" charset="0"/>
              <a:cs typeface="Times New Roman" pitchFamily="18" charset="0"/>
            </a:endParaRPr>
          </a:p>
        </p:txBody>
      </p:sp>
      <p:grpSp>
        <p:nvGrpSpPr>
          <p:cNvPr id="12" name="Group 11"/>
          <p:cNvGrpSpPr/>
          <p:nvPr/>
        </p:nvGrpSpPr>
        <p:grpSpPr>
          <a:xfrm>
            <a:off x="5257800" y="533400"/>
            <a:ext cx="3886200" cy="2667000"/>
            <a:chOff x="0" y="35763"/>
            <a:chExt cx="3886200" cy="1948050"/>
          </a:xfrm>
        </p:grpSpPr>
        <p:sp>
          <p:nvSpPr>
            <p:cNvPr id="13" name="Rounded Rectangle 12"/>
            <p:cNvSpPr/>
            <p:nvPr/>
          </p:nvSpPr>
          <p:spPr>
            <a:xfrm>
              <a:off x="0" y="35763"/>
              <a:ext cx="3886200" cy="194805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ounded Rectangle 4"/>
            <p:cNvSpPr/>
            <p:nvPr/>
          </p:nvSpPr>
          <p:spPr>
            <a:xfrm>
              <a:off x="95096" y="130859"/>
              <a:ext cx="3791104" cy="1757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112000"/>
                </a:lnSpc>
                <a:spcBef>
                  <a:spcPct val="0"/>
                </a:spcBef>
                <a:spcAft>
                  <a:spcPts val="0"/>
                </a:spcAft>
              </a:pPr>
              <a:r>
                <a:rPr lang="en-US" sz="3200" b="1" kern="1200" dirty="0" err="1" smtClean="0">
                  <a:solidFill>
                    <a:schemeClr val="tx1"/>
                  </a:solidFill>
                  <a:latin typeface="Times New Roman" pitchFamily="18" charset="0"/>
                  <a:cs typeface="Times New Roman" pitchFamily="18" charset="0"/>
                </a:rPr>
                <a:t>Quan</a:t>
              </a:r>
              <a:r>
                <a:rPr lang="en-US" sz="3200" b="1" kern="1200" dirty="0" smtClean="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sát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bức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tranh</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và</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gọi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tên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ít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nhất</a:t>
              </a:r>
              <a:r>
                <a:rPr lang="en-US" sz="3200" b="1" kern="1200" dirty="0">
                  <a:solidFill>
                    <a:schemeClr val="tx1"/>
                  </a:solidFill>
                  <a:latin typeface="Times New Roman" pitchFamily="18" charset="0"/>
                  <a:cs typeface="Times New Roman" pitchFamily="18" charset="0"/>
                </a:rPr>
                <a:t> 5 </a:t>
              </a:r>
              <a:r>
                <a:rPr lang="en-US" sz="3200" b="1" u="sng" kern="1200" dirty="0" err="1">
                  <a:solidFill>
                    <a:schemeClr val="tx1"/>
                  </a:solidFill>
                  <a:latin typeface="Times New Roman" pitchFamily="18" charset="0"/>
                  <a:cs typeface="Times New Roman" pitchFamily="18" charset="0"/>
                </a:rPr>
                <a:t>thiết</a:t>
              </a:r>
              <a:r>
                <a:rPr lang="en-US" sz="3200" b="1" u="sng" kern="1200" dirty="0">
                  <a:solidFill>
                    <a:schemeClr val="tx1"/>
                  </a:solidFill>
                  <a:latin typeface="Times New Roman" pitchFamily="18" charset="0"/>
                  <a:cs typeface="Times New Roman" pitchFamily="18" charset="0"/>
                </a:rPr>
                <a:t> </a:t>
              </a:r>
              <a:r>
                <a:rPr lang="en-US" sz="3200" b="1" u="sng" kern="1200" dirty="0" err="1">
                  <a:solidFill>
                    <a:schemeClr val="tx1"/>
                  </a:solidFill>
                  <a:latin typeface="Times New Roman" pitchFamily="18" charset="0"/>
                  <a:cs typeface="Times New Roman" pitchFamily="18" charset="0"/>
                </a:rPr>
                <a:t>bị</a:t>
              </a:r>
              <a:r>
                <a:rPr lang="en-US" sz="3200" b="1" u="sng" kern="1200" dirty="0">
                  <a:solidFill>
                    <a:schemeClr val="tx1"/>
                  </a:solidFill>
                  <a:latin typeface="Times New Roman" pitchFamily="18" charset="0"/>
                  <a:cs typeface="Times New Roman" pitchFamily="18" charset="0"/>
                </a:rPr>
                <a:t> </a:t>
              </a:r>
              <a:r>
                <a:rPr lang="en-US" sz="3200" b="1" u="sng" kern="1200" dirty="0" err="1">
                  <a:solidFill>
                    <a:schemeClr val="tx1"/>
                  </a:solidFill>
                  <a:latin typeface="Times New Roman" pitchFamily="18" charset="0"/>
                  <a:cs typeface="Times New Roman" pitchFamily="18" charset="0"/>
                </a:rPr>
                <a:t>điện</a:t>
              </a:r>
              <a:r>
                <a:rPr lang="en-US" sz="3200" b="1" u="none"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mà</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em</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nhìn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thấy</a:t>
              </a:r>
              <a:r>
                <a:rPr lang="en-US" sz="3200" b="1" kern="1200" dirty="0">
                  <a:solidFill>
                    <a:schemeClr val="tx1"/>
                  </a:solidFill>
                  <a:latin typeface="Times New Roman" pitchFamily="18" charset="0"/>
                  <a:cs typeface="Times New Roman" pitchFamily="18" charset="0"/>
                </a:rPr>
                <a:t>. </a:t>
              </a:r>
            </a:p>
          </p:txBody>
        </p:sp>
      </p:grpSp>
      <p:grpSp>
        <p:nvGrpSpPr>
          <p:cNvPr id="20" name="Group 19"/>
          <p:cNvGrpSpPr/>
          <p:nvPr/>
        </p:nvGrpSpPr>
        <p:grpSpPr>
          <a:xfrm>
            <a:off x="5410200" y="3886200"/>
            <a:ext cx="3733800" cy="2362200"/>
            <a:chOff x="-134053" y="1059963"/>
            <a:chExt cx="3733800" cy="1977300"/>
          </a:xfrm>
        </p:grpSpPr>
        <p:sp>
          <p:nvSpPr>
            <p:cNvPr id="22" name="Rounded Rectangle 21"/>
            <p:cNvSpPr/>
            <p:nvPr/>
          </p:nvSpPr>
          <p:spPr>
            <a:xfrm>
              <a:off x="0" y="1059963"/>
              <a:ext cx="3599747" cy="197730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Rounded Rectangle 4"/>
            <p:cNvSpPr/>
            <p:nvPr/>
          </p:nvSpPr>
          <p:spPr>
            <a:xfrm>
              <a:off x="-134053" y="1156487"/>
              <a:ext cx="3733799" cy="1784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112000"/>
                </a:lnSpc>
                <a:spcBef>
                  <a:spcPct val="0"/>
                </a:spcBef>
                <a:spcAft>
                  <a:spcPts val="0"/>
                </a:spcAft>
              </a:pPr>
              <a:r>
                <a:rPr lang="en-US" sz="3200" b="1" kern="1200" dirty="0" err="1" smtClean="0">
                  <a:solidFill>
                    <a:schemeClr val="tx1"/>
                  </a:solidFill>
                  <a:latin typeface="Times New Roman" pitchFamily="18" charset="0"/>
                  <a:cs typeface="Times New Roman" pitchFamily="18" charset="0"/>
                </a:rPr>
                <a:t>Gọi</a:t>
              </a:r>
              <a:r>
                <a:rPr lang="en-US" sz="3200" b="1" kern="1200" dirty="0" smtClean="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tên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dạng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năng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lượng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được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sử</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dụng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khi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các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thiết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bị</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đó</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hoạt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động</a:t>
              </a:r>
              <a:r>
                <a:rPr lang="en-US" sz="3200" b="1" kern="1200" dirty="0">
                  <a:solidFill>
                    <a:schemeClr val="tx1"/>
                  </a:solidFill>
                  <a:latin typeface="Times New Roman" pitchFamily="18" charset="0"/>
                  <a:cs typeface="Times New Roman" pitchFamily="18" charset="0"/>
                </a:rPr>
                <a:t>.</a:t>
              </a:r>
            </a:p>
          </p:txBody>
        </p:sp>
      </p:grpSp>
    </p:spTree>
    <p:extLst>
      <p:ext uri="{BB962C8B-B14F-4D97-AF65-F5344CB8AC3E}">
        <p14:creationId xmlns="" xmlns:p14="http://schemas.microsoft.com/office/powerpoint/2010/main" val="4110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plus(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4)">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1">
            <a:extLst>
              <a:ext uri="{FF2B5EF4-FFF2-40B4-BE49-F238E27FC236}">
                <a16:creationId xmlns="" xmlns:a16="http://schemas.microsoft.com/office/drawing/2014/main" id="{004D3CBD-DC25-4967-85EC-1712C114EC33}"/>
              </a:ext>
            </a:extLst>
          </p:cNvPr>
          <p:cNvSpPr txBox="1">
            <a:spLocks/>
          </p:cNvSpPr>
          <p:nvPr/>
        </p:nvSpPr>
        <p:spPr>
          <a:xfrm>
            <a:off x="304800" y="228600"/>
            <a:ext cx="8610600" cy="69400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20000"/>
              </a:lnSpc>
            </a:pPr>
            <a:r>
              <a:rPr lang="en-US" sz="3600" b="1" dirty="0">
                <a:solidFill>
                  <a:schemeClr val="accent2">
                    <a:lumMod val="75000"/>
                  </a:schemeClr>
                </a:solidFill>
                <a:latin typeface="Times New Roman" pitchFamily="18" charset="0"/>
                <a:cs typeface="Times New Roman" pitchFamily="18" charset="0"/>
              </a:rPr>
              <a:t>TÌM HIỂU VỀ SƠ ĐỒ NĂNG LƯỢNG</a:t>
            </a:r>
          </a:p>
        </p:txBody>
      </p:sp>
      <p:pic>
        <p:nvPicPr>
          <p:cNvPr id="4" name="Picture 3">
            <a:extLst>
              <a:ext uri="{FF2B5EF4-FFF2-40B4-BE49-F238E27FC236}">
                <a16:creationId xmlns="" xmlns:a16="http://schemas.microsoft.com/office/drawing/2014/main" id="{5D57077E-37EC-4C9E-8A61-E0A385606CAB}"/>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sharpenSoften amount="25000"/>
                    </a14:imgEffect>
                    <a14:imgEffect>
                      <a14:brightnessContrast contrast="-20000"/>
                    </a14:imgEffect>
                  </a14:imgLayer>
                </a14:imgProps>
              </a:ext>
            </a:extLst>
          </a:blip>
          <a:srcRect l="70296" t="41574" r="16257" b="41980"/>
          <a:stretch/>
        </p:blipFill>
        <p:spPr>
          <a:xfrm>
            <a:off x="4953001" y="1371600"/>
            <a:ext cx="4226998" cy="5486400"/>
          </a:xfrm>
          <a:prstGeom prst="rect">
            <a:avLst/>
          </a:prstGeom>
        </p:spPr>
      </p:pic>
      <p:sp>
        <p:nvSpPr>
          <p:cNvPr id="5" name="Content Placeholder 2">
            <a:extLst>
              <a:ext uri="{FF2B5EF4-FFF2-40B4-BE49-F238E27FC236}">
                <a16:creationId xmlns="" xmlns:a16="http://schemas.microsoft.com/office/drawing/2014/main" id="{1A553233-44EA-4550-997B-F82E86AF6540}"/>
              </a:ext>
            </a:extLst>
          </p:cNvPr>
          <p:cNvSpPr>
            <a:spLocks noGrp="1"/>
          </p:cNvSpPr>
          <p:nvPr>
            <p:ph idx="1"/>
          </p:nvPr>
        </p:nvSpPr>
        <p:spPr>
          <a:xfrm>
            <a:off x="0" y="1524000"/>
            <a:ext cx="4648200" cy="3276600"/>
          </a:xfrm>
        </p:spPr>
        <p:txBody>
          <a:bodyPr>
            <a:noAutofit/>
          </a:bodyPr>
          <a:lstStyle/>
          <a:p>
            <a:pPr algn="just">
              <a:lnSpc>
                <a:spcPct val="120000"/>
              </a:lnSpc>
            </a:pPr>
            <a:r>
              <a:rPr lang="en-US" sz="3600" b="1" dirty="0" err="1">
                <a:solidFill>
                  <a:srgbClr val="FF0000"/>
                </a:solidFill>
                <a:latin typeface="Times New Roman" pitchFamily="18" charset="0"/>
                <a:cs typeface="Times New Roman" pitchFamily="18" charset="0"/>
              </a:rPr>
              <a:t>Ví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a:t>
            </a:r>
            <a:r>
              <a:rPr lang="en-US" sz="3600" b="1" dirty="0">
                <a:solidFill>
                  <a:srgbClr val="FF0000"/>
                </a:solidFill>
                <a:latin typeface="Times New Roman" pitchFamily="18" charset="0"/>
                <a:cs typeface="Times New Roman" pitchFamily="18" charset="0"/>
              </a:rPr>
              <a:t>: </a:t>
            </a:r>
            <a:r>
              <a:rPr lang="vi-VN" sz="3600" b="1" i="0" dirty="0">
                <a:solidFill>
                  <a:srgbClr val="FF0000"/>
                </a:solidFill>
                <a:effectLst/>
                <a:latin typeface="Times New Roman" pitchFamily="18" charset="0"/>
                <a:cs typeface="Times New Roman" pitchFamily="18" charset="0"/>
              </a:rPr>
              <a:t> </a:t>
            </a:r>
            <a:r>
              <a:rPr lang="vi-VN" sz="3600" b="0" i="0" dirty="0">
                <a:solidFill>
                  <a:srgbClr val="000000"/>
                </a:solidFill>
                <a:effectLst/>
                <a:latin typeface="Times New Roman" pitchFamily="18" charset="0"/>
                <a:cs typeface="Times New Roman" pitchFamily="18" charset="0"/>
              </a:rPr>
              <a:t>Một </a:t>
            </a:r>
            <a:r>
              <a:rPr lang="en-US" sz="3600" b="0" i="0" dirty="0" err="1">
                <a:solidFill>
                  <a:srgbClr val="000000"/>
                </a:solidFill>
                <a:effectLst/>
                <a:latin typeface="Times New Roman" pitchFamily="18" charset="0"/>
                <a:cs typeface="Times New Roman" pitchFamily="18" charset="0"/>
              </a:rPr>
              <a:t>bóng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đèn</a:t>
            </a:r>
            <a:r>
              <a:rPr lang="en-US" sz="3600" b="0" i="0" dirty="0">
                <a:solidFill>
                  <a:srgbClr val="000000"/>
                </a:solidFill>
                <a:effectLst/>
                <a:latin typeface="Times New Roman" pitchFamily="18" charset="0"/>
                <a:cs typeface="Times New Roman" pitchFamily="18" charset="0"/>
              </a:rPr>
              <a:t> LED </a:t>
            </a:r>
            <a:r>
              <a:rPr lang="en-US" sz="3600" b="0" i="0" dirty="0" err="1">
                <a:solidFill>
                  <a:srgbClr val="000000"/>
                </a:solidFill>
                <a:effectLst/>
                <a:latin typeface="Times New Roman" pitchFamily="18" charset="0"/>
                <a:cs typeface="Times New Roman" pitchFamily="18" charset="0"/>
              </a:rPr>
              <a:t>được</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cung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cấp</a:t>
            </a:r>
            <a:r>
              <a:rPr lang="en-US" sz="3600" b="0" i="0" dirty="0">
                <a:solidFill>
                  <a:srgbClr val="000000"/>
                </a:solidFill>
                <a:effectLst/>
                <a:latin typeface="Times New Roman" pitchFamily="18" charset="0"/>
                <a:cs typeface="Times New Roman" pitchFamily="18" charset="0"/>
              </a:rPr>
              <a:t> 100J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điện</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nó</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chuyển</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hóa</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thành</a:t>
            </a:r>
            <a:r>
              <a:rPr lang="en-US" sz="3600" b="0" i="0" dirty="0">
                <a:solidFill>
                  <a:srgbClr val="000000"/>
                </a:solidFill>
                <a:effectLst/>
                <a:latin typeface="Times New Roman" pitchFamily="18" charset="0"/>
                <a:cs typeface="Times New Roman" pitchFamily="18" charset="0"/>
              </a:rPr>
              <a:t> 20J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nhiệt</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và</a:t>
            </a:r>
            <a:r>
              <a:rPr lang="en-US" sz="3600" b="0" i="0" dirty="0">
                <a:solidFill>
                  <a:srgbClr val="000000"/>
                </a:solidFill>
                <a:effectLst/>
                <a:latin typeface="Times New Roman" pitchFamily="18" charset="0"/>
                <a:cs typeface="Times New Roman" pitchFamily="18" charset="0"/>
              </a:rPr>
              <a:t> 80J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ánh</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sáng</a:t>
            </a:r>
            <a:r>
              <a:rPr lang="en-US" sz="3600" dirty="0">
                <a:solidFill>
                  <a:srgbClr val="000000"/>
                </a:solidFill>
                <a:latin typeface="Times New Roman" pitchFamily="18" charset="0"/>
                <a:cs typeface="Times New Roman" pitchFamily="18" charset="0"/>
              </a:rPr>
              <a:t>.</a:t>
            </a:r>
            <a:endParaRPr lang="vi-VN" sz="3600" b="0" i="0" dirty="0">
              <a:solidFill>
                <a:srgbClr val="000000"/>
              </a:solidFill>
              <a:effectLst/>
              <a:latin typeface="Times New Roman" pitchFamily="18" charset="0"/>
              <a:cs typeface="Times New Roman" pitchFamily="18" charset="0"/>
            </a:endParaRPr>
          </a:p>
          <a:p>
            <a:pPr algn="just">
              <a:lnSpc>
                <a:spcPct val="150000"/>
              </a:lnSpc>
            </a:pPr>
            <a:endParaRPr lang="en-US"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 xmlns:a16="http://schemas.microsoft.com/office/drawing/2014/main" id="{E6D4A253-652B-4CB8-913F-247DA9CF57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45A4B6F1-3A5A-4729-A8BA-5FA0E086F597}"/>
              </a:ext>
            </a:extLst>
          </p:cNvPr>
          <p:cNvPicPr>
            <a:picLocks noChangeAspect="1"/>
          </p:cNvPicPr>
          <p:nvPr/>
        </p:nvPicPr>
        <p:blipFill>
          <a:blip r:embed="rId3" cstate="print"/>
          <a:stretch>
            <a:fillRect/>
          </a:stretch>
        </p:blipFill>
        <p:spPr>
          <a:xfrm>
            <a:off x="0" y="0"/>
            <a:ext cx="2667000" cy="3276600"/>
          </a:xfrm>
          <a:prstGeom prst="rect">
            <a:avLst/>
          </a:prstGeom>
        </p:spPr>
      </p:pic>
      <p:sp>
        <p:nvSpPr>
          <p:cNvPr id="19" name="Rectangle 18">
            <a:extLst>
              <a:ext uri="{FF2B5EF4-FFF2-40B4-BE49-F238E27FC236}">
                <a16:creationId xmlns="" xmlns:a16="http://schemas.microsoft.com/office/drawing/2014/main" id="{3E9234AC-8D5E-426E-B92A-5D31003224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634046" y="321733"/>
            <a:ext cx="1937954"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103ABAC7-0D35-4C61-869B-84AC63D6026E}"/>
              </a:ext>
            </a:extLst>
          </p:cNvPr>
          <p:cNvPicPr>
            <a:picLocks noChangeAspect="1"/>
          </p:cNvPicPr>
          <p:nvPr/>
        </p:nvPicPr>
        <p:blipFill>
          <a:blip r:embed="rId4" cstate="print"/>
          <a:stretch>
            <a:fillRect/>
          </a:stretch>
        </p:blipFill>
        <p:spPr>
          <a:xfrm>
            <a:off x="0" y="3352800"/>
            <a:ext cx="2438400" cy="3505200"/>
          </a:xfrm>
          <a:prstGeom prst="rect">
            <a:avLst/>
          </a:prstGeom>
        </p:spPr>
      </p:pic>
      <p:sp>
        <p:nvSpPr>
          <p:cNvPr id="27" name="Rectangle 26">
            <a:extLst>
              <a:ext uri="{FF2B5EF4-FFF2-40B4-BE49-F238E27FC236}">
                <a16:creationId xmlns="" xmlns:a16="http://schemas.microsoft.com/office/drawing/2014/main" id="{F70A07A1-8551-4106-A383-56873AB86F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 xmlns:a16="http://schemas.microsoft.com/office/drawing/2014/main" id="{E4EFE7D9-6F8F-4F8F-84BB-8F1A58C116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 xmlns:a16="http://schemas.microsoft.com/office/drawing/2014/main" id="{53E41653-08DE-4270-988E-A4D475C82CCF}"/>
              </a:ext>
            </a:extLst>
          </p:cNvPr>
          <p:cNvSpPr txBox="1"/>
          <p:nvPr/>
        </p:nvSpPr>
        <p:spPr>
          <a:xfrm>
            <a:off x="2438400" y="4419600"/>
            <a:ext cx="6705600" cy="1569660"/>
          </a:xfrm>
          <a:prstGeom prst="rect">
            <a:avLst/>
          </a:prstGeom>
          <a:noFill/>
        </p:spPr>
        <p:txBody>
          <a:bodyPr wrap="square">
            <a:spAutoFit/>
          </a:bodyPr>
          <a:lstStyle/>
          <a:p>
            <a:pPr marL="342900" indent="-342900" algn="just">
              <a:spcAft>
                <a:spcPts val="600"/>
              </a:spcAft>
            </a:pPr>
            <a:r>
              <a:rPr lang="vi-VN" sz="3200" b="0" i="0" dirty="0">
                <a:solidFill>
                  <a:srgbClr val="000000"/>
                </a:solidFill>
                <a:effectLst/>
                <a:latin typeface="Times New Roman" pitchFamily="18" charset="0"/>
                <a:cs typeface="Times New Roman" pitchFamily="18" charset="0"/>
              </a:rPr>
              <a:t>Một </a:t>
            </a:r>
            <a:r>
              <a:rPr lang="en-US" sz="3200" dirty="0" err="1">
                <a:solidFill>
                  <a:srgbClr val="000000"/>
                </a:solidFill>
                <a:latin typeface="Times New Roman" pitchFamily="18" charset="0"/>
                <a:cs typeface="Times New Roman" pitchFamily="18" charset="0"/>
              </a:rPr>
              <a:t>đèn</a:t>
            </a:r>
            <a:r>
              <a:rPr lang="en-US" sz="3200" dirty="0">
                <a:solidFill>
                  <a:srgbClr val="000000"/>
                </a:solidFill>
                <a:latin typeface="Times New Roman" pitchFamily="18" charset="0"/>
                <a:cs typeface="Times New Roman" pitchFamily="18" charset="0"/>
              </a:rPr>
              <a:t> pin </a:t>
            </a:r>
            <a:r>
              <a:rPr lang="vi-VN" sz="3200" b="0" i="0" dirty="0">
                <a:solidFill>
                  <a:srgbClr val="000000"/>
                </a:solidFill>
                <a:effectLst/>
                <a:latin typeface="Times New Roman" pitchFamily="18" charset="0"/>
                <a:cs typeface="Times New Roman" pitchFamily="18" charset="0"/>
              </a:rPr>
              <a:t>điện chuyển 100J năng lượng điện thành 10J năng lượng ánh sáng và 90J năng lượng nhiệt.</a:t>
            </a:r>
            <a:endParaRPr lang="en-US" sz="3200"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6744DE7B-BFB9-4D2C-AA83-74E1FB821E24}"/>
              </a:ext>
            </a:extLst>
          </p:cNvPr>
          <p:cNvSpPr txBox="1"/>
          <p:nvPr/>
        </p:nvSpPr>
        <p:spPr>
          <a:xfrm>
            <a:off x="2667000" y="2209800"/>
            <a:ext cx="6477000" cy="1569660"/>
          </a:xfrm>
          <a:prstGeom prst="rect">
            <a:avLst/>
          </a:prstGeom>
          <a:noFill/>
        </p:spPr>
        <p:txBody>
          <a:bodyPr wrap="square">
            <a:spAutoFit/>
          </a:bodyPr>
          <a:lstStyle/>
          <a:p>
            <a:pPr marL="285750" indent="-285750">
              <a:spcAft>
                <a:spcPts val="600"/>
              </a:spcAft>
            </a:pPr>
            <a:r>
              <a:rPr lang="vi-VN" sz="3200" b="0" i="0" dirty="0">
                <a:solidFill>
                  <a:srgbClr val="000000"/>
                </a:solidFill>
                <a:effectLst/>
                <a:latin typeface="Times New Roman" pitchFamily="18" charset="0"/>
                <a:cs typeface="Times New Roman" pitchFamily="18" charset="0"/>
              </a:rPr>
              <a:t>Một máy sấy tóc biến năng lượng 300J thành động năng 150J, nhiệt năng 100J và </a:t>
            </a:r>
            <a:r>
              <a:rPr lang="en-US" sz="3200" b="0" i="0" dirty="0" err="1">
                <a:solidFill>
                  <a:srgbClr val="000000"/>
                </a:solidFill>
                <a:effectLst/>
                <a:latin typeface="Times New Roman" pitchFamily="18" charset="0"/>
                <a:cs typeface="Times New Roman" pitchFamily="18" charset="0"/>
              </a:rPr>
              <a:t>năng</a:t>
            </a:r>
            <a:r>
              <a:rPr lang="en-US" sz="3200" b="0" i="0" dirty="0">
                <a:solidFill>
                  <a:srgbClr val="000000"/>
                </a:solidFill>
                <a:effectLst/>
                <a:latin typeface="Times New Roman" pitchFamily="18" charset="0"/>
                <a:cs typeface="Times New Roman" pitchFamily="18" charset="0"/>
              </a:rPr>
              <a:t> </a:t>
            </a:r>
            <a:r>
              <a:rPr lang="en-US" sz="3200" b="0" i="0" dirty="0" err="1">
                <a:solidFill>
                  <a:srgbClr val="000000"/>
                </a:solidFill>
                <a:effectLst/>
                <a:latin typeface="Times New Roman" pitchFamily="18" charset="0"/>
                <a:cs typeface="Times New Roman" pitchFamily="18" charset="0"/>
              </a:rPr>
              <a:t>lượng</a:t>
            </a:r>
            <a:r>
              <a:rPr lang="en-US" sz="3200" b="0" i="0" dirty="0">
                <a:solidFill>
                  <a:srgbClr val="000000"/>
                </a:solidFill>
                <a:effectLst/>
                <a:latin typeface="Times New Roman" pitchFamily="18" charset="0"/>
                <a:cs typeface="Times New Roman" pitchFamily="18" charset="0"/>
              </a:rPr>
              <a:t> </a:t>
            </a:r>
            <a:r>
              <a:rPr lang="en-US" sz="3200" b="0" i="0" dirty="0" err="1">
                <a:solidFill>
                  <a:srgbClr val="000000"/>
                </a:solidFill>
                <a:effectLst/>
                <a:latin typeface="Times New Roman" pitchFamily="18" charset="0"/>
                <a:cs typeface="Times New Roman" pitchFamily="18" charset="0"/>
              </a:rPr>
              <a:t>âm</a:t>
            </a:r>
            <a:r>
              <a:rPr lang="en-US" sz="3200" b="0" i="0" dirty="0">
                <a:solidFill>
                  <a:srgbClr val="000000"/>
                </a:solidFill>
                <a:effectLst/>
                <a:latin typeface="Times New Roman" pitchFamily="18" charset="0"/>
                <a:cs typeface="Times New Roman" pitchFamily="18" charset="0"/>
              </a:rPr>
              <a:t> </a:t>
            </a:r>
            <a:r>
              <a:rPr lang="vi-VN" sz="3200" b="0" i="0" dirty="0">
                <a:solidFill>
                  <a:srgbClr val="000000"/>
                </a:solidFill>
                <a:effectLst/>
                <a:latin typeface="Times New Roman" pitchFamily="18" charset="0"/>
                <a:cs typeface="Times New Roman" pitchFamily="18" charset="0"/>
              </a:rPr>
              <a:t>50J. </a:t>
            </a:r>
            <a:endParaRPr lang="en-US" sz="3200" dirty="0">
              <a:latin typeface="Times New Roman" pitchFamily="18" charset="0"/>
              <a:cs typeface="Times New Roman" pitchFamily="18" charset="0"/>
            </a:endParaRPr>
          </a:p>
        </p:txBody>
      </p:sp>
      <p:sp>
        <p:nvSpPr>
          <p:cNvPr id="11" name="Rectangle 10">
            <a:extLst>
              <a:ext uri="{FF2B5EF4-FFF2-40B4-BE49-F238E27FC236}">
                <a16:creationId xmlns="" xmlns:a16="http://schemas.microsoft.com/office/drawing/2014/main" id="{E14A130D-BF88-4BAC-B369-541F7E6FE64C}"/>
              </a:ext>
            </a:extLst>
          </p:cNvPr>
          <p:cNvSpPr/>
          <p:nvPr/>
        </p:nvSpPr>
        <p:spPr>
          <a:xfrm>
            <a:off x="2634046" y="328243"/>
            <a:ext cx="2040077" cy="201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1A553233-44EA-4550-997B-F82E86AF6540}"/>
              </a:ext>
            </a:extLst>
          </p:cNvPr>
          <p:cNvSpPr>
            <a:spLocks noGrp="1"/>
          </p:cNvSpPr>
          <p:nvPr>
            <p:ph idx="1"/>
          </p:nvPr>
        </p:nvSpPr>
        <p:spPr>
          <a:xfrm>
            <a:off x="2590800" y="0"/>
            <a:ext cx="6553200" cy="1641196"/>
          </a:xfrm>
        </p:spPr>
        <p:txBody>
          <a:bodyPr>
            <a:noAutofit/>
          </a:bodyPr>
          <a:lstStyle/>
          <a:p>
            <a:pPr>
              <a:spcBef>
                <a:spcPts val="0"/>
              </a:spcBef>
              <a:spcAft>
                <a:spcPts val="0"/>
              </a:spcAft>
              <a:buNone/>
            </a:pPr>
            <a:r>
              <a:rPr lang="vi-VN" dirty="0">
                <a:solidFill>
                  <a:schemeClr val="tx1"/>
                </a:solidFill>
                <a:latin typeface="Times New Roman" pitchFamily="18" charset="0"/>
                <a:cs typeface="Times New Roman" pitchFamily="18" charset="0"/>
              </a:rPr>
              <a:t>Đối với mỗi tình huống sau đây, </a:t>
            </a:r>
            <a:r>
              <a:rPr lang="vi-VN" dirty="0" smtClean="0">
                <a:solidFill>
                  <a:schemeClr val="tx1"/>
                </a:solidFill>
                <a:latin typeface="Times New Roman" pitchFamily="18" charset="0"/>
                <a:cs typeface="Times New Roman" pitchFamily="18" charset="0"/>
              </a:rPr>
              <a:t>hãy</a:t>
            </a:r>
          </a:p>
          <a:p>
            <a:pPr>
              <a:spcBef>
                <a:spcPts val="0"/>
              </a:spcBef>
              <a:spcAft>
                <a:spcPts val="0"/>
              </a:spcAft>
              <a:buNone/>
            </a:pPr>
            <a:r>
              <a:rPr lang="vi-VN" dirty="0" smtClean="0">
                <a:solidFill>
                  <a:schemeClr val="tx1"/>
                </a:solidFill>
                <a:latin typeface="Times New Roman" pitchFamily="18" charset="0"/>
                <a:cs typeface="Times New Roman" pitchFamily="18" charset="0"/>
              </a:rPr>
              <a:t>vẽ </a:t>
            </a:r>
            <a:r>
              <a:rPr lang="vi-VN" dirty="0">
                <a:solidFill>
                  <a:schemeClr val="tx1"/>
                </a:solidFill>
                <a:latin typeface="Times New Roman" pitchFamily="18" charset="0"/>
                <a:cs typeface="Times New Roman" pitchFamily="18" charset="0"/>
              </a:rPr>
              <a:t>một </a:t>
            </a:r>
            <a:r>
              <a:rPr lang="en-US" dirty="0" err="1">
                <a:solidFill>
                  <a:schemeClr val="tx1"/>
                </a:solidFill>
                <a:latin typeface="Times New Roman" pitchFamily="18" charset="0"/>
                <a:cs typeface="Times New Roman" pitchFamily="18" charset="0"/>
              </a:rPr>
              <a:t>sơ</a:t>
            </a:r>
            <a:r>
              <a:rPr lang="vi-VN" dirty="0">
                <a:solidFill>
                  <a:schemeClr val="tx1"/>
                </a:solidFill>
                <a:latin typeface="Times New Roman" pitchFamily="18" charset="0"/>
                <a:cs typeface="Times New Roman" pitchFamily="18" charset="0"/>
              </a:rPr>
              <a:t> đồ </a:t>
            </a:r>
            <a:r>
              <a:rPr lang="en-US" dirty="0" err="1">
                <a:solidFill>
                  <a:schemeClr val="tx1"/>
                </a:solidFill>
                <a:latin typeface="Times New Roman" pitchFamily="18" charset="0"/>
                <a:cs typeface="Times New Roman" pitchFamily="18" charset="0"/>
              </a:rPr>
              <a:t>năng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lượng</a:t>
            </a:r>
            <a:r>
              <a:rPr lang="en-US" dirty="0">
                <a:solidFill>
                  <a:schemeClr val="tx1"/>
                </a:solidFill>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để hiển </a:t>
            </a:r>
            <a:r>
              <a:rPr lang="vi-VN" dirty="0" smtClean="0">
                <a:solidFill>
                  <a:schemeClr val="tx1"/>
                </a:solidFill>
                <a:latin typeface="Times New Roman" pitchFamily="18" charset="0"/>
                <a:cs typeface="Times New Roman" pitchFamily="18" charset="0"/>
              </a:rPr>
              <a:t>thị</a:t>
            </a:r>
          </a:p>
          <a:p>
            <a:pPr>
              <a:spcBef>
                <a:spcPts val="0"/>
              </a:spcBef>
              <a:spcAft>
                <a:spcPts val="0"/>
              </a:spcAft>
              <a:buNone/>
            </a:pPr>
            <a:r>
              <a:rPr lang="vi-VN" dirty="0" smtClean="0">
                <a:solidFill>
                  <a:schemeClr val="tx1"/>
                </a:solidFill>
                <a:latin typeface="Times New Roman" pitchFamily="18" charset="0"/>
                <a:cs typeface="Times New Roman" pitchFamily="18" charset="0"/>
              </a:rPr>
              <a:t>lượng </a:t>
            </a:r>
            <a:r>
              <a:rPr lang="vi-VN" dirty="0">
                <a:solidFill>
                  <a:schemeClr val="tx1"/>
                </a:solidFill>
                <a:latin typeface="Times New Roman" pitchFamily="18" charset="0"/>
                <a:cs typeface="Times New Roman" pitchFamily="18" charset="0"/>
              </a:rPr>
              <a:t>năng lượng đầu vào, năng </a:t>
            </a:r>
            <a:r>
              <a:rPr lang="vi-VN" dirty="0" smtClean="0">
                <a:solidFill>
                  <a:schemeClr val="tx1"/>
                </a:solidFill>
                <a:latin typeface="Times New Roman" pitchFamily="18" charset="0"/>
                <a:cs typeface="Times New Roman" pitchFamily="18" charset="0"/>
              </a:rPr>
              <a:t>lượng</a:t>
            </a:r>
          </a:p>
          <a:p>
            <a:pPr>
              <a:spcBef>
                <a:spcPts val="0"/>
              </a:spcBef>
              <a:spcAft>
                <a:spcPts val="0"/>
              </a:spcAft>
              <a:buNone/>
            </a:pPr>
            <a:r>
              <a:rPr lang="vi-VN" dirty="0" smtClean="0">
                <a:solidFill>
                  <a:schemeClr val="tx1"/>
                </a:solidFill>
                <a:latin typeface="Times New Roman" pitchFamily="18" charset="0"/>
                <a:cs typeface="Times New Roman" pitchFamily="18" charset="0"/>
              </a:rPr>
              <a:t>hữu </a:t>
            </a:r>
            <a:r>
              <a:rPr lang="vi-VN" dirty="0">
                <a:solidFill>
                  <a:schemeClr val="tx1"/>
                </a:solidFill>
                <a:latin typeface="Times New Roman" pitchFamily="18" charset="0"/>
                <a:cs typeface="Times New Roman" pitchFamily="18" charset="0"/>
              </a:rPr>
              <a:t>ích và năng lượng </a:t>
            </a:r>
            <a:r>
              <a:rPr lang="en-US" dirty="0" err="1">
                <a:solidFill>
                  <a:schemeClr val="tx1"/>
                </a:solidFill>
                <a:latin typeface="Times New Roman" pitchFamily="18" charset="0"/>
                <a:cs typeface="Times New Roman" pitchFamily="18" charset="0"/>
              </a:rPr>
              <a:t>hao</a:t>
            </a:r>
            <a:r>
              <a:rPr lang="vi-VN" dirty="0">
                <a:solidFill>
                  <a:schemeClr val="tx1"/>
                </a:solidFill>
                <a:latin typeface="Times New Roman" pitchFamily="18" charset="0"/>
                <a:cs typeface="Times New Roman" pitchFamily="18" charset="0"/>
              </a:rPr>
              <a:t> phí.</a:t>
            </a:r>
            <a:endParaRPr lang="en-US"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5419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plus(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0" fill="hold"/>
                                        <p:tgtEl>
                                          <p:spTgt spid="10"/>
                                        </p:tgtEl>
                                        <p:attrNameLst>
                                          <p:attrName>ppt_x</p:attrName>
                                        </p:attrNameLst>
                                      </p:cBhvr>
                                      <p:tavLst>
                                        <p:tav tm="0">
                                          <p:val>
                                            <p:strVal val="#ppt_x"/>
                                          </p:val>
                                        </p:tav>
                                        <p:tav tm="100000">
                                          <p:val>
                                            <p:strVal val="#ppt_x"/>
                                          </p:val>
                                        </p:tav>
                                      </p:tavLst>
                                    </p:anim>
                                    <p:anim calcmode="lin" valueType="num">
                                      <p:cBhvr additive="base">
                                        <p:cTn id="43"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heel(4)">
                                      <p:cBhvr>
                                        <p:cTn id="4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 xmlns:a16="http://schemas.microsoft.com/office/drawing/2014/main" id="{72934D6B-BE43-4009-9851-DCAA613D0A61}"/>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228600"/>
            <a:ext cx="9144000" cy="6629400"/>
          </a:xfrm>
        </p:spPr>
      </p:pic>
    </p:spTree>
    <p:extLst>
      <p:ext uri="{BB962C8B-B14F-4D97-AF65-F5344CB8AC3E}">
        <p14:creationId xmlns="" xmlns:p14="http://schemas.microsoft.com/office/powerpoint/2010/main" val="2901303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2E31A84-CA61-4BBD-A530-A2D5BAAF0B44}"/>
              </a:ext>
            </a:extLst>
          </p:cNvPr>
          <p:cNvSpPr/>
          <p:nvPr/>
        </p:nvSpPr>
        <p:spPr>
          <a:xfrm>
            <a:off x="735807" y="2371725"/>
            <a:ext cx="7836694"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 xmlns:a16="http://schemas.microsoft.com/office/drawing/2014/main" id="{32FE2989-3740-4E5E-8FF3-6DF0CBA3FD7D}"/>
              </a:ext>
            </a:extLst>
          </p:cNvPr>
          <p:cNvPicPr>
            <a:picLocks noChangeAspect="1"/>
          </p:cNvPicPr>
          <p:nvPr/>
        </p:nvPicPr>
        <p:blipFill>
          <a:blip r:embed="rId2" cstate="print"/>
          <a:stretch>
            <a:fillRect/>
          </a:stretch>
        </p:blipFill>
        <p:spPr>
          <a:xfrm>
            <a:off x="3654006" y="4128864"/>
            <a:ext cx="1756193" cy="1890936"/>
          </a:xfrm>
          <a:prstGeom prst="rect">
            <a:avLst/>
          </a:prstGeom>
        </p:spPr>
      </p:pic>
      <p:pic>
        <p:nvPicPr>
          <p:cNvPr id="6" name="Picture 5">
            <a:extLst>
              <a:ext uri="{FF2B5EF4-FFF2-40B4-BE49-F238E27FC236}">
                <a16:creationId xmlns="" xmlns:a16="http://schemas.microsoft.com/office/drawing/2014/main" id="{91EC3CC7-327B-4490-AFC0-7B9448F98143}"/>
              </a:ext>
            </a:extLst>
          </p:cNvPr>
          <p:cNvPicPr>
            <a:picLocks noChangeAspect="1"/>
          </p:cNvPicPr>
          <p:nvPr/>
        </p:nvPicPr>
        <p:blipFill>
          <a:blip r:embed="rId3" cstate="print"/>
          <a:stretch>
            <a:fillRect/>
          </a:stretch>
        </p:blipFill>
        <p:spPr>
          <a:xfrm>
            <a:off x="5585107" y="4244806"/>
            <a:ext cx="1595670" cy="1774994"/>
          </a:xfrm>
          <a:prstGeom prst="rect">
            <a:avLst/>
          </a:prstGeom>
        </p:spPr>
      </p:pic>
      <p:pic>
        <p:nvPicPr>
          <p:cNvPr id="8" name="Picture 7">
            <a:extLst>
              <a:ext uri="{FF2B5EF4-FFF2-40B4-BE49-F238E27FC236}">
                <a16:creationId xmlns="" xmlns:a16="http://schemas.microsoft.com/office/drawing/2014/main" id="{C217F773-049E-4B41-BEF0-ADBD7F07529F}"/>
              </a:ext>
            </a:extLst>
          </p:cNvPr>
          <p:cNvPicPr>
            <a:picLocks noChangeAspect="1"/>
          </p:cNvPicPr>
          <p:nvPr/>
        </p:nvPicPr>
        <p:blipFill>
          <a:blip r:embed="rId4" cstate="print"/>
          <a:stretch>
            <a:fillRect/>
          </a:stretch>
        </p:blipFill>
        <p:spPr>
          <a:xfrm>
            <a:off x="0" y="1931569"/>
            <a:ext cx="1692171" cy="1497431"/>
          </a:xfrm>
          <a:prstGeom prst="rect">
            <a:avLst/>
          </a:prstGeom>
        </p:spPr>
      </p:pic>
      <p:pic>
        <p:nvPicPr>
          <p:cNvPr id="9" name="Picture 8">
            <a:extLst>
              <a:ext uri="{FF2B5EF4-FFF2-40B4-BE49-F238E27FC236}">
                <a16:creationId xmlns="" xmlns:a16="http://schemas.microsoft.com/office/drawing/2014/main" id="{99A474FD-D457-4BFE-AA2C-897AEC98E7EF}"/>
              </a:ext>
            </a:extLst>
          </p:cNvPr>
          <p:cNvPicPr>
            <a:picLocks noChangeAspect="1"/>
          </p:cNvPicPr>
          <p:nvPr/>
        </p:nvPicPr>
        <p:blipFill rotWithShape="1">
          <a:blip r:embed="rId5" cstate="print"/>
          <a:srcRect t="1979" r="47706"/>
          <a:stretch/>
        </p:blipFill>
        <p:spPr>
          <a:xfrm>
            <a:off x="2020252" y="4111304"/>
            <a:ext cx="1332548" cy="1832296"/>
          </a:xfrm>
          <a:prstGeom prst="rect">
            <a:avLst/>
          </a:prstGeom>
        </p:spPr>
      </p:pic>
      <p:pic>
        <p:nvPicPr>
          <p:cNvPr id="10" name="Picture 9">
            <a:extLst>
              <a:ext uri="{FF2B5EF4-FFF2-40B4-BE49-F238E27FC236}">
                <a16:creationId xmlns="" xmlns:a16="http://schemas.microsoft.com/office/drawing/2014/main" id="{7E0B2962-E356-4687-9D06-62CDA60C57F7}"/>
              </a:ext>
            </a:extLst>
          </p:cNvPr>
          <p:cNvPicPr>
            <a:picLocks noChangeAspect="1"/>
          </p:cNvPicPr>
          <p:nvPr/>
        </p:nvPicPr>
        <p:blipFill>
          <a:blip r:embed="rId6" cstate="print"/>
          <a:stretch>
            <a:fillRect/>
          </a:stretch>
        </p:blipFill>
        <p:spPr>
          <a:xfrm rot="21131291">
            <a:off x="205005" y="4342825"/>
            <a:ext cx="1382578" cy="1696359"/>
          </a:xfrm>
          <a:prstGeom prst="rect">
            <a:avLst/>
          </a:prstGeom>
        </p:spPr>
      </p:pic>
      <p:pic>
        <p:nvPicPr>
          <p:cNvPr id="12" name="Picture 11">
            <a:extLst>
              <a:ext uri="{FF2B5EF4-FFF2-40B4-BE49-F238E27FC236}">
                <a16:creationId xmlns="" xmlns:a16="http://schemas.microsoft.com/office/drawing/2014/main" id="{F4BFB09A-2A4B-46A9-963D-BBF6838B9851}"/>
              </a:ext>
            </a:extLst>
          </p:cNvPr>
          <p:cNvPicPr>
            <a:picLocks noChangeAspect="1"/>
          </p:cNvPicPr>
          <p:nvPr/>
        </p:nvPicPr>
        <p:blipFill>
          <a:blip r:embed="rId7" cstate="print"/>
          <a:stretch>
            <a:fillRect/>
          </a:stretch>
        </p:blipFill>
        <p:spPr>
          <a:xfrm>
            <a:off x="7395477" y="3969695"/>
            <a:ext cx="1600201" cy="2050105"/>
          </a:xfrm>
          <a:prstGeom prst="rect">
            <a:avLst/>
          </a:prstGeom>
        </p:spPr>
      </p:pic>
      <p:pic>
        <p:nvPicPr>
          <p:cNvPr id="13" name="Picture 12">
            <a:extLst>
              <a:ext uri="{FF2B5EF4-FFF2-40B4-BE49-F238E27FC236}">
                <a16:creationId xmlns="" xmlns:a16="http://schemas.microsoft.com/office/drawing/2014/main" id="{BAEAB9EF-19B2-45B6-92F2-B483C9D3E44F}"/>
              </a:ext>
            </a:extLst>
          </p:cNvPr>
          <p:cNvPicPr>
            <a:picLocks noChangeAspect="1"/>
          </p:cNvPicPr>
          <p:nvPr/>
        </p:nvPicPr>
        <p:blipFill>
          <a:blip r:embed="rId8" cstate="print"/>
          <a:stretch>
            <a:fillRect/>
          </a:stretch>
        </p:blipFill>
        <p:spPr>
          <a:xfrm>
            <a:off x="1895309" y="1869956"/>
            <a:ext cx="1612273" cy="1559044"/>
          </a:xfrm>
          <a:prstGeom prst="rect">
            <a:avLst/>
          </a:prstGeom>
        </p:spPr>
      </p:pic>
      <p:sp>
        <p:nvSpPr>
          <p:cNvPr id="15" name="TextBox 14">
            <a:extLst>
              <a:ext uri="{FF2B5EF4-FFF2-40B4-BE49-F238E27FC236}">
                <a16:creationId xmlns="" xmlns:a16="http://schemas.microsoft.com/office/drawing/2014/main" id="{77186BAC-4FB5-4B76-91EA-578CB1460AEF}"/>
              </a:ext>
            </a:extLst>
          </p:cNvPr>
          <p:cNvSpPr txBox="1"/>
          <p:nvPr/>
        </p:nvSpPr>
        <p:spPr>
          <a:xfrm>
            <a:off x="2209800" y="3352800"/>
            <a:ext cx="941473"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Tivi</a:t>
            </a:r>
            <a:endParaRPr lang="en-US" sz="24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D5E5BBAD-B0FF-4AF3-A0D2-6276AC41EBE5}"/>
              </a:ext>
            </a:extLst>
          </p:cNvPr>
          <p:cNvSpPr txBox="1"/>
          <p:nvPr/>
        </p:nvSpPr>
        <p:spPr>
          <a:xfrm>
            <a:off x="10447" y="3379767"/>
            <a:ext cx="2034324"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endParaRPr lang="en-US" sz="2400" dirty="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F558341B-BAB0-4746-9480-80C847C0A88A}"/>
              </a:ext>
            </a:extLst>
          </p:cNvPr>
          <p:cNvSpPr txBox="1"/>
          <p:nvPr/>
        </p:nvSpPr>
        <p:spPr>
          <a:xfrm>
            <a:off x="3527562" y="3429001"/>
            <a:ext cx="1808968" cy="830997"/>
          </a:xfrm>
          <a:prstGeom prst="rect">
            <a:avLst/>
          </a:prstGeom>
          <a:noFill/>
        </p:spPr>
        <p:txBody>
          <a:bodyPr wrap="square" rtlCol="0">
            <a:spAutoFit/>
          </a:bodyPr>
          <a:lstStyle/>
          <a:p>
            <a:r>
              <a:rPr lang="en-US" sz="2400" dirty="0">
                <a:latin typeface="Times New Roman" pitchFamily="18" charset="0"/>
                <a:cs typeface="Times New Roman" pitchFamily="18" charset="0"/>
              </a:rPr>
              <a:t>VĐV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chạy</a:t>
            </a:r>
            <a:endParaRPr lang="en-US" sz="2400" dirty="0">
              <a:latin typeface="Times New Roman" pitchFamily="18" charset="0"/>
              <a:cs typeface="Times New Roman" pitchFamily="18" charset="0"/>
            </a:endParaRPr>
          </a:p>
        </p:txBody>
      </p:sp>
      <p:sp>
        <p:nvSpPr>
          <p:cNvPr id="18" name="TextBox 17">
            <a:extLst>
              <a:ext uri="{FF2B5EF4-FFF2-40B4-BE49-F238E27FC236}">
                <a16:creationId xmlns="" xmlns:a16="http://schemas.microsoft.com/office/drawing/2014/main" id="{CF13E982-7B5E-4018-92C3-969ED1C22474}"/>
              </a:ext>
            </a:extLst>
          </p:cNvPr>
          <p:cNvSpPr txBox="1"/>
          <p:nvPr/>
        </p:nvSpPr>
        <p:spPr>
          <a:xfrm>
            <a:off x="5872529" y="3429001"/>
            <a:ext cx="1518871"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Đốt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củi</a:t>
            </a:r>
            <a:endParaRPr lang="en-US" sz="2400"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1EF292BF-602B-4166-90D6-739F389DB059}"/>
              </a:ext>
            </a:extLst>
          </p:cNvPr>
          <p:cNvSpPr txBox="1"/>
          <p:nvPr/>
        </p:nvSpPr>
        <p:spPr>
          <a:xfrm>
            <a:off x="7571264" y="3432009"/>
            <a:ext cx="1600201"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Hàn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endParaRPr lang="en-US" sz="2400" dirty="0">
              <a:latin typeface="Times New Roman" pitchFamily="18" charset="0"/>
              <a:cs typeface="Times New Roman" pitchFamily="18" charset="0"/>
            </a:endParaRPr>
          </a:p>
        </p:txBody>
      </p:sp>
      <p:sp>
        <p:nvSpPr>
          <p:cNvPr id="20" name="TextBox 19">
            <a:extLst>
              <a:ext uri="{FF2B5EF4-FFF2-40B4-BE49-F238E27FC236}">
                <a16:creationId xmlns="" xmlns:a16="http://schemas.microsoft.com/office/drawing/2014/main" id="{66F2771A-BC38-4E42-81E9-0ACD46FBCDF7}"/>
              </a:ext>
            </a:extLst>
          </p:cNvPr>
          <p:cNvSpPr txBox="1"/>
          <p:nvPr/>
        </p:nvSpPr>
        <p:spPr>
          <a:xfrm>
            <a:off x="7590743" y="6172200"/>
            <a:ext cx="1553257"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trần</a:t>
            </a:r>
            <a:endParaRPr lang="en-US" sz="2400"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A7754531-D1E2-448A-AB0E-BD4D9C005044}"/>
              </a:ext>
            </a:extLst>
          </p:cNvPr>
          <p:cNvSpPr txBox="1"/>
          <p:nvPr/>
        </p:nvSpPr>
        <p:spPr>
          <a:xfrm>
            <a:off x="5334000" y="6172200"/>
            <a:ext cx="2133599"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Sạc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thoại</a:t>
            </a:r>
            <a:endParaRPr lang="en-US" sz="2400" dirty="0">
              <a:latin typeface="Times New Roman" pitchFamily="18" charset="0"/>
              <a:cs typeface="Times New Roman" pitchFamily="18" charset="0"/>
            </a:endParaRPr>
          </a:p>
        </p:txBody>
      </p:sp>
      <p:sp>
        <p:nvSpPr>
          <p:cNvPr id="22" name="TextBox 21">
            <a:extLst>
              <a:ext uri="{FF2B5EF4-FFF2-40B4-BE49-F238E27FC236}">
                <a16:creationId xmlns="" xmlns:a16="http://schemas.microsoft.com/office/drawing/2014/main" id="{966E872F-CB6D-44C2-8851-FA2E6DF809F9}"/>
              </a:ext>
            </a:extLst>
          </p:cNvPr>
          <p:cNvSpPr txBox="1"/>
          <p:nvPr/>
        </p:nvSpPr>
        <p:spPr>
          <a:xfrm>
            <a:off x="3581400" y="6096000"/>
            <a:ext cx="187947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tóc</a:t>
            </a:r>
            <a:endParaRPr lang="en-US" sz="2400"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C2999D87-926F-4C3F-9E18-97A095A80F4C}"/>
              </a:ext>
            </a:extLst>
          </p:cNvPr>
          <p:cNvSpPr txBox="1"/>
          <p:nvPr/>
        </p:nvSpPr>
        <p:spPr>
          <a:xfrm>
            <a:off x="2057400" y="6096000"/>
            <a:ext cx="1520995"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đèn</a:t>
            </a:r>
            <a:endParaRPr lang="en-US" sz="2400" dirty="0">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DFCF39D1-A5ED-4DF1-828B-C083359D0875}"/>
              </a:ext>
            </a:extLst>
          </p:cNvPr>
          <p:cNvSpPr txBox="1"/>
          <p:nvPr/>
        </p:nvSpPr>
        <p:spPr>
          <a:xfrm>
            <a:off x="0" y="6019800"/>
            <a:ext cx="1864114"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khoan</a:t>
            </a:r>
            <a:endParaRPr lang="en-US" sz="2400" dirty="0">
              <a:latin typeface="Times New Roman" pitchFamily="18" charset="0"/>
              <a:cs typeface="Times New Roman" pitchFamily="18" charset="0"/>
            </a:endParaRPr>
          </a:p>
        </p:txBody>
      </p:sp>
      <p:pic>
        <p:nvPicPr>
          <p:cNvPr id="25" name="Picture 24">
            <a:extLst>
              <a:ext uri="{FF2B5EF4-FFF2-40B4-BE49-F238E27FC236}">
                <a16:creationId xmlns="" xmlns:a16="http://schemas.microsoft.com/office/drawing/2014/main" id="{49881A34-E1F4-4CB0-A00E-EF87974397D0}"/>
              </a:ext>
            </a:extLst>
          </p:cNvPr>
          <p:cNvPicPr>
            <a:picLocks noChangeAspect="1"/>
          </p:cNvPicPr>
          <p:nvPr/>
        </p:nvPicPr>
        <p:blipFill>
          <a:blip r:embed="rId9" cstate="print"/>
          <a:stretch>
            <a:fillRect/>
          </a:stretch>
        </p:blipFill>
        <p:spPr>
          <a:xfrm>
            <a:off x="7498355" y="1676400"/>
            <a:ext cx="1645645" cy="1558448"/>
          </a:xfrm>
          <a:prstGeom prst="rect">
            <a:avLst/>
          </a:prstGeom>
        </p:spPr>
      </p:pic>
      <p:pic>
        <p:nvPicPr>
          <p:cNvPr id="26" name="Picture 25">
            <a:extLst>
              <a:ext uri="{FF2B5EF4-FFF2-40B4-BE49-F238E27FC236}">
                <a16:creationId xmlns="" xmlns:a16="http://schemas.microsoft.com/office/drawing/2014/main" id="{8C6E5B8C-47B4-4E14-99E4-E0D2C42458B6}"/>
              </a:ext>
            </a:extLst>
          </p:cNvPr>
          <p:cNvPicPr>
            <a:picLocks noChangeAspect="1"/>
          </p:cNvPicPr>
          <p:nvPr/>
        </p:nvPicPr>
        <p:blipFill>
          <a:blip r:embed="rId10" cstate="print"/>
          <a:stretch>
            <a:fillRect/>
          </a:stretch>
        </p:blipFill>
        <p:spPr>
          <a:xfrm>
            <a:off x="3581400" y="1752601"/>
            <a:ext cx="1600200" cy="1478886"/>
          </a:xfrm>
          <a:prstGeom prst="rect">
            <a:avLst/>
          </a:prstGeom>
        </p:spPr>
      </p:pic>
      <p:pic>
        <p:nvPicPr>
          <p:cNvPr id="27" name="Picture 26">
            <a:extLst>
              <a:ext uri="{FF2B5EF4-FFF2-40B4-BE49-F238E27FC236}">
                <a16:creationId xmlns="" xmlns:a16="http://schemas.microsoft.com/office/drawing/2014/main" id="{50190F1B-B82D-42D4-BCB8-918340CFEDEC}"/>
              </a:ext>
            </a:extLst>
          </p:cNvPr>
          <p:cNvPicPr>
            <a:picLocks noChangeAspect="1"/>
          </p:cNvPicPr>
          <p:nvPr/>
        </p:nvPicPr>
        <p:blipFill>
          <a:blip r:embed="rId11" cstate="print"/>
          <a:stretch>
            <a:fillRect/>
          </a:stretch>
        </p:blipFill>
        <p:spPr>
          <a:xfrm>
            <a:off x="5344014" y="1676400"/>
            <a:ext cx="2025026" cy="1639649"/>
          </a:xfrm>
          <a:prstGeom prst="rect">
            <a:avLst/>
          </a:prstGeom>
        </p:spPr>
      </p:pic>
      <p:sp>
        <p:nvSpPr>
          <p:cNvPr id="28" name="TextBox 27">
            <a:extLst>
              <a:ext uri="{FF2B5EF4-FFF2-40B4-BE49-F238E27FC236}">
                <a16:creationId xmlns="" xmlns:a16="http://schemas.microsoft.com/office/drawing/2014/main" id="{E784B32B-2A6D-459F-8B98-AF8265BB5320}"/>
              </a:ext>
            </a:extLst>
          </p:cNvPr>
          <p:cNvSpPr txBox="1"/>
          <p:nvPr/>
        </p:nvSpPr>
        <p:spPr>
          <a:xfrm>
            <a:off x="2819400" y="1"/>
            <a:ext cx="38862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LUYỆN TẬP</a:t>
            </a:r>
          </a:p>
        </p:txBody>
      </p:sp>
      <p:sp>
        <p:nvSpPr>
          <p:cNvPr id="33" name="Rectangle 32"/>
          <p:cNvSpPr/>
          <p:nvPr/>
        </p:nvSpPr>
        <p:spPr>
          <a:xfrm>
            <a:off x="0" y="457200"/>
            <a:ext cx="9144000" cy="1569660"/>
          </a:xfrm>
          <a:prstGeom prst="rect">
            <a:avLst/>
          </a:prstGeom>
        </p:spPr>
        <p:txBody>
          <a:bodyPr wrap="square">
            <a:spAutoFit/>
          </a:bodyPr>
          <a:lstStyle/>
          <a:p>
            <a:r>
              <a:rPr lang="en-US" sz="3200" dirty="0" err="1" smtClean="0">
                <a:latin typeface="Times New Roman" pitchFamily="18" charset="0"/>
                <a:cs typeface="Times New Roman" pitchFamily="18" charset="0"/>
              </a:rPr>
              <a:t>Hãy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loại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nhiệt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âm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ánh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sáng</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 xmlns:p14="http://schemas.microsoft.com/office/powerpoint/2010/main" val="29061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 xmlns:a16="http://schemas.microsoft.com/office/drawing/2014/main" id="{161261D9-94DD-4D03-AD5C-BD198DC746FE}"/>
              </a:ext>
            </a:extLst>
          </p:cNvPr>
          <p:cNvSpPr/>
          <p:nvPr/>
        </p:nvSpPr>
        <p:spPr>
          <a:xfrm>
            <a:off x="735807" y="1304925"/>
            <a:ext cx="7836694"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037BD182-CB7F-4EA3-B706-DD45E76F2D35}"/>
              </a:ext>
            </a:extLst>
          </p:cNvPr>
          <p:cNvPicPr>
            <a:picLocks noChangeAspect="1"/>
          </p:cNvPicPr>
          <p:nvPr/>
        </p:nvPicPr>
        <p:blipFill>
          <a:blip r:embed="rId2" cstate="print"/>
          <a:stretch>
            <a:fillRect/>
          </a:stretch>
        </p:blipFill>
        <p:spPr>
          <a:xfrm>
            <a:off x="4648200" y="424850"/>
            <a:ext cx="1714550" cy="1676467"/>
          </a:xfrm>
          <a:prstGeom prst="rect">
            <a:avLst/>
          </a:prstGeom>
        </p:spPr>
      </p:pic>
      <p:pic>
        <p:nvPicPr>
          <p:cNvPr id="13" name="Picture 12">
            <a:extLst>
              <a:ext uri="{FF2B5EF4-FFF2-40B4-BE49-F238E27FC236}">
                <a16:creationId xmlns="" xmlns:a16="http://schemas.microsoft.com/office/drawing/2014/main" id="{FECEE365-15C6-4C73-A04A-9A77D5B84219}"/>
              </a:ext>
            </a:extLst>
          </p:cNvPr>
          <p:cNvPicPr>
            <a:picLocks noChangeAspect="1"/>
          </p:cNvPicPr>
          <p:nvPr/>
        </p:nvPicPr>
        <p:blipFill>
          <a:blip r:embed="rId3" cstate="print"/>
          <a:stretch>
            <a:fillRect/>
          </a:stretch>
        </p:blipFill>
        <p:spPr>
          <a:xfrm>
            <a:off x="2489770" y="703611"/>
            <a:ext cx="1777429" cy="1977179"/>
          </a:xfrm>
          <a:prstGeom prst="rect">
            <a:avLst/>
          </a:prstGeom>
        </p:spPr>
      </p:pic>
      <p:pic>
        <p:nvPicPr>
          <p:cNvPr id="19" name="Picture 18">
            <a:extLst>
              <a:ext uri="{FF2B5EF4-FFF2-40B4-BE49-F238E27FC236}">
                <a16:creationId xmlns="" xmlns:a16="http://schemas.microsoft.com/office/drawing/2014/main" id="{C70248D9-B6E4-49DF-B620-FDD0474A1EC8}"/>
              </a:ext>
            </a:extLst>
          </p:cNvPr>
          <p:cNvPicPr>
            <a:picLocks noChangeAspect="1"/>
          </p:cNvPicPr>
          <p:nvPr/>
        </p:nvPicPr>
        <p:blipFill>
          <a:blip r:embed="rId4" cstate="print"/>
          <a:stretch>
            <a:fillRect/>
          </a:stretch>
        </p:blipFill>
        <p:spPr>
          <a:xfrm>
            <a:off x="6862583" y="473083"/>
            <a:ext cx="2281417" cy="1552557"/>
          </a:xfrm>
          <a:prstGeom prst="rect">
            <a:avLst/>
          </a:prstGeom>
        </p:spPr>
      </p:pic>
      <p:pic>
        <p:nvPicPr>
          <p:cNvPr id="22" name="Picture 21">
            <a:extLst>
              <a:ext uri="{FF2B5EF4-FFF2-40B4-BE49-F238E27FC236}">
                <a16:creationId xmlns="" xmlns:a16="http://schemas.microsoft.com/office/drawing/2014/main" id="{70A6C210-BAE5-4AB3-AD0D-329F4F64B3A4}"/>
              </a:ext>
            </a:extLst>
          </p:cNvPr>
          <p:cNvPicPr>
            <a:picLocks noChangeAspect="1"/>
          </p:cNvPicPr>
          <p:nvPr/>
        </p:nvPicPr>
        <p:blipFill rotWithShape="1">
          <a:blip r:embed="rId5" cstate="print"/>
          <a:srcRect t="1979" r="47706"/>
          <a:stretch/>
        </p:blipFill>
        <p:spPr>
          <a:xfrm>
            <a:off x="0" y="2514601"/>
            <a:ext cx="1904999" cy="1854024"/>
          </a:xfrm>
          <a:prstGeom prst="rect">
            <a:avLst/>
          </a:prstGeom>
        </p:spPr>
      </p:pic>
      <p:pic>
        <p:nvPicPr>
          <p:cNvPr id="23" name="Picture 22">
            <a:extLst>
              <a:ext uri="{FF2B5EF4-FFF2-40B4-BE49-F238E27FC236}">
                <a16:creationId xmlns="" xmlns:a16="http://schemas.microsoft.com/office/drawing/2014/main" id="{CCFC8AC6-5486-408E-9964-ED56DD475408}"/>
              </a:ext>
            </a:extLst>
          </p:cNvPr>
          <p:cNvPicPr>
            <a:picLocks noChangeAspect="1"/>
          </p:cNvPicPr>
          <p:nvPr/>
        </p:nvPicPr>
        <p:blipFill>
          <a:blip r:embed="rId6" cstate="print"/>
          <a:stretch>
            <a:fillRect/>
          </a:stretch>
        </p:blipFill>
        <p:spPr>
          <a:xfrm>
            <a:off x="7023038" y="2391809"/>
            <a:ext cx="1587562" cy="1265791"/>
          </a:xfrm>
          <a:prstGeom prst="rect">
            <a:avLst/>
          </a:prstGeom>
        </p:spPr>
      </p:pic>
      <p:pic>
        <p:nvPicPr>
          <p:cNvPr id="25" name="Picture 24">
            <a:extLst>
              <a:ext uri="{FF2B5EF4-FFF2-40B4-BE49-F238E27FC236}">
                <a16:creationId xmlns="" xmlns:a16="http://schemas.microsoft.com/office/drawing/2014/main" id="{AE6E3D19-41DC-4367-94E2-B35F0689728E}"/>
              </a:ext>
            </a:extLst>
          </p:cNvPr>
          <p:cNvPicPr>
            <a:picLocks noChangeAspect="1"/>
          </p:cNvPicPr>
          <p:nvPr/>
        </p:nvPicPr>
        <p:blipFill>
          <a:blip r:embed="rId7" cstate="print"/>
          <a:stretch>
            <a:fillRect/>
          </a:stretch>
        </p:blipFill>
        <p:spPr>
          <a:xfrm>
            <a:off x="15554" y="4690470"/>
            <a:ext cx="1938930" cy="2167530"/>
          </a:xfrm>
          <a:prstGeom prst="rect">
            <a:avLst/>
          </a:prstGeom>
        </p:spPr>
      </p:pic>
      <p:pic>
        <p:nvPicPr>
          <p:cNvPr id="14" name="Picture 13">
            <a:extLst>
              <a:ext uri="{FF2B5EF4-FFF2-40B4-BE49-F238E27FC236}">
                <a16:creationId xmlns="" xmlns:a16="http://schemas.microsoft.com/office/drawing/2014/main" id="{D2F4BD5F-B390-4F53-BAD5-D8CA140831E3}"/>
              </a:ext>
            </a:extLst>
          </p:cNvPr>
          <p:cNvPicPr>
            <a:picLocks noChangeAspect="1"/>
          </p:cNvPicPr>
          <p:nvPr/>
        </p:nvPicPr>
        <p:blipFill>
          <a:blip r:embed="rId8" cstate="print"/>
          <a:stretch>
            <a:fillRect/>
          </a:stretch>
        </p:blipFill>
        <p:spPr>
          <a:xfrm>
            <a:off x="0" y="609600"/>
            <a:ext cx="2174383" cy="1792219"/>
          </a:xfrm>
          <a:prstGeom prst="rect">
            <a:avLst/>
          </a:prstGeom>
        </p:spPr>
      </p:pic>
      <p:sp>
        <p:nvSpPr>
          <p:cNvPr id="32" name="Rectangle 31">
            <a:extLst>
              <a:ext uri="{FF2B5EF4-FFF2-40B4-BE49-F238E27FC236}">
                <a16:creationId xmlns="" xmlns:a16="http://schemas.microsoft.com/office/drawing/2014/main" id="{BF61A554-DFB2-4559-8F43-18D297912D85}"/>
              </a:ext>
            </a:extLst>
          </p:cNvPr>
          <p:cNvSpPr/>
          <p:nvPr/>
        </p:nvSpPr>
        <p:spPr>
          <a:xfrm>
            <a:off x="-16102" y="6137286"/>
            <a:ext cx="9160102"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 xmlns:a16="http://schemas.microsoft.com/office/drawing/2014/main" id="{E69256EC-8842-40CA-87FD-3E6DD4D42335}"/>
              </a:ext>
            </a:extLst>
          </p:cNvPr>
          <p:cNvCxnSpPr>
            <a:cxnSpLocks/>
          </p:cNvCxnSpPr>
          <p:nvPr/>
        </p:nvCxnSpPr>
        <p:spPr>
          <a:xfrm>
            <a:off x="4658869" y="78000"/>
            <a:ext cx="0" cy="66276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 xmlns:a16="http://schemas.microsoft.com/office/drawing/2014/main" id="{2684AE8A-7FE2-4B56-A607-A4D289DDFE33}"/>
              </a:ext>
            </a:extLst>
          </p:cNvPr>
          <p:cNvSpPr txBox="1"/>
          <p:nvPr/>
        </p:nvSpPr>
        <p:spPr>
          <a:xfrm>
            <a:off x="0" y="0"/>
            <a:ext cx="46482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endParaRPr lang="en-US" sz="2800" b="1" dirty="0">
              <a:solidFill>
                <a:srgbClr val="FF0000"/>
              </a:solidFill>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320E0976-58FD-44AF-87F3-9E7BD68D346D}"/>
              </a:ext>
            </a:extLst>
          </p:cNvPr>
          <p:cNvSpPr txBox="1"/>
          <p:nvPr/>
        </p:nvSpPr>
        <p:spPr>
          <a:xfrm>
            <a:off x="4724400" y="0"/>
            <a:ext cx="4419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thanh</a:t>
            </a:r>
            <a:endParaRPr lang="en-US" sz="2800" b="1" dirty="0">
              <a:solidFill>
                <a:srgbClr val="FF0000"/>
              </a:solidFill>
              <a:latin typeface="Times New Roman" pitchFamily="18" charset="0"/>
              <a:cs typeface="Times New Roman" pitchFamily="18" charset="0"/>
            </a:endParaRPr>
          </a:p>
        </p:txBody>
      </p:sp>
      <p:sp>
        <p:nvSpPr>
          <p:cNvPr id="36" name="TextBox 35">
            <a:extLst>
              <a:ext uri="{FF2B5EF4-FFF2-40B4-BE49-F238E27FC236}">
                <a16:creationId xmlns="" xmlns:a16="http://schemas.microsoft.com/office/drawing/2014/main" id="{36E08A29-2E6B-49BF-94FB-8307C94FF5AE}"/>
              </a:ext>
            </a:extLst>
          </p:cNvPr>
          <p:cNvSpPr txBox="1"/>
          <p:nvPr/>
        </p:nvSpPr>
        <p:spPr>
          <a:xfrm>
            <a:off x="4724400" y="3890302"/>
            <a:ext cx="4419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ánh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sáng</a:t>
            </a:r>
            <a:endParaRPr lang="en-US" sz="2800" b="1" dirty="0">
              <a:solidFill>
                <a:srgbClr val="FF0000"/>
              </a:solidFill>
              <a:latin typeface="Times New Roman" pitchFamily="18" charset="0"/>
              <a:cs typeface="Times New Roman" pitchFamily="18" charset="0"/>
            </a:endParaRPr>
          </a:p>
        </p:txBody>
      </p:sp>
      <p:cxnSp>
        <p:nvCxnSpPr>
          <p:cNvPr id="40" name="Straight Connector 39">
            <a:extLst>
              <a:ext uri="{FF2B5EF4-FFF2-40B4-BE49-F238E27FC236}">
                <a16:creationId xmlns="" xmlns:a16="http://schemas.microsoft.com/office/drawing/2014/main" id="{A494B135-BB21-4386-8715-D6B6CB5A3837}"/>
              </a:ext>
            </a:extLst>
          </p:cNvPr>
          <p:cNvCxnSpPr/>
          <p:nvPr/>
        </p:nvCxnSpPr>
        <p:spPr>
          <a:xfrm>
            <a:off x="4697823" y="3695142"/>
            <a:ext cx="4265974" cy="3720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4" name="Picture 43">
            <a:extLst>
              <a:ext uri="{FF2B5EF4-FFF2-40B4-BE49-F238E27FC236}">
                <a16:creationId xmlns="" xmlns:a16="http://schemas.microsoft.com/office/drawing/2014/main" id="{4AA3779A-51ED-4279-91B9-0BBE9BE3F710}"/>
              </a:ext>
            </a:extLst>
          </p:cNvPr>
          <p:cNvPicPr>
            <a:picLocks noChangeAspect="1"/>
          </p:cNvPicPr>
          <p:nvPr/>
        </p:nvPicPr>
        <p:blipFill>
          <a:blip r:embed="rId9" cstate="print"/>
          <a:stretch>
            <a:fillRect/>
          </a:stretch>
        </p:blipFill>
        <p:spPr>
          <a:xfrm>
            <a:off x="2362200" y="2667001"/>
            <a:ext cx="1905000" cy="1605074"/>
          </a:xfrm>
          <a:prstGeom prst="rect">
            <a:avLst/>
          </a:prstGeom>
        </p:spPr>
      </p:pic>
      <p:pic>
        <p:nvPicPr>
          <p:cNvPr id="46" name="Picture 45">
            <a:extLst>
              <a:ext uri="{FF2B5EF4-FFF2-40B4-BE49-F238E27FC236}">
                <a16:creationId xmlns="" xmlns:a16="http://schemas.microsoft.com/office/drawing/2014/main" id="{FDB76C8C-90BF-442A-9947-F33EDC1A0911}"/>
              </a:ext>
            </a:extLst>
          </p:cNvPr>
          <p:cNvPicPr>
            <a:picLocks noChangeAspect="1"/>
          </p:cNvPicPr>
          <p:nvPr/>
        </p:nvPicPr>
        <p:blipFill>
          <a:blip r:embed="rId10" cstate="print"/>
          <a:stretch>
            <a:fillRect/>
          </a:stretch>
        </p:blipFill>
        <p:spPr>
          <a:xfrm>
            <a:off x="7162800" y="4799228"/>
            <a:ext cx="1955664" cy="2058772"/>
          </a:xfrm>
          <a:prstGeom prst="rect">
            <a:avLst/>
          </a:prstGeom>
        </p:spPr>
      </p:pic>
      <p:pic>
        <p:nvPicPr>
          <p:cNvPr id="49" name="Picture 48">
            <a:extLst>
              <a:ext uri="{FF2B5EF4-FFF2-40B4-BE49-F238E27FC236}">
                <a16:creationId xmlns="" xmlns:a16="http://schemas.microsoft.com/office/drawing/2014/main" id="{01F9B6A1-CCEB-4E91-A9EC-25DC03339FD1}"/>
              </a:ext>
            </a:extLst>
          </p:cNvPr>
          <p:cNvPicPr>
            <a:picLocks noChangeAspect="1"/>
          </p:cNvPicPr>
          <p:nvPr/>
        </p:nvPicPr>
        <p:blipFill>
          <a:blip r:embed="rId11" cstate="print"/>
          <a:stretch>
            <a:fillRect/>
          </a:stretch>
        </p:blipFill>
        <p:spPr>
          <a:xfrm>
            <a:off x="2209800" y="4572000"/>
            <a:ext cx="2218893" cy="2286000"/>
          </a:xfrm>
          <a:prstGeom prst="rect">
            <a:avLst/>
          </a:prstGeom>
        </p:spPr>
      </p:pic>
      <p:pic>
        <p:nvPicPr>
          <p:cNvPr id="50" name="Picture 49">
            <a:extLst>
              <a:ext uri="{FF2B5EF4-FFF2-40B4-BE49-F238E27FC236}">
                <a16:creationId xmlns="" xmlns:a16="http://schemas.microsoft.com/office/drawing/2014/main" id="{C8248526-2D88-48DA-B00F-EB7F563B3F96}"/>
              </a:ext>
            </a:extLst>
          </p:cNvPr>
          <p:cNvPicPr>
            <a:picLocks noChangeAspect="1"/>
          </p:cNvPicPr>
          <p:nvPr/>
        </p:nvPicPr>
        <p:blipFill>
          <a:blip r:embed="rId12" cstate="print"/>
          <a:stretch>
            <a:fillRect/>
          </a:stretch>
        </p:blipFill>
        <p:spPr>
          <a:xfrm>
            <a:off x="4778167" y="4848926"/>
            <a:ext cx="2156033" cy="2009074"/>
          </a:xfrm>
          <a:prstGeom prst="rect">
            <a:avLst/>
          </a:prstGeom>
        </p:spPr>
      </p:pic>
      <p:pic>
        <p:nvPicPr>
          <p:cNvPr id="20" name="Picture 19">
            <a:extLst>
              <a:ext uri="{FF2B5EF4-FFF2-40B4-BE49-F238E27FC236}">
                <a16:creationId xmlns="" xmlns:a16="http://schemas.microsoft.com/office/drawing/2014/main" id="{D6D46349-8BB1-4680-908C-66E0E92923AC}"/>
              </a:ext>
            </a:extLst>
          </p:cNvPr>
          <p:cNvPicPr>
            <a:picLocks noChangeAspect="1"/>
          </p:cNvPicPr>
          <p:nvPr/>
        </p:nvPicPr>
        <p:blipFill>
          <a:blip r:embed="rId13" cstate="print"/>
          <a:stretch>
            <a:fillRect/>
          </a:stretch>
        </p:blipFill>
        <p:spPr>
          <a:xfrm>
            <a:off x="4800600" y="2133600"/>
            <a:ext cx="1750315" cy="1362763"/>
          </a:xfrm>
          <a:prstGeom prst="rect">
            <a:avLst/>
          </a:prstGeom>
        </p:spPr>
      </p:pic>
    </p:spTree>
    <p:extLst>
      <p:ext uri="{BB962C8B-B14F-4D97-AF65-F5344CB8AC3E}">
        <p14:creationId xmlns="" xmlns:p14="http://schemas.microsoft.com/office/powerpoint/2010/main" val="3138909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FF07DCD2-E39B-4D67-9A3E-3071CF2F55F8}"/>
              </a:ext>
            </a:extLst>
          </p:cNvPr>
          <p:cNvSpPr txBox="1"/>
          <p:nvPr/>
        </p:nvSpPr>
        <p:spPr>
          <a:xfrm>
            <a:off x="0" y="0"/>
            <a:ext cx="9144000" cy="1200329"/>
          </a:xfrm>
          <a:prstGeom prst="rect">
            <a:avLst/>
          </a:prstGeom>
          <a:noFill/>
        </p:spPr>
        <p:txBody>
          <a:bodyPr wrap="square">
            <a:spAutoFit/>
          </a:bodyPr>
          <a:lstStyle/>
          <a:p>
            <a:r>
              <a:rPr lang="en-US" sz="3600" b="1" dirty="0" err="1">
                <a:solidFill>
                  <a:schemeClr val="tx1"/>
                </a:solidFill>
                <a:latin typeface="Times New Roman" pitchFamily="18" charset="0"/>
                <a:cs typeface="Times New Roman" pitchFamily="18" charset="0"/>
              </a:rPr>
              <a:t>Hãy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nêu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thói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quen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xấu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thường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ngày</a:t>
            </a:r>
            <a:r>
              <a:rPr lang="en-US" sz="3600" b="1" dirty="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gây</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hao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phí</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năng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lượng</a:t>
            </a:r>
            <a:endParaRPr lang="en-US" sz="3600" b="1" dirty="0">
              <a:latin typeface="Times New Roman" pitchFamily="18" charset="0"/>
              <a:cs typeface="Times New Roman" pitchFamily="18" charset="0"/>
            </a:endParaRPr>
          </a:p>
        </p:txBody>
      </p:sp>
      <p:pic>
        <p:nvPicPr>
          <p:cNvPr id="2" name="Picture 1">
            <a:extLst>
              <a:ext uri="{FF2B5EF4-FFF2-40B4-BE49-F238E27FC236}">
                <a16:creationId xmlns="" xmlns:a16="http://schemas.microsoft.com/office/drawing/2014/main" id="{BAB356A7-B879-46C2-AB8A-F7079D9E3519}"/>
              </a:ext>
            </a:extLst>
          </p:cNvPr>
          <p:cNvPicPr>
            <a:picLocks noChangeAspect="1"/>
          </p:cNvPicPr>
          <p:nvPr/>
        </p:nvPicPr>
        <p:blipFill>
          <a:blip r:embed="rId2" cstate="print"/>
          <a:stretch>
            <a:fillRect/>
          </a:stretch>
        </p:blipFill>
        <p:spPr>
          <a:xfrm>
            <a:off x="249579" y="1295401"/>
            <a:ext cx="2874621" cy="2363976"/>
          </a:xfrm>
          <a:prstGeom prst="rect">
            <a:avLst/>
          </a:prstGeom>
        </p:spPr>
      </p:pic>
      <p:pic>
        <p:nvPicPr>
          <p:cNvPr id="3" name="Picture 2">
            <a:extLst>
              <a:ext uri="{FF2B5EF4-FFF2-40B4-BE49-F238E27FC236}">
                <a16:creationId xmlns="" xmlns:a16="http://schemas.microsoft.com/office/drawing/2014/main" id="{3CD3516F-3D45-4D25-91E3-1010A3360DCB}"/>
              </a:ext>
            </a:extLst>
          </p:cNvPr>
          <p:cNvPicPr>
            <a:picLocks noChangeAspect="1"/>
          </p:cNvPicPr>
          <p:nvPr/>
        </p:nvPicPr>
        <p:blipFill rotWithShape="1">
          <a:blip r:embed="rId3" cstate="print"/>
          <a:srcRect l="18343" t="3348" r="10230"/>
          <a:stretch/>
        </p:blipFill>
        <p:spPr>
          <a:xfrm>
            <a:off x="3581400" y="1206781"/>
            <a:ext cx="2209800" cy="2270407"/>
          </a:xfrm>
          <a:prstGeom prst="rect">
            <a:avLst/>
          </a:prstGeom>
        </p:spPr>
      </p:pic>
      <p:pic>
        <p:nvPicPr>
          <p:cNvPr id="4" name="Picture 3">
            <a:extLst>
              <a:ext uri="{FF2B5EF4-FFF2-40B4-BE49-F238E27FC236}">
                <a16:creationId xmlns="" xmlns:a16="http://schemas.microsoft.com/office/drawing/2014/main" id="{9840A637-FCF2-4A09-9EBE-EAB7CBFD5B9B}"/>
              </a:ext>
            </a:extLst>
          </p:cNvPr>
          <p:cNvPicPr>
            <a:picLocks noChangeAspect="1"/>
          </p:cNvPicPr>
          <p:nvPr/>
        </p:nvPicPr>
        <p:blipFill rotWithShape="1">
          <a:blip r:embed="rId4" cstate="print"/>
          <a:srcRect b="7144"/>
          <a:stretch/>
        </p:blipFill>
        <p:spPr>
          <a:xfrm>
            <a:off x="6398079" y="1219201"/>
            <a:ext cx="2686095" cy="2309916"/>
          </a:xfrm>
          <a:prstGeom prst="rect">
            <a:avLst/>
          </a:prstGeom>
        </p:spPr>
      </p:pic>
      <p:pic>
        <p:nvPicPr>
          <p:cNvPr id="5" name="Picture 4">
            <a:extLst>
              <a:ext uri="{FF2B5EF4-FFF2-40B4-BE49-F238E27FC236}">
                <a16:creationId xmlns="" xmlns:a16="http://schemas.microsoft.com/office/drawing/2014/main" id="{63EF8403-EEDA-473A-96AE-6132C732C0A1}"/>
              </a:ext>
            </a:extLst>
          </p:cNvPr>
          <p:cNvPicPr>
            <a:picLocks noChangeAspect="1"/>
          </p:cNvPicPr>
          <p:nvPr/>
        </p:nvPicPr>
        <p:blipFill>
          <a:blip r:embed="rId5" cstate="print"/>
          <a:stretch>
            <a:fillRect/>
          </a:stretch>
        </p:blipFill>
        <p:spPr>
          <a:xfrm>
            <a:off x="6208481" y="4191000"/>
            <a:ext cx="2325920" cy="1269671"/>
          </a:xfrm>
          <a:prstGeom prst="rect">
            <a:avLst/>
          </a:prstGeom>
        </p:spPr>
      </p:pic>
      <p:pic>
        <p:nvPicPr>
          <p:cNvPr id="6" name="Picture 5">
            <a:extLst>
              <a:ext uri="{FF2B5EF4-FFF2-40B4-BE49-F238E27FC236}">
                <a16:creationId xmlns="" xmlns:a16="http://schemas.microsoft.com/office/drawing/2014/main" id="{813A710E-E3E4-4442-9DC8-9C1BF9347899}"/>
              </a:ext>
            </a:extLst>
          </p:cNvPr>
          <p:cNvPicPr>
            <a:picLocks noChangeAspect="1"/>
          </p:cNvPicPr>
          <p:nvPr/>
        </p:nvPicPr>
        <p:blipFill>
          <a:blip r:embed="rId6" cstate="print"/>
          <a:stretch>
            <a:fillRect/>
          </a:stretch>
        </p:blipFill>
        <p:spPr>
          <a:xfrm>
            <a:off x="533400" y="4031145"/>
            <a:ext cx="2786425" cy="1934607"/>
          </a:xfrm>
          <a:prstGeom prst="rect">
            <a:avLst/>
          </a:prstGeom>
        </p:spPr>
      </p:pic>
      <p:pic>
        <p:nvPicPr>
          <p:cNvPr id="7" name="Picture 6">
            <a:extLst>
              <a:ext uri="{FF2B5EF4-FFF2-40B4-BE49-F238E27FC236}">
                <a16:creationId xmlns="" xmlns:a16="http://schemas.microsoft.com/office/drawing/2014/main" id="{5115FC06-E8CF-42DD-A1A0-DBC4CD4B10FA}"/>
              </a:ext>
            </a:extLst>
          </p:cNvPr>
          <p:cNvPicPr>
            <a:picLocks noChangeAspect="1"/>
          </p:cNvPicPr>
          <p:nvPr/>
        </p:nvPicPr>
        <p:blipFill>
          <a:blip r:embed="rId7" cstate="print"/>
          <a:stretch>
            <a:fillRect/>
          </a:stretch>
        </p:blipFill>
        <p:spPr>
          <a:xfrm>
            <a:off x="3098732" y="4114800"/>
            <a:ext cx="1895899" cy="1752599"/>
          </a:xfrm>
          <a:prstGeom prst="rect">
            <a:avLst/>
          </a:prstGeom>
        </p:spPr>
      </p:pic>
      <p:sp>
        <p:nvSpPr>
          <p:cNvPr id="8" name="TextBox 7">
            <a:extLst>
              <a:ext uri="{FF2B5EF4-FFF2-40B4-BE49-F238E27FC236}">
                <a16:creationId xmlns="" xmlns:a16="http://schemas.microsoft.com/office/drawing/2014/main" id="{CE633ACC-65EB-4D49-8B51-6A8626CAE80A}"/>
              </a:ext>
            </a:extLst>
          </p:cNvPr>
          <p:cNvSpPr txBox="1"/>
          <p:nvPr/>
        </p:nvSpPr>
        <p:spPr>
          <a:xfrm>
            <a:off x="0" y="3657600"/>
            <a:ext cx="35814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endParaRPr lang="en-US" sz="2800" dirty="0">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C508EE86-5321-44F0-A633-52267B145325}"/>
              </a:ext>
            </a:extLst>
          </p:cNvPr>
          <p:cNvSpPr txBox="1"/>
          <p:nvPr/>
        </p:nvSpPr>
        <p:spPr>
          <a:xfrm>
            <a:off x="3352800" y="3526044"/>
            <a:ext cx="28956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đốt</a:t>
            </a:r>
            <a:endParaRPr lang="en-US" sz="2800" dirty="0">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30495951-868E-406D-94A7-A76B35EF6F07}"/>
              </a:ext>
            </a:extLst>
          </p:cNvPr>
          <p:cNvSpPr txBox="1"/>
          <p:nvPr/>
        </p:nvSpPr>
        <p:spPr>
          <a:xfrm>
            <a:off x="6400800" y="3352800"/>
            <a:ext cx="27432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tivi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ngủ</a:t>
            </a:r>
            <a:endParaRPr lang="en-US" sz="28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86B4F053-35CE-4072-A7CF-7C71E1AFB63D}"/>
              </a:ext>
            </a:extLst>
          </p:cNvPr>
          <p:cNvSpPr txBox="1"/>
          <p:nvPr/>
        </p:nvSpPr>
        <p:spPr>
          <a:xfrm>
            <a:off x="0" y="5753932"/>
            <a:ext cx="5181600"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khỏi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2E985AB1-EE6A-43D4-AF4E-428075959B4B}"/>
              </a:ext>
            </a:extLst>
          </p:cNvPr>
          <p:cNvSpPr txBox="1"/>
          <p:nvPr/>
        </p:nvSpPr>
        <p:spPr>
          <a:xfrm>
            <a:off x="5486400" y="5648320"/>
            <a:ext cx="3457575"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Sạc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thoại</a:t>
            </a:r>
            <a:r>
              <a:rPr lang="en-US" sz="2800" dirty="0">
                <a:latin typeface="Times New Roman" pitchFamily="18" charset="0"/>
                <a:cs typeface="Times New Roman" pitchFamily="18" charset="0"/>
              </a:rPr>
              <a:t>, laptop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đầy</a:t>
            </a:r>
            <a:endParaRPr lang="en-US" sz="2800" dirty="0">
              <a:latin typeface="Times New Roman" pitchFamily="18" charset="0"/>
              <a:cs typeface="Times New Roman" pitchFamily="18" charset="0"/>
            </a:endParaRPr>
          </a:p>
        </p:txBody>
      </p:sp>
    </p:spTree>
    <p:extLst>
      <p:ext uri="{BB962C8B-B14F-4D97-AF65-F5344CB8AC3E}">
        <p14:creationId xmlns="" xmlns:p14="http://schemas.microsoft.com/office/powerpoint/2010/main" val="4150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442B691-5A48-412F-9BE2-A0FD61413C8E}"/>
              </a:ext>
            </a:extLst>
          </p:cNvPr>
          <p:cNvSpPr>
            <a:spLocks noGrp="1"/>
          </p:cNvSpPr>
          <p:nvPr>
            <p:ph idx="1"/>
          </p:nvPr>
        </p:nvSpPr>
        <p:spPr>
          <a:xfrm>
            <a:off x="0" y="1066800"/>
            <a:ext cx="8915400" cy="2678557"/>
          </a:xfrm>
        </p:spPr>
        <p:txBody>
          <a:bodyPr>
            <a:noAutofit/>
          </a:bodyPr>
          <a:lstStyle/>
          <a:p>
            <a:pPr algn="just">
              <a:spcBef>
                <a:spcPts val="0"/>
              </a:spcBef>
              <a:spcAft>
                <a:spcPts val="0"/>
              </a:spcAft>
              <a:buClrTx/>
              <a:buFont typeface="Wingdings" panose="05000000000000000000" pitchFamily="2" charset="2"/>
              <a:buChar char="Ø"/>
            </a:pPr>
            <a:r>
              <a:rPr lang="en-US" sz="2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Times New Roman" pitchFamily="18" charset="0"/>
                <a:cs typeface="Times New Roman" pitchFamily="18" charset="0"/>
              </a:rPr>
              <a:t>Nhiệm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vụ</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Sử</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dụng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thông</a:t>
            </a:r>
            <a:r>
              <a:rPr lang="en-US" sz="3600" dirty="0">
                <a:solidFill>
                  <a:schemeClr val="tx1"/>
                </a:solidFill>
                <a:latin typeface="Times New Roman" pitchFamily="18" charset="0"/>
                <a:cs typeface="Times New Roman" pitchFamily="18" charset="0"/>
              </a:rPr>
              <a:t> tin SGK </a:t>
            </a:r>
            <a:r>
              <a:rPr lang="en-US" sz="3600" dirty="0" err="1">
                <a:solidFill>
                  <a:schemeClr val="tx1"/>
                </a:solidFill>
                <a:latin typeface="Times New Roman" pitchFamily="18" charset="0"/>
                <a:cs typeface="Times New Roman" pitchFamily="18" charset="0"/>
              </a:rPr>
              <a:t>trang</a:t>
            </a:r>
            <a:r>
              <a:rPr lang="en-US" sz="3600" dirty="0">
                <a:solidFill>
                  <a:schemeClr val="tx1"/>
                </a:solidFill>
                <a:latin typeface="Times New Roman" pitchFamily="18" charset="0"/>
                <a:cs typeface="Times New Roman" pitchFamily="18" charset="0"/>
              </a:rPr>
              <a:t> 202, </a:t>
            </a:r>
            <a:r>
              <a:rPr lang="en-US" sz="3600" dirty="0" err="1">
                <a:solidFill>
                  <a:schemeClr val="tx1"/>
                </a:solidFill>
                <a:latin typeface="Times New Roman" pitchFamily="18" charset="0"/>
                <a:cs typeface="Times New Roman" pitchFamily="18" charset="0"/>
              </a:rPr>
              <a:t>kết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hợp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với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tìm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kiếm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thông</a:t>
            </a:r>
            <a:r>
              <a:rPr lang="en-US" sz="3600" dirty="0">
                <a:solidFill>
                  <a:schemeClr val="tx1"/>
                </a:solidFill>
                <a:latin typeface="Times New Roman" pitchFamily="18" charset="0"/>
                <a:cs typeface="Times New Roman" pitchFamily="18" charset="0"/>
              </a:rPr>
              <a:t> tin </a:t>
            </a:r>
            <a:r>
              <a:rPr lang="en-US" sz="3600" dirty="0" err="1">
                <a:solidFill>
                  <a:schemeClr val="tx1"/>
                </a:solidFill>
                <a:latin typeface="Times New Roman" pitchFamily="18" charset="0"/>
                <a:cs typeface="Times New Roman" pitchFamily="18" charset="0"/>
              </a:rPr>
              <a:t>trên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mạng</a:t>
            </a:r>
            <a:r>
              <a:rPr lang="en-US" sz="3600" dirty="0">
                <a:solidFill>
                  <a:schemeClr val="tx1"/>
                </a:solidFill>
                <a:latin typeface="Times New Roman" pitchFamily="18" charset="0"/>
                <a:cs typeface="Times New Roman" pitchFamily="18" charset="0"/>
              </a:rPr>
              <a:t> Internet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lí</a:t>
            </a:r>
            <a:r>
              <a:rPr lang="en-US" sz="3600" dirty="0">
                <a:solidFill>
                  <a:schemeClr val="tx1"/>
                </a:solidFill>
                <a:latin typeface="Times New Roman" pitchFamily="18" charset="0"/>
                <a:cs typeface="Times New Roman" pitchFamily="18" charset="0"/>
              </a:rPr>
              <a:t> do </a:t>
            </a:r>
            <a:r>
              <a:rPr lang="en-US" sz="3600" dirty="0" err="1">
                <a:solidFill>
                  <a:schemeClr val="tx1"/>
                </a:solidFill>
                <a:latin typeface="Times New Roman" pitchFamily="18" charset="0"/>
                <a:cs typeface="Times New Roman" pitchFamily="18" charset="0"/>
              </a:rPr>
              <a:t>tại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LED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thắp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sáng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thay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sợi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đốt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compact.</a:t>
            </a:r>
          </a:p>
          <a:p>
            <a:pPr algn="just">
              <a:spcBef>
                <a:spcPts val="0"/>
              </a:spcBef>
              <a:spcAft>
                <a:spcPts val="0"/>
              </a:spcAft>
              <a:buClrTx/>
              <a:buFont typeface="Wingdings" panose="05000000000000000000" pitchFamily="2" charset="2"/>
              <a:buChar char="Ø"/>
            </a:pPr>
            <a:r>
              <a:rPr lang="en-US" sz="3600" dirty="0" err="1">
                <a:solidFill>
                  <a:schemeClr val="tx1"/>
                </a:solidFill>
                <a:latin typeface="Times New Roman" pitchFamily="18" charset="0"/>
                <a:cs typeface="Times New Roman" pitchFamily="18" charset="0"/>
              </a:rPr>
              <a:t>Hình</a:t>
            </a:r>
            <a:r>
              <a:rPr lang="en-US" sz="3600" dirty="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thức:Làm</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dạng</a:t>
            </a:r>
            <a:r>
              <a:rPr lang="en-US" sz="3600" dirty="0">
                <a:solidFill>
                  <a:schemeClr val="tx1"/>
                </a:solidFill>
                <a:latin typeface="Times New Roman" pitchFamily="18" charset="0"/>
                <a:cs typeface="Times New Roman" pitchFamily="18" charset="0"/>
              </a:rPr>
              <a:t> poster, </a:t>
            </a:r>
            <a:r>
              <a:rPr lang="en-US" sz="3600" dirty="0" err="1">
                <a:solidFill>
                  <a:schemeClr val="tx1"/>
                </a:solidFill>
                <a:latin typeface="Times New Roman" pitchFamily="18" charset="0"/>
                <a:cs typeface="Times New Roman" pitchFamily="18" charset="0"/>
              </a:rPr>
              <a:t>tập</a:t>
            </a:r>
            <a:r>
              <a:rPr lang="en-US" sz="3600" dirty="0">
                <a:solidFill>
                  <a:schemeClr val="tx1"/>
                </a:solidFill>
                <a:latin typeface="Times New Roman" pitchFamily="18" charset="0"/>
                <a:cs typeface="Times New Roman" pitchFamily="18" charset="0"/>
              </a:rPr>
              <a:t> san, P.P….</a:t>
            </a:r>
          </a:p>
          <a:p>
            <a:pPr algn="just">
              <a:spcBef>
                <a:spcPts val="0"/>
              </a:spcBef>
              <a:spcAft>
                <a:spcPts val="0"/>
              </a:spcAft>
              <a:buClr>
                <a:schemeClr val="tx1"/>
              </a:buClr>
              <a:buFont typeface="Wingdings" panose="05000000000000000000" pitchFamily="2" charset="2"/>
              <a:buChar char="Ø"/>
            </a:pPr>
            <a:r>
              <a:rPr lang="en-US" sz="3600" dirty="0" err="1">
                <a:solidFill>
                  <a:schemeClr val="tx1"/>
                </a:solidFill>
                <a:latin typeface="Times New Roman" pitchFamily="18" charset="0"/>
                <a:cs typeface="Times New Roman" pitchFamily="18" charset="0"/>
              </a:rPr>
              <a:t>Thời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gian</a:t>
            </a:r>
            <a:r>
              <a:rPr lang="en-US" sz="3600" dirty="0">
                <a:solidFill>
                  <a:schemeClr val="tx1"/>
                </a:solidFill>
                <a:latin typeface="Times New Roman" pitchFamily="18" charset="0"/>
                <a:cs typeface="Times New Roman" pitchFamily="18" charset="0"/>
              </a:rPr>
              <a:t>: 1 </a:t>
            </a:r>
            <a:r>
              <a:rPr lang="en-US" sz="3600" dirty="0" err="1">
                <a:solidFill>
                  <a:schemeClr val="tx1"/>
                </a:solidFill>
                <a:latin typeface="Times New Roman" pitchFamily="18" charset="0"/>
                <a:cs typeface="Times New Roman" pitchFamily="18" charset="0"/>
              </a:rPr>
              <a:t>tuần</a:t>
            </a:r>
            <a:endParaRPr lang="en-US" sz="36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 xmlns:a16="http://schemas.microsoft.com/office/drawing/2014/main" id="{E784B32B-2A6D-459F-8B98-AF8265BB5320}"/>
              </a:ext>
            </a:extLst>
          </p:cNvPr>
          <p:cNvSpPr txBox="1"/>
          <p:nvPr/>
        </p:nvSpPr>
        <p:spPr>
          <a:xfrm>
            <a:off x="2133600" y="152400"/>
            <a:ext cx="5943600" cy="584775"/>
          </a:xfrm>
          <a:prstGeom prst="rect">
            <a:avLst/>
          </a:prstGeom>
          <a:noFill/>
        </p:spPr>
        <p:txBody>
          <a:bodyPr wrap="square" rtlCol="0">
            <a:spAutoFit/>
          </a:bodyPr>
          <a:lstStyle/>
          <a:p>
            <a:r>
              <a:rPr lang="en-US" sz="3200" b="1" dirty="0">
                <a:solidFill>
                  <a:srgbClr val="7030A0"/>
                </a:solidFill>
                <a:latin typeface="Times New Roman" pitchFamily="18" charset="0"/>
                <a:cs typeface="Times New Roman" pitchFamily="18" charset="0"/>
              </a:rPr>
              <a:t>VẬN DỤNG VỀ NHÀ</a:t>
            </a:r>
          </a:p>
        </p:txBody>
      </p:sp>
    </p:spTree>
    <p:extLst>
      <p:ext uri="{BB962C8B-B14F-4D97-AF65-F5344CB8AC3E}">
        <p14:creationId xmlns="" xmlns:p14="http://schemas.microsoft.com/office/powerpoint/2010/main" val="4620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Slide đẹp (88)"/>
          <p:cNvPicPr>
            <a:picLocks noChangeAspect="1" noChangeArrowheads="1"/>
          </p:cNvPicPr>
          <p:nvPr/>
        </p:nvPicPr>
        <p:blipFill>
          <a:blip r:embed="rId2" cstate="print"/>
          <a:srcRect/>
          <a:stretch>
            <a:fillRect/>
          </a:stretch>
        </p:blipFill>
        <p:spPr bwMode="auto">
          <a:xfrm>
            <a:off x="0" y="0"/>
            <a:ext cx="9245600" cy="6934200"/>
          </a:xfrm>
          <a:prstGeom prst="rect">
            <a:avLst/>
          </a:prstGeom>
          <a:noFill/>
        </p:spPr>
      </p:pic>
      <p:sp>
        <p:nvSpPr>
          <p:cNvPr id="4" name="Rectangle 3"/>
          <p:cNvSpPr/>
          <p:nvPr/>
        </p:nvSpPr>
        <p:spPr>
          <a:xfrm>
            <a:off x="838200" y="914400"/>
            <a:ext cx="7390165" cy="923330"/>
          </a:xfrm>
          <a:prstGeom prst="rect">
            <a:avLst/>
          </a:prstGeom>
          <a:noFill/>
        </p:spPr>
        <p:txBody>
          <a:bodyPr wrap="none" lIns="91440" tIns="45720" rIns="91440" bIns="45720">
            <a:spAutoFit/>
          </a:bodyPr>
          <a:lstStyle/>
          <a:p>
            <a:pPr algn="ctr"/>
            <a:r>
              <a:rPr lang="vi-VN" sz="5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54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5" name="Rectangle 4"/>
          <p:cNvSpPr/>
          <p:nvPr/>
        </p:nvSpPr>
        <p:spPr>
          <a:xfrm>
            <a:off x="1219200" y="2057400"/>
            <a:ext cx="6781800" cy="2308324"/>
          </a:xfrm>
          <a:prstGeom prst="rect">
            <a:avLst/>
          </a:prstGeom>
        </p:spPr>
        <p:txBody>
          <a:bodyPr wrap="square">
            <a:spAutoFit/>
          </a:bodyPr>
          <a:lstStyle/>
          <a:p>
            <a:pPr>
              <a:buFontTx/>
              <a:buChar char="-"/>
            </a:pPr>
            <a:r>
              <a:rPr lang="en-US" altLang="en-US" sz="3600" b="1" dirty="0" err="1" smtClean="0">
                <a:solidFill>
                  <a:srgbClr val="C00000"/>
                </a:solidFill>
                <a:latin typeface="Times New Roman" panose="02020603050405020304" pitchFamily="18" charset="0"/>
              </a:rPr>
              <a:t>Học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theo</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nội</a:t>
            </a:r>
            <a:r>
              <a:rPr lang="en-US" altLang="en-US" sz="3600" b="1" dirty="0" smtClean="0">
                <a:solidFill>
                  <a:srgbClr val="C00000"/>
                </a:solidFill>
                <a:latin typeface="Times New Roman" panose="02020603050405020304" pitchFamily="18" charset="0"/>
              </a:rPr>
              <a:t> dung </a:t>
            </a:r>
            <a:r>
              <a:rPr lang="en-US" altLang="en-US" sz="3600" b="1" dirty="0" err="1" smtClean="0">
                <a:solidFill>
                  <a:srgbClr val="C00000"/>
                </a:solidFill>
                <a:latin typeface="Times New Roman" panose="02020603050405020304" pitchFamily="18" charset="0"/>
              </a:rPr>
              <a:t>vở</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ghi</a:t>
            </a:r>
            <a:endParaRPr lang="en-US" altLang="en-US" sz="3600" b="1" dirty="0" smtClean="0">
              <a:solidFill>
                <a:srgbClr val="C00000"/>
              </a:solidFill>
              <a:latin typeface="Times New Roman" panose="02020603050405020304" pitchFamily="18" charset="0"/>
            </a:endParaRPr>
          </a:p>
          <a:p>
            <a:r>
              <a:rPr lang="vi-VN" altLang="en-US" sz="3600" b="1" dirty="0" smtClean="0">
                <a:solidFill>
                  <a:srgbClr val="C00000"/>
                </a:solidFill>
                <a:latin typeface="Times New Roman" panose="02020603050405020304" pitchFamily="18" charset="0"/>
              </a:rPr>
              <a:t>-</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Làm</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tập</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trong</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sách</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tập</a:t>
            </a:r>
            <a:endParaRPr lang="en-US" altLang="en-US" sz="3600" b="1" dirty="0" smtClean="0">
              <a:solidFill>
                <a:srgbClr val="C00000"/>
              </a:solidFill>
              <a:latin typeface="Times New Roman" panose="02020603050405020304" pitchFamily="18" charset="0"/>
            </a:endParaRPr>
          </a:p>
          <a:p>
            <a:pPr>
              <a:buFontTx/>
              <a:buChar char="-"/>
            </a:pPr>
            <a:r>
              <a:rPr lang="en-US" altLang="en-US" sz="3600" b="1" dirty="0" err="1" smtClean="0">
                <a:solidFill>
                  <a:srgbClr val="C00000"/>
                </a:solidFill>
                <a:latin typeface="Times New Roman" panose="02020603050405020304" pitchFamily="18" charset="0"/>
              </a:rPr>
              <a:t>Đọc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trước</a:t>
            </a:r>
            <a:r>
              <a:rPr lang="en-US" altLang="en-US" sz="3600" b="1" dirty="0" smtClean="0">
                <a:solidFill>
                  <a:srgbClr val="C00000"/>
                </a:solidFill>
                <a:latin typeface="Times New Roman" panose="02020603050405020304" pitchFamily="18" charset="0"/>
              </a:rPr>
              <a:t> </a:t>
            </a:r>
            <a:r>
              <a:rPr lang="en-US" altLang="en-US" sz="3600" b="1" dirty="0" err="1" smtClean="0">
                <a:solidFill>
                  <a:srgbClr val="C00000"/>
                </a:solidFill>
                <a:latin typeface="Times New Roman" panose="02020603050405020304" pitchFamily="18" charset="0"/>
              </a:rPr>
              <a:t>bài</a:t>
            </a:r>
            <a:r>
              <a:rPr lang="vi-VN" altLang="en-US" sz="3600" b="1" dirty="0" smtClean="0">
                <a:solidFill>
                  <a:srgbClr val="C00000"/>
                </a:solidFill>
                <a:latin typeface="Times New Roman" panose="02020603050405020304" pitchFamily="18" charset="0"/>
              </a:rPr>
              <a:t>  </a:t>
            </a:r>
            <a:r>
              <a:rPr lang="en-US" altLang="en-US" sz="3600" b="1" dirty="0" smtClean="0">
                <a:solidFill>
                  <a:srgbClr val="C00000"/>
                </a:solidFill>
                <a:latin typeface="Times New Roman" panose="02020603050405020304" pitchFamily="18" charset="0"/>
              </a:rPr>
              <a:t> :</a:t>
            </a:r>
            <a:r>
              <a:rPr lang="vi-VN" altLang="en-US" sz="3600" b="1" dirty="0" smtClean="0">
                <a:solidFill>
                  <a:srgbClr val="C00000"/>
                </a:solidFill>
                <a:latin typeface="Times New Roman" panose="02020603050405020304" pitchFamily="18" charset="0"/>
              </a:rPr>
              <a:t>Năng lượng tái tạo</a:t>
            </a:r>
            <a:endParaRPr lang="en-US" altLang="en-US" sz="3600" b="1" dirty="0">
              <a:solidFill>
                <a:srgbClr val="C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762000" y="8382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3657600"/>
            <a:ext cx="88392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smtClean="0">
                <a:solidFill>
                  <a:schemeClr val="accent2"/>
                </a:solidFill>
                <a:latin typeface="Times New Roman" pitchFamily="18" charset="0"/>
                <a:cs typeface="Times New Roman" pitchFamily="18" charset="0"/>
              </a:rPr>
              <a:t>Ch</a:t>
            </a:r>
            <a:r>
              <a:rPr lang="vi-VN" altLang="en-US" sz="6000" b="1" dirty="0" smtClean="0">
                <a:solidFill>
                  <a:schemeClr val="accent2"/>
                </a:solidFill>
                <a:latin typeface="Times New Roman" pitchFamily="18" charset="0"/>
                <a:cs typeface="Times New Roman" pitchFamily="18" charset="0"/>
              </a:rPr>
              <a:t>úc</a:t>
            </a:r>
            <a:r>
              <a:rPr lang="en-US" altLang="en-US" sz="6000" b="1" dirty="0" smtClean="0">
                <a:solidFill>
                  <a:schemeClr val="accent2"/>
                </a:solidFill>
                <a:latin typeface="Times New Roman" pitchFamily="18" charset="0"/>
                <a:cs typeface="Times New Roman" pitchFamily="18" charset="0"/>
              </a:rPr>
              <a:t> c</a:t>
            </a:r>
            <a:r>
              <a:rPr lang="vi-VN" altLang="en-US" sz="6000" b="1" dirty="0" smtClean="0">
                <a:solidFill>
                  <a:schemeClr val="accent2"/>
                </a:solidFill>
                <a:latin typeface="Times New Roman" pitchFamily="18" charset="0"/>
                <a:cs typeface="Times New Roman" pitchFamily="18" charset="0"/>
              </a:rPr>
              <a:t>ác</a:t>
            </a:r>
            <a:r>
              <a:rPr lang="en-US" altLang="en-US" sz="6000" b="1" dirty="0" smtClean="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smtClean="0">
                <a:solidFill>
                  <a:schemeClr val="accent2"/>
                </a:solidFill>
                <a:latin typeface="Times New Roman" pitchFamily="18" charset="0"/>
                <a:cs typeface="Times New Roman" pitchFamily="18" charset="0"/>
              </a:rPr>
              <a:t>lu</a:t>
            </a:r>
            <a:r>
              <a:rPr lang="vi-VN" altLang="en-US" sz="6000" b="1" dirty="0" smtClean="0">
                <a:solidFill>
                  <a:schemeClr val="accent2"/>
                </a:solidFill>
                <a:latin typeface="Times New Roman" pitchFamily="18" charset="0"/>
                <a:cs typeface="Times New Roman" pitchFamily="18" charset="0"/>
              </a:rPr>
              <a:t>ô</a:t>
            </a:r>
            <a:r>
              <a:rPr lang="en-US" altLang="en-US" sz="6000" b="1" dirty="0" smtClean="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2" name="Group 6"/>
          <p:cNvGrpSpPr>
            <a:grpSpLocks/>
          </p:cNvGrpSpPr>
          <p:nvPr/>
        </p:nvGrpSpPr>
        <p:grpSpPr bwMode="auto">
          <a:xfrm>
            <a:off x="6477000" y="4724400"/>
            <a:ext cx="2667000" cy="2133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653"/>
            <a:ext cx="9144000" cy="6986528"/>
          </a:xfrm>
          <a:prstGeom prst="rect">
            <a:avLst/>
          </a:prstGeom>
        </p:spPr>
        <p:txBody>
          <a:bodyPr wrap="square">
            <a:spAutoFit/>
          </a:bodyPr>
          <a:lstStyle/>
          <a:p>
            <a:r>
              <a:rPr lang="vi-VN" sz="2800" dirty="0" smtClean="0">
                <a:latin typeface="Times New Roman" pitchFamily="18" charset="0"/>
                <a:cs typeface="Times New Roman" pitchFamily="18" charset="0"/>
              </a:rPr>
              <a:t>Lợi ích của đèn LED</a:t>
            </a:r>
          </a:p>
          <a:p>
            <a:r>
              <a:rPr lang="vi-VN" sz="2800" dirty="0" smtClean="0">
                <a:latin typeface="Times New Roman" pitchFamily="18" charset="0"/>
                <a:cs typeface="Times New Roman" pitchFamily="18" charset="0"/>
              </a:rPr>
              <a:t>+ Cao hơn so với các loại bóng huỳnh quang, sợi đốt.</a:t>
            </a:r>
          </a:p>
          <a:p>
            <a:r>
              <a:rPr lang="vi-VN" sz="2800" dirty="0" smtClean="0">
                <a:latin typeface="Times New Roman" pitchFamily="18" charset="0"/>
                <a:cs typeface="Times New Roman" pitchFamily="18" charset="0"/>
              </a:rPr>
              <a:t>+ Nhưng so với giá trị sử dụng được lâu và khả năng tiết kiệm năng lượng tốt thì vẫn rẻ hơn các loại bóng khác.</a:t>
            </a:r>
          </a:p>
          <a:p>
            <a:r>
              <a:rPr lang="vi-VN" sz="2800" dirty="0" smtClean="0">
                <a:latin typeface="Times New Roman" pitchFamily="18" charset="0"/>
                <a:cs typeface="Times New Roman" pitchFamily="18" charset="0"/>
              </a:rPr>
              <a:t>- Thời gian sử dụng: + 11 năm nếu sử dụng liên tục.</a:t>
            </a:r>
          </a:p>
          <a:p>
            <a:r>
              <a:rPr lang="vi-VN" sz="2800" dirty="0" smtClean="0">
                <a:latin typeface="Times New Roman" pitchFamily="18" charset="0"/>
                <a:cs typeface="Times New Roman" pitchFamily="18" charset="0"/>
              </a:rPr>
              <a:t>+ Đến 20 năm nếu mỗi ngày sử dụng khoảng 8 tiếng.</a:t>
            </a:r>
          </a:p>
          <a:p>
            <a:r>
              <a:rPr lang="vi-VN" sz="2800" dirty="0" smtClean="0">
                <a:latin typeface="Times New Roman" pitchFamily="18" charset="0"/>
                <a:cs typeface="Times New Roman" pitchFamily="18" charset="0"/>
              </a:rPr>
              <a:t>- Mức tiêu thụ năng lượng:</a:t>
            </a:r>
          </a:p>
          <a:p>
            <a:r>
              <a:rPr lang="vi-VN" sz="2800" dirty="0" smtClean="0">
                <a:latin typeface="Times New Roman" pitchFamily="18" charset="0"/>
                <a:cs typeface="Times New Roman" pitchFamily="18" charset="0"/>
              </a:rPr>
              <a:t>Tiêu tốn ít năng lượng hơn bóng đèn huỳnh quang, sợi đốt.</a:t>
            </a:r>
          </a:p>
          <a:p>
            <a:r>
              <a:rPr lang="vi-VN" sz="2800" dirty="0" smtClean="0">
                <a:latin typeface="Times New Roman" pitchFamily="18" charset="0"/>
                <a:cs typeface="Times New Roman" pitchFamily="18" charset="0"/>
              </a:rPr>
              <a:t>- Hiệu quả thắp sáng:</a:t>
            </a:r>
          </a:p>
          <a:p>
            <a:r>
              <a:rPr lang="vi-VN" sz="2800" dirty="0" smtClean="0">
                <a:latin typeface="Times New Roman" pitchFamily="18" charset="0"/>
                <a:cs typeface="Times New Roman" pitchFamily="18" charset="0"/>
              </a:rPr>
              <a:t>+ 80% năng lượng được chuyển đổi thành năng lượng ánh sáng. 20% năng lượng được chuyển đổi thành năng lượng nhiệt.</a:t>
            </a:r>
          </a:p>
          <a:p>
            <a:r>
              <a:rPr lang="vi-VN" sz="2800" dirty="0" smtClean="0">
                <a:latin typeface="Times New Roman" pitchFamily="18" charset="0"/>
                <a:cs typeface="Times New Roman" pitchFamily="18" charset="0"/>
              </a:rPr>
              <a:t>- Tác động đến môi trường:Các nguyên liệu cấu thành hoàn toàn không chứa các hóa chất độc hại.</a:t>
            </a:r>
          </a:p>
          <a:p>
            <a:r>
              <a:rPr lang="vi-VN" sz="2800" dirty="0" smtClean="0">
                <a:latin typeface="Times New Roman" pitchFamily="18" charset="0"/>
                <a:cs typeface="Times New Roman" pitchFamily="18" charset="0"/>
              </a:rPr>
              <a:t>+ Có thể tái chế 100%</a:t>
            </a:r>
          </a:p>
          <a:p>
            <a:r>
              <a:rPr lang="vi-VN" sz="2800" dirty="0" smtClean="0">
                <a:latin typeface="Times New Roman" pitchFamily="18" charset="0"/>
                <a:cs typeface="Times New Roman" pitchFamily="18" charset="0"/>
              </a:rPr>
              <a:t>+ Cắt giảm lượng khí thải C0</a:t>
            </a:r>
            <a:r>
              <a:rPr lang="vi-VN" sz="2800" baseline="-25000" dirty="0" smtClean="0">
                <a:latin typeface="Times New Roman" pitchFamily="18" charset="0"/>
                <a:cs typeface="Times New Roman" pitchFamily="18" charset="0"/>
              </a:rPr>
              <a:t>2</a:t>
            </a:r>
            <a:r>
              <a:rPr lang="vi-VN" sz="2800" dirty="0" smtClean="0">
                <a:latin typeface="Times New Roman" pitchFamily="18" charset="0"/>
                <a:cs typeface="Times New Roman" pitchFamily="18" charset="0"/>
              </a:rPr>
              <a:t> vào không khí.</a:t>
            </a:r>
            <a:endParaRPr lang="vi-VN"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928E90C-B126-4A87-BF14-34C4964DC58B}"/>
              </a:ext>
            </a:extLst>
          </p:cNvPr>
          <p:cNvSpPr/>
          <p:nvPr/>
        </p:nvSpPr>
        <p:spPr>
          <a:xfrm>
            <a:off x="800101" y="1409701"/>
            <a:ext cx="7658099"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 xmlns:a16="http://schemas.microsoft.com/office/drawing/2014/main" id="{547BE2D5-5BBF-41E4-B734-4DF68418FB94}"/>
              </a:ext>
            </a:extLst>
          </p:cNvPr>
          <p:cNvGraphicFramePr>
            <a:graphicFrameLocks noGrp="1"/>
          </p:cNvGraphicFramePr>
          <p:nvPr>
            <p:ph idx="1"/>
            <p:extLst>
              <p:ext uri="{D42A27DB-BD31-4B8C-83A1-F6EECF244321}">
                <p14:modId xmlns="" xmlns:p14="http://schemas.microsoft.com/office/powerpoint/2010/main" val="4168533672"/>
              </p:ext>
            </p:extLst>
          </p:nvPr>
        </p:nvGraphicFramePr>
        <p:xfrm>
          <a:off x="5100638" y="381000"/>
          <a:ext cx="4043362" cy="5669280"/>
        </p:xfrm>
        <a:graphic>
          <a:graphicData uri="http://schemas.openxmlformats.org/drawingml/2006/table">
            <a:tbl>
              <a:tblPr firstRow="1" bandRow="1">
                <a:tableStyleId>{5C22544A-7EE6-4342-B048-85BDC9FD1C3A}</a:tableStyleId>
              </a:tblPr>
              <a:tblGrid>
                <a:gridCol w="1537145">
                  <a:extLst>
                    <a:ext uri="{9D8B030D-6E8A-4147-A177-3AD203B41FA5}">
                      <a16:colId xmlns="" xmlns:a16="http://schemas.microsoft.com/office/drawing/2014/main" val="1846568030"/>
                    </a:ext>
                  </a:extLst>
                </a:gridCol>
                <a:gridCol w="2506217">
                  <a:extLst>
                    <a:ext uri="{9D8B030D-6E8A-4147-A177-3AD203B41FA5}">
                      <a16:colId xmlns="" xmlns:a16="http://schemas.microsoft.com/office/drawing/2014/main" val="1794195668"/>
                    </a:ext>
                  </a:extLst>
                </a:gridCol>
              </a:tblGrid>
              <a:tr h="370840">
                <a:tc>
                  <a:txBody>
                    <a:bodyPr/>
                    <a:lstStyle/>
                    <a:p>
                      <a:pPr algn="ctr">
                        <a:lnSpc>
                          <a:spcPct val="200000"/>
                        </a:lnSpc>
                      </a:pPr>
                      <a:r>
                        <a:rPr lang="en-US" sz="2400" dirty="0" err="1">
                          <a:solidFill>
                            <a:schemeClr val="bg1"/>
                          </a:solidFill>
                          <a:latin typeface="Times New Roman" pitchFamily="18" charset="0"/>
                          <a:ea typeface="Aachen" panose="02020500000000000000" pitchFamily="18" charset="0"/>
                          <a:cs typeface="Times New Roman" pitchFamily="18" charset="0"/>
                        </a:rPr>
                        <a:t>Thiết</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bị</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điện</a:t>
                      </a:r>
                      <a:endParaRPr lang="en-US" sz="2400" dirty="0">
                        <a:solidFill>
                          <a:schemeClr val="bg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nSpc>
                          <a:spcPct val="200000"/>
                        </a:lnSpc>
                      </a:pPr>
                      <a:r>
                        <a:rPr lang="en-US" sz="2400" dirty="0" err="1">
                          <a:solidFill>
                            <a:schemeClr val="bg1"/>
                          </a:solidFill>
                          <a:latin typeface="Times New Roman" pitchFamily="18" charset="0"/>
                          <a:ea typeface="Aachen" panose="02020500000000000000" pitchFamily="18" charset="0"/>
                          <a:cs typeface="Times New Roman" pitchFamily="18" charset="0"/>
                        </a:rPr>
                        <a:t>Năng</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lượng</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sử</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smtClean="0">
                          <a:solidFill>
                            <a:schemeClr val="bg1"/>
                          </a:solidFill>
                          <a:latin typeface="Times New Roman" pitchFamily="18" charset="0"/>
                          <a:ea typeface="Aachen" panose="02020500000000000000" pitchFamily="18" charset="0"/>
                          <a:cs typeface="Times New Roman" pitchFamily="18" charset="0"/>
                        </a:rPr>
                        <a:t>dụng</a:t>
                      </a:r>
                      <a:endParaRPr lang="en-US" sz="2400" dirty="0">
                        <a:solidFill>
                          <a:schemeClr val="bg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989821383"/>
                  </a:ext>
                </a:extLst>
              </a:tr>
              <a:tr h="370840">
                <a:tc>
                  <a:txBody>
                    <a:bodyPr/>
                    <a:lstStyle/>
                    <a:p>
                      <a:pPr algn="l">
                        <a:lnSpc>
                          <a:spcPct val="200000"/>
                        </a:lnSpc>
                      </a:pPr>
                      <a:r>
                        <a:rPr lang="en-US" sz="2400" dirty="0" err="1">
                          <a:latin typeface="Times New Roman" pitchFamily="18" charset="0"/>
                          <a:cs typeface="Times New Roman" pitchFamily="18" charset="0"/>
                        </a:rPr>
                        <a: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55966614"/>
                  </a:ext>
                </a:extLst>
              </a:tr>
              <a:tr h="370840">
                <a:tc>
                  <a:txBody>
                    <a:bodyPr/>
                    <a:lstStyle/>
                    <a:p>
                      <a:pPr algn="l">
                        <a:lnSpc>
                          <a:spcPct val="200000"/>
                        </a:lnSpc>
                      </a:pP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giặt</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43150642"/>
                  </a:ext>
                </a:extLst>
              </a:tr>
              <a:tr h="370840">
                <a:tc>
                  <a:txBody>
                    <a:bodyPr/>
                    <a:lstStyle/>
                    <a:p>
                      <a:pPr algn="l">
                        <a:lnSpc>
                          <a:spcPct val="200000"/>
                        </a:lnSpc>
                      </a:pPr>
                      <a:r>
                        <a:rPr lang="en-US" sz="2400" dirty="0" err="1" smtClean="0">
                          <a:latin typeface="Times New Roman" pitchFamily="18" charset="0"/>
                          <a:cs typeface="Times New Roman" pitchFamily="18" charset="0"/>
                        </a:rPr>
                        <a:t>Đàicassette</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41570609"/>
                  </a:ext>
                </a:extLst>
              </a:tr>
              <a:tr h="370840">
                <a:tc>
                  <a:txBody>
                    <a:bodyPr/>
                    <a:lstStyle/>
                    <a:p>
                      <a:pPr algn="l">
                        <a:lnSpc>
                          <a:spcPct val="200000"/>
                        </a:lnSpc>
                      </a:pP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11108440"/>
                  </a:ext>
                </a:extLst>
              </a:tr>
              <a:tr h="370840">
                <a:tc>
                  <a:txBody>
                    <a:bodyPr/>
                    <a:lstStyle/>
                    <a:p>
                      <a:pPr algn="l">
                        <a:lnSpc>
                          <a:spcPct val="200000"/>
                        </a:lnSpc>
                      </a:pPr>
                      <a:r>
                        <a:rPr lang="en-US" sz="2400" dirty="0" err="1">
                          <a:latin typeface="Times New Roman" pitchFamily="18" charset="0"/>
                          <a:cs typeface="Times New Roman" pitchFamily="18" charset="0"/>
                        </a:rPr>
                        <a:t>Lò</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sóng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43006747"/>
                  </a:ext>
                </a:extLst>
              </a:tr>
            </a:tbl>
          </a:graphicData>
        </a:graphic>
      </p:graphicFrame>
      <p:pic>
        <p:nvPicPr>
          <p:cNvPr id="5" name="Picture 4">
            <a:extLst>
              <a:ext uri="{FF2B5EF4-FFF2-40B4-BE49-F238E27FC236}">
                <a16:creationId xmlns="" xmlns:a16="http://schemas.microsoft.com/office/drawing/2014/main" id="{9C3DFD22-3DB1-4350-BAA1-60C8504E3938}"/>
              </a:ext>
            </a:extLst>
          </p:cNvPr>
          <p:cNvPicPr>
            <a:picLocks noChangeAspect="1"/>
          </p:cNvPicPr>
          <p:nvPr/>
        </p:nvPicPr>
        <p:blipFill>
          <a:blip r:embed="rId2" cstate="print"/>
          <a:stretch>
            <a:fillRect/>
          </a:stretch>
        </p:blipFill>
        <p:spPr>
          <a:xfrm>
            <a:off x="1" y="0"/>
            <a:ext cx="5006774" cy="6858000"/>
          </a:xfrm>
          <a:prstGeom prst="rect">
            <a:avLst/>
          </a:prstGeom>
        </p:spPr>
      </p:pic>
    </p:spTree>
    <p:extLst>
      <p:ext uri="{BB962C8B-B14F-4D97-AF65-F5344CB8AC3E}">
        <p14:creationId xmlns="" xmlns:p14="http://schemas.microsoft.com/office/powerpoint/2010/main" val="8604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928E90C-B126-4A87-BF14-34C4964DC58B}"/>
              </a:ext>
            </a:extLst>
          </p:cNvPr>
          <p:cNvSpPr/>
          <p:nvPr/>
        </p:nvSpPr>
        <p:spPr>
          <a:xfrm>
            <a:off x="800101" y="1409701"/>
            <a:ext cx="7658099"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 xmlns:a16="http://schemas.microsoft.com/office/drawing/2014/main" id="{547BE2D5-5BBF-41E4-B734-4DF68418FB94}"/>
              </a:ext>
            </a:extLst>
          </p:cNvPr>
          <p:cNvGraphicFramePr>
            <a:graphicFrameLocks noGrp="1"/>
          </p:cNvGraphicFramePr>
          <p:nvPr>
            <p:ph idx="1"/>
            <p:extLst>
              <p:ext uri="{D42A27DB-BD31-4B8C-83A1-F6EECF244321}">
                <p14:modId xmlns="" xmlns:p14="http://schemas.microsoft.com/office/powerpoint/2010/main" val="863209495"/>
              </p:ext>
            </p:extLst>
          </p:nvPr>
        </p:nvGraphicFramePr>
        <p:xfrm>
          <a:off x="0" y="0"/>
          <a:ext cx="8991600" cy="5800301"/>
        </p:xfrm>
        <a:graphic>
          <a:graphicData uri="http://schemas.openxmlformats.org/drawingml/2006/table">
            <a:tbl>
              <a:tblPr firstRow="1" bandRow="1">
                <a:tableStyleId>{5C22544A-7EE6-4342-B048-85BDC9FD1C3A}</a:tableStyleId>
              </a:tblPr>
              <a:tblGrid>
                <a:gridCol w="2044838">
                  <a:extLst>
                    <a:ext uri="{9D8B030D-6E8A-4147-A177-3AD203B41FA5}">
                      <a16:colId xmlns="" xmlns:a16="http://schemas.microsoft.com/office/drawing/2014/main" val="1846568030"/>
                    </a:ext>
                  </a:extLst>
                </a:gridCol>
                <a:gridCol w="2903671">
                  <a:extLst>
                    <a:ext uri="{9D8B030D-6E8A-4147-A177-3AD203B41FA5}">
                      <a16:colId xmlns="" xmlns:a16="http://schemas.microsoft.com/office/drawing/2014/main" val="1794195668"/>
                    </a:ext>
                  </a:extLst>
                </a:gridCol>
                <a:gridCol w="4043091">
                  <a:extLst>
                    <a:ext uri="{9D8B030D-6E8A-4147-A177-3AD203B41FA5}">
                      <a16:colId xmlns="" xmlns:a16="http://schemas.microsoft.com/office/drawing/2014/main" val="2632362118"/>
                    </a:ext>
                  </a:extLst>
                </a:gridCol>
              </a:tblGrid>
              <a:tr h="1075901">
                <a:tc>
                  <a:txBody>
                    <a:bodyPr/>
                    <a:lstStyle/>
                    <a:p>
                      <a:pPr algn="ctr">
                        <a:lnSpc>
                          <a:spcPct val="100000"/>
                        </a:lnSpc>
                      </a:pPr>
                      <a:r>
                        <a:rPr lang="en-US" sz="2800" dirty="0" err="1">
                          <a:solidFill>
                            <a:schemeClr val="tx1"/>
                          </a:solidFill>
                          <a:latin typeface="Times New Roman" pitchFamily="18" charset="0"/>
                          <a:ea typeface="Aachen" panose="02020500000000000000" pitchFamily="18" charset="0"/>
                          <a:cs typeface="Times New Roman" pitchFamily="18" charset="0"/>
                        </a:rPr>
                        <a:t>Thiết</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bị</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điện</a:t>
                      </a:r>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00000"/>
                        </a:lnSpc>
                      </a:pPr>
                      <a:r>
                        <a:rPr lang="en-US" sz="2800" dirty="0" err="1">
                          <a:solidFill>
                            <a:schemeClr val="tx1"/>
                          </a:solidFill>
                          <a:latin typeface="Times New Roman" pitchFamily="18" charset="0"/>
                          <a:ea typeface="Aachen" panose="02020500000000000000" pitchFamily="18" charset="0"/>
                          <a:cs typeface="Times New Roman" pitchFamily="18" charset="0"/>
                        </a:rPr>
                        <a:t>Năng</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lượng</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sử</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smtClean="0">
                          <a:solidFill>
                            <a:schemeClr val="tx1"/>
                          </a:solidFill>
                          <a:latin typeface="Times New Roman" pitchFamily="18" charset="0"/>
                          <a:ea typeface="Aachen" panose="02020500000000000000" pitchFamily="18" charset="0"/>
                          <a:cs typeface="Times New Roman" pitchFamily="18" charset="0"/>
                        </a:rPr>
                        <a:t>dụng</a:t>
                      </a:r>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989821383"/>
                  </a:ext>
                </a:extLst>
              </a:tr>
              <a:tr h="927820">
                <a:tc>
                  <a:txBody>
                    <a:bodyPr/>
                    <a:lstStyle/>
                    <a:p>
                      <a:pPr algn="l">
                        <a:lnSpc>
                          <a:spcPct val="200000"/>
                        </a:lnSpc>
                      </a:pP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55966614"/>
                  </a:ext>
                </a:extLst>
              </a:tr>
              <a:tr h="927820">
                <a:tc>
                  <a:txBody>
                    <a:bodyPr/>
                    <a:lstStyle/>
                    <a:p>
                      <a:pPr algn="l">
                        <a:lnSpc>
                          <a:spcPct val="200000"/>
                        </a:lnSpc>
                      </a:pP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giặt</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43150642"/>
                  </a:ext>
                </a:extLst>
              </a:tr>
              <a:tr h="927820">
                <a:tc>
                  <a:txBody>
                    <a:bodyPr/>
                    <a:lstStyle/>
                    <a:p>
                      <a:pPr algn="l">
                        <a:lnSpc>
                          <a:spcPct val="200000"/>
                        </a:lnSpc>
                      </a:pPr>
                      <a:r>
                        <a:rPr lang="en-US" sz="2800" dirty="0" err="1">
                          <a:latin typeface="Times New Roman" pitchFamily="18" charset="0"/>
                          <a:cs typeface="Times New Roman" pitchFamily="18" charset="0"/>
                        </a:rPr>
                        <a:t>Đài</a:t>
                      </a:r>
                      <a:r>
                        <a:rPr lang="en-US" sz="2800" dirty="0">
                          <a:latin typeface="Times New Roman" pitchFamily="18" charset="0"/>
                          <a:cs typeface="Times New Roman" pitchFamily="18" charset="0"/>
                        </a:rPr>
                        <a:t> cassette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41570609"/>
                  </a:ext>
                </a:extLst>
              </a:tr>
              <a:tr h="927820">
                <a:tc>
                  <a:txBody>
                    <a:bodyPr/>
                    <a:lstStyle/>
                    <a:p>
                      <a:pPr algn="l">
                        <a:lnSpc>
                          <a:spcPct val="200000"/>
                        </a:lnSpc>
                      </a:pP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11108440"/>
                  </a:ext>
                </a:extLst>
              </a:tr>
              <a:tr h="927820">
                <a:tc>
                  <a:txBody>
                    <a:bodyPr/>
                    <a:lstStyle/>
                    <a:p>
                      <a:pPr algn="l">
                        <a:lnSpc>
                          <a:spcPct val="200000"/>
                        </a:lnSpc>
                      </a:pPr>
                      <a:r>
                        <a:rPr lang="en-US" sz="2800" dirty="0" err="1">
                          <a:latin typeface="Times New Roman" pitchFamily="18" charset="0"/>
                          <a:cs typeface="Times New Roman" pitchFamily="18" charset="0"/>
                        </a:rPr>
                        <a:t>Lò</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sóng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43006747"/>
                  </a:ext>
                </a:extLst>
              </a:tr>
            </a:tbl>
          </a:graphicData>
        </a:graphic>
      </p:graphicFrame>
      <p:sp>
        <p:nvSpPr>
          <p:cNvPr id="2" name="TextBox 1">
            <a:extLst>
              <a:ext uri="{FF2B5EF4-FFF2-40B4-BE49-F238E27FC236}">
                <a16:creationId xmlns="" xmlns:a16="http://schemas.microsoft.com/office/drawing/2014/main" id="{15C64FA0-DD0D-4D14-85B0-D745D61C2383}"/>
              </a:ext>
            </a:extLst>
          </p:cNvPr>
          <p:cNvSpPr txBox="1"/>
          <p:nvPr/>
        </p:nvSpPr>
        <p:spPr>
          <a:xfrm>
            <a:off x="2971800" y="533400"/>
            <a:ext cx="1981200"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a:t>
            </a:r>
            <a:r>
              <a:rPr lang="en-US" sz="2400" b="1" dirty="0" err="1">
                <a:solidFill>
                  <a:srgbClr val="FFFF00"/>
                </a:solidFill>
                <a:latin typeface="Times New Roman" pitchFamily="18" charset="0"/>
                <a:cs typeface="Times New Roman" pitchFamily="18" charset="0"/>
              </a:rPr>
              <a:t>có</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ích</a:t>
            </a:r>
            <a:r>
              <a:rPr lang="en-US" sz="2400" b="1" dirty="0">
                <a:solidFill>
                  <a:srgbClr val="FFFF00"/>
                </a:solidFill>
                <a:latin typeface="Times New Roman" pitchFamily="18" charset="0"/>
                <a:cs typeface="Times New Roman" pitchFamily="18" charset="0"/>
              </a:rPr>
              <a:t>)</a:t>
            </a:r>
          </a:p>
        </p:txBody>
      </p:sp>
      <p:sp>
        <p:nvSpPr>
          <p:cNvPr id="7" name="TextBox 6">
            <a:extLst>
              <a:ext uri="{FF2B5EF4-FFF2-40B4-BE49-F238E27FC236}">
                <a16:creationId xmlns="" xmlns:a16="http://schemas.microsoft.com/office/drawing/2014/main" id="{F90CADC9-622D-4BCE-B5C4-B6DF9E871DC0}"/>
              </a:ext>
            </a:extLst>
          </p:cNvPr>
          <p:cNvSpPr txBox="1"/>
          <p:nvPr/>
        </p:nvSpPr>
        <p:spPr>
          <a:xfrm>
            <a:off x="5012634" y="1143000"/>
            <a:ext cx="4131366"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72A07389-727F-420C-B91E-76B6DD01F776}"/>
              </a:ext>
            </a:extLst>
          </p:cNvPr>
          <p:cNvSpPr txBox="1"/>
          <p:nvPr/>
        </p:nvSpPr>
        <p:spPr>
          <a:xfrm>
            <a:off x="4876800" y="2514600"/>
            <a:ext cx="42672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B8BDAA0A-0586-43B2-86DD-B36B4E538C0D}"/>
              </a:ext>
            </a:extLst>
          </p:cNvPr>
          <p:cNvSpPr txBox="1"/>
          <p:nvPr/>
        </p:nvSpPr>
        <p:spPr>
          <a:xfrm>
            <a:off x="5105400" y="3505200"/>
            <a:ext cx="353916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endParaRPr lang="en-US" sz="28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8482F798-A4BE-47AA-8D44-F4006027D97E}"/>
              </a:ext>
            </a:extLst>
          </p:cNvPr>
          <p:cNvSpPr txBox="1"/>
          <p:nvPr/>
        </p:nvSpPr>
        <p:spPr>
          <a:xfrm>
            <a:off x="5105400" y="4267200"/>
            <a:ext cx="2507405"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endParaRPr lang="en-US" sz="2800"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FD91C42E-5A67-4790-B9A5-A3E145D0C1CF}"/>
              </a:ext>
            </a:extLst>
          </p:cNvPr>
          <p:cNvSpPr txBox="1"/>
          <p:nvPr/>
        </p:nvSpPr>
        <p:spPr>
          <a:xfrm>
            <a:off x="5105400" y="5105400"/>
            <a:ext cx="422382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06F539D8-F9DB-4712-8E2F-5DDB7817597E}"/>
              </a:ext>
            </a:extLst>
          </p:cNvPr>
          <p:cNvSpPr txBox="1"/>
          <p:nvPr/>
        </p:nvSpPr>
        <p:spPr>
          <a:xfrm>
            <a:off x="4953000" y="228600"/>
            <a:ext cx="3962400" cy="523220"/>
          </a:xfrm>
          <a:prstGeom prst="rect">
            <a:avLst/>
          </a:prstGeom>
          <a:noFill/>
        </p:spPr>
        <p:txBody>
          <a:bodyPr wrap="square" rtlCol="0">
            <a:spAutoFit/>
          </a:bodyPr>
          <a:lstStyle/>
          <a:p>
            <a:r>
              <a:rPr lang="en-US" sz="2800" b="1" dirty="0" err="1">
                <a:solidFill>
                  <a:srgbClr val="FFFF00"/>
                </a:solidFill>
                <a:latin typeface="Times New Roman" pitchFamily="18" charset="0"/>
                <a:cs typeface="Times New Roman" pitchFamily="18" charset="0"/>
              </a:rPr>
              <a:t>Năng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lượng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hao</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phí</a:t>
            </a:r>
            <a:endParaRPr lang="en-US" sz="2800" b="1" dirty="0">
              <a:solidFill>
                <a:srgbClr val="FFFF00"/>
              </a:solidFill>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950A6084-C195-4902-B354-472DEEE8A3A5}"/>
              </a:ext>
            </a:extLst>
          </p:cNvPr>
          <p:cNvSpPr/>
          <p:nvPr/>
        </p:nvSpPr>
        <p:spPr>
          <a:xfrm>
            <a:off x="4953000" y="152400"/>
            <a:ext cx="41910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153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cho PowerPoint đơn giản với tông màu xanh la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sz="3600" b="1" dirty="0" smtClean="0">
                <a:latin typeface="Times New Roman" pitchFamily="18" charset="0"/>
                <a:cs typeface="Times New Roman" pitchFamily="18" charset="0"/>
              </a:rPr>
              <a:t>Trong ba cách đun nước ở hình bên, cách đun nào ít hao phí năng lượng nhất? Tại sao?</a:t>
            </a:r>
            <a:endParaRPr lang="en-US" sz="3600" b="1" dirty="0">
              <a:latin typeface="Times New Roman" pitchFamily="18" charset="0"/>
              <a:cs typeface="Times New Roman" pitchFamily="18" charset="0"/>
            </a:endParaRPr>
          </a:p>
        </p:txBody>
      </p:sp>
      <p:pic>
        <p:nvPicPr>
          <p:cNvPr id="1026" name="Picture 2" descr="https://hoigiasudanang.com/wp-content/uploads/2021/11/screenshot_87_191.png"/>
          <p:cNvPicPr>
            <a:picLocks noChangeAspect="1" noChangeArrowheads="1"/>
          </p:cNvPicPr>
          <p:nvPr/>
        </p:nvPicPr>
        <p:blipFill>
          <a:blip r:embed="rId3" cstate="print"/>
          <a:srcRect/>
          <a:stretch>
            <a:fillRect/>
          </a:stretch>
        </p:blipFill>
        <p:spPr bwMode="auto">
          <a:xfrm>
            <a:off x="0" y="1143000"/>
            <a:ext cx="9144000" cy="2895600"/>
          </a:xfrm>
          <a:prstGeom prst="rect">
            <a:avLst/>
          </a:prstGeom>
          <a:noFill/>
        </p:spPr>
      </p:pic>
      <p:sp>
        <p:nvSpPr>
          <p:cNvPr id="5" name="Rectangle 4"/>
          <p:cNvSpPr/>
          <p:nvPr/>
        </p:nvSpPr>
        <p:spPr>
          <a:xfrm>
            <a:off x="0" y="411480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Cách đun nước bằng cách dùng ấm điện ít hao phí năng lượng nhất.</a:t>
            </a:r>
            <a:endParaRPr lang="en-US" sz="3600" dirty="0">
              <a:latin typeface="Times New Roman" pitchFamily="18" charset="0"/>
              <a:cs typeface="Times New Roman" pitchFamily="18" charset="0"/>
            </a:endParaRPr>
          </a:p>
        </p:txBody>
      </p:sp>
      <p:sp>
        <p:nvSpPr>
          <p:cNvPr id="6" name="Rectangle 5"/>
          <p:cNvSpPr/>
          <p:nvPr/>
        </p:nvSpPr>
        <p:spPr>
          <a:xfrm>
            <a:off x="0" y="5257800"/>
            <a:ext cx="9144000" cy="1569660"/>
          </a:xfrm>
          <a:prstGeom prst="rect">
            <a:avLst/>
          </a:prstGeom>
        </p:spPr>
        <p:txBody>
          <a:bodyPr wrap="square">
            <a:spAutoFit/>
          </a:bodyPr>
          <a:lstStyle/>
          <a:p>
            <a:r>
              <a:rPr lang="vi-VN" sz="3200" dirty="0" smtClean="0">
                <a:latin typeface="Times New Roman" pitchFamily="18" charset="0"/>
                <a:cs typeface="Times New Roman" pitchFamily="18" charset="0"/>
              </a:rPr>
              <a:t>Vì gần như toàn bộ năng lượng cung cấp cho ấm sẽ làm nóng nước và sôi. Ở hai cách đun còn lại có nhiều năng lượng bị tổn thất ra bên ngoài môi trường.</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strVal val="#ppt_w*0.70"/>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slide(fromBottom)">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plus(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cstate="print">
            <a:lum bright="20000" contrast="8000"/>
            <a:extLst>
              <a:ext uri="{28A0092B-C50C-407E-A947-70E740481C1C}">
                <a14:useLocalDpi xmlns:a14="http://schemas.microsoft.com/office/drawing/2010/main" xmlns="" val="0"/>
              </a:ext>
            </a:extLst>
          </a:blip>
          <a:srcRect/>
          <a:stretch>
            <a:fillRect/>
          </a:stretch>
        </p:blipFill>
        <p:spPr bwMode="auto">
          <a:xfrm>
            <a:off x="372292" y="209006"/>
            <a:ext cx="8366760" cy="628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a:spLocks noChangeArrowheads="1"/>
          </p:cNvSpPr>
          <p:nvPr/>
        </p:nvSpPr>
        <p:spPr bwMode="auto">
          <a:xfrm>
            <a:off x="228601" y="762000"/>
            <a:ext cx="8686800" cy="5867400"/>
          </a:xfrm>
          <a:prstGeom prst="rect">
            <a:avLst/>
          </a:prstGeom>
          <a:noFill/>
          <a:ln>
            <a:noFill/>
          </a:ln>
          <a:effectLst/>
          <a:extLst>
            <a:ext uri="{909E8E84-426E-40DD-AFC4-6F175D3DCCD1}">
              <a14:hiddenFill xmlns:a14="http://schemas.microsoft.com/office/drawing/2010/main" xmlns="">
                <a:solidFill>
                  <a:srgbClr val="FFCC99"/>
                </a:solidFill>
              </a14:hiddenFill>
            </a:ext>
            <a:ext uri="{91240B29-F687-4F45-9708-019B960494DF}">
              <a14:hiddenLine xmlns:a14="http://schemas.microsoft.com/office/drawing/2010/main" xmlns="" w="9525">
                <a:pattFill prst="plaid">
                  <a:fgClr>
                    <a:srgbClr val="FF0066"/>
                  </a:fgClr>
                  <a:bgClr>
                    <a:srgbClr val="FFFFFF"/>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smtClean="0">
                <a:solidFill>
                  <a:srgbClr val="3333FF"/>
                </a:solidFill>
              </a:rPr>
              <a:t>TIẾT 108-BÀI 49</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smtClean="0">
                <a:solidFill>
                  <a:srgbClr val="3333FF"/>
                </a:solidFill>
              </a:rPr>
              <a:t>NĂNG LƯỢNG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smtClean="0">
                <a:solidFill>
                  <a:srgbClr val="3333FF"/>
                </a:solidFill>
              </a:rPr>
              <a:t>HAO PHÍ</a:t>
            </a:r>
            <a:endParaRPr kumimoji="0" lang="en-US" altLang="en-US" sz="72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vi-VN" altLang="en-US" sz="5400" b="0" i="0" u="none" strike="noStrike" kern="0" cap="none" spc="0" normalizeH="0" baseline="0" noProof="0" dirty="0" smtClean="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xmlns="" val="3084919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CC548BA7-597E-4256-8A74-A49901BE5975}"/>
              </a:ext>
            </a:extLst>
          </p:cNvPr>
          <p:cNvSpPr txBox="1"/>
          <p:nvPr/>
        </p:nvSpPr>
        <p:spPr>
          <a:xfrm>
            <a:off x="685800" y="2895600"/>
            <a:ext cx="3657600" cy="584775"/>
          </a:xfrm>
          <a:prstGeom prst="rect">
            <a:avLst/>
          </a:prstGeom>
          <a:noFill/>
        </p:spPr>
        <p:txBody>
          <a:bodyPr wrap="square" rtlCol="0">
            <a:spAutoFit/>
          </a:bodyPr>
          <a:lstStyle/>
          <a:p>
            <a:r>
              <a:rPr lang="en-US" sz="3200" b="1" dirty="0" err="1">
                <a:solidFill>
                  <a:schemeClr val="accent2">
                    <a:lumMod val="75000"/>
                  </a:schemeClr>
                </a:solidFill>
                <a:latin typeface="Times New Roman" pitchFamily="18" charset="0"/>
                <a:cs typeface="Times New Roman" pitchFamily="18" charset="0"/>
              </a:rPr>
              <a:t>Năng</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lượng</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hữu</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ích</a:t>
            </a:r>
            <a:endParaRPr lang="en-US" sz="3200" b="1" dirty="0">
              <a:solidFill>
                <a:schemeClr val="accent2">
                  <a:lumMod val="75000"/>
                </a:schemeClr>
              </a:solidFill>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5302D561-D61A-411D-919F-982D125E8778}"/>
              </a:ext>
            </a:extLst>
          </p:cNvPr>
          <p:cNvSpPr txBox="1"/>
          <p:nvPr/>
        </p:nvSpPr>
        <p:spPr>
          <a:xfrm>
            <a:off x="5356468" y="3028114"/>
            <a:ext cx="3635132"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Năng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lượng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phí</a:t>
            </a:r>
            <a:endParaRPr lang="en-US" sz="3200" b="1" dirty="0">
              <a:solidFill>
                <a:srgbClr val="FF0000"/>
              </a:solidFill>
              <a:latin typeface="Times New Roman" pitchFamily="18" charset="0"/>
              <a:cs typeface="Times New Roman" pitchFamily="18" charset="0"/>
            </a:endParaRPr>
          </a:p>
        </p:txBody>
      </p:sp>
      <p:sp>
        <p:nvSpPr>
          <p:cNvPr id="13" name="Rectangle 12">
            <a:extLst>
              <a:ext uri="{FF2B5EF4-FFF2-40B4-BE49-F238E27FC236}">
                <a16:creationId xmlns="" xmlns:a16="http://schemas.microsoft.com/office/drawing/2014/main" id="{F8C54AB8-1168-4718-8AF7-B9AAF038FA90}"/>
              </a:ext>
            </a:extLst>
          </p:cNvPr>
          <p:cNvSpPr/>
          <p:nvPr/>
        </p:nvSpPr>
        <p:spPr>
          <a:xfrm>
            <a:off x="707231" y="1133475"/>
            <a:ext cx="7843838"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Right 8">
            <a:extLst>
              <a:ext uri="{FF2B5EF4-FFF2-40B4-BE49-F238E27FC236}">
                <a16:creationId xmlns="" xmlns:a16="http://schemas.microsoft.com/office/drawing/2014/main" id="{99D39C1B-A771-4609-B299-59B3A610A431}"/>
              </a:ext>
            </a:extLst>
          </p:cNvPr>
          <p:cNvSpPr/>
          <p:nvPr/>
        </p:nvSpPr>
        <p:spPr>
          <a:xfrm rot="2123411">
            <a:off x="2019130" y="745591"/>
            <a:ext cx="569459" cy="2272617"/>
          </a:xfrm>
          <a:prstGeom prst="curvedRightArrow">
            <a:avLst>
              <a:gd name="adj1" fmla="val 9324"/>
              <a:gd name="adj2" fmla="val 39479"/>
              <a:gd name="adj3" fmla="val 22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Right 9">
            <a:extLst>
              <a:ext uri="{FF2B5EF4-FFF2-40B4-BE49-F238E27FC236}">
                <a16:creationId xmlns="" xmlns:a16="http://schemas.microsoft.com/office/drawing/2014/main" id="{FCEE6A82-CAC2-4FB5-88EE-F3FF989F0499}"/>
              </a:ext>
            </a:extLst>
          </p:cNvPr>
          <p:cNvSpPr/>
          <p:nvPr/>
        </p:nvSpPr>
        <p:spPr>
          <a:xfrm rot="19401399" flipH="1">
            <a:off x="6414051" y="1082962"/>
            <a:ext cx="550301" cy="2269418"/>
          </a:xfrm>
          <a:prstGeom prst="curvedRightArrow">
            <a:avLst>
              <a:gd name="adj1" fmla="val 14128"/>
              <a:gd name="adj2" fmla="val 28492"/>
              <a:gd name="adj3" fmla="val 333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
        <p:nvSpPr>
          <p:cNvPr id="8" name="Cloud 7">
            <a:extLst>
              <a:ext uri="{FF2B5EF4-FFF2-40B4-BE49-F238E27FC236}">
                <a16:creationId xmlns="" xmlns:a16="http://schemas.microsoft.com/office/drawing/2014/main" id="{8CC57B03-9578-4A03-9B3F-79666583693E}"/>
              </a:ext>
            </a:extLst>
          </p:cNvPr>
          <p:cNvSpPr/>
          <p:nvPr/>
        </p:nvSpPr>
        <p:spPr>
          <a:xfrm>
            <a:off x="3048000" y="685800"/>
            <a:ext cx="2707481" cy="14507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NĂNG LƯỢNG</a:t>
            </a:r>
            <a:endParaRPr lang="en-US" sz="3200" b="1" dirty="0">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003081E7-A0C1-4967-B3B7-22801D27EF09}"/>
              </a:ext>
            </a:extLst>
          </p:cNvPr>
          <p:cNvSpPr txBox="1"/>
          <p:nvPr/>
        </p:nvSpPr>
        <p:spPr>
          <a:xfrm>
            <a:off x="0" y="3612188"/>
            <a:ext cx="4648200" cy="2308324"/>
          </a:xfrm>
          <a:prstGeom prst="rect">
            <a:avLst/>
          </a:prstGeom>
          <a:noFill/>
        </p:spPr>
        <p:txBody>
          <a:bodyPr wrap="square">
            <a:spAutoFit/>
          </a:bodyPr>
          <a:lstStyle/>
          <a:p>
            <a:pPr marL="342900" indent="-342900">
              <a:buFont typeface="Wingdings" panose="05000000000000000000" pitchFamily="2" charset="2"/>
              <a:buChar char="Ø"/>
            </a:pPr>
            <a:r>
              <a:rPr lang="en-US" sz="3600" dirty="0" err="1">
                <a:solidFill>
                  <a:srgbClr val="000000"/>
                </a:solidFill>
                <a:latin typeface="Times New Roman" pitchFamily="18" charset="0"/>
                <a:cs typeface="Times New Roman" pitchFamily="18" charset="0"/>
              </a:rPr>
              <a:t>Là</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phần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năng</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lượng</a:t>
            </a:r>
            <a:r>
              <a:rPr lang="en-US" sz="3600" dirty="0">
                <a:solidFill>
                  <a:srgbClr val="000000"/>
                </a:solidFill>
                <a:latin typeface="Times New Roman" pitchFamily="18" charset="0"/>
                <a:cs typeface="Times New Roman" pitchFamily="18" charset="0"/>
              </a:rPr>
              <a:t> ban </a:t>
            </a:r>
            <a:r>
              <a:rPr lang="en-US" sz="3600" dirty="0" err="1">
                <a:solidFill>
                  <a:srgbClr val="000000"/>
                </a:solidFill>
                <a:latin typeface="Times New Roman" pitchFamily="18" charset="0"/>
                <a:cs typeface="Times New Roman" pitchFamily="18" charset="0"/>
              </a:rPr>
              <a:t>đầu</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chuyển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thành</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năng lượng theo đ</a:t>
            </a:r>
            <a:r>
              <a:rPr lang="en-US" sz="3600" dirty="0" err="1">
                <a:solidFill>
                  <a:srgbClr val="000000"/>
                </a:solidFill>
                <a:latin typeface="Times New Roman" pitchFamily="18" charset="0"/>
                <a:cs typeface="Times New Roman" pitchFamily="18" charset="0"/>
              </a:rPr>
              <a:t>úng</a:t>
            </a:r>
            <a:r>
              <a:rPr lang="en-US" sz="3600" dirty="0">
                <a:solidFill>
                  <a:srgbClr val="000000"/>
                </a:solidFill>
                <a:latin typeface="Times New Roman" pitchFamily="18" charset="0"/>
                <a:cs typeface="Times New Roman" pitchFamily="18" charset="0"/>
              </a:rPr>
              <a:t> m</a:t>
            </a:r>
            <a:r>
              <a:rPr lang="vi-VN" sz="3600" dirty="0">
                <a:solidFill>
                  <a:srgbClr val="000000"/>
                </a:solidFill>
                <a:latin typeface="Times New Roman" pitchFamily="18" charset="0"/>
                <a:cs typeface="Times New Roman" pitchFamily="18" charset="0"/>
              </a:rPr>
              <a:t>ục đ</a:t>
            </a:r>
            <a:r>
              <a:rPr lang="en-US" sz="3600" dirty="0" err="1">
                <a:solidFill>
                  <a:srgbClr val="000000"/>
                </a:solidFill>
                <a:latin typeface="Times New Roman" pitchFamily="18" charset="0"/>
                <a:cs typeface="Times New Roman" pitchFamily="18" charset="0"/>
              </a:rPr>
              <a:t>ích</a:t>
            </a:r>
            <a:r>
              <a:rPr lang="en-US" sz="3600" dirty="0">
                <a:solidFill>
                  <a:srgbClr val="000000"/>
                </a:solidFill>
                <a:latin typeface="Times New Roman" pitchFamily="18" charset="0"/>
                <a:cs typeface="Times New Roman" pitchFamily="18" charset="0"/>
              </a:rPr>
              <a:t> s</a:t>
            </a:r>
            <a:r>
              <a:rPr lang="vi-VN" sz="3600" dirty="0">
                <a:solidFill>
                  <a:srgbClr val="000000"/>
                </a:solidFill>
                <a:latin typeface="Times New Roman" pitchFamily="18" charset="0"/>
                <a:cs typeface="Times New Roman" pitchFamily="18" charset="0"/>
              </a:rPr>
              <a:t>ử dụng</a:t>
            </a:r>
            <a:endParaRPr lang="en-US" sz="3600" dirty="0">
              <a:solidFill>
                <a:srgbClr val="000000"/>
              </a:solidFill>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86280B96-5329-4C90-9BC4-9C5FB266D295}"/>
              </a:ext>
            </a:extLst>
          </p:cNvPr>
          <p:cNvSpPr txBox="1"/>
          <p:nvPr/>
        </p:nvSpPr>
        <p:spPr>
          <a:xfrm>
            <a:off x="4800600" y="3603941"/>
            <a:ext cx="4343400" cy="2862322"/>
          </a:xfrm>
          <a:prstGeom prst="rect">
            <a:avLst/>
          </a:prstGeom>
          <a:noFill/>
        </p:spPr>
        <p:txBody>
          <a:bodyPr wrap="square">
            <a:spAutoFit/>
          </a:bodyPr>
          <a:lstStyle/>
          <a:p>
            <a:pPr marL="342900" indent="-342900">
              <a:buFont typeface="Wingdings" panose="05000000000000000000" pitchFamily="2" charset="2"/>
              <a:buChar char="Ø"/>
            </a:pPr>
            <a:r>
              <a:rPr lang="en-US" sz="3600" dirty="0" err="1">
                <a:solidFill>
                  <a:srgbClr val="000000"/>
                </a:solidFill>
                <a:latin typeface="Times New Roman" pitchFamily="18" charset="0"/>
                <a:cs typeface="Times New Roman" pitchFamily="18" charset="0"/>
              </a:rPr>
              <a:t>Là</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phần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năng</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lượng</a:t>
            </a:r>
            <a:r>
              <a:rPr lang="en-US" sz="3600" dirty="0">
                <a:solidFill>
                  <a:srgbClr val="000000"/>
                </a:solidFill>
                <a:latin typeface="Times New Roman" pitchFamily="18" charset="0"/>
                <a:cs typeface="Times New Roman" pitchFamily="18" charset="0"/>
              </a:rPr>
              <a:t> ban </a:t>
            </a:r>
            <a:r>
              <a:rPr lang="en-US" sz="3600" dirty="0" err="1">
                <a:solidFill>
                  <a:srgbClr val="000000"/>
                </a:solidFill>
                <a:latin typeface="Times New Roman" pitchFamily="18" charset="0"/>
                <a:cs typeface="Times New Roman" pitchFamily="18" charset="0"/>
              </a:rPr>
              <a:t>đầu</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chuyển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thành</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năng lượng </a:t>
            </a:r>
            <a:r>
              <a:rPr lang="en-US" sz="3600" b="1" dirty="0" err="1">
                <a:solidFill>
                  <a:srgbClr val="FF0000"/>
                </a:solidFill>
                <a:latin typeface="Times New Roman" pitchFamily="18" charset="0"/>
                <a:cs typeface="Times New Roman" pitchFamily="18" charset="0"/>
              </a:rPr>
              <a:t>không</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theo đ</a:t>
            </a:r>
            <a:r>
              <a:rPr lang="en-US" sz="3600" dirty="0" err="1">
                <a:solidFill>
                  <a:srgbClr val="000000"/>
                </a:solidFill>
                <a:latin typeface="Times New Roman" pitchFamily="18" charset="0"/>
                <a:cs typeface="Times New Roman" pitchFamily="18" charset="0"/>
              </a:rPr>
              <a:t>úng</a:t>
            </a:r>
            <a:r>
              <a:rPr lang="en-US" sz="3600" dirty="0">
                <a:solidFill>
                  <a:srgbClr val="000000"/>
                </a:solidFill>
                <a:latin typeface="Times New Roman" pitchFamily="18" charset="0"/>
                <a:cs typeface="Times New Roman" pitchFamily="18" charset="0"/>
              </a:rPr>
              <a:t> m</a:t>
            </a:r>
            <a:r>
              <a:rPr lang="vi-VN" sz="3600" dirty="0">
                <a:solidFill>
                  <a:srgbClr val="000000"/>
                </a:solidFill>
                <a:latin typeface="Times New Roman" pitchFamily="18" charset="0"/>
                <a:cs typeface="Times New Roman" pitchFamily="18" charset="0"/>
              </a:rPr>
              <a:t>ục đ</a:t>
            </a:r>
            <a:r>
              <a:rPr lang="en-US" sz="3600" dirty="0" err="1">
                <a:solidFill>
                  <a:srgbClr val="000000"/>
                </a:solidFill>
                <a:latin typeface="Times New Roman" pitchFamily="18" charset="0"/>
                <a:cs typeface="Times New Roman" pitchFamily="18" charset="0"/>
              </a:rPr>
              <a:t>ích</a:t>
            </a:r>
            <a:r>
              <a:rPr lang="en-US" sz="3600" dirty="0">
                <a:solidFill>
                  <a:srgbClr val="000000"/>
                </a:solidFill>
                <a:latin typeface="Times New Roman" pitchFamily="18" charset="0"/>
                <a:cs typeface="Times New Roman" pitchFamily="18" charset="0"/>
              </a:rPr>
              <a:t> s</a:t>
            </a:r>
            <a:r>
              <a:rPr lang="vi-VN" sz="3600" dirty="0">
                <a:solidFill>
                  <a:srgbClr val="000000"/>
                </a:solidFill>
                <a:latin typeface="Times New Roman" pitchFamily="18" charset="0"/>
                <a:cs typeface="Times New Roman" pitchFamily="18" charset="0"/>
              </a:rPr>
              <a:t>ử dụng</a:t>
            </a:r>
            <a:endParaRPr lang="en-US" sz="3600" dirty="0">
              <a:solidFill>
                <a:srgbClr val="000000"/>
              </a:solidFill>
              <a:latin typeface="Times New Roman" pitchFamily="18" charset="0"/>
              <a:cs typeface="Times New Roman" pitchFamily="18" charset="0"/>
            </a:endParaRPr>
          </a:p>
        </p:txBody>
      </p:sp>
      <p:sp>
        <p:nvSpPr>
          <p:cNvPr id="14" name="Rectangle 13"/>
          <p:cNvSpPr/>
          <p:nvPr/>
        </p:nvSpPr>
        <p:spPr>
          <a:xfrm>
            <a:off x="0" y="0"/>
            <a:ext cx="4520789" cy="646331"/>
          </a:xfrm>
          <a:prstGeom prst="rect">
            <a:avLst/>
          </a:prstGeom>
        </p:spPr>
        <p:txBody>
          <a:bodyPr wrap="none">
            <a:spAutoFit/>
          </a:bodyPr>
          <a:lstStyle/>
          <a:p>
            <a:pPr fontAlgn="base"/>
            <a:r>
              <a:rPr lang="vi-VN" sz="3600" b="1" dirty="0" smtClean="0">
                <a:latin typeface="Times New Roman" pitchFamily="18" charset="0"/>
                <a:cs typeface="Times New Roman" pitchFamily="18" charset="0"/>
              </a:rPr>
              <a:t>I. Năng lượng hữu ích</a:t>
            </a:r>
            <a:endParaRPr lang="vi-VN" sz="36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4939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animBg="1"/>
      <p:bldP spid="10"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PowerPoint những chiếc lá phong đỏ"/>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1" y="0"/>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Năng lượng cung cấp cho nước từ nhiệt độ hiện tại tăng lên tới nhiệt độ sôi</a:t>
            </a:r>
            <a:endParaRPr lang="en-US" sz="3600" dirty="0">
              <a:latin typeface="Times New Roman" pitchFamily="18" charset="0"/>
              <a:cs typeface="Times New Roman" pitchFamily="18" charset="0"/>
            </a:endParaRPr>
          </a:p>
        </p:txBody>
      </p:sp>
      <p:sp>
        <p:nvSpPr>
          <p:cNvPr id="38914" name="AutoShape 2"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6" name="AutoShape 4"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8" name="AutoShape 6"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20" name="Picture 8" descr="Uống nước đun sôi để nguội lâu ngày có tốt cho sức khỏe? - Tuổi Trẻ Online"/>
          <p:cNvPicPr>
            <a:picLocks noChangeAspect="1" noChangeArrowheads="1"/>
          </p:cNvPicPr>
          <p:nvPr/>
        </p:nvPicPr>
        <p:blipFill>
          <a:blip r:embed="rId3" cstate="print"/>
          <a:srcRect/>
          <a:stretch>
            <a:fillRect/>
          </a:stretch>
        </p:blipFill>
        <p:spPr bwMode="auto">
          <a:xfrm>
            <a:off x="4402836" y="1219200"/>
            <a:ext cx="4741164" cy="5410200"/>
          </a:xfrm>
          <a:prstGeom prst="rect">
            <a:avLst/>
          </a:prstGeom>
          <a:noFill/>
        </p:spPr>
      </p:pic>
      <p:sp>
        <p:nvSpPr>
          <p:cNvPr id="9" name="Right Arrow 8"/>
          <p:cNvSpPr/>
          <p:nvPr/>
        </p:nvSpPr>
        <p:spPr>
          <a:xfrm flipV="1">
            <a:off x="0" y="11430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600200"/>
            <a:ext cx="4006225" cy="646331"/>
          </a:xfrm>
          <a:prstGeom prst="rect">
            <a:avLst/>
          </a:prstGeom>
        </p:spPr>
        <p:txBody>
          <a:bodyPr wrap="none">
            <a:spAutoFit/>
          </a:bodyPr>
          <a:lstStyle/>
          <a:p>
            <a:r>
              <a:rPr lang="vi-VN" sz="3600" dirty="0" smtClean="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11" name="Rectangle 10"/>
          <p:cNvSpPr/>
          <p:nvPr/>
        </p:nvSpPr>
        <p:spPr>
          <a:xfrm>
            <a:off x="0" y="2438400"/>
            <a:ext cx="4495800" cy="1200329"/>
          </a:xfrm>
          <a:prstGeom prst="rect">
            <a:avLst/>
          </a:prstGeom>
        </p:spPr>
        <p:txBody>
          <a:bodyPr wrap="square">
            <a:spAutoFit/>
          </a:bodyPr>
          <a:lstStyle/>
          <a:p>
            <a:r>
              <a:rPr lang="vi-VN" sz="3600" dirty="0" smtClean="0">
                <a:latin typeface="Times New Roman" pitchFamily="18" charset="0"/>
                <a:cs typeface="Times New Roman" pitchFamily="18" charset="0"/>
              </a:rPr>
              <a:t>Năng lượng tỏa ra môi trường xung quanh </a:t>
            </a:r>
            <a:endParaRPr lang="en-US" sz="3600" dirty="0"/>
          </a:p>
        </p:txBody>
      </p:sp>
      <p:sp>
        <p:nvSpPr>
          <p:cNvPr id="12" name="Right Arrow 11"/>
          <p:cNvSpPr/>
          <p:nvPr/>
        </p:nvSpPr>
        <p:spPr>
          <a:xfrm>
            <a:off x="152400" y="3581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114800"/>
            <a:ext cx="3986989" cy="646331"/>
          </a:xfrm>
          <a:prstGeom prst="rect">
            <a:avLst/>
          </a:prstGeom>
        </p:spPr>
        <p:txBody>
          <a:bodyPr wrap="none">
            <a:spAutoFit/>
          </a:bodyPr>
          <a:lstStyle/>
          <a:p>
            <a:r>
              <a:rPr lang="vi-VN" sz="3600" dirty="0" smtClean="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0" fill="hold"/>
                                        <p:tgtEl>
                                          <p:spTgt spid="9"/>
                                        </p:tgtEl>
                                        <p:attrNameLst>
                                          <p:attrName>ppt_x</p:attrName>
                                        </p:attrNameLst>
                                      </p:cBhvr>
                                      <p:tavLst>
                                        <p:tav tm="0">
                                          <p:val>
                                            <p:strVal val="#ppt_x"/>
                                          </p:val>
                                        </p:tav>
                                        <p:tav tm="100000">
                                          <p:val>
                                            <p:strVal val="#ppt_x"/>
                                          </p:val>
                                        </p:tav>
                                      </p:tavLst>
                                    </p:anim>
                                    <p:anim calcmode="lin" valueType="num">
                                      <p:cBhvr additive="base">
                                        <p:cTn id="13"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plus(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lide(fromBottom)">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0" fill="hold"/>
                                        <p:tgtEl>
                                          <p:spTgt spid="12"/>
                                        </p:tgtEl>
                                        <p:attrNameLst>
                                          <p:attrName>ppt_x</p:attrName>
                                        </p:attrNameLst>
                                      </p:cBhvr>
                                      <p:tavLst>
                                        <p:tav tm="0">
                                          <p:val>
                                            <p:strVal val="#ppt_x"/>
                                          </p:val>
                                        </p:tav>
                                        <p:tav tm="100000">
                                          <p:val>
                                            <p:strVal val="#ppt_x"/>
                                          </p:val>
                                        </p:tav>
                                      </p:tavLst>
                                    </p:anim>
                                    <p:anim calcmode="lin" valueType="num">
                                      <p:cBhvr additive="base">
                                        <p:cTn id="29"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plus(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Hình ảnh Bóng đèn Sáng Tạo, Cột Bóng, Bóng đèn, Đèn Tiết Kiệm điện miễn phí  tải tập tin PNG PSDComment và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038" name="Picture 6" descr="Clip nghệ thuật Bóng đèn sợi đốt Hình ảnh đồ họa mạng di động - ánh sáng  png tải về - Miễn phí trong suốt Màu Vàng png Tải về."/>
          <p:cNvPicPr>
            <a:picLocks noChangeAspect="1" noChangeArrowheads="1"/>
          </p:cNvPicPr>
          <p:nvPr/>
        </p:nvPicPr>
        <p:blipFill>
          <a:blip r:embed="rId2" cstate="print"/>
          <a:srcRect/>
          <a:stretch>
            <a:fillRect/>
          </a:stretch>
        </p:blipFill>
        <p:spPr bwMode="auto">
          <a:xfrm>
            <a:off x="0" y="1066800"/>
            <a:ext cx="3810000" cy="5181600"/>
          </a:xfrm>
          <a:prstGeom prst="rect">
            <a:avLst/>
          </a:prstGeom>
          <a:noFill/>
        </p:spPr>
      </p:pic>
      <p:sp>
        <p:nvSpPr>
          <p:cNvPr id="7" name="Rectangle 6"/>
          <p:cNvSpPr/>
          <p:nvPr/>
        </p:nvSpPr>
        <p:spPr>
          <a:xfrm>
            <a:off x="3886200" y="0"/>
            <a:ext cx="5257800" cy="1200329"/>
          </a:xfrm>
          <a:prstGeom prst="rect">
            <a:avLst/>
          </a:prstGeom>
        </p:spPr>
        <p:txBody>
          <a:bodyPr wrap="square">
            <a:spAutoFit/>
          </a:bodyPr>
          <a:lstStyle/>
          <a:p>
            <a:r>
              <a:rPr lang="vi-VN" sz="3600" dirty="0" smtClean="0">
                <a:latin typeface="Times New Roman" pitchFamily="18" charset="0"/>
                <a:cs typeface="Times New Roman" pitchFamily="18" charset="0"/>
              </a:rPr>
              <a:t>Năng lượng chuyển hóa thành quang năng </a:t>
            </a:r>
            <a:endParaRPr lang="en-US" sz="3600" dirty="0"/>
          </a:p>
        </p:txBody>
      </p:sp>
      <p:sp>
        <p:nvSpPr>
          <p:cNvPr id="8" name="Right Arrow 7"/>
          <p:cNvSpPr/>
          <p:nvPr/>
        </p:nvSpPr>
        <p:spPr>
          <a:xfrm>
            <a:off x="3962400" y="1295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6800" y="1219200"/>
            <a:ext cx="4006225" cy="646331"/>
          </a:xfrm>
          <a:prstGeom prst="rect">
            <a:avLst/>
          </a:prstGeom>
        </p:spPr>
        <p:txBody>
          <a:bodyPr wrap="none">
            <a:spAutoFit/>
          </a:bodyPr>
          <a:lstStyle/>
          <a:p>
            <a:r>
              <a:rPr lang="vi-VN" sz="3600" dirty="0" smtClean="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10" name="Rectangle 9"/>
          <p:cNvSpPr/>
          <p:nvPr/>
        </p:nvSpPr>
        <p:spPr>
          <a:xfrm>
            <a:off x="3886200" y="2209800"/>
            <a:ext cx="5257800" cy="1200329"/>
          </a:xfrm>
          <a:prstGeom prst="rect">
            <a:avLst/>
          </a:prstGeom>
        </p:spPr>
        <p:txBody>
          <a:bodyPr wrap="square">
            <a:spAutoFit/>
          </a:bodyPr>
          <a:lstStyle/>
          <a:p>
            <a:r>
              <a:rPr lang="vi-VN" sz="3600" dirty="0" smtClean="0">
                <a:latin typeface="Times New Roman" pitchFamily="18" charset="0"/>
                <a:cs typeface="Times New Roman" pitchFamily="18" charset="0"/>
              </a:rPr>
              <a:t>Năng lượng chuyển hóa thành nhiệt năng </a:t>
            </a:r>
            <a:endParaRPr lang="en-US" sz="3600" dirty="0"/>
          </a:p>
        </p:txBody>
      </p:sp>
      <p:sp>
        <p:nvSpPr>
          <p:cNvPr id="11" name="Right Arrow 10"/>
          <p:cNvSpPr/>
          <p:nvPr/>
        </p:nvSpPr>
        <p:spPr>
          <a:xfrm>
            <a:off x="3962400" y="3657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3000" y="3657600"/>
            <a:ext cx="3986989" cy="646331"/>
          </a:xfrm>
          <a:prstGeom prst="rect">
            <a:avLst/>
          </a:prstGeom>
        </p:spPr>
        <p:txBody>
          <a:bodyPr wrap="none">
            <a:spAutoFit/>
          </a:bodyPr>
          <a:lstStyle/>
          <a:p>
            <a:r>
              <a:rPr lang="vi-VN" sz="3600" dirty="0" smtClean="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0" fill="hold"/>
                                        <p:tgtEl>
                                          <p:spTgt spid="8"/>
                                        </p:tgtEl>
                                        <p:attrNameLst>
                                          <p:attrName>ppt_x</p:attrName>
                                        </p:attrNameLst>
                                      </p:cBhvr>
                                      <p:tavLst>
                                        <p:tav tm="0">
                                          <p:val>
                                            <p:strVal val="#ppt_x"/>
                                          </p:val>
                                        </p:tav>
                                        <p:tav tm="100000">
                                          <p:val>
                                            <p:strVal val="#ppt_x"/>
                                          </p:val>
                                        </p:tav>
                                      </p:tavLst>
                                    </p:anim>
                                    <p:anim calcmode="lin" valueType="num">
                                      <p:cBhvr additive="base">
                                        <p:cTn id="1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plus(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lide(fromBottom)">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0" fill="hold"/>
                                        <p:tgtEl>
                                          <p:spTgt spid="11"/>
                                        </p:tgtEl>
                                        <p:attrNameLst>
                                          <p:attrName>ppt_x</p:attrName>
                                        </p:attrNameLst>
                                      </p:cBhvr>
                                      <p:tavLst>
                                        <p:tav tm="0">
                                          <p:val>
                                            <p:strVal val="#ppt_x"/>
                                          </p:val>
                                        </p:tav>
                                        <p:tav tm="100000">
                                          <p:val>
                                            <p:strVal val="#ppt_x"/>
                                          </p:val>
                                        </p:tav>
                                      </p:tavLst>
                                    </p:anim>
                                    <p:anim calcmode="lin" valueType="num">
                                      <p:cBhvr additive="base">
                                        <p:cTn id="29"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plus(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1488</Words>
  <Application>Microsoft Office PowerPoint</Application>
  <PresentationFormat>On-screen Show (4:3)</PresentationFormat>
  <Paragraphs>154</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TÌM HIỂU DẠNG NĂNG LƯỢNG HAO PHÍ KHI ĐẠP XE</vt:lpstr>
      <vt:lpstr>Slide 17</vt:lpstr>
      <vt:lpstr>TÌM HIỂU DẠNG NĂNG LƯỢNG HAO PHÍ KHI Ô TÔ CHẠY</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Laptop Sony</cp:lastModifiedBy>
  <cp:revision>74</cp:revision>
  <dcterms:created xsi:type="dcterms:W3CDTF">2022-02-20T11:07:46Z</dcterms:created>
  <dcterms:modified xsi:type="dcterms:W3CDTF">2023-04-17T14:02:22Z</dcterms:modified>
</cp:coreProperties>
</file>