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8" r:id="rId2"/>
    <p:sldId id="256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5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18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9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6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6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34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6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09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6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8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06B7C-42B1-4453-AEE1-C995A092768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63DEB0-558C-4DCE-8752-14CBB30CBA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85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527057" y="1580505"/>
            <a:ext cx="5265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91410" y="2673958"/>
            <a:ext cx="4135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ACA2C6-D59E-4401-80CB-9C966701F5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63"/>
            <a:ext cx="12192000" cy="6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01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78202-E1BC-46CB-9EC1-8351B5FF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782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308E60A-A56C-4020-B9E1-7A3F8824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7656" y="1846263"/>
            <a:ext cx="7677013" cy="4022725"/>
          </a:xfrm>
        </p:spPr>
      </p:pic>
    </p:spTree>
    <p:extLst>
      <p:ext uri="{BB962C8B-B14F-4D97-AF65-F5344CB8AC3E}">
        <p14:creationId xmlns:p14="http://schemas.microsoft.com/office/powerpoint/2010/main" xmlns="" val="167094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2D6C9-6C5E-4FE3-A6CE-B7285EC9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7E2C5-83DA-49EB-87CA-19C3A41B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1, Có xương sống 				Đi xuống 2</a:t>
            </a:r>
          </a:p>
          <a:p>
            <a:r>
              <a:rPr lang="en-US"/>
              <a:t>    Không có xương sống 				Cào cào (B)</a:t>
            </a:r>
          </a:p>
          <a:p>
            <a:r>
              <a:rPr lang="en-US"/>
              <a:t>2, Sống trên cạn					Cá mập (C)</a:t>
            </a:r>
          </a:p>
          <a:p>
            <a:r>
              <a:rPr lang="en-US"/>
              <a:t>    Sống trên cạn					Đi xuống 3</a:t>
            </a:r>
          </a:p>
          <a:p>
            <a:r>
              <a:rPr lang="en-US"/>
              <a:t>3, Biết bay					Chim (A)</a:t>
            </a:r>
          </a:p>
          <a:p>
            <a:r>
              <a:rPr lang="en-US"/>
              <a:t>    Không biết bay				Đi xuống 4</a:t>
            </a:r>
          </a:p>
          <a:p>
            <a:r>
              <a:rPr lang="en-US"/>
              <a:t>4, Sống dưới đất					Rùa (E)</a:t>
            </a:r>
          </a:p>
          <a:p>
            <a:r>
              <a:rPr lang="en-US"/>
              <a:t>    Sống trên cây					Khỉ (D)</a:t>
            </a:r>
          </a:p>
        </p:txBody>
      </p:sp>
    </p:spTree>
    <p:extLst>
      <p:ext uri="{BB962C8B-B14F-4D97-AF65-F5344CB8AC3E}">
        <p14:creationId xmlns:p14="http://schemas.microsoft.com/office/powerpoint/2010/main" xmlns="" val="5168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1A61D0-1889-4D10-AF81-62608D1664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1993106"/>
            <a:ext cx="10139839" cy="1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9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6AE55-0A08-4B6F-874C-213D4F25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86" y="758952"/>
            <a:ext cx="11088710" cy="220318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70C0"/>
                </a:solidFill>
              </a:rPr>
              <a:t>BÀI</a:t>
            </a:r>
            <a:r>
              <a:rPr lang="en-US" sz="5400" b="1" dirty="0">
                <a:solidFill>
                  <a:srgbClr val="0070C0"/>
                </a:solidFill>
              </a:rPr>
              <a:t> 26: </a:t>
            </a:r>
            <a:r>
              <a:rPr lang="en-US" sz="5400" b="1" dirty="0" err="1">
                <a:solidFill>
                  <a:srgbClr val="0070C0"/>
                </a:solidFill>
              </a:rPr>
              <a:t>KHÓA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LƯỠNG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PHÂN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CE45E4-6483-49FE-BA1B-12256105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244994"/>
            <a:ext cx="10058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      </a:t>
            </a:r>
            <a:r>
              <a:rPr lang="en-US" b="1" dirty="0" err="1" smtClean="0">
                <a:solidFill>
                  <a:srgbClr val="002060"/>
                </a:solidFill>
              </a:rPr>
              <a:t>Khoa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nhiên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79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6963" y="2622955"/>
            <a:ext cx="10058400" cy="2469340"/>
          </a:xfrm>
        </p:spPr>
      </p:pic>
    </p:spTree>
    <p:extLst>
      <p:ext uri="{BB962C8B-B14F-4D97-AF65-F5344CB8AC3E}">
        <p14:creationId xmlns:p14="http://schemas.microsoft.com/office/powerpoint/2010/main" xmlns="" val="33496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1987161"/>
            <a:ext cx="10058400" cy="24693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004C9A-03D1-4A2B-B35A-C669913B291C}"/>
              </a:ext>
            </a:extLst>
          </p:cNvPr>
          <p:cNvSpPr txBox="1"/>
          <p:nvPr/>
        </p:nvSpPr>
        <p:spPr>
          <a:xfrm>
            <a:off x="1002506" y="4520476"/>
            <a:ext cx="1050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Cách phân biệt các loài sinh vật: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Quan sát hình dạng bên ngoài của các loài sinh vật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nhóm sinh vật theo đặc điểm đặc trưng: nhóm động vật, nhóm thực vật…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nhỏ tiếp các nhóm cho đến tận loài: côn trùng hay động vật có xương…</a:t>
            </a:r>
          </a:p>
        </p:txBody>
      </p:sp>
    </p:spTree>
    <p:extLst>
      <p:ext uri="{BB962C8B-B14F-4D97-AF65-F5344CB8AC3E}">
        <p14:creationId xmlns:p14="http://schemas.microsoft.com/office/powerpoint/2010/main" xmlns="" val="300086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55E36-A3BF-418B-AC1A-13CEBD5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Khóa lưỡng phân là gì?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8F172-EFC6-4B63-9AB5-6C774489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“Khóa lưỡng phân” có nghĩa là được chia thành hai phần (phân đôi), các khóa lưỡng phân luôn đưa ra hai lựa chọn (Có/Không có) dựa trên các đặc điểm chính của sinh vật trong mỗi bước. </a:t>
            </a:r>
            <a:endParaRPr lang="en-US" sz="280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Bằng cách lựa chọn chính xác sự lựa chọn phù hợp ở mỗi giai đoạn, ta có thể xác định tên của sinh vật ở cuối. 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0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5607C-6225-4BE1-AF23-B84B4CA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Có 2 dạng khóa lưỡng phân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541AD-516B-4BE0-80EA-57131285F555}"/>
              </a:ext>
            </a:extLst>
          </p:cNvPr>
          <p:cNvSpPr txBox="1"/>
          <p:nvPr/>
        </p:nvSpPr>
        <p:spPr>
          <a:xfrm>
            <a:off x="1771650" y="5869094"/>
            <a:ext cx="3307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sơ đồ phân nhánh</a:t>
            </a:r>
            <a:endParaRPr lang="en-US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11C38A-224F-4C10-A82D-ABC83F85D419}"/>
              </a:ext>
            </a:extLst>
          </p:cNvPr>
          <p:cNvSpPr txBox="1"/>
          <p:nvPr/>
        </p:nvSpPr>
        <p:spPr>
          <a:xfrm>
            <a:off x="8020645" y="5869093"/>
            <a:ext cx="1544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viết </a:t>
            </a:r>
            <a:endParaRPr lang="en-US" sz="2400" b="1"/>
          </a:p>
        </p:txBody>
      </p:sp>
      <p:pic>
        <p:nvPicPr>
          <p:cNvPr id="1028" name="Picture 4" descr="Tiến hành xây dựng khóa lưỡng phân để phân loại chúng - Tech12h">
            <a:extLst>
              <a:ext uri="{FF2B5EF4-FFF2-40B4-BE49-F238E27FC236}">
                <a16:creationId xmlns:a16="http://schemas.microsoft.com/office/drawing/2014/main" xmlns="" id="{E029743C-E38D-4C4A-A6DE-1A4E41D3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957" y="2628690"/>
            <a:ext cx="549312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37E0BC-1308-4DF2-84F1-751DB964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47002" y="2735950"/>
            <a:ext cx="5492121" cy="21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73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DA438-52BE-4215-873F-83315BA6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>
                <a:solidFill>
                  <a:srgbClr val="002060"/>
                </a:solidFill>
              </a:rPr>
              <a:t>Mục đích của khóa lưỡng phân: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3E9BAF7-C0A0-410A-A702-A5332C0F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27"/>
            <a:ext cx="10058400" cy="2247636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- Xác định và phân loại sinh vật</a:t>
            </a:r>
          </a:p>
          <a:p>
            <a:r>
              <a:rPr lang="vi-VN" sz="2800">
                <a:solidFill>
                  <a:srgbClr val="0070C0"/>
                </a:solidFill>
              </a:rPr>
              <a:t>- Giúp học sinh dễ dàng hiểu các khái niệm khoa học khó hơn</a:t>
            </a:r>
          </a:p>
          <a:p>
            <a:r>
              <a:rPr lang="vi-VN" sz="2800">
                <a:solidFill>
                  <a:srgbClr val="0070C0"/>
                </a:solidFill>
              </a:rPr>
              <a:t>- Sắp xếp một lượng lớn thông tin giúp việc xác định một sinh vật dễ dàng hơn. </a:t>
            </a:r>
          </a:p>
          <a:p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E4DC2-B4C8-40D4-9129-D051153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Xây dựng khóa lưỡng phân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1C0610E-2ADB-43D6-879F-477147B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1: Liệt kê các đặc điểm: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2: Sắp xếp các đặc điểm theo thứ tự.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3: Chia mẫu vật.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4: Chia nhỏ hơn nữa mẫu.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5: Vẽ sơ đồ khóa phân đôi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02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97290-18A9-4AD9-98AC-6D2BD41A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Thực hành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A6063F-7EC3-462E-91D8-7486B442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9147" y="1846263"/>
            <a:ext cx="8934031" cy="4022725"/>
          </a:xfrm>
        </p:spPr>
      </p:pic>
    </p:spTree>
    <p:extLst>
      <p:ext uri="{BB962C8B-B14F-4D97-AF65-F5344CB8AC3E}">
        <p14:creationId xmlns:p14="http://schemas.microsoft.com/office/powerpoint/2010/main" xmlns="" val="10289926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334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Slide 1</vt:lpstr>
      <vt:lpstr>BÀI 26: KHÓA LƯỠNG PHÂN</vt:lpstr>
      <vt:lpstr>Làm thế nào để phân biệt các loài sinh vật trong khu vườn?</vt:lpstr>
      <vt:lpstr>Làm thế nào để phân biệt các loài sinh vật trong khu vườn?</vt:lpstr>
      <vt:lpstr>Khóa lưỡng phân là gì?</vt:lpstr>
      <vt:lpstr>Có 2 dạng khóa lưỡng phân</vt:lpstr>
      <vt:lpstr>Mục đích của khóa lưỡng phân: </vt:lpstr>
      <vt:lpstr>Xây dựng khóa lưỡng phân</vt:lpstr>
      <vt:lpstr>Thực hành xây dựng khóa lưỡng phân</vt:lpstr>
      <vt:lpstr>Slide 10</vt:lpstr>
      <vt:lpstr>Luyện tập xây dựng khóa lưỡng phân</vt:lpstr>
      <vt:lpstr>Đáp án:</vt:lpstr>
      <vt:lpstr>Luyện tập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2021-08-23T09:08:08Z</dcterms:created>
  <dcterms:modified xsi:type="dcterms:W3CDTF">2023-03-14T14:49:08Z</dcterms:modified>
</cp:coreProperties>
</file>