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3"/>
  </p:notesMasterIdLst>
  <p:sldIdLst>
    <p:sldId id="352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7EE85F-2293-419A-8DE8-29DB6729419A}">
          <p14:sldIdLst>
            <p14:sldId id="352"/>
            <p14:sldId id="257"/>
            <p14:sldId id="278"/>
            <p14:sldId id="279"/>
            <p14:sldId id="280"/>
            <p14:sldId id="281"/>
            <p14:sldId id="282"/>
            <p14:sldId id="283"/>
            <p14:sldId id="284"/>
            <p14:sldId id="286"/>
          </p14:sldIdLst>
        </p14:section>
        <p14:section name="Untitled Section" id="{0322C9CE-714C-4832-BE9F-28308027BEA3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8E"/>
    <a:srgbClr val="9CD7D4"/>
    <a:srgbClr val="EAEAEA"/>
    <a:srgbClr val="41A7C3"/>
    <a:srgbClr val="F68E38"/>
    <a:srgbClr val="78D5E2"/>
    <a:srgbClr val="FFFF99"/>
    <a:srgbClr val="B7CE88"/>
    <a:srgbClr val="A70D91"/>
    <a:srgbClr val="C0D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316" autoAdjust="0"/>
  </p:normalViewPr>
  <p:slideViewPr>
    <p:cSldViewPr>
      <p:cViewPr varScale="1">
        <p:scale>
          <a:sx n="74" d="100"/>
          <a:sy n="74" d="100"/>
        </p:scale>
        <p:origin x="107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1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8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4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2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4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3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0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9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73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/>
              <a:pPr/>
              <a:t>21/01/2024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30" y="1538104"/>
            <a:ext cx="6690796" cy="37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904431" y="2410698"/>
            <a:ext cx="5335139" cy="105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5" dirty="0">
                <a:ln w="3810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993" dirty="0">
              <a:ln w="38100">
                <a:noFill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UNIT 7: RECIPES AND EATING HABITS</a:t>
            </a: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Lesson 7 :  Looking back &amp; project</a:t>
            </a:r>
            <a:endParaRPr lang="en-VN" sz="1765" dirty="0">
              <a:ln w="38100">
                <a:noFill/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419949" y="1670193"/>
            <a:ext cx="566784" cy="570908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198391" y="3501825"/>
            <a:ext cx="2316981" cy="567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Nguyễn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Thị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Hiền</a:t>
            </a:r>
            <a:endParaRPr lang="en-US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Ngoại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Ngữ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Năng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khiếu</a:t>
            </a:r>
            <a:endParaRPr lang="en-VN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145139" y="1878051"/>
            <a:ext cx="2460802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4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en-VN" sz="1654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2.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Now work together again. Analyse the answers you have got and organise them in the form of an answer to each question. This could be done using a visual organiser such as a chart.</a:t>
            </a:r>
            <a:endParaRPr lang="en-GB" sz="2800" dirty="0"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800" b="1" dirty="0">
              <a:solidFill>
                <a:srgbClr val="DA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8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3. </a:t>
            </a:r>
            <a:r>
              <a:rPr lang="en-GB" sz="2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 general, do the students at your school have healthy eating habits? Present your group’s findings to the class.</a:t>
            </a:r>
            <a:endParaRPr lang="en-GB" sz="28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0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>
                <a:solidFill>
                  <a:schemeClr val="accent6">
                    <a:lumMod val="75000"/>
                  </a:schemeClr>
                </a:solidFill>
              </a:rPr>
              <a:t>V.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Learn vocabulary by heart.</a:t>
            </a:r>
          </a:p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Redo exercises.</a:t>
            </a:r>
          </a:p>
          <a:p>
            <a:pPr marL="285750" lvl="1" algn="just">
              <a:buClr>
                <a:srgbClr val="F79B4F"/>
              </a:buClr>
              <a:buFont typeface="Arial" pitchFamily="34" charset="0"/>
              <a:buChar char="•"/>
            </a:pPr>
            <a:r>
              <a:rPr lang="en-US" dirty="0"/>
              <a:t>Prepare the next lesson: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Getting Started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24950" cy="1828800"/>
          </a:xfrm>
          <a:prstGeom prst="rect">
            <a:avLst/>
          </a:prstGeom>
          <a:solidFill>
            <a:srgbClr val="FFFFCC">
              <a:alpha val="6470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algn="ctr" rtl="0">
              <a:spcBef>
                <a:spcPct val="0"/>
              </a:spcBef>
            </a:pPr>
            <a:r>
              <a:rPr lang="en-US" sz="3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7: RECIPES AND EATING HABITS</a:t>
            </a:r>
          </a:p>
          <a:p>
            <a:pPr marL="0" lvl="3" algn="ctr" rtl="0">
              <a:spcBef>
                <a:spcPct val="0"/>
              </a:spcBef>
            </a:pPr>
            <a:r>
              <a:rPr lang="en-GB" sz="32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7: LOOKING BACK</a:t>
            </a:r>
            <a:endParaRPr lang="en-US" sz="32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900" y="6314367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9</a:t>
            </a:r>
            <a:endParaRPr lang="en-GB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984"/>
            <a:ext cx="8229600" cy="82296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I. Vocabulary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1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Match the words in A with their description or definition in B.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07404"/>
              </p:ext>
            </p:extLst>
          </p:nvPr>
        </p:nvGraphicFramePr>
        <p:xfrm>
          <a:off x="457200" y="1817916"/>
          <a:ext cx="8382000" cy="4828672"/>
        </p:xfrm>
        <a:graphic>
          <a:graphicData uri="http://schemas.openxmlformats.org/drawingml/2006/table">
            <a:tbl>
              <a:tblPr/>
              <a:tblGrid>
                <a:gridCol w="162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2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496">
                <a:tc gridSpan="2">
                  <a:txBody>
                    <a:bodyPr/>
                    <a:lstStyle/>
                    <a:p>
                      <a:pPr marL="365760" eaLnBrk="0" hangingPunct="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                                                      </a:t>
                      </a:r>
                      <a:r>
                        <a:rPr lang="en-GB" sz="2000" b="1" spc="6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4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245"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</a:t>
                      </a:r>
                      <a:r>
                        <a:rPr lang="en-GB" sz="2000" b="1" spc="120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garnish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660" indent="-130810" eaLnBrk="0" hangingPunct="0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a. </a:t>
                      </a:r>
                      <a:r>
                        <a:rPr lang="en-GB" sz="2000" spc="65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op</a:t>
                      </a:r>
                      <a:r>
                        <a:rPr lang="en-GB" sz="2000" spc="1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spc="10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ew</a:t>
                      </a:r>
                      <a:r>
                        <a:rPr lang="en-GB" sz="2000" spc="10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pie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</a:t>
                      </a:r>
                      <a:r>
                        <a:rPr lang="en-GB" sz="2000" spc="1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</a:t>
                      </a:r>
                      <a:r>
                        <a:rPr lang="en-GB" sz="2000" spc="10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ops</a:t>
                      </a:r>
                      <a:r>
                        <a:rPr lang="en-GB" sz="2000" spc="10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</a:t>
                      </a:r>
                      <a:r>
                        <a:rPr lang="en-GB" sz="2000" spc="10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something 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</a:t>
                      </a:r>
                      <a:r>
                        <a:rPr lang="en-GB" sz="2000" spc="-1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spc="-1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</a:t>
                      </a:r>
                      <a:r>
                        <a:rPr lang="en-GB" sz="2000" spc="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fa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508"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</a:t>
                      </a:r>
                      <a:r>
                        <a:rPr lang="en-GB" sz="2000" b="1" spc="130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ers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tile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70485" indent="-130810" eaLnBrk="0" hangingPunct="0">
                        <a:lnSpc>
                          <a:spcPct val="121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spc="-35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  <a:r>
                        <a:rPr lang="en-GB" sz="200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en-GB" sz="2000" spc="10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put</a:t>
                      </a:r>
                      <a:r>
                        <a:rPr lang="en-GB" sz="2000" spc="-6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something</a:t>
                      </a:r>
                      <a:r>
                        <a:rPr lang="en-GB" sz="2000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quickly</a:t>
                      </a:r>
                      <a:r>
                        <a:rPr lang="en-GB" sz="2000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nt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spc="-6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sau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</a:t>
                      </a:r>
                      <a:r>
                        <a:rPr lang="en-GB" sz="2000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 it</a:t>
                      </a:r>
                      <a:r>
                        <a:rPr lang="en-GB" sz="2000" spc="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out</a:t>
                      </a:r>
                      <a:r>
                        <a:rPr lang="en-GB" sz="2000" spc="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again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238"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</a:t>
                      </a:r>
                      <a:r>
                        <a:rPr lang="en-GB" sz="2000" b="1" spc="130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pu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ée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0" marR="69850" indent="-438150" algn="just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spc="-15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n-GB" sz="2000" spc="14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	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pour</a:t>
                      </a:r>
                      <a:r>
                        <a:rPr lang="en-GB" sz="20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</a:t>
                      </a:r>
                      <a:r>
                        <a:rPr lang="en-GB" sz="2000" spc="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x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GB" sz="20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usually</a:t>
                      </a:r>
                      <a:r>
                        <a:rPr lang="en-GB" sz="20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taining</a:t>
                      </a:r>
                      <a:r>
                        <a:rPr lang="en-GB" sz="20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oi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GB" sz="20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wine or</a:t>
                      </a:r>
                      <a:r>
                        <a:rPr lang="en-GB" sz="20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vinegar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</a:t>
                      </a:r>
                      <a:r>
                        <a:rPr lang="en-GB" sz="20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herbs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spi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GB" sz="20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 or</a:t>
                      </a:r>
                      <a:r>
                        <a:rPr lang="en-GB" sz="2000" spc="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fish</a:t>
                      </a:r>
                      <a:r>
                        <a:rPr lang="en-GB" sz="2000" spc="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</a:t>
                      </a:r>
                      <a:r>
                        <a:rPr lang="en-GB" sz="20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spc="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it</a:t>
                      </a:r>
                      <a:r>
                        <a:rPr lang="en-GB" sz="2000" spc="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is</a:t>
                      </a:r>
                      <a:r>
                        <a:rPr lang="en-GB" sz="2000" spc="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oo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ed</a:t>
                      </a:r>
                      <a:r>
                        <a:rPr lang="en-GB" sz="2000" spc="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spc="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add</a:t>
                      </a:r>
                      <a:r>
                        <a:rPr lang="en-GB" sz="2000" spc="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fl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our</a:t>
                      </a:r>
                      <a:r>
                        <a:rPr lang="en-GB" sz="2000" spc="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 ma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 it</a:t>
                      </a:r>
                      <a:r>
                        <a:rPr lang="en-GB" sz="20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ender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245"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</a:t>
                      </a:r>
                      <a:r>
                        <a:rPr lang="en-GB" sz="2000" b="1" spc="60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dip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0" marR="69850" indent="-4381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spc="-15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</a:t>
                      </a:r>
                      <a:r>
                        <a:rPr lang="en-GB" sz="200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en-GB" sz="2000" spc="12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	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dish</a:t>
                      </a:r>
                      <a:r>
                        <a:rPr lang="en-GB" sz="2000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</a:t>
                      </a:r>
                      <a:r>
                        <a:rPr lang="en-GB" sz="2000" spc="-4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ood</a:t>
                      </a:r>
                      <a:r>
                        <a:rPr lang="en-GB" sz="2000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with</a:t>
                      </a:r>
                      <a:r>
                        <a:rPr lang="en-GB" sz="2000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small</a:t>
                      </a:r>
                      <a:r>
                        <a:rPr lang="en-GB" sz="2000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amou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 of</a:t>
                      </a:r>
                      <a:r>
                        <a:rPr lang="en-GB" sz="20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another</a:t>
                      </a:r>
                      <a:r>
                        <a:rPr lang="en-GB" sz="20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f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ood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496"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5.</a:t>
                      </a:r>
                      <a:r>
                        <a:rPr lang="en-GB" sz="2000" b="1" spc="120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sprinkle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spc="-15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en-GB" sz="2000" spc="8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ving</a:t>
                      </a:r>
                      <a:r>
                        <a:rPr lang="en-GB" sz="2000" spc="-4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r>
                        <a:rPr lang="en-GB" sz="2000" spc="-4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dif</a:t>
                      </a:r>
                      <a:r>
                        <a:rPr lang="en-GB" sz="20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spc="-4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uses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496"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6.</a:t>
                      </a:r>
                      <a:r>
                        <a:rPr lang="en-GB" sz="2000" b="1" spc="165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marin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spc="-3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 </a:t>
                      </a:r>
                      <a:r>
                        <a:rPr lang="en-GB" sz="2000" spc="95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em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spc="-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the</a:t>
                      </a:r>
                      <a:r>
                        <a:rPr lang="en-GB" sz="20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</a:t>
                      </a:r>
                      <a:r>
                        <a:rPr lang="en-GB" sz="2000" spc="-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</a:t>
                      </a:r>
                      <a:r>
                        <a:rPr lang="en-GB" sz="2000" spc="-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</a:t>
                      </a:r>
                      <a:r>
                        <a:rPr lang="en-GB" sz="20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ood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993"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7.</a:t>
                      </a:r>
                      <a:r>
                        <a:rPr lang="en-GB" sz="2000" b="1" spc="195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whisk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8000" marR="70485" indent="-4381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spc="-25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</a:t>
                      </a:r>
                      <a:r>
                        <a:rPr lang="en-GB" sz="200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</a:t>
                      </a:r>
                      <a:r>
                        <a:rPr lang="en-GB" sz="2000" spc="145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	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spc="-8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uit</a:t>
                      </a:r>
                      <a:r>
                        <a:rPr lang="en-GB" sz="2000" spc="-9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</a:t>
                      </a:r>
                      <a:r>
                        <a:rPr lang="en-GB" sz="2000" spc="-9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egetables</a:t>
                      </a:r>
                      <a:r>
                        <a:rPr lang="en-GB" sz="2000" spc="-8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nt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spc="-9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spc="-9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thick,</a:t>
                      </a:r>
                      <a:r>
                        <a:rPr lang="en-GB" sz="2000" spc="-8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smooth sau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ce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GB" sz="2000" spc="-7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usually</a:t>
                      </a:r>
                      <a:r>
                        <a:rPr lang="en-GB" sz="2000" spc="-8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</a:t>
                      </a:r>
                      <a:r>
                        <a:rPr lang="en-GB" sz="2000" spc="-7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spc="-7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blender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245"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8.</a:t>
                      </a:r>
                      <a:r>
                        <a:rPr lang="en-GB" sz="2000" b="1" spc="180" dirty="0">
                          <a:solidFill>
                            <a:srgbClr val="F5821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peel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5138" indent="-395288" eaLnBrk="0" hangingPunct="0"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h. </a:t>
                      </a:r>
                      <a:r>
                        <a:rPr lang="en-GB" sz="2000" spc="50" dirty="0">
                          <a:solidFill>
                            <a:srgbClr val="00AEE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	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spc="-3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egg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</a:t>
                      </a:r>
                      <a:r>
                        <a:rPr lang="en-GB" sz="2000" spc="-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spc="-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eam,</a:t>
                      </a:r>
                      <a:r>
                        <a:rPr lang="en-GB" sz="2000" spc="-3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.,</a:t>
                      </a:r>
                      <a:r>
                        <a:rPr lang="en-GB" sz="2000" spc="-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spc="-3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add</a:t>
                      </a:r>
                      <a:r>
                        <a:rPr lang="en-GB" sz="2000" spc="-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air</a:t>
                      </a:r>
                      <a:r>
                        <a:rPr lang="en-GB" sz="2000" spc="-3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</a:t>
                      </a:r>
                      <a:r>
                        <a:rPr lang="en-GB" sz="2000" spc="-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</a:t>
                      </a:r>
                      <a:r>
                        <a:rPr lang="en-GB" sz="20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 the</a:t>
                      </a:r>
                      <a:r>
                        <a:rPr lang="en-GB" sz="2000" spc="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ood</a:t>
                      </a:r>
                      <a:r>
                        <a:rPr lang="en-GB" sz="2000" spc="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lig</a:t>
                      </a:r>
                      <a:r>
                        <a:rPr lang="en-GB" sz="20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</a:t>
                      </a:r>
                      <a:r>
                        <a:rPr lang="en-GB" sz="20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676400" y="2362200"/>
            <a:ext cx="457200" cy="1905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0" y="2819400"/>
            <a:ext cx="609600" cy="2133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47800" y="3429000"/>
            <a:ext cx="685800" cy="2209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295400" y="2819400"/>
            <a:ext cx="838200" cy="1600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676400" y="2362200"/>
            <a:ext cx="457200" cy="2590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790700" y="3429000"/>
            <a:ext cx="342900" cy="1828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24000" y="5638800"/>
            <a:ext cx="609600" cy="533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95400" y="5257800"/>
            <a:ext cx="838200" cy="914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5492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32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2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Write a verb for a cooking method under each picture. The first letter has been provided.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09731" y="1524000"/>
            <a:ext cx="1946203" cy="143823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2476147" y="1524000"/>
            <a:ext cx="1946203" cy="1438237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/>
          <p:cNvSpPr/>
          <p:nvPr/>
        </p:nvSpPr>
        <p:spPr>
          <a:xfrm>
            <a:off x="4742563" y="1524000"/>
            <a:ext cx="1946203" cy="1438237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7008979" y="1524000"/>
            <a:ext cx="1946203" cy="1438237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/>
          <p:nvPr/>
        </p:nvSpPr>
        <p:spPr>
          <a:xfrm>
            <a:off x="209731" y="3973249"/>
            <a:ext cx="1946203" cy="1438237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>
          <a:xfrm>
            <a:off x="2480985" y="3973249"/>
            <a:ext cx="1946203" cy="1438237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angle 17"/>
          <p:cNvSpPr/>
          <p:nvPr/>
        </p:nvSpPr>
        <p:spPr>
          <a:xfrm>
            <a:off x="4752239" y="3973249"/>
            <a:ext cx="1946203" cy="1438237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7023493" y="3973249"/>
            <a:ext cx="1946203" cy="1438237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09731" y="3047244"/>
            <a:ext cx="194767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steam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2476147" y="3047244"/>
            <a:ext cx="194767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deep-fry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4742563" y="3047244"/>
            <a:ext cx="194767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stir-fry</a:t>
            </a: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7008979" y="3047244"/>
            <a:ext cx="194767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bake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209731" y="5409369"/>
            <a:ext cx="194767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roast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480495" y="5409369"/>
            <a:ext cx="194767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grill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4751259" y="5409369"/>
            <a:ext cx="194767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simmer</a:t>
            </a: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7022024" y="5409369"/>
            <a:ext cx="194767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stew</a:t>
            </a:r>
          </a:p>
        </p:txBody>
      </p:sp>
    </p:spTree>
    <p:extLst>
      <p:ext uri="{BB962C8B-B14F-4D97-AF65-F5344CB8AC3E}">
        <p14:creationId xmlns:p14="http://schemas.microsoft.com/office/powerpoint/2010/main" val="36366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3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Fill each blank with a word/phrase in the box. There is one extra word.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Well, I think there are some ways to keep fit. Firstly, we should eat healthily. Don’t eat too much fast food. Some people have a big (1)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   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and a soft drink for lunch. It isn’t a good idea because that meal doesn’t  include any vegetables. Instead, if they want to have a quick healthy lunch, they should buy some avocado (2)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Secondly, we shouldn’t (3)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food. We should (4)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it. Steamed dishes don’t use any fat. If you like, you can also (5)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lean meat with vegetables. It’s healthy and nutritious.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609600" y="1077686"/>
            <a:ext cx="6172200" cy="1066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/>
                <a:ea typeface="Calibri"/>
                <a:cs typeface="Times New Roman"/>
              </a:rPr>
              <a:t>stew 		sushi 		grill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/>
                <a:ea typeface="Calibri"/>
                <a:cs typeface="Times New Roman"/>
              </a:rPr>
              <a:t>steam 	hamburger 	deep-fry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429" y="620484"/>
            <a:ext cx="1679551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01232" y="2953203"/>
            <a:ext cx="1223962" cy="3603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hamburger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48037" y="4021702"/>
            <a:ext cx="952500" cy="3603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sushi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122054" y="4394202"/>
            <a:ext cx="1081088" cy="3603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deep-fry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43428" y="4754564"/>
            <a:ext cx="1081087" cy="3603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steam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750460" y="5141688"/>
            <a:ext cx="958850" cy="3603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stew</a:t>
            </a:r>
          </a:p>
        </p:txBody>
      </p:sp>
    </p:spTree>
    <p:extLst>
      <p:ext uri="{BB962C8B-B14F-4D97-AF65-F5344CB8AC3E}">
        <p14:creationId xmlns:p14="http://schemas.microsoft.com/office/powerpoint/2010/main" val="13461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498"/>
            <a:ext cx="8229600" cy="82296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II. Grammar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8458200" cy="5638800"/>
          </a:xfrm>
        </p:spPr>
        <p:txBody>
          <a:bodyPr>
            <a:normAutofit/>
          </a:bodyPr>
          <a:lstStyle/>
          <a:p>
            <a:pPr marL="508000" indent="-5080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4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Circle the correct answer.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08000" indent="-5080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Don’t put too much bacon in the dish. A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pinch/ slice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is enough.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08000" indent="-5080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 make this soup, you need two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slices/sticks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of celery.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08000" indent="-5080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There isn’t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some/any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butter in the fridge. We  should go to the supermarket to buy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some/any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08000" indent="-5080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 you go to the convenience store and buy me a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tin/bag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of rice?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08000" indent="-5080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Slice a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clove/loaf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of garlic, then add some honey.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08000" indent="-5080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6.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Look! This </a:t>
            </a:r>
            <a:r>
              <a:rPr lang="en-GB" sz="24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bunch/cup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of grapes is so fresh.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7072086" y="1509486"/>
            <a:ext cx="935037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265069" y="2405743"/>
            <a:ext cx="935038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189175" y="2942772"/>
            <a:ext cx="801688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434114" y="3305857"/>
            <a:ext cx="935037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281908" y="4191000"/>
            <a:ext cx="808038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901939" y="4682444"/>
            <a:ext cx="935038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340769" y="5181600"/>
            <a:ext cx="1079500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44" y="228600"/>
            <a:ext cx="9144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3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"/>
            <a:ext cx="8229600" cy="62484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 5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Complete the sentences with your own ideas. Use the modal verbs provided.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08000" indent="-5080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If you keep eating fast food, 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___________________ ______________________________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(might)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08000" indent="-5080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If you promise to finish your homework tonight, 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_________________________________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(can)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08000" indent="-5080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 	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____________________________________________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if he doesn’t want to have toothache. (should)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08000" indent="-5080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 	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____________________________________________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if she wants to lose weight. (must)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508000" indent="-5080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 	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If you join this cooking lesson, </a:t>
            </a:r>
            <a:r>
              <a:rPr lang="en-GB" sz="2400" dirty="0">
                <a:solidFill>
                  <a:srgbClr val="808080"/>
                </a:solidFill>
                <a:latin typeface="Arial"/>
                <a:ea typeface="Calibri"/>
                <a:cs typeface="Times New Roman"/>
              </a:rPr>
              <a:t>_________________ __________________________________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(can) 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17587" y="1424216"/>
            <a:ext cx="4237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might become overweight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17587" y="2283966"/>
            <a:ext cx="574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go to the cinema with your friend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17587" y="2814421"/>
            <a:ext cx="372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 should eat less sweets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17587" y="3708188"/>
            <a:ext cx="472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She must eat less rice and bread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17587" y="4952565"/>
            <a:ext cx="505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 can cook many delicious dishes</a:t>
            </a:r>
          </a:p>
        </p:txBody>
      </p:sp>
    </p:spTree>
    <p:extLst>
      <p:ext uri="{BB962C8B-B14F-4D97-AF65-F5344CB8AC3E}">
        <p14:creationId xmlns:p14="http://schemas.microsoft.com/office/powerpoint/2010/main" val="263368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984"/>
            <a:ext cx="8229600" cy="82296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III. Communication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Activity</a:t>
            </a:r>
            <a:r>
              <a:rPr lang="en-GB" sz="2400" b="1" dirty="0">
                <a:solidFill>
                  <a:srgbClr val="DA0000"/>
                </a:solidFill>
                <a:latin typeface="Arial" pitchFamily="34" charset="0"/>
                <a:ea typeface="Calibri"/>
                <a:cs typeface="Arial" pitchFamily="34" charset="0"/>
              </a:rPr>
              <a:t> 6 </a:t>
            </a:r>
            <a:r>
              <a:rPr lang="en-GB" sz="2400" b="1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Rearrange the lines to make a complete conversation.</a:t>
            </a:r>
            <a:endParaRPr lang="en-GB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508000" indent="-508000">
              <a:spcAft>
                <a:spcPts val="0"/>
              </a:spcAft>
              <a:buNone/>
            </a:pPr>
            <a:r>
              <a:rPr lang="en-GB" sz="24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A. </a:t>
            </a:r>
            <a:r>
              <a:rPr lang="en-GB" sz="2400" dirty="0">
                <a:solidFill>
                  <a:srgbClr val="00FFFF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That’s right. It’s the first time I’ve made them.</a:t>
            </a:r>
            <a:endParaRPr lang="en-GB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508000" indent="-508000">
              <a:spcAft>
                <a:spcPts val="0"/>
              </a:spcAft>
              <a:buNone/>
            </a:pPr>
            <a:r>
              <a:rPr lang="en-GB" sz="24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B. </a:t>
            </a:r>
            <a:r>
              <a:rPr lang="en-GB" sz="2400" dirty="0">
                <a:solidFill>
                  <a:srgbClr val="00FFFF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What a pleasant Sunday morning it is!</a:t>
            </a:r>
            <a:endParaRPr lang="en-GB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508000" indent="-508000">
              <a:spcAft>
                <a:spcPts val="0"/>
              </a:spcAft>
              <a:buNone/>
            </a:pPr>
            <a:r>
              <a:rPr lang="en-GB" sz="24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C. </a:t>
            </a:r>
            <a:r>
              <a:rPr lang="en-GB" sz="2400" dirty="0">
                <a:solidFill>
                  <a:srgbClr val="00FFFF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Shall I peel the bananas for you?</a:t>
            </a:r>
            <a:endParaRPr lang="en-GB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508000" indent="-508000">
              <a:spcAft>
                <a:spcPts val="0"/>
              </a:spcAft>
              <a:buNone/>
            </a:pPr>
            <a:r>
              <a:rPr lang="en-GB" sz="24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D. </a:t>
            </a:r>
            <a:r>
              <a:rPr lang="en-GB" sz="2400" dirty="0">
                <a:solidFill>
                  <a:srgbClr val="00FFFF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 can’t wait to try your first pancakes! They look delicious.</a:t>
            </a:r>
            <a:endParaRPr lang="en-GB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508000" indent="-508000">
              <a:spcAft>
                <a:spcPts val="0"/>
              </a:spcAft>
              <a:buNone/>
            </a:pPr>
            <a:r>
              <a:rPr lang="en-GB" sz="24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E. </a:t>
            </a:r>
            <a:r>
              <a:rPr lang="en-GB" sz="2400" dirty="0">
                <a:solidFill>
                  <a:srgbClr val="00FFFF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Yes. It’s cool and sunny. What are you doing?</a:t>
            </a:r>
            <a:endParaRPr lang="en-GB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508000" indent="-508000">
              <a:spcAft>
                <a:spcPts val="0"/>
              </a:spcAft>
              <a:buNone/>
            </a:pPr>
            <a:r>
              <a:rPr lang="en-GB" sz="24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F. </a:t>
            </a:r>
            <a:r>
              <a:rPr lang="en-GB" sz="2400" dirty="0">
                <a:solidFill>
                  <a:srgbClr val="00FFFF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I’m making some pancakes.</a:t>
            </a:r>
            <a:endParaRPr lang="en-GB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508000" indent="-508000">
              <a:spcAft>
                <a:spcPts val="0"/>
              </a:spcAft>
              <a:buNone/>
            </a:pPr>
            <a:r>
              <a:rPr lang="en-GB" sz="24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G. </a:t>
            </a:r>
            <a:r>
              <a:rPr lang="en-GB" sz="2400" dirty="0">
                <a:solidFill>
                  <a:srgbClr val="00FFFF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Sure, you can give me a hand if you want to.</a:t>
            </a:r>
            <a:endParaRPr lang="en-GB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508000" indent="-508000">
              <a:spcAft>
                <a:spcPts val="0"/>
              </a:spcAft>
              <a:buNone/>
            </a:pPr>
            <a:r>
              <a:rPr lang="en-GB" sz="24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H. </a:t>
            </a:r>
            <a:r>
              <a:rPr lang="en-GB" sz="2400" dirty="0">
                <a:solidFill>
                  <a:srgbClr val="00FFFF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Really? Will we have them with honey?</a:t>
            </a:r>
            <a:endParaRPr lang="en-GB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508000" indent="-508000">
              <a:spcAft>
                <a:spcPts val="0"/>
              </a:spcAft>
              <a:buNone/>
            </a:pPr>
            <a:r>
              <a:rPr lang="en-GB" sz="24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I. </a:t>
            </a:r>
            <a:r>
              <a:rPr lang="en-GB" sz="2400" dirty="0">
                <a:solidFill>
                  <a:srgbClr val="00FFFF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Some pancakes?</a:t>
            </a:r>
            <a:endParaRPr lang="en-GB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508000" indent="-508000">
              <a:spcAft>
                <a:spcPts val="0"/>
              </a:spcAft>
              <a:buNone/>
            </a:pPr>
            <a:r>
              <a:rPr lang="en-GB" sz="2400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J. </a:t>
            </a:r>
            <a:r>
              <a:rPr lang="en-GB" sz="2400" dirty="0">
                <a:solidFill>
                  <a:srgbClr val="00FFFF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Yes, some honey and some slices of banana</a:t>
            </a:r>
            <a:endParaRPr lang="en-GB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254" y="224018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8254" y="3902526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254" y="4359047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8254" y="568325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254" y="181201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8254" y="525462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8254" y="611391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8254" y="2687407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28254" y="478858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8600" y="3118528"/>
            <a:ext cx="57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397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6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8"/>
            <a:ext cx="8229600" cy="73152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/>
                <a:ea typeface="Calibri"/>
                <a:cs typeface="Times New Roman"/>
              </a:rPr>
              <a:t>IV. PROJECT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A survey on eating habits</a:t>
            </a:r>
            <a:endParaRPr lang="en-GB" sz="2400" b="1" dirty="0">
              <a:solidFill>
                <a:srgbClr val="00B05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400" dirty="0">
                <a:solidFill>
                  <a:srgbClr val="DA0000"/>
                </a:solidFill>
                <a:latin typeface="Arial"/>
                <a:ea typeface="Calibri"/>
                <a:cs typeface="Times New Roman"/>
              </a:rPr>
              <a:t>1.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Work in groups. Go to other classes and ask different students about their eating habits. Write the students’ answers in the table.</a:t>
            </a:r>
            <a:endParaRPr lang="en-GB" sz="24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712682" y="2129976"/>
            <a:ext cx="6270625" cy="4724400"/>
          </a:xfrm>
          <a:prstGeom prst="roundRect">
            <a:avLst>
              <a:gd name="adj" fmla="val 3457"/>
            </a:avLst>
          </a:prstGeom>
          <a:solidFill>
            <a:srgbClr val="9C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62891"/>
              </p:ext>
            </p:extLst>
          </p:nvPr>
        </p:nvGraphicFramePr>
        <p:xfrm>
          <a:off x="1935339" y="2310208"/>
          <a:ext cx="5825310" cy="4396142"/>
        </p:xfrm>
        <a:graphic>
          <a:graphicData uri="http://schemas.openxmlformats.org/drawingml/2006/table">
            <a:tbl>
              <a:tblPr/>
              <a:tblGrid>
                <a:gridCol w="3245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0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6687">
                <a:tc>
                  <a:txBody>
                    <a:bodyPr/>
                    <a:lstStyle/>
                    <a:p>
                      <a:pPr marL="35560" algn="ctr" eaLnBrk="0" hangingPunct="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8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uestion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8E"/>
                    </a:solidFill>
                  </a:tcPr>
                </a:tc>
                <a:tc>
                  <a:txBody>
                    <a:bodyPr/>
                    <a:lstStyle/>
                    <a:p>
                      <a:pPr marL="68580" eaLnBrk="0" hangingPunct="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8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1800" b="1" spc="-9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8E"/>
                    </a:solidFill>
                  </a:tcPr>
                </a:tc>
                <a:tc>
                  <a:txBody>
                    <a:bodyPr/>
                    <a:lstStyle/>
                    <a:p>
                      <a:pPr marL="71120" eaLnBrk="0" hangingPunct="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8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1800" b="1" spc="-9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8E"/>
                    </a:solidFill>
                  </a:tcPr>
                </a:tc>
                <a:tc>
                  <a:txBody>
                    <a:bodyPr/>
                    <a:lstStyle/>
                    <a:p>
                      <a:pPr marL="70485" eaLnBrk="0" hangingPunct="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8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1800" b="1" spc="-9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8E"/>
                    </a:solidFill>
                  </a:tcPr>
                </a:tc>
                <a:tc>
                  <a:txBody>
                    <a:bodyPr/>
                    <a:lstStyle/>
                    <a:p>
                      <a:pPr marL="69850" eaLnBrk="0" hangingPunct="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8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1800" b="1" spc="-9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8E"/>
                    </a:solidFill>
                  </a:tcPr>
                </a:tc>
                <a:tc>
                  <a:txBody>
                    <a:bodyPr/>
                    <a:lstStyle/>
                    <a:p>
                      <a:pPr marL="67310" eaLnBrk="0" hangingPunct="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GB" sz="18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1800" b="1" spc="-9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8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031">
                <a:tc>
                  <a:txBody>
                    <a:bodyPr/>
                    <a:lstStyle/>
                    <a:p>
                      <a:pPr marL="248920" marR="68580" indent="-180340" eaLnBrk="0" hangingPunct="0">
                        <a:lnSpc>
                          <a:spcPct val="104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582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en-GB" sz="1800" b="1" spc="245" dirty="0">
                          <a:solidFill>
                            <a:srgbClr val="F582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GB" sz="1800" spc="-1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GB" sz="1800" spc="14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1800" spc="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en-GB" sz="1800" spc="14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do</a:t>
                      </a:r>
                      <a:r>
                        <a:rPr lang="en-GB" sz="1800" spc="14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ou</a:t>
                      </a:r>
                      <a:r>
                        <a:rPr lang="en-GB" sz="1800" spc="14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1800" spc="14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fast </a:t>
                      </a:r>
                      <a:r>
                        <a:rPr lang="en-GB" sz="1800" spc="-1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ood?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730">
                <a:tc>
                  <a:txBody>
                    <a:bodyPr/>
                    <a:lstStyle/>
                    <a:p>
                      <a:pPr marL="253365" indent="-184785" eaLnBrk="0" hangingPunct="0">
                        <a:lnSpc>
                          <a:spcPct val="104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582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en-GB" sz="1800" b="1" spc="140" dirty="0">
                          <a:solidFill>
                            <a:srgbClr val="F582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GB" sz="1800" spc="-1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w  </a:t>
                      </a:r>
                      <a:r>
                        <a:rPr lang="en-GB" sz="1800" spc="12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1800" spc="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en  </a:t>
                      </a:r>
                      <a:r>
                        <a:rPr lang="en-GB" sz="1800" spc="13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do  </a:t>
                      </a:r>
                      <a:r>
                        <a:rPr lang="en-GB" sz="1800" spc="13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ou  </a:t>
                      </a:r>
                      <a:r>
                        <a:rPr lang="en-GB" sz="1800" spc="12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 homemade</a:t>
                      </a:r>
                      <a:r>
                        <a:rPr lang="en-GB" sz="1800" spc="-4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pc="-1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ood?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730">
                <a:tc>
                  <a:txBody>
                    <a:bodyPr/>
                    <a:lstStyle/>
                    <a:p>
                      <a:pPr marL="253365" marR="67945" indent="-184785" eaLnBrk="0" hangingPunct="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582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en-GB" sz="1800" b="1" spc="110" dirty="0">
                          <a:solidFill>
                            <a:srgbClr val="F582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GB" sz="1800" spc="-1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w </a:t>
                      </a:r>
                      <a:r>
                        <a:rPr lang="en-GB" sz="1800" spc="4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ma</a:t>
                      </a:r>
                      <a:r>
                        <a:rPr lang="en-GB" sz="1800" spc="-1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 </a:t>
                      </a:r>
                      <a:r>
                        <a:rPr lang="en-GB" sz="1800" spc="4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meals </a:t>
                      </a:r>
                      <a:r>
                        <a:rPr lang="en-GB" sz="1800" spc="4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GB" sz="1800" spc="4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ou h</a:t>
                      </a:r>
                      <a:r>
                        <a:rPr lang="en-GB" sz="1800" spc="-1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GB" sz="1800" spc="-14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per</a:t>
                      </a:r>
                      <a:r>
                        <a:rPr lang="en-GB" sz="1800" spc="-14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y?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730">
                <a:tc>
                  <a:txBody>
                    <a:bodyPr/>
                    <a:lstStyle/>
                    <a:p>
                      <a:pPr marL="248920" marR="67945" indent="-180340" eaLnBrk="0" hangingPunct="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582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en-GB" sz="1800" b="1" spc="235" dirty="0">
                          <a:solidFill>
                            <a:srgbClr val="F582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hich </a:t>
                      </a:r>
                      <a:r>
                        <a:rPr lang="en-GB" sz="1800" spc="6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meal </a:t>
                      </a:r>
                      <a:r>
                        <a:rPr lang="en-GB" sz="1800" spc="6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is </a:t>
                      </a:r>
                      <a:r>
                        <a:rPr lang="en-GB" sz="1800" spc="6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GB" sz="1800" spc="6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most impo</a:t>
                      </a:r>
                      <a:r>
                        <a:rPr lang="en-GB" sz="1800" spc="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</a:t>
                      </a:r>
                      <a:r>
                        <a:rPr lang="en-GB" sz="1800" spc="-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1800" spc="-13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1800" spc="-13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pc="-1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ou?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2730">
                <a:tc>
                  <a:txBody>
                    <a:bodyPr/>
                    <a:lstStyle/>
                    <a:p>
                      <a:pPr marL="248920" indent="-180340" eaLnBrk="0" hangingPunct="0">
                        <a:lnSpc>
                          <a:spcPct val="104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582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en-GB" sz="1800" b="1" spc="110" dirty="0">
                          <a:solidFill>
                            <a:srgbClr val="F582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hich</a:t>
                      </a:r>
                      <a:r>
                        <a:rPr lang="en-GB" sz="1800" spc="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do</a:t>
                      </a:r>
                      <a:r>
                        <a:rPr lang="en-GB" sz="1800" spc="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ou</a:t>
                      </a:r>
                      <a:r>
                        <a:rPr lang="en-GB" sz="1800" spc="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GB" sz="1800" spc="-1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GB" sz="1800" spc="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GB" sz="1800" spc="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ting 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1800" spc="-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home</a:t>
                      </a:r>
                      <a:r>
                        <a:rPr lang="en-GB" sz="1800" spc="-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or</a:t>
                      </a:r>
                      <a:r>
                        <a:rPr lang="en-GB" sz="1800" spc="-1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GB" sz="1800" spc="-1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ting</a:t>
                      </a:r>
                      <a:r>
                        <a:rPr lang="en-GB" sz="1800" spc="-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out?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504">
                <a:tc>
                  <a:txBody>
                    <a:bodyPr/>
                    <a:lstStyle/>
                    <a:p>
                      <a:pPr marL="68580"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582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6. </a:t>
                      </a:r>
                      <a:r>
                        <a:rPr lang="en-GB" sz="1800" b="1" spc="55" dirty="0">
                          <a:solidFill>
                            <a:srgbClr val="F5821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pc="-3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GB" sz="1800" spc="-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GB" sz="1800" spc="-3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1800" spc="-1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pc="-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1800" spc="-1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pc="-3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</a:t>
                      </a:r>
                      <a:r>
                        <a:rPr lang="en-GB" sz="1800" spc="-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ou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GB" sz="1800" spc="-1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pc="-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GB" sz="1800" spc="-3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1800" spc="-3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n-GB" sz="1800" spc="-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ouri</a:t>
                      </a:r>
                      <a:r>
                        <a:rPr lang="en-GB" sz="1800" spc="-2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GB" sz="1800" spc="-1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pc="-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GB" sz="1800" spc="-25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GB" sz="1800" spc="-2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GB" sz="1800" dirty="0">
                          <a:solidFill>
                            <a:srgbClr val="231F2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?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9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892" y1="20290" x2="75269" y2="1739"/>
                        <a14:foregroundMark x1="83333" y1="13043" x2="83333" y2="13043"/>
                        <a14:foregroundMark x1="84946" y1="13043" x2="75269" y2="2609"/>
                        <a14:foregroundMark x1="76344" y1="2899" x2="37634" y2="12174"/>
                        <a14:foregroundMark x1="55914" y1="7246" x2="41935" y2="870"/>
                        <a14:foregroundMark x1="41935" y1="1739" x2="36022" y2="12754"/>
                        <a14:foregroundMark x1="45161" y1="1739" x2="75269" y2="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38" y="3276600"/>
            <a:ext cx="172543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190264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6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1023</Words>
  <Application>Microsoft Office PowerPoint</Application>
  <PresentationFormat>On-screen Show (4:3)</PresentationFormat>
  <Paragraphs>152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I. Vocabulary</vt:lpstr>
      <vt:lpstr>PowerPoint Presentation</vt:lpstr>
      <vt:lpstr>PowerPoint Presentation</vt:lpstr>
      <vt:lpstr>II. Grammar</vt:lpstr>
      <vt:lpstr>PowerPoint Presentation</vt:lpstr>
      <vt:lpstr>III. Communication</vt:lpstr>
      <vt:lpstr>IV. PROJECT</vt:lpstr>
      <vt:lpstr>PowerPoint Presentation</vt:lpstr>
      <vt:lpstr>V.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Nguyen Thi Hien Nguyen Thi Hien</cp:lastModifiedBy>
  <cp:revision>480</cp:revision>
  <dcterms:created xsi:type="dcterms:W3CDTF">2016-12-15T15:38:30Z</dcterms:created>
  <dcterms:modified xsi:type="dcterms:W3CDTF">2024-01-20T23:56:30Z</dcterms:modified>
</cp:coreProperties>
</file>