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1"/>
  </p:sldMasterIdLst>
  <p:notesMasterIdLst>
    <p:notesMasterId r:id="rId20"/>
  </p:notesMasterIdLst>
  <p:sldIdLst>
    <p:sldId id="352" r:id="rId2"/>
    <p:sldId id="257" r:id="rId3"/>
    <p:sldId id="291" r:id="rId4"/>
    <p:sldId id="277" r:id="rId5"/>
    <p:sldId id="292" r:id="rId6"/>
    <p:sldId id="293" r:id="rId7"/>
    <p:sldId id="278" r:id="rId8"/>
    <p:sldId id="279" r:id="rId9"/>
    <p:sldId id="289" r:id="rId10"/>
    <p:sldId id="288" r:id="rId11"/>
    <p:sldId id="280" r:id="rId12"/>
    <p:sldId id="281" r:id="rId13"/>
    <p:sldId id="282" r:id="rId14"/>
    <p:sldId id="283" r:id="rId15"/>
    <p:sldId id="286" r:id="rId16"/>
    <p:sldId id="284" r:id="rId17"/>
    <p:sldId id="285" r:id="rId18"/>
    <p:sldId id="276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97EE85F-2293-419A-8DE8-29DB6729419A}">
          <p14:sldIdLst>
            <p14:sldId id="352"/>
            <p14:sldId id="257"/>
            <p14:sldId id="291"/>
            <p14:sldId id="277"/>
            <p14:sldId id="292"/>
            <p14:sldId id="293"/>
            <p14:sldId id="278"/>
            <p14:sldId id="279"/>
            <p14:sldId id="289"/>
            <p14:sldId id="288"/>
            <p14:sldId id="280"/>
            <p14:sldId id="281"/>
            <p14:sldId id="282"/>
            <p14:sldId id="283"/>
            <p14:sldId id="286"/>
            <p14:sldId id="284"/>
            <p14:sldId id="285"/>
          </p14:sldIdLst>
        </p14:section>
        <p14:section name="Untitled Section" id="{0322C9CE-714C-4832-BE9F-28308027BEA3}">
          <p14:sldIdLst>
            <p14:sldId id="27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6AD"/>
    <a:srgbClr val="FF3300"/>
    <a:srgbClr val="A70D91"/>
    <a:srgbClr val="C610AC"/>
    <a:srgbClr val="D812BC"/>
    <a:srgbClr val="EA14CB"/>
    <a:srgbClr val="FFFFCC"/>
    <a:srgbClr val="FF9900"/>
    <a:srgbClr val="FFCCF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16" autoAdjust="0"/>
  </p:normalViewPr>
  <p:slideViewPr>
    <p:cSldViewPr>
      <p:cViewPr varScale="1">
        <p:scale>
          <a:sx n="74" d="100"/>
          <a:sy n="74" d="100"/>
        </p:scale>
        <p:origin x="1060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746119-A797-4CA8-A969-B21291E98112}" type="datetimeFigureOut">
              <a:rPr lang="en-GB" smtClean="0"/>
              <a:pPr/>
              <a:t>21/01/2024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2F04CE-1EC4-4129-AA9C-BCF50C9578F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7351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2F04CE-1EC4-4129-AA9C-BCF50C9578F3}" type="slidenum">
              <a:rPr lang="en-GB" smtClean="0"/>
              <a:pPr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6335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CC335-DC0F-4FEB-B8A8-71E6DC2453B4}" type="datetime1">
              <a:rPr lang="en-GB" smtClean="0"/>
              <a:pPr/>
              <a:t>21/01/2024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6181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E4397-6156-4024-94B1-858ED112A9FE}" type="datetime1">
              <a:rPr lang="en-GB" smtClean="0"/>
              <a:pPr/>
              <a:t>21/01/2024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942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3EDAF-D377-45D7-8B02-9EEB82F7CF92}" type="datetime1">
              <a:rPr lang="en-GB" smtClean="0"/>
              <a:pPr/>
              <a:t>21/01/2024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6105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6255D-17F7-43F0-8E8B-F2A26B20E467}" type="datetime1">
              <a:rPr lang="en-GB" smtClean="0"/>
              <a:pPr/>
              <a:t>21/01/2024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4808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E7534-FDDE-4F0D-8773-796601AA49A1}" type="datetime1">
              <a:rPr lang="en-GB" smtClean="0"/>
              <a:pPr/>
              <a:t>21/01/2024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5409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9DB2F-1C69-4F17-BE66-793F45D2230A}" type="datetime1">
              <a:rPr lang="en-GB" smtClean="0"/>
              <a:pPr/>
              <a:t>21/01/2024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7293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B4FC5-A2A2-4408-BFAE-68EC5F9383E4}" type="datetime1">
              <a:rPr lang="en-GB" smtClean="0"/>
              <a:pPr/>
              <a:t>21/01/2024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5467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96C7E-1E53-4DFB-BA91-3BF268E505EC}" type="datetime1">
              <a:rPr lang="en-GB" smtClean="0"/>
              <a:pPr/>
              <a:t>21/01/2024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2387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E13D1-6B1F-4D21-A866-7E27DBBF8C2D}" type="datetime1">
              <a:rPr lang="en-GB" smtClean="0"/>
              <a:pPr/>
              <a:t>21/01/2024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2330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AA670-9342-4CAE-9B80-CF5C35031751}" type="datetime1">
              <a:rPr lang="en-GB" smtClean="0"/>
              <a:pPr/>
              <a:t>21/01/2024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8009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4A7BE-2E23-4031-BFEA-8651A90C8250}" type="datetime1">
              <a:rPr lang="en-GB" smtClean="0"/>
              <a:pPr/>
              <a:t>21/01/2024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7972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12170-831E-4DDB-9074-FAB047C5B05F}" type="datetime1">
              <a:rPr lang="en-GB" smtClean="0"/>
              <a:pPr/>
              <a:t>21/01/2024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0730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30">
          <a:fgClr>
            <a:srgbClr val="FFFF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fld id="{5488B4E8-806E-46AD-86E4-990571E66A2F}" type="datetime1">
              <a:rPr lang="en-GB" smtClean="0"/>
              <a:pPr/>
              <a:t>21/01/2024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fld id="{A397C43D-27AD-4A3D-8DEC-66A95DD9E4B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8450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3.png"/><Relationship Id="rId12" Type="http://schemas.openxmlformats.org/officeDocument/2006/relationships/image" Target="../media/image6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2.png"/><Relationship Id="rId11" Type="http://schemas.openxmlformats.org/officeDocument/2006/relationships/image" Target="../media/image17.jp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nền Powerpoint làm Slide chào hỏi 10 - Kinh nghiệm dạy học">
            <a:extLst>
              <a:ext uri="{FF2B5EF4-FFF2-40B4-BE49-F238E27FC236}">
                <a16:creationId xmlns:a16="http://schemas.microsoft.com/office/drawing/2014/main" id="{894BBEDC-F54C-EE29-9D33-3E8854AFB5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530" y="1538104"/>
            <a:ext cx="6690796" cy="3781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47DD1AF-1262-2A13-C784-A99C0C12842A}"/>
              </a:ext>
            </a:extLst>
          </p:cNvPr>
          <p:cNvSpPr txBox="1"/>
          <p:nvPr/>
        </p:nvSpPr>
        <p:spPr>
          <a:xfrm>
            <a:off x="1904431" y="2410698"/>
            <a:ext cx="5335139" cy="1059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65" dirty="0">
                <a:ln w="38100">
                  <a:noFill/>
                </a:ln>
                <a:solidFill>
                  <a:srgbClr val="FF0000"/>
                </a:solidFill>
                <a:cs typeface="Times New Roman" panose="02020603050405020304" pitchFamily="18" charset="0"/>
              </a:rPr>
              <a:t>BÀI GIẢNG ĐIỆN TỬ MÔN TIẾNG ANH 9</a:t>
            </a:r>
          </a:p>
          <a:p>
            <a:pPr algn="ctr"/>
            <a:endParaRPr lang="en-US" sz="993" dirty="0">
              <a:ln w="38100">
                <a:noFill/>
              </a:ln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algn="ctr"/>
            <a:r>
              <a:rPr lang="en-US" sz="1765" dirty="0">
                <a:ln w="38100">
                  <a:noFill/>
                </a:ln>
                <a:solidFill>
                  <a:srgbClr val="FFFF00"/>
                </a:solidFill>
                <a:cs typeface="Times New Roman" panose="02020603050405020304" pitchFamily="18" charset="0"/>
              </a:rPr>
              <a:t>UNIT 7: RECIPES AND EATING HABITS</a:t>
            </a:r>
          </a:p>
          <a:p>
            <a:pPr algn="ctr"/>
            <a:r>
              <a:rPr lang="en-US" sz="1765" dirty="0">
                <a:ln w="38100">
                  <a:noFill/>
                </a:ln>
                <a:solidFill>
                  <a:srgbClr val="FFFF00"/>
                </a:solidFill>
                <a:cs typeface="Times New Roman" panose="02020603050405020304" pitchFamily="18" charset="0"/>
              </a:rPr>
              <a:t>Lesson 1 :  Getting started</a:t>
            </a:r>
            <a:endParaRPr lang="en-VN" sz="1765" dirty="0">
              <a:ln w="38100">
                <a:noFill/>
              </a:ln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ED2715-3602-A60F-684E-9517794324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323" t="7012" r="8375" b="3760"/>
          <a:stretch/>
        </p:blipFill>
        <p:spPr>
          <a:xfrm>
            <a:off x="1419949" y="1670193"/>
            <a:ext cx="566784" cy="570908"/>
          </a:xfrm>
          <a:prstGeom prst="ellipse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D979643-5930-F34B-D70D-3C7631DB7CF4}"/>
              </a:ext>
            </a:extLst>
          </p:cNvPr>
          <p:cNvSpPr txBox="1"/>
          <p:nvPr/>
        </p:nvSpPr>
        <p:spPr>
          <a:xfrm>
            <a:off x="3198391" y="3501825"/>
            <a:ext cx="2316981" cy="5675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44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GV: </a:t>
            </a:r>
            <a:r>
              <a:rPr lang="en-US" sz="1544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Nguyễn</a:t>
            </a:r>
            <a:r>
              <a:rPr lang="en-US" sz="1544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1544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Thị</a:t>
            </a:r>
            <a:r>
              <a:rPr lang="en-US" sz="1544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1544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Hiền</a:t>
            </a:r>
            <a:endParaRPr lang="en-US" sz="1544" dirty="0">
              <a:ln w="38100">
                <a:noFill/>
              </a:ln>
              <a:solidFill>
                <a:schemeClr val="accent5">
                  <a:lumMod val="20000"/>
                  <a:lumOff val="80000"/>
                </a:schemeClr>
              </a:solidFill>
              <a:cs typeface="Times New Roman" panose="02020603050405020304" pitchFamily="18" charset="0"/>
            </a:endParaRPr>
          </a:p>
          <a:p>
            <a:r>
              <a:rPr lang="en-US" sz="1544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Tổ</a:t>
            </a:r>
            <a:r>
              <a:rPr lang="en-US" sz="1544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1544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Ngoại</a:t>
            </a:r>
            <a:r>
              <a:rPr lang="en-US" sz="1544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1544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Ngữ</a:t>
            </a:r>
            <a:r>
              <a:rPr lang="en-US" sz="1544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 - </a:t>
            </a:r>
            <a:r>
              <a:rPr lang="en-US" sz="1544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Năng</a:t>
            </a:r>
            <a:r>
              <a:rPr lang="en-US" sz="1544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1544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khiếu</a:t>
            </a:r>
            <a:endParaRPr lang="en-VN" sz="1544" dirty="0">
              <a:ln w="38100">
                <a:noFill/>
              </a:ln>
              <a:solidFill>
                <a:schemeClr val="accent5">
                  <a:lumMod val="20000"/>
                  <a:lumOff val="80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979643-5930-F34B-D70D-3C7631DB7CF4}"/>
              </a:ext>
            </a:extLst>
          </p:cNvPr>
          <p:cNvSpPr txBox="1"/>
          <p:nvPr/>
        </p:nvSpPr>
        <p:spPr>
          <a:xfrm>
            <a:off x="3145139" y="1878051"/>
            <a:ext cx="2460802" cy="3468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54">
                <a:ln w="38100">
                  <a:noFill/>
                </a:ln>
                <a:solidFill>
                  <a:schemeClr val="bg1"/>
                </a:solidFill>
                <a:cs typeface="Times New Roman" panose="02020603050405020304" pitchFamily="18" charset="0"/>
              </a:rPr>
              <a:t>TRƯỜNG THCS LONG BIÊN</a:t>
            </a:r>
            <a:endParaRPr lang="en-VN" sz="1654" dirty="0">
              <a:ln w="38100">
                <a:noFill/>
              </a:ln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796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0"/>
            <a:ext cx="8229600" cy="6400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b="1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Activity</a:t>
            </a:r>
            <a:r>
              <a:rPr lang="en-GB" sz="2400" b="1" dirty="0">
                <a:solidFill>
                  <a:srgbClr val="DA0000"/>
                </a:solidFill>
                <a:latin typeface="Arial"/>
                <a:ea typeface="Calibri"/>
                <a:cs typeface="Times New Roman"/>
              </a:rPr>
              <a:t> 1b </a:t>
            </a:r>
            <a:r>
              <a:rPr lang="en-GB" sz="2400" b="1" dirty="0">
                <a:latin typeface="Arial"/>
                <a:ea typeface="Calibri"/>
                <a:cs typeface="Times New Roman"/>
              </a:rPr>
              <a:t>(</a:t>
            </a:r>
            <a:r>
              <a:rPr lang="en-GB" sz="2400" b="1" dirty="0" err="1">
                <a:latin typeface="Arial"/>
                <a:ea typeface="Calibri"/>
                <a:cs typeface="Times New Roman"/>
              </a:rPr>
              <a:t>Cont</a:t>
            </a:r>
            <a:r>
              <a:rPr lang="en-GB" sz="2400" b="1" dirty="0">
                <a:latin typeface="Arial"/>
                <a:ea typeface="Calibri"/>
                <a:cs typeface="Times New Roman"/>
              </a:rPr>
              <a:t>)</a:t>
            </a:r>
            <a:endParaRPr lang="en-GB" sz="2400" dirty="0"/>
          </a:p>
          <a:p>
            <a:pPr marL="0" indent="0">
              <a:spcAft>
                <a:spcPts val="0"/>
              </a:spcAft>
              <a:buNone/>
            </a:pP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20" name="Freeform 19"/>
          <p:cNvSpPr>
            <a:spLocks noChangeAspect="1"/>
          </p:cNvSpPr>
          <p:nvPr/>
        </p:nvSpPr>
        <p:spPr bwMode="auto">
          <a:xfrm>
            <a:off x="5430000" y="1185909"/>
            <a:ext cx="1459612" cy="1463040"/>
          </a:xfrm>
          <a:custGeom>
            <a:avLst/>
            <a:gdLst>
              <a:gd name="T0" fmla="*/ 212 w 425"/>
              <a:gd name="T1" fmla="*/ 0 h 426"/>
              <a:gd name="T2" fmla="*/ 209 w 425"/>
              <a:gd name="T3" fmla="*/ 0 h 426"/>
              <a:gd name="T4" fmla="*/ 186 w 425"/>
              <a:gd name="T5" fmla="*/ 1 h 426"/>
              <a:gd name="T6" fmla="*/ 164 w 425"/>
              <a:gd name="T7" fmla="*/ 5 h 426"/>
              <a:gd name="T8" fmla="*/ 142 w 425"/>
              <a:gd name="T9" fmla="*/ 11 h 426"/>
              <a:gd name="T10" fmla="*/ 122 w 425"/>
              <a:gd name="T11" fmla="*/ 20 h 426"/>
              <a:gd name="T12" fmla="*/ 103 w 425"/>
              <a:gd name="T13" fmla="*/ 30 h 426"/>
              <a:gd name="T14" fmla="*/ 85 w 425"/>
              <a:gd name="T15" fmla="*/ 42 h 426"/>
              <a:gd name="T16" fmla="*/ 68 w 425"/>
              <a:gd name="T17" fmla="*/ 56 h 426"/>
              <a:gd name="T18" fmla="*/ 53 w 425"/>
              <a:gd name="T19" fmla="*/ 71 h 426"/>
              <a:gd name="T20" fmla="*/ 40 w 425"/>
              <a:gd name="T21" fmla="*/ 88 h 426"/>
              <a:gd name="T22" fmla="*/ 28 w 425"/>
              <a:gd name="T23" fmla="*/ 107 h 426"/>
              <a:gd name="T24" fmla="*/ 18 w 425"/>
              <a:gd name="T25" fmla="*/ 127 h 426"/>
              <a:gd name="T26" fmla="*/ 10 w 425"/>
              <a:gd name="T27" fmla="*/ 147 h 426"/>
              <a:gd name="T28" fmla="*/ 4 w 425"/>
              <a:gd name="T29" fmla="*/ 169 h 426"/>
              <a:gd name="T30" fmla="*/ 1 w 425"/>
              <a:gd name="T31" fmla="*/ 192 h 426"/>
              <a:gd name="T32" fmla="*/ 0 w 425"/>
              <a:gd name="T33" fmla="*/ 215 h 426"/>
              <a:gd name="T34" fmla="*/ 1 w 425"/>
              <a:gd name="T35" fmla="*/ 238 h 426"/>
              <a:gd name="T36" fmla="*/ 5 w 425"/>
              <a:gd name="T37" fmla="*/ 261 h 426"/>
              <a:gd name="T38" fmla="*/ 11 w 425"/>
              <a:gd name="T39" fmla="*/ 282 h 426"/>
              <a:gd name="T40" fmla="*/ 19 w 425"/>
              <a:gd name="T41" fmla="*/ 302 h 426"/>
              <a:gd name="T42" fmla="*/ 30 w 425"/>
              <a:gd name="T43" fmla="*/ 321 h 426"/>
              <a:gd name="T44" fmla="*/ 42 w 425"/>
              <a:gd name="T45" fmla="*/ 340 h 426"/>
              <a:gd name="T46" fmla="*/ 56 w 425"/>
              <a:gd name="T47" fmla="*/ 356 h 426"/>
              <a:gd name="T48" fmla="*/ 71 w 425"/>
              <a:gd name="T49" fmla="*/ 371 h 426"/>
              <a:gd name="T50" fmla="*/ 88 w 425"/>
              <a:gd name="T51" fmla="*/ 385 h 426"/>
              <a:gd name="T52" fmla="*/ 106 w 425"/>
              <a:gd name="T53" fmla="*/ 397 h 426"/>
              <a:gd name="T54" fmla="*/ 126 w 425"/>
              <a:gd name="T55" fmla="*/ 407 h 426"/>
              <a:gd name="T56" fmla="*/ 147 w 425"/>
              <a:gd name="T57" fmla="*/ 415 h 426"/>
              <a:gd name="T58" fmla="*/ 169 w 425"/>
              <a:gd name="T59" fmla="*/ 420 h 426"/>
              <a:gd name="T60" fmla="*/ 191 w 425"/>
              <a:gd name="T61" fmla="*/ 424 h 426"/>
              <a:gd name="T62" fmla="*/ 215 w 425"/>
              <a:gd name="T63" fmla="*/ 425 h 426"/>
              <a:gd name="T64" fmla="*/ 238 w 425"/>
              <a:gd name="T65" fmla="*/ 424 h 426"/>
              <a:gd name="T66" fmla="*/ 260 w 425"/>
              <a:gd name="T67" fmla="*/ 420 h 426"/>
              <a:gd name="T68" fmla="*/ 281 w 425"/>
              <a:gd name="T69" fmla="*/ 414 h 426"/>
              <a:gd name="T70" fmla="*/ 302 w 425"/>
              <a:gd name="T71" fmla="*/ 406 h 426"/>
              <a:gd name="T72" fmla="*/ 321 w 425"/>
              <a:gd name="T73" fmla="*/ 395 h 426"/>
              <a:gd name="T74" fmla="*/ 339 w 425"/>
              <a:gd name="T75" fmla="*/ 383 h 426"/>
              <a:gd name="T76" fmla="*/ 356 w 425"/>
              <a:gd name="T77" fmla="*/ 370 h 426"/>
              <a:gd name="T78" fmla="*/ 371 w 425"/>
              <a:gd name="T79" fmla="*/ 354 h 426"/>
              <a:gd name="T80" fmla="*/ 385 w 425"/>
              <a:gd name="T81" fmla="*/ 337 h 426"/>
              <a:gd name="T82" fmla="*/ 397 w 425"/>
              <a:gd name="T83" fmla="*/ 319 h 426"/>
              <a:gd name="T84" fmla="*/ 407 w 425"/>
              <a:gd name="T85" fmla="*/ 299 h 426"/>
              <a:gd name="T86" fmla="*/ 415 w 425"/>
              <a:gd name="T87" fmla="*/ 279 h 426"/>
              <a:gd name="T88" fmla="*/ 420 w 425"/>
              <a:gd name="T89" fmla="*/ 257 h 426"/>
              <a:gd name="T90" fmla="*/ 424 w 425"/>
              <a:gd name="T91" fmla="*/ 234 h 426"/>
              <a:gd name="T92" fmla="*/ 425 w 425"/>
              <a:gd name="T93" fmla="*/ 211 h 426"/>
              <a:gd name="T94" fmla="*/ 424 w 425"/>
              <a:gd name="T95" fmla="*/ 188 h 426"/>
              <a:gd name="T96" fmla="*/ 420 w 425"/>
              <a:gd name="T97" fmla="*/ 166 h 426"/>
              <a:gd name="T98" fmla="*/ 414 w 425"/>
              <a:gd name="T99" fmla="*/ 144 h 426"/>
              <a:gd name="T100" fmla="*/ 406 w 425"/>
              <a:gd name="T101" fmla="*/ 124 h 426"/>
              <a:gd name="T102" fmla="*/ 396 w 425"/>
              <a:gd name="T103" fmla="*/ 104 h 426"/>
              <a:gd name="T104" fmla="*/ 384 w 425"/>
              <a:gd name="T105" fmla="*/ 86 h 426"/>
              <a:gd name="T106" fmla="*/ 370 w 425"/>
              <a:gd name="T107" fmla="*/ 69 h 426"/>
              <a:gd name="T108" fmla="*/ 355 w 425"/>
              <a:gd name="T109" fmla="*/ 54 h 426"/>
              <a:gd name="T110" fmla="*/ 338 w 425"/>
              <a:gd name="T111" fmla="*/ 40 h 426"/>
              <a:gd name="T112" fmla="*/ 319 w 425"/>
              <a:gd name="T113" fmla="*/ 28 h 426"/>
              <a:gd name="T114" fmla="*/ 300 w 425"/>
              <a:gd name="T115" fmla="*/ 18 h 426"/>
              <a:gd name="T116" fmla="*/ 279 w 425"/>
              <a:gd name="T117" fmla="*/ 10 h 426"/>
              <a:gd name="T118" fmla="*/ 258 w 425"/>
              <a:gd name="T119" fmla="*/ 4 h 426"/>
              <a:gd name="T120" fmla="*/ 235 w 425"/>
              <a:gd name="T121" fmla="*/ 1 h 426"/>
              <a:gd name="T122" fmla="*/ 212 w 425"/>
              <a:gd name="T123" fmla="*/ 0 h 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25" h="426">
                <a:moveTo>
                  <a:pt x="212" y="0"/>
                </a:moveTo>
                <a:lnTo>
                  <a:pt x="209" y="0"/>
                </a:lnTo>
                <a:lnTo>
                  <a:pt x="186" y="1"/>
                </a:lnTo>
                <a:lnTo>
                  <a:pt x="164" y="5"/>
                </a:lnTo>
                <a:lnTo>
                  <a:pt x="142" y="11"/>
                </a:lnTo>
                <a:lnTo>
                  <a:pt x="122" y="20"/>
                </a:lnTo>
                <a:lnTo>
                  <a:pt x="103" y="30"/>
                </a:lnTo>
                <a:lnTo>
                  <a:pt x="85" y="42"/>
                </a:lnTo>
                <a:lnTo>
                  <a:pt x="68" y="56"/>
                </a:lnTo>
                <a:lnTo>
                  <a:pt x="53" y="71"/>
                </a:lnTo>
                <a:lnTo>
                  <a:pt x="40" y="88"/>
                </a:lnTo>
                <a:lnTo>
                  <a:pt x="28" y="107"/>
                </a:lnTo>
                <a:lnTo>
                  <a:pt x="18" y="127"/>
                </a:lnTo>
                <a:lnTo>
                  <a:pt x="10" y="147"/>
                </a:lnTo>
                <a:lnTo>
                  <a:pt x="4" y="169"/>
                </a:lnTo>
                <a:lnTo>
                  <a:pt x="1" y="192"/>
                </a:lnTo>
                <a:lnTo>
                  <a:pt x="0" y="215"/>
                </a:lnTo>
                <a:lnTo>
                  <a:pt x="1" y="238"/>
                </a:lnTo>
                <a:lnTo>
                  <a:pt x="5" y="261"/>
                </a:lnTo>
                <a:lnTo>
                  <a:pt x="11" y="282"/>
                </a:lnTo>
                <a:lnTo>
                  <a:pt x="19" y="302"/>
                </a:lnTo>
                <a:lnTo>
                  <a:pt x="30" y="321"/>
                </a:lnTo>
                <a:lnTo>
                  <a:pt x="42" y="340"/>
                </a:lnTo>
                <a:lnTo>
                  <a:pt x="56" y="356"/>
                </a:lnTo>
                <a:lnTo>
                  <a:pt x="71" y="371"/>
                </a:lnTo>
                <a:lnTo>
                  <a:pt x="88" y="385"/>
                </a:lnTo>
                <a:lnTo>
                  <a:pt x="106" y="397"/>
                </a:lnTo>
                <a:lnTo>
                  <a:pt x="126" y="407"/>
                </a:lnTo>
                <a:lnTo>
                  <a:pt x="147" y="415"/>
                </a:lnTo>
                <a:lnTo>
                  <a:pt x="169" y="420"/>
                </a:lnTo>
                <a:lnTo>
                  <a:pt x="191" y="424"/>
                </a:lnTo>
                <a:lnTo>
                  <a:pt x="215" y="425"/>
                </a:lnTo>
                <a:lnTo>
                  <a:pt x="238" y="424"/>
                </a:lnTo>
                <a:lnTo>
                  <a:pt x="260" y="420"/>
                </a:lnTo>
                <a:lnTo>
                  <a:pt x="281" y="414"/>
                </a:lnTo>
                <a:lnTo>
                  <a:pt x="302" y="406"/>
                </a:lnTo>
                <a:lnTo>
                  <a:pt x="321" y="395"/>
                </a:lnTo>
                <a:lnTo>
                  <a:pt x="339" y="383"/>
                </a:lnTo>
                <a:lnTo>
                  <a:pt x="356" y="370"/>
                </a:lnTo>
                <a:lnTo>
                  <a:pt x="371" y="354"/>
                </a:lnTo>
                <a:lnTo>
                  <a:pt x="385" y="337"/>
                </a:lnTo>
                <a:lnTo>
                  <a:pt x="397" y="319"/>
                </a:lnTo>
                <a:lnTo>
                  <a:pt x="407" y="299"/>
                </a:lnTo>
                <a:lnTo>
                  <a:pt x="415" y="279"/>
                </a:lnTo>
                <a:lnTo>
                  <a:pt x="420" y="257"/>
                </a:lnTo>
                <a:lnTo>
                  <a:pt x="424" y="234"/>
                </a:lnTo>
                <a:lnTo>
                  <a:pt x="425" y="211"/>
                </a:lnTo>
                <a:lnTo>
                  <a:pt x="424" y="188"/>
                </a:lnTo>
                <a:lnTo>
                  <a:pt x="420" y="166"/>
                </a:lnTo>
                <a:lnTo>
                  <a:pt x="414" y="144"/>
                </a:lnTo>
                <a:lnTo>
                  <a:pt x="406" y="124"/>
                </a:lnTo>
                <a:lnTo>
                  <a:pt x="396" y="104"/>
                </a:lnTo>
                <a:lnTo>
                  <a:pt x="384" y="86"/>
                </a:lnTo>
                <a:lnTo>
                  <a:pt x="370" y="69"/>
                </a:lnTo>
                <a:lnTo>
                  <a:pt x="355" y="54"/>
                </a:lnTo>
                <a:lnTo>
                  <a:pt x="338" y="40"/>
                </a:lnTo>
                <a:lnTo>
                  <a:pt x="319" y="28"/>
                </a:lnTo>
                <a:lnTo>
                  <a:pt x="300" y="18"/>
                </a:lnTo>
                <a:lnTo>
                  <a:pt x="279" y="10"/>
                </a:lnTo>
                <a:lnTo>
                  <a:pt x="258" y="4"/>
                </a:lnTo>
                <a:lnTo>
                  <a:pt x="235" y="1"/>
                </a:lnTo>
                <a:lnTo>
                  <a:pt x="212" y="0"/>
                </a:lnTo>
                <a:close/>
              </a:path>
            </a:pathLst>
          </a:custGeom>
          <a:solidFill>
            <a:srgbClr val="4E8A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/>
            <a:endParaRPr lang="en-GB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Freeform 21"/>
          <p:cNvSpPr>
            <a:spLocks noChangeAspect="1"/>
          </p:cNvSpPr>
          <p:nvPr/>
        </p:nvSpPr>
        <p:spPr bwMode="auto">
          <a:xfrm>
            <a:off x="1741722" y="4191000"/>
            <a:ext cx="1463046" cy="1463040"/>
          </a:xfrm>
          <a:custGeom>
            <a:avLst/>
            <a:gdLst>
              <a:gd name="T0" fmla="*/ 200 w 401"/>
              <a:gd name="T1" fmla="*/ 0 h 401"/>
              <a:gd name="T2" fmla="*/ 187 w 401"/>
              <a:gd name="T3" fmla="*/ 0 h 401"/>
              <a:gd name="T4" fmla="*/ 165 w 401"/>
              <a:gd name="T5" fmla="*/ 3 h 401"/>
              <a:gd name="T6" fmla="*/ 144 w 401"/>
              <a:gd name="T7" fmla="*/ 8 h 401"/>
              <a:gd name="T8" fmla="*/ 123 w 401"/>
              <a:gd name="T9" fmla="*/ 15 h 401"/>
              <a:gd name="T10" fmla="*/ 104 w 401"/>
              <a:gd name="T11" fmla="*/ 24 h 401"/>
              <a:gd name="T12" fmla="*/ 86 w 401"/>
              <a:gd name="T13" fmla="*/ 36 h 401"/>
              <a:gd name="T14" fmla="*/ 69 w 401"/>
              <a:gd name="T15" fmla="*/ 49 h 401"/>
              <a:gd name="T16" fmla="*/ 54 w 401"/>
              <a:gd name="T17" fmla="*/ 64 h 401"/>
              <a:gd name="T18" fmla="*/ 40 w 401"/>
              <a:gd name="T19" fmla="*/ 81 h 401"/>
              <a:gd name="T20" fmla="*/ 28 w 401"/>
              <a:gd name="T21" fmla="*/ 99 h 401"/>
              <a:gd name="T22" fmla="*/ 18 w 401"/>
              <a:gd name="T23" fmla="*/ 119 h 401"/>
              <a:gd name="T24" fmla="*/ 10 w 401"/>
              <a:gd name="T25" fmla="*/ 140 h 401"/>
              <a:gd name="T26" fmla="*/ 4 w 401"/>
              <a:gd name="T27" fmla="*/ 163 h 401"/>
              <a:gd name="T28" fmla="*/ 1 w 401"/>
              <a:gd name="T29" fmla="*/ 186 h 401"/>
              <a:gd name="T30" fmla="*/ 0 w 401"/>
              <a:gd name="T31" fmla="*/ 211 h 401"/>
              <a:gd name="T32" fmla="*/ 2 w 401"/>
              <a:gd name="T33" fmla="*/ 233 h 401"/>
              <a:gd name="T34" fmla="*/ 7 w 401"/>
              <a:gd name="T35" fmla="*/ 254 h 401"/>
              <a:gd name="T36" fmla="*/ 14 w 401"/>
              <a:gd name="T37" fmla="*/ 275 h 401"/>
              <a:gd name="T38" fmla="*/ 23 w 401"/>
              <a:gd name="T39" fmla="*/ 295 h 401"/>
              <a:gd name="T40" fmla="*/ 34 w 401"/>
              <a:gd name="T41" fmla="*/ 313 h 401"/>
              <a:gd name="T42" fmla="*/ 48 w 401"/>
              <a:gd name="T43" fmla="*/ 330 h 401"/>
              <a:gd name="T44" fmla="*/ 63 w 401"/>
              <a:gd name="T45" fmla="*/ 345 h 401"/>
              <a:gd name="T46" fmla="*/ 79 w 401"/>
              <a:gd name="T47" fmla="*/ 359 h 401"/>
              <a:gd name="T48" fmla="*/ 97 w 401"/>
              <a:gd name="T49" fmla="*/ 371 h 401"/>
              <a:gd name="T50" fmla="*/ 117 w 401"/>
              <a:gd name="T51" fmla="*/ 381 h 401"/>
              <a:gd name="T52" fmla="*/ 138 w 401"/>
              <a:gd name="T53" fmla="*/ 390 h 401"/>
              <a:gd name="T54" fmla="*/ 160 w 401"/>
              <a:gd name="T55" fmla="*/ 396 h 401"/>
              <a:gd name="T56" fmla="*/ 183 w 401"/>
              <a:gd name="T57" fmla="*/ 399 h 401"/>
              <a:gd name="T58" fmla="*/ 207 w 401"/>
              <a:gd name="T59" fmla="*/ 400 h 401"/>
              <a:gd name="T60" fmla="*/ 230 w 401"/>
              <a:gd name="T61" fmla="*/ 398 h 401"/>
              <a:gd name="T62" fmla="*/ 252 w 401"/>
              <a:gd name="T63" fmla="*/ 394 h 401"/>
              <a:gd name="T64" fmla="*/ 273 w 401"/>
              <a:gd name="T65" fmla="*/ 387 h 401"/>
              <a:gd name="T66" fmla="*/ 293 w 401"/>
              <a:gd name="T67" fmla="*/ 378 h 401"/>
              <a:gd name="T68" fmla="*/ 311 w 401"/>
              <a:gd name="T69" fmla="*/ 367 h 401"/>
              <a:gd name="T70" fmla="*/ 328 w 401"/>
              <a:gd name="T71" fmla="*/ 354 h 401"/>
              <a:gd name="T72" fmla="*/ 344 w 401"/>
              <a:gd name="T73" fmla="*/ 339 h 401"/>
              <a:gd name="T74" fmla="*/ 358 w 401"/>
              <a:gd name="T75" fmla="*/ 322 h 401"/>
              <a:gd name="T76" fmla="*/ 370 w 401"/>
              <a:gd name="T77" fmla="*/ 304 h 401"/>
              <a:gd name="T78" fmla="*/ 381 w 401"/>
              <a:gd name="T79" fmla="*/ 285 h 401"/>
              <a:gd name="T80" fmla="*/ 389 w 401"/>
              <a:gd name="T81" fmla="*/ 264 h 401"/>
              <a:gd name="T82" fmla="*/ 395 w 401"/>
              <a:gd name="T83" fmla="*/ 242 h 401"/>
              <a:gd name="T84" fmla="*/ 399 w 401"/>
              <a:gd name="T85" fmla="*/ 220 h 401"/>
              <a:gd name="T86" fmla="*/ 400 w 401"/>
              <a:gd name="T87" fmla="*/ 196 h 401"/>
              <a:gd name="T88" fmla="*/ 398 w 401"/>
              <a:gd name="T89" fmla="*/ 173 h 401"/>
              <a:gd name="T90" fmla="*/ 394 w 401"/>
              <a:gd name="T91" fmla="*/ 151 h 401"/>
              <a:gd name="T92" fmla="*/ 388 w 401"/>
              <a:gd name="T93" fmla="*/ 129 h 401"/>
              <a:gd name="T94" fmla="*/ 379 w 401"/>
              <a:gd name="T95" fmla="*/ 109 h 401"/>
              <a:gd name="T96" fmla="*/ 368 w 401"/>
              <a:gd name="T97" fmla="*/ 90 h 401"/>
              <a:gd name="T98" fmla="*/ 355 w 401"/>
              <a:gd name="T99" fmla="*/ 73 h 401"/>
              <a:gd name="T100" fmla="*/ 340 w 401"/>
              <a:gd name="T101" fmla="*/ 57 h 401"/>
              <a:gd name="T102" fmla="*/ 324 w 401"/>
              <a:gd name="T103" fmla="*/ 43 h 401"/>
              <a:gd name="T104" fmla="*/ 306 w 401"/>
              <a:gd name="T105" fmla="*/ 30 h 401"/>
              <a:gd name="T106" fmla="*/ 287 w 401"/>
              <a:gd name="T107" fmla="*/ 19 h 401"/>
              <a:gd name="T108" fmla="*/ 267 w 401"/>
              <a:gd name="T109" fmla="*/ 11 h 401"/>
              <a:gd name="T110" fmla="*/ 245 w 401"/>
              <a:gd name="T111" fmla="*/ 5 h 401"/>
              <a:gd name="T112" fmla="*/ 223 w 401"/>
              <a:gd name="T113" fmla="*/ 1 h 401"/>
              <a:gd name="T114" fmla="*/ 200 w 401"/>
              <a:gd name="T115" fmla="*/ 0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401" h="401">
                <a:moveTo>
                  <a:pt x="200" y="0"/>
                </a:moveTo>
                <a:lnTo>
                  <a:pt x="187" y="0"/>
                </a:lnTo>
                <a:lnTo>
                  <a:pt x="165" y="3"/>
                </a:lnTo>
                <a:lnTo>
                  <a:pt x="144" y="8"/>
                </a:lnTo>
                <a:lnTo>
                  <a:pt x="123" y="15"/>
                </a:lnTo>
                <a:lnTo>
                  <a:pt x="104" y="24"/>
                </a:lnTo>
                <a:lnTo>
                  <a:pt x="86" y="36"/>
                </a:lnTo>
                <a:lnTo>
                  <a:pt x="69" y="49"/>
                </a:lnTo>
                <a:lnTo>
                  <a:pt x="54" y="64"/>
                </a:lnTo>
                <a:lnTo>
                  <a:pt x="40" y="81"/>
                </a:lnTo>
                <a:lnTo>
                  <a:pt x="28" y="99"/>
                </a:lnTo>
                <a:lnTo>
                  <a:pt x="18" y="119"/>
                </a:lnTo>
                <a:lnTo>
                  <a:pt x="10" y="140"/>
                </a:lnTo>
                <a:lnTo>
                  <a:pt x="4" y="163"/>
                </a:lnTo>
                <a:lnTo>
                  <a:pt x="1" y="186"/>
                </a:lnTo>
                <a:lnTo>
                  <a:pt x="0" y="211"/>
                </a:lnTo>
                <a:lnTo>
                  <a:pt x="2" y="233"/>
                </a:lnTo>
                <a:lnTo>
                  <a:pt x="7" y="254"/>
                </a:lnTo>
                <a:lnTo>
                  <a:pt x="14" y="275"/>
                </a:lnTo>
                <a:lnTo>
                  <a:pt x="23" y="295"/>
                </a:lnTo>
                <a:lnTo>
                  <a:pt x="34" y="313"/>
                </a:lnTo>
                <a:lnTo>
                  <a:pt x="48" y="330"/>
                </a:lnTo>
                <a:lnTo>
                  <a:pt x="63" y="345"/>
                </a:lnTo>
                <a:lnTo>
                  <a:pt x="79" y="359"/>
                </a:lnTo>
                <a:lnTo>
                  <a:pt x="97" y="371"/>
                </a:lnTo>
                <a:lnTo>
                  <a:pt x="117" y="381"/>
                </a:lnTo>
                <a:lnTo>
                  <a:pt x="138" y="390"/>
                </a:lnTo>
                <a:lnTo>
                  <a:pt x="160" y="396"/>
                </a:lnTo>
                <a:lnTo>
                  <a:pt x="183" y="399"/>
                </a:lnTo>
                <a:lnTo>
                  <a:pt x="207" y="400"/>
                </a:lnTo>
                <a:lnTo>
                  <a:pt x="230" y="398"/>
                </a:lnTo>
                <a:lnTo>
                  <a:pt x="252" y="394"/>
                </a:lnTo>
                <a:lnTo>
                  <a:pt x="273" y="387"/>
                </a:lnTo>
                <a:lnTo>
                  <a:pt x="293" y="378"/>
                </a:lnTo>
                <a:lnTo>
                  <a:pt x="311" y="367"/>
                </a:lnTo>
                <a:lnTo>
                  <a:pt x="328" y="354"/>
                </a:lnTo>
                <a:lnTo>
                  <a:pt x="344" y="339"/>
                </a:lnTo>
                <a:lnTo>
                  <a:pt x="358" y="322"/>
                </a:lnTo>
                <a:lnTo>
                  <a:pt x="370" y="304"/>
                </a:lnTo>
                <a:lnTo>
                  <a:pt x="381" y="285"/>
                </a:lnTo>
                <a:lnTo>
                  <a:pt x="389" y="264"/>
                </a:lnTo>
                <a:lnTo>
                  <a:pt x="395" y="242"/>
                </a:lnTo>
                <a:lnTo>
                  <a:pt x="399" y="220"/>
                </a:lnTo>
                <a:lnTo>
                  <a:pt x="400" y="196"/>
                </a:lnTo>
                <a:lnTo>
                  <a:pt x="398" y="173"/>
                </a:lnTo>
                <a:lnTo>
                  <a:pt x="394" y="151"/>
                </a:lnTo>
                <a:lnTo>
                  <a:pt x="388" y="129"/>
                </a:lnTo>
                <a:lnTo>
                  <a:pt x="379" y="109"/>
                </a:lnTo>
                <a:lnTo>
                  <a:pt x="368" y="90"/>
                </a:lnTo>
                <a:lnTo>
                  <a:pt x="355" y="73"/>
                </a:lnTo>
                <a:lnTo>
                  <a:pt x="340" y="57"/>
                </a:lnTo>
                <a:lnTo>
                  <a:pt x="324" y="43"/>
                </a:lnTo>
                <a:lnTo>
                  <a:pt x="306" y="30"/>
                </a:lnTo>
                <a:lnTo>
                  <a:pt x="287" y="19"/>
                </a:lnTo>
                <a:lnTo>
                  <a:pt x="267" y="11"/>
                </a:lnTo>
                <a:lnTo>
                  <a:pt x="245" y="5"/>
                </a:lnTo>
                <a:lnTo>
                  <a:pt x="223" y="1"/>
                </a:lnTo>
                <a:lnTo>
                  <a:pt x="200" y="0"/>
                </a:lnTo>
                <a:close/>
              </a:path>
            </a:pathLst>
          </a:custGeom>
          <a:solidFill>
            <a:srgbClr val="4E8A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/>
            <a:endParaRPr lang="en-GB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Freeform 23"/>
          <p:cNvSpPr>
            <a:spLocks noChangeAspect="1"/>
          </p:cNvSpPr>
          <p:nvPr/>
        </p:nvSpPr>
        <p:spPr bwMode="auto">
          <a:xfrm>
            <a:off x="751122" y="2460242"/>
            <a:ext cx="1458237" cy="1463040"/>
          </a:xfrm>
          <a:custGeom>
            <a:avLst/>
            <a:gdLst>
              <a:gd name="T0" fmla="*/ 152 w 303"/>
              <a:gd name="T1" fmla="*/ 0 h 304"/>
              <a:gd name="T2" fmla="*/ 131 w 303"/>
              <a:gd name="T3" fmla="*/ 1 h 304"/>
              <a:gd name="T4" fmla="*/ 110 w 303"/>
              <a:gd name="T5" fmla="*/ 5 h 304"/>
              <a:gd name="T6" fmla="*/ 89 w 303"/>
              <a:gd name="T7" fmla="*/ 13 h 304"/>
              <a:gd name="T8" fmla="*/ 70 w 303"/>
              <a:gd name="T9" fmla="*/ 23 h 304"/>
              <a:gd name="T10" fmla="*/ 53 w 303"/>
              <a:gd name="T11" fmla="*/ 36 h 304"/>
              <a:gd name="T12" fmla="*/ 38 w 303"/>
              <a:gd name="T13" fmla="*/ 52 h 304"/>
              <a:gd name="T14" fmla="*/ 24 w 303"/>
              <a:gd name="T15" fmla="*/ 69 h 304"/>
              <a:gd name="T16" fmla="*/ 14 w 303"/>
              <a:gd name="T17" fmla="*/ 88 h 304"/>
              <a:gd name="T18" fmla="*/ 6 w 303"/>
              <a:gd name="T19" fmla="*/ 109 h 304"/>
              <a:gd name="T20" fmla="*/ 1 w 303"/>
              <a:gd name="T21" fmla="*/ 132 h 304"/>
              <a:gd name="T22" fmla="*/ 0 w 303"/>
              <a:gd name="T23" fmla="*/ 155 h 304"/>
              <a:gd name="T24" fmla="*/ 2 w 303"/>
              <a:gd name="T25" fmla="*/ 177 h 304"/>
              <a:gd name="T26" fmla="*/ 7 w 303"/>
              <a:gd name="T27" fmla="*/ 198 h 304"/>
              <a:gd name="T28" fmla="*/ 15 w 303"/>
              <a:gd name="T29" fmla="*/ 218 h 304"/>
              <a:gd name="T30" fmla="*/ 26 w 303"/>
              <a:gd name="T31" fmla="*/ 237 h 304"/>
              <a:gd name="T32" fmla="*/ 39 w 303"/>
              <a:gd name="T33" fmla="*/ 253 h 304"/>
              <a:gd name="T34" fmla="*/ 55 w 303"/>
              <a:gd name="T35" fmla="*/ 268 h 304"/>
              <a:gd name="T36" fmla="*/ 73 w 303"/>
              <a:gd name="T37" fmla="*/ 280 h 304"/>
              <a:gd name="T38" fmla="*/ 92 w 303"/>
              <a:gd name="T39" fmla="*/ 290 h 304"/>
              <a:gd name="T40" fmla="*/ 114 w 303"/>
              <a:gd name="T41" fmla="*/ 298 h 304"/>
              <a:gd name="T42" fmla="*/ 137 w 303"/>
              <a:gd name="T43" fmla="*/ 302 h 304"/>
              <a:gd name="T44" fmla="*/ 162 w 303"/>
              <a:gd name="T45" fmla="*/ 304 h 304"/>
              <a:gd name="T46" fmla="*/ 183 w 303"/>
              <a:gd name="T47" fmla="*/ 301 h 304"/>
              <a:gd name="T48" fmla="*/ 203 w 303"/>
              <a:gd name="T49" fmla="*/ 295 h 304"/>
              <a:gd name="T50" fmla="*/ 222 w 303"/>
              <a:gd name="T51" fmla="*/ 287 h 304"/>
              <a:gd name="T52" fmla="*/ 240 w 303"/>
              <a:gd name="T53" fmla="*/ 275 h 304"/>
              <a:gd name="T54" fmla="*/ 256 w 303"/>
              <a:gd name="T55" fmla="*/ 262 h 304"/>
              <a:gd name="T56" fmla="*/ 269 w 303"/>
              <a:gd name="T57" fmla="*/ 245 h 304"/>
              <a:gd name="T58" fmla="*/ 281 w 303"/>
              <a:gd name="T59" fmla="*/ 227 h 304"/>
              <a:gd name="T60" fmla="*/ 291 w 303"/>
              <a:gd name="T61" fmla="*/ 207 h 304"/>
              <a:gd name="T62" fmla="*/ 298 w 303"/>
              <a:gd name="T63" fmla="*/ 184 h 304"/>
              <a:gd name="T64" fmla="*/ 302 w 303"/>
              <a:gd name="T65" fmla="*/ 160 h 304"/>
              <a:gd name="T66" fmla="*/ 303 w 303"/>
              <a:gd name="T67" fmla="*/ 134 h 304"/>
              <a:gd name="T68" fmla="*/ 299 w 303"/>
              <a:gd name="T69" fmla="*/ 112 h 304"/>
              <a:gd name="T70" fmla="*/ 292 w 303"/>
              <a:gd name="T71" fmla="*/ 91 h 304"/>
              <a:gd name="T72" fmla="*/ 281 w 303"/>
              <a:gd name="T73" fmla="*/ 72 h 304"/>
              <a:gd name="T74" fmla="*/ 269 w 303"/>
              <a:gd name="T75" fmla="*/ 54 h 304"/>
              <a:gd name="T76" fmla="*/ 254 w 303"/>
              <a:gd name="T77" fmla="*/ 38 h 304"/>
              <a:gd name="T78" fmla="*/ 236 w 303"/>
              <a:gd name="T79" fmla="*/ 25 h 304"/>
              <a:gd name="T80" fmla="*/ 217 w 303"/>
              <a:gd name="T81" fmla="*/ 14 h 304"/>
              <a:gd name="T82" fmla="*/ 197 w 303"/>
              <a:gd name="T83" fmla="*/ 6 h 304"/>
              <a:gd name="T84" fmla="*/ 175 w 303"/>
              <a:gd name="T85" fmla="*/ 1 h 304"/>
              <a:gd name="T86" fmla="*/ 152 w 303"/>
              <a:gd name="T87" fmla="*/ 0 h 3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303" h="304">
                <a:moveTo>
                  <a:pt x="152" y="0"/>
                </a:moveTo>
                <a:lnTo>
                  <a:pt x="131" y="1"/>
                </a:lnTo>
                <a:lnTo>
                  <a:pt x="110" y="5"/>
                </a:lnTo>
                <a:lnTo>
                  <a:pt x="89" y="13"/>
                </a:lnTo>
                <a:lnTo>
                  <a:pt x="70" y="23"/>
                </a:lnTo>
                <a:lnTo>
                  <a:pt x="53" y="36"/>
                </a:lnTo>
                <a:lnTo>
                  <a:pt x="38" y="52"/>
                </a:lnTo>
                <a:lnTo>
                  <a:pt x="24" y="69"/>
                </a:lnTo>
                <a:lnTo>
                  <a:pt x="14" y="88"/>
                </a:lnTo>
                <a:lnTo>
                  <a:pt x="6" y="109"/>
                </a:lnTo>
                <a:lnTo>
                  <a:pt x="1" y="132"/>
                </a:lnTo>
                <a:lnTo>
                  <a:pt x="0" y="155"/>
                </a:lnTo>
                <a:lnTo>
                  <a:pt x="2" y="177"/>
                </a:lnTo>
                <a:lnTo>
                  <a:pt x="7" y="198"/>
                </a:lnTo>
                <a:lnTo>
                  <a:pt x="15" y="218"/>
                </a:lnTo>
                <a:lnTo>
                  <a:pt x="26" y="237"/>
                </a:lnTo>
                <a:lnTo>
                  <a:pt x="39" y="253"/>
                </a:lnTo>
                <a:lnTo>
                  <a:pt x="55" y="268"/>
                </a:lnTo>
                <a:lnTo>
                  <a:pt x="73" y="280"/>
                </a:lnTo>
                <a:lnTo>
                  <a:pt x="92" y="290"/>
                </a:lnTo>
                <a:lnTo>
                  <a:pt x="114" y="298"/>
                </a:lnTo>
                <a:lnTo>
                  <a:pt x="137" y="302"/>
                </a:lnTo>
                <a:lnTo>
                  <a:pt x="162" y="304"/>
                </a:lnTo>
                <a:lnTo>
                  <a:pt x="183" y="301"/>
                </a:lnTo>
                <a:lnTo>
                  <a:pt x="203" y="295"/>
                </a:lnTo>
                <a:lnTo>
                  <a:pt x="222" y="287"/>
                </a:lnTo>
                <a:lnTo>
                  <a:pt x="240" y="275"/>
                </a:lnTo>
                <a:lnTo>
                  <a:pt x="256" y="262"/>
                </a:lnTo>
                <a:lnTo>
                  <a:pt x="269" y="245"/>
                </a:lnTo>
                <a:lnTo>
                  <a:pt x="281" y="227"/>
                </a:lnTo>
                <a:lnTo>
                  <a:pt x="291" y="207"/>
                </a:lnTo>
                <a:lnTo>
                  <a:pt x="298" y="184"/>
                </a:lnTo>
                <a:lnTo>
                  <a:pt x="302" y="160"/>
                </a:lnTo>
                <a:lnTo>
                  <a:pt x="303" y="134"/>
                </a:lnTo>
                <a:lnTo>
                  <a:pt x="299" y="112"/>
                </a:lnTo>
                <a:lnTo>
                  <a:pt x="292" y="91"/>
                </a:lnTo>
                <a:lnTo>
                  <a:pt x="281" y="72"/>
                </a:lnTo>
                <a:lnTo>
                  <a:pt x="269" y="54"/>
                </a:lnTo>
                <a:lnTo>
                  <a:pt x="254" y="38"/>
                </a:lnTo>
                <a:lnTo>
                  <a:pt x="236" y="25"/>
                </a:lnTo>
                <a:lnTo>
                  <a:pt x="217" y="14"/>
                </a:lnTo>
                <a:lnTo>
                  <a:pt x="197" y="6"/>
                </a:lnTo>
                <a:lnTo>
                  <a:pt x="175" y="1"/>
                </a:lnTo>
                <a:lnTo>
                  <a:pt x="152" y="0"/>
                </a:lnTo>
                <a:close/>
              </a:path>
            </a:pathLst>
          </a:custGeom>
          <a:solidFill>
            <a:srgbClr val="4E8A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/>
            <a:endParaRPr lang="en-GB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593072" y="2280668"/>
            <a:ext cx="1635456" cy="1635448"/>
          </a:xfrm>
          <a:custGeom>
            <a:avLst/>
            <a:gdLst>
              <a:gd name="T0" fmla="*/ 430 w 937"/>
              <a:gd name="T1" fmla="*/ 1 h 937"/>
              <a:gd name="T2" fmla="*/ 355 w 937"/>
              <a:gd name="T3" fmla="*/ 13 h 937"/>
              <a:gd name="T4" fmla="*/ 286 w 937"/>
              <a:gd name="T5" fmla="*/ 36 h 937"/>
              <a:gd name="T6" fmla="*/ 221 w 937"/>
              <a:gd name="T7" fmla="*/ 70 h 937"/>
              <a:gd name="T8" fmla="*/ 163 w 937"/>
              <a:gd name="T9" fmla="*/ 112 h 937"/>
              <a:gd name="T10" fmla="*/ 112 w 937"/>
              <a:gd name="T11" fmla="*/ 163 h 937"/>
              <a:gd name="T12" fmla="*/ 70 w 937"/>
              <a:gd name="T13" fmla="*/ 221 h 937"/>
              <a:gd name="T14" fmla="*/ 36 w 937"/>
              <a:gd name="T15" fmla="*/ 286 h 937"/>
              <a:gd name="T16" fmla="*/ 13 w 937"/>
              <a:gd name="T17" fmla="*/ 355 h 937"/>
              <a:gd name="T18" fmla="*/ 1 w 937"/>
              <a:gd name="T19" fmla="*/ 430 h 937"/>
              <a:gd name="T20" fmla="*/ 1 w 937"/>
              <a:gd name="T21" fmla="*/ 506 h 937"/>
              <a:gd name="T22" fmla="*/ 13 w 937"/>
              <a:gd name="T23" fmla="*/ 581 h 937"/>
              <a:gd name="T24" fmla="*/ 36 w 937"/>
              <a:gd name="T25" fmla="*/ 650 h 937"/>
              <a:gd name="T26" fmla="*/ 70 w 937"/>
              <a:gd name="T27" fmla="*/ 715 h 937"/>
              <a:gd name="T28" fmla="*/ 112 w 937"/>
              <a:gd name="T29" fmla="*/ 773 h 937"/>
              <a:gd name="T30" fmla="*/ 163 w 937"/>
              <a:gd name="T31" fmla="*/ 824 h 937"/>
              <a:gd name="T32" fmla="*/ 221 w 937"/>
              <a:gd name="T33" fmla="*/ 866 h 937"/>
              <a:gd name="T34" fmla="*/ 286 w 937"/>
              <a:gd name="T35" fmla="*/ 900 h 937"/>
              <a:gd name="T36" fmla="*/ 355 w 937"/>
              <a:gd name="T37" fmla="*/ 923 h 937"/>
              <a:gd name="T38" fmla="*/ 430 w 937"/>
              <a:gd name="T39" fmla="*/ 935 h 937"/>
              <a:gd name="T40" fmla="*/ 506 w 937"/>
              <a:gd name="T41" fmla="*/ 935 h 937"/>
              <a:gd name="T42" fmla="*/ 581 w 937"/>
              <a:gd name="T43" fmla="*/ 923 h 937"/>
              <a:gd name="T44" fmla="*/ 650 w 937"/>
              <a:gd name="T45" fmla="*/ 900 h 937"/>
              <a:gd name="T46" fmla="*/ 715 w 937"/>
              <a:gd name="T47" fmla="*/ 866 h 937"/>
              <a:gd name="T48" fmla="*/ 773 w 937"/>
              <a:gd name="T49" fmla="*/ 824 h 937"/>
              <a:gd name="T50" fmla="*/ 824 w 937"/>
              <a:gd name="T51" fmla="*/ 773 h 937"/>
              <a:gd name="T52" fmla="*/ 866 w 937"/>
              <a:gd name="T53" fmla="*/ 715 h 937"/>
              <a:gd name="T54" fmla="*/ 900 w 937"/>
              <a:gd name="T55" fmla="*/ 650 h 937"/>
              <a:gd name="T56" fmla="*/ 923 w 937"/>
              <a:gd name="T57" fmla="*/ 581 h 937"/>
              <a:gd name="T58" fmla="*/ 935 w 937"/>
              <a:gd name="T59" fmla="*/ 506 h 937"/>
              <a:gd name="T60" fmla="*/ 935 w 937"/>
              <a:gd name="T61" fmla="*/ 430 h 937"/>
              <a:gd name="T62" fmla="*/ 923 w 937"/>
              <a:gd name="T63" fmla="*/ 355 h 937"/>
              <a:gd name="T64" fmla="*/ 900 w 937"/>
              <a:gd name="T65" fmla="*/ 286 h 937"/>
              <a:gd name="T66" fmla="*/ 866 w 937"/>
              <a:gd name="T67" fmla="*/ 221 h 937"/>
              <a:gd name="T68" fmla="*/ 824 w 937"/>
              <a:gd name="T69" fmla="*/ 163 h 937"/>
              <a:gd name="T70" fmla="*/ 773 w 937"/>
              <a:gd name="T71" fmla="*/ 112 h 937"/>
              <a:gd name="T72" fmla="*/ 715 w 937"/>
              <a:gd name="T73" fmla="*/ 70 h 937"/>
              <a:gd name="T74" fmla="*/ 650 w 937"/>
              <a:gd name="T75" fmla="*/ 36 h 937"/>
              <a:gd name="T76" fmla="*/ 581 w 937"/>
              <a:gd name="T77" fmla="*/ 13 h 937"/>
              <a:gd name="T78" fmla="*/ 506 w 937"/>
              <a:gd name="T79" fmla="*/ 1 h 9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937" h="937">
                <a:moveTo>
                  <a:pt x="468" y="0"/>
                </a:moveTo>
                <a:lnTo>
                  <a:pt x="430" y="1"/>
                </a:lnTo>
                <a:lnTo>
                  <a:pt x="392" y="6"/>
                </a:lnTo>
                <a:lnTo>
                  <a:pt x="355" y="13"/>
                </a:lnTo>
                <a:lnTo>
                  <a:pt x="320" y="23"/>
                </a:lnTo>
                <a:lnTo>
                  <a:pt x="286" y="36"/>
                </a:lnTo>
                <a:lnTo>
                  <a:pt x="253" y="52"/>
                </a:lnTo>
                <a:lnTo>
                  <a:pt x="221" y="70"/>
                </a:lnTo>
                <a:lnTo>
                  <a:pt x="191" y="90"/>
                </a:lnTo>
                <a:lnTo>
                  <a:pt x="163" y="112"/>
                </a:lnTo>
                <a:lnTo>
                  <a:pt x="137" y="137"/>
                </a:lnTo>
                <a:lnTo>
                  <a:pt x="112" y="163"/>
                </a:lnTo>
                <a:lnTo>
                  <a:pt x="90" y="191"/>
                </a:lnTo>
                <a:lnTo>
                  <a:pt x="70" y="221"/>
                </a:lnTo>
                <a:lnTo>
                  <a:pt x="52" y="253"/>
                </a:lnTo>
                <a:lnTo>
                  <a:pt x="36" y="286"/>
                </a:lnTo>
                <a:lnTo>
                  <a:pt x="23" y="320"/>
                </a:lnTo>
                <a:lnTo>
                  <a:pt x="13" y="355"/>
                </a:lnTo>
                <a:lnTo>
                  <a:pt x="6" y="392"/>
                </a:lnTo>
                <a:lnTo>
                  <a:pt x="1" y="430"/>
                </a:lnTo>
                <a:lnTo>
                  <a:pt x="0" y="468"/>
                </a:lnTo>
                <a:lnTo>
                  <a:pt x="1" y="506"/>
                </a:lnTo>
                <a:lnTo>
                  <a:pt x="6" y="544"/>
                </a:lnTo>
                <a:lnTo>
                  <a:pt x="13" y="581"/>
                </a:lnTo>
                <a:lnTo>
                  <a:pt x="23" y="616"/>
                </a:lnTo>
                <a:lnTo>
                  <a:pt x="36" y="650"/>
                </a:lnTo>
                <a:lnTo>
                  <a:pt x="52" y="683"/>
                </a:lnTo>
                <a:lnTo>
                  <a:pt x="70" y="715"/>
                </a:lnTo>
                <a:lnTo>
                  <a:pt x="90" y="745"/>
                </a:lnTo>
                <a:lnTo>
                  <a:pt x="112" y="773"/>
                </a:lnTo>
                <a:lnTo>
                  <a:pt x="137" y="799"/>
                </a:lnTo>
                <a:lnTo>
                  <a:pt x="163" y="824"/>
                </a:lnTo>
                <a:lnTo>
                  <a:pt x="191" y="846"/>
                </a:lnTo>
                <a:lnTo>
                  <a:pt x="221" y="866"/>
                </a:lnTo>
                <a:lnTo>
                  <a:pt x="253" y="884"/>
                </a:lnTo>
                <a:lnTo>
                  <a:pt x="286" y="900"/>
                </a:lnTo>
                <a:lnTo>
                  <a:pt x="320" y="913"/>
                </a:lnTo>
                <a:lnTo>
                  <a:pt x="355" y="923"/>
                </a:lnTo>
                <a:lnTo>
                  <a:pt x="392" y="930"/>
                </a:lnTo>
                <a:lnTo>
                  <a:pt x="430" y="935"/>
                </a:lnTo>
                <a:lnTo>
                  <a:pt x="468" y="937"/>
                </a:lnTo>
                <a:lnTo>
                  <a:pt x="506" y="935"/>
                </a:lnTo>
                <a:lnTo>
                  <a:pt x="544" y="930"/>
                </a:lnTo>
                <a:lnTo>
                  <a:pt x="581" y="923"/>
                </a:lnTo>
                <a:lnTo>
                  <a:pt x="616" y="913"/>
                </a:lnTo>
                <a:lnTo>
                  <a:pt x="650" y="900"/>
                </a:lnTo>
                <a:lnTo>
                  <a:pt x="683" y="884"/>
                </a:lnTo>
                <a:lnTo>
                  <a:pt x="715" y="866"/>
                </a:lnTo>
                <a:lnTo>
                  <a:pt x="745" y="846"/>
                </a:lnTo>
                <a:lnTo>
                  <a:pt x="773" y="824"/>
                </a:lnTo>
                <a:lnTo>
                  <a:pt x="799" y="799"/>
                </a:lnTo>
                <a:lnTo>
                  <a:pt x="824" y="773"/>
                </a:lnTo>
                <a:lnTo>
                  <a:pt x="846" y="745"/>
                </a:lnTo>
                <a:lnTo>
                  <a:pt x="866" y="715"/>
                </a:lnTo>
                <a:lnTo>
                  <a:pt x="884" y="683"/>
                </a:lnTo>
                <a:lnTo>
                  <a:pt x="900" y="650"/>
                </a:lnTo>
                <a:lnTo>
                  <a:pt x="913" y="616"/>
                </a:lnTo>
                <a:lnTo>
                  <a:pt x="923" y="581"/>
                </a:lnTo>
                <a:lnTo>
                  <a:pt x="930" y="544"/>
                </a:lnTo>
                <a:lnTo>
                  <a:pt x="935" y="506"/>
                </a:lnTo>
                <a:lnTo>
                  <a:pt x="937" y="468"/>
                </a:lnTo>
                <a:lnTo>
                  <a:pt x="935" y="430"/>
                </a:lnTo>
                <a:lnTo>
                  <a:pt x="930" y="392"/>
                </a:lnTo>
                <a:lnTo>
                  <a:pt x="923" y="355"/>
                </a:lnTo>
                <a:lnTo>
                  <a:pt x="913" y="320"/>
                </a:lnTo>
                <a:lnTo>
                  <a:pt x="900" y="286"/>
                </a:lnTo>
                <a:lnTo>
                  <a:pt x="884" y="253"/>
                </a:lnTo>
                <a:lnTo>
                  <a:pt x="866" y="221"/>
                </a:lnTo>
                <a:lnTo>
                  <a:pt x="846" y="191"/>
                </a:lnTo>
                <a:lnTo>
                  <a:pt x="824" y="163"/>
                </a:lnTo>
                <a:lnTo>
                  <a:pt x="799" y="137"/>
                </a:lnTo>
                <a:lnTo>
                  <a:pt x="773" y="112"/>
                </a:lnTo>
                <a:lnTo>
                  <a:pt x="745" y="90"/>
                </a:lnTo>
                <a:lnTo>
                  <a:pt x="715" y="70"/>
                </a:lnTo>
                <a:lnTo>
                  <a:pt x="683" y="52"/>
                </a:lnTo>
                <a:lnTo>
                  <a:pt x="650" y="36"/>
                </a:lnTo>
                <a:lnTo>
                  <a:pt x="616" y="23"/>
                </a:lnTo>
                <a:lnTo>
                  <a:pt x="581" y="13"/>
                </a:lnTo>
                <a:lnTo>
                  <a:pt x="544" y="6"/>
                </a:lnTo>
                <a:lnTo>
                  <a:pt x="506" y="1"/>
                </a:lnTo>
                <a:lnTo>
                  <a:pt x="468" y="0"/>
                </a:lnTo>
                <a:close/>
              </a:path>
            </a:pathLst>
          </a:custGeom>
          <a:solidFill>
            <a:srgbClr val="F791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lvl="0" algn="ctr"/>
            <a:r>
              <a:rPr lang="en-GB" sz="2400" b="1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Preparing </a:t>
            </a:r>
          </a:p>
          <a:p>
            <a:pPr lvl="0" algn="ctr"/>
            <a:r>
              <a:rPr lang="en-GB" sz="2400" b="1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and cooking</a:t>
            </a:r>
            <a:endParaRPr lang="en-GB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Freeform 26"/>
          <p:cNvSpPr>
            <a:spLocks noChangeAspect="1"/>
          </p:cNvSpPr>
          <p:nvPr/>
        </p:nvSpPr>
        <p:spPr bwMode="auto">
          <a:xfrm>
            <a:off x="3719515" y="4709599"/>
            <a:ext cx="1457311" cy="1463040"/>
          </a:xfrm>
          <a:custGeom>
            <a:avLst/>
            <a:gdLst>
              <a:gd name="T0" fmla="*/ 131 w 254"/>
              <a:gd name="T1" fmla="*/ 0 h 255"/>
              <a:gd name="T2" fmla="*/ 111 w 254"/>
              <a:gd name="T3" fmla="*/ 0 h 255"/>
              <a:gd name="T4" fmla="*/ 91 w 254"/>
              <a:gd name="T5" fmla="*/ 5 h 255"/>
              <a:gd name="T6" fmla="*/ 73 w 254"/>
              <a:gd name="T7" fmla="*/ 12 h 255"/>
              <a:gd name="T8" fmla="*/ 56 w 254"/>
              <a:gd name="T9" fmla="*/ 22 h 255"/>
              <a:gd name="T10" fmla="*/ 40 w 254"/>
              <a:gd name="T11" fmla="*/ 34 h 255"/>
              <a:gd name="T12" fmla="*/ 27 w 254"/>
              <a:gd name="T13" fmla="*/ 49 h 255"/>
              <a:gd name="T14" fmla="*/ 16 w 254"/>
              <a:gd name="T15" fmla="*/ 66 h 255"/>
              <a:gd name="T16" fmla="*/ 7 w 254"/>
              <a:gd name="T17" fmla="*/ 85 h 255"/>
              <a:gd name="T18" fmla="*/ 1 w 254"/>
              <a:gd name="T19" fmla="*/ 106 h 255"/>
              <a:gd name="T20" fmla="*/ 0 w 254"/>
              <a:gd name="T21" fmla="*/ 127 h 255"/>
              <a:gd name="T22" fmla="*/ 1 w 254"/>
              <a:gd name="T23" fmla="*/ 146 h 255"/>
              <a:gd name="T24" fmla="*/ 6 w 254"/>
              <a:gd name="T25" fmla="*/ 165 h 255"/>
              <a:gd name="T26" fmla="*/ 13 w 254"/>
              <a:gd name="T27" fmla="*/ 183 h 255"/>
              <a:gd name="T28" fmla="*/ 24 w 254"/>
              <a:gd name="T29" fmla="*/ 200 h 255"/>
              <a:gd name="T30" fmla="*/ 37 w 254"/>
              <a:gd name="T31" fmla="*/ 215 h 255"/>
              <a:gd name="T32" fmla="*/ 52 w 254"/>
              <a:gd name="T33" fmla="*/ 228 h 255"/>
              <a:gd name="T34" fmla="*/ 70 w 254"/>
              <a:gd name="T35" fmla="*/ 239 h 255"/>
              <a:gd name="T36" fmla="*/ 90 w 254"/>
              <a:gd name="T37" fmla="*/ 247 h 255"/>
              <a:gd name="T38" fmla="*/ 112 w 254"/>
              <a:gd name="T39" fmla="*/ 253 h 255"/>
              <a:gd name="T40" fmla="*/ 132 w 254"/>
              <a:gd name="T41" fmla="*/ 254 h 255"/>
              <a:gd name="T42" fmla="*/ 151 w 254"/>
              <a:gd name="T43" fmla="*/ 252 h 255"/>
              <a:gd name="T44" fmla="*/ 169 w 254"/>
              <a:gd name="T45" fmla="*/ 247 h 255"/>
              <a:gd name="T46" fmla="*/ 186 w 254"/>
              <a:gd name="T47" fmla="*/ 238 h 255"/>
              <a:gd name="T48" fmla="*/ 202 w 254"/>
              <a:gd name="T49" fmla="*/ 227 h 255"/>
              <a:gd name="T50" fmla="*/ 217 w 254"/>
              <a:gd name="T51" fmla="*/ 214 h 255"/>
              <a:gd name="T52" fmla="*/ 229 w 254"/>
              <a:gd name="T53" fmla="*/ 197 h 255"/>
              <a:gd name="T54" fmla="*/ 240 w 254"/>
              <a:gd name="T55" fmla="*/ 179 h 255"/>
              <a:gd name="T56" fmla="*/ 248 w 254"/>
              <a:gd name="T57" fmla="*/ 157 h 255"/>
              <a:gd name="T58" fmla="*/ 254 w 254"/>
              <a:gd name="T59" fmla="*/ 134 h 255"/>
              <a:gd name="T60" fmla="*/ 254 w 254"/>
              <a:gd name="T61" fmla="*/ 113 h 255"/>
              <a:gd name="T62" fmla="*/ 250 w 254"/>
              <a:gd name="T63" fmla="*/ 93 h 255"/>
              <a:gd name="T64" fmla="*/ 243 w 254"/>
              <a:gd name="T65" fmla="*/ 75 h 255"/>
              <a:gd name="T66" fmla="*/ 233 w 254"/>
              <a:gd name="T67" fmla="*/ 57 h 255"/>
              <a:gd name="T68" fmla="*/ 221 w 254"/>
              <a:gd name="T69" fmla="*/ 41 h 255"/>
              <a:gd name="T70" fmla="*/ 207 w 254"/>
              <a:gd name="T71" fmla="*/ 28 h 255"/>
              <a:gd name="T72" fmla="*/ 190 w 254"/>
              <a:gd name="T73" fmla="*/ 16 h 255"/>
              <a:gd name="T74" fmla="*/ 172 w 254"/>
              <a:gd name="T75" fmla="*/ 7 h 255"/>
              <a:gd name="T76" fmla="*/ 151 w 254"/>
              <a:gd name="T77" fmla="*/ 2 h 255"/>
              <a:gd name="T78" fmla="*/ 131 w 254"/>
              <a:gd name="T79" fmla="*/ 0 h 2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254" h="255">
                <a:moveTo>
                  <a:pt x="131" y="0"/>
                </a:moveTo>
                <a:lnTo>
                  <a:pt x="111" y="0"/>
                </a:lnTo>
                <a:lnTo>
                  <a:pt x="91" y="5"/>
                </a:lnTo>
                <a:lnTo>
                  <a:pt x="73" y="12"/>
                </a:lnTo>
                <a:lnTo>
                  <a:pt x="56" y="22"/>
                </a:lnTo>
                <a:lnTo>
                  <a:pt x="40" y="34"/>
                </a:lnTo>
                <a:lnTo>
                  <a:pt x="27" y="49"/>
                </a:lnTo>
                <a:lnTo>
                  <a:pt x="16" y="66"/>
                </a:lnTo>
                <a:lnTo>
                  <a:pt x="7" y="85"/>
                </a:lnTo>
                <a:lnTo>
                  <a:pt x="1" y="106"/>
                </a:lnTo>
                <a:lnTo>
                  <a:pt x="0" y="127"/>
                </a:lnTo>
                <a:lnTo>
                  <a:pt x="1" y="146"/>
                </a:lnTo>
                <a:lnTo>
                  <a:pt x="6" y="165"/>
                </a:lnTo>
                <a:lnTo>
                  <a:pt x="13" y="183"/>
                </a:lnTo>
                <a:lnTo>
                  <a:pt x="24" y="200"/>
                </a:lnTo>
                <a:lnTo>
                  <a:pt x="37" y="215"/>
                </a:lnTo>
                <a:lnTo>
                  <a:pt x="52" y="228"/>
                </a:lnTo>
                <a:lnTo>
                  <a:pt x="70" y="239"/>
                </a:lnTo>
                <a:lnTo>
                  <a:pt x="90" y="247"/>
                </a:lnTo>
                <a:lnTo>
                  <a:pt x="112" y="253"/>
                </a:lnTo>
                <a:lnTo>
                  <a:pt x="132" y="254"/>
                </a:lnTo>
                <a:lnTo>
                  <a:pt x="151" y="252"/>
                </a:lnTo>
                <a:lnTo>
                  <a:pt x="169" y="247"/>
                </a:lnTo>
                <a:lnTo>
                  <a:pt x="186" y="238"/>
                </a:lnTo>
                <a:lnTo>
                  <a:pt x="202" y="227"/>
                </a:lnTo>
                <a:lnTo>
                  <a:pt x="217" y="214"/>
                </a:lnTo>
                <a:lnTo>
                  <a:pt x="229" y="197"/>
                </a:lnTo>
                <a:lnTo>
                  <a:pt x="240" y="179"/>
                </a:lnTo>
                <a:lnTo>
                  <a:pt x="248" y="157"/>
                </a:lnTo>
                <a:lnTo>
                  <a:pt x="254" y="134"/>
                </a:lnTo>
                <a:lnTo>
                  <a:pt x="254" y="113"/>
                </a:lnTo>
                <a:lnTo>
                  <a:pt x="250" y="93"/>
                </a:lnTo>
                <a:lnTo>
                  <a:pt x="243" y="75"/>
                </a:lnTo>
                <a:lnTo>
                  <a:pt x="233" y="57"/>
                </a:lnTo>
                <a:lnTo>
                  <a:pt x="221" y="41"/>
                </a:lnTo>
                <a:lnTo>
                  <a:pt x="207" y="28"/>
                </a:lnTo>
                <a:lnTo>
                  <a:pt x="190" y="16"/>
                </a:lnTo>
                <a:lnTo>
                  <a:pt x="172" y="7"/>
                </a:lnTo>
                <a:lnTo>
                  <a:pt x="151" y="2"/>
                </a:lnTo>
                <a:lnTo>
                  <a:pt x="131" y="0"/>
                </a:lnTo>
                <a:close/>
              </a:path>
            </a:pathLst>
          </a:custGeom>
          <a:solidFill>
            <a:srgbClr val="B8D65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/>
            <a:endParaRPr lang="en-GB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Freeform 28"/>
          <p:cNvSpPr>
            <a:spLocks noChangeAspect="1"/>
          </p:cNvSpPr>
          <p:nvPr/>
        </p:nvSpPr>
        <p:spPr bwMode="auto">
          <a:xfrm>
            <a:off x="5711733" y="4495800"/>
            <a:ext cx="1468805" cy="1463040"/>
          </a:xfrm>
          <a:custGeom>
            <a:avLst/>
            <a:gdLst>
              <a:gd name="T0" fmla="*/ 131 w 255"/>
              <a:gd name="T1" fmla="*/ 0 h 254"/>
              <a:gd name="T2" fmla="*/ 111 w 255"/>
              <a:gd name="T3" fmla="*/ 0 h 254"/>
              <a:gd name="T4" fmla="*/ 91 w 255"/>
              <a:gd name="T5" fmla="*/ 5 h 254"/>
              <a:gd name="T6" fmla="*/ 73 w 255"/>
              <a:gd name="T7" fmla="*/ 12 h 254"/>
              <a:gd name="T8" fmla="*/ 56 w 255"/>
              <a:gd name="T9" fmla="*/ 22 h 254"/>
              <a:gd name="T10" fmla="*/ 40 w 255"/>
              <a:gd name="T11" fmla="*/ 34 h 254"/>
              <a:gd name="T12" fmla="*/ 27 w 255"/>
              <a:gd name="T13" fmla="*/ 49 h 254"/>
              <a:gd name="T14" fmla="*/ 16 w 255"/>
              <a:gd name="T15" fmla="*/ 66 h 254"/>
              <a:gd name="T16" fmla="*/ 7 w 255"/>
              <a:gd name="T17" fmla="*/ 85 h 254"/>
              <a:gd name="T18" fmla="*/ 1 w 255"/>
              <a:gd name="T19" fmla="*/ 106 h 254"/>
              <a:gd name="T20" fmla="*/ 0 w 255"/>
              <a:gd name="T21" fmla="*/ 127 h 254"/>
              <a:gd name="T22" fmla="*/ 1 w 255"/>
              <a:gd name="T23" fmla="*/ 146 h 254"/>
              <a:gd name="T24" fmla="*/ 6 w 255"/>
              <a:gd name="T25" fmla="*/ 165 h 254"/>
              <a:gd name="T26" fmla="*/ 13 w 255"/>
              <a:gd name="T27" fmla="*/ 183 h 254"/>
              <a:gd name="T28" fmla="*/ 24 w 255"/>
              <a:gd name="T29" fmla="*/ 200 h 254"/>
              <a:gd name="T30" fmla="*/ 37 w 255"/>
              <a:gd name="T31" fmla="*/ 215 h 254"/>
              <a:gd name="T32" fmla="*/ 52 w 255"/>
              <a:gd name="T33" fmla="*/ 228 h 254"/>
              <a:gd name="T34" fmla="*/ 70 w 255"/>
              <a:gd name="T35" fmla="*/ 239 h 254"/>
              <a:gd name="T36" fmla="*/ 90 w 255"/>
              <a:gd name="T37" fmla="*/ 247 h 254"/>
              <a:gd name="T38" fmla="*/ 112 w 255"/>
              <a:gd name="T39" fmla="*/ 253 h 254"/>
              <a:gd name="T40" fmla="*/ 132 w 255"/>
              <a:gd name="T41" fmla="*/ 254 h 254"/>
              <a:gd name="T42" fmla="*/ 151 w 255"/>
              <a:gd name="T43" fmla="*/ 252 h 254"/>
              <a:gd name="T44" fmla="*/ 169 w 255"/>
              <a:gd name="T45" fmla="*/ 247 h 254"/>
              <a:gd name="T46" fmla="*/ 186 w 255"/>
              <a:gd name="T47" fmla="*/ 238 h 254"/>
              <a:gd name="T48" fmla="*/ 202 w 255"/>
              <a:gd name="T49" fmla="*/ 227 h 254"/>
              <a:gd name="T50" fmla="*/ 217 w 255"/>
              <a:gd name="T51" fmla="*/ 214 h 254"/>
              <a:gd name="T52" fmla="*/ 229 w 255"/>
              <a:gd name="T53" fmla="*/ 197 h 254"/>
              <a:gd name="T54" fmla="*/ 240 w 255"/>
              <a:gd name="T55" fmla="*/ 179 h 254"/>
              <a:gd name="T56" fmla="*/ 248 w 255"/>
              <a:gd name="T57" fmla="*/ 157 h 254"/>
              <a:gd name="T58" fmla="*/ 254 w 255"/>
              <a:gd name="T59" fmla="*/ 134 h 254"/>
              <a:gd name="T60" fmla="*/ 254 w 255"/>
              <a:gd name="T61" fmla="*/ 113 h 254"/>
              <a:gd name="T62" fmla="*/ 250 w 255"/>
              <a:gd name="T63" fmla="*/ 93 h 254"/>
              <a:gd name="T64" fmla="*/ 243 w 255"/>
              <a:gd name="T65" fmla="*/ 75 h 254"/>
              <a:gd name="T66" fmla="*/ 233 w 255"/>
              <a:gd name="T67" fmla="*/ 57 h 254"/>
              <a:gd name="T68" fmla="*/ 221 w 255"/>
              <a:gd name="T69" fmla="*/ 41 h 254"/>
              <a:gd name="T70" fmla="*/ 207 w 255"/>
              <a:gd name="T71" fmla="*/ 28 h 254"/>
              <a:gd name="T72" fmla="*/ 190 w 255"/>
              <a:gd name="T73" fmla="*/ 16 h 254"/>
              <a:gd name="T74" fmla="*/ 172 w 255"/>
              <a:gd name="T75" fmla="*/ 7 h 254"/>
              <a:gd name="T76" fmla="*/ 151 w 255"/>
              <a:gd name="T77" fmla="*/ 2 h 254"/>
              <a:gd name="T78" fmla="*/ 131 w 255"/>
              <a:gd name="T79" fmla="*/ 0 h 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255" h="254">
                <a:moveTo>
                  <a:pt x="131" y="0"/>
                </a:moveTo>
                <a:lnTo>
                  <a:pt x="111" y="0"/>
                </a:lnTo>
                <a:lnTo>
                  <a:pt x="91" y="5"/>
                </a:lnTo>
                <a:lnTo>
                  <a:pt x="73" y="12"/>
                </a:lnTo>
                <a:lnTo>
                  <a:pt x="56" y="22"/>
                </a:lnTo>
                <a:lnTo>
                  <a:pt x="40" y="34"/>
                </a:lnTo>
                <a:lnTo>
                  <a:pt x="27" y="49"/>
                </a:lnTo>
                <a:lnTo>
                  <a:pt x="16" y="66"/>
                </a:lnTo>
                <a:lnTo>
                  <a:pt x="7" y="85"/>
                </a:lnTo>
                <a:lnTo>
                  <a:pt x="1" y="106"/>
                </a:lnTo>
                <a:lnTo>
                  <a:pt x="0" y="127"/>
                </a:lnTo>
                <a:lnTo>
                  <a:pt x="1" y="146"/>
                </a:lnTo>
                <a:lnTo>
                  <a:pt x="6" y="165"/>
                </a:lnTo>
                <a:lnTo>
                  <a:pt x="13" y="183"/>
                </a:lnTo>
                <a:lnTo>
                  <a:pt x="24" y="200"/>
                </a:lnTo>
                <a:lnTo>
                  <a:pt x="37" y="215"/>
                </a:lnTo>
                <a:lnTo>
                  <a:pt x="52" y="228"/>
                </a:lnTo>
                <a:lnTo>
                  <a:pt x="70" y="239"/>
                </a:lnTo>
                <a:lnTo>
                  <a:pt x="90" y="247"/>
                </a:lnTo>
                <a:lnTo>
                  <a:pt x="112" y="253"/>
                </a:lnTo>
                <a:lnTo>
                  <a:pt x="132" y="254"/>
                </a:lnTo>
                <a:lnTo>
                  <a:pt x="151" y="252"/>
                </a:lnTo>
                <a:lnTo>
                  <a:pt x="169" y="247"/>
                </a:lnTo>
                <a:lnTo>
                  <a:pt x="186" y="238"/>
                </a:lnTo>
                <a:lnTo>
                  <a:pt x="202" y="227"/>
                </a:lnTo>
                <a:lnTo>
                  <a:pt x="217" y="214"/>
                </a:lnTo>
                <a:lnTo>
                  <a:pt x="229" y="197"/>
                </a:lnTo>
                <a:lnTo>
                  <a:pt x="240" y="179"/>
                </a:lnTo>
                <a:lnTo>
                  <a:pt x="248" y="157"/>
                </a:lnTo>
                <a:lnTo>
                  <a:pt x="254" y="134"/>
                </a:lnTo>
                <a:lnTo>
                  <a:pt x="254" y="113"/>
                </a:lnTo>
                <a:lnTo>
                  <a:pt x="250" y="93"/>
                </a:lnTo>
                <a:lnTo>
                  <a:pt x="243" y="75"/>
                </a:lnTo>
                <a:lnTo>
                  <a:pt x="233" y="57"/>
                </a:lnTo>
                <a:lnTo>
                  <a:pt x="221" y="41"/>
                </a:lnTo>
                <a:lnTo>
                  <a:pt x="207" y="28"/>
                </a:lnTo>
                <a:lnTo>
                  <a:pt x="190" y="16"/>
                </a:lnTo>
                <a:lnTo>
                  <a:pt x="172" y="7"/>
                </a:lnTo>
                <a:lnTo>
                  <a:pt x="151" y="2"/>
                </a:lnTo>
                <a:lnTo>
                  <a:pt x="131" y="0"/>
                </a:lnTo>
                <a:close/>
              </a:path>
            </a:pathLst>
          </a:custGeom>
          <a:solidFill>
            <a:srgbClr val="8E5AA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/>
            <a:endParaRPr lang="en-GB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Freeform 30"/>
          <p:cNvSpPr>
            <a:spLocks noChangeAspect="1"/>
          </p:cNvSpPr>
          <p:nvPr/>
        </p:nvSpPr>
        <p:spPr bwMode="auto">
          <a:xfrm>
            <a:off x="1977047" y="1060239"/>
            <a:ext cx="1463047" cy="1463040"/>
          </a:xfrm>
          <a:custGeom>
            <a:avLst/>
            <a:gdLst>
              <a:gd name="T0" fmla="*/ 65 w 122"/>
              <a:gd name="T1" fmla="*/ 0 h 122"/>
              <a:gd name="T2" fmla="*/ 47 w 122"/>
              <a:gd name="T3" fmla="*/ 1 h 122"/>
              <a:gd name="T4" fmla="*/ 31 w 122"/>
              <a:gd name="T5" fmla="*/ 9 h 122"/>
              <a:gd name="T6" fmla="*/ 17 w 122"/>
              <a:gd name="T7" fmla="*/ 22 h 122"/>
              <a:gd name="T8" fmla="*/ 6 w 122"/>
              <a:gd name="T9" fmla="*/ 42 h 122"/>
              <a:gd name="T10" fmla="*/ 0 w 122"/>
              <a:gd name="T11" fmla="*/ 67 h 122"/>
              <a:gd name="T12" fmla="*/ 5 w 122"/>
              <a:gd name="T13" fmla="*/ 86 h 122"/>
              <a:gd name="T14" fmla="*/ 16 w 122"/>
              <a:gd name="T15" fmla="*/ 102 h 122"/>
              <a:gd name="T16" fmla="*/ 33 w 122"/>
              <a:gd name="T17" fmla="*/ 114 h 122"/>
              <a:gd name="T18" fmla="*/ 54 w 122"/>
              <a:gd name="T19" fmla="*/ 121 h 122"/>
              <a:gd name="T20" fmla="*/ 72 w 122"/>
              <a:gd name="T21" fmla="*/ 120 h 122"/>
              <a:gd name="T22" fmla="*/ 89 w 122"/>
              <a:gd name="T23" fmla="*/ 113 h 122"/>
              <a:gd name="T24" fmla="*/ 104 w 122"/>
              <a:gd name="T25" fmla="*/ 100 h 122"/>
              <a:gd name="T26" fmla="*/ 115 w 122"/>
              <a:gd name="T27" fmla="*/ 82 h 122"/>
              <a:gd name="T28" fmla="*/ 121 w 122"/>
              <a:gd name="T29" fmla="*/ 57 h 122"/>
              <a:gd name="T30" fmla="*/ 117 w 122"/>
              <a:gd name="T31" fmla="*/ 38 h 122"/>
              <a:gd name="T32" fmla="*/ 107 w 122"/>
              <a:gd name="T33" fmla="*/ 21 h 122"/>
              <a:gd name="T34" fmla="*/ 91 w 122"/>
              <a:gd name="T35" fmla="*/ 8 h 122"/>
              <a:gd name="T36" fmla="*/ 72 w 122"/>
              <a:gd name="T37" fmla="*/ 0 h 122"/>
              <a:gd name="T38" fmla="*/ 65 w 122"/>
              <a:gd name="T39" fmla="*/ 0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22" h="122">
                <a:moveTo>
                  <a:pt x="65" y="0"/>
                </a:moveTo>
                <a:lnTo>
                  <a:pt x="47" y="1"/>
                </a:lnTo>
                <a:lnTo>
                  <a:pt x="31" y="9"/>
                </a:lnTo>
                <a:lnTo>
                  <a:pt x="17" y="22"/>
                </a:lnTo>
                <a:lnTo>
                  <a:pt x="6" y="42"/>
                </a:lnTo>
                <a:lnTo>
                  <a:pt x="0" y="67"/>
                </a:lnTo>
                <a:lnTo>
                  <a:pt x="5" y="86"/>
                </a:lnTo>
                <a:lnTo>
                  <a:pt x="16" y="102"/>
                </a:lnTo>
                <a:lnTo>
                  <a:pt x="33" y="114"/>
                </a:lnTo>
                <a:lnTo>
                  <a:pt x="54" y="121"/>
                </a:lnTo>
                <a:lnTo>
                  <a:pt x="72" y="120"/>
                </a:lnTo>
                <a:lnTo>
                  <a:pt x="89" y="113"/>
                </a:lnTo>
                <a:lnTo>
                  <a:pt x="104" y="100"/>
                </a:lnTo>
                <a:lnTo>
                  <a:pt x="115" y="82"/>
                </a:lnTo>
                <a:lnTo>
                  <a:pt x="121" y="57"/>
                </a:lnTo>
                <a:lnTo>
                  <a:pt x="117" y="38"/>
                </a:lnTo>
                <a:lnTo>
                  <a:pt x="107" y="21"/>
                </a:lnTo>
                <a:lnTo>
                  <a:pt x="91" y="8"/>
                </a:lnTo>
                <a:lnTo>
                  <a:pt x="72" y="0"/>
                </a:lnTo>
                <a:lnTo>
                  <a:pt x="65" y="0"/>
                </a:lnTo>
                <a:close/>
              </a:path>
            </a:pathLst>
          </a:custGeom>
          <a:solidFill>
            <a:srgbClr val="BB4C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/>
            <a:endParaRPr lang="en-GB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Freeform 32"/>
          <p:cNvSpPr>
            <a:spLocks noChangeAspect="1"/>
          </p:cNvSpPr>
          <p:nvPr/>
        </p:nvSpPr>
        <p:spPr bwMode="auto">
          <a:xfrm>
            <a:off x="6612095" y="2842496"/>
            <a:ext cx="1452888" cy="1463040"/>
          </a:xfrm>
          <a:custGeom>
            <a:avLst/>
            <a:gdLst>
              <a:gd name="T0" fmla="*/ 70 w 143"/>
              <a:gd name="T1" fmla="*/ 0 h 144"/>
              <a:gd name="T2" fmla="*/ 50 w 143"/>
              <a:gd name="T3" fmla="*/ 3 h 144"/>
              <a:gd name="T4" fmla="*/ 33 w 143"/>
              <a:gd name="T5" fmla="*/ 11 h 144"/>
              <a:gd name="T6" fmla="*/ 18 w 143"/>
              <a:gd name="T7" fmla="*/ 24 h 144"/>
              <a:gd name="T8" fmla="*/ 6 w 143"/>
              <a:gd name="T9" fmla="*/ 42 h 144"/>
              <a:gd name="T10" fmla="*/ 0 w 143"/>
              <a:gd name="T11" fmla="*/ 63 h 144"/>
              <a:gd name="T12" fmla="*/ 0 w 143"/>
              <a:gd name="T13" fmla="*/ 81 h 144"/>
              <a:gd name="T14" fmla="*/ 5 w 143"/>
              <a:gd name="T15" fmla="*/ 98 h 144"/>
              <a:gd name="T16" fmla="*/ 15 w 143"/>
              <a:gd name="T17" fmla="*/ 114 h 144"/>
              <a:gd name="T18" fmla="*/ 31 w 143"/>
              <a:gd name="T19" fmla="*/ 127 h 144"/>
              <a:gd name="T20" fmla="*/ 51 w 143"/>
              <a:gd name="T21" fmla="*/ 137 h 144"/>
              <a:gd name="T22" fmla="*/ 77 w 143"/>
              <a:gd name="T23" fmla="*/ 143 h 144"/>
              <a:gd name="T24" fmla="*/ 95 w 143"/>
              <a:gd name="T25" fmla="*/ 139 h 144"/>
              <a:gd name="T26" fmla="*/ 111 w 143"/>
              <a:gd name="T27" fmla="*/ 130 h 144"/>
              <a:gd name="T28" fmla="*/ 126 w 143"/>
              <a:gd name="T29" fmla="*/ 116 h 144"/>
              <a:gd name="T30" fmla="*/ 136 w 143"/>
              <a:gd name="T31" fmla="*/ 97 h 144"/>
              <a:gd name="T32" fmla="*/ 143 w 143"/>
              <a:gd name="T33" fmla="*/ 74 h 144"/>
              <a:gd name="T34" fmla="*/ 141 w 143"/>
              <a:gd name="T35" fmla="*/ 53 h 144"/>
              <a:gd name="T36" fmla="*/ 133 w 143"/>
              <a:gd name="T37" fmla="*/ 35 h 144"/>
              <a:gd name="T38" fmla="*/ 121 w 143"/>
              <a:gd name="T39" fmla="*/ 19 h 144"/>
              <a:gd name="T40" fmla="*/ 104 w 143"/>
              <a:gd name="T41" fmla="*/ 8 h 144"/>
              <a:gd name="T42" fmla="*/ 85 w 143"/>
              <a:gd name="T43" fmla="*/ 1 h 144"/>
              <a:gd name="T44" fmla="*/ 70 w 143"/>
              <a:gd name="T45" fmla="*/ 0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43" h="144">
                <a:moveTo>
                  <a:pt x="70" y="0"/>
                </a:moveTo>
                <a:lnTo>
                  <a:pt x="50" y="3"/>
                </a:lnTo>
                <a:lnTo>
                  <a:pt x="33" y="11"/>
                </a:lnTo>
                <a:lnTo>
                  <a:pt x="18" y="24"/>
                </a:lnTo>
                <a:lnTo>
                  <a:pt x="6" y="42"/>
                </a:lnTo>
                <a:lnTo>
                  <a:pt x="0" y="63"/>
                </a:lnTo>
                <a:lnTo>
                  <a:pt x="0" y="81"/>
                </a:lnTo>
                <a:lnTo>
                  <a:pt x="5" y="98"/>
                </a:lnTo>
                <a:lnTo>
                  <a:pt x="15" y="114"/>
                </a:lnTo>
                <a:lnTo>
                  <a:pt x="31" y="127"/>
                </a:lnTo>
                <a:lnTo>
                  <a:pt x="51" y="137"/>
                </a:lnTo>
                <a:lnTo>
                  <a:pt x="77" y="143"/>
                </a:lnTo>
                <a:lnTo>
                  <a:pt x="95" y="139"/>
                </a:lnTo>
                <a:lnTo>
                  <a:pt x="111" y="130"/>
                </a:lnTo>
                <a:lnTo>
                  <a:pt x="126" y="116"/>
                </a:lnTo>
                <a:lnTo>
                  <a:pt x="136" y="97"/>
                </a:lnTo>
                <a:lnTo>
                  <a:pt x="143" y="74"/>
                </a:lnTo>
                <a:lnTo>
                  <a:pt x="141" y="53"/>
                </a:lnTo>
                <a:lnTo>
                  <a:pt x="133" y="35"/>
                </a:lnTo>
                <a:lnTo>
                  <a:pt x="121" y="19"/>
                </a:lnTo>
                <a:lnTo>
                  <a:pt x="104" y="8"/>
                </a:lnTo>
                <a:lnTo>
                  <a:pt x="85" y="1"/>
                </a:lnTo>
                <a:lnTo>
                  <a:pt x="70" y="0"/>
                </a:lnTo>
                <a:close/>
              </a:path>
            </a:pathLst>
          </a:custGeom>
          <a:solidFill>
            <a:srgbClr val="F791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/>
            <a:endParaRPr lang="en-GB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Freeform 33"/>
          <p:cNvSpPr>
            <a:spLocks/>
          </p:cNvSpPr>
          <p:nvPr/>
        </p:nvSpPr>
        <p:spPr bwMode="auto">
          <a:xfrm>
            <a:off x="5406561" y="2397610"/>
            <a:ext cx="249595" cy="251339"/>
          </a:xfrm>
          <a:custGeom>
            <a:avLst/>
            <a:gdLst>
              <a:gd name="T0" fmla="*/ 85 w 143"/>
              <a:gd name="T1" fmla="*/ 1 h 144"/>
              <a:gd name="T2" fmla="*/ 104 w 143"/>
              <a:gd name="T3" fmla="*/ 8 h 144"/>
              <a:gd name="T4" fmla="*/ 121 w 143"/>
              <a:gd name="T5" fmla="*/ 19 h 144"/>
              <a:gd name="T6" fmla="*/ 133 w 143"/>
              <a:gd name="T7" fmla="*/ 35 h 144"/>
              <a:gd name="T8" fmla="*/ 141 w 143"/>
              <a:gd name="T9" fmla="*/ 53 h 144"/>
              <a:gd name="T10" fmla="*/ 143 w 143"/>
              <a:gd name="T11" fmla="*/ 74 h 144"/>
              <a:gd name="T12" fmla="*/ 136 w 143"/>
              <a:gd name="T13" fmla="*/ 97 h 144"/>
              <a:gd name="T14" fmla="*/ 126 w 143"/>
              <a:gd name="T15" fmla="*/ 116 h 144"/>
              <a:gd name="T16" fmla="*/ 111 w 143"/>
              <a:gd name="T17" fmla="*/ 130 h 144"/>
              <a:gd name="T18" fmla="*/ 95 w 143"/>
              <a:gd name="T19" fmla="*/ 139 h 144"/>
              <a:gd name="T20" fmla="*/ 77 w 143"/>
              <a:gd name="T21" fmla="*/ 143 h 144"/>
              <a:gd name="T22" fmla="*/ 51 w 143"/>
              <a:gd name="T23" fmla="*/ 137 h 144"/>
              <a:gd name="T24" fmla="*/ 31 w 143"/>
              <a:gd name="T25" fmla="*/ 127 h 144"/>
              <a:gd name="T26" fmla="*/ 15 w 143"/>
              <a:gd name="T27" fmla="*/ 114 h 144"/>
              <a:gd name="T28" fmla="*/ 5 w 143"/>
              <a:gd name="T29" fmla="*/ 98 h 144"/>
              <a:gd name="T30" fmla="*/ 0 w 143"/>
              <a:gd name="T31" fmla="*/ 81 h 144"/>
              <a:gd name="T32" fmla="*/ 0 w 143"/>
              <a:gd name="T33" fmla="*/ 63 h 144"/>
              <a:gd name="T34" fmla="*/ 6 w 143"/>
              <a:gd name="T35" fmla="*/ 42 h 144"/>
              <a:gd name="T36" fmla="*/ 18 w 143"/>
              <a:gd name="T37" fmla="*/ 24 h 144"/>
              <a:gd name="T38" fmla="*/ 33 w 143"/>
              <a:gd name="T39" fmla="*/ 11 h 144"/>
              <a:gd name="T40" fmla="*/ 50 w 143"/>
              <a:gd name="T41" fmla="*/ 3 h 144"/>
              <a:gd name="T42" fmla="*/ 70 w 143"/>
              <a:gd name="T43" fmla="*/ 0 h 144"/>
              <a:gd name="T44" fmla="*/ 85 w 143"/>
              <a:gd name="T45" fmla="*/ 1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43" h="144">
                <a:moveTo>
                  <a:pt x="85" y="1"/>
                </a:moveTo>
                <a:lnTo>
                  <a:pt x="104" y="8"/>
                </a:lnTo>
                <a:lnTo>
                  <a:pt x="121" y="19"/>
                </a:lnTo>
                <a:lnTo>
                  <a:pt x="133" y="35"/>
                </a:lnTo>
                <a:lnTo>
                  <a:pt x="141" y="53"/>
                </a:lnTo>
                <a:lnTo>
                  <a:pt x="143" y="74"/>
                </a:lnTo>
                <a:lnTo>
                  <a:pt x="136" y="97"/>
                </a:lnTo>
                <a:lnTo>
                  <a:pt x="126" y="116"/>
                </a:lnTo>
                <a:lnTo>
                  <a:pt x="111" y="130"/>
                </a:lnTo>
                <a:lnTo>
                  <a:pt x="95" y="139"/>
                </a:lnTo>
                <a:lnTo>
                  <a:pt x="77" y="143"/>
                </a:lnTo>
                <a:lnTo>
                  <a:pt x="51" y="137"/>
                </a:lnTo>
                <a:lnTo>
                  <a:pt x="31" y="127"/>
                </a:lnTo>
                <a:lnTo>
                  <a:pt x="15" y="114"/>
                </a:lnTo>
                <a:lnTo>
                  <a:pt x="5" y="98"/>
                </a:lnTo>
                <a:lnTo>
                  <a:pt x="0" y="81"/>
                </a:lnTo>
                <a:lnTo>
                  <a:pt x="0" y="63"/>
                </a:lnTo>
                <a:lnTo>
                  <a:pt x="6" y="42"/>
                </a:lnTo>
                <a:lnTo>
                  <a:pt x="18" y="24"/>
                </a:lnTo>
                <a:lnTo>
                  <a:pt x="33" y="11"/>
                </a:lnTo>
                <a:lnTo>
                  <a:pt x="50" y="3"/>
                </a:lnTo>
                <a:lnTo>
                  <a:pt x="70" y="0"/>
                </a:lnTo>
                <a:lnTo>
                  <a:pt x="85" y="1"/>
                </a:lnTo>
                <a:close/>
              </a:path>
            </a:pathLst>
          </a:custGeom>
          <a:noFill/>
          <a:ln w="10261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/>
            <a:endParaRPr lang="en-GB" sz="24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Freeform 34"/>
          <p:cNvSpPr>
            <a:spLocks noChangeAspect="1"/>
          </p:cNvSpPr>
          <p:nvPr/>
        </p:nvSpPr>
        <p:spPr bwMode="auto">
          <a:xfrm>
            <a:off x="3679275" y="533400"/>
            <a:ext cx="1463050" cy="1463040"/>
          </a:xfrm>
          <a:custGeom>
            <a:avLst/>
            <a:gdLst>
              <a:gd name="T0" fmla="*/ 95 w 174"/>
              <a:gd name="T1" fmla="*/ 0 h 174"/>
              <a:gd name="T2" fmla="*/ 76 w 174"/>
              <a:gd name="T3" fmla="*/ 0 h 174"/>
              <a:gd name="T4" fmla="*/ 58 w 174"/>
              <a:gd name="T5" fmla="*/ 5 h 174"/>
              <a:gd name="T6" fmla="*/ 42 w 174"/>
              <a:gd name="T7" fmla="*/ 14 h 174"/>
              <a:gd name="T8" fmla="*/ 27 w 174"/>
              <a:gd name="T9" fmla="*/ 27 h 174"/>
              <a:gd name="T10" fmla="*/ 15 w 174"/>
              <a:gd name="T11" fmla="*/ 44 h 174"/>
              <a:gd name="T12" fmla="*/ 6 w 174"/>
              <a:gd name="T13" fmla="*/ 65 h 174"/>
              <a:gd name="T14" fmla="*/ 0 w 174"/>
              <a:gd name="T15" fmla="*/ 90 h 174"/>
              <a:gd name="T16" fmla="*/ 3 w 174"/>
              <a:gd name="T17" fmla="*/ 109 h 174"/>
              <a:gd name="T18" fmla="*/ 10 w 174"/>
              <a:gd name="T19" fmla="*/ 127 h 174"/>
              <a:gd name="T20" fmla="*/ 21 w 174"/>
              <a:gd name="T21" fmla="*/ 143 h 174"/>
              <a:gd name="T22" fmla="*/ 36 w 174"/>
              <a:gd name="T23" fmla="*/ 157 h 174"/>
              <a:gd name="T24" fmla="*/ 55 w 174"/>
              <a:gd name="T25" fmla="*/ 167 h 174"/>
              <a:gd name="T26" fmla="*/ 76 w 174"/>
              <a:gd name="T27" fmla="*/ 173 h 174"/>
              <a:gd name="T28" fmla="*/ 95 w 174"/>
              <a:gd name="T29" fmla="*/ 173 h 174"/>
              <a:gd name="T30" fmla="*/ 114 w 174"/>
              <a:gd name="T31" fmla="*/ 169 h 174"/>
              <a:gd name="T32" fmla="*/ 131 w 174"/>
              <a:gd name="T33" fmla="*/ 161 h 174"/>
              <a:gd name="T34" fmla="*/ 146 w 174"/>
              <a:gd name="T35" fmla="*/ 148 h 174"/>
              <a:gd name="T36" fmla="*/ 158 w 174"/>
              <a:gd name="T37" fmla="*/ 132 h 174"/>
              <a:gd name="T38" fmla="*/ 168 w 174"/>
              <a:gd name="T39" fmla="*/ 112 h 174"/>
              <a:gd name="T40" fmla="*/ 174 w 174"/>
              <a:gd name="T41" fmla="*/ 88 h 174"/>
              <a:gd name="T42" fmla="*/ 172 w 174"/>
              <a:gd name="T43" fmla="*/ 67 h 174"/>
              <a:gd name="T44" fmla="*/ 166 w 174"/>
              <a:gd name="T45" fmla="*/ 49 h 174"/>
              <a:gd name="T46" fmla="*/ 155 w 174"/>
              <a:gd name="T47" fmla="*/ 32 h 174"/>
              <a:gd name="T48" fmla="*/ 141 w 174"/>
              <a:gd name="T49" fmla="*/ 18 h 174"/>
              <a:gd name="T50" fmla="*/ 123 w 174"/>
              <a:gd name="T51" fmla="*/ 7 h 174"/>
              <a:gd name="T52" fmla="*/ 104 w 174"/>
              <a:gd name="T53" fmla="*/ 1 h 174"/>
              <a:gd name="T54" fmla="*/ 95 w 174"/>
              <a:gd name="T55" fmla="*/ 0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74" h="174">
                <a:moveTo>
                  <a:pt x="95" y="0"/>
                </a:moveTo>
                <a:lnTo>
                  <a:pt x="76" y="0"/>
                </a:lnTo>
                <a:lnTo>
                  <a:pt x="58" y="5"/>
                </a:lnTo>
                <a:lnTo>
                  <a:pt x="42" y="14"/>
                </a:lnTo>
                <a:lnTo>
                  <a:pt x="27" y="27"/>
                </a:lnTo>
                <a:lnTo>
                  <a:pt x="15" y="44"/>
                </a:lnTo>
                <a:lnTo>
                  <a:pt x="6" y="65"/>
                </a:lnTo>
                <a:lnTo>
                  <a:pt x="0" y="90"/>
                </a:lnTo>
                <a:lnTo>
                  <a:pt x="3" y="109"/>
                </a:lnTo>
                <a:lnTo>
                  <a:pt x="10" y="127"/>
                </a:lnTo>
                <a:lnTo>
                  <a:pt x="21" y="143"/>
                </a:lnTo>
                <a:lnTo>
                  <a:pt x="36" y="157"/>
                </a:lnTo>
                <a:lnTo>
                  <a:pt x="55" y="167"/>
                </a:lnTo>
                <a:lnTo>
                  <a:pt x="76" y="173"/>
                </a:lnTo>
                <a:lnTo>
                  <a:pt x="95" y="173"/>
                </a:lnTo>
                <a:lnTo>
                  <a:pt x="114" y="169"/>
                </a:lnTo>
                <a:lnTo>
                  <a:pt x="131" y="161"/>
                </a:lnTo>
                <a:lnTo>
                  <a:pt x="146" y="148"/>
                </a:lnTo>
                <a:lnTo>
                  <a:pt x="158" y="132"/>
                </a:lnTo>
                <a:lnTo>
                  <a:pt x="168" y="112"/>
                </a:lnTo>
                <a:lnTo>
                  <a:pt x="174" y="88"/>
                </a:lnTo>
                <a:lnTo>
                  <a:pt x="172" y="67"/>
                </a:lnTo>
                <a:lnTo>
                  <a:pt x="166" y="49"/>
                </a:lnTo>
                <a:lnTo>
                  <a:pt x="155" y="32"/>
                </a:lnTo>
                <a:lnTo>
                  <a:pt x="141" y="18"/>
                </a:lnTo>
                <a:lnTo>
                  <a:pt x="123" y="7"/>
                </a:lnTo>
                <a:lnTo>
                  <a:pt x="104" y="1"/>
                </a:lnTo>
                <a:lnTo>
                  <a:pt x="95" y="0"/>
                </a:lnTo>
                <a:close/>
              </a:path>
            </a:pathLst>
          </a:custGeom>
          <a:solidFill>
            <a:srgbClr val="FFD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/>
            <a:endParaRPr lang="en-GB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078016" y="1034087"/>
            <a:ext cx="6655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4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boil</a:t>
            </a:r>
            <a:endParaRPr lang="en-GB" sz="24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84781" y="1686596"/>
            <a:ext cx="13500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4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combine</a:t>
            </a:r>
            <a:endParaRPr lang="en-GB" sz="24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911980" y="3343183"/>
            <a:ext cx="8531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4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chop</a:t>
            </a:r>
            <a:endParaRPr lang="en-GB" sz="24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62055" y="4996487"/>
            <a:ext cx="7681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4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peel</a:t>
            </a:r>
            <a:endParaRPr lang="en-GB" sz="24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012794" y="5210286"/>
            <a:ext cx="8707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4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drain</a:t>
            </a:r>
            <a:endParaRPr lang="en-GB" sz="24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41263" y="4691687"/>
            <a:ext cx="6639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4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mix</a:t>
            </a:r>
            <a:endParaRPr lang="en-GB" sz="24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30625" y="2960929"/>
            <a:ext cx="6992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4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add</a:t>
            </a:r>
            <a:endParaRPr lang="en-GB" sz="24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56362" y="1560926"/>
            <a:ext cx="9044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wash</a:t>
            </a:r>
            <a:endParaRPr lang="en-GB" dirty="0"/>
          </a:p>
        </p:txBody>
      </p:sp>
      <p:cxnSp>
        <p:nvCxnSpPr>
          <p:cNvPr id="13" name="Straight Arrow Connector 12"/>
          <p:cNvCxnSpPr>
            <a:stCxn id="26" idx="39"/>
            <a:endCxn id="35" idx="14"/>
          </p:cNvCxnSpPr>
          <p:nvPr/>
        </p:nvCxnSpPr>
        <p:spPr>
          <a:xfrm flipV="1">
            <a:off x="4476253" y="1988032"/>
            <a:ext cx="1814" cy="294381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26" idx="33"/>
            <a:endCxn id="20" idx="22"/>
          </p:cNvCxnSpPr>
          <p:nvPr/>
        </p:nvCxnSpPr>
        <p:spPr>
          <a:xfrm flipV="1">
            <a:off x="5104603" y="2353594"/>
            <a:ext cx="469641" cy="312809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26" idx="29"/>
            <a:endCxn id="33" idx="5"/>
          </p:cNvCxnSpPr>
          <p:nvPr/>
        </p:nvCxnSpPr>
        <p:spPr>
          <a:xfrm>
            <a:off x="5225037" y="3163845"/>
            <a:ext cx="1387058" cy="318731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26" idx="24"/>
            <a:endCxn id="29" idx="5"/>
          </p:cNvCxnSpPr>
          <p:nvPr/>
        </p:nvCxnSpPr>
        <p:spPr>
          <a:xfrm>
            <a:off x="4942280" y="3718885"/>
            <a:ext cx="999854" cy="972755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26" idx="20"/>
            <a:endCxn id="27" idx="0"/>
          </p:cNvCxnSpPr>
          <p:nvPr/>
        </p:nvCxnSpPr>
        <p:spPr>
          <a:xfrm flipH="1">
            <a:off x="4471120" y="3912625"/>
            <a:ext cx="5133" cy="796974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26" idx="15"/>
            <a:endCxn id="22" idx="51"/>
          </p:cNvCxnSpPr>
          <p:nvPr/>
        </p:nvCxnSpPr>
        <p:spPr>
          <a:xfrm flipH="1">
            <a:off x="2923834" y="3718885"/>
            <a:ext cx="953741" cy="629000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26" idx="10"/>
            <a:endCxn id="24" idx="33"/>
          </p:cNvCxnSpPr>
          <p:nvPr/>
        </p:nvCxnSpPr>
        <p:spPr>
          <a:xfrm flipH="1" flipV="1">
            <a:off x="2209359" y="3105135"/>
            <a:ext cx="1385458" cy="5871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26" idx="5"/>
            <a:endCxn id="31" idx="12"/>
          </p:cNvCxnSpPr>
          <p:nvPr/>
        </p:nvCxnSpPr>
        <p:spPr>
          <a:xfrm flipH="1" flipV="1">
            <a:off x="3224235" y="2259452"/>
            <a:ext cx="564324" cy="305718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1248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2400"/>
            <a:ext cx="8229600" cy="6629400"/>
          </a:xfrm>
        </p:spPr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n-GB" sz="2400" b="1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Activity</a:t>
            </a:r>
            <a:r>
              <a:rPr lang="en-GB" sz="2400" b="1" dirty="0">
                <a:solidFill>
                  <a:srgbClr val="DA0000"/>
                </a:solidFill>
                <a:latin typeface="Arial"/>
                <a:ea typeface="Calibri"/>
                <a:cs typeface="Times New Roman"/>
              </a:rPr>
              <a:t> 1c </a:t>
            </a:r>
            <a:r>
              <a:rPr lang="en-GB" sz="2400" b="1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Answer the questions.</a:t>
            </a:r>
            <a:endParaRPr lang="en-GB" sz="2400" dirty="0">
              <a:latin typeface="Times New Roman"/>
              <a:ea typeface="Calibri"/>
              <a:cs typeface="Times New Roman"/>
            </a:endParaRPr>
          </a:p>
          <a:p>
            <a:pPr marL="515938" indent="-515938">
              <a:spcBef>
                <a:spcPts val="0"/>
              </a:spcBef>
              <a:buNone/>
            </a:pPr>
            <a:r>
              <a:rPr lang="en-GB" sz="2400" b="1" dirty="0">
                <a:solidFill>
                  <a:srgbClr val="FF6600"/>
                </a:solidFill>
                <a:latin typeface="Arial"/>
                <a:ea typeface="Calibri"/>
                <a:cs typeface="Times New Roman"/>
              </a:rPr>
              <a:t>1. 	</a:t>
            </a:r>
            <a:r>
              <a:rPr lang="en-GB" sz="24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Who knows the recipe for this salad?</a:t>
            </a:r>
          </a:p>
          <a:p>
            <a:pPr marL="515938" indent="-515938">
              <a:spcBef>
                <a:spcPts val="0"/>
              </a:spcBef>
              <a:buNone/>
            </a:pPr>
            <a:endParaRPr lang="en-GB" sz="2400" dirty="0">
              <a:latin typeface="Times New Roman"/>
              <a:ea typeface="Calibri"/>
              <a:cs typeface="Times New Roman"/>
            </a:endParaRPr>
          </a:p>
          <a:p>
            <a:pPr marL="515938" indent="-515938">
              <a:spcBef>
                <a:spcPts val="0"/>
              </a:spcBef>
              <a:buNone/>
            </a:pPr>
            <a:r>
              <a:rPr lang="en-GB" sz="2400" b="1" dirty="0">
                <a:solidFill>
                  <a:srgbClr val="FF6600"/>
                </a:solidFill>
                <a:latin typeface="Arial"/>
                <a:ea typeface="Calibri"/>
                <a:cs typeface="Times New Roman"/>
              </a:rPr>
              <a:t>2. 	</a:t>
            </a:r>
            <a:r>
              <a:rPr lang="en-GB" sz="24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Why does Nick’s mum like this salad?</a:t>
            </a:r>
          </a:p>
          <a:p>
            <a:pPr marL="515938" indent="-515938">
              <a:spcBef>
                <a:spcPts val="0"/>
              </a:spcBef>
              <a:buNone/>
            </a:pPr>
            <a:endParaRPr lang="en-GB" sz="2400" dirty="0">
              <a:latin typeface="Times New Roman"/>
              <a:ea typeface="Calibri"/>
              <a:cs typeface="Times New Roman"/>
            </a:endParaRPr>
          </a:p>
          <a:p>
            <a:pPr marL="515938" indent="-515938">
              <a:spcBef>
                <a:spcPts val="0"/>
              </a:spcBef>
              <a:buNone/>
            </a:pPr>
            <a:r>
              <a:rPr lang="en-GB" sz="2400" b="1" dirty="0">
                <a:solidFill>
                  <a:srgbClr val="FF6600"/>
                </a:solidFill>
                <a:latin typeface="Arial"/>
                <a:ea typeface="Calibri"/>
                <a:cs typeface="Times New Roman"/>
              </a:rPr>
              <a:t>3. 	</a:t>
            </a:r>
            <a:r>
              <a:rPr lang="en-GB" sz="24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When are salads popular in England?</a:t>
            </a:r>
          </a:p>
          <a:p>
            <a:pPr marL="515938" indent="-515938">
              <a:spcBef>
                <a:spcPts val="0"/>
              </a:spcBef>
              <a:buNone/>
            </a:pPr>
            <a:endParaRPr lang="en-GB" sz="2400" dirty="0">
              <a:latin typeface="Times New Roman"/>
              <a:ea typeface="Calibri"/>
              <a:cs typeface="Times New Roman"/>
            </a:endParaRPr>
          </a:p>
          <a:p>
            <a:pPr marL="515938" indent="-515938">
              <a:spcBef>
                <a:spcPts val="0"/>
              </a:spcBef>
              <a:buNone/>
            </a:pPr>
            <a:r>
              <a:rPr lang="en-GB" sz="2400" b="1" dirty="0">
                <a:solidFill>
                  <a:srgbClr val="FF6600"/>
                </a:solidFill>
                <a:latin typeface="Arial"/>
                <a:ea typeface="Calibri"/>
                <a:cs typeface="Times New Roman"/>
              </a:rPr>
              <a:t>4. 	</a:t>
            </a:r>
            <a:r>
              <a:rPr lang="en-GB" sz="24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What does </a:t>
            </a:r>
            <a:r>
              <a:rPr lang="en-GB" sz="2400" dirty="0" err="1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Mi</a:t>
            </a:r>
            <a:r>
              <a:rPr lang="en-GB" sz="24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 like about salads?</a:t>
            </a:r>
          </a:p>
          <a:p>
            <a:pPr marL="515938" indent="-515938">
              <a:spcBef>
                <a:spcPts val="0"/>
              </a:spcBef>
              <a:buNone/>
            </a:pPr>
            <a:endParaRPr lang="en-GB" sz="2400" dirty="0">
              <a:latin typeface="Times New Roman"/>
              <a:ea typeface="Calibri"/>
              <a:cs typeface="Times New Roman"/>
            </a:endParaRPr>
          </a:p>
          <a:p>
            <a:pPr marL="515938" indent="-515938">
              <a:spcBef>
                <a:spcPts val="0"/>
              </a:spcBef>
              <a:buNone/>
            </a:pPr>
            <a:endParaRPr lang="en-GB" sz="2400" b="1" dirty="0">
              <a:solidFill>
                <a:srgbClr val="FF6600"/>
              </a:solidFill>
              <a:latin typeface="Arial"/>
              <a:ea typeface="Calibri"/>
              <a:cs typeface="Times New Roman"/>
            </a:endParaRPr>
          </a:p>
          <a:p>
            <a:pPr marL="515938" indent="-515938">
              <a:spcBef>
                <a:spcPts val="0"/>
              </a:spcBef>
              <a:buNone/>
            </a:pPr>
            <a:r>
              <a:rPr lang="en-GB" sz="2400" b="1" dirty="0">
                <a:solidFill>
                  <a:srgbClr val="FF6600"/>
                </a:solidFill>
                <a:latin typeface="Arial"/>
                <a:ea typeface="Calibri"/>
                <a:cs typeface="Times New Roman"/>
              </a:rPr>
              <a:t>5. 	</a:t>
            </a:r>
            <a:r>
              <a:rPr lang="en-GB" sz="24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What does each person do to prepare the salad?</a:t>
            </a:r>
          </a:p>
          <a:p>
            <a:pPr marL="515938" indent="-515938">
              <a:spcBef>
                <a:spcPts val="0"/>
              </a:spcBef>
              <a:buNone/>
            </a:pPr>
            <a:endParaRPr lang="en-GB" sz="2400" dirty="0">
              <a:latin typeface="Times New Roman"/>
              <a:ea typeface="Calibri"/>
              <a:cs typeface="Times New Roman"/>
            </a:endParaRPr>
          </a:p>
          <a:p>
            <a:pPr marL="515938" indent="-515938">
              <a:spcBef>
                <a:spcPts val="0"/>
              </a:spcBef>
              <a:buNone/>
            </a:pPr>
            <a:endParaRPr lang="en-GB" sz="2400" b="1" dirty="0">
              <a:solidFill>
                <a:srgbClr val="FF6600"/>
              </a:solidFill>
              <a:latin typeface="Arial"/>
              <a:ea typeface="Calibri"/>
              <a:cs typeface="Times New Roman"/>
            </a:endParaRPr>
          </a:p>
          <a:p>
            <a:pPr marL="515938" indent="-515938">
              <a:spcBef>
                <a:spcPts val="0"/>
              </a:spcBef>
              <a:buNone/>
            </a:pPr>
            <a:endParaRPr lang="en-GB" sz="2400" b="1" dirty="0">
              <a:solidFill>
                <a:srgbClr val="FF6600"/>
              </a:solidFill>
              <a:latin typeface="Arial"/>
              <a:ea typeface="Calibri"/>
              <a:cs typeface="Times New Roman"/>
            </a:endParaRPr>
          </a:p>
          <a:p>
            <a:pPr marL="515938" indent="-515938">
              <a:spcBef>
                <a:spcPts val="0"/>
              </a:spcBef>
              <a:buNone/>
            </a:pPr>
            <a:endParaRPr lang="en-GB" sz="2400" b="1" dirty="0">
              <a:solidFill>
                <a:srgbClr val="FF6600"/>
              </a:solidFill>
              <a:latin typeface="Arial"/>
              <a:ea typeface="Calibri"/>
              <a:cs typeface="Times New Roman"/>
            </a:endParaRPr>
          </a:p>
          <a:p>
            <a:pPr marL="515938" indent="-515938">
              <a:spcBef>
                <a:spcPts val="0"/>
              </a:spcBef>
              <a:buNone/>
            </a:pPr>
            <a:r>
              <a:rPr lang="en-GB" sz="2400" b="1" dirty="0">
                <a:solidFill>
                  <a:srgbClr val="FF6600"/>
                </a:solidFill>
                <a:latin typeface="Arial"/>
                <a:ea typeface="Calibri"/>
                <a:cs typeface="Times New Roman"/>
              </a:rPr>
              <a:t>6. 	</a:t>
            </a:r>
            <a:r>
              <a:rPr lang="en-GB" sz="24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How do we know that Nick wants to eat the salad?</a:t>
            </a:r>
            <a:endParaRPr lang="en-GB" sz="2400" dirty="0">
              <a:latin typeface="Times New Roman"/>
              <a:ea typeface="Calibri"/>
              <a:cs typeface="Times New Roman"/>
            </a:endParaRPr>
          </a:p>
          <a:p>
            <a:pPr marL="0" indent="0">
              <a:buNone/>
            </a:pP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990528" y="890285"/>
            <a:ext cx="796419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Nick’s mum.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990528" y="1635901"/>
            <a:ext cx="796419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Because it’s simple and delicious.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990528" y="2368356"/>
            <a:ext cx="796419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In the summertime.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990528" y="3089796"/>
            <a:ext cx="796419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They are versatile, and you can use lots of different ingredients in a salad.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990528" y="4173901"/>
            <a:ext cx="7964196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Nick’s mum boils and drains the prawns. Nick washes the celery, peels the prawns, and mixes the ingredients.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washes the spring onions, chops the celery and spring onions, and mixes the ingredients.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990528" y="5988874"/>
            <a:ext cx="796419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Because he is finding it difficult to wait for one hour.</a:t>
            </a:r>
          </a:p>
        </p:txBody>
      </p:sp>
    </p:spTree>
    <p:extLst>
      <p:ext uri="{BB962C8B-B14F-4D97-AF65-F5344CB8AC3E}">
        <p14:creationId xmlns:p14="http://schemas.microsoft.com/office/powerpoint/2010/main" val="474942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0"/>
            <a:ext cx="8229600" cy="6477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5" name="Flowchart: Document 4"/>
          <p:cNvSpPr/>
          <p:nvPr/>
        </p:nvSpPr>
        <p:spPr>
          <a:xfrm>
            <a:off x="533488" y="228600"/>
            <a:ext cx="8001000" cy="4495800"/>
          </a:xfrm>
          <a:prstGeom prst="flowChartDocument">
            <a:avLst/>
          </a:prstGeom>
          <a:solidFill>
            <a:schemeClr val="accent6">
              <a:lumMod val="75000"/>
            </a:schemeClr>
          </a:solidFill>
          <a:ln w="28575">
            <a:solidFill>
              <a:srgbClr val="FFC00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Bef>
                <a:spcPct val="20000"/>
              </a:spcBef>
            </a:pPr>
            <a:r>
              <a:rPr lang="en-GB" sz="2400" b="1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Watch out!</a:t>
            </a:r>
            <a:endParaRPr lang="en-GB" sz="2400" dirty="0">
              <a:solidFill>
                <a:schemeClr val="bg1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lvl="0">
              <a:spcBef>
                <a:spcPct val="20000"/>
              </a:spcBef>
            </a:pPr>
            <a:r>
              <a:rPr lang="en-GB" sz="2400" i="1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Can’t wait </a:t>
            </a:r>
            <a:r>
              <a:rPr lang="en-GB" sz="2400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is used to emphasise that you are very excited about something.</a:t>
            </a:r>
          </a:p>
          <a:p>
            <a:pPr lvl="0">
              <a:spcBef>
                <a:spcPct val="20000"/>
              </a:spcBef>
            </a:pPr>
            <a:r>
              <a:rPr lang="en-GB" sz="2400" b="1" i="1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Example:</a:t>
            </a:r>
            <a:endParaRPr lang="en-GB" sz="2400" dirty="0">
              <a:solidFill>
                <a:schemeClr val="bg1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marL="342900" lvl="0" indent="-342900">
              <a:spcBef>
                <a:spcPct val="20000"/>
              </a:spcBef>
              <a:buClr>
                <a:srgbClr val="F79646">
                  <a:lumMod val="75000"/>
                </a:srgbClr>
              </a:buClr>
              <a:buFont typeface="Arial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She </a:t>
            </a:r>
            <a:r>
              <a:rPr lang="en-GB" sz="2400" i="1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can’t wait </a:t>
            </a:r>
            <a:r>
              <a:rPr lang="en-GB" sz="2400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to see her cousin again.</a:t>
            </a:r>
          </a:p>
          <a:p>
            <a:pPr marL="342900" lvl="0" indent="-342900">
              <a:spcBef>
                <a:spcPct val="20000"/>
              </a:spcBef>
              <a:buClr>
                <a:srgbClr val="F79646">
                  <a:lumMod val="75000"/>
                </a:srgbClr>
              </a:buClr>
              <a:buFont typeface="Arial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I </a:t>
            </a:r>
            <a:r>
              <a:rPr lang="en-GB" sz="2400" i="1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can’t wait </a:t>
            </a:r>
            <a:r>
              <a:rPr lang="en-GB" sz="2400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for my birthday party.</a:t>
            </a:r>
          </a:p>
          <a:p>
            <a:pPr marL="342900" lvl="0" indent="-342900">
              <a:spcBef>
                <a:spcPct val="20000"/>
              </a:spcBef>
              <a:buClr>
                <a:srgbClr val="F79646">
                  <a:lumMod val="75000"/>
                </a:srgbClr>
              </a:buClr>
              <a:buFont typeface="Arial" pitchFamily="34" charset="0"/>
              <a:buChar char="•"/>
            </a:pPr>
            <a:r>
              <a:rPr lang="en-GB" sz="2400" i="1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I’m starving! </a:t>
            </a:r>
            <a:r>
              <a:rPr lang="en-GB" sz="2400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is an informal way of saying that you are very hungry.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93426" y="3429000"/>
            <a:ext cx="2145978" cy="16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8695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52400"/>
            <a:ext cx="8610600" cy="6477000"/>
          </a:xfrm>
        </p:spPr>
        <p:txBody>
          <a:bodyPr>
            <a:normAutofit lnSpcReduction="10000"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n-GB" sz="2400" b="1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Activity</a:t>
            </a:r>
            <a:r>
              <a:rPr lang="en-GB" sz="2400" b="1" dirty="0">
                <a:solidFill>
                  <a:srgbClr val="DA0000"/>
                </a:solidFill>
                <a:latin typeface="Arial"/>
                <a:ea typeface="Calibri"/>
                <a:cs typeface="Times New Roman"/>
              </a:rPr>
              <a:t> 2 </a:t>
            </a:r>
            <a:r>
              <a:rPr lang="en-GB" sz="2400" b="1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Write the name of each dish in the box under </a:t>
            </a:r>
            <a:r>
              <a:rPr lang="en-GB" sz="2400" b="1" dirty="0">
                <a:latin typeface="Arial"/>
                <a:ea typeface="Calibri"/>
                <a:cs typeface="Times New Roman"/>
              </a:rPr>
              <a:t>each picture.</a:t>
            </a:r>
          </a:p>
          <a:p>
            <a:pPr marL="0" indent="0">
              <a:spcAft>
                <a:spcPts val="0"/>
              </a:spcAft>
              <a:buNone/>
            </a:pPr>
            <a:endParaRPr lang="en-US" sz="2400" b="1" dirty="0">
              <a:latin typeface="Arial"/>
              <a:ea typeface="Calibri"/>
              <a:cs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endParaRPr lang="en-GB" sz="2400" dirty="0">
              <a:latin typeface="Times New Roman"/>
              <a:ea typeface="Calibri"/>
              <a:cs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endParaRPr lang="en-GB" sz="2400" b="1" dirty="0">
              <a:latin typeface="Arial"/>
              <a:ea typeface="Calibri"/>
              <a:cs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endParaRPr lang="en-GB" sz="2400" b="1" dirty="0">
              <a:latin typeface="Arial"/>
              <a:ea typeface="Calibri"/>
              <a:cs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endParaRPr lang="en-GB" sz="2400" b="1" dirty="0">
              <a:latin typeface="Arial"/>
              <a:ea typeface="Calibri"/>
              <a:cs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endParaRPr lang="en-GB" sz="2400" b="1" dirty="0">
              <a:latin typeface="Arial"/>
              <a:ea typeface="Calibri"/>
              <a:cs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endParaRPr lang="en-GB" sz="2400" b="1" dirty="0">
              <a:latin typeface="Arial"/>
              <a:ea typeface="Calibri"/>
              <a:cs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endParaRPr lang="en-GB" sz="2400" b="1" dirty="0">
              <a:latin typeface="Arial"/>
              <a:ea typeface="Calibri"/>
              <a:cs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endParaRPr lang="en-GB" sz="2400" b="1" dirty="0">
              <a:latin typeface="Arial"/>
              <a:ea typeface="Calibri"/>
              <a:cs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endParaRPr lang="en-GB" sz="2400" b="1" dirty="0">
              <a:latin typeface="Arial"/>
              <a:ea typeface="Calibri"/>
              <a:cs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endParaRPr lang="en-GB" sz="2400" b="1" dirty="0">
              <a:latin typeface="Arial"/>
              <a:ea typeface="Calibri"/>
              <a:cs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endParaRPr lang="en-GB" sz="2400" b="1" dirty="0">
              <a:latin typeface="Arial"/>
              <a:ea typeface="Calibri"/>
              <a:cs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endParaRPr lang="en-GB" sz="2400" b="1" dirty="0">
              <a:latin typeface="Arial"/>
              <a:ea typeface="Calibri"/>
              <a:cs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GB" sz="2400" b="1" dirty="0">
                <a:latin typeface="Arial"/>
                <a:ea typeface="Calibri"/>
                <a:cs typeface="Times New Roman"/>
              </a:rPr>
              <a:t>Listen, check, and repeat.</a:t>
            </a: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5" name="Rounded Rectangle 4"/>
          <p:cNvSpPr/>
          <p:nvPr/>
        </p:nvSpPr>
        <p:spPr>
          <a:xfrm>
            <a:off x="294968" y="875076"/>
            <a:ext cx="8239432" cy="822960"/>
          </a:xfrm>
          <a:prstGeom prst="roundRect">
            <a:avLst/>
          </a:prstGeom>
          <a:solidFill>
            <a:srgbClr val="00B6AD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latin typeface="Arial" pitchFamily="34" charset="0"/>
                <a:cs typeface="Arial" pitchFamily="34" charset="0"/>
              </a:rPr>
              <a:t>lasagne	 steak pie 	curry 	Cobb salad 	fajitas</a:t>
            </a:r>
          </a:p>
          <a:p>
            <a:r>
              <a:rPr lang="en-GB" sz="2400" dirty="0">
                <a:latin typeface="Arial" pitchFamily="34" charset="0"/>
                <a:cs typeface="Arial" pitchFamily="34" charset="0"/>
              </a:rPr>
              <a:t>beef noodle soup 		sushi 	mango 	sticky rice</a:t>
            </a:r>
          </a:p>
        </p:txBody>
      </p:sp>
      <p:sp>
        <p:nvSpPr>
          <p:cNvPr id="32" name="Text Box 3"/>
          <p:cNvSpPr txBox="1">
            <a:spLocks noChangeArrowheads="1"/>
          </p:cNvSpPr>
          <p:nvPr/>
        </p:nvSpPr>
        <p:spPr bwMode="auto">
          <a:xfrm>
            <a:off x="172735" y="3562617"/>
            <a:ext cx="18716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Cobb salad</a:t>
            </a:r>
          </a:p>
        </p:txBody>
      </p:sp>
      <p:sp>
        <p:nvSpPr>
          <p:cNvPr id="33" name="Text Box 4"/>
          <p:cNvSpPr txBox="1">
            <a:spLocks noChangeArrowheads="1"/>
          </p:cNvSpPr>
          <p:nvPr/>
        </p:nvSpPr>
        <p:spPr bwMode="auto">
          <a:xfrm>
            <a:off x="2849866" y="3562617"/>
            <a:ext cx="12969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sushi</a:t>
            </a:r>
          </a:p>
        </p:txBody>
      </p:sp>
      <p:sp>
        <p:nvSpPr>
          <p:cNvPr id="34" name="Text Box 5"/>
          <p:cNvSpPr txBox="1">
            <a:spLocks noChangeArrowheads="1"/>
          </p:cNvSpPr>
          <p:nvPr/>
        </p:nvSpPr>
        <p:spPr bwMode="auto">
          <a:xfrm>
            <a:off x="4671770" y="3562617"/>
            <a:ext cx="18716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steak pie</a:t>
            </a:r>
          </a:p>
        </p:txBody>
      </p:sp>
      <p:sp>
        <p:nvSpPr>
          <p:cNvPr id="35" name="Text Box 6"/>
          <p:cNvSpPr txBox="1">
            <a:spLocks noChangeArrowheads="1"/>
          </p:cNvSpPr>
          <p:nvPr/>
        </p:nvSpPr>
        <p:spPr bwMode="auto">
          <a:xfrm>
            <a:off x="7288248" y="3562617"/>
            <a:ext cx="14398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fajitas</a:t>
            </a:r>
          </a:p>
        </p:txBody>
      </p:sp>
      <p:sp>
        <p:nvSpPr>
          <p:cNvPr id="36" name="Text Box 11"/>
          <p:cNvSpPr txBox="1">
            <a:spLocks noChangeArrowheads="1"/>
          </p:cNvSpPr>
          <p:nvPr/>
        </p:nvSpPr>
        <p:spPr bwMode="auto">
          <a:xfrm>
            <a:off x="537774" y="5665490"/>
            <a:ext cx="1263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lasagne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 Box 12"/>
          <p:cNvSpPr txBox="1">
            <a:spLocks noChangeArrowheads="1"/>
          </p:cNvSpPr>
          <p:nvPr/>
        </p:nvSpPr>
        <p:spPr bwMode="auto">
          <a:xfrm>
            <a:off x="2130011" y="5661025"/>
            <a:ext cx="26638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mango sticky rice</a:t>
            </a:r>
          </a:p>
        </p:txBody>
      </p:sp>
      <p:sp>
        <p:nvSpPr>
          <p:cNvPr id="38" name="Text Box 13"/>
          <p:cNvSpPr txBox="1">
            <a:spLocks noChangeArrowheads="1"/>
          </p:cNvSpPr>
          <p:nvPr/>
        </p:nvSpPr>
        <p:spPr bwMode="auto">
          <a:xfrm>
            <a:off x="4696952" y="5667395"/>
            <a:ext cx="26638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beef noodle soup</a:t>
            </a:r>
          </a:p>
        </p:txBody>
      </p:sp>
      <p:sp>
        <p:nvSpPr>
          <p:cNvPr id="39" name="Text Box 14"/>
          <p:cNvSpPr txBox="1">
            <a:spLocks noChangeArrowheads="1"/>
          </p:cNvSpPr>
          <p:nvPr/>
        </p:nvSpPr>
        <p:spPr bwMode="auto">
          <a:xfrm>
            <a:off x="7430567" y="5665490"/>
            <a:ext cx="1368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curry</a:t>
            </a:r>
          </a:p>
        </p:txBody>
      </p:sp>
      <p:sp>
        <p:nvSpPr>
          <p:cNvPr id="29" name="Rounded Rectangle 28"/>
          <p:cNvSpPr>
            <a:spLocks noChangeAspect="1"/>
          </p:cNvSpPr>
          <p:nvPr/>
        </p:nvSpPr>
        <p:spPr>
          <a:xfrm>
            <a:off x="87889" y="2039529"/>
            <a:ext cx="2029260" cy="1499616"/>
          </a:xfrm>
          <a:prstGeom prst="roundRect">
            <a:avLst>
              <a:gd name="adj" fmla="val 3882"/>
            </a:avLst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0" name="Rounded Rectangle 29"/>
          <p:cNvSpPr>
            <a:spLocks noChangeAspect="1"/>
          </p:cNvSpPr>
          <p:nvPr/>
        </p:nvSpPr>
        <p:spPr>
          <a:xfrm>
            <a:off x="4691663" y="2039529"/>
            <a:ext cx="2029260" cy="1499616"/>
          </a:xfrm>
          <a:prstGeom prst="roundRect">
            <a:avLst>
              <a:gd name="adj" fmla="val 8799"/>
            </a:avLst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000" r="-1000"/>
            </a:stretch>
          </a:blip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1" name="Rounded Rectangle 30"/>
          <p:cNvSpPr>
            <a:spLocks noChangeAspect="1"/>
          </p:cNvSpPr>
          <p:nvPr/>
        </p:nvSpPr>
        <p:spPr>
          <a:xfrm>
            <a:off x="6993549" y="2039529"/>
            <a:ext cx="2029260" cy="1499616"/>
          </a:xfrm>
          <a:prstGeom prst="roundRect">
            <a:avLst>
              <a:gd name="adj" fmla="val 7816"/>
            </a:avLst>
          </a:prstGeom>
          <a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3000" b="-3000"/>
            </a:stretch>
          </a:blip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8" name="Rounded Rectangle 47"/>
          <p:cNvSpPr>
            <a:spLocks noChangeAspect="1"/>
          </p:cNvSpPr>
          <p:nvPr/>
        </p:nvSpPr>
        <p:spPr>
          <a:xfrm>
            <a:off x="87889" y="4111313"/>
            <a:ext cx="2029260" cy="1499616"/>
          </a:xfrm>
          <a:prstGeom prst="roundRect">
            <a:avLst>
              <a:gd name="adj" fmla="val 6832"/>
            </a:avLst>
          </a:prstGeom>
          <a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000" b="-1000"/>
            </a:stretch>
          </a:blip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9" name="Rounded Rectangle 48"/>
          <p:cNvSpPr>
            <a:spLocks noChangeAspect="1"/>
          </p:cNvSpPr>
          <p:nvPr/>
        </p:nvSpPr>
        <p:spPr>
          <a:xfrm>
            <a:off x="2389776" y="4111313"/>
            <a:ext cx="2029260" cy="1499616"/>
          </a:xfrm>
          <a:prstGeom prst="roundRect">
            <a:avLst>
              <a:gd name="adj" fmla="val 5849"/>
            </a:avLst>
          </a:prstGeom>
          <a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3000" b="-3000"/>
            </a:stretch>
          </a:blip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0" name="Rounded Rectangle 49"/>
          <p:cNvSpPr>
            <a:spLocks noChangeAspect="1"/>
          </p:cNvSpPr>
          <p:nvPr/>
        </p:nvSpPr>
        <p:spPr>
          <a:xfrm>
            <a:off x="4691663" y="4111313"/>
            <a:ext cx="2029260" cy="1499616"/>
          </a:xfrm>
          <a:prstGeom prst="roundRect">
            <a:avLst>
              <a:gd name="adj" fmla="val 6832"/>
            </a:avLst>
          </a:prstGeom>
          <a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000" b="-1000"/>
            </a:stretch>
          </a:blip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1" name="Rounded Rectangle 50"/>
          <p:cNvSpPr>
            <a:spLocks noChangeAspect="1"/>
          </p:cNvSpPr>
          <p:nvPr/>
        </p:nvSpPr>
        <p:spPr>
          <a:xfrm>
            <a:off x="6993549" y="4111313"/>
            <a:ext cx="2029260" cy="1499616"/>
          </a:xfrm>
          <a:prstGeom prst="roundRect">
            <a:avLst>
              <a:gd name="adj" fmla="val 7816"/>
            </a:avLst>
          </a:prstGeom>
          <a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3000" b="-3000"/>
            </a:stretch>
          </a:blip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761" y="2039529"/>
            <a:ext cx="1446058" cy="1499616"/>
          </a:xfrm>
          <a:prstGeom prst="roundRect">
            <a:avLst>
              <a:gd name="adj" fmla="val 9528"/>
            </a:avLst>
          </a:prstGeom>
        </p:spPr>
      </p:pic>
      <p:sp>
        <p:nvSpPr>
          <p:cNvPr id="40" name="Oval 39"/>
          <p:cNvSpPr>
            <a:spLocks noChangeAspect="1"/>
          </p:cNvSpPr>
          <p:nvPr/>
        </p:nvSpPr>
        <p:spPr>
          <a:xfrm>
            <a:off x="72547" y="3193786"/>
            <a:ext cx="367228" cy="36576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A</a:t>
            </a:r>
            <a:endParaRPr lang="en-GB" sz="2000" b="1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Oval 40"/>
          <p:cNvSpPr>
            <a:spLocks noChangeAspect="1"/>
          </p:cNvSpPr>
          <p:nvPr/>
        </p:nvSpPr>
        <p:spPr>
          <a:xfrm>
            <a:off x="2389776" y="3173385"/>
            <a:ext cx="367228" cy="36576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B</a:t>
            </a:r>
            <a:endParaRPr lang="en-GB" sz="2000" b="1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Oval 41"/>
          <p:cNvSpPr>
            <a:spLocks noChangeAspect="1"/>
          </p:cNvSpPr>
          <p:nvPr/>
        </p:nvSpPr>
        <p:spPr>
          <a:xfrm>
            <a:off x="4671770" y="3209496"/>
            <a:ext cx="367228" cy="36576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C</a:t>
            </a:r>
            <a:endParaRPr lang="en-GB" sz="2000" b="1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Oval 42"/>
          <p:cNvSpPr>
            <a:spLocks noChangeAspect="1"/>
          </p:cNvSpPr>
          <p:nvPr/>
        </p:nvSpPr>
        <p:spPr>
          <a:xfrm>
            <a:off x="6993549" y="3193786"/>
            <a:ext cx="367228" cy="36576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D</a:t>
            </a:r>
            <a:endParaRPr lang="en-GB" sz="2000" b="1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Oval 43"/>
          <p:cNvSpPr>
            <a:spLocks noChangeAspect="1"/>
          </p:cNvSpPr>
          <p:nvPr/>
        </p:nvSpPr>
        <p:spPr>
          <a:xfrm>
            <a:off x="72547" y="5252319"/>
            <a:ext cx="367228" cy="36576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E</a:t>
            </a:r>
            <a:endParaRPr lang="en-GB" sz="2000" b="1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Oval 44"/>
          <p:cNvSpPr>
            <a:spLocks noChangeAspect="1"/>
          </p:cNvSpPr>
          <p:nvPr/>
        </p:nvSpPr>
        <p:spPr>
          <a:xfrm>
            <a:off x="2389776" y="5252319"/>
            <a:ext cx="367228" cy="36576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F</a:t>
            </a:r>
            <a:endParaRPr lang="en-GB" sz="2000" b="1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Oval 45"/>
          <p:cNvSpPr>
            <a:spLocks noChangeAspect="1"/>
          </p:cNvSpPr>
          <p:nvPr/>
        </p:nvSpPr>
        <p:spPr>
          <a:xfrm>
            <a:off x="4691663" y="5252319"/>
            <a:ext cx="367228" cy="36576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G</a:t>
            </a:r>
            <a:endParaRPr lang="en-GB" sz="2000" b="1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Oval 46"/>
          <p:cNvSpPr>
            <a:spLocks noChangeAspect="1"/>
          </p:cNvSpPr>
          <p:nvPr/>
        </p:nvSpPr>
        <p:spPr>
          <a:xfrm>
            <a:off x="6995739" y="5252319"/>
            <a:ext cx="367228" cy="36576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H</a:t>
            </a:r>
            <a:endParaRPr lang="en-GB" sz="2000" b="1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03 Track 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229600" y="32201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903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75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75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75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75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75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75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75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6253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0"/>
            <a:ext cx="8229600" cy="6400800"/>
          </a:xfrm>
        </p:spPr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n-GB" sz="2400" b="1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Activity</a:t>
            </a:r>
            <a:r>
              <a:rPr lang="en-GB" sz="2400" b="1" dirty="0">
                <a:solidFill>
                  <a:srgbClr val="DA0000"/>
                </a:solidFill>
                <a:latin typeface="Arial"/>
                <a:ea typeface="Calibri"/>
                <a:cs typeface="Times New Roman"/>
              </a:rPr>
              <a:t> 3 a </a:t>
            </a:r>
            <a:r>
              <a:rPr lang="en-GB" sz="2400" b="1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In pairs, discuss which country from the box is associated with each dish in </a:t>
            </a:r>
            <a:r>
              <a:rPr lang="en-GB" sz="2400" b="1" dirty="0">
                <a:solidFill>
                  <a:srgbClr val="DA0000"/>
                </a:solidFill>
                <a:latin typeface="Arial"/>
                <a:ea typeface="Calibri"/>
                <a:cs typeface="Times New Roman"/>
              </a:rPr>
              <a:t>2</a:t>
            </a:r>
            <a:r>
              <a:rPr lang="en-GB" sz="2400" b="1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.</a:t>
            </a:r>
            <a:endParaRPr lang="en-GB" sz="2400" dirty="0">
              <a:latin typeface="Times New Roman"/>
              <a:ea typeface="Calibri"/>
              <a:cs typeface="Times New Roman"/>
            </a:endParaRPr>
          </a:p>
          <a:p>
            <a:pPr marL="0" indent="0">
              <a:buNone/>
            </a:pP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5" name="Rounded Rectangle 4"/>
          <p:cNvSpPr/>
          <p:nvPr/>
        </p:nvSpPr>
        <p:spPr>
          <a:xfrm>
            <a:off x="533400" y="1066800"/>
            <a:ext cx="7325032" cy="914400"/>
          </a:xfrm>
          <a:prstGeom prst="roundRect">
            <a:avLst/>
          </a:prstGeom>
          <a:solidFill>
            <a:srgbClr val="00B6AD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Bef>
                <a:spcPct val="20000"/>
              </a:spcBef>
            </a:pPr>
            <a:r>
              <a:rPr lang="en-GB" sz="2400" dirty="0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Viet Nam 	Thailand 	Japan 	The USA</a:t>
            </a:r>
            <a:endParaRPr lang="en-GB" sz="2400" dirty="0">
              <a:solidFill>
                <a:schemeClr val="bg1"/>
              </a:solidFill>
              <a:latin typeface="Times New Roman"/>
              <a:ea typeface="Calibri"/>
              <a:cs typeface="Times New Roman"/>
            </a:endParaRPr>
          </a:p>
          <a:p>
            <a:pPr lvl="0">
              <a:spcBef>
                <a:spcPct val="20000"/>
              </a:spcBef>
            </a:pPr>
            <a:r>
              <a:rPr lang="en-GB" sz="2400" dirty="0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Mexico 	The UK 	Italy 		India</a:t>
            </a:r>
            <a:endParaRPr lang="en-GB" sz="2400" dirty="0">
              <a:solidFill>
                <a:schemeClr val="bg1"/>
              </a:solidFill>
              <a:latin typeface="Times New Roman"/>
              <a:ea typeface="Calibri"/>
              <a:cs typeface="Times New Roman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19200" y="2207972"/>
            <a:ext cx="2033537" cy="1502776"/>
          </a:xfrm>
          <a:prstGeom prst="rect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000" r="-2000"/>
            </a:stretch>
          </a:blip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Rectangle 6"/>
          <p:cNvSpPr/>
          <p:nvPr/>
        </p:nvSpPr>
        <p:spPr>
          <a:xfrm>
            <a:off x="5715000" y="2204316"/>
            <a:ext cx="2033537" cy="1502776"/>
          </a:xfrm>
          <a:prstGeom prst="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000" r="-2000"/>
            </a:stretch>
          </a:blip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Rectangle 7"/>
          <p:cNvSpPr/>
          <p:nvPr/>
        </p:nvSpPr>
        <p:spPr>
          <a:xfrm>
            <a:off x="1219200" y="4494602"/>
            <a:ext cx="2033537" cy="1502776"/>
          </a:xfrm>
          <a:prstGeom prst="rect">
            <a:avLst/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000" r="-2000"/>
            </a:stretch>
          </a:blip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Rectangle 8"/>
          <p:cNvSpPr/>
          <p:nvPr/>
        </p:nvSpPr>
        <p:spPr>
          <a:xfrm>
            <a:off x="5715000" y="4490946"/>
            <a:ext cx="2033537" cy="1502776"/>
          </a:xfrm>
          <a:prstGeom prst="rect">
            <a:avLst/>
          </a:prstGeom>
          <a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000" r="-2000"/>
            </a:stretch>
          </a:blip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693641" y="3756849"/>
            <a:ext cx="34559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Cobb salad - The USA</a:t>
            </a: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5463509" y="3756849"/>
            <a:ext cx="2663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sushi - Japan</a:t>
            </a:r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848246" y="6028513"/>
            <a:ext cx="29543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steak pie - The UK</a:t>
            </a:r>
          </a:p>
        </p:txBody>
      </p: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5509340" y="6028513"/>
            <a:ext cx="2663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fajitas - Mexico</a:t>
            </a:r>
          </a:p>
        </p:txBody>
      </p:sp>
      <p:sp>
        <p:nvSpPr>
          <p:cNvPr id="19" name="Oval 18"/>
          <p:cNvSpPr>
            <a:spLocks noChangeAspect="1"/>
          </p:cNvSpPr>
          <p:nvPr/>
        </p:nvSpPr>
        <p:spPr>
          <a:xfrm>
            <a:off x="1219200" y="3352152"/>
            <a:ext cx="367228" cy="36576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A</a:t>
            </a:r>
            <a:endParaRPr lang="en-GB" sz="2000" b="1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Oval 19"/>
          <p:cNvSpPr>
            <a:spLocks noChangeAspect="1"/>
          </p:cNvSpPr>
          <p:nvPr/>
        </p:nvSpPr>
        <p:spPr>
          <a:xfrm>
            <a:off x="5758502" y="3352152"/>
            <a:ext cx="367228" cy="36576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B</a:t>
            </a:r>
            <a:endParaRPr lang="en-GB" sz="2000" b="1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Oval 20"/>
          <p:cNvSpPr>
            <a:spLocks noChangeAspect="1"/>
          </p:cNvSpPr>
          <p:nvPr/>
        </p:nvSpPr>
        <p:spPr>
          <a:xfrm>
            <a:off x="1219200" y="5627962"/>
            <a:ext cx="367228" cy="36576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C</a:t>
            </a:r>
            <a:endParaRPr lang="en-GB" sz="2000" b="1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Oval 21"/>
          <p:cNvSpPr>
            <a:spLocks noChangeAspect="1"/>
          </p:cNvSpPr>
          <p:nvPr/>
        </p:nvSpPr>
        <p:spPr>
          <a:xfrm>
            <a:off x="5715000" y="5627962"/>
            <a:ext cx="367228" cy="36576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D</a:t>
            </a:r>
            <a:endParaRPr lang="en-GB" sz="2000" b="1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1437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75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75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75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0"/>
            <a:ext cx="8229600" cy="6400800"/>
          </a:xfrm>
        </p:spPr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n-GB" sz="2400" b="1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Activity</a:t>
            </a:r>
            <a:r>
              <a:rPr lang="en-GB" sz="2400" b="1" dirty="0">
                <a:solidFill>
                  <a:srgbClr val="DA0000"/>
                </a:solidFill>
                <a:latin typeface="Arial"/>
                <a:ea typeface="Calibri"/>
                <a:cs typeface="Times New Roman"/>
              </a:rPr>
              <a:t> 3 a </a:t>
            </a:r>
            <a:r>
              <a:rPr lang="en-GB" sz="2400" b="1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In pairs, discuss which country 7arfrom the box is associated with each dish in </a:t>
            </a:r>
            <a:r>
              <a:rPr lang="en-GB" sz="2400" b="1" dirty="0">
                <a:solidFill>
                  <a:srgbClr val="DA0000"/>
                </a:solidFill>
                <a:latin typeface="Arial"/>
                <a:ea typeface="Calibri"/>
                <a:cs typeface="Times New Roman"/>
              </a:rPr>
              <a:t>2</a:t>
            </a:r>
            <a:r>
              <a:rPr lang="en-GB" sz="2400" b="1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.</a:t>
            </a:r>
            <a:endParaRPr lang="en-GB" sz="2400" dirty="0">
              <a:latin typeface="Times New Roman"/>
              <a:ea typeface="Calibri"/>
              <a:cs typeface="Times New Roman"/>
            </a:endParaRPr>
          </a:p>
          <a:p>
            <a:pPr marL="0" indent="0">
              <a:buNone/>
            </a:pP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5" name="Rounded Rectangle 4"/>
          <p:cNvSpPr/>
          <p:nvPr/>
        </p:nvSpPr>
        <p:spPr>
          <a:xfrm>
            <a:off x="533400" y="1066800"/>
            <a:ext cx="7325032" cy="914400"/>
          </a:xfrm>
          <a:prstGeom prst="roundRect">
            <a:avLst/>
          </a:prstGeom>
          <a:solidFill>
            <a:srgbClr val="00B6AD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Bef>
                <a:spcPct val="20000"/>
              </a:spcBef>
            </a:pPr>
            <a:r>
              <a:rPr lang="en-GB" sz="2400" dirty="0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Viet Nam 	Thailand 	Japan 	The USA</a:t>
            </a:r>
            <a:endParaRPr lang="en-GB" sz="2400" dirty="0">
              <a:solidFill>
                <a:schemeClr val="bg1"/>
              </a:solidFill>
              <a:latin typeface="Times New Roman"/>
              <a:ea typeface="Calibri"/>
              <a:cs typeface="Times New Roman"/>
            </a:endParaRPr>
          </a:p>
          <a:p>
            <a:pPr lvl="0">
              <a:spcBef>
                <a:spcPct val="20000"/>
              </a:spcBef>
            </a:pPr>
            <a:r>
              <a:rPr lang="en-GB" sz="2400" dirty="0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Mexico 	The UK 	Italy 		India</a:t>
            </a:r>
            <a:endParaRPr lang="en-GB" sz="2400" dirty="0">
              <a:solidFill>
                <a:schemeClr val="bg1"/>
              </a:solidFill>
              <a:latin typeface="Times New Roman"/>
              <a:ea typeface="Calibri"/>
              <a:cs typeface="Times New Roman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78144" y="2204316"/>
            <a:ext cx="2033537" cy="1502776"/>
          </a:xfrm>
          <a:prstGeom prst="rect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000" r="-2000"/>
            </a:stretch>
          </a:blip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Rectangle 13"/>
          <p:cNvSpPr/>
          <p:nvPr/>
        </p:nvSpPr>
        <p:spPr>
          <a:xfrm>
            <a:off x="5763817" y="2204316"/>
            <a:ext cx="2033537" cy="1502776"/>
          </a:xfrm>
          <a:prstGeom prst="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000" r="-2000"/>
            </a:stretch>
          </a:blip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9" name="Rectangle 18"/>
          <p:cNvSpPr/>
          <p:nvPr/>
        </p:nvSpPr>
        <p:spPr>
          <a:xfrm>
            <a:off x="878144" y="4486660"/>
            <a:ext cx="2033537" cy="1502776"/>
          </a:xfrm>
          <a:prstGeom prst="rect">
            <a:avLst/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000" r="-2000"/>
            </a:stretch>
          </a:blip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0" name="Rectangle 19"/>
          <p:cNvSpPr/>
          <p:nvPr/>
        </p:nvSpPr>
        <p:spPr>
          <a:xfrm>
            <a:off x="5763817" y="4486660"/>
            <a:ext cx="2033537" cy="1502776"/>
          </a:xfrm>
          <a:prstGeom prst="rect">
            <a:avLst/>
          </a:prstGeom>
          <a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000" r="-2000"/>
            </a:stretch>
          </a:blip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482564" y="3732164"/>
            <a:ext cx="2663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lasagne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- Italy</a:t>
            </a:r>
          </a:p>
        </p:txBody>
      </p:sp>
      <p:sp>
        <p:nvSpPr>
          <p:cNvPr id="22" name="Text Box 6"/>
          <p:cNvSpPr txBox="1">
            <a:spLocks noChangeArrowheads="1"/>
          </p:cNvSpPr>
          <p:nvPr/>
        </p:nvSpPr>
        <p:spPr bwMode="auto">
          <a:xfrm>
            <a:off x="4859338" y="3732164"/>
            <a:ext cx="40338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mango sticky rice - Thailand</a:t>
            </a:r>
          </a:p>
        </p:txBody>
      </p:sp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200546" y="6029483"/>
            <a:ext cx="42497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beef noodle soup - Viet Nam</a:t>
            </a:r>
          </a:p>
        </p:txBody>
      </p:sp>
      <p:sp>
        <p:nvSpPr>
          <p:cNvPr id="24" name="Text Box 8"/>
          <p:cNvSpPr txBox="1">
            <a:spLocks noChangeArrowheads="1"/>
          </p:cNvSpPr>
          <p:nvPr/>
        </p:nvSpPr>
        <p:spPr bwMode="auto">
          <a:xfrm>
            <a:off x="5437188" y="6029483"/>
            <a:ext cx="2663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curry - India</a:t>
            </a:r>
          </a:p>
        </p:txBody>
      </p:sp>
      <p:sp>
        <p:nvSpPr>
          <p:cNvPr id="25" name="Oval 24"/>
          <p:cNvSpPr>
            <a:spLocks noChangeAspect="1"/>
          </p:cNvSpPr>
          <p:nvPr/>
        </p:nvSpPr>
        <p:spPr>
          <a:xfrm>
            <a:off x="889000" y="3352152"/>
            <a:ext cx="367228" cy="36576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E</a:t>
            </a:r>
            <a:endParaRPr lang="en-GB" sz="2000" b="1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Oval 25"/>
          <p:cNvSpPr>
            <a:spLocks noChangeAspect="1"/>
          </p:cNvSpPr>
          <p:nvPr/>
        </p:nvSpPr>
        <p:spPr>
          <a:xfrm>
            <a:off x="5758502" y="3352152"/>
            <a:ext cx="367228" cy="36576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F</a:t>
            </a:r>
            <a:endParaRPr lang="en-GB" sz="2000" b="1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Oval 26"/>
          <p:cNvSpPr>
            <a:spLocks noChangeAspect="1"/>
          </p:cNvSpPr>
          <p:nvPr/>
        </p:nvSpPr>
        <p:spPr>
          <a:xfrm>
            <a:off x="889000" y="5627962"/>
            <a:ext cx="367228" cy="36576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G</a:t>
            </a:r>
            <a:endParaRPr lang="en-GB" sz="2000" b="1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Oval 27"/>
          <p:cNvSpPr>
            <a:spLocks noChangeAspect="1"/>
          </p:cNvSpPr>
          <p:nvPr/>
        </p:nvSpPr>
        <p:spPr>
          <a:xfrm>
            <a:off x="5738417" y="5627962"/>
            <a:ext cx="367228" cy="36576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H</a:t>
            </a:r>
            <a:endParaRPr lang="en-GB" sz="2000" b="1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064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75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75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75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0"/>
            <a:ext cx="8229600" cy="6477000"/>
          </a:xfrm>
        </p:spPr>
        <p:txBody>
          <a:bodyPr>
            <a:normAutofit/>
          </a:bodyPr>
          <a:lstStyle/>
          <a:p>
            <a:pPr marL="515938" indent="-515938"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2400" b="1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Activity</a:t>
            </a:r>
            <a:r>
              <a:rPr lang="en-GB" sz="2400" b="1" dirty="0">
                <a:solidFill>
                  <a:srgbClr val="DA0000"/>
                </a:solidFill>
                <a:latin typeface="Arial"/>
                <a:ea typeface="Calibri"/>
                <a:cs typeface="Times New Roman"/>
              </a:rPr>
              <a:t> 3b </a:t>
            </a:r>
            <a:r>
              <a:rPr lang="en-GB" sz="2400" b="1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Fill each blank with the name of a dish in </a:t>
            </a:r>
            <a:r>
              <a:rPr lang="en-GB" sz="2400" b="1" dirty="0">
                <a:solidFill>
                  <a:srgbClr val="DA0000"/>
                </a:solidFill>
                <a:latin typeface="Arial"/>
                <a:ea typeface="Calibri"/>
                <a:cs typeface="Times New Roman"/>
              </a:rPr>
              <a:t>2</a:t>
            </a:r>
            <a:r>
              <a:rPr lang="en-GB" sz="2400" b="1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.</a:t>
            </a:r>
            <a:endParaRPr lang="en-GB" sz="2400" dirty="0">
              <a:latin typeface="Times New Roman"/>
              <a:ea typeface="Calibri"/>
              <a:cs typeface="Times New Roman"/>
            </a:endParaRPr>
          </a:p>
          <a:p>
            <a:pPr marL="515938" indent="-515938"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2400" b="1" dirty="0">
                <a:solidFill>
                  <a:srgbClr val="FF6600"/>
                </a:solidFill>
                <a:latin typeface="Arial"/>
                <a:ea typeface="Calibri"/>
                <a:cs typeface="Times New Roman"/>
              </a:rPr>
              <a:t>1. 	</a:t>
            </a:r>
            <a:r>
              <a:rPr lang="en-GB" sz="2400" dirty="0">
                <a:solidFill>
                  <a:srgbClr val="808080"/>
                </a:solidFill>
                <a:latin typeface="Arial"/>
                <a:ea typeface="Calibri"/>
                <a:cs typeface="Times New Roman"/>
              </a:rPr>
              <a:t>______ </a:t>
            </a:r>
            <a:r>
              <a:rPr lang="en-GB" sz="24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is a traditional dish made from layers of pasta, meat sauce and tomato sauce. It’s popular all over the world.</a:t>
            </a:r>
            <a:endParaRPr lang="en-GB" sz="2400" dirty="0">
              <a:latin typeface="Times New Roman"/>
              <a:ea typeface="Calibri"/>
              <a:cs typeface="Times New Roman"/>
            </a:endParaRPr>
          </a:p>
          <a:p>
            <a:pPr marL="515938" indent="-515938"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2400" b="1" dirty="0">
                <a:solidFill>
                  <a:srgbClr val="FF6600"/>
                </a:solidFill>
                <a:latin typeface="Arial"/>
                <a:ea typeface="Calibri"/>
                <a:cs typeface="Times New Roman"/>
              </a:rPr>
              <a:t>2. 	</a:t>
            </a:r>
            <a:r>
              <a:rPr lang="en-GB" sz="24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If you like spicy food, you should try </a:t>
            </a:r>
            <a:r>
              <a:rPr lang="en-GB" sz="2400" dirty="0">
                <a:solidFill>
                  <a:srgbClr val="808080"/>
                </a:solidFill>
                <a:latin typeface="Arial"/>
                <a:ea typeface="Calibri"/>
                <a:cs typeface="Times New Roman"/>
              </a:rPr>
              <a:t>______</a:t>
            </a:r>
            <a:r>
              <a:rPr lang="en-GB" sz="24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. It is a dish of meat or vegetables, cooked in a spicy sauce, often served with rice.</a:t>
            </a:r>
            <a:endParaRPr lang="en-GB" sz="2400" dirty="0">
              <a:latin typeface="Times New Roman"/>
              <a:ea typeface="Calibri"/>
              <a:cs typeface="Times New Roman"/>
            </a:endParaRPr>
          </a:p>
          <a:p>
            <a:pPr marL="515938" indent="-515938"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2400" b="1" dirty="0">
                <a:solidFill>
                  <a:srgbClr val="FF6600"/>
                </a:solidFill>
                <a:latin typeface="Arial"/>
                <a:ea typeface="Calibri"/>
                <a:cs typeface="Times New Roman"/>
              </a:rPr>
              <a:t>3. 	</a:t>
            </a:r>
            <a:r>
              <a:rPr lang="en-GB" sz="24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A </a:t>
            </a:r>
            <a:r>
              <a:rPr lang="en-GB" sz="2400" dirty="0">
                <a:solidFill>
                  <a:srgbClr val="808080"/>
                </a:solidFill>
                <a:latin typeface="Arial"/>
                <a:ea typeface="Calibri"/>
                <a:cs typeface="Times New Roman"/>
              </a:rPr>
              <a:t>______   </a:t>
            </a:r>
            <a:r>
              <a:rPr lang="en-GB" sz="24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is a traditional meat pie served in Britain. Beef steak and gravy are enclosed in a pastry shell and baked in the oven.</a:t>
            </a:r>
            <a:endParaRPr lang="en-GB" sz="2400" dirty="0">
              <a:latin typeface="Times New Roman"/>
              <a:ea typeface="Calibri"/>
              <a:cs typeface="Times New Roman"/>
            </a:endParaRPr>
          </a:p>
          <a:p>
            <a:pPr marL="515938" indent="-515938"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2400" b="1" dirty="0">
                <a:solidFill>
                  <a:srgbClr val="FF6600"/>
                </a:solidFill>
                <a:latin typeface="Arial"/>
                <a:ea typeface="Calibri"/>
                <a:cs typeface="Times New Roman"/>
              </a:rPr>
              <a:t>4. 	</a:t>
            </a:r>
            <a:r>
              <a:rPr lang="en-GB" sz="2400" dirty="0">
                <a:solidFill>
                  <a:srgbClr val="808080"/>
                </a:solidFill>
                <a:latin typeface="Arial"/>
                <a:ea typeface="Calibri"/>
                <a:cs typeface="Times New Roman"/>
              </a:rPr>
              <a:t>______ </a:t>
            </a:r>
            <a:r>
              <a:rPr lang="en-GB" sz="24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is a dish of meat and vegetables cut into strips. It is cooked and wrapped inside a flatbread.</a:t>
            </a:r>
            <a:endParaRPr lang="en-GB" sz="2400" dirty="0">
              <a:latin typeface="Times New Roman"/>
              <a:ea typeface="Calibri"/>
              <a:cs typeface="Times New Roman"/>
            </a:endParaRPr>
          </a:p>
          <a:p>
            <a:pPr marL="515938" indent="-515938"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2400" b="1" dirty="0">
                <a:solidFill>
                  <a:srgbClr val="FF6600"/>
                </a:solidFill>
                <a:latin typeface="Arial"/>
                <a:ea typeface="Calibri"/>
                <a:cs typeface="Times New Roman"/>
              </a:rPr>
              <a:t>5. 	</a:t>
            </a:r>
            <a:r>
              <a:rPr lang="en-GB" sz="24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If you want to eat something healthy, try </a:t>
            </a:r>
            <a:r>
              <a:rPr lang="en-GB" sz="2400" dirty="0">
                <a:solidFill>
                  <a:srgbClr val="808080"/>
                </a:solidFill>
                <a:latin typeface="Arial"/>
                <a:ea typeface="Calibri"/>
                <a:cs typeface="Times New Roman"/>
              </a:rPr>
              <a:t>______</a:t>
            </a:r>
            <a:r>
              <a:rPr lang="en-GB" sz="24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. It is a dish of small cakes of cold cooked rice, flavoured with vinegar and served with raw fish, avocado, etc.</a:t>
            </a:r>
            <a:endParaRPr lang="en-GB" sz="2400" dirty="0">
              <a:latin typeface="Times New Roman"/>
              <a:ea typeface="Calibri"/>
              <a:cs typeface="Times New Roman"/>
            </a:endParaRPr>
          </a:p>
          <a:p>
            <a:pPr marL="0" indent="0">
              <a:buNone/>
            </a:pP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914400" y="762000"/>
            <a:ext cx="15128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Lasagne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000750" y="2032000"/>
            <a:ext cx="901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curry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222376" y="3262313"/>
            <a:ext cx="150812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steak-pie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972343" y="4514850"/>
            <a:ext cx="1149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Fajitas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6451600" y="5410200"/>
            <a:ext cx="9493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sushi</a:t>
            </a:r>
          </a:p>
        </p:txBody>
      </p:sp>
    </p:spTree>
    <p:extLst>
      <p:ext uri="{BB962C8B-B14F-4D97-AF65-F5344CB8AC3E}">
        <p14:creationId xmlns:p14="http://schemas.microsoft.com/office/powerpoint/2010/main" val="601640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0"/>
            <a:ext cx="8229600" cy="6400800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2400" b="1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Activity</a:t>
            </a:r>
            <a:r>
              <a:rPr lang="en-GB" sz="2400" b="1" dirty="0">
                <a:solidFill>
                  <a:srgbClr val="DA0000"/>
                </a:solidFill>
                <a:latin typeface="Arial"/>
                <a:ea typeface="Calibri"/>
                <a:cs typeface="Times New Roman"/>
              </a:rPr>
              <a:t> 4 FOOD QUIZ</a:t>
            </a:r>
            <a:endParaRPr lang="en-GB" sz="2400" b="1" dirty="0">
              <a:latin typeface="Times New Roman"/>
              <a:ea typeface="Calibri"/>
              <a:cs typeface="Times New Roman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2400" dirty="0">
                <a:solidFill>
                  <a:srgbClr val="00B0F0"/>
                </a:solidFill>
                <a:latin typeface="Arial"/>
                <a:ea typeface="Calibri"/>
                <a:cs typeface="Times New Roman"/>
              </a:rPr>
              <a:t>Name …</a:t>
            </a:r>
            <a:endParaRPr lang="en-GB" sz="2400" dirty="0">
              <a:solidFill>
                <a:srgbClr val="00B0F0"/>
              </a:solidFill>
              <a:latin typeface="Times New Roman"/>
              <a:ea typeface="Calibri"/>
              <a:cs typeface="Times New Roman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2400" b="1" dirty="0">
                <a:solidFill>
                  <a:srgbClr val="FF6600"/>
                </a:solidFill>
                <a:latin typeface="Arial"/>
                <a:ea typeface="Calibri"/>
                <a:cs typeface="Times New Roman"/>
              </a:rPr>
              <a:t>1. </a:t>
            </a:r>
            <a:r>
              <a:rPr lang="en-GB" sz="2400" b="1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ONE</a:t>
            </a:r>
            <a:r>
              <a:rPr lang="en-GB" sz="24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 kind of meat</a:t>
            </a:r>
            <a:endParaRPr lang="en-GB" sz="2400" dirty="0">
              <a:latin typeface="Times New Roman"/>
              <a:ea typeface="Calibri"/>
              <a:cs typeface="Times New Roman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2400" b="1" dirty="0">
                <a:solidFill>
                  <a:srgbClr val="FF6600"/>
                </a:solidFill>
                <a:latin typeface="Arial"/>
                <a:ea typeface="Calibri"/>
                <a:cs typeface="Times New Roman"/>
              </a:rPr>
              <a:t>2. </a:t>
            </a:r>
            <a:r>
              <a:rPr lang="en-GB" sz="2400" b="1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TWO</a:t>
            </a:r>
            <a:r>
              <a:rPr lang="en-GB" sz="24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 foods which you have to peel</a:t>
            </a:r>
            <a:endParaRPr lang="en-GB" sz="2400" dirty="0">
              <a:latin typeface="Times New Roman"/>
              <a:ea typeface="Calibri"/>
              <a:cs typeface="Times New Roman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2400" b="1" dirty="0">
                <a:solidFill>
                  <a:srgbClr val="FF6600"/>
                </a:solidFill>
                <a:latin typeface="Arial"/>
                <a:ea typeface="Calibri"/>
                <a:cs typeface="Times New Roman"/>
              </a:rPr>
              <a:t>3. </a:t>
            </a:r>
            <a:r>
              <a:rPr lang="en-GB" sz="2400" b="1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THREE</a:t>
            </a:r>
            <a:r>
              <a:rPr lang="en-GB" sz="24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 foods which are made from milk</a:t>
            </a:r>
            <a:endParaRPr lang="en-GB" sz="2400" dirty="0">
              <a:latin typeface="Times New Roman"/>
              <a:ea typeface="Calibri"/>
              <a:cs typeface="Times New Roman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2400" b="1" dirty="0">
                <a:solidFill>
                  <a:srgbClr val="FF6600"/>
                </a:solidFill>
                <a:latin typeface="Arial"/>
                <a:ea typeface="Calibri"/>
                <a:cs typeface="Times New Roman"/>
              </a:rPr>
              <a:t>4. </a:t>
            </a:r>
            <a:r>
              <a:rPr lang="en-GB" sz="2400" b="1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FOUR</a:t>
            </a:r>
            <a:r>
              <a:rPr lang="en-GB" sz="24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 fruits which are red</a:t>
            </a:r>
            <a:endParaRPr lang="en-GB" sz="2400" dirty="0">
              <a:latin typeface="Times New Roman"/>
              <a:ea typeface="Calibri"/>
              <a:cs typeface="Times New Roman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2400" b="1" dirty="0">
                <a:solidFill>
                  <a:srgbClr val="FF6600"/>
                </a:solidFill>
                <a:latin typeface="Arial"/>
                <a:ea typeface="Calibri"/>
                <a:cs typeface="Times New Roman"/>
              </a:rPr>
              <a:t>5.</a:t>
            </a:r>
            <a:r>
              <a:rPr lang="en-GB" sz="2400" dirty="0">
                <a:solidFill>
                  <a:srgbClr val="FF6600"/>
                </a:solidFill>
                <a:latin typeface="Arial"/>
                <a:ea typeface="Calibri"/>
                <a:cs typeface="Times New Roman"/>
              </a:rPr>
              <a:t> </a:t>
            </a:r>
            <a:r>
              <a:rPr lang="en-GB" sz="2400" b="1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FIVE </a:t>
            </a:r>
            <a:r>
              <a:rPr lang="en-GB" sz="24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vegetables which are green</a:t>
            </a:r>
            <a:endParaRPr lang="en-GB" sz="2400" dirty="0">
              <a:latin typeface="Times New Roman"/>
              <a:ea typeface="Calibri"/>
              <a:cs typeface="Times New Roman"/>
            </a:endParaRPr>
          </a:p>
          <a:p>
            <a:pPr marL="0" indent="0">
              <a:buNone/>
            </a:pP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1442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GB" b="1" i="0" u="none" strike="noStrike" baseline="0" dirty="0">
                <a:solidFill>
                  <a:schemeClr val="accent6">
                    <a:lumMod val="75000"/>
                  </a:schemeClr>
                </a:solidFill>
              </a:rPr>
              <a:t>III. </a:t>
            </a:r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>Homework</a:t>
            </a:r>
            <a:endParaRPr lang="en-GB" b="1" i="0" u="none" strike="noStrike" baseline="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lvl="1" algn="just">
              <a:buClr>
                <a:srgbClr val="F79B4F"/>
              </a:buClr>
              <a:buFont typeface="Arial" pitchFamily="34" charset="0"/>
              <a:buChar char="•"/>
            </a:pPr>
            <a:r>
              <a:rPr lang="en-US" dirty="0"/>
              <a:t>Learn vocabulary by heart.</a:t>
            </a:r>
          </a:p>
          <a:p>
            <a:pPr marL="285750" lvl="1" algn="just">
              <a:buClr>
                <a:srgbClr val="F79B4F"/>
              </a:buClr>
              <a:buFont typeface="Arial" pitchFamily="34" charset="0"/>
              <a:buChar char="•"/>
            </a:pPr>
            <a:r>
              <a:rPr lang="en-US" dirty="0"/>
              <a:t>Redo exercises.</a:t>
            </a:r>
          </a:p>
          <a:p>
            <a:pPr marL="285750" lvl="1" algn="just">
              <a:buClr>
                <a:srgbClr val="F79B4F"/>
              </a:buClr>
              <a:buFont typeface="Arial" pitchFamily="34" charset="0"/>
              <a:buChar char="•"/>
            </a:pPr>
            <a:r>
              <a:rPr lang="en-US" dirty="0"/>
              <a:t>Prepare the next lesson: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A closer look 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17</a:t>
            </a:fld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57200"/>
            <a:ext cx="914400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9721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-1" y="1752600"/>
            <a:ext cx="9220201" cy="1828800"/>
          </a:xfrm>
          <a:prstGeom prst="rect">
            <a:avLst/>
          </a:prstGeom>
          <a:solidFill>
            <a:srgbClr val="FFFFCC">
              <a:alpha val="64706"/>
            </a:srgb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algn="ctr" rtl="0">
              <a:spcBef>
                <a:spcPct val="0"/>
              </a:spcBef>
            </a:pPr>
            <a:r>
              <a:rPr lang="en-US" sz="3600" b="1" spc="150" dirty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UNIT 7: RECIPES AND EATING HABITS</a:t>
            </a:r>
          </a:p>
          <a:p>
            <a:pPr marL="0" lvl="3" algn="ctr" rtl="0">
              <a:spcBef>
                <a:spcPct val="0"/>
              </a:spcBef>
            </a:pPr>
            <a:endParaRPr lang="en-GB" sz="2800" b="1" spc="150" dirty="0">
              <a:ln w="11430"/>
              <a:solidFill>
                <a:srgbClr val="0070C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lvl="3" algn="ctr" rtl="0">
              <a:spcBef>
                <a:spcPct val="0"/>
              </a:spcBef>
            </a:pPr>
            <a:r>
              <a:rPr lang="en-GB" sz="2800" b="1" spc="150" dirty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PERIOD 55:LESSON 1: GETTING STARTED</a:t>
            </a:r>
            <a:endParaRPr lang="en-US" sz="2800" b="1" spc="150" dirty="0">
              <a:ln w="11430"/>
              <a:solidFill>
                <a:srgbClr val="0070C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00900" y="6314367"/>
            <a:ext cx="1943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English 9</a:t>
            </a:r>
            <a:endParaRPr lang="en-GB" sz="2800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510429F-29DC-4B9B-BA96-8B51DDCE989E}"/>
              </a:ext>
            </a:extLst>
          </p:cNvPr>
          <p:cNvSpPr txBox="1"/>
          <p:nvPr/>
        </p:nvSpPr>
        <p:spPr>
          <a:xfrm>
            <a:off x="2286000" y="533400"/>
            <a:ext cx="54954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  <a:latin typeface="Algerian" panose="04020705040A02060702" pitchFamily="82" charset="0"/>
              </a:rPr>
              <a:t>TUESDAY, JANUARY 18</a:t>
            </a:r>
            <a:r>
              <a:rPr lang="en-US" sz="2800" baseline="30000" dirty="0">
                <a:solidFill>
                  <a:srgbClr val="7030A0"/>
                </a:solidFill>
                <a:latin typeface="Algerian" panose="04020705040A02060702" pitchFamily="82" charset="0"/>
              </a:rPr>
              <a:t>th</a:t>
            </a:r>
            <a:r>
              <a:rPr lang="en-US" sz="2800" dirty="0">
                <a:solidFill>
                  <a:srgbClr val="7030A0"/>
                </a:solidFill>
                <a:latin typeface="Algerian" panose="04020705040A02060702" pitchFamily="82" charset="0"/>
              </a:rPr>
              <a:t> , 2022</a:t>
            </a:r>
          </a:p>
        </p:txBody>
      </p:sp>
    </p:spTree>
    <p:extLst>
      <p:ext uri="{BB962C8B-B14F-4D97-AF65-F5344CB8AC3E}">
        <p14:creationId xmlns:p14="http://schemas.microsoft.com/office/powerpoint/2010/main" val="766300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7158"/>
            <a:ext cx="8229600" cy="822960"/>
          </a:xfrm>
        </p:spPr>
        <p:txBody>
          <a:bodyPr/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  <a:endParaRPr lang="en-GB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8458200" cy="5638800"/>
          </a:xfrm>
        </p:spPr>
        <p:txBody>
          <a:bodyPr>
            <a:normAutofit fontScale="92500" lnSpcReduction="20000"/>
          </a:bodyPr>
          <a:lstStyle/>
          <a:p>
            <a:pPr lvl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F79646">
                  <a:lumMod val="75000"/>
                </a:srgbClr>
              </a:buClr>
            </a:pPr>
            <a:r>
              <a:rPr lang="en-GB" sz="2400" dirty="0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recipe (n): a set of instructions that tells you how to cook something and the ingredients (items of food, herbs, spices, etc.) you need for it</a:t>
            </a:r>
            <a:endParaRPr lang="en-GB" sz="2400" dirty="0">
              <a:solidFill>
                <a:prstClr val="black"/>
              </a:solidFill>
              <a:latin typeface="Times New Roman"/>
              <a:ea typeface="Calibri"/>
              <a:cs typeface="Times New Roman"/>
            </a:endParaRPr>
          </a:p>
          <a:p>
            <a:pPr lvl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F79646">
                  <a:lumMod val="75000"/>
                </a:srgbClr>
              </a:buClr>
            </a:pPr>
            <a:r>
              <a:rPr lang="en-GB" sz="2400" dirty="0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eating habits (plural noun): the way a person or group eats, considered in terms of what types of food are eaten, in what quantities, and when</a:t>
            </a:r>
            <a:endParaRPr lang="en-GB" sz="2400" dirty="0">
              <a:solidFill>
                <a:prstClr val="black"/>
              </a:solidFill>
              <a:latin typeface="Times New Roman"/>
              <a:ea typeface="Calibri"/>
              <a:cs typeface="Times New Roman"/>
            </a:endParaRPr>
          </a:p>
          <a:p>
            <a:pPr lvl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F79646">
                  <a:lumMod val="75000"/>
                </a:srgbClr>
              </a:buClr>
            </a:pPr>
            <a:r>
              <a:rPr lang="en-GB" sz="2400" dirty="0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Cobb salad /</a:t>
            </a:r>
            <a:r>
              <a:rPr lang="en-GB" sz="2400" dirty="0" err="1">
                <a:solidFill>
                  <a:prstClr val="black"/>
                </a:solidFill>
                <a:latin typeface="Arial"/>
                <a:ea typeface="LucidaSansUnicode"/>
                <a:cs typeface="Times New Roman"/>
              </a:rPr>
              <a:t>kɒb</a:t>
            </a:r>
            <a:r>
              <a:rPr lang="en-GB" sz="2400" dirty="0">
                <a:solidFill>
                  <a:prstClr val="black"/>
                </a:solidFill>
                <a:latin typeface="Arial"/>
                <a:ea typeface="LucidaSansUnicode"/>
                <a:cs typeface="Times New Roman"/>
              </a:rPr>
              <a:t> ˈ</a:t>
            </a:r>
            <a:r>
              <a:rPr lang="en-GB" sz="2400" dirty="0" err="1">
                <a:solidFill>
                  <a:prstClr val="black"/>
                </a:solidFill>
                <a:latin typeface="Arial"/>
                <a:ea typeface="LucidaSansUnicode"/>
                <a:cs typeface="Times New Roman"/>
              </a:rPr>
              <a:t>sæləd</a:t>
            </a:r>
            <a:r>
              <a:rPr lang="en-GB" sz="2400" dirty="0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/ </a:t>
            </a:r>
          </a:p>
          <a:p>
            <a:pPr lvl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F79646">
                  <a:lumMod val="75000"/>
                </a:srgbClr>
              </a:buClr>
            </a:pPr>
            <a:r>
              <a:rPr lang="en-GB" sz="2400" dirty="0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curry /</a:t>
            </a:r>
            <a:r>
              <a:rPr lang="en-GB" sz="2400" dirty="0">
                <a:solidFill>
                  <a:prstClr val="black"/>
                </a:solidFill>
                <a:latin typeface="Arial"/>
                <a:ea typeface="LucidaSansUnicode"/>
                <a:cs typeface="Times New Roman"/>
              </a:rPr>
              <a:t>ˈ</a:t>
            </a:r>
            <a:r>
              <a:rPr lang="en-GB" sz="2400" dirty="0" err="1">
                <a:solidFill>
                  <a:prstClr val="black"/>
                </a:solidFill>
                <a:latin typeface="Arial"/>
                <a:ea typeface="LucidaSansUnicode"/>
                <a:cs typeface="Times New Roman"/>
              </a:rPr>
              <a:t>kʌri</a:t>
            </a:r>
            <a:r>
              <a:rPr lang="en-GB" sz="2400" dirty="0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/</a:t>
            </a:r>
            <a:endParaRPr lang="en-GB" sz="2400" dirty="0">
              <a:solidFill>
                <a:prstClr val="black"/>
              </a:solidFill>
              <a:latin typeface="Times New Roman"/>
              <a:ea typeface="Calibri"/>
              <a:cs typeface="Times New Roman"/>
            </a:endParaRPr>
          </a:p>
          <a:p>
            <a:pPr lvl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F79646">
                  <a:lumMod val="75000"/>
                </a:srgbClr>
              </a:buClr>
            </a:pPr>
            <a:r>
              <a:rPr lang="en-GB" sz="2400" dirty="0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fajitas /</a:t>
            </a:r>
            <a:r>
              <a:rPr lang="en-GB" sz="2400" dirty="0" err="1">
                <a:solidFill>
                  <a:prstClr val="black"/>
                </a:solidFill>
                <a:latin typeface="Arial"/>
                <a:ea typeface="LucidaSansUnicode"/>
                <a:cs typeface="Times New Roman"/>
              </a:rPr>
              <a:t>fəˈhiːtəs</a:t>
            </a:r>
            <a:r>
              <a:rPr lang="en-GB" sz="2400" dirty="0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/ </a:t>
            </a:r>
          </a:p>
          <a:p>
            <a:pPr lvl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F79646">
                  <a:lumMod val="75000"/>
                </a:srgbClr>
              </a:buClr>
            </a:pPr>
            <a:r>
              <a:rPr lang="en-GB" sz="2400" dirty="0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steak pie /</a:t>
            </a:r>
            <a:r>
              <a:rPr lang="en-GB" sz="2400" dirty="0" err="1">
                <a:solidFill>
                  <a:prstClr val="black"/>
                </a:solidFill>
                <a:latin typeface="Arial"/>
                <a:ea typeface="LucidaSansUnicode"/>
                <a:cs typeface="Times New Roman"/>
              </a:rPr>
              <a:t>steɪk</a:t>
            </a:r>
            <a:r>
              <a:rPr lang="en-GB" sz="2400" dirty="0">
                <a:solidFill>
                  <a:prstClr val="black"/>
                </a:solidFill>
                <a:latin typeface="Arial"/>
                <a:ea typeface="LucidaSansUnicode"/>
                <a:cs typeface="Times New Roman"/>
              </a:rPr>
              <a:t> </a:t>
            </a:r>
            <a:r>
              <a:rPr lang="en-GB" sz="2400" dirty="0" err="1">
                <a:solidFill>
                  <a:prstClr val="black"/>
                </a:solidFill>
                <a:latin typeface="Arial"/>
                <a:ea typeface="LucidaSansUnicode"/>
                <a:cs typeface="Times New Roman"/>
              </a:rPr>
              <a:t>paɪ</a:t>
            </a:r>
            <a:r>
              <a:rPr lang="en-GB" sz="2400" dirty="0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/</a:t>
            </a:r>
            <a:endParaRPr lang="en-GB" sz="2400" dirty="0">
              <a:solidFill>
                <a:prstClr val="black"/>
              </a:solidFill>
              <a:latin typeface="Times New Roman"/>
              <a:ea typeface="Calibri"/>
              <a:cs typeface="Times New Roman"/>
            </a:endParaRPr>
          </a:p>
          <a:p>
            <a:pPr lvl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F79646">
                  <a:lumMod val="75000"/>
                </a:srgbClr>
              </a:buClr>
            </a:pPr>
            <a:r>
              <a:rPr lang="en-GB" sz="2400" dirty="0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lasagne /</a:t>
            </a:r>
            <a:r>
              <a:rPr lang="en-GB" sz="2400" dirty="0" err="1">
                <a:solidFill>
                  <a:prstClr val="black"/>
                </a:solidFill>
                <a:latin typeface="Arial"/>
                <a:ea typeface="LucidaSansUnicode"/>
                <a:cs typeface="Times New Roman"/>
              </a:rPr>
              <a:t>ləˈzænjə</a:t>
            </a:r>
            <a:r>
              <a:rPr lang="en-GB" sz="2400" dirty="0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/ </a:t>
            </a:r>
          </a:p>
          <a:p>
            <a:pPr lvl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F79646">
                  <a:lumMod val="75000"/>
                </a:srgbClr>
              </a:buClr>
            </a:pPr>
            <a:r>
              <a:rPr lang="en-GB" sz="2400" dirty="0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sushi /</a:t>
            </a:r>
            <a:r>
              <a:rPr lang="en-GB" sz="2400" dirty="0">
                <a:solidFill>
                  <a:prstClr val="black"/>
                </a:solidFill>
                <a:latin typeface="Arial"/>
                <a:ea typeface="LucidaSansUnicode"/>
                <a:cs typeface="Times New Roman"/>
              </a:rPr>
              <a:t>ˈ</a:t>
            </a:r>
            <a:r>
              <a:rPr lang="en-GB" sz="2400" dirty="0" err="1">
                <a:solidFill>
                  <a:prstClr val="black"/>
                </a:solidFill>
                <a:latin typeface="Arial"/>
                <a:ea typeface="LucidaSansUnicode"/>
                <a:cs typeface="Times New Roman"/>
              </a:rPr>
              <a:t>suːʃi</a:t>
            </a:r>
            <a:r>
              <a:rPr lang="en-GB" sz="2400" dirty="0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/</a:t>
            </a:r>
            <a:endParaRPr lang="en-GB" sz="2400" dirty="0">
              <a:solidFill>
                <a:prstClr val="black"/>
              </a:solidFill>
              <a:latin typeface="Times New Roman"/>
              <a:ea typeface="Calibri"/>
              <a:cs typeface="Times New Roman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2</a:t>
            </a:fld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37652"/>
            <a:ext cx="45720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3722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7158"/>
            <a:ext cx="8229600" cy="822960"/>
          </a:xfrm>
        </p:spPr>
        <p:txBody>
          <a:bodyPr/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I. Vocabulary</a:t>
            </a:r>
            <a:endParaRPr lang="en-GB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990600"/>
            <a:ext cx="8686800" cy="5715000"/>
          </a:xfrm>
        </p:spPr>
        <p:txBody>
          <a:bodyPr>
            <a:normAutofit/>
          </a:bodyPr>
          <a:lstStyle/>
          <a:p>
            <a:pPr lvl="0">
              <a:spcBef>
                <a:spcPts val="600"/>
              </a:spcBef>
              <a:spcAft>
                <a:spcPts val="600"/>
              </a:spcAft>
              <a:buClr>
                <a:srgbClr val="F79646">
                  <a:lumMod val="75000"/>
                </a:srgbClr>
              </a:buClr>
            </a:pPr>
            <a:r>
              <a:rPr lang="vi-VN" sz="2400" dirty="0">
                <a:solidFill>
                  <a:srgbClr val="333333"/>
                </a:solidFill>
                <a:latin typeface="arial"/>
              </a:rPr>
              <a:t>prawn /prɔ:n/ (n)</a:t>
            </a:r>
            <a:endParaRPr lang="en-US" sz="2400" dirty="0">
              <a:solidFill>
                <a:srgbClr val="333333"/>
              </a:solidFill>
              <a:latin typeface="arial"/>
            </a:endParaRPr>
          </a:p>
          <a:p>
            <a:pPr lvl="0">
              <a:spcBef>
                <a:spcPts val="600"/>
              </a:spcBef>
              <a:spcAft>
                <a:spcPts val="600"/>
              </a:spcAft>
              <a:buClr>
                <a:srgbClr val="F79646">
                  <a:lumMod val="75000"/>
                </a:srgbClr>
              </a:buClr>
            </a:pPr>
            <a:r>
              <a:rPr lang="vi-VN" sz="2400" dirty="0">
                <a:solidFill>
                  <a:srgbClr val="333333"/>
                </a:solidFill>
                <a:latin typeface="arial"/>
              </a:rPr>
              <a:t>ingredient /ɪnˈɡriː.di.ənt/ (n)</a:t>
            </a:r>
            <a:r>
              <a:rPr lang="en-US" sz="2400" dirty="0">
                <a:solidFill>
                  <a:srgbClr val="333333"/>
                </a:solidFill>
                <a:latin typeface="arial"/>
              </a:rPr>
              <a:t> </a:t>
            </a:r>
          </a:p>
          <a:p>
            <a:pPr lvl="0">
              <a:spcBef>
                <a:spcPts val="600"/>
              </a:spcBef>
              <a:spcAft>
                <a:spcPts val="600"/>
              </a:spcAft>
              <a:buClr>
                <a:srgbClr val="F79646">
                  <a:lumMod val="75000"/>
                </a:srgbClr>
              </a:buClr>
            </a:pPr>
            <a:r>
              <a:rPr lang="vi-VN" sz="2400" dirty="0">
                <a:solidFill>
                  <a:srgbClr val="333333"/>
                </a:solidFill>
                <a:latin typeface="arial"/>
              </a:rPr>
              <a:t>celery /'sələri/ (n)</a:t>
            </a:r>
            <a:endParaRPr lang="en-US" sz="2400" dirty="0">
              <a:solidFill>
                <a:srgbClr val="333333"/>
              </a:solidFill>
              <a:latin typeface="arial"/>
            </a:endParaRPr>
          </a:p>
          <a:p>
            <a:pPr lvl="0">
              <a:spcBef>
                <a:spcPts val="600"/>
              </a:spcBef>
              <a:spcAft>
                <a:spcPts val="600"/>
              </a:spcAft>
              <a:buClr>
                <a:srgbClr val="F79646">
                  <a:lumMod val="75000"/>
                </a:srgbClr>
              </a:buClr>
            </a:pPr>
            <a:r>
              <a:rPr lang="vi-VN" sz="2400" dirty="0">
                <a:solidFill>
                  <a:srgbClr val="333333"/>
                </a:solidFill>
                <a:latin typeface="arial"/>
              </a:rPr>
              <a:t>spring onion /'spri</a:t>
            </a:r>
            <a:r>
              <a:rPr lang="el-GR" sz="2400" dirty="0">
                <a:solidFill>
                  <a:srgbClr val="333333"/>
                </a:solidFill>
                <a:latin typeface="arial"/>
              </a:rPr>
              <a:t>η'</a:t>
            </a:r>
            <a:r>
              <a:rPr lang="vi-VN" sz="2400" dirty="0">
                <a:solidFill>
                  <a:srgbClr val="333333"/>
                </a:solidFill>
                <a:latin typeface="arial"/>
              </a:rPr>
              <a:t>ʌniən/ (n)</a:t>
            </a:r>
            <a:endParaRPr lang="en-US" sz="2400" dirty="0">
              <a:solidFill>
                <a:srgbClr val="333333"/>
              </a:solidFill>
              <a:latin typeface="arial"/>
            </a:endParaRPr>
          </a:p>
          <a:p>
            <a:pPr lvl="0">
              <a:spcBef>
                <a:spcPts val="600"/>
              </a:spcBef>
              <a:spcAft>
                <a:spcPts val="600"/>
              </a:spcAft>
              <a:buClr>
                <a:srgbClr val="F79646">
                  <a:lumMod val="75000"/>
                </a:srgbClr>
              </a:buClr>
            </a:pPr>
            <a:r>
              <a:rPr lang="vi-VN" sz="2400" dirty="0">
                <a:solidFill>
                  <a:srgbClr val="333333"/>
                </a:solidFill>
                <a:latin typeface="arial"/>
              </a:rPr>
              <a:t>starter /'stɑ:tə/ (n)</a:t>
            </a:r>
            <a:r>
              <a:rPr lang="en-US" sz="2400" dirty="0">
                <a:solidFill>
                  <a:srgbClr val="333333"/>
                </a:solidFill>
                <a:latin typeface="arial"/>
              </a:rPr>
              <a:t> </a:t>
            </a:r>
          </a:p>
          <a:p>
            <a:pPr lvl="0">
              <a:spcBef>
                <a:spcPts val="600"/>
              </a:spcBef>
              <a:spcAft>
                <a:spcPts val="600"/>
              </a:spcAft>
              <a:buClr>
                <a:srgbClr val="F79646">
                  <a:lumMod val="75000"/>
                </a:srgbClr>
              </a:buClr>
            </a:pPr>
            <a:r>
              <a:rPr lang="vi-VN" sz="2400" dirty="0">
                <a:solidFill>
                  <a:srgbClr val="333333"/>
                </a:solidFill>
                <a:latin typeface="arial"/>
              </a:rPr>
              <a:t>supper /'sʌpə/ (n)</a:t>
            </a:r>
            <a:r>
              <a:rPr lang="en-US" sz="2400" dirty="0">
                <a:solidFill>
                  <a:srgbClr val="333333"/>
                </a:solidFill>
                <a:latin typeface="arial"/>
              </a:rPr>
              <a:t> </a:t>
            </a:r>
          </a:p>
          <a:p>
            <a:pPr lvl="0">
              <a:spcBef>
                <a:spcPts val="600"/>
              </a:spcBef>
              <a:spcAft>
                <a:spcPts val="600"/>
              </a:spcAft>
              <a:buClr>
                <a:srgbClr val="F79646">
                  <a:lumMod val="75000"/>
                </a:srgbClr>
              </a:buClr>
            </a:pPr>
            <a:r>
              <a:rPr lang="vi-VN" sz="2400" dirty="0">
                <a:solidFill>
                  <a:srgbClr val="333333"/>
                </a:solidFill>
                <a:latin typeface="arial"/>
              </a:rPr>
              <a:t>versatile /'və:sətail/ (adj)</a:t>
            </a:r>
            <a:r>
              <a:rPr lang="en-US" sz="2400" dirty="0">
                <a:solidFill>
                  <a:srgbClr val="333333"/>
                </a:solidFill>
                <a:latin typeface="arial"/>
              </a:rPr>
              <a:t> </a:t>
            </a:r>
          </a:p>
          <a:p>
            <a:pPr lvl="0">
              <a:spcBef>
                <a:spcPts val="600"/>
              </a:spcBef>
              <a:spcAft>
                <a:spcPts val="600"/>
              </a:spcAft>
              <a:buClr>
                <a:srgbClr val="F79646">
                  <a:lumMod val="75000"/>
                </a:srgbClr>
              </a:buClr>
            </a:pPr>
            <a:r>
              <a:rPr lang="vi-VN" sz="2400" dirty="0">
                <a:solidFill>
                  <a:srgbClr val="333333"/>
                </a:solidFill>
                <a:latin typeface="arial"/>
              </a:rPr>
              <a:t>drain /drein/ (v)</a:t>
            </a:r>
            <a:r>
              <a:rPr lang="en-US" sz="2400" dirty="0">
                <a:solidFill>
                  <a:srgbClr val="333333"/>
                </a:solidFill>
                <a:latin typeface="arial"/>
              </a:rPr>
              <a:t> </a:t>
            </a:r>
          </a:p>
          <a:p>
            <a:pPr lvl="0">
              <a:spcBef>
                <a:spcPts val="600"/>
              </a:spcBef>
              <a:spcAft>
                <a:spcPts val="600"/>
              </a:spcAft>
              <a:buClr>
                <a:srgbClr val="F79646">
                  <a:lumMod val="75000"/>
                </a:srgbClr>
              </a:buClr>
            </a:pPr>
            <a:r>
              <a:rPr lang="vi-VN" sz="2400" dirty="0">
                <a:solidFill>
                  <a:srgbClr val="333333"/>
                </a:solidFill>
                <a:latin typeface="arial"/>
              </a:rPr>
              <a:t>chop </a:t>
            </a:r>
            <a:r>
              <a:rPr lang="en-US" sz="2400" dirty="0">
                <a:solidFill>
                  <a:srgbClr val="333333"/>
                </a:solidFill>
                <a:latin typeface="arial"/>
              </a:rPr>
              <a:t>/</a:t>
            </a:r>
            <a:r>
              <a:rPr lang="vi-VN" sz="2400" dirty="0">
                <a:solidFill>
                  <a:srgbClr val="333333"/>
                </a:solidFill>
                <a:latin typeface="arial"/>
              </a:rPr>
              <a:t>t∫ɔp</a:t>
            </a:r>
            <a:r>
              <a:rPr lang="en-US" sz="2400" dirty="0">
                <a:solidFill>
                  <a:srgbClr val="333333"/>
                </a:solidFill>
                <a:latin typeface="arial"/>
              </a:rPr>
              <a:t>/</a:t>
            </a:r>
            <a:r>
              <a:rPr lang="vi-VN" sz="2400" dirty="0">
                <a:solidFill>
                  <a:srgbClr val="333333"/>
                </a:solidFill>
                <a:latin typeface="arial"/>
              </a:rPr>
              <a:t> (v)</a:t>
            </a:r>
            <a:r>
              <a:rPr lang="en-US" sz="2400" dirty="0">
                <a:solidFill>
                  <a:srgbClr val="333333"/>
                </a:solidFill>
                <a:latin typeface="arial"/>
              </a:rPr>
              <a:t> </a:t>
            </a:r>
          </a:p>
          <a:p>
            <a:pPr lvl="0">
              <a:spcBef>
                <a:spcPts val="600"/>
              </a:spcBef>
              <a:spcAft>
                <a:spcPts val="600"/>
              </a:spcAft>
              <a:buClr>
                <a:srgbClr val="F79646">
                  <a:lumMod val="75000"/>
                </a:srgbClr>
              </a:buClr>
            </a:pPr>
            <a:r>
              <a:rPr lang="vi-VN" sz="2400" dirty="0">
                <a:solidFill>
                  <a:srgbClr val="333333"/>
                </a:solidFill>
                <a:latin typeface="arial"/>
              </a:rPr>
              <a:t>peel /pi:l/ (v)</a:t>
            </a:r>
            <a:r>
              <a:rPr lang="en-US" sz="2400" dirty="0">
                <a:solidFill>
                  <a:srgbClr val="333333"/>
                </a:solidFill>
                <a:latin typeface="arial"/>
              </a:rPr>
              <a:t> </a:t>
            </a:r>
          </a:p>
          <a:p>
            <a:pPr lvl="0">
              <a:spcBef>
                <a:spcPts val="600"/>
              </a:spcBef>
              <a:spcAft>
                <a:spcPts val="600"/>
              </a:spcAft>
              <a:buClr>
                <a:srgbClr val="F79646">
                  <a:lumMod val="75000"/>
                </a:srgbClr>
              </a:buClr>
            </a:pPr>
            <a:r>
              <a:rPr lang="vi-VN" sz="2400" dirty="0">
                <a:solidFill>
                  <a:srgbClr val="333333"/>
                </a:solidFill>
                <a:latin typeface="arial"/>
              </a:rPr>
              <a:t>tablespoon /ˈteɪblspuːn/ (n)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3</a:t>
            </a:fld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57628"/>
            <a:ext cx="554037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G9 - U7 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781800" y="257628"/>
            <a:ext cx="609600" cy="609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685064" y="993059"/>
            <a:ext cx="13644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333333"/>
                </a:solidFill>
                <a:latin typeface="arial"/>
              </a:rPr>
              <a:t>c</a:t>
            </a:r>
            <a:r>
              <a:rPr lang="vi-VN" sz="2400" dirty="0">
                <a:solidFill>
                  <a:srgbClr val="333333"/>
                </a:solidFill>
                <a:latin typeface="arial"/>
              </a:rPr>
              <a:t>on tôm 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4685064" y="1511464"/>
            <a:ext cx="40687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srgbClr val="333333"/>
                </a:solidFill>
                <a:latin typeface="arial"/>
              </a:rPr>
              <a:t>phần hợp thành, thành phần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4685064" y="2029869"/>
            <a:ext cx="3161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srgbClr val="333333"/>
                </a:solidFill>
                <a:latin typeface="arial"/>
              </a:rPr>
              <a:t>(thực vật học) cần tây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4685064" y="2548274"/>
            <a:ext cx="26997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srgbClr val="333333"/>
                </a:solidFill>
                <a:latin typeface="arial"/>
              </a:rPr>
              <a:t>hành tươi</a:t>
            </a:r>
            <a:r>
              <a:rPr lang="en-US" sz="2400" dirty="0">
                <a:solidFill>
                  <a:srgbClr val="333333"/>
                </a:solidFill>
                <a:latin typeface="arial"/>
              </a:rPr>
              <a:t>, </a:t>
            </a:r>
            <a:r>
              <a:rPr lang="en-US" sz="2400" dirty="0" err="1">
                <a:solidFill>
                  <a:srgbClr val="333333"/>
                </a:solidFill>
                <a:latin typeface="arial"/>
              </a:rPr>
              <a:t>hành</a:t>
            </a:r>
            <a:r>
              <a:rPr lang="en-US" sz="2400" dirty="0">
                <a:solidFill>
                  <a:srgbClr val="333333"/>
                </a:solidFill>
                <a:latin typeface="arial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arial"/>
              </a:rPr>
              <a:t>lá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4685064" y="3066679"/>
            <a:ext cx="17427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srgbClr val="333333"/>
                </a:solidFill>
                <a:latin typeface="arial"/>
              </a:rPr>
              <a:t>món khai vị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4685064" y="3585084"/>
            <a:ext cx="40014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srgbClr val="333333"/>
                </a:solidFill>
                <a:latin typeface="arial"/>
              </a:rPr>
              <a:t>bữa ăn nhẹ trước khi đi ngủ</a:t>
            </a:r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4685064" y="4103489"/>
            <a:ext cx="38154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srgbClr val="333333"/>
                </a:solidFill>
                <a:latin typeface="arial"/>
              </a:rPr>
              <a:t>nhiều tác dụng; công dụng</a:t>
            </a:r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4685064" y="4621894"/>
            <a:ext cx="18774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srgbClr val="333333"/>
                </a:solidFill>
                <a:latin typeface="arial"/>
              </a:rPr>
              <a:t>để ráo nước</a:t>
            </a:r>
            <a:endParaRPr lang="en-GB" dirty="0"/>
          </a:p>
        </p:txBody>
      </p:sp>
      <p:sp>
        <p:nvSpPr>
          <p:cNvPr id="14" name="Rectangle 13"/>
          <p:cNvSpPr/>
          <p:nvPr/>
        </p:nvSpPr>
        <p:spPr>
          <a:xfrm>
            <a:off x="4685064" y="5140299"/>
            <a:ext cx="25266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srgbClr val="333333"/>
                </a:solidFill>
                <a:latin typeface="arial"/>
              </a:rPr>
              <a:t>bổ, chặt, cắt, thái</a:t>
            </a:r>
            <a:endParaRPr lang="en-GB" dirty="0"/>
          </a:p>
        </p:txBody>
      </p:sp>
      <p:sp>
        <p:nvSpPr>
          <p:cNvPr id="15" name="Rectangle 14"/>
          <p:cNvSpPr/>
          <p:nvPr/>
        </p:nvSpPr>
        <p:spPr>
          <a:xfrm>
            <a:off x="4685064" y="5658704"/>
            <a:ext cx="28023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srgbClr val="333333"/>
                </a:solidFill>
                <a:latin typeface="arial"/>
              </a:rPr>
              <a:t>bong ra, bóc, lột vỏ</a:t>
            </a:r>
            <a:endParaRPr lang="en-GB" dirty="0"/>
          </a:p>
        </p:txBody>
      </p:sp>
      <p:sp>
        <p:nvSpPr>
          <p:cNvPr id="16" name="Rectangle 15"/>
          <p:cNvSpPr/>
          <p:nvPr/>
        </p:nvSpPr>
        <p:spPr>
          <a:xfrm>
            <a:off x="4685064" y="6177108"/>
            <a:ext cx="3733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spcAft>
                <a:spcPts val="600"/>
              </a:spcAft>
              <a:buClr>
                <a:srgbClr val="F79646">
                  <a:lumMod val="75000"/>
                </a:srgbClr>
              </a:buClr>
            </a:pPr>
            <a:r>
              <a:rPr lang="vi-VN" sz="2400" dirty="0">
                <a:solidFill>
                  <a:srgbClr val="333333"/>
                </a:solidFill>
                <a:latin typeface="arial"/>
              </a:rPr>
              <a:t>thìa sử dụng trong nấu ăn</a:t>
            </a:r>
            <a:endParaRPr lang="en-GB" sz="2400" dirty="0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9005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1701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 uiExpand="1" build="p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52400"/>
            <a:ext cx="8839200" cy="6553200"/>
          </a:xfrm>
        </p:spPr>
        <p:txBody>
          <a:bodyPr>
            <a:noAutofit/>
          </a:bodyPr>
          <a:lstStyle/>
          <a:p>
            <a:pPr marL="2065338" indent="-2065338" algn="just">
              <a:spcBef>
                <a:spcPts val="0"/>
              </a:spcBef>
              <a:buNone/>
            </a:pPr>
            <a:r>
              <a:rPr lang="en-US" sz="2200" b="1" i="1" dirty="0">
                <a:latin typeface="Arial" pitchFamily="34" charset="0"/>
                <a:cs typeface="Arial" pitchFamily="34" charset="0"/>
              </a:rPr>
              <a:t>Nick’s mum: </a:t>
            </a:r>
            <a:r>
              <a:rPr lang="en-US" sz="2200" i="1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Today we’re making a prawn salad, which is a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favourite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of mine. </a:t>
            </a:r>
          </a:p>
          <a:p>
            <a:pPr marL="2065338" indent="-2065338" algn="just">
              <a:spcBef>
                <a:spcPts val="0"/>
              </a:spcBef>
              <a:buNone/>
            </a:pPr>
            <a:r>
              <a:rPr lang="it-IT" sz="2200" b="1" i="1" dirty="0">
                <a:latin typeface="Arial" pitchFamily="34" charset="0"/>
                <a:cs typeface="Arial" pitchFamily="34" charset="0"/>
              </a:rPr>
              <a:t>Mi: </a:t>
            </a:r>
            <a:r>
              <a:rPr lang="it-IT" sz="2200" i="1" dirty="0">
                <a:latin typeface="Arial" pitchFamily="34" charset="0"/>
                <a:cs typeface="Arial" pitchFamily="34" charset="0"/>
              </a:rPr>
              <a:t>	</a:t>
            </a:r>
            <a:r>
              <a:rPr lang="it-IT" sz="2200" dirty="0">
                <a:latin typeface="Arial" pitchFamily="34" charset="0"/>
                <a:cs typeface="Arial" pitchFamily="34" charset="0"/>
              </a:rPr>
              <a:t>Fantastic. I love salad.</a:t>
            </a:r>
          </a:p>
          <a:p>
            <a:pPr marL="2065338" indent="-2065338" algn="just">
              <a:spcBef>
                <a:spcPts val="0"/>
              </a:spcBef>
              <a:buNone/>
            </a:pPr>
            <a:r>
              <a:rPr lang="en-US" sz="2200" b="1" i="1" dirty="0">
                <a:latin typeface="Arial" pitchFamily="34" charset="0"/>
                <a:cs typeface="Arial" pitchFamily="34" charset="0"/>
              </a:rPr>
              <a:t>Nick’s mum: 	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This salad is simple but delicious. Here are the ingredients: prawns, celery, </a:t>
            </a:r>
            <a:r>
              <a:rPr lang="en-GB" sz="2200" dirty="0">
                <a:latin typeface="Arial" pitchFamily="34" charset="0"/>
                <a:cs typeface="Arial" pitchFamily="34" charset="0"/>
              </a:rPr>
              <a:t>spring onions, mayonnaise, lemon juice, salt and pepper.</a:t>
            </a:r>
          </a:p>
          <a:p>
            <a:pPr marL="2065338" indent="-2065338" algn="just">
              <a:spcBef>
                <a:spcPts val="0"/>
              </a:spcBef>
              <a:buNone/>
            </a:pPr>
            <a:r>
              <a:rPr lang="en-US" sz="2200" b="1" i="1" dirty="0">
                <a:latin typeface="Arial" pitchFamily="34" charset="0"/>
                <a:cs typeface="Arial" pitchFamily="34" charset="0"/>
              </a:rPr>
              <a:t>Nick: </a:t>
            </a:r>
            <a:r>
              <a:rPr lang="en-US" sz="2200" i="1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What should I do  first, Mum?</a:t>
            </a:r>
          </a:p>
          <a:p>
            <a:pPr marL="2065338" indent="-2065338" algn="just">
              <a:spcBef>
                <a:spcPts val="0"/>
              </a:spcBef>
              <a:buNone/>
            </a:pPr>
            <a:r>
              <a:rPr lang="en-US" sz="2200" b="1" i="1" dirty="0">
                <a:latin typeface="Arial" pitchFamily="34" charset="0"/>
                <a:cs typeface="Arial" pitchFamily="34" charset="0"/>
              </a:rPr>
              <a:t>Nick’s mum: </a:t>
            </a:r>
            <a:r>
              <a:rPr lang="en-US" sz="2200" i="1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Get a big bowl for me. And then can </a:t>
            </a:r>
            <a:r>
              <a:rPr lang="en-GB" sz="2200" dirty="0">
                <a:latin typeface="Arial" pitchFamily="34" charset="0"/>
                <a:cs typeface="Arial" pitchFamily="34" charset="0"/>
              </a:rPr>
              <a:t>you wash the celery?</a:t>
            </a:r>
          </a:p>
          <a:p>
            <a:pPr marL="2065338" indent="-2065338" algn="just">
              <a:spcBef>
                <a:spcPts val="0"/>
              </a:spcBef>
              <a:buNone/>
            </a:pPr>
            <a:r>
              <a:rPr lang="en-GB" sz="2200" b="1" i="1" dirty="0">
                <a:latin typeface="Arial" pitchFamily="34" charset="0"/>
                <a:cs typeface="Arial" pitchFamily="34" charset="0"/>
              </a:rPr>
              <a:t>Nick: </a:t>
            </a:r>
            <a:r>
              <a:rPr lang="en-GB" sz="2200" i="1" dirty="0">
                <a:latin typeface="Arial" pitchFamily="34" charset="0"/>
                <a:cs typeface="Arial" pitchFamily="34" charset="0"/>
              </a:rPr>
              <a:t>	</a:t>
            </a:r>
            <a:r>
              <a:rPr lang="en-GB" sz="2200" dirty="0">
                <a:latin typeface="Arial" pitchFamily="34" charset="0"/>
                <a:cs typeface="Arial" pitchFamily="34" charset="0"/>
              </a:rPr>
              <a:t>Sure.</a:t>
            </a:r>
          </a:p>
          <a:p>
            <a:pPr marL="2065338" indent="-2065338" algn="just">
              <a:spcBef>
                <a:spcPts val="0"/>
              </a:spcBef>
              <a:buNone/>
            </a:pPr>
            <a:r>
              <a:rPr lang="en-US" sz="2200" b="1" i="1" dirty="0" err="1">
                <a:latin typeface="Arial" pitchFamily="34" charset="0"/>
                <a:cs typeface="Arial" pitchFamily="34" charset="0"/>
              </a:rPr>
              <a:t>Mi</a:t>
            </a:r>
            <a:r>
              <a:rPr lang="en-US" sz="2200" b="1" i="1" dirty="0">
                <a:latin typeface="Arial" pitchFamily="34" charset="0"/>
                <a:cs typeface="Arial" pitchFamily="34" charset="0"/>
              </a:rPr>
              <a:t>: </a:t>
            </a:r>
            <a:r>
              <a:rPr lang="en-US" sz="2200" i="1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I can wash the spring onions if you </a:t>
            </a:r>
            <a:r>
              <a:rPr lang="en-GB" sz="2200" dirty="0">
                <a:latin typeface="Arial" pitchFamily="34" charset="0"/>
                <a:cs typeface="Arial" pitchFamily="34" charset="0"/>
              </a:rPr>
              <a:t>like, Mrs Warner.</a:t>
            </a:r>
          </a:p>
          <a:p>
            <a:pPr marL="2065338" indent="-2065338" algn="just">
              <a:spcBef>
                <a:spcPts val="0"/>
              </a:spcBef>
              <a:buNone/>
            </a:pPr>
            <a:r>
              <a:rPr lang="en-US" sz="2200" b="1" i="1" dirty="0">
                <a:latin typeface="Arial" pitchFamily="34" charset="0"/>
                <a:cs typeface="Arial" pitchFamily="34" charset="0"/>
              </a:rPr>
              <a:t>Nick’s mum: </a:t>
            </a:r>
            <a:r>
              <a:rPr lang="en-US" sz="2200" i="1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Please, do. I’ll boil the prawns.</a:t>
            </a:r>
          </a:p>
          <a:p>
            <a:pPr marL="2065338" indent="-2065338" algn="just">
              <a:spcBef>
                <a:spcPts val="0"/>
              </a:spcBef>
              <a:buNone/>
            </a:pPr>
            <a:r>
              <a:rPr lang="en-US" sz="2200" b="1" i="1" dirty="0" err="1">
                <a:latin typeface="Arial" pitchFamily="34" charset="0"/>
                <a:cs typeface="Arial" pitchFamily="34" charset="0"/>
              </a:rPr>
              <a:t>Mi</a:t>
            </a:r>
            <a:r>
              <a:rPr lang="en-US" sz="2200" b="1" i="1" dirty="0">
                <a:latin typeface="Arial" pitchFamily="34" charset="0"/>
                <a:cs typeface="Arial" pitchFamily="34" charset="0"/>
              </a:rPr>
              <a:t>: </a:t>
            </a:r>
            <a:r>
              <a:rPr lang="en-US" sz="2200" i="1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So, do English people eat lots of salad?</a:t>
            </a:r>
          </a:p>
          <a:p>
            <a:pPr marL="2065338" indent="-2065338" algn="just">
              <a:spcBef>
                <a:spcPts val="0"/>
              </a:spcBef>
              <a:buNone/>
            </a:pPr>
            <a:r>
              <a:rPr lang="en-US" sz="2200" b="1" i="1" dirty="0">
                <a:latin typeface="Arial" pitchFamily="34" charset="0"/>
                <a:cs typeface="Arial" pitchFamily="34" charset="0"/>
              </a:rPr>
              <a:t>Nick’s mum: </a:t>
            </a:r>
            <a:r>
              <a:rPr lang="en-US" sz="2200" i="1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Yes, especially in the summertime. People often serve salad as a starter. But salads also make a healthy lunch </a:t>
            </a:r>
            <a:r>
              <a:rPr lang="en-GB" sz="2200" dirty="0">
                <a:latin typeface="Arial" pitchFamily="34" charset="0"/>
                <a:cs typeface="Arial" pitchFamily="34" charset="0"/>
              </a:rPr>
              <a:t>or supper</a:t>
            </a:r>
          </a:p>
          <a:p>
            <a:pPr marL="2065338" lvl="0" indent="-2065338" algn="just">
              <a:spcBef>
                <a:spcPts val="0"/>
              </a:spcBef>
              <a:buNone/>
            </a:pPr>
            <a:r>
              <a:rPr lang="en-US" sz="2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Mi</a:t>
            </a:r>
            <a:r>
              <a:rPr lang="en-US" sz="2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You’re right, they’re so versatile. And you can put anything in a salad.</a:t>
            </a:r>
          </a:p>
          <a:p>
            <a:pPr marL="2065338" indent="-2065338" algn="just">
              <a:spcBef>
                <a:spcPts val="0"/>
              </a:spcBef>
              <a:buNone/>
            </a:pPr>
            <a:endParaRPr lang="en-GB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2" name="Rounded Rectangle 1"/>
          <p:cNvSpPr/>
          <p:nvPr/>
        </p:nvSpPr>
        <p:spPr>
          <a:xfrm>
            <a:off x="2377440" y="-35560"/>
            <a:ext cx="4389120" cy="73152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  <a:cs typeface="Arial" pitchFamily="34" charset="0"/>
              </a:rPr>
              <a:t>My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  <a:cs typeface="Arial" pitchFamily="34" charset="0"/>
              </a:rPr>
              <a:t>favourite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  <a:cs typeface="Arial" pitchFamily="34" charset="0"/>
              </a:rPr>
              <a:t> salad</a:t>
            </a:r>
            <a:endParaRPr lang="en-GB" sz="2800" b="1" dirty="0">
              <a:solidFill>
                <a:schemeClr val="accent6">
                  <a:lumMod val="75000"/>
                </a:schemeClr>
              </a:solidFill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5" name="02 Track 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772400" y="65089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993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3420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52400"/>
            <a:ext cx="8839200" cy="6553200"/>
          </a:xfrm>
        </p:spPr>
        <p:txBody>
          <a:bodyPr>
            <a:noAutofit/>
          </a:bodyPr>
          <a:lstStyle/>
          <a:p>
            <a:pPr marL="2065338" indent="-2065338" algn="just">
              <a:spcBef>
                <a:spcPts val="0"/>
              </a:spcBef>
              <a:buNone/>
            </a:pPr>
            <a:r>
              <a:rPr lang="en-US" sz="2200" b="1" dirty="0">
                <a:latin typeface="Arial" pitchFamily="34" charset="0"/>
                <a:cs typeface="Arial" pitchFamily="34" charset="0"/>
              </a:rPr>
              <a:t>Nick: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	Mum, the prawns are pink now.</a:t>
            </a:r>
          </a:p>
          <a:p>
            <a:pPr marL="2065338" indent="-2065338" algn="just">
              <a:spcBef>
                <a:spcPts val="0"/>
              </a:spcBef>
              <a:buNone/>
            </a:pPr>
            <a:r>
              <a:rPr lang="en-US" sz="2200" b="1" dirty="0">
                <a:latin typeface="Arial" pitchFamily="34" charset="0"/>
                <a:cs typeface="Arial" pitchFamily="34" charset="0"/>
              </a:rPr>
              <a:t>Nick’s mum: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	They’re pink?</a:t>
            </a:r>
          </a:p>
          <a:p>
            <a:pPr marL="2065338" indent="-2065338" algn="just">
              <a:spcBef>
                <a:spcPts val="0"/>
              </a:spcBef>
              <a:buNone/>
            </a:pPr>
            <a:r>
              <a:rPr lang="en-US" sz="2200" b="1" dirty="0">
                <a:latin typeface="Arial" pitchFamily="34" charset="0"/>
                <a:cs typeface="Arial" pitchFamily="34" charset="0"/>
              </a:rPr>
              <a:t>Nick: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	Yes.</a:t>
            </a:r>
          </a:p>
          <a:p>
            <a:pPr marL="2065338" indent="-2065338" algn="just">
              <a:spcBef>
                <a:spcPts val="0"/>
              </a:spcBef>
              <a:buNone/>
            </a:pPr>
            <a:r>
              <a:rPr lang="en-US" sz="2200" b="1" dirty="0">
                <a:latin typeface="Arial" pitchFamily="34" charset="0"/>
                <a:cs typeface="Arial" pitchFamily="34" charset="0"/>
              </a:rPr>
              <a:t>Nick’s mum: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	Good, they’re ready. I’ll drain them. Nick, can you peel them?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Mi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, could you chop the celery and spring onions? You should be careful if you use the red knife – it’s sharp.</a:t>
            </a:r>
          </a:p>
          <a:p>
            <a:pPr marL="2065338" indent="-2065338" algn="just">
              <a:spcBef>
                <a:spcPts val="0"/>
              </a:spcBef>
              <a:buNone/>
            </a:pPr>
            <a:r>
              <a:rPr lang="en-US" sz="2200" b="1" dirty="0" err="1">
                <a:latin typeface="Arial" pitchFamily="34" charset="0"/>
                <a:cs typeface="Arial" pitchFamily="34" charset="0"/>
              </a:rPr>
              <a:t>Mi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: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	Right, everything’s ready. What do we do next?</a:t>
            </a:r>
          </a:p>
          <a:p>
            <a:pPr marL="2065338" indent="-2065338" algn="just">
              <a:spcBef>
                <a:spcPts val="0"/>
              </a:spcBef>
              <a:buNone/>
            </a:pPr>
            <a:r>
              <a:rPr lang="en-US" sz="2200" b="1" dirty="0">
                <a:latin typeface="Arial" pitchFamily="34" charset="0"/>
                <a:cs typeface="Arial" pitchFamily="34" charset="0"/>
              </a:rPr>
              <a:t>Nick’s mum: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	OK,  first, combine the prawns and celery in the bowl. Add two tablespoons of mayonnaise, half a teaspoon of salt, half a teaspoon of pepper and some lemon juice. Now, mix all the ingredients well.</a:t>
            </a:r>
          </a:p>
          <a:p>
            <a:pPr marL="2065338" indent="-2065338" algn="just">
              <a:spcBef>
                <a:spcPts val="0"/>
              </a:spcBef>
              <a:buNone/>
            </a:pPr>
            <a:r>
              <a:rPr lang="en-US" sz="2200" b="1" dirty="0">
                <a:latin typeface="Arial" pitchFamily="34" charset="0"/>
                <a:cs typeface="Arial" pitchFamily="34" charset="0"/>
              </a:rPr>
              <a:t>Nick: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	OK.</a:t>
            </a:r>
          </a:p>
          <a:p>
            <a:pPr marL="2065338" indent="-2065338" algn="just">
              <a:spcBef>
                <a:spcPts val="0"/>
              </a:spcBef>
              <a:buNone/>
            </a:pPr>
            <a:r>
              <a:rPr lang="en-US" sz="2200" b="1" dirty="0">
                <a:latin typeface="Arial" pitchFamily="34" charset="0"/>
                <a:cs typeface="Arial" pitchFamily="34" charset="0"/>
              </a:rPr>
              <a:t>Nick’s mum: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	Finally, add the spring onion on top. Now we cover the bowl and leave it in the fridge for an hour. You’ve done a good job, both of you.</a:t>
            </a:r>
          </a:p>
          <a:p>
            <a:pPr marL="2065338" indent="-2065338" algn="just">
              <a:spcBef>
                <a:spcPts val="0"/>
              </a:spcBef>
              <a:buNone/>
            </a:pPr>
            <a:r>
              <a:rPr lang="en-US" sz="2200" b="1" dirty="0" err="1">
                <a:latin typeface="Arial" pitchFamily="34" charset="0"/>
                <a:cs typeface="Arial" pitchFamily="34" charset="0"/>
              </a:rPr>
              <a:t>Mi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: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	I can’t wait to try it.</a:t>
            </a:r>
          </a:p>
          <a:p>
            <a:pPr marL="2065338" indent="-2065338" algn="just">
              <a:spcBef>
                <a:spcPts val="0"/>
              </a:spcBef>
              <a:buNone/>
            </a:pPr>
            <a:r>
              <a:rPr lang="en-US" sz="2200" b="1" dirty="0">
                <a:latin typeface="Arial" pitchFamily="34" charset="0"/>
                <a:cs typeface="Arial" pitchFamily="34" charset="0"/>
              </a:rPr>
              <a:t>Nick: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	Yeah, I’m starving! An hour is a long time…</a:t>
            </a:r>
            <a:endParaRPr lang="en-GB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9050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2410"/>
            <a:ext cx="8229600" cy="822960"/>
          </a:xfrm>
        </p:spPr>
        <p:txBody>
          <a:bodyPr/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II. Listen and read</a:t>
            </a:r>
            <a:endParaRPr lang="en-GB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2400" b="1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Activity</a:t>
            </a:r>
            <a:r>
              <a:rPr lang="en-GB" sz="2400" b="1" dirty="0">
                <a:solidFill>
                  <a:srgbClr val="DA0000"/>
                </a:solidFill>
                <a:latin typeface="Arial"/>
                <a:ea typeface="Calibri"/>
                <a:cs typeface="Times New Roman"/>
              </a:rPr>
              <a:t> 1a </a:t>
            </a:r>
            <a:r>
              <a:rPr lang="en-GB" sz="2400" b="1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Can you find a word that means:</a:t>
            </a:r>
            <a:endParaRPr lang="en-GB" sz="2400" dirty="0">
              <a:latin typeface="Times New Roman"/>
              <a:ea typeface="Calibri"/>
              <a:cs typeface="Times New Roman"/>
            </a:endParaRPr>
          </a:p>
          <a:p>
            <a:pPr marL="515938" indent="-515938"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2400" b="1" dirty="0">
                <a:solidFill>
                  <a:srgbClr val="FF6600"/>
                </a:solidFill>
                <a:latin typeface="Arial"/>
                <a:ea typeface="Calibri"/>
                <a:cs typeface="Times New Roman"/>
              </a:rPr>
              <a:t>1. 	</a:t>
            </a:r>
            <a:r>
              <a:rPr lang="en-GB" sz="24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a light dish served as the first part of a meal</a:t>
            </a:r>
            <a:endParaRPr lang="en-GB" sz="2400" dirty="0">
              <a:latin typeface="Times New Roman"/>
              <a:ea typeface="Calibri"/>
              <a:cs typeface="Times New Roman"/>
            </a:endParaRPr>
          </a:p>
          <a:p>
            <a:pPr marL="515938" indent="-515938"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2400" b="1" dirty="0">
                <a:solidFill>
                  <a:srgbClr val="FF6600"/>
                </a:solidFill>
                <a:latin typeface="Arial"/>
                <a:ea typeface="Calibri"/>
                <a:cs typeface="Times New Roman"/>
              </a:rPr>
              <a:t>2. 	</a:t>
            </a:r>
            <a:r>
              <a:rPr lang="en-GB" sz="24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have lots of uses</a:t>
            </a:r>
            <a:endParaRPr lang="en-GB" sz="2400" dirty="0">
              <a:latin typeface="Times New Roman"/>
              <a:ea typeface="Calibri"/>
              <a:cs typeface="Times New Roman"/>
            </a:endParaRPr>
          </a:p>
          <a:p>
            <a:pPr marL="515938" indent="-515938"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2400" b="1" dirty="0">
                <a:solidFill>
                  <a:srgbClr val="FF6600"/>
                </a:solidFill>
                <a:latin typeface="Arial"/>
                <a:ea typeface="Calibri"/>
                <a:cs typeface="Times New Roman"/>
              </a:rPr>
              <a:t>3. 	</a:t>
            </a:r>
            <a:r>
              <a:rPr lang="en-GB" sz="24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pour the water away</a:t>
            </a:r>
            <a:endParaRPr lang="en-GB" sz="2400" dirty="0">
              <a:latin typeface="Times New Roman"/>
              <a:ea typeface="Calibri"/>
              <a:cs typeface="Times New Roman"/>
            </a:endParaRPr>
          </a:p>
          <a:p>
            <a:pPr marL="515938" indent="-515938"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2400" b="1" dirty="0">
                <a:solidFill>
                  <a:srgbClr val="FF6600"/>
                </a:solidFill>
                <a:latin typeface="Arial"/>
                <a:ea typeface="Calibri"/>
                <a:cs typeface="Times New Roman"/>
              </a:rPr>
              <a:t>4. 	</a:t>
            </a:r>
            <a:r>
              <a:rPr lang="en-GB" sz="24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take off the outer layer of food</a:t>
            </a:r>
            <a:endParaRPr lang="en-GB" sz="2400" dirty="0">
              <a:latin typeface="Times New Roman"/>
              <a:ea typeface="Calibri"/>
              <a:cs typeface="Times New Roman"/>
            </a:endParaRPr>
          </a:p>
          <a:p>
            <a:pPr marL="515938" indent="-515938"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2400" b="1" dirty="0">
                <a:solidFill>
                  <a:srgbClr val="FF6600"/>
                </a:solidFill>
                <a:latin typeface="Arial"/>
                <a:ea typeface="Calibri"/>
                <a:cs typeface="Times New Roman"/>
              </a:rPr>
              <a:t>5. 	</a:t>
            </a:r>
            <a:r>
              <a:rPr lang="en-GB" sz="24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cut food into pieces with a knife</a:t>
            </a:r>
            <a:endParaRPr lang="en-GB" sz="2400" dirty="0">
              <a:latin typeface="Times New Roman"/>
              <a:ea typeface="Calibri"/>
              <a:cs typeface="Times New Roman"/>
            </a:endParaRPr>
          </a:p>
          <a:p>
            <a:pPr marL="515938" indent="-515938"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2400" b="1" dirty="0">
                <a:solidFill>
                  <a:srgbClr val="FF6600"/>
                </a:solidFill>
                <a:latin typeface="Arial"/>
                <a:ea typeface="Calibri"/>
                <a:cs typeface="Times New Roman"/>
              </a:rPr>
              <a:t>6. 	</a:t>
            </a:r>
            <a:r>
              <a:rPr lang="en-GB" sz="24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mix</a:t>
            </a:r>
            <a:endParaRPr lang="en-GB" sz="2400" dirty="0">
              <a:latin typeface="Times New Roman"/>
              <a:ea typeface="Calibri"/>
              <a:cs typeface="Times New Roman"/>
            </a:endParaRPr>
          </a:p>
          <a:p>
            <a:pPr marL="0" indent="0">
              <a:buNone/>
            </a:pP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934200" y="1481335"/>
            <a:ext cx="13684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starter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6934200" y="1995123"/>
            <a:ext cx="13684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versatile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6934200" y="2508911"/>
            <a:ext cx="13684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drain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6934200" y="3022699"/>
            <a:ext cx="13684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peel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6934200" y="3536487"/>
            <a:ext cx="13684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chop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6934200" y="4050275"/>
            <a:ext cx="13684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combine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28600"/>
            <a:ext cx="1176337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5725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0"/>
            <a:ext cx="8229600" cy="6400800"/>
          </a:xfrm>
        </p:spPr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n-GB" sz="2400" b="1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Activity</a:t>
            </a:r>
            <a:r>
              <a:rPr lang="en-GB" sz="2400" b="1" dirty="0">
                <a:solidFill>
                  <a:srgbClr val="DA0000"/>
                </a:solidFill>
                <a:latin typeface="Arial"/>
                <a:ea typeface="Calibri"/>
                <a:cs typeface="Times New Roman"/>
              </a:rPr>
              <a:t> 1b </a:t>
            </a:r>
            <a:r>
              <a:rPr lang="en-GB" sz="2400" b="1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Find all the words related to the topic of food in the conversation. Put them </a:t>
            </a:r>
            <a:r>
              <a:rPr lang="en-GB" sz="2400" b="1" dirty="0">
                <a:latin typeface="Arial"/>
                <a:ea typeface="Calibri"/>
                <a:cs typeface="Times New Roman"/>
              </a:rPr>
              <a:t>in the word webs. </a:t>
            </a:r>
            <a:endParaRPr lang="en-GB" sz="2400" dirty="0">
              <a:latin typeface="Times New Roman"/>
              <a:ea typeface="Calibri"/>
              <a:cs typeface="Times New Roman"/>
            </a:endParaRPr>
          </a:p>
          <a:p>
            <a:pPr marL="0" indent="0">
              <a:buNone/>
            </a:pP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7</a:t>
            </a:fld>
            <a:endParaRPr lang="en-GB" dirty="0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0" y="1477780"/>
            <a:ext cx="9217550" cy="3291840"/>
            <a:chOff x="10" y="10"/>
            <a:chExt cx="5281" cy="1886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0" y="10"/>
              <a:ext cx="5281" cy="1886"/>
            </a:xfrm>
            <a:custGeom>
              <a:avLst/>
              <a:gdLst>
                <a:gd name="T0" fmla="*/ 5281 w 5281"/>
                <a:gd name="T1" fmla="*/ 0 h 1886"/>
                <a:gd name="T2" fmla="*/ 0 w 5281"/>
                <a:gd name="T3" fmla="*/ 0 h 1886"/>
                <a:gd name="T4" fmla="*/ 0 w 5281"/>
                <a:gd name="T5" fmla="*/ 1886 h 1886"/>
                <a:gd name="T6" fmla="*/ 5278 w 5281"/>
                <a:gd name="T7" fmla="*/ 1886 h 1886"/>
                <a:gd name="T8" fmla="*/ 5281 w 5281"/>
                <a:gd name="T9" fmla="*/ 1837 h 1886"/>
                <a:gd name="T10" fmla="*/ 5281 w 5281"/>
                <a:gd name="T11" fmla="*/ 0 h 18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81" h="1886">
                  <a:moveTo>
                    <a:pt x="5281" y="0"/>
                  </a:moveTo>
                  <a:lnTo>
                    <a:pt x="0" y="0"/>
                  </a:lnTo>
                  <a:lnTo>
                    <a:pt x="0" y="1886"/>
                  </a:lnTo>
                  <a:lnTo>
                    <a:pt x="5278" y="1886"/>
                  </a:lnTo>
                  <a:lnTo>
                    <a:pt x="5281" y="1837"/>
                  </a:lnTo>
                  <a:lnTo>
                    <a:pt x="5281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604" y="938"/>
              <a:ext cx="276" cy="277"/>
            </a:xfrm>
            <a:custGeom>
              <a:avLst/>
              <a:gdLst>
                <a:gd name="T0" fmla="*/ 149 w 276"/>
                <a:gd name="T1" fmla="*/ 0 h 277"/>
                <a:gd name="T2" fmla="*/ 124 w 276"/>
                <a:gd name="T3" fmla="*/ 1 h 277"/>
                <a:gd name="T4" fmla="*/ 101 w 276"/>
                <a:gd name="T5" fmla="*/ 6 h 277"/>
                <a:gd name="T6" fmla="*/ 79 w 276"/>
                <a:gd name="T7" fmla="*/ 14 h 277"/>
                <a:gd name="T8" fmla="*/ 60 w 276"/>
                <a:gd name="T9" fmla="*/ 25 h 277"/>
                <a:gd name="T10" fmla="*/ 43 w 276"/>
                <a:gd name="T11" fmla="*/ 38 h 277"/>
                <a:gd name="T12" fmla="*/ 28 w 276"/>
                <a:gd name="T13" fmla="*/ 54 h 277"/>
                <a:gd name="T14" fmla="*/ 17 w 276"/>
                <a:gd name="T15" fmla="*/ 71 h 277"/>
                <a:gd name="T16" fmla="*/ 8 w 276"/>
                <a:gd name="T17" fmla="*/ 91 h 277"/>
                <a:gd name="T18" fmla="*/ 2 w 276"/>
                <a:gd name="T19" fmla="*/ 111 h 277"/>
                <a:gd name="T20" fmla="*/ 0 w 276"/>
                <a:gd name="T21" fmla="*/ 133 h 277"/>
                <a:gd name="T22" fmla="*/ 1 w 276"/>
                <a:gd name="T23" fmla="*/ 157 h 277"/>
                <a:gd name="T24" fmla="*/ 7 w 276"/>
                <a:gd name="T25" fmla="*/ 179 h 277"/>
                <a:gd name="T26" fmla="*/ 15 w 276"/>
                <a:gd name="T27" fmla="*/ 200 h 277"/>
                <a:gd name="T28" fmla="*/ 26 w 276"/>
                <a:gd name="T29" fmla="*/ 219 h 277"/>
                <a:gd name="T30" fmla="*/ 40 w 276"/>
                <a:gd name="T31" fmla="*/ 235 h 277"/>
                <a:gd name="T32" fmla="*/ 57 w 276"/>
                <a:gd name="T33" fmla="*/ 249 h 277"/>
                <a:gd name="T34" fmla="*/ 75 w 276"/>
                <a:gd name="T35" fmla="*/ 261 h 277"/>
                <a:gd name="T36" fmla="*/ 95 w 276"/>
                <a:gd name="T37" fmla="*/ 269 h 277"/>
                <a:gd name="T38" fmla="*/ 116 w 276"/>
                <a:gd name="T39" fmla="*/ 274 h 277"/>
                <a:gd name="T40" fmla="*/ 138 w 276"/>
                <a:gd name="T41" fmla="*/ 276 h 277"/>
                <a:gd name="T42" fmla="*/ 161 w 276"/>
                <a:gd name="T43" fmla="*/ 274 h 277"/>
                <a:gd name="T44" fmla="*/ 183 w 276"/>
                <a:gd name="T45" fmla="*/ 269 h 277"/>
                <a:gd name="T46" fmla="*/ 203 w 276"/>
                <a:gd name="T47" fmla="*/ 260 h 277"/>
                <a:gd name="T48" fmla="*/ 221 w 276"/>
                <a:gd name="T49" fmla="*/ 248 h 277"/>
                <a:gd name="T50" fmla="*/ 237 w 276"/>
                <a:gd name="T51" fmla="*/ 234 h 277"/>
                <a:gd name="T52" fmla="*/ 251 w 276"/>
                <a:gd name="T53" fmla="*/ 217 h 277"/>
                <a:gd name="T54" fmla="*/ 262 w 276"/>
                <a:gd name="T55" fmla="*/ 198 h 277"/>
                <a:gd name="T56" fmla="*/ 271 w 276"/>
                <a:gd name="T57" fmla="*/ 178 h 277"/>
                <a:gd name="T58" fmla="*/ 275 w 276"/>
                <a:gd name="T59" fmla="*/ 156 h 277"/>
                <a:gd name="T60" fmla="*/ 274 w 276"/>
                <a:gd name="T61" fmla="*/ 130 h 277"/>
                <a:gd name="T62" fmla="*/ 269 w 276"/>
                <a:gd name="T63" fmla="*/ 106 h 277"/>
                <a:gd name="T64" fmla="*/ 262 w 276"/>
                <a:gd name="T65" fmla="*/ 83 h 277"/>
                <a:gd name="T66" fmla="*/ 252 w 276"/>
                <a:gd name="T67" fmla="*/ 63 h 277"/>
                <a:gd name="T68" fmla="*/ 239 w 276"/>
                <a:gd name="T69" fmla="*/ 46 h 277"/>
                <a:gd name="T70" fmla="*/ 225 w 276"/>
                <a:gd name="T71" fmla="*/ 31 h 277"/>
                <a:gd name="T72" fmla="*/ 208 w 276"/>
                <a:gd name="T73" fmla="*/ 19 h 277"/>
                <a:gd name="T74" fmla="*/ 190 w 276"/>
                <a:gd name="T75" fmla="*/ 9 h 277"/>
                <a:gd name="T76" fmla="*/ 170 w 276"/>
                <a:gd name="T77" fmla="*/ 3 h 277"/>
                <a:gd name="T78" fmla="*/ 149 w 276"/>
                <a:gd name="T79" fmla="*/ 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76" h="277">
                  <a:moveTo>
                    <a:pt x="149" y="0"/>
                  </a:moveTo>
                  <a:lnTo>
                    <a:pt x="124" y="1"/>
                  </a:lnTo>
                  <a:lnTo>
                    <a:pt x="101" y="6"/>
                  </a:lnTo>
                  <a:lnTo>
                    <a:pt x="79" y="14"/>
                  </a:lnTo>
                  <a:lnTo>
                    <a:pt x="60" y="25"/>
                  </a:lnTo>
                  <a:lnTo>
                    <a:pt x="43" y="38"/>
                  </a:lnTo>
                  <a:lnTo>
                    <a:pt x="28" y="54"/>
                  </a:lnTo>
                  <a:lnTo>
                    <a:pt x="17" y="71"/>
                  </a:lnTo>
                  <a:lnTo>
                    <a:pt x="8" y="91"/>
                  </a:lnTo>
                  <a:lnTo>
                    <a:pt x="2" y="111"/>
                  </a:lnTo>
                  <a:lnTo>
                    <a:pt x="0" y="133"/>
                  </a:lnTo>
                  <a:lnTo>
                    <a:pt x="1" y="157"/>
                  </a:lnTo>
                  <a:lnTo>
                    <a:pt x="7" y="179"/>
                  </a:lnTo>
                  <a:lnTo>
                    <a:pt x="15" y="200"/>
                  </a:lnTo>
                  <a:lnTo>
                    <a:pt x="26" y="219"/>
                  </a:lnTo>
                  <a:lnTo>
                    <a:pt x="40" y="235"/>
                  </a:lnTo>
                  <a:lnTo>
                    <a:pt x="57" y="249"/>
                  </a:lnTo>
                  <a:lnTo>
                    <a:pt x="75" y="261"/>
                  </a:lnTo>
                  <a:lnTo>
                    <a:pt x="95" y="269"/>
                  </a:lnTo>
                  <a:lnTo>
                    <a:pt x="116" y="274"/>
                  </a:lnTo>
                  <a:lnTo>
                    <a:pt x="138" y="276"/>
                  </a:lnTo>
                  <a:lnTo>
                    <a:pt x="161" y="274"/>
                  </a:lnTo>
                  <a:lnTo>
                    <a:pt x="183" y="269"/>
                  </a:lnTo>
                  <a:lnTo>
                    <a:pt x="203" y="260"/>
                  </a:lnTo>
                  <a:lnTo>
                    <a:pt x="221" y="248"/>
                  </a:lnTo>
                  <a:lnTo>
                    <a:pt x="237" y="234"/>
                  </a:lnTo>
                  <a:lnTo>
                    <a:pt x="251" y="217"/>
                  </a:lnTo>
                  <a:lnTo>
                    <a:pt x="262" y="198"/>
                  </a:lnTo>
                  <a:lnTo>
                    <a:pt x="271" y="178"/>
                  </a:lnTo>
                  <a:lnTo>
                    <a:pt x="275" y="156"/>
                  </a:lnTo>
                  <a:lnTo>
                    <a:pt x="274" y="130"/>
                  </a:lnTo>
                  <a:lnTo>
                    <a:pt x="269" y="106"/>
                  </a:lnTo>
                  <a:lnTo>
                    <a:pt x="262" y="83"/>
                  </a:lnTo>
                  <a:lnTo>
                    <a:pt x="252" y="63"/>
                  </a:lnTo>
                  <a:lnTo>
                    <a:pt x="239" y="46"/>
                  </a:lnTo>
                  <a:lnTo>
                    <a:pt x="225" y="31"/>
                  </a:lnTo>
                  <a:lnTo>
                    <a:pt x="208" y="19"/>
                  </a:lnTo>
                  <a:lnTo>
                    <a:pt x="190" y="9"/>
                  </a:lnTo>
                  <a:lnTo>
                    <a:pt x="170" y="3"/>
                  </a:lnTo>
                  <a:lnTo>
                    <a:pt x="149" y="0"/>
                  </a:lnTo>
                  <a:close/>
                </a:path>
              </a:pathLst>
            </a:custGeom>
            <a:solidFill>
              <a:srgbClr val="F791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821" y="514"/>
              <a:ext cx="363" cy="364"/>
            </a:xfrm>
            <a:custGeom>
              <a:avLst/>
              <a:gdLst>
                <a:gd name="T0" fmla="*/ 196 w 363"/>
                <a:gd name="T1" fmla="*/ 0 h 364"/>
                <a:gd name="T2" fmla="*/ 171 w 363"/>
                <a:gd name="T3" fmla="*/ 1 h 364"/>
                <a:gd name="T4" fmla="*/ 147 w 363"/>
                <a:gd name="T5" fmla="*/ 4 h 364"/>
                <a:gd name="T6" fmla="*/ 125 w 363"/>
                <a:gd name="T7" fmla="*/ 11 h 364"/>
                <a:gd name="T8" fmla="*/ 104 w 363"/>
                <a:gd name="T9" fmla="*/ 19 h 364"/>
                <a:gd name="T10" fmla="*/ 84 w 363"/>
                <a:gd name="T11" fmla="*/ 30 h 364"/>
                <a:gd name="T12" fmla="*/ 66 w 363"/>
                <a:gd name="T13" fmla="*/ 42 h 364"/>
                <a:gd name="T14" fmla="*/ 50 w 363"/>
                <a:gd name="T15" fmla="*/ 57 h 364"/>
                <a:gd name="T16" fmla="*/ 36 w 363"/>
                <a:gd name="T17" fmla="*/ 72 h 364"/>
                <a:gd name="T18" fmla="*/ 24 w 363"/>
                <a:gd name="T19" fmla="*/ 90 h 364"/>
                <a:gd name="T20" fmla="*/ 15 w 363"/>
                <a:gd name="T21" fmla="*/ 109 h 364"/>
                <a:gd name="T22" fmla="*/ 7 w 363"/>
                <a:gd name="T23" fmla="*/ 129 h 364"/>
                <a:gd name="T24" fmla="*/ 2 w 363"/>
                <a:gd name="T25" fmla="*/ 149 h 364"/>
                <a:gd name="T26" fmla="*/ 0 w 363"/>
                <a:gd name="T27" fmla="*/ 171 h 364"/>
                <a:gd name="T28" fmla="*/ 1 w 363"/>
                <a:gd name="T29" fmla="*/ 196 h 364"/>
                <a:gd name="T30" fmla="*/ 5 w 363"/>
                <a:gd name="T31" fmla="*/ 219 h 364"/>
                <a:gd name="T32" fmla="*/ 11 w 363"/>
                <a:gd name="T33" fmla="*/ 241 h 364"/>
                <a:gd name="T34" fmla="*/ 20 w 363"/>
                <a:gd name="T35" fmla="*/ 262 h 364"/>
                <a:gd name="T36" fmla="*/ 31 w 363"/>
                <a:gd name="T37" fmla="*/ 281 h 364"/>
                <a:gd name="T38" fmla="*/ 44 w 363"/>
                <a:gd name="T39" fmla="*/ 299 h 364"/>
                <a:gd name="T40" fmla="*/ 58 w 363"/>
                <a:gd name="T41" fmla="*/ 315 h 364"/>
                <a:gd name="T42" fmla="*/ 75 w 363"/>
                <a:gd name="T43" fmla="*/ 328 h 364"/>
                <a:gd name="T44" fmla="*/ 93 w 363"/>
                <a:gd name="T45" fmla="*/ 340 h 364"/>
                <a:gd name="T46" fmla="*/ 112 w 363"/>
                <a:gd name="T47" fmla="*/ 350 h 364"/>
                <a:gd name="T48" fmla="*/ 132 w 363"/>
                <a:gd name="T49" fmla="*/ 357 h 364"/>
                <a:gd name="T50" fmla="*/ 153 w 363"/>
                <a:gd name="T51" fmla="*/ 361 h 364"/>
                <a:gd name="T52" fmla="*/ 176 w 363"/>
                <a:gd name="T53" fmla="*/ 363 h 364"/>
                <a:gd name="T54" fmla="*/ 182 w 363"/>
                <a:gd name="T55" fmla="*/ 364 h 364"/>
                <a:gd name="T56" fmla="*/ 205 w 363"/>
                <a:gd name="T57" fmla="*/ 362 h 364"/>
                <a:gd name="T58" fmla="*/ 227 w 363"/>
                <a:gd name="T59" fmla="*/ 358 h 364"/>
                <a:gd name="T60" fmla="*/ 248 w 363"/>
                <a:gd name="T61" fmla="*/ 351 h 364"/>
                <a:gd name="T62" fmla="*/ 268 w 363"/>
                <a:gd name="T63" fmla="*/ 342 h 364"/>
                <a:gd name="T64" fmla="*/ 286 w 363"/>
                <a:gd name="T65" fmla="*/ 330 h 364"/>
                <a:gd name="T66" fmla="*/ 303 w 363"/>
                <a:gd name="T67" fmla="*/ 317 h 364"/>
                <a:gd name="T68" fmla="*/ 319 w 363"/>
                <a:gd name="T69" fmla="*/ 301 h 364"/>
                <a:gd name="T70" fmla="*/ 332 w 363"/>
                <a:gd name="T71" fmla="*/ 284 h 364"/>
                <a:gd name="T72" fmla="*/ 343 w 363"/>
                <a:gd name="T73" fmla="*/ 265 h 364"/>
                <a:gd name="T74" fmla="*/ 352 w 363"/>
                <a:gd name="T75" fmla="*/ 245 h 364"/>
                <a:gd name="T76" fmla="*/ 359 w 363"/>
                <a:gd name="T77" fmla="*/ 224 h 364"/>
                <a:gd name="T78" fmla="*/ 363 w 363"/>
                <a:gd name="T79" fmla="*/ 202 h 364"/>
                <a:gd name="T80" fmla="*/ 362 w 363"/>
                <a:gd name="T81" fmla="*/ 176 h 364"/>
                <a:gd name="T82" fmla="*/ 358 w 363"/>
                <a:gd name="T83" fmla="*/ 151 h 364"/>
                <a:gd name="T84" fmla="*/ 352 w 363"/>
                <a:gd name="T85" fmla="*/ 128 h 364"/>
                <a:gd name="T86" fmla="*/ 344 w 363"/>
                <a:gd name="T87" fmla="*/ 107 h 364"/>
                <a:gd name="T88" fmla="*/ 334 w 363"/>
                <a:gd name="T89" fmla="*/ 87 h 364"/>
                <a:gd name="T90" fmla="*/ 322 w 363"/>
                <a:gd name="T91" fmla="*/ 69 h 364"/>
                <a:gd name="T92" fmla="*/ 308 w 363"/>
                <a:gd name="T93" fmla="*/ 52 h 364"/>
                <a:gd name="T94" fmla="*/ 293 w 363"/>
                <a:gd name="T95" fmla="*/ 38 h 364"/>
                <a:gd name="T96" fmla="*/ 276 w 363"/>
                <a:gd name="T97" fmla="*/ 26 h 364"/>
                <a:gd name="T98" fmla="*/ 257 w 363"/>
                <a:gd name="T99" fmla="*/ 16 h 364"/>
                <a:gd name="T100" fmla="*/ 238 w 363"/>
                <a:gd name="T101" fmla="*/ 8 h 364"/>
                <a:gd name="T102" fmla="*/ 218 w 363"/>
                <a:gd name="T103" fmla="*/ 3 h 364"/>
                <a:gd name="T104" fmla="*/ 196 w 363"/>
                <a:gd name="T105" fmla="*/ 0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63" h="364">
                  <a:moveTo>
                    <a:pt x="196" y="0"/>
                  </a:moveTo>
                  <a:lnTo>
                    <a:pt x="171" y="1"/>
                  </a:lnTo>
                  <a:lnTo>
                    <a:pt x="147" y="4"/>
                  </a:lnTo>
                  <a:lnTo>
                    <a:pt x="125" y="11"/>
                  </a:lnTo>
                  <a:lnTo>
                    <a:pt x="104" y="19"/>
                  </a:lnTo>
                  <a:lnTo>
                    <a:pt x="84" y="30"/>
                  </a:lnTo>
                  <a:lnTo>
                    <a:pt x="66" y="42"/>
                  </a:lnTo>
                  <a:lnTo>
                    <a:pt x="50" y="57"/>
                  </a:lnTo>
                  <a:lnTo>
                    <a:pt x="36" y="72"/>
                  </a:lnTo>
                  <a:lnTo>
                    <a:pt x="24" y="90"/>
                  </a:lnTo>
                  <a:lnTo>
                    <a:pt x="15" y="109"/>
                  </a:lnTo>
                  <a:lnTo>
                    <a:pt x="7" y="129"/>
                  </a:lnTo>
                  <a:lnTo>
                    <a:pt x="2" y="149"/>
                  </a:lnTo>
                  <a:lnTo>
                    <a:pt x="0" y="171"/>
                  </a:lnTo>
                  <a:lnTo>
                    <a:pt x="1" y="196"/>
                  </a:lnTo>
                  <a:lnTo>
                    <a:pt x="5" y="219"/>
                  </a:lnTo>
                  <a:lnTo>
                    <a:pt x="11" y="241"/>
                  </a:lnTo>
                  <a:lnTo>
                    <a:pt x="20" y="262"/>
                  </a:lnTo>
                  <a:lnTo>
                    <a:pt x="31" y="281"/>
                  </a:lnTo>
                  <a:lnTo>
                    <a:pt x="44" y="299"/>
                  </a:lnTo>
                  <a:lnTo>
                    <a:pt x="58" y="315"/>
                  </a:lnTo>
                  <a:lnTo>
                    <a:pt x="75" y="328"/>
                  </a:lnTo>
                  <a:lnTo>
                    <a:pt x="93" y="340"/>
                  </a:lnTo>
                  <a:lnTo>
                    <a:pt x="112" y="350"/>
                  </a:lnTo>
                  <a:lnTo>
                    <a:pt x="132" y="357"/>
                  </a:lnTo>
                  <a:lnTo>
                    <a:pt x="153" y="361"/>
                  </a:lnTo>
                  <a:lnTo>
                    <a:pt x="176" y="363"/>
                  </a:lnTo>
                  <a:lnTo>
                    <a:pt x="182" y="364"/>
                  </a:lnTo>
                  <a:lnTo>
                    <a:pt x="205" y="362"/>
                  </a:lnTo>
                  <a:lnTo>
                    <a:pt x="227" y="358"/>
                  </a:lnTo>
                  <a:lnTo>
                    <a:pt x="248" y="351"/>
                  </a:lnTo>
                  <a:lnTo>
                    <a:pt x="268" y="342"/>
                  </a:lnTo>
                  <a:lnTo>
                    <a:pt x="286" y="330"/>
                  </a:lnTo>
                  <a:lnTo>
                    <a:pt x="303" y="317"/>
                  </a:lnTo>
                  <a:lnTo>
                    <a:pt x="319" y="301"/>
                  </a:lnTo>
                  <a:lnTo>
                    <a:pt x="332" y="284"/>
                  </a:lnTo>
                  <a:lnTo>
                    <a:pt x="343" y="265"/>
                  </a:lnTo>
                  <a:lnTo>
                    <a:pt x="352" y="245"/>
                  </a:lnTo>
                  <a:lnTo>
                    <a:pt x="359" y="224"/>
                  </a:lnTo>
                  <a:lnTo>
                    <a:pt x="363" y="202"/>
                  </a:lnTo>
                  <a:lnTo>
                    <a:pt x="362" y="176"/>
                  </a:lnTo>
                  <a:lnTo>
                    <a:pt x="358" y="151"/>
                  </a:lnTo>
                  <a:lnTo>
                    <a:pt x="352" y="128"/>
                  </a:lnTo>
                  <a:lnTo>
                    <a:pt x="344" y="107"/>
                  </a:lnTo>
                  <a:lnTo>
                    <a:pt x="334" y="87"/>
                  </a:lnTo>
                  <a:lnTo>
                    <a:pt x="322" y="69"/>
                  </a:lnTo>
                  <a:lnTo>
                    <a:pt x="308" y="52"/>
                  </a:lnTo>
                  <a:lnTo>
                    <a:pt x="293" y="38"/>
                  </a:lnTo>
                  <a:lnTo>
                    <a:pt x="276" y="26"/>
                  </a:lnTo>
                  <a:lnTo>
                    <a:pt x="257" y="16"/>
                  </a:lnTo>
                  <a:lnTo>
                    <a:pt x="238" y="8"/>
                  </a:lnTo>
                  <a:lnTo>
                    <a:pt x="218" y="3"/>
                  </a:lnTo>
                  <a:lnTo>
                    <a:pt x="196" y="0"/>
                  </a:lnTo>
                  <a:close/>
                </a:path>
              </a:pathLst>
            </a:custGeom>
            <a:solidFill>
              <a:srgbClr val="F791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1986" y="1298"/>
              <a:ext cx="385" cy="387"/>
            </a:xfrm>
            <a:custGeom>
              <a:avLst/>
              <a:gdLst>
                <a:gd name="T0" fmla="*/ 198 w 385"/>
                <a:gd name="T1" fmla="*/ 0 h 387"/>
                <a:gd name="T2" fmla="*/ 174 w 385"/>
                <a:gd name="T3" fmla="*/ 1 h 387"/>
                <a:gd name="T4" fmla="*/ 151 w 385"/>
                <a:gd name="T5" fmla="*/ 5 h 387"/>
                <a:gd name="T6" fmla="*/ 129 w 385"/>
                <a:gd name="T7" fmla="*/ 11 h 387"/>
                <a:gd name="T8" fmla="*/ 109 w 385"/>
                <a:gd name="T9" fmla="*/ 19 h 387"/>
                <a:gd name="T10" fmla="*/ 89 w 385"/>
                <a:gd name="T11" fmla="*/ 30 h 387"/>
                <a:gd name="T12" fmla="*/ 71 w 385"/>
                <a:gd name="T13" fmla="*/ 42 h 387"/>
                <a:gd name="T14" fmla="*/ 55 w 385"/>
                <a:gd name="T15" fmla="*/ 57 h 387"/>
                <a:gd name="T16" fmla="*/ 41 w 385"/>
                <a:gd name="T17" fmla="*/ 73 h 387"/>
                <a:gd name="T18" fmla="*/ 28 w 385"/>
                <a:gd name="T19" fmla="*/ 90 h 387"/>
                <a:gd name="T20" fmla="*/ 18 w 385"/>
                <a:gd name="T21" fmla="*/ 109 h 387"/>
                <a:gd name="T22" fmla="*/ 9 w 385"/>
                <a:gd name="T23" fmla="*/ 129 h 387"/>
                <a:gd name="T24" fmla="*/ 3 w 385"/>
                <a:gd name="T25" fmla="*/ 150 h 387"/>
                <a:gd name="T26" fmla="*/ 0 w 385"/>
                <a:gd name="T27" fmla="*/ 172 h 387"/>
                <a:gd name="T28" fmla="*/ 1 w 385"/>
                <a:gd name="T29" fmla="*/ 198 h 387"/>
                <a:gd name="T30" fmla="*/ 4 w 385"/>
                <a:gd name="T31" fmla="*/ 223 h 387"/>
                <a:gd name="T32" fmla="*/ 10 w 385"/>
                <a:gd name="T33" fmla="*/ 246 h 387"/>
                <a:gd name="T34" fmla="*/ 17 w 385"/>
                <a:gd name="T35" fmla="*/ 268 h 387"/>
                <a:gd name="T36" fmla="*/ 27 w 385"/>
                <a:gd name="T37" fmla="*/ 288 h 387"/>
                <a:gd name="T38" fmla="*/ 39 w 385"/>
                <a:gd name="T39" fmla="*/ 307 h 387"/>
                <a:gd name="T40" fmla="*/ 52 w 385"/>
                <a:gd name="T41" fmla="*/ 323 h 387"/>
                <a:gd name="T42" fmla="*/ 67 w 385"/>
                <a:gd name="T43" fmla="*/ 339 h 387"/>
                <a:gd name="T44" fmla="*/ 83 w 385"/>
                <a:gd name="T45" fmla="*/ 352 h 387"/>
                <a:gd name="T46" fmla="*/ 101 w 385"/>
                <a:gd name="T47" fmla="*/ 363 h 387"/>
                <a:gd name="T48" fmla="*/ 119 w 385"/>
                <a:gd name="T49" fmla="*/ 372 h 387"/>
                <a:gd name="T50" fmla="*/ 139 w 385"/>
                <a:gd name="T51" fmla="*/ 379 h 387"/>
                <a:gd name="T52" fmla="*/ 160 w 385"/>
                <a:gd name="T53" fmla="*/ 384 h 387"/>
                <a:gd name="T54" fmla="*/ 182 w 385"/>
                <a:gd name="T55" fmla="*/ 386 h 387"/>
                <a:gd name="T56" fmla="*/ 192 w 385"/>
                <a:gd name="T57" fmla="*/ 386 h 387"/>
                <a:gd name="T58" fmla="*/ 215 w 385"/>
                <a:gd name="T59" fmla="*/ 385 h 387"/>
                <a:gd name="T60" fmla="*/ 237 w 385"/>
                <a:gd name="T61" fmla="*/ 381 h 387"/>
                <a:gd name="T62" fmla="*/ 259 w 385"/>
                <a:gd name="T63" fmla="*/ 375 h 387"/>
                <a:gd name="T64" fmla="*/ 279 w 385"/>
                <a:gd name="T65" fmla="*/ 366 h 387"/>
                <a:gd name="T66" fmla="*/ 298 w 385"/>
                <a:gd name="T67" fmla="*/ 355 h 387"/>
                <a:gd name="T68" fmla="*/ 315 w 385"/>
                <a:gd name="T69" fmla="*/ 342 h 387"/>
                <a:gd name="T70" fmla="*/ 331 w 385"/>
                <a:gd name="T71" fmla="*/ 327 h 387"/>
                <a:gd name="T72" fmla="*/ 345 w 385"/>
                <a:gd name="T73" fmla="*/ 311 h 387"/>
                <a:gd name="T74" fmla="*/ 358 w 385"/>
                <a:gd name="T75" fmla="*/ 293 h 387"/>
                <a:gd name="T76" fmla="*/ 368 w 385"/>
                <a:gd name="T77" fmla="*/ 274 h 387"/>
                <a:gd name="T78" fmla="*/ 376 w 385"/>
                <a:gd name="T79" fmla="*/ 253 h 387"/>
                <a:gd name="T80" fmla="*/ 382 w 385"/>
                <a:gd name="T81" fmla="*/ 231 h 387"/>
                <a:gd name="T82" fmla="*/ 385 w 385"/>
                <a:gd name="T83" fmla="*/ 209 h 387"/>
                <a:gd name="T84" fmla="*/ 384 w 385"/>
                <a:gd name="T85" fmla="*/ 184 h 387"/>
                <a:gd name="T86" fmla="*/ 380 w 385"/>
                <a:gd name="T87" fmla="*/ 159 h 387"/>
                <a:gd name="T88" fmla="*/ 374 w 385"/>
                <a:gd name="T89" fmla="*/ 137 h 387"/>
                <a:gd name="T90" fmla="*/ 366 w 385"/>
                <a:gd name="T91" fmla="*/ 115 h 387"/>
                <a:gd name="T92" fmla="*/ 356 w 385"/>
                <a:gd name="T93" fmla="*/ 95 h 387"/>
                <a:gd name="T94" fmla="*/ 344 w 385"/>
                <a:gd name="T95" fmla="*/ 77 h 387"/>
                <a:gd name="T96" fmla="*/ 331 w 385"/>
                <a:gd name="T97" fmla="*/ 60 h 387"/>
                <a:gd name="T98" fmla="*/ 315 w 385"/>
                <a:gd name="T99" fmla="*/ 45 h 387"/>
                <a:gd name="T100" fmla="*/ 299 w 385"/>
                <a:gd name="T101" fmla="*/ 32 h 387"/>
                <a:gd name="T102" fmla="*/ 281 w 385"/>
                <a:gd name="T103" fmla="*/ 21 h 387"/>
                <a:gd name="T104" fmla="*/ 262 w 385"/>
                <a:gd name="T105" fmla="*/ 12 h 387"/>
                <a:gd name="T106" fmla="*/ 241 w 385"/>
                <a:gd name="T107" fmla="*/ 6 h 387"/>
                <a:gd name="T108" fmla="*/ 220 w 385"/>
                <a:gd name="T109" fmla="*/ 1 h 387"/>
                <a:gd name="T110" fmla="*/ 198 w 385"/>
                <a:gd name="T111" fmla="*/ 0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85" h="387">
                  <a:moveTo>
                    <a:pt x="198" y="0"/>
                  </a:moveTo>
                  <a:lnTo>
                    <a:pt x="174" y="1"/>
                  </a:lnTo>
                  <a:lnTo>
                    <a:pt x="151" y="5"/>
                  </a:lnTo>
                  <a:lnTo>
                    <a:pt x="129" y="11"/>
                  </a:lnTo>
                  <a:lnTo>
                    <a:pt x="109" y="19"/>
                  </a:lnTo>
                  <a:lnTo>
                    <a:pt x="89" y="30"/>
                  </a:lnTo>
                  <a:lnTo>
                    <a:pt x="71" y="42"/>
                  </a:lnTo>
                  <a:lnTo>
                    <a:pt x="55" y="57"/>
                  </a:lnTo>
                  <a:lnTo>
                    <a:pt x="41" y="73"/>
                  </a:lnTo>
                  <a:lnTo>
                    <a:pt x="28" y="90"/>
                  </a:lnTo>
                  <a:lnTo>
                    <a:pt x="18" y="109"/>
                  </a:lnTo>
                  <a:lnTo>
                    <a:pt x="9" y="129"/>
                  </a:lnTo>
                  <a:lnTo>
                    <a:pt x="3" y="150"/>
                  </a:lnTo>
                  <a:lnTo>
                    <a:pt x="0" y="172"/>
                  </a:lnTo>
                  <a:lnTo>
                    <a:pt x="1" y="198"/>
                  </a:lnTo>
                  <a:lnTo>
                    <a:pt x="4" y="223"/>
                  </a:lnTo>
                  <a:lnTo>
                    <a:pt x="10" y="246"/>
                  </a:lnTo>
                  <a:lnTo>
                    <a:pt x="17" y="268"/>
                  </a:lnTo>
                  <a:lnTo>
                    <a:pt x="27" y="288"/>
                  </a:lnTo>
                  <a:lnTo>
                    <a:pt x="39" y="307"/>
                  </a:lnTo>
                  <a:lnTo>
                    <a:pt x="52" y="323"/>
                  </a:lnTo>
                  <a:lnTo>
                    <a:pt x="67" y="339"/>
                  </a:lnTo>
                  <a:lnTo>
                    <a:pt x="83" y="352"/>
                  </a:lnTo>
                  <a:lnTo>
                    <a:pt x="101" y="363"/>
                  </a:lnTo>
                  <a:lnTo>
                    <a:pt x="119" y="372"/>
                  </a:lnTo>
                  <a:lnTo>
                    <a:pt x="139" y="379"/>
                  </a:lnTo>
                  <a:lnTo>
                    <a:pt x="160" y="384"/>
                  </a:lnTo>
                  <a:lnTo>
                    <a:pt x="182" y="386"/>
                  </a:lnTo>
                  <a:lnTo>
                    <a:pt x="192" y="386"/>
                  </a:lnTo>
                  <a:lnTo>
                    <a:pt x="215" y="385"/>
                  </a:lnTo>
                  <a:lnTo>
                    <a:pt x="237" y="381"/>
                  </a:lnTo>
                  <a:lnTo>
                    <a:pt x="259" y="375"/>
                  </a:lnTo>
                  <a:lnTo>
                    <a:pt x="279" y="366"/>
                  </a:lnTo>
                  <a:lnTo>
                    <a:pt x="298" y="355"/>
                  </a:lnTo>
                  <a:lnTo>
                    <a:pt x="315" y="342"/>
                  </a:lnTo>
                  <a:lnTo>
                    <a:pt x="331" y="327"/>
                  </a:lnTo>
                  <a:lnTo>
                    <a:pt x="345" y="311"/>
                  </a:lnTo>
                  <a:lnTo>
                    <a:pt x="358" y="293"/>
                  </a:lnTo>
                  <a:lnTo>
                    <a:pt x="368" y="274"/>
                  </a:lnTo>
                  <a:lnTo>
                    <a:pt x="376" y="253"/>
                  </a:lnTo>
                  <a:lnTo>
                    <a:pt x="382" y="231"/>
                  </a:lnTo>
                  <a:lnTo>
                    <a:pt x="385" y="209"/>
                  </a:lnTo>
                  <a:lnTo>
                    <a:pt x="384" y="184"/>
                  </a:lnTo>
                  <a:lnTo>
                    <a:pt x="380" y="159"/>
                  </a:lnTo>
                  <a:lnTo>
                    <a:pt x="374" y="137"/>
                  </a:lnTo>
                  <a:lnTo>
                    <a:pt x="366" y="115"/>
                  </a:lnTo>
                  <a:lnTo>
                    <a:pt x="356" y="95"/>
                  </a:lnTo>
                  <a:lnTo>
                    <a:pt x="344" y="77"/>
                  </a:lnTo>
                  <a:lnTo>
                    <a:pt x="331" y="60"/>
                  </a:lnTo>
                  <a:lnTo>
                    <a:pt x="315" y="45"/>
                  </a:lnTo>
                  <a:lnTo>
                    <a:pt x="299" y="32"/>
                  </a:lnTo>
                  <a:lnTo>
                    <a:pt x="281" y="21"/>
                  </a:lnTo>
                  <a:lnTo>
                    <a:pt x="262" y="12"/>
                  </a:lnTo>
                  <a:lnTo>
                    <a:pt x="241" y="6"/>
                  </a:lnTo>
                  <a:lnTo>
                    <a:pt x="220" y="1"/>
                  </a:lnTo>
                  <a:lnTo>
                    <a:pt x="198" y="0"/>
                  </a:lnTo>
                  <a:close/>
                </a:path>
              </a:pathLst>
            </a:custGeom>
            <a:solidFill>
              <a:srgbClr val="F791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1902" y="1138"/>
              <a:ext cx="296" cy="357"/>
            </a:xfrm>
            <a:custGeom>
              <a:avLst/>
              <a:gdLst>
                <a:gd name="T0" fmla="*/ 296 w 296"/>
                <a:gd name="T1" fmla="*/ 356 h 357"/>
                <a:gd name="T2" fmla="*/ 0 w 296"/>
                <a:gd name="T3" fmla="*/ 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96" h="357">
                  <a:moveTo>
                    <a:pt x="296" y="356"/>
                  </a:moveTo>
                  <a:lnTo>
                    <a:pt x="0" y="0"/>
                  </a:lnTo>
                </a:path>
              </a:pathLst>
            </a:custGeom>
            <a:noFill/>
            <a:ln w="13995">
              <a:solidFill>
                <a:srgbClr val="F7913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916" y="654"/>
              <a:ext cx="622" cy="270"/>
            </a:xfrm>
            <a:custGeom>
              <a:avLst/>
              <a:gdLst>
                <a:gd name="T0" fmla="*/ 621 w 622"/>
                <a:gd name="T1" fmla="*/ 270 h 270"/>
                <a:gd name="T2" fmla="*/ 0 w 622"/>
                <a:gd name="T3" fmla="*/ 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2" h="270">
                  <a:moveTo>
                    <a:pt x="621" y="270"/>
                  </a:moveTo>
                  <a:lnTo>
                    <a:pt x="0" y="0"/>
                  </a:lnTo>
                </a:path>
              </a:pathLst>
            </a:custGeom>
            <a:noFill/>
            <a:ln w="13995">
              <a:solidFill>
                <a:srgbClr val="F7913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812" y="1030"/>
              <a:ext cx="555" cy="52"/>
            </a:xfrm>
            <a:custGeom>
              <a:avLst/>
              <a:gdLst>
                <a:gd name="T0" fmla="*/ 555 w 555"/>
                <a:gd name="T1" fmla="*/ 0 h 52"/>
                <a:gd name="T2" fmla="*/ 0 w 555"/>
                <a:gd name="T3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55" h="52">
                  <a:moveTo>
                    <a:pt x="555" y="0"/>
                  </a:moveTo>
                  <a:lnTo>
                    <a:pt x="0" y="52"/>
                  </a:lnTo>
                </a:path>
              </a:pathLst>
            </a:custGeom>
            <a:noFill/>
            <a:ln w="13995">
              <a:solidFill>
                <a:srgbClr val="F7913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1321" y="514"/>
              <a:ext cx="852" cy="852"/>
            </a:xfrm>
            <a:custGeom>
              <a:avLst/>
              <a:gdLst>
                <a:gd name="T0" fmla="*/ 391 w 852"/>
                <a:gd name="T1" fmla="*/ 1 h 852"/>
                <a:gd name="T2" fmla="*/ 323 w 852"/>
                <a:gd name="T3" fmla="*/ 12 h 852"/>
                <a:gd name="T4" fmla="*/ 260 w 852"/>
                <a:gd name="T5" fmla="*/ 33 h 852"/>
                <a:gd name="T6" fmla="*/ 201 w 852"/>
                <a:gd name="T7" fmla="*/ 63 h 852"/>
                <a:gd name="T8" fmla="*/ 148 w 852"/>
                <a:gd name="T9" fmla="*/ 102 h 852"/>
                <a:gd name="T10" fmla="*/ 102 w 852"/>
                <a:gd name="T11" fmla="*/ 148 h 852"/>
                <a:gd name="T12" fmla="*/ 63 w 852"/>
                <a:gd name="T13" fmla="*/ 201 h 852"/>
                <a:gd name="T14" fmla="*/ 33 w 852"/>
                <a:gd name="T15" fmla="*/ 260 h 852"/>
                <a:gd name="T16" fmla="*/ 12 w 852"/>
                <a:gd name="T17" fmla="*/ 323 h 852"/>
                <a:gd name="T18" fmla="*/ 1 w 852"/>
                <a:gd name="T19" fmla="*/ 391 h 852"/>
                <a:gd name="T20" fmla="*/ 1 w 852"/>
                <a:gd name="T21" fmla="*/ 460 h 852"/>
                <a:gd name="T22" fmla="*/ 12 w 852"/>
                <a:gd name="T23" fmla="*/ 528 h 852"/>
                <a:gd name="T24" fmla="*/ 33 w 852"/>
                <a:gd name="T25" fmla="*/ 591 h 852"/>
                <a:gd name="T26" fmla="*/ 63 w 852"/>
                <a:gd name="T27" fmla="*/ 650 h 852"/>
                <a:gd name="T28" fmla="*/ 102 w 852"/>
                <a:gd name="T29" fmla="*/ 703 h 852"/>
                <a:gd name="T30" fmla="*/ 148 w 852"/>
                <a:gd name="T31" fmla="*/ 749 h 852"/>
                <a:gd name="T32" fmla="*/ 201 w 852"/>
                <a:gd name="T33" fmla="*/ 788 h 852"/>
                <a:gd name="T34" fmla="*/ 260 w 852"/>
                <a:gd name="T35" fmla="*/ 818 h 852"/>
                <a:gd name="T36" fmla="*/ 323 w 852"/>
                <a:gd name="T37" fmla="*/ 839 h 852"/>
                <a:gd name="T38" fmla="*/ 391 w 852"/>
                <a:gd name="T39" fmla="*/ 850 h 852"/>
                <a:gd name="T40" fmla="*/ 460 w 852"/>
                <a:gd name="T41" fmla="*/ 850 h 852"/>
                <a:gd name="T42" fmla="*/ 528 w 852"/>
                <a:gd name="T43" fmla="*/ 839 h 852"/>
                <a:gd name="T44" fmla="*/ 591 w 852"/>
                <a:gd name="T45" fmla="*/ 818 h 852"/>
                <a:gd name="T46" fmla="*/ 650 w 852"/>
                <a:gd name="T47" fmla="*/ 788 h 852"/>
                <a:gd name="T48" fmla="*/ 703 w 852"/>
                <a:gd name="T49" fmla="*/ 749 h 852"/>
                <a:gd name="T50" fmla="*/ 749 w 852"/>
                <a:gd name="T51" fmla="*/ 703 h 852"/>
                <a:gd name="T52" fmla="*/ 788 w 852"/>
                <a:gd name="T53" fmla="*/ 650 h 852"/>
                <a:gd name="T54" fmla="*/ 818 w 852"/>
                <a:gd name="T55" fmla="*/ 591 h 852"/>
                <a:gd name="T56" fmla="*/ 839 w 852"/>
                <a:gd name="T57" fmla="*/ 528 h 852"/>
                <a:gd name="T58" fmla="*/ 850 w 852"/>
                <a:gd name="T59" fmla="*/ 460 h 852"/>
                <a:gd name="T60" fmla="*/ 850 w 852"/>
                <a:gd name="T61" fmla="*/ 391 h 852"/>
                <a:gd name="T62" fmla="*/ 839 w 852"/>
                <a:gd name="T63" fmla="*/ 323 h 852"/>
                <a:gd name="T64" fmla="*/ 818 w 852"/>
                <a:gd name="T65" fmla="*/ 260 h 852"/>
                <a:gd name="T66" fmla="*/ 788 w 852"/>
                <a:gd name="T67" fmla="*/ 201 h 852"/>
                <a:gd name="T68" fmla="*/ 749 w 852"/>
                <a:gd name="T69" fmla="*/ 148 h 852"/>
                <a:gd name="T70" fmla="*/ 703 w 852"/>
                <a:gd name="T71" fmla="*/ 102 h 852"/>
                <a:gd name="T72" fmla="*/ 650 w 852"/>
                <a:gd name="T73" fmla="*/ 63 h 852"/>
                <a:gd name="T74" fmla="*/ 591 w 852"/>
                <a:gd name="T75" fmla="*/ 33 h 852"/>
                <a:gd name="T76" fmla="*/ 528 w 852"/>
                <a:gd name="T77" fmla="*/ 12 h 852"/>
                <a:gd name="T78" fmla="*/ 460 w 852"/>
                <a:gd name="T79" fmla="*/ 1 h 8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52" h="852">
                  <a:moveTo>
                    <a:pt x="425" y="0"/>
                  </a:moveTo>
                  <a:lnTo>
                    <a:pt x="391" y="1"/>
                  </a:lnTo>
                  <a:lnTo>
                    <a:pt x="356" y="5"/>
                  </a:lnTo>
                  <a:lnTo>
                    <a:pt x="323" y="12"/>
                  </a:lnTo>
                  <a:lnTo>
                    <a:pt x="291" y="21"/>
                  </a:lnTo>
                  <a:lnTo>
                    <a:pt x="260" y="33"/>
                  </a:lnTo>
                  <a:lnTo>
                    <a:pt x="230" y="47"/>
                  </a:lnTo>
                  <a:lnTo>
                    <a:pt x="201" y="63"/>
                  </a:lnTo>
                  <a:lnTo>
                    <a:pt x="174" y="82"/>
                  </a:lnTo>
                  <a:lnTo>
                    <a:pt x="148" y="102"/>
                  </a:lnTo>
                  <a:lnTo>
                    <a:pt x="124" y="124"/>
                  </a:lnTo>
                  <a:lnTo>
                    <a:pt x="102" y="148"/>
                  </a:lnTo>
                  <a:lnTo>
                    <a:pt x="82" y="174"/>
                  </a:lnTo>
                  <a:lnTo>
                    <a:pt x="63" y="201"/>
                  </a:lnTo>
                  <a:lnTo>
                    <a:pt x="47" y="230"/>
                  </a:lnTo>
                  <a:lnTo>
                    <a:pt x="33" y="260"/>
                  </a:lnTo>
                  <a:lnTo>
                    <a:pt x="21" y="291"/>
                  </a:lnTo>
                  <a:lnTo>
                    <a:pt x="12" y="323"/>
                  </a:lnTo>
                  <a:lnTo>
                    <a:pt x="5" y="356"/>
                  </a:lnTo>
                  <a:lnTo>
                    <a:pt x="1" y="391"/>
                  </a:lnTo>
                  <a:lnTo>
                    <a:pt x="0" y="425"/>
                  </a:lnTo>
                  <a:lnTo>
                    <a:pt x="1" y="460"/>
                  </a:lnTo>
                  <a:lnTo>
                    <a:pt x="5" y="495"/>
                  </a:lnTo>
                  <a:lnTo>
                    <a:pt x="12" y="528"/>
                  </a:lnTo>
                  <a:lnTo>
                    <a:pt x="21" y="560"/>
                  </a:lnTo>
                  <a:lnTo>
                    <a:pt x="33" y="591"/>
                  </a:lnTo>
                  <a:lnTo>
                    <a:pt x="47" y="621"/>
                  </a:lnTo>
                  <a:lnTo>
                    <a:pt x="63" y="650"/>
                  </a:lnTo>
                  <a:lnTo>
                    <a:pt x="82" y="677"/>
                  </a:lnTo>
                  <a:lnTo>
                    <a:pt x="102" y="703"/>
                  </a:lnTo>
                  <a:lnTo>
                    <a:pt x="124" y="727"/>
                  </a:lnTo>
                  <a:lnTo>
                    <a:pt x="148" y="749"/>
                  </a:lnTo>
                  <a:lnTo>
                    <a:pt x="174" y="769"/>
                  </a:lnTo>
                  <a:lnTo>
                    <a:pt x="201" y="788"/>
                  </a:lnTo>
                  <a:lnTo>
                    <a:pt x="230" y="804"/>
                  </a:lnTo>
                  <a:lnTo>
                    <a:pt x="260" y="818"/>
                  </a:lnTo>
                  <a:lnTo>
                    <a:pt x="291" y="830"/>
                  </a:lnTo>
                  <a:lnTo>
                    <a:pt x="323" y="839"/>
                  </a:lnTo>
                  <a:lnTo>
                    <a:pt x="356" y="846"/>
                  </a:lnTo>
                  <a:lnTo>
                    <a:pt x="391" y="850"/>
                  </a:lnTo>
                  <a:lnTo>
                    <a:pt x="425" y="851"/>
                  </a:lnTo>
                  <a:lnTo>
                    <a:pt x="460" y="850"/>
                  </a:lnTo>
                  <a:lnTo>
                    <a:pt x="495" y="846"/>
                  </a:lnTo>
                  <a:lnTo>
                    <a:pt x="528" y="839"/>
                  </a:lnTo>
                  <a:lnTo>
                    <a:pt x="560" y="830"/>
                  </a:lnTo>
                  <a:lnTo>
                    <a:pt x="591" y="818"/>
                  </a:lnTo>
                  <a:lnTo>
                    <a:pt x="621" y="804"/>
                  </a:lnTo>
                  <a:lnTo>
                    <a:pt x="650" y="788"/>
                  </a:lnTo>
                  <a:lnTo>
                    <a:pt x="677" y="769"/>
                  </a:lnTo>
                  <a:lnTo>
                    <a:pt x="703" y="749"/>
                  </a:lnTo>
                  <a:lnTo>
                    <a:pt x="727" y="727"/>
                  </a:lnTo>
                  <a:lnTo>
                    <a:pt x="749" y="703"/>
                  </a:lnTo>
                  <a:lnTo>
                    <a:pt x="769" y="677"/>
                  </a:lnTo>
                  <a:lnTo>
                    <a:pt x="788" y="650"/>
                  </a:lnTo>
                  <a:lnTo>
                    <a:pt x="804" y="621"/>
                  </a:lnTo>
                  <a:lnTo>
                    <a:pt x="818" y="591"/>
                  </a:lnTo>
                  <a:lnTo>
                    <a:pt x="830" y="560"/>
                  </a:lnTo>
                  <a:lnTo>
                    <a:pt x="839" y="528"/>
                  </a:lnTo>
                  <a:lnTo>
                    <a:pt x="846" y="495"/>
                  </a:lnTo>
                  <a:lnTo>
                    <a:pt x="850" y="460"/>
                  </a:lnTo>
                  <a:lnTo>
                    <a:pt x="851" y="425"/>
                  </a:lnTo>
                  <a:lnTo>
                    <a:pt x="850" y="391"/>
                  </a:lnTo>
                  <a:lnTo>
                    <a:pt x="846" y="356"/>
                  </a:lnTo>
                  <a:lnTo>
                    <a:pt x="839" y="323"/>
                  </a:lnTo>
                  <a:lnTo>
                    <a:pt x="830" y="291"/>
                  </a:lnTo>
                  <a:lnTo>
                    <a:pt x="818" y="260"/>
                  </a:lnTo>
                  <a:lnTo>
                    <a:pt x="804" y="230"/>
                  </a:lnTo>
                  <a:lnTo>
                    <a:pt x="788" y="201"/>
                  </a:lnTo>
                  <a:lnTo>
                    <a:pt x="769" y="174"/>
                  </a:lnTo>
                  <a:lnTo>
                    <a:pt x="749" y="148"/>
                  </a:lnTo>
                  <a:lnTo>
                    <a:pt x="727" y="124"/>
                  </a:lnTo>
                  <a:lnTo>
                    <a:pt x="703" y="102"/>
                  </a:lnTo>
                  <a:lnTo>
                    <a:pt x="677" y="82"/>
                  </a:lnTo>
                  <a:lnTo>
                    <a:pt x="650" y="63"/>
                  </a:lnTo>
                  <a:lnTo>
                    <a:pt x="621" y="47"/>
                  </a:lnTo>
                  <a:lnTo>
                    <a:pt x="591" y="33"/>
                  </a:lnTo>
                  <a:lnTo>
                    <a:pt x="560" y="21"/>
                  </a:lnTo>
                  <a:lnTo>
                    <a:pt x="528" y="12"/>
                  </a:lnTo>
                  <a:lnTo>
                    <a:pt x="495" y="5"/>
                  </a:lnTo>
                  <a:lnTo>
                    <a:pt x="460" y="1"/>
                  </a:lnTo>
                  <a:lnTo>
                    <a:pt x="425" y="0"/>
                  </a:lnTo>
                  <a:close/>
                </a:path>
              </a:pathLst>
            </a:custGeom>
            <a:solidFill>
              <a:srgbClr val="4E8A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1923" y="457"/>
              <a:ext cx="231" cy="231"/>
            </a:xfrm>
            <a:custGeom>
              <a:avLst/>
              <a:gdLst>
                <a:gd name="T0" fmla="*/ 123 w 231"/>
                <a:gd name="T1" fmla="*/ 0 h 231"/>
                <a:gd name="T2" fmla="*/ 98 w 231"/>
                <a:gd name="T3" fmla="*/ 2 h 231"/>
                <a:gd name="T4" fmla="*/ 76 w 231"/>
                <a:gd name="T5" fmla="*/ 7 h 231"/>
                <a:gd name="T6" fmla="*/ 55 w 231"/>
                <a:gd name="T7" fmla="*/ 17 h 231"/>
                <a:gd name="T8" fmla="*/ 38 w 231"/>
                <a:gd name="T9" fmla="*/ 30 h 231"/>
                <a:gd name="T10" fmla="*/ 23 w 231"/>
                <a:gd name="T11" fmla="*/ 45 h 231"/>
                <a:gd name="T12" fmla="*/ 12 w 231"/>
                <a:gd name="T13" fmla="*/ 63 h 231"/>
                <a:gd name="T14" fmla="*/ 4 w 231"/>
                <a:gd name="T15" fmla="*/ 83 h 231"/>
                <a:gd name="T16" fmla="*/ 0 w 231"/>
                <a:gd name="T17" fmla="*/ 104 h 231"/>
                <a:gd name="T18" fmla="*/ 1 w 231"/>
                <a:gd name="T19" fmla="*/ 129 h 231"/>
                <a:gd name="T20" fmla="*/ 7 w 231"/>
                <a:gd name="T21" fmla="*/ 152 h 231"/>
                <a:gd name="T22" fmla="*/ 16 w 231"/>
                <a:gd name="T23" fmla="*/ 173 h 231"/>
                <a:gd name="T24" fmla="*/ 29 w 231"/>
                <a:gd name="T25" fmla="*/ 191 h 231"/>
                <a:gd name="T26" fmla="*/ 44 w 231"/>
                <a:gd name="T27" fmla="*/ 206 h 231"/>
                <a:gd name="T28" fmla="*/ 61 w 231"/>
                <a:gd name="T29" fmla="*/ 217 h 231"/>
                <a:gd name="T30" fmla="*/ 81 w 231"/>
                <a:gd name="T31" fmla="*/ 226 h 231"/>
                <a:gd name="T32" fmla="*/ 102 w 231"/>
                <a:gd name="T33" fmla="*/ 230 h 231"/>
                <a:gd name="T34" fmla="*/ 115 w 231"/>
                <a:gd name="T35" fmla="*/ 231 h 231"/>
                <a:gd name="T36" fmla="*/ 138 w 231"/>
                <a:gd name="T37" fmla="*/ 229 h 231"/>
                <a:gd name="T38" fmla="*/ 159 w 231"/>
                <a:gd name="T39" fmla="*/ 222 h 231"/>
                <a:gd name="T40" fmla="*/ 178 w 231"/>
                <a:gd name="T41" fmla="*/ 212 h 231"/>
                <a:gd name="T42" fmla="*/ 195 w 231"/>
                <a:gd name="T43" fmla="*/ 198 h 231"/>
                <a:gd name="T44" fmla="*/ 209 w 231"/>
                <a:gd name="T45" fmla="*/ 182 h 231"/>
                <a:gd name="T46" fmla="*/ 220 w 231"/>
                <a:gd name="T47" fmla="*/ 163 h 231"/>
                <a:gd name="T48" fmla="*/ 227 w 231"/>
                <a:gd name="T49" fmla="*/ 142 h 231"/>
                <a:gd name="T50" fmla="*/ 231 w 231"/>
                <a:gd name="T51" fmla="*/ 119 h 231"/>
                <a:gd name="T52" fmla="*/ 228 w 231"/>
                <a:gd name="T53" fmla="*/ 96 h 231"/>
                <a:gd name="T54" fmla="*/ 222 w 231"/>
                <a:gd name="T55" fmla="*/ 74 h 231"/>
                <a:gd name="T56" fmla="*/ 212 w 231"/>
                <a:gd name="T57" fmla="*/ 54 h 231"/>
                <a:gd name="T58" fmla="*/ 199 w 231"/>
                <a:gd name="T59" fmla="*/ 36 h 231"/>
                <a:gd name="T60" fmla="*/ 183 w 231"/>
                <a:gd name="T61" fmla="*/ 22 h 231"/>
                <a:gd name="T62" fmla="*/ 165 w 231"/>
                <a:gd name="T63" fmla="*/ 11 h 231"/>
                <a:gd name="T64" fmla="*/ 145 w 231"/>
                <a:gd name="T65" fmla="*/ 3 h 231"/>
                <a:gd name="T66" fmla="*/ 123 w 231"/>
                <a:gd name="T67" fmla="*/ 0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31" h="231">
                  <a:moveTo>
                    <a:pt x="123" y="0"/>
                  </a:moveTo>
                  <a:lnTo>
                    <a:pt x="98" y="2"/>
                  </a:lnTo>
                  <a:lnTo>
                    <a:pt x="76" y="7"/>
                  </a:lnTo>
                  <a:lnTo>
                    <a:pt x="55" y="17"/>
                  </a:lnTo>
                  <a:lnTo>
                    <a:pt x="38" y="30"/>
                  </a:lnTo>
                  <a:lnTo>
                    <a:pt x="23" y="45"/>
                  </a:lnTo>
                  <a:lnTo>
                    <a:pt x="12" y="63"/>
                  </a:lnTo>
                  <a:lnTo>
                    <a:pt x="4" y="83"/>
                  </a:lnTo>
                  <a:lnTo>
                    <a:pt x="0" y="104"/>
                  </a:lnTo>
                  <a:lnTo>
                    <a:pt x="1" y="129"/>
                  </a:lnTo>
                  <a:lnTo>
                    <a:pt x="7" y="152"/>
                  </a:lnTo>
                  <a:lnTo>
                    <a:pt x="16" y="173"/>
                  </a:lnTo>
                  <a:lnTo>
                    <a:pt x="29" y="191"/>
                  </a:lnTo>
                  <a:lnTo>
                    <a:pt x="44" y="206"/>
                  </a:lnTo>
                  <a:lnTo>
                    <a:pt x="61" y="217"/>
                  </a:lnTo>
                  <a:lnTo>
                    <a:pt x="81" y="226"/>
                  </a:lnTo>
                  <a:lnTo>
                    <a:pt x="102" y="230"/>
                  </a:lnTo>
                  <a:lnTo>
                    <a:pt x="115" y="231"/>
                  </a:lnTo>
                  <a:lnTo>
                    <a:pt x="138" y="229"/>
                  </a:lnTo>
                  <a:lnTo>
                    <a:pt x="159" y="222"/>
                  </a:lnTo>
                  <a:lnTo>
                    <a:pt x="178" y="212"/>
                  </a:lnTo>
                  <a:lnTo>
                    <a:pt x="195" y="198"/>
                  </a:lnTo>
                  <a:lnTo>
                    <a:pt x="209" y="182"/>
                  </a:lnTo>
                  <a:lnTo>
                    <a:pt x="220" y="163"/>
                  </a:lnTo>
                  <a:lnTo>
                    <a:pt x="227" y="142"/>
                  </a:lnTo>
                  <a:lnTo>
                    <a:pt x="231" y="119"/>
                  </a:lnTo>
                  <a:lnTo>
                    <a:pt x="228" y="96"/>
                  </a:lnTo>
                  <a:lnTo>
                    <a:pt x="222" y="74"/>
                  </a:lnTo>
                  <a:lnTo>
                    <a:pt x="212" y="54"/>
                  </a:lnTo>
                  <a:lnTo>
                    <a:pt x="199" y="36"/>
                  </a:lnTo>
                  <a:lnTo>
                    <a:pt x="183" y="22"/>
                  </a:lnTo>
                  <a:lnTo>
                    <a:pt x="165" y="11"/>
                  </a:lnTo>
                  <a:lnTo>
                    <a:pt x="145" y="3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B8D6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1923" y="457"/>
              <a:ext cx="231" cy="231"/>
            </a:xfrm>
            <a:custGeom>
              <a:avLst/>
              <a:gdLst>
                <a:gd name="T0" fmla="*/ 115 w 231"/>
                <a:gd name="T1" fmla="*/ 231 h 231"/>
                <a:gd name="T2" fmla="*/ 138 w 231"/>
                <a:gd name="T3" fmla="*/ 229 h 231"/>
                <a:gd name="T4" fmla="*/ 159 w 231"/>
                <a:gd name="T5" fmla="*/ 222 h 231"/>
                <a:gd name="T6" fmla="*/ 178 w 231"/>
                <a:gd name="T7" fmla="*/ 212 h 231"/>
                <a:gd name="T8" fmla="*/ 195 w 231"/>
                <a:gd name="T9" fmla="*/ 198 h 231"/>
                <a:gd name="T10" fmla="*/ 209 w 231"/>
                <a:gd name="T11" fmla="*/ 182 h 231"/>
                <a:gd name="T12" fmla="*/ 220 w 231"/>
                <a:gd name="T13" fmla="*/ 163 h 231"/>
                <a:gd name="T14" fmla="*/ 227 w 231"/>
                <a:gd name="T15" fmla="*/ 142 h 231"/>
                <a:gd name="T16" fmla="*/ 231 w 231"/>
                <a:gd name="T17" fmla="*/ 119 h 231"/>
                <a:gd name="T18" fmla="*/ 228 w 231"/>
                <a:gd name="T19" fmla="*/ 96 h 231"/>
                <a:gd name="T20" fmla="*/ 222 w 231"/>
                <a:gd name="T21" fmla="*/ 74 h 231"/>
                <a:gd name="T22" fmla="*/ 212 w 231"/>
                <a:gd name="T23" fmla="*/ 54 h 231"/>
                <a:gd name="T24" fmla="*/ 199 w 231"/>
                <a:gd name="T25" fmla="*/ 36 h 231"/>
                <a:gd name="T26" fmla="*/ 183 w 231"/>
                <a:gd name="T27" fmla="*/ 22 h 231"/>
                <a:gd name="T28" fmla="*/ 165 w 231"/>
                <a:gd name="T29" fmla="*/ 11 h 231"/>
                <a:gd name="T30" fmla="*/ 145 w 231"/>
                <a:gd name="T31" fmla="*/ 3 h 231"/>
                <a:gd name="T32" fmla="*/ 123 w 231"/>
                <a:gd name="T33" fmla="*/ 0 h 231"/>
                <a:gd name="T34" fmla="*/ 98 w 231"/>
                <a:gd name="T35" fmla="*/ 2 h 231"/>
                <a:gd name="T36" fmla="*/ 76 w 231"/>
                <a:gd name="T37" fmla="*/ 7 h 231"/>
                <a:gd name="T38" fmla="*/ 55 w 231"/>
                <a:gd name="T39" fmla="*/ 17 h 231"/>
                <a:gd name="T40" fmla="*/ 38 w 231"/>
                <a:gd name="T41" fmla="*/ 30 h 231"/>
                <a:gd name="T42" fmla="*/ 23 w 231"/>
                <a:gd name="T43" fmla="*/ 45 h 231"/>
                <a:gd name="T44" fmla="*/ 12 w 231"/>
                <a:gd name="T45" fmla="*/ 63 h 231"/>
                <a:gd name="T46" fmla="*/ 4 w 231"/>
                <a:gd name="T47" fmla="*/ 83 h 231"/>
                <a:gd name="T48" fmla="*/ 0 w 231"/>
                <a:gd name="T49" fmla="*/ 104 h 231"/>
                <a:gd name="T50" fmla="*/ 1 w 231"/>
                <a:gd name="T51" fmla="*/ 129 h 231"/>
                <a:gd name="T52" fmla="*/ 7 w 231"/>
                <a:gd name="T53" fmla="*/ 152 h 231"/>
                <a:gd name="T54" fmla="*/ 16 w 231"/>
                <a:gd name="T55" fmla="*/ 173 h 231"/>
                <a:gd name="T56" fmla="*/ 29 w 231"/>
                <a:gd name="T57" fmla="*/ 191 h 231"/>
                <a:gd name="T58" fmla="*/ 44 w 231"/>
                <a:gd name="T59" fmla="*/ 206 h 231"/>
                <a:gd name="T60" fmla="*/ 61 w 231"/>
                <a:gd name="T61" fmla="*/ 217 h 231"/>
                <a:gd name="T62" fmla="*/ 81 w 231"/>
                <a:gd name="T63" fmla="*/ 226 h 231"/>
                <a:gd name="T64" fmla="*/ 102 w 231"/>
                <a:gd name="T65" fmla="*/ 230 h 231"/>
                <a:gd name="T66" fmla="*/ 115 w 231"/>
                <a:gd name="T67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31" h="231">
                  <a:moveTo>
                    <a:pt x="115" y="231"/>
                  </a:moveTo>
                  <a:lnTo>
                    <a:pt x="138" y="229"/>
                  </a:lnTo>
                  <a:lnTo>
                    <a:pt x="159" y="222"/>
                  </a:lnTo>
                  <a:lnTo>
                    <a:pt x="178" y="212"/>
                  </a:lnTo>
                  <a:lnTo>
                    <a:pt x="195" y="198"/>
                  </a:lnTo>
                  <a:lnTo>
                    <a:pt x="209" y="182"/>
                  </a:lnTo>
                  <a:lnTo>
                    <a:pt x="220" y="163"/>
                  </a:lnTo>
                  <a:lnTo>
                    <a:pt x="227" y="142"/>
                  </a:lnTo>
                  <a:lnTo>
                    <a:pt x="231" y="119"/>
                  </a:lnTo>
                  <a:lnTo>
                    <a:pt x="228" y="96"/>
                  </a:lnTo>
                  <a:lnTo>
                    <a:pt x="222" y="74"/>
                  </a:lnTo>
                  <a:lnTo>
                    <a:pt x="212" y="54"/>
                  </a:lnTo>
                  <a:lnTo>
                    <a:pt x="199" y="36"/>
                  </a:lnTo>
                  <a:lnTo>
                    <a:pt x="183" y="22"/>
                  </a:lnTo>
                  <a:lnTo>
                    <a:pt x="165" y="11"/>
                  </a:lnTo>
                  <a:lnTo>
                    <a:pt x="145" y="3"/>
                  </a:lnTo>
                  <a:lnTo>
                    <a:pt x="123" y="0"/>
                  </a:lnTo>
                  <a:lnTo>
                    <a:pt x="98" y="2"/>
                  </a:lnTo>
                  <a:lnTo>
                    <a:pt x="76" y="7"/>
                  </a:lnTo>
                  <a:lnTo>
                    <a:pt x="55" y="17"/>
                  </a:lnTo>
                  <a:lnTo>
                    <a:pt x="38" y="30"/>
                  </a:lnTo>
                  <a:lnTo>
                    <a:pt x="23" y="45"/>
                  </a:lnTo>
                  <a:lnTo>
                    <a:pt x="12" y="63"/>
                  </a:lnTo>
                  <a:lnTo>
                    <a:pt x="4" y="83"/>
                  </a:lnTo>
                  <a:lnTo>
                    <a:pt x="0" y="104"/>
                  </a:lnTo>
                  <a:lnTo>
                    <a:pt x="1" y="129"/>
                  </a:lnTo>
                  <a:lnTo>
                    <a:pt x="7" y="152"/>
                  </a:lnTo>
                  <a:lnTo>
                    <a:pt x="16" y="173"/>
                  </a:lnTo>
                  <a:lnTo>
                    <a:pt x="29" y="191"/>
                  </a:lnTo>
                  <a:lnTo>
                    <a:pt x="44" y="206"/>
                  </a:lnTo>
                  <a:lnTo>
                    <a:pt x="61" y="217"/>
                  </a:lnTo>
                  <a:lnTo>
                    <a:pt x="81" y="226"/>
                  </a:lnTo>
                  <a:lnTo>
                    <a:pt x="102" y="230"/>
                  </a:lnTo>
                  <a:lnTo>
                    <a:pt x="115" y="231"/>
                  </a:lnTo>
                  <a:close/>
                </a:path>
              </a:pathLst>
            </a:custGeom>
            <a:noFill/>
            <a:ln w="9321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1711" y="1274"/>
              <a:ext cx="156" cy="159"/>
            </a:xfrm>
            <a:custGeom>
              <a:avLst/>
              <a:gdLst>
                <a:gd name="T0" fmla="*/ 81 w 156"/>
                <a:gd name="T1" fmla="*/ 0 h 159"/>
                <a:gd name="T2" fmla="*/ 57 w 156"/>
                <a:gd name="T3" fmla="*/ 3 h 159"/>
                <a:gd name="T4" fmla="*/ 37 w 156"/>
                <a:gd name="T5" fmla="*/ 11 h 159"/>
                <a:gd name="T6" fmla="*/ 20 w 156"/>
                <a:gd name="T7" fmla="*/ 25 h 159"/>
                <a:gd name="T8" fmla="*/ 7 w 156"/>
                <a:gd name="T9" fmla="*/ 42 h 159"/>
                <a:gd name="T10" fmla="*/ 0 w 156"/>
                <a:gd name="T11" fmla="*/ 62 h 159"/>
                <a:gd name="T12" fmla="*/ 1 w 156"/>
                <a:gd name="T13" fmla="*/ 89 h 159"/>
                <a:gd name="T14" fmla="*/ 8 w 156"/>
                <a:gd name="T15" fmla="*/ 112 h 159"/>
                <a:gd name="T16" fmla="*/ 19 w 156"/>
                <a:gd name="T17" fmla="*/ 131 h 159"/>
                <a:gd name="T18" fmla="*/ 34 w 156"/>
                <a:gd name="T19" fmla="*/ 145 h 159"/>
                <a:gd name="T20" fmla="*/ 51 w 156"/>
                <a:gd name="T21" fmla="*/ 154 h 159"/>
                <a:gd name="T22" fmla="*/ 71 w 156"/>
                <a:gd name="T23" fmla="*/ 158 h 159"/>
                <a:gd name="T24" fmla="*/ 77 w 156"/>
                <a:gd name="T25" fmla="*/ 158 h 159"/>
                <a:gd name="T26" fmla="*/ 100 w 156"/>
                <a:gd name="T27" fmla="*/ 155 h 159"/>
                <a:gd name="T28" fmla="*/ 120 w 156"/>
                <a:gd name="T29" fmla="*/ 146 h 159"/>
                <a:gd name="T30" fmla="*/ 136 w 156"/>
                <a:gd name="T31" fmla="*/ 132 h 159"/>
                <a:gd name="T32" fmla="*/ 148 w 156"/>
                <a:gd name="T33" fmla="*/ 114 h 159"/>
                <a:gd name="T34" fmla="*/ 155 w 156"/>
                <a:gd name="T35" fmla="*/ 93 h 159"/>
                <a:gd name="T36" fmla="*/ 153 w 156"/>
                <a:gd name="T37" fmla="*/ 67 h 159"/>
                <a:gd name="T38" fmla="*/ 146 w 156"/>
                <a:gd name="T39" fmla="*/ 44 h 159"/>
                <a:gd name="T40" fmla="*/ 134 w 156"/>
                <a:gd name="T41" fmla="*/ 26 h 159"/>
                <a:gd name="T42" fmla="*/ 119 w 156"/>
                <a:gd name="T43" fmla="*/ 12 h 159"/>
                <a:gd name="T44" fmla="*/ 101 w 156"/>
                <a:gd name="T45" fmla="*/ 3 h 159"/>
                <a:gd name="T46" fmla="*/ 81 w 156"/>
                <a:gd name="T47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56" h="159">
                  <a:moveTo>
                    <a:pt x="81" y="0"/>
                  </a:moveTo>
                  <a:lnTo>
                    <a:pt x="57" y="3"/>
                  </a:lnTo>
                  <a:lnTo>
                    <a:pt x="37" y="11"/>
                  </a:lnTo>
                  <a:lnTo>
                    <a:pt x="20" y="25"/>
                  </a:lnTo>
                  <a:lnTo>
                    <a:pt x="7" y="42"/>
                  </a:lnTo>
                  <a:lnTo>
                    <a:pt x="0" y="62"/>
                  </a:lnTo>
                  <a:lnTo>
                    <a:pt x="1" y="89"/>
                  </a:lnTo>
                  <a:lnTo>
                    <a:pt x="8" y="112"/>
                  </a:lnTo>
                  <a:lnTo>
                    <a:pt x="19" y="131"/>
                  </a:lnTo>
                  <a:lnTo>
                    <a:pt x="34" y="145"/>
                  </a:lnTo>
                  <a:lnTo>
                    <a:pt x="51" y="154"/>
                  </a:lnTo>
                  <a:lnTo>
                    <a:pt x="71" y="158"/>
                  </a:lnTo>
                  <a:lnTo>
                    <a:pt x="77" y="158"/>
                  </a:lnTo>
                  <a:lnTo>
                    <a:pt x="100" y="155"/>
                  </a:lnTo>
                  <a:lnTo>
                    <a:pt x="120" y="146"/>
                  </a:lnTo>
                  <a:lnTo>
                    <a:pt x="136" y="132"/>
                  </a:lnTo>
                  <a:lnTo>
                    <a:pt x="148" y="114"/>
                  </a:lnTo>
                  <a:lnTo>
                    <a:pt x="155" y="93"/>
                  </a:lnTo>
                  <a:lnTo>
                    <a:pt x="153" y="67"/>
                  </a:lnTo>
                  <a:lnTo>
                    <a:pt x="146" y="44"/>
                  </a:lnTo>
                  <a:lnTo>
                    <a:pt x="134" y="26"/>
                  </a:lnTo>
                  <a:lnTo>
                    <a:pt x="119" y="12"/>
                  </a:lnTo>
                  <a:lnTo>
                    <a:pt x="101" y="3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FFD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1711" y="1274"/>
              <a:ext cx="156" cy="159"/>
            </a:xfrm>
            <a:custGeom>
              <a:avLst/>
              <a:gdLst>
                <a:gd name="T0" fmla="*/ 77 w 156"/>
                <a:gd name="T1" fmla="*/ 158 h 159"/>
                <a:gd name="T2" fmla="*/ 100 w 156"/>
                <a:gd name="T3" fmla="*/ 155 h 159"/>
                <a:gd name="T4" fmla="*/ 120 w 156"/>
                <a:gd name="T5" fmla="*/ 146 h 159"/>
                <a:gd name="T6" fmla="*/ 136 w 156"/>
                <a:gd name="T7" fmla="*/ 132 h 159"/>
                <a:gd name="T8" fmla="*/ 148 w 156"/>
                <a:gd name="T9" fmla="*/ 114 h 159"/>
                <a:gd name="T10" fmla="*/ 155 w 156"/>
                <a:gd name="T11" fmla="*/ 93 h 159"/>
                <a:gd name="T12" fmla="*/ 153 w 156"/>
                <a:gd name="T13" fmla="*/ 67 h 159"/>
                <a:gd name="T14" fmla="*/ 146 w 156"/>
                <a:gd name="T15" fmla="*/ 44 h 159"/>
                <a:gd name="T16" fmla="*/ 134 w 156"/>
                <a:gd name="T17" fmla="*/ 26 h 159"/>
                <a:gd name="T18" fmla="*/ 119 w 156"/>
                <a:gd name="T19" fmla="*/ 12 h 159"/>
                <a:gd name="T20" fmla="*/ 101 w 156"/>
                <a:gd name="T21" fmla="*/ 3 h 159"/>
                <a:gd name="T22" fmla="*/ 81 w 156"/>
                <a:gd name="T23" fmla="*/ 0 h 159"/>
                <a:gd name="T24" fmla="*/ 57 w 156"/>
                <a:gd name="T25" fmla="*/ 3 h 159"/>
                <a:gd name="T26" fmla="*/ 37 w 156"/>
                <a:gd name="T27" fmla="*/ 11 h 159"/>
                <a:gd name="T28" fmla="*/ 20 w 156"/>
                <a:gd name="T29" fmla="*/ 25 h 159"/>
                <a:gd name="T30" fmla="*/ 7 w 156"/>
                <a:gd name="T31" fmla="*/ 42 h 159"/>
                <a:gd name="T32" fmla="*/ 0 w 156"/>
                <a:gd name="T33" fmla="*/ 62 h 159"/>
                <a:gd name="T34" fmla="*/ 1 w 156"/>
                <a:gd name="T35" fmla="*/ 89 h 159"/>
                <a:gd name="T36" fmla="*/ 8 w 156"/>
                <a:gd name="T37" fmla="*/ 112 h 159"/>
                <a:gd name="T38" fmla="*/ 19 w 156"/>
                <a:gd name="T39" fmla="*/ 131 h 159"/>
                <a:gd name="T40" fmla="*/ 34 w 156"/>
                <a:gd name="T41" fmla="*/ 145 h 159"/>
                <a:gd name="T42" fmla="*/ 51 w 156"/>
                <a:gd name="T43" fmla="*/ 154 h 159"/>
                <a:gd name="T44" fmla="*/ 71 w 156"/>
                <a:gd name="T45" fmla="*/ 158 h 159"/>
                <a:gd name="T46" fmla="*/ 77 w 156"/>
                <a:gd name="T47" fmla="*/ 158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56" h="159">
                  <a:moveTo>
                    <a:pt x="77" y="158"/>
                  </a:moveTo>
                  <a:lnTo>
                    <a:pt x="100" y="155"/>
                  </a:lnTo>
                  <a:lnTo>
                    <a:pt x="120" y="146"/>
                  </a:lnTo>
                  <a:lnTo>
                    <a:pt x="136" y="132"/>
                  </a:lnTo>
                  <a:lnTo>
                    <a:pt x="148" y="114"/>
                  </a:lnTo>
                  <a:lnTo>
                    <a:pt x="155" y="93"/>
                  </a:lnTo>
                  <a:lnTo>
                    <a:pt x="153" y="67"/>
                  </a:lnTo>
                  <a:lnTo>
                    <a:pt x="146" y="44"/>
                  </a:lnTo>
                  <a:lnTo>
                    <a:pt x="134" y="26"/>
                  </a:lnTo>
                  <a:lnTo>
                    <a:pt x="119" y="12"/>
                  </a:lnTo>
                  <a:lnTo>
                    <a:pt x="101" y="3"/>
                  </a:lnTo>
                  <a:lnTo>
                    <a:pt x="81" y="0"/>
                  </a:lnTo>
                  <a:lnTo>
                    <a:pt x="57" y="3"/>
                  </a:lnTo>
                  <a:lnTo>
                    <a:pt x="37" y="11"/>
                  </a:lnTo>
                  <a:lnTo>
                    <a:pt x="20" y="25"/>
                  </a:lnTo>
                  <a:lnTo>
                    <a:pt x="7" y="42"/>
                  </a:lnTo>
                  <a:lnTo>
                    <a:pt x="0" y="62"/>
                  </a:lnTo>
                  <a:lnTo>
                    <a:pt x="1" y="89"/>
                  </a:lnTo>
                  <a:lnTo>
                    <a:pt x="8" y="112"/>
                  </a:lnTo>
                  <a:lnTo>
                    <a:pt x="19" y="131"/>
                  </a:lnTo>
                  <a:lnTo>
                    <a:pt x="34" y="145"/>
                  </a:lnTo>
                  <a:lnTo>
                    <a:pt x="51" y="154"/>
                  </a:lnTo>
                  <a:lnTo>
                    <a:pt x="71" y="158"/>
                  </a:lnTo>
                  <a:lnTo>
                    <a:pt x="77" y="158"/>
                  </a:lnTo>
                  <a:close/>
                </a:path>
              </a:pathLst>
            </a:custGeom>
            <a:noFill/>
            <a:ln w="9321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1300" y="1106"/>
              <a:ext cx="128" cy="131"/>
            </a:xfrm>
            <a:custGeom>
              <a:avLst/>
              <a:gdLst>
                <a:gd name="T0" fmla="*/ 67 w 128"/>
                <a:gd name="T1" fmla="*/ 0 h 131"/>
                <a:gd name="T2" fmla="*/ 43 w 128"/>
                <a:gd name="T3" fmla="*/ 3 h 131"/>
                <a:gd name="T4" fmla="*/ 23 w 128"/>
                <a:gd name="T5" fmla="*/ 13 h 131"/>
                <a:gd name="T6" fmla="*/ 9 w 128"/>
                <a:gd name="T7" fmla="*/ 28 h 131"/>
                <a:gd name="T8" fmla="*/ 0 w 128"/>
                <a:gd name="T9" fmla="*/ 48 h 131"/>
                <a:gd name="T10" fmla="*/ 1 w 128"/>
                <a:gd name="T11" fmla="*/ 75 h 131"/>
                <a:gd name="T12" fmla="*/ 9 w 128"/>
                <a:gd name="T13" fmla="*/ 97 h 131"/>
                <a:gd name="T14" fmla="*/ 21 w 128"/>
                <a:gd name="T15" fmla="*/ 114 h 131"/>
                <a:gd name="T16" fmla="*/ 37 w 128"/>
                <a:gd name="T17" fmla="*/ 125 h 131"/>
                <a:gd name="T18" fmla="*/ 56 w 128"/>
                <a:gd name="T19" fmla="*/ 130 h 131"/>
                <a:gd name="T20" fmla="*/ 63 w 128"/>
                <a:gd name="T21" fmla="*/ 130 h 131"/>
                <a:gd name="T22" fmla="*/ 85 w 128"/>
                <a:gd name="T23" fmla="*/ 126 h 131"/>
                <a:gd name="T24" fmla="*/ 104 w 128"/>
                <a:gd name="T25" fmla="*/ 116 h 131"/>
                <a:gd name="T26" fmla="*/ 118 w 128"/>
                <a:gd name="T27" fmla="*/ 99 h 131"/>
                <a:gd name="T28" fmla="*/ 127 w 128"/>
                <a:gd name="T29" fmla="*/ 79 h 131"/>
                <a:gd name="T30" fmla="*/ 124 w 128"/>
                <a:gd name="T31" fmla="*/ 52 h 131"/>
                <a:gd name="T32" fmla="*/ 116 w 128"/>
                <a:gd name="T33" fmla="*/ 31 h 131"/>
                <a:gd name="T34" fmla="*/ 103 w 128"/>
                <a:gd name="T35" fmla="*/ 15 h 131"/>
                <a:gd name="T36" fmla="*/ 86 w 128"/>
                <a:gd name="T37" fmla="*/ 4 h 131"/>
                <a:gd name="T38" fmla="*/ 67 w 128"/>
                <a:gd name="T39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8" h="131">
                  <a:moveTo>
                    <a:pt x="67" y="0"/>
                  </a:moveTo>
                  <a:lnTo>
                    <a:pt x="43" y="3"/>
                  </a:lnTo>
                  <a:lnTo>
                    <a:pt x="23" y="13"/>
                  </a:lnTo>
                  <a:lnTo>
                    <a:pt x="9" y="28"/>
                  </a:lnTo>
                  <a:lnTo>
                    <a:pt x="0" y="48"/>
                  </a:lnTo>
                  <a:lnTo>
                    <a:pt x="1" y="75"/>
                  </a:lnTo>
                  <a:lnTo>
                    <a:pt x="9" y="97"/>
                  </a:lnTo>
                  <a:lnTo>
                    <a:pt x="21" y="114"/>
                  </a:lnTo>
                  <a:lnTo>
                    <a:pt x="37" y="125"/>
                  </a:lnTo>
                  <a:lnTo>
                    <a:pt x="56" y="130"/>
                  </a:lnTo>
                  <a:lnTo>
                    <a:pt x="63" y="130"/>
                  </a:lnTo>
                  <a:lnTo>
                    <a:pt x="85" y="126"/>
                  </a:lnTo>
                  <a:lnTo>
                    <a:pt x="104" y="116"/>
                  </a:lnTo>
                  <a:lnTo>
                    <a:pt x="118" y="99"/>
                  </a:lnTo>
                  <a:lnTo>
                    <a:pt x="127" y="79"/>
                  </a:lnTo>
                  <a:lnTo>
                    <a:pt x="124" y="52"/>
                  </a:lnTo>
                  <a:lnTo>
                    <a:pt x="116" y="31"/>
                  </a:lnTo>
                  <a:lnTo>
                    <a:pt x="103" y="15"/>
                  </a:lnTo>
                  <a:lnTo>
                    <a:pt x="86" y="4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BB4C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1300" y="1106"/>
              <a:ext cx="128" cy="131"/>
            </a:xfrm>
            <a:custGeom>
              <a:avLst/>
              <a:gdLst>
                <a:gd name="T0" fmla="*/ 63 w 128"/>
                <a:gd name="T1" fmla="*/ 130 h 131"/>
                <a:gd name="T2" fmla="*/ 85 w 128"/>
                <a:gd name="T3" fmla="*/ 126 h 131"/>
                <a:gd name="T4" fmla="*/ 104 w 128"/>
                <a:gd name="T5" fmla="*/ 116 h 131"/>
                <a:gd name="T6" fmla="*/ 118 w 128"/>
                <a:gd name="T7" fmla="*/ 99 h 131"/>
                <a:gd name="T8" fmla="*/ 127 w 128"/>
                <a:gd name="T9" fmla="*/ 79 h 131"/>
                <a:gd name="T10" fmla="*/ 124 w 128"/>
                <a:gd name="T11" fmla="*/ 52 h 131"/>
                <a:gd name="T12" fmla="*/ 116 w 128"/>
                <a:gd name="T13" fmla="*/ 31 h 131"/>
                <a:gd name="T14" fmla="*/ 103 w 128"/>
                <a:gd name="T15" fmla="*/ 15 h 131"/>
                <a:gd name="T16" fmla="*/ 86 w 128"/>
                <a:gd name="T17" fmla="*/ 4 h 131"/>
                <a:gd name="T18" fmla="*/ 67 w 128"/>
                <a:gd name="T19" fmla="*/ 0 h 131"/>
                <a:gd name="T20" fmla="*/ 43 w 128"/>
                <a:gd name="T21" fmla="*/ 3 h 131"/>
                <a:gd name="T22" fmla="*/ 23 w 128"/>
                <a:gd name="T23" fmla="*/ 13 h 131"/>
                <a:gd name="T24" fmla="*/ 9 w 128"/>
                <a:gd name="T25" fmla="*/ 28 h 131"/>
                <a:gd name="T26" fmla="*/ 0 w 128"/>
                <a:gd name="T27" fmla="*/ 48 h 131"/>
                <a:gd name="T28" fmla="*/ 1 w 128"/>
                <a:gd name="T29" fmla="*/ 75 h 131"/>
                <a:gd name="T30" fmla="*/ 9 w 128"/>
                <a:gd name="T31" fmla="*/ 97 h 131"/>
                <a:gd name="T32" fmla="*/ 21 w 128"/>
                <a:gd name="T33" fmla="*/ 114 h 131"/>
                <a:gd name="T34" fmla="*/ 37 w 128"/>
                <a:gd name="T35" fmla="*/ 125 h 131"/>
                <a:gd name="T36" fmla="*/ 56 w 128"/>
                <a:gd name="T37" fmla="*/ 130 h 131"/>
                <a:gd name="T38" fmla="*/ 63 w 128"/>
                <a:gd name="T39" fmla="*/ 13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8" h="131">
                  <a:moveTo>
                    <a:pt x="63" y="130"/>
                  </a:moveTo>
                  <a:lnTo>
                    <a:pt x="85" y="126"/>
                  </a:lnTo>
                  <a:lnTo>
                    <a:pt x="104" y="116"/>
                  </a:lnTo>
                  <a:lnTo>
                    <a:pt x="118" y="99"/>
                  </a:lnTo>
                  <a:lnTo>
                    <a:pt x="127" y="79"/>
                  </a:lnTo>
                  <a:lnTo>
                    <a:pt x="124" y="52"/>
                  </a:lnTo>
                  <a:lnTo>
                    <a:pt x="116" y="31"/>
                  </a:lnTo>
                  <a:lnTo>
                    <a:pt x="103" y="15"/>
                  </a:lnTo>
                  <a:lnTo>
                    <a:pt x="86" y="4"/>
                  </a:lnTo>
                  <a:lnTo>
                    <a:pt x="67" y="0"/>
                  </a:lnTo>
                  <a:lnTo>
                    <a:pt x="43" y="3"/>
                  </a:lnTo>
                  <a:lnTo>
                    <a:pt x="23" y="13"/>
                  </a:lnTo>
                  <a:lnTo>
                    <a:pt x="9" y="28"/>
                  </a:lnTo>
                  <a:lnTo>
                    <a:pt x="0" y="48"/>
                  </a:lnTo>
                  <a:lnTo>
                    <a:pt x="1" y="75"/>
                  </a:lnTo>
                  <a:lnTo>
                    <a:pt x="9" y="97"/>
                  </a:lnTo>
                  <a:lnTo>
                    <a:pt x="21" y="114"/>
                  </a:lnTo>
                  <a:lnTo>
                    <a:pt x="37" y="125"/>
                  </a:lnTo>
                  <a:lnTo>
                    <a:pt x="56" y="130"/>
                  </a:lnTo>
                  <a:lnTo>
                    <a:pt x="63" y="130"/>
                  </a:lnTo>
                  <a:close/>
                </a:path>
              </a:pathLst>
            </a:custGeom>
            <a:noFill/>
            <a:ln w="9321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4449" y="164"/>
              <a:ext cx="425" cy="426"/>
            </a:xfrm>
            <a:custGeom>
              <a:avLst/>
              <a:gdLst>
                <a:gd name="T0" fmla="*/ 212 w 425"/>
                <a:gd name="T1" fmla="*/ 0 h 426"/>
                <a:gd name="T2" fmla="*/ 209 w 425"/>
                <a:gd name="T3" fmla="*/ 0 h 426"/>
                <a:gd name="T4" fmla="*/ 186 w 425"/>
                <a:gd name="T5" fmla="*/ 1 h 426"/>
                <a:gd name="T6" fmla="*/ 164 w 425"/>
                <a:gd name="T7" fmla="*/ 5 h 426"/>
                <a:gd name="T8" fmla="*/ 142 w 425"/>
                <a:gd name="T9" fmla="*/ 11 h 426"/>
                <a:gd name="T10" fmla="*/ 122 w 425"/>
                <a:gd name="T11" fmla="*/ 20 h 426"/>
                <a:gd name="T12" fmla="*/ 103 w 425"/>
                <a:gd name="T13" fmla="*/ 30 h 426"/>
                <a:gd name="T14" fmla="*/ 85 w 425"/>
                <a:gd name="T15" fmla="*/ 42 h 426"/>
                <a:gd name="T16" fmla="*/ 68 w 425"/>
                <a:gd name="T17" fmla="*/ 56 h 426"/>
                <a:gd name="T18" fmla="*/ 53 w 425"/>
                <a:gd name="T19" fmla="*/ 71 h 426"/>
                <a:gd name="T20" fmla="*/ 40 w 425"/>
                <a:gd name="T21" fmla="*/ 88 h 426"/>
                <a:gd name="T22" fmla="*/ 28 w 425"/>
                <a:gd name="T23" fmla="*/ 107 h 426"/>
                <a:gd name="T24" fmla="*/ 18 w 425"/>
                <a:gd name="T25" fmla="*/ 127 h 426"/>
                <a:gd name="T26" fmla="*/ 10 w 425"/>
                <a:gd name="T27" fmla="*/ 147 h 426"/>
                <a:gd name="T28" fmla="*/ 4 w 425"/>
                <a:gd name="T29" fmla="*/ 169 h 426"/>
                <a:gd name="T30" fmla="*/ 1 w 425"/>
                <a:gd name="T31" fmla="*/ 192 h 426"/>
                <a:gd name="T32" fmla="*/ 0 w 425"/>
                <a:gd name="T33" fmla="*/ 215 h 426"/>
                <a:gd name="T34" fmla="*/ 1 w 425"/>
                <a:gd name="T35" fmla="*/ 238 h 426"/>
                <a:gd name="T36" fmla="*/ 5 w 425"/>
                <a:gd name="T37" fmla="*/ 261 h 426"/>
                <a:gd name="T38" fmla="*/ 11 w 425"/>
                <a:gd name="T39" fmla="*/ 282 h 426"/>
                <a:gd name="T40" fmla="*/ 19 w 425"/>
                <a:gd name="T41" fmla="*/ 302 h 426"/>
                <a:gd name="T42" fmla="*/ 30 w 425"/>
                <a:gd name="T43" fmla="*/ 321 h 426"/>
                <a:gd name="T44" fmla="*/ 42 w 425"/>
                <a:gd name="T45" fmla="*/ 340 h 426"/>
                <a:gd name="T46" fmla="*/ 56 w 425"/>
                <a:gd name="T47" fmla="*/ 356 h 426"/>
                <a:gd name="T48" fmla="*/ 71 w 425"/>
                <a:gd name="T49" fmla="*/ 371 h 426"/>
                <a:gd name="T50" fmla="*/ 88 w 425"/>
                <a:gd name="T51" fmla="*/ 385 h 426"/>
                <a:gd name="T52" fmla="*/ 106 w 425"/>
                <a:gd name="T53" fmla="*/ 397 h 426"/>
                <a:gd name="T54" fmla="*/ 126 w 425"/>
                <a:gd name="T55" fmla="*/ 407 h 426"/>
                <a:gd name="T56" fmla="*/ 147 w 425"/>
                <a:gd name="T57" fmla="*/ 415 h 426"/>
                <a:gd name="T58" fmla="*/ 169 w 425"/>
                <a:gd name="T59" fmla="*/ 420 h 426"/>
                <a:gd name="T60" fmla="*/ 191 w 425"/>
                <a:gd name="T61" fmla="*/ 424 h 426"/>
                <a:gd name="T62" fmla="*/ 215 w 425"/>
                <a:gd name="T63" fmla="*/ 425 h 426"/>
                <a:gd name="T64" fmla="*/ 238 w 425"/>
                <a:gd name="T65" fmla="*/ 424 h 426"/>
                <a:gd name="T66" fmla="*/ 260 w 425"/>
                <a:gd name="T67" fmla="*/ 420 h 426"/>
                <a:gd name="T68" fmla="*/ 281 w 425"/>
                <a:gd name="T69" fmla="*/ 414 h 426"/>
                <a:gd name="T70" fmla="*/ 302 w 425"/>
                <a:gd name="T71" fmla="*/ 406 h 426"/>
                <a:gd name="T72" fmla="*/ 321 w 425"/>
                <a:gd name="T73" fmla="*/ 395 h 426"/>
                <a:gd name="T74" fmla="*/ 339 w 425"/>
                <a:gd name="T75" fmla="*/ 383 h 426"/>
                <a:gd name="T76" fmla="*/ 356 w 425"/>
                <a:gd name="T77" fmla="*/ 370 h 426"/>
                <a:gd name="T78" fmla="*/ 371 w 425"/>
                <a:gd name="T79" fmla="*/ 354 h 426"/>
                <a:gd name="T80" fmla="*/ 385 w 425"/>
                <a:gd name="T81" fmla="*/ 337 h 426"/>
                <a:gd name="T82" fmla="*/ 397 w 425"/>
                <a:gd name="T83" fmla="*/ 319 h 426"/>
                <a:gd name="T84" fmla="*/ 407 w 425"/>
                <a:gd name="T85" fmla="*/ 299 h 426"/>
                <a:gd name="T86" fmla="*/ 415 w 425"/>
                <a:gd name="T87" fmla="*/ 279 h 426"/>
                <a:gd name="T88" fmla="*/ 420 w 425"/>
                <a:gd name="T89" fmla="*/ 257 h 426"/>
                <a:gd name="T90" fmla="*/ 424 w 425"/>
                <a:gd name="T91" fmla="*/ 234 h 426"/>
                <a:gd name="T92" fmla="*/ 425 w 425"/>
                <a:gd name="T93" fmla="*/ 211 h 426"/>
                <a:gd name="T94" fmla="*/ 424 w 425"/>
                <a:gd name="T95" fmla="*/ 188 h 426"/>
                <a:gd name="T96" fmla="*/ 420 w 425"/>
                <a:gd name="T97" fmla="*/ 166 h 426"/>
                <a:gd name="T98" fmla="*/ 414 w 425"/>
                <a:gd name="T99" fmla="*/ 144 h 426"/>
                <a:gd name="T100" fmla="*/ 406 w 425"/>
                <a:gd name="T101" fmla="*/ 124 h 426"/>
                <a:gd name="T102" fmla="*/ 396 w 425"/>
                <a:gd name="T103" fmla="*/ 104 h 426"/>
                <a:gd name="T104" fmla="*/ 384 w 425"/>
                <a:gd name="T105" fmla="*/ 86 h 426"/>
                <a:gd name="T106" fmla="*/ 370 w 425"/>
                <a:gd name="T107" fmla="*/ 69 h 426"/>
                <a:gd name="T108" fmla="*/ 355 w 425"/>
                <a:gd name="T109" fmla="*/ 54 h 426"/>
                <a:gd name="T110" fmla="*/ 338 w 425"/>
                <a:gd name="T111" fmla="*/ 40 h 426"/>
                <a:gd name="T112" fmla="*/ 319 w 425"/>
                <a:gd name="T113" fmla="*/ 28 h 426"/>
                <a:gd name="T114" fmla="*/ 300 w 425"/>
                <a:gd name="T115" fmla="*/ 18 h 426"/>
                <a:gd name="T116" fmla="*/ 279 w 425"/>
                <a:gd name="T117" fmla="*/ 10 h 426"/>
                <a:gd name="T118" fmla="*/ 258 w 425"/>
                <a:gd name="T119" fmla="*/ 4 h 426"/>
                <a:gd name="T120" fmla="*/ 235 w 425"/>
                <a:gd name="T121" fmla="*/ 1 h 426"/>
                <a:gd name="T122" fmla="*/ 212 w 425"/>
                <a:gd name="T123" fmla="*/ 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25" h="426">
                  <a:moveTo>
                    <a:pt x="212" y="0"/>
                  </a:moveTo>
                  <a:lnTo>
                    <a:pt x="209" y="0"/>
                  </a:lnTo>
                  <a:lnTo>
                    <a:pt x="186" y="1"/>
                  </a:lnTo>
                  <a:lnTo>
                    <a:pt x="164" y="5"/>
                  </a:lnTo>
                  <a:lnTo>
                    <a:pt x="142" y="11"/>
                  </a:lnTo>
                  <a:lnTo>
                    <a:pt x="122" y="20"/>
                  </a:lnTo>
                  <a:lnTo>
                    <a:pt x="103" y="30"/>
                  </a:lnTo>
                  <a:lnTo>
                    <a:pt x="85" y="42"/>
                  </a:lnTo>
                  <a:lnTo>
                    <a:pt x="68" y="56"/>
                  </a:lnTo>
                  <a:lnTo>
                    <a:pt x="53" y="71"/>
                  </a:lnTo>
                  <a:lnTo>
                    <a:pt x="40" y="88"/>
                  </a:lnTo>
                  <a:lnTo>
                    <a:pt x="28" y="107"/>
                  </a:lnTo>
                  <a:lnTo>
                    <a:pt x="18" y="127"/>
                  </a:lnTo>
                  <a:lnTo>
                    <a:pt x="10" y="147"/>
                  </a:lnTo>
                  <a:lnTo>
                    <a:pt x="4" y="169"/>
                  </a:lnTo>
                  <a:lnTo>
                    <a:pt x="1" y="192"/>
                  </a:lnTo>
                  <a:lnTo>
                    <a:pt x="0" y="215"/>
                  </a:lnTo>
                  <a:lnTo>
                    <a:pt x="1" y="238"/>
                  </a:lnTo>
                  <a:lnTo>
                    <a:pt x="5" y="261"/>
                  </a:lnTo>
                  <a:lnTo>
                    <a:pt x="11" y="282"/>
                  </a:lnTo>
                  <a:lnTo>
                    <a:pt x="19" y="302"/>
                  </a:lnTo>
                  <a:lnTo>
                    <a:pt x="30" y="321"/>
                  </a:lnTo>
                  <a:lnTo>
                    <a:pt x="42" y="340"/>
                  </a:lnTo>
                  <a:lnTo>
                    <a:pt x="56" y="356"/>
                  </a:lnTo>
                  <a:lnTo>
                    <a:pt x="71" y="371"/>
                  </a:lnTo>
                  <a:lnTo>
                    <a:pt x="88" y="385"/>
                  </a:lnTo>
                  <a:lnTo>
                    <a:pt x="106" y="397"/>
                  </a:lnTo>
                  <a:lnTo>
                    <a:pt x="126" y="407"/>
                  </a:lnTo>
                  <a:lnTo>
                    <a:pt x="147" y="415"/>
                  </a:lnTo>
                  <a:lnTo>
                    <a:pt x="169" y="420"/>
                  </a:lnTo>
                  <a:lnTo>
                    <a:pt x="191" y="424"/>
                  </a:lnTo>
                  <a:lnTo>
                    <a:pt x="215" y="425"/>
                  </a:lnTo>
                  <a:lnTo>
                    <a:pt x="238" y="424"/>
                  </a:lnTo>
                  <a:lnTo>
                    <a:pt x="260" y="420"/>
                  </a:lnTo>
                  <a:lnTo>
                    <a:pt x="281" y="414"/>
                  </a:lnTo>
                  <a:lnTo>
                    <a:pt x="302" y="406"/>
                  </a:lnTo>
                  <a:lnTo>
                    <a:pt x="321" y="395"/>
                  </a:lnTo>
                  <a:lnTo>
                    <a:pt x="339" y="383"/>
                  </a:lnTo>
                  <a:lnTo>
                    <a:pt x="356" y="370"/>
                  </a:lnTo>
                  <a:lnTo>
                    <a:pt x="371" y="354"/>
                  </a:lnTo>
                  <a:lnTo>
                    <a:pt x="385" y="337"/>
                  </a:lnTo>
                  <a:lnTo>
                    <a:pt x="397" y="319"/>
                  </a:lnTo>
                  <a:lnTo>
                    <a:pt x="407" y="299"/>
                  </a:lnTo>
                  <a:lnTo>
                    <a:pt x="415" y="279"/>
                  </a:lnTo>
                  <a:lnTo>
                    <a:pt x="420" y="257"/>
                  </a:lnTo>
                  <a:lnTo>
                    <a:pt x="424" y="234"/>
                  </a:lnTo>
                  <a:lnTo>
                    <a:pt x="425" y="211"/>
                  </a:lnTo>
                  <a:lnTo>
                    <a:pt x="424" y="188"/>
                  </a:lnTo>
                  <a:lnTo>
                    <a:pt x="420" y="166"/>
                  </a:lnTo>
                  <a:lnTo>
                    <a:pt x="414" y="144"/>
                  </a:lnTo>
                  <a:lnTo>
                    <a:pt x="406" y="124"/>
                  </a:lnTo>
                  <a:lnTo>
                    <a:pt x="396" y="104"/>
                  </a:lnTo>
                  <a:lnTo>
                    <a:pt x="384" y="86"/>
                  </a:lnTo>
                  <a:lnTo>
                    <a:pt x="370" y="69"/>
                  </a:lnTo>
                  <a:lnTo>
                    <a:pt x="355" y="54"/>
                  </a:lnTo>
                  <a:lnTo>
                    <a:pt x="338" y="40"/>
                  </a:lnTo>
                  <a:lnTo>
                    <a:pt x="319" y="28"/>
                  </a:lnTo>
                  <a:lnTo>
                    <a:pt x="300" y="18"/>
                  </a:lnTo>
                  <a:lnTo>
                    <a:pt x="279" y="10"/>
                  </a:lnTo>
                  <a:lnTo>
                    <a:pt x="258" y="4"/>
                  </a:lnTo>
                  <a:lnTo>
                    <a:pt x="235" y="1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rgbClr val="4E8A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4358" y="373"/>
              <a:ext cx="325" cy="392"/>
            </a:xfrm>
            <a:custGeom>
              <a:avLst/>
              <a:gdLst>
                <a:gd name="T0" fmla="*/ 325 w 325"/>
                <a:gd name="T1" fmla="*/ 0 h 392"/>
                <a:gd name="T2" fmla="*/ 0 w 325"/>
                <a:gd name="T3" fmla="*/ 392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5" h="392">
                  <a:moveTo>
                    <a:pt x="325" y="0"/>
                  </a:moveTo>
                  <a:lnTo>
                    <a:pt x="0" y="392"/>
                  </a:lnTo>
                </a:path>
              </a:pathLst>
            </a:custGeom>
            <a:noFill/>
            <a:ln w="15392">
              <a:solidFill>
                <a:srgbClr val="4E8AC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3148" y="1170"/>
              <a:ext cx="401" cy="401"/>
            </a:xfrm>
            <a:custGeom>
              <a:avLst/>
              <a:gdLst>
                <a:gd name="T0" fmla="*/ 200 w 401"/>
                <a:gd name="T1" fmla="*/ 0 h 401"/>
                <a:gd name="T2" fmla="*/ 187 w 401"/>
                <a:gd name="T3" fmla="*/ 0 h 401"/>
                <a:gd name="T4" fmla="*/ 165 w 401"/>
                <a:gd name="T5" fmla="*/ 3 h 401"/>
                <a:gd name="T6" fmla="*/ 144 w 401"/>
                <a:gd name="T7" fmla="*/ 8 h 401"/>
                <a:gd name="T8" fmla="*/ 123 w 401"/>
                <a:gd name="T9" fmla="*/ 15 h 401"/>
                <a:gd name="T10" fmla="*/ 104 w 401"/>
                <a:gd name="T11" fmla="*/ 24 h 401"/>
                <a:gd name="T12" fmla="*/ 86 w 401"/>
                <a:gd name="T13" fmla="*/ 36 h 401"/>
                <a:gd name="T14" fmla="*/ 69 w 401"/>
                <a:gd name="T15" fmla="*/ 49 h 401"/>
                <a:gd name="T16" fmla="*/ 54 w 401"/>
                <a:gd name="T17" fmla="*/ 64 h 401"/>
                <a:gd name="T18" fmla="*/ 40 w 401"/>
                <a:gd name="T19" fmla="*/ 81 h 401"/>
                <a:gd name="T20" fmla="*/ 28 w 401"/>
                <a:gd name="T21" fmla="*/ 99 h 401"/>
                <a:gd name="T22" fmla="*/ 18 w 401"/>
                <a:gd name="T23" fmla="*/ 119 h 401"/>
                <a:gd name="T24" fmla="*/ 10 w 401"/>
                <a:gd name="T25" fmla="*/ 140 h 401"/>
                <a:gd name="T26" fmla="*/ 4 w 401"/>
                <a:gd name="T27" fmla="*/ 163 h 401"/>
                <a:gd name="T28" fmla="*/ 1 w 401"/>
                <a:gd name="T29" fmla="*/ 186 h 401"/>
                <a:gd name="T30" fmla="*/ 0 w 401"/>
                <a:gd name="T31" fmla="*/ 211 h 401"/>
                <a:gd name="T32" fmla="*/ 2 w 401"/>
                <a:gd name="T33" fmla="*/ 233 h 401"/>
                <a:gd name="T34" fmla="*/ 7 w 401"/>
                <a:gd name="T35" fmla="*/ 254 h 401"/>
                <a:gd name="T36" fmla="*/ 14 w 401"/>
                <a:gd name="T37" fmla="*/ 275 h 401"/>
                <a:gd name="T38" fmla="*/ 23 w 401"/>
                <a:gd name="T39" fmla="*/ 295 h 401"/>
                <a:gd name="T40" fmla="*/ 34 w 401"/>
                <a:gd name="T41" fmla="*/ 313 h 401"/>
                <a:gd name="T42" fmla="*/ 48 w 401"/>
                <a:gd name="T43" fmla="*/ 330 h 401"/>
                <a:gd name="T44" fmla="*/ 63 w 401"/>
                <a:gd name="T45" fmla="*/ 345 h 401"/>
                <a:gd name="T46" fmla="*/ 79 w 401"/>
                <a:gd name="T47" fmla="*/ 359 h 401"/>
                <a:gd name="T48" fmla="*/ 97 w 401"/>
                <a:gd name="T49" fmla="*/ 371 h 401"/>
                <a:gd name="T50" fmla="*/ 117 w 401"/>
                <a:gd name="T51" fmla="*/ 381 h 401"/>
                <a:gd name="T52" fmla="*/ 138 w 401"/>
                <a:gd name="T53" fmla="*/ 390 h 401"/>
                <a:gd name="T54" fmla="*/ 160 w 401"/>
                <a:gd name="T55" fmla="*/ 396 h 401"/>
                <a:gd name="T56" fmla="*/ 183 w 401"/>
                <a:gd name="T57" fmla="*/ 399 h 401"/>
                <a:gd name="T58" fmla="*/ 207 w 401"/>
                <a:gd name="T59" fmla="*/ 400 h 401"/>
                <a:gd name="T60" fmla="*/ 230 w 401"/>
                <a:gd name="T61" fmla="*/ 398 h 401"/>
                <a:gd name="T62" fmla="*/ 252 w 401"/>
                <a:gd name="T63" fmla="*/ 394 h 401"/>
                <a:gd name="T64" fmla="*/ 273 w 401"/>
                <a:gd name="T65" fmla="*/ 387 h 401"/>
                <a:gd name="T66" fmla="*/ 293 w 401"/>
                <a:gd name="T67" fmla="*/ 378 h 401"/>
                <a:gd name="T68" fmla="*/ 311 w 401"/>
                <a:gd name="T69" fmla="*/ 367 h 401"/>
                <a:gd name="T70" fmla="*/ 328 w 401"/>
                <a:gd name="T71" fmla="*/ 354 h 401"/>
                <a:gd name="T72" fmla="*/ 344 w 401"/>
                <a:gd name="T73" fmla="*/ 339 h 401"/>
                <a:gd name="T74" fmla="*/ 358 w 401"/>
                <a:gd name="T75" fmla="*/ 322 h 401"/>
                <a:gd name="T76" fmla="*/ 370 w 401"/>
                <a:gd name="T77" fmla="*/ 304 h 401"/>
                <a:gd name="T78" fmla="*/ 381 w 401"/>
                <a:gd name="T79" fmla="*/ 285 h 401"/>
                <a:gd name="T80" fmla="*/ 389 w 401"/>
                <a:gd name="T81" fmla="*/ 264 h 401"/>
                <a:gd name="T82" fmla="*/ 395 w 401"/>
                <a:gd name="T83" fmla="*/ 242 h 401"/>
                <a:gd name="T84" fmla="*/ 399 w 401"/>
                <a:gd name="T85" fmla="*/ 220 h 401"/>
                <a:gd name="T86" fmla="*/ 400 w 401"/>
                <a:gd name="T87" fmla="*/ 196 h 401"/>
                <a:gd name="T88" fmla="*/ 398 w 401"/>
                <a:gd name="T89" fmla="*/ 173 h 401"/>
                <a:gd name="T90" fmla="*/ 394 w 401"/>
                <a:gd name="T91" fmla="*/ 151 h 401"/>
                <a:gd name="T92" fmla="*/ 388 w 401"/>
                <a:gd name="T93" fmla="*/ 129 h 401"/>
                <a:gd name="T94" fmla="*/ 379 w 401"/>
                <a:gd name="T95" fmla="*/ 109 h 401"/>
                <a:gd name="T96" fmla="*/ 368 w 401"/>
                <a:gd name="T97" fmla="*/ 90 h 401"/>
                <a:gd name="T98" fmla="*/ 355 w 401"/>
                <a:gd name="T99" fmla="*/ 73 h 401"/>
                <a:gd name="T100" fmla="*/ 340 w 401"/>
                <a:gd name="T101" fmla="*/ 57 h 401"/>
                <a:gd name="T102" fmla="*/ 324 w 401"/>
                <a:gd name="T103" fmla="*/ 43 h 401"/>
                <a:gd name="T104" fmla="*/ 306 w 401"/>
                <a:gd name="T105" fmla="*/ 30 h 401"/>
                <a:gd name="T106" fmla="*/ 287 w 401"/>
                <a:gd name="T107" fmla="*/ 19 h 401"/>
                <a:gd name="T108" fmla="*/ 267 w 401"/>
                <a:gd name="T109" fmla="*/ 11 h 401"/>
                <a:gd name="T110" fmla="*/ 245 w 401"/>
                <a:gd name="T111" fmla="*/ 5 h 401"/>
                <a:gd name="T112" fmla="*/ 223 w 401"/>
                <a:gd name="T113" fmla="*/ 1 h 401"/>
                <a:gd name="T114" fmla="*/ 200 w 401"/>
                <a:gd name="T115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01" h="401">
                  <a:moveTo>
                    <a:pt x="200" y="0"/>
                  </a:moveTo>
                  <a:lnTo>
                    <a:pt x="187" y="0"/>
                  </a:lnTo>
                  <a:lnTo>
                    <a:pt x="165" y="3"/>
                  </a:lnTo>
                  <a:lnTo>
                    <a:pt x="144" y="8"/>
                  </a:lnTo>
                  <a:lnTo>
                    <a:pt x="123" y="15"/>
                  </a:lnTo>
                  <a:lnTo>
                    <a:pt x="104" y="24"/>
                  </a:lnTo>
                  <a:lnTo>
                    <a:pt x="86" y="36"/>
                  </a:lnTo>
                  <a:lnTo>
                    <a:pt x="69" y="49"/>
                  </a:lnTo>
                  <a:lnTo>
                    <a:pt x="54" y="64"/>
                  </a:lnTo>
                  <a:lnTo>
                    <a:pt x="40" y="81"/>
                  </a:lnTo>
                  <a:lnTo>
                    <a:pt x="28" y="99"/>
                  </a:lnTo>
                  <a:lnTo>
                    <a:pt x="18" y="119"/>
                  </a:lnTo>
                  <a:lnTo>
                    <a:pt x="10" y="140"/>
                  </a:lnTo>
                  <a:lnTo>
                    <a:pt x="4" y="163"/>
                  </a:lnTo>
                  <a:lnTo>
                    <a:pt x="1" y="186"/>
                  </a:lnTo>
                  <a:lnTo>
                    <a:pt x="0" y="211"/>
                  </a:lnTo>
                  <a:lnTo>
                    <a:pt x="2" y="233"/>
                  </a:lnTo>
                  <a:lnTo>
                    <a:pt x="7" y="254"/>
                  </a:lnTo>
                  <a:lnTo>
                    <a:pt x="14" y="275"/>
                  </a:lnTo>
                  <a:lnTo>
                    <a:pt x="23" y="295"/>
                  </a:lnTo>
                  <a:lnTo>
                    <a:pt x="34" y="313"/>
                  </a:lnTo>
                  <a:lnTo>
                    <a:pt x="48" y="330"/>
                  </a:lnTo>
                  <a:lnTo>
                    <a:pt x="63" y="345"/>
                  </a:lnTo>
                  <a:lnTo>
                    <a:pt x="79" y="359"/>
                  </a:lnTo>
                  <a:lnTo>
                    <a:pt x="97" y="371"/>
                  </a:lnTo>
                  <a:lnTo>
                    <a:pt x="117" y="381"/>
                  </a:lnTo>
                  <a:lnTo>
                    <a:pt x="138" y="390"/>
                  </a:lnTo>
                  <a:lnTo>
                    <a:pt x="160" y="396"/>
                  </a:lnTo>
                  <a:lnTo>
                    <a:pt x="183" y="399"/>
                  </a:lnTo>
                  <a:lnTo>
                    <a:pt x="207" y="400"/>
                  </a:lnTo>
                  <a:lnTo>
                    <a:pt x="230" y="398"/>
                  </a:lnTo>
                  <a:lnTo>
                    <a:pt x="252" y="394"/>
                  </a:lnTo>
                  <a:lnTo>
                    <a:pt x="273" y="387"/>
                  </a:lnTo>
                  <a:lnTo>
                    <a:pt x="293" y="378"/>
                  </a:lnTo>
                  <a:lnTo>
                    <a:pt x="311" y="367"/>
                  </a:lnTo>
                  <a:lnTo>
                    <a:pt x="328" y="354"/>
                  </a:lnTo>
                  <a:lnTo>
                    <a:pt x="344" y="339"/>
                  </a:lnTo>
                  <a:lnTo>
                    <a:pt x="358" y="322"/>
                  </a:lnTo>
                  <a:lnTo>
                    <a:pt x="370" y="304"/>
                  </a:lnTo>
                  <a:lnTo>
                    <a:pt x="381" y="285"/>
                  </a:lnTo>
                  <a:lnTo>
                    <a:pt x="389" y="264"/>
                  </a:lnTo>
                  <a:lnTo>
                    <a:pt x="395" y="242"/>
                  </a:lnTo>
                  <a:lnTo>
                    <a:pt x="399" y="220"/>
                  </a:lnTo>
                  <a:lnTo>
                    <a:pt x="400" y="196"/>
                  </a:lnTo>
                  <a:lnTo>
                    <a:pt x="398" y="173"/>
                  </a:lnTo>
                  <a:lnTo>
                    <a:pt x="394" y="151"/>
                  </a:lnTo>
                  <a:lnTo>
                    <a:pt x="388" y="129"/>
                  </a:lnTo>
                  <a:lnTo>
                    <a:pt x="379" y="109"/>
                  </a:lnTo>
                  <a:lnTo>
                    <a:pt x="368" y="90"/>
                  </a:lnTo>
                  <a:lnTo>
                    <a:pt x="355" y="73"/>
                  </a:lnTo>
                  <a:lnTo>
                    <a:pt x="340" y="57"/>
                  </a:lnTo>
                  <a:lnTo>
                    <a:pt x="324" y="43"/>
                  </a:lnTo>
                  <a:lnTo>
                    <a:pt x="306" y="30"/>
                  </a:lnTo>
                  <a:lnTo>
                    <a:pt x="287" y="19"/>
                  </a:lnTo>
                  <a:lnTo>
                    <a:pt x="267" y="11"/>
                  </a:lnTo>
                  <a:lnTo>
                    <a:pt x="245" y="5"/>
                  </a:lnTo>
                  <a:lnTo>
                    <a:pt x="223" y="1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rgbClr val="4E8A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3253" y="1120"/>
              <a:ext cx="684" cy="297"/>
            </a:xfrm>
            <a:custGeom>
              <a:avLst/>
              <a:gdLst>
                <a:gd name="T0" fmla="*/ 683 w 684"/>
                <a:gd name="T1" fmla="*/ 0 h 297"/>
                <a:gd name="T2" fmla="*/ 0 w 684"/>
                <a:gd name="T3" fmla="*/ 297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4" h="297">
                  <a:moveTo>
                    <a:pt x="683" y="0"/>
                  </a:moveTo>
                  <a:lnTo>
                    <a:pt x="0" y="297"/>
                  </a:lnTo>
                </a:path>
              </a:pathLst>
            </a:custGeom>
            <a:noFill/>
            <a:ln w="15392">
              <a:solidFill>
                <a:srgbClr val="4E8AC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2910" y="800"/>
              <a:ext cx="303" cy="304"/>
            </a:xfrm>
            <a:custGeom>
              <a:avLst/>
              <a:gdLst>
                <a:gd name="T0" fmla="*/ 152 w 303"/>
                <a:gd name="T1" fmla="*/ 0 h 304"/>
                <a:gd name="T2" fmla="*/ 131 w 303"/>
                <a:gd name="T3" fmla="*/ 1 h 304"/>
                <a:gd name="T4" fmla="*/ 110 w 303"/>
                <a:gd name="T5" fmla="*/ 5 h 304"/>
                <a:gd name="T6" fmla="*/ 89 w 303"/>
                <a:gd name="T7" fmla="*/ 13 h 304"/>
                <a:gd name="T8" fmla="*/ 70 w 303"/>
                <a:gd name="T9" fmla="*/ 23 h 304"/>
                <a:gd name="T10" fmla="*/ 53 w 303"/>
                <a:gd name="T11" fmla="*/ 36 h 304"/>
                <a:gd name="T12" fmla="*/ 38 w 303"/>
                <a:gd name="T13" fmla="*/ 52 h 304"/>
                <a:gd name="T14" fmla="*/ 24 w 303"/>
                <a:gd name="T15" fmla="*/ 69 h 304"/>
                <a:gd name="T16" fmla="*/ 14 w 303"/>
                <a:gd name="T17" fmla="*/ 88 h 304"/>
                <a:gd name="T18" fmla="*/ 6 w 303"/>
                <a:gd name="T19" fmla="*/ 109 h 304"/>
                <a:gd name="T20" fmla="*/ 1 w 303"/>
                <a:gd name="T21" fmla="*/ 132 h 304"/>
                <a:gd name="T22" fmla="*/ 0 w 303"/>
                <a:gd name="T23" fmla="*/ 155 h 304"/>
                <a:gd name="T24" fmla="*/ 2 w 303"/>
                <a:gd name="T25" fmla="*/ 177 h 304"/>
                <a:gd name="T26" fmla="*/ 7 w 303"/>
                <a:gd name="T27" fmla="*/ 198 h 304"/>
                <a:gd name="T28" fmla="*/ 15 w 303"/>
                <a:gd name="T29" fmla="*/ 218 h 304"/>
                <a:gd name="T30" fmla="*/ 26 w 303"/>
                <a:gd name="T31" fmla="*/ 237 h 304"/>
                <a:gd name="T32" fmla="*/ 39 w 303"/>
                <a:gd name="T33" fmla="*/ 253 h 304"/>
                <a:gd name="T34" fmla="*/ 55 w 303"/>
                <a:gd name="T35" fmla="*/ 268 h 304"/>
                <a:gd name="T36" fmla="*/ 73 w 303"/>
                <a:gd name="T37" fmla="*/ 280 h 304"/>
                <a:gd name="T38" fmla="*/ 92 w 303"/>
                <a:gd name="T39" fmla="*/ 290 h 304"/>
                <a:gd name="T40" fmla="*/ 114 w 303"/>
                <a:gd name="T41" fmla="*/ 298 h 304"/>
                <a:gd name="T42" fmla="*/ 137 w 303"/>
                <a:gd name="T43" fmla="*/ 302 h 304"/>
                <a:gd name="T44" fmla="*/ 162 w 303"/>
                <a:gd name="T45" fmla="*/ 304 h 304"/>
                <a:gd name="T46" fmla="*/ 183 w 303"/>
                <a:gd name="T47" fmla="*/ 301 h 304"/>
                <a:gd name="T48" fmla="*/ 203 w 303"/>
                <a:gd name="T49" fmla="*/ 295 h 304"/>
                <a:gd name="T50" fmla="*/ 222 w 303"/>
                <a:gd name="T51" fmla="*/ 287 h 304"/>
                <a:gd name="T52" fmla="*/ 240 w 303"/>
                <a:gd name="T53" fmla="*/ 275 h 304"/>
                <a:gd name="T54" fmla="*/ 256 w 303"/>
                <a:gd name="T55" fmla="*/ 262 h 304"/>
                <a:gd name="T56" fmla="*/ 269 w 303"/>
                <a:gd name="T57" fmla="*/ 245 h 304"/>
                <a:gd name="T58" fmla="*/ 281 w 303"/>
                <a:gd name="T59" fmla="*/ 227 h 304"/>
                <a:gd name="T60" fmla="*/ 291 w 303"/>
                <a:gd name="T61" fmla="*/ 207 h 304"/>
                <a:gd name="T62" fmla="*/ 298 w 303"/>
                <a:gd name="T63" fmla="*/ 184 h 304"/>
                <a:gd name="T64" fmla="*/ 302 w 303"/>
                <a:gd name="T65" fmla="*/ 160 h 304"/>
                <a:gd name="T66" fmla="*/ 303 w 303"/>
                <a:gd name="T67" fmla="*/ 134 h 304"/>
                <a:gd name="T68" fmla="*/ 299 w 303"/>
                <a:gd name="T69" fmla="*/ 112 h 304"/>
                <a:gd name="T70" fmla="*/ 292 w 303"/>
                <a:gd name="T71" fmla="*/ 91 h 304"/>
                <a:gd name="T72" fmla="*/ 281 w 303"/>
                <a:gd name="T73" fmla="*/ 72 h 304"/>
                <a:gd name="T74" fmla="*/ 269 w 303"/>
                <a:gd name="T75" fmla="*/ 54 h 304"/>
                <a:gd name="T76" fmla="*/ 254 w 303"/>
                <a:gd name="T77" fmla="*/ 38 h 304"/>
                <a:gd name="T78" fmla="*/ 236 w 303"/>
                <a:gd name="T79" fmla="*/ 25 h 304"/>
                <a:gd name="T80" fmla="*/ 217 w 303"/>
                <a:gd name="T81" fmla="*/ 14 h 304"/>
                <a:gd name="T82" fmla="*/ 197 w 303"/>
                <a:gd name="T83" fmla="*/ 6 h 304"/>
                <a:gd name="T84" fmla="*/ 175 w 303"/>
                <a:gd name="T85" fmla="*/ 1 h 304"/>
                <a:gd name="T86" fmla="*/ 152 w 303"/>
                <a:gd name="T87" fmla="*/ 0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03" h="304">
                  <a:moveTo>
                    <a:pt x="152" y="0"/>
                  </a:moveTo>
                  <a:lnTo>
                    <a:pt x="131" y="1"/>
                  </a:lnTo>
                  <a:lnTo>
                    <a:pt x="110" y="5"/>
                  </a:lnTo>
                  <a:lnTo>
                    <a:pt x="89" y="13"/>
                  </a:lnTo>
                  <a:lnTo>
                    <a:pt x="70" y="23"/>
                  </a:lnTo>
                  <a:lnTo>
                    <a:pt x="53" y="36"/>
                  </a:lnTo>
                  <a:lnTo>
                    <a:pt x="38" y="52"/>
                  </a:lnTo>
                  <a:lnTo>
                    <a:pt x="24" y="69"/>
                  </a:lnTo>
                  <a:lnTo>
                    <a:pt x="14" y="88"/>
                  </a:lnTo>
                  <a:lnTo>
                    <a:pt x="6" y="109"/>
                  </a:lnTo>
                  <a:lnTo>
                    <a:pt x="1" y="132"/>
                  </a:lnTo>
                  <a:lnTo>
                    <a:pt x="0" y="155"/>
                  </a:lnTo>
                  <a:lnTo>
                    <a:pt x="2" y="177"/>
                  </a:lnTo>
                  <a:lnTo>
                    <a:pt x="7" y="198"/>
                  </a:lnTo>
                  <a:lnTo>
                    <a:pt x="15" y="218"/>
                  </a:lnTo>
                  <a:lnTo>
                    <a:pt x="26" y="237"/>
                  </a:lnTo>
                  <a:lnTo>
                    <a:pt x="39" y="253"/>
                  </a:lnTo>
                  <a:lnTo>
                    <a:pt x="55" y="268"/>
                  </a:lnTo>
                  <a:lnTo>
                    <a:pt x="73" y="280"/>
                  </a:lnTo>
                  <a:lnTo>
                    <a:pt x="92" y="290"/>
                  </a:lnTo>
                  <a:lnTo>
                    <a:pt x="114" y="298"/>
                  </a:lnTo>
                  <a:lnTo>
                    <a:pt x="137" y="302"/>
                  </a:lnTo>
                  <a:lnTo>
                    <a:pt x="162" y="304"/>
                  </a:lnTo>
                  <a:lnTo>
                    <a:pt x="183" y="301"/>
                  </a:lnTo>
                  <a:lnTo>
                    <a:pt x="203" y="295"/>
                  </a:lnTo>
                  <a:lnTo>
                    <a:pt x="222" y="287"/>
                  </a:lnTo>
                  <a:lnTo>
                    <a:pt x="240" y="275"/>
                  </a:lnTo>
                  <a:lnTo>
                    <a:pt x="256" y="262"/>
                  </a:lnTo>
                  <a:lnTo>
                    <a:pt x="269" y="245"/>
                  </a:lnTo>
                  <a:lnTo>
                    <a:pt x="281" y="227"/>
                  </a:lnTo>
                  <a:lnTo>
                    <a:pt x="291" y="207"/>
                  </a:lnTo>
                  <a:lnTo>
                    <a:pt x="298" y="184"/>
                  </a:lnTo>
                  <a:lnTo>
                    <a:pt x="302" y="160"/>
                  </a:lnTo>
                  <a:lnTo>
                    <a:pt x="303" y="134"/>
                  </a:lnTo>
                  <a:lnTo>
                    <a:pt x="299" y="112"/>
                  </a:lnTo>
                  <a:lnTo>
                    <a:pt x="292" y="91"/>
                  </a:lnTo>
                  <a:lnTo>
                    <a:pt x="281" y="72"/>
                  </a:lnTo>
                  <a:lnTo>
                    <a:pt x="269" y="54"/>
                  </a:lnTo>
                  <a:lnTo>
                    <a:pt x="254" y="38"/>
                  </a:lnTo>
                  <a:lnTo>
                    <a:pt x="236" y="25"/>
                  </a:lnTo>
                  <a:lnTo>
                    <a:pt x="217" y="14"/>
                  </a:lnTo>
                  <a:lnTo>
                    <a:pt x="197" y="6"/>
                  </a:lnTo>
                  <a:lnTo>
                    <a:pt x="175" y="1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4E8A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3138" y="946"/>
              <a:ext cx="611" cy="58"/>
            </a:xfrm>
            <a:custGeom>
              <a:avLst/>
              <a:gdLst>
                <a:gd name="T0" fmla="*/ 610 w 611"/>
                <a:gd name="T1" fmla="*/ 58 h 58"/>
                <a:gd name="T2" fmla="*/ 0 w 611"/>
                <a:gd name="T3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11" h="58">
                  <a:moveTo>
                    <a:pt x="610" y="58"/>
                  </a:moveTo>
                  <a:lnTo>
                    <a:pt x="0" y="0"/>
                  </a:lnTo>
                </a:path>
              </a:pathLst>
            </a:custGeom>
            <a:noFill/>
            <a:ln w="15392">
              <a:solidFill>
                <a:srgbClr val="4E8AC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3617" y="470"/>
              <a:ext cx="937" cy="937"/>
            </a:xfrm>
            <a:custGeom>
              <a:avLst/>
              <a:gdLst>
                <a:gd name="T0" fmla="*/ 430 w 937"/>
                <a:gd name="T1" fmla="*/ 1 h 937"/>
                <a:gd name="T2" fmla="*/ 355 w 937"/>
                <a:gd name="T3" fmla="*/ 13 h 937"/>
                <a:gd name="T4" fmla="*/ 286 w 937"/>
                <a:gd name="T5" fmla="*/ 36 h 937"/>
                <a:gd name="T6" fmla="*/ 221 w 937"/>
                <a:gd name="T7" fmla="*/ 70 h 937"/>
                <a:gd name="T8" fmla="*/ 163 w 937"/>
                <a:gd name="T9" fmla="*/ 112 h 937"/>
                <a:gd name="T10" fmla="*/ 112 w 937"/>
                <a:gd name="T11" fmla="*/ 163 h 937"/>
                <a:gd name="T12" fmla="*/ 70 w 937"/>
                <a:gd name="T13" fmla="*/ 221 h 937"/>
                <a:gd name="T14" fmla="*/ 36 w 937"/>
                <a:gd name="T15" fmla="*/ 286 h 937"/>
                <a:gd name="T16" fmla="*/ 13 w 937"/>
                <a:gd name="T17" fmla="*/ 355 h 937"/>
                <a:gd name="T18" fmla="*/ 1 w 937"/>
                <a:gd name="T19" fmla="*/ 430 h 937"/>
                <a:gd name="T20" fmla="*/ 1 w 937"/>
                <a:gd name="T21" fmla="*/ 506 h 937"/>
                <a:gd name="T22" fmla="*/ 13 w 937"/>
                <a:gd name="T23" fmla="*/ 581 h 937"/>
                <a:gd name="T24" fmla="*/ 36 w 937"/>
                <a:gd name="T25" fmla="*/ 650 h 937"/>
                <a:gd name="T26" fmla="*/ 70 w 937"/>
                <a:gd name="T27" fmla="*/ 715 h 937"/>
                <a:gd name="T28" fmla="*/ 112 w 937"/>
                <a:gd name="T29" fmla="*/ 773 h 937"/>
                <a:gd name="T30" fmla="*/ 163 w 937"/>
                <a:gd name="T31" fmla="*/ 824 h 937"/>
                <a:gd name="T32" fmla="*/ 221 w 937"/>
                <a:gd name="T33" fmla="*/ 866 h 937"/>
                <a:gd name="T34" fmla="*/ 286 w 937"/>
                <a:gd name="T35" fmla="*/ 900 h 937"/>
                <a:gd name="T36" fmla="*/ 355 w 937"/>
                <a:gd name="T37" fmla="*/ 923 h 937"/>
                <a:gd name="T38" fmla="*/ 430 w 937"/>
                <a:gd name="T39" fmla="*/ 935 h 937"/>
                <a:gd name="T40" fmla="*/ 506 w 937"/>
                <a:gd name="T41" fmla="*/ 935 h 937"/>
                <a:gd name="T42" fmla="*/ 581 w 937"/>
                <a:gd name="T43" fmla="*/ 923 h 937"/>
                <a:gd name="T44" fmla="*/ 650 w 937"/>
                <a:gd name="T45" fmla="*/ 900 h 937"/>
                <a:gd name="T46" fmla="*/ 715 w 937"/>
                <a:gd name="T47" fmla="*/ 866 h 937"/>
                <a:gd name="T48" fmla="*/ 773 w 937"/>
                <a:gd name="T49" fmla="*/ 824 h 937"/>
                <a:gd name="T50" fmla="*/ 824 w 937"/>
                <a:gd name="T51" fmla="*/ 773 h 937"/>
                <a:gd name="T52" fmla="*/ 866 w 937"/>
                <a:gd name="T53" fmla="*/ 715 h 937"/>
                <a:gd name="T54" fmla="*/ 900 w 937"/>
                <a:gd name="T55" fmla="*/ 650 h 937"/>
                <a:gd name="T56" fmla="*/ 923 w 937"/>
                <a:gd name="T57" fmla="*/ 581 h 937"/>
                <a:gd name="T58" fmla="*/ 935 w 937"/>
                <a:gd name="T59" fmla="*/ 506 h 937"/>
                <a:gd name="T60" fmla="*/ 935 w 937"/>
                <a:gd name="T61" fmla="*/ 430 h 937"/>
                <a:gd name="T62" fmla="*/ 923 w 937"/>
                <a:gd name="T63" fmla="*/ 355 h 937"/>
                <a:gd name="T64" fmla="*/ 900 w 937"/>
                <a:gd name="T65" fmla="*/ 286 h 937"/>
                <a:gd name="T66" fmla="*/ 866 w 937"/>
                <a:gd name="T67" fmla="*/ 221 h 937"/>
                <a:gd name="T68" fmla="*/ 824 w 937"/>
                <a:gd name="T69" fmla="*/ 163 h 937"/>
                <a:gd name="T70" fmla="*/ 773 w 937"/>
                <a:gd name="T71" fmla="*/ 112 h 937"/>
                <a:gd name="T72" fmla="*/ 715 w 937"/>
                <a:gd name="T73" fmla="*/ 70 h 937"/>
                <a:gd name="T74" fmla="*/ 650 w 937"/>
                <a:gd name="T75" fmla="*/ 36 h 937"/>
                <a:gd name="T76" fmla="*/ 581 w 937"/>
                <a:gd name="T77" fmla="*/ 13 h 937"/>
                <a:gd name="T78" fmla="*/ 506 w 937"/>
                <a:gd name="T79" fmla="*/ 1 h 9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37" h="937">
                  <a:moveTo>
                    <a:pt x="468" y="0"/>
                  </a:moveTo>
                  <a:lnTo>
                    <a:pt x="430" y="1"/>
                  </a:lnTo>
                  <a:lnTo>
                    <a:pt x="392" y="6"/>
                  </a:lnTo>
                  <a:lnTo>
                    <a:pt x="355" y="13"/>
                  </a:lnTo>
                  <a:lnTo>
                    <a:pt x="320" y="23"/>
                  </a:lnTo>
                  <a:lnTo>
                    <a:pt x="286" y="36"/>
                  </a:lnTo>
                  <a:lnTo>
                    <a:pt x="253" y="52"/>
                  </a:lnTo>
                  <a:lnTo>
                    <a:pt x="221" y="70"/>
                  </a:lnTo>
                  <a:lnTo>
                    <a:pt x="191" y="90"/>
                  </a:lnTo>
                  <a:lnTo>
                    <a:pt x="163" y="112"/>
                  </a:lnTo>
                  <a:lnTo>
                    <a:pt x="137" y="137"/>
                  </a:lnTo>
                  <a:lnTo>
                    <a:pt x="112" y="163"/>
                  </a:lnTo>
                  <a:lnTo>
                    <a:pt x="90" y="191"/>
                  </a:lnTo>
                  <a:lnTo>
                    <a:pt x="70" y="221"/>
                  </a:lnTo>
                  <a:lnTo>
                    <a:pt x="52" y="253"/>
                  </a:lnTo>
                  <a:lnTo>
                    <a:pt x="36" y="286"/>
                  </a:lnTo>
                  <a:lnTo>
                    <a:pt x="23" y="320"/>
                  </a:lnTo>
                  <a:lnTo>
                    <a:pt x="13" y="355"/>
                  </a:lnTo>
                  <a:lnTo>
                    <a:pt x="6" y="392"/>
                  </a:lnTo>
                  <a:lnTo>
                    <a:pt x="1" y="430"/>
                  </a:lnTo>
                  <a:lnTo>
                    <a:pt x="0" y="468"/>
                  </a:lnTo>
                  <a:lnTo>
                    <a:pt x="1" y="506"/>
                  </a:lnTo>
                  <a:lnTo>
                    <a:pt x="6" y="544"/>
                  </a:lnTo>
                  <a:lnTo>
                    <a:pt x="13" y="581"/>
                  </a:lnTo>
                  <a:lnTo>
                    <a:pt x="23" y="616"/>
                  </a:lnTo>
                  <a:lnTo>
                    <a:pt x="36" y="650"/>
                  </a:lnTo>
                  <a:lnTo>
                    <a:pt x="52" y="683"/>
                  </a:lnTo>
                  <a:lnTo>
                    <a:pt x="70" y="715"/>
                  </a:lnTo>
                  <a:lnTo>
                    <a:pt x="90" y="745"/>
                  </a:lnTo>
                  <a:lnTo>
                    <a:pt x="112" y="773"/>
                  </a:lnTo>
                  <a:lnTo>
                    <a:pt x="137" y="799"/>
                  </a:lnTo>
                  <a:lnTo>
                    <a:pt x="163" y="824"/>
                  </a:lnTo>
                  <a:lnTo>
                    <a:pt x="191" y="846"/>
                  </a:lnTo>
                  <a:lnTo>
                    <a:pt x="221" y="866"/>
                  </a:lnTo>
                  <a:lnTo>
                    <a:pt x="253" y="884"/>
                  </a:lnTo>
                  <a:lnTo>
                    <a:pt x="286" y="900"/>
                  </a:lnTo>
                  <a:lnTo>
                    <a:pt x="320" y="913"/>
                  </a:lnTo>
                  <a:lnTo>
                    <a:pt x="355" y="923"/>
                  </a:lnTo>
                  <a:lnTo>
                    <a:pt x="392" y="930"/>
                  </a:lnTo>
                  <a:lnTo>
                    <a:pt x="430" y="935"/>
                  </a:lnTo>
                  <a:lnTo>
                    <a:pt x="468" y="937"/>
                  </a:lnTo>
                  <a:lnTo>
                    <a:pt x="506" y="935"/>
                  </a:lnTo>
                  <a:lnTo>
                    <a:pt x="544" y="930"/>
                  </a:lnTo>
                  <a:lnTo>
                    <a:pt x="581" y="923"/>
                  </a:lnTo>
                  <a:lnTo>
                    <a:pt x="616" y="913"/>
                  </a:lnTo>
                  <a:lnTo>
                    <a:pt x="650" y="900"/>
                  </a:lnTo>
                  <a:lnTo>
                    <a:pt x="683" y="884"/>
                  </a:lnTo>
                  <a:lnTo>
                    <a:pt x="715" y="866"/>
                  </a:lnTo>
                  <a:lnTo>
                    <a:pt x="745" y="846"/>
                  </a:lnTo>
                  <a:lnTo>
                    <a:pt x="773" y="824"/>
                  </a:lnTo>
                  <a:lnTo>
                    <a:pt x="799" y="799"/>
                  </a:lnTo>
                  <a:lnTo>
                    <a:pt x="824" y="773"/>
                  </a:lnTo>
                  <a:lnTo>
                    <a:pt x="846" y="745"/>
                  </a:lnTo>
                  <a:lnTo>
                    <a:pt x="866" y="715"/>
                  </a:lnTo>
                  <a:lnTo>
                    <a:pt x="884" y="683"/>
                  </a:lnTo>
                  <a:lnTo>
                    <a:pt x="900" y="650"/>
                  </a:lnTo>
                  <a:lnTo>
                    <a:pt x="913" y="616"/>
                  </a:lnTo>
                  <a:lnTo>
                    <a:pt x="923" y="581"/>
                  </a:lnTo>
                  <a:lnTo>
                    <a:pt x="930" y="544"/>
                  </a:lnTo>
                  <a:lnTo>
                    <a:pt x="935" y="506"/>
                  </a:lnTo>
                  <a:lnTo>
                    <a:pt x="937" y="468"/>
                  </a:lnTo>
                  <a:lnTo>
                    <a:pt x="935" y="430"/>
                  </a:lnTo>
                  <a:lnTo>
                    <a:pt x="930" y="392"/>
                  </a:lnTo>
                  <a:lnTo>
                    <a:pt x="923" y="355"/>
                  </a:lnTo>
                  <a:lnTo>
                    <a:pt x="913" y="320"/>
                  </a:lnTo>
                  <a:lnTo>
                    <a:pt x="900" y="286"/>
                  </a:lnTo>
                  <a:lnTo>
                    <a:pt x="884" y="253"/>
                  </a:lnTo>
                  <a:lnTo>
                    <a:pt x="866" y="221"/>
                  </a:lnTo>
                  <a:lnTo>
                    <a:pt x="846" y="191"/>
                  </a:lnTo>
                  <a:lnTo>
                    <a:pt x="824" y="163"/>
                  </a:lnTo>
                  <a:lnTo>
                    <a:pt x="799" y="137"/>
                  </a:lnTo>
                  <a:lnTo>
                    <a:pt x="773" y="112"/>
                  </a:lnTo>
                  <a:lnTo>
                    <a:pt x="745" y="90"/>
                  </a:lnTo>
                  <a:lnTo>
                    <a:pt x="715" y="70"/>
                  </a:lnTo>
                  <a:lnTo>
                    <a:pt x="683" y="52"/>
                  </a:lnTo>
                  <a:lnTo>
                    <a:pt x="650" y="36"/>
                  </a:lnTo>
                  <a:lnTo>
                    <a:pt x="616" y="23"/>
                  </a:lnTo>
                  <a:lnTo>
                    <a:pt x="581" y="13"/>
                  </a:lnTo>
                  <a:lnTo>
                    <a:pt x="544" y="6"/>
                  </a:lnTo>
                  <a:lnTo>
                    <a:pt x="506" y="1"/>
                  </a:lnTo>
                  <a:lnTo>
                    <a:pt x="468" y="0"/>
                  </a:lnTo>
                  <a:close/>
                </a:path>
              </a:pathLst>
            </a:custGeom>
            <a:solidFill>
              <a:srgbClr val="F791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4077" y="1387"/>
              <a:ext cx="254" cy="255"/>
            </a:xfrm>
            <a:custGeom>
              <a:avLst/>
              <a:gdLst>
                <a:gd name="T0" fmla="*/ 131 w 254"/>
                <a:gd name="T1" fmla="*/ 0 h 255"/>
                <a:gd name="T2" fmla="*/ 111 w 254"/>
                <a:gd name="T3" fmla="*/ 0 h 255"/>
                <a:gd name="T4" fmla="*/ 91 w 254"/>
                <a:gd name="T5" fmla="*/ 5 h 255"/>
                <a:gd name="T6" fmla="*/ 73 w 254"/>
                <a:gd name="T7" fmla="*/ 12 h 255"/>
                <a:gd name="T8" fmla="*/ 56 w 254"/>
                <a:gd name="T9" fmla="*/ 22 h 255"/>
                <a:gd name="T10" fmla="*/ 40 w 254"/>
                <a:gd name="T11" fmla="*/ 34 h 255"/>
                <a:gd name="T12" fmla="*/ 27 w 254"/>
                <a:gd name="T13" fmla="*/ 49 h 255"/>
                <a:gd name="T14" fmla="*/ 16 w 254"/>
                <a:gd name="T15" fmla="*/ 66 h 255"/>
                <a:gd name="T16" fmla="*/ 7 w 254"/>
                <a:gd name="T17" fmla="*/ 85 h 255"/>
                <a:gd name="T18" fmla="*/ 1 w 254"/>
                <a:gd name="T19" fmla="*/ 106 h 255"/>
                <a:gd name="T20" fmla="*/ 0 w 254"/>
                <a:gd name="T21" fmla="*/ 127 h 255"/>
                <a:gd name="T22" fmla="*/ 1 w 254"/>
                <a:gd name="T23" fmla="*/ 146 h 255"/>
                <a:gd name="T24" fmla="*/ 6 w 254"/>
                <a:gd name="T25" fmla="*/ 165 h 255"/>
                <a:gd name="T26" fmla="*/ 13 w 254"/>
                <a:gd name="T27" fmla="*/ 183 h 255"/>
                <a:gd name="T28" fmla="*/ 24 w 254"/>
                <a:gd name="T29" fmla="*/ 200 h 255"/>
                <a:gd name="T30" fmla="*/ 37 w 254"/>
                <a:gd name="T31" fmla="*/ 215 h 255"/>
                <a:gd name="T32" fmla="*/ 52 w 254"/>
                <a:gd name="T33" fmla="*/ 228 h 255"/>
                <a:gd name="T34" fmla="*/ 70 w 254"/>
                <a:gd name="T35" fmla="*/ 239 h 255"/>
                <a:gd name="T36" fmla="*/ 90 w 254"/>
                <a:gd name="T37" fmla="*/ 247 h 255"/>
                <a:gd name="T38" fmla="*/ 112 w 254"/>
                <a:gd name="T39" fmla="*/ 253 h 255"/>
                <a:gd name="T40" fmla="*/ 132 w 254"/>
                <a:gd name="T41" fmla="*/ 254 h 255"/>
                <a:gd name="T42" fmla="*/ 151 w 254"/>
                <a:gd name="T43" fmla="*/ 252 h 255"/>
                <a:gd name="T44" fmla="*/ 169 w 254"/>
                <a:gd name="T45" fmla="*/ 247 h 255"/>
                <a:gd name="T46" fmla="*/ 186 w 254"/>
                <a:gd name="T47" fmla="*/ 238 h 255"/>
                <a:gd name="T48" fmla="*/ 202 w 254"/>
                <a:gd name="T49" fmla="*/ 227 h 255"/>
                <a:gd name="T50" fmla="*/ 217 w 254"/>
                <a:gd name="T51" fmla="*/ 214 h 255"/>
                <a:gd name="T52" fmla="*/ 229 w 254"/>
                <a:gd name="T53" fmla="*/ 197 h 255"/>
                <a:gd name="T54" fmla="*/ 240 w 254"/>
                <a:gd name="T55" fmla="*/ 179 h 255"/>
                <a:gd name="T56" fmla="*/ 248 w 254"/>
                <a:gd name="T57" fmla="*/ 157 h 255"/>
                <a:gd name="T58" fmla="*/ 254 w 254"/>
                <a:gd name="T59" fmla="*/ 134 h 255"/>
                <a:gd name="T60" fmla="*/ 254 w 254"/>
                <a:gd name="T61" fmla="*/ 113 h 255"/>
                <a:gd name="T62" fmla="*/ 250 w 254"/>
                <a:gd name="T63" fmla="*/ 93 h 255"/>
                <a:gd name="T64" fmla="*/ 243 w 254"/>
                <a:gd name="T65" fmla="*/ 75 h 255"/>
                <a:gd name="T66" fmla="*/ 233 w 254"/>
                <a:gd name="T67" fmla="*/ 57 h 255"/>
                <a:gd name="T68" fmla="*/ 221 w 254"/>
                <a:gd name="T69" fmla="*/ 41 h 255"/>
                <a:gd name="T70" fmla="*/ 207 w 254"/>
                <a:gd name="T71" fmla="*/ 28 h 255"/>
                <a:gd name="T72" fmla="*/ 190 w 254"/>
                <a:gd name="T73" fmla="*/ 16 h 255"/>
                <a:gd name="T74" fmla="*/ 172 w 254"/>
                <a:gd name="T75" fmla="*/ 7 h 255"/>
                <a:gd name="T76" fmla="*/ 151 w 254"/>
                <a:gd name="T77" fmla="*/ 2 h 255"/>
                <a:gd name="T78" fmla="*/ 131 w 254"/>
                <a:gd name="T79" fmla="*/ 0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54" h="255">
                  <a:moveTo>
                    <a:pt x="131" y="0"/>
                  </a:moveTo>
                  <a:lnTo>
                    <a:pt x="111" y="0"/>
                  </a:lnTo>
                  <a:lnTo>
                    <a:pt x="91" y="5"/>
                  </a:lnTo>
                  <a:lnTo>
                    <a:pt x="73" y="12"/>
                  </a:lnTo>
                  <a:lnTo>
                    <a:pt x="56" y="22"/>
                  </a:lnTo>
                  <a:lnTo>
                    <a:pt x="40" y="34"/>
                  </a:lnTo>
                  <a:lnTo>
                    <a:pt x="27" y="49"/>
                  </a:lnTo>
                  <a:lnTo>
                    <a:pt x="16" y="66"/>
                  </a:lnTo>
                  <a:lnTo>
                    <a:pt x="7" y="85"/>
                  </a:lnTo>
                  <a:lnTo>
                    <a:pt x="1" y="106"/>
                  </a:lnTo>
                  <a:lnTo>
                    <a:pt x="0" y="127"/>
                  </a:lnTo>
                  <a:lnTo>
                    <a:pt x="1" y="146"/>
                  </a:lnTo>
                  <a:lnTo>
                    <a:pt x="6" y="165"/>
                  </a:lnTo>
                  <a:lnTo>
                    <a:pt x="13" y="183"/>
                  </a:lnTo>
                  <a:lnTo>
                    <a:pt x="24" y="200"/>
                  </a:lnTo>
                  <a:lnTo>
                    <a:pt x="37" y="215"/>
                  </a:lnTo>
                  <a:lnTo>
                    <a:pt x="52" y="228"/>
                  </a:lnTo>
                  <a:lnTo>
                    <a:pt x="70" y="239"/>
                  </a:lnTo>
                  <a:lnTo>
                    <a:pt x="90" y="247"/>
                  </a:lnTo>
                  <a:lnTo>
                    <a:pt x="112" y="253"/>
                  </a:lnTo>
                  <a:lnTo>
                    <a:pt x="132" y="254"/>
                  </a:lnTo>
                  <a:lnTo>
                    <a:pt x="151" y="252"/>
                  </a:lnTo>
                  <a:lnTo>
                    <a:pt x="169" y="247"/>
                  </a:lnTo>
                  <a:lnTo>
                    <a:pt x="186" y="238"/>
                  </a:lnTo>
                  <a:lnTo>
                    <a:pt x="202" y="227"/>
                  </a:lnTo>
                  <a:lnTo>
                    <a:pt x="217" y="214"/>
                  </a:lnTo>
                  <a:lnTo>
                    <a:pt x="229" y="197"/>
                  </a:lnTo>
                  <a:lnTo>
                    <a:pt x="240" y="179"/>
                  </a:lnTo>
                  <a:lnTo>
                    <a:pt x="248" y="157"/>
                  </a:lnTo>
                  <a:lnTo>
                    <a:pt x="254" y="134"/>
                  </a:lnTo>
                  <a:lnTo>
                    <a:pt x="254" y="113"/>
                  </a:lnTo>
                  <a:lnTo>
                    <a:pt x="250" y="93"/>
                  </a:lnTo>
                  <a:lnTo>
                    <a:pt x="243" y="75"/>
                  </a:lnTo>
                  <a:lnTo>
                    <a:pt x="233" y="57"/>
                  </a:lnTo>
                  <a:lnTo>
                    <a:pt x="221" y="41"/>
                  </a:lnTo>
                  <a:lnTo>
                    <a:pt x="207" y="28"/>
                  </a:lnTo>
                  <a:lnTo>
                    <a:pt x="190" y="16"/>
                  </a:lnTo>
                  <a:lnTo>
                    <a:pt x="172" y="7"/>
                  </a:lnTo>
                  <a:lnTo>
                    <a:pt x="151" y="2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rgbClr val="B8D6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4077" y="1387"/>
              <a:ext cx="254" cy="255"/>
            </a:xfrm>
            <a:custGeom>
              <a:avLst/>
              <a:gdLst>
                <a:gd name="T0" fmla="*/ 151 w 254"/>
                <a:gd name="T1" fmla="*/ 2 h 255"/>
                <a:gd name="T2" fmla="*/ 172 w 254"/>
                <a:gd name="T3" fmla="*/ 7 h 255"/>
                <a:gd name="T4" fmla="*/ 190 w 254"/>
                <a:gd name="T5" fmla="*/ 16 h 255"/>
                <a:gd name="T6" fmla="*/ 207 w 254"/>
                <a:gd name="T7" fmla="*/ 28 h 255"/>
                <a:gd name="T8" fmla="*/ 221 w 254"/>
                <a:gd name="T9" fmla="*/ 41 h 255"/>
                <a:gd name="T10" fmla="*/ 233 w 254"/>
                <a:gd name="T11" fmla="*/ 57 h 255"/>
                <a:gd name="T12" fmla="*/ 243 w 254"/>
                <a:gd name="T13" fmla="*/ 75 h 255"/>
                <a:gd name="T14" fmla="*/ 250 w 254"/>
                <a:gd name="T15" fmla="*/ 93 h 255"/>
                <a:gd name="T16" fmla="*/ 254 w 254"/>
                <a:gd name="T17" fmla="*/ 113 h 255"/>
                <a:gd name="T18" fmla="*/ 254 w 254"/>
                <a:gd name="T19" fmla="*/ 134 h 255"/>
                <a:gd name="T20" fmla="*/ 248 w 254"/>
                <a:gd name="T21" fmla="*/ 157 h 255"/>
                <a:gd name="T22" fmla="*/ 240 w 254"/>
                <a:gd name="T23" fmla="*/ 179 h 255"/>
                <a:gd name="T24" fmla="*/ 229 w 254"/>
                <a:gd name="T25" fmla="*/ 197 h 255"/>
                <a:gd name="T26" fmla="*/ 217 w 254"/>
                <a:gd name="T27" fmla="*/ 214 h 255"/>
                <a:gd name="T28" fmla="*/ 202 w 254"/>
                <a:gd name="T29" fmla="*/ 227 h 255"/>
                <a:gd name="T30" fmla="*/ 186 w 254"/>
                <a:gd name="T31" fmla="*/ 238 h 255"/>
                <a:gd name="T32" fmla="*/ 169 w 254"/>
                <a:gd name="T33" fmla="*/ 247 h 255"/>
                <a:gd name="T34" fmla="*/ 151 w 254"/>
                <a:gd name="T35" fmla="*/ 252 h 255"/>
                <a:gd name="T36" fmla="*/ 132 w 254"/>
                <a:gd name="T37" fmla="*/ 254 h 255"/>
                <a:gd name="T38" fmla="*/ 112 w 254"/>
                <a:gd name="T39" fmla="*/ 253 h 255"/>
                <a:gd name="T40" fmla="*/ 90 w 254"/>
                <a:gd name="T41" fmla="*/ 247 h 255"/>
                <a:gd name="T42" fmla="*/ 70 w 254"/>
                <a:gd name="T43" fmla="*/ 239 h 255"/>
                <a:gd name="T44" fmla="*/ 52 w 254"/>
                <a:gd name="T45" fmla="*/ 228 h 255"/>
                <a:gd name="T46" fmla="*/ 37 w 254"/>
                <a:gd name="T47" fmla="*/ 215 h 255"/>
                <a:gd name="T48" fmla="*/ 24 w 254"/>
                <a:gd name="T49" fmla="*/ 200 h 255"/>
                <a:gd name="T50" fmla="*/ 13 w 254"/>
                <a:gd name="T51" fmla="*/ 183 h 255"/>
                <a:gd name="T52" fmla="*/ 6 w 254"/>
                <a:gd name="T53" fmla="*/ 165 h 255"/>
                <a:gd name="T54" fmla="*/ 1 w 254"/>
                <a:gd name="T55" fmla="*/ 146 h 255"/>
                <a:gd name="T56" fmla="*/ 0 w 254"/>
                <a:gd name="T57" fmla="*/ 127 h 255"/>
                <a:gd name="T58" fmla="*/ 1 w 254"/>
                <a:gd name="T59" fmla="*/ 106 h 255"/>
                <a:gd name="T60" fmla="*/ 7 w 254"/>
                <a:gd name="T61" fmla="*/ 85 h 255"/>
                <a:gd name="T62" fmla="*/ 16 w 254"/>
                <a:gd name="T63" fmla="*/ 66 h 255"/>
                <a:gd name="T64" fmla="*/ 27 w 254"/>
                <a:gd name="T65" fmla="*/ 49 h 255"/>
                <a:gd name="T66" fmla="*/ 40 w 254"/>
                <a:gd name="T67" fmla="*/ 34 h 255"/>
                <a:gd name="T68" fmla="*/ 56 w 254"/>
                <a:gd name="T69" fmla="*/ 22 h 255"/>
                <a:gd name="T70" fmla="*/ 73 w 254"/>
                <a:gd name="T71" fmla="*/ 12 h 255"/>
                <a:gd name="T72" fmla="*/ 91 w 254"/>
                <a:gd name="T73" fmla="*/ 5 h 255"/>
                <a:gd name="T74" fmla="*/ 111 w 254"/>
                <a:gd name="T75" fmla="*/ 0 h 255"/>
                <a:gd name="T76" fmla="*/ 131 w 254"/>
                <a:gd name="T77" fmla="*/ 0 h 255"/>
                <a:gd name="T78" fmla="*/ 151 w 254"/>
                <a:gd name="T79" fmla="*/ 2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54" h="255">
                  <a:moveTo>
                    <a:pt x="151" y="2"/>
                  </a:moveTo>
                  <a:lnTo>
                    <a:pt x="172" y="7"/>
                  </a:lnTo>
                  <a:lnTo>
                    <a:pt x="190" y="16"/>
                  </a:lnTo>
                  <a:lnTo>
                    <a:pt x="207" y="28"/>
                  </a:lnTo>
                  <a:lnTo>
                    <a:pt x="221" y="41"/>
                  </a:lnTo>
                  <a:lnTo>
                    <a:pt x="233" y="57"/>
                  </a:lnTo>
                  <a:lnTo>
                    <a:pt x="243" y="75"/>
                  </a:lnTo>
                  <a:lnTo>
                    <a:pt x="250" y="93"/>
                  </a:lnTo>
                  <a:lnTo>
                    <a:pt x="254" y="113"/>
                  </a:lnTo>
                  <a:lnTo>
                    <a:pt x="254" y="134"/>
                  </a:lnTo>
                  <a:lnTo>
                    <a:pt x="248" y="157"/>
                  </a:lnTo>
                  <a:lnTo>
                    <a:pt x="240" y="179"/>
                  </a:lnTo>
                  <a:lnTo>
                    <a:pt x="229" y="197"/>
                  </a:lnTo>
                  <a:lnTo>
                    <a:pt x="217" y="214"/>
                  </a:lnTo>
                  <a:lnTo>
                    <a:pt x="202" y="227"/>
                  </a:lnTo>
                  <a:lnTo>
                    <a:pt x="186" y="238"/>
                  </a:lnTo>
                  <a:lnTo>
                    <a:pt x="169" y="247"/>
                  </a:lnTo>
                  <a:lnTo>
                    <a:pt x="151" y="252"/>
                  </a:lnTo>
                  <a:lnTo>
                    <a:pt x="132" y="254"/>
                  </a:lnTo>
                  <a:lnTo>
                    <a:pt x="112" y="253"/>
                  </a:lnTo>
                  <a:lnTo>
                    <a:pt x="90" y="247"/>
                  </a:lnTo>
                  <a:lnTo>
                    <a:pt x="70" y="239"/>
                  </a:lnTo>
                  <a:lnTo>
                    <a:pt x="52" y="228"/>
                  </a:lnTo>
                  <a:lnTo>
                    <a:pt x="37" y="215"/>
                  </a:lnTo>
                  <a:lnTo>
                    <a:pt x="24" y="200"/>
                  </a:lnTo>
                  <a:lnTo>
                    <a:pt x="13" y="183"/>
                  </a:lnTo>
                  <a:lnTo>
                    <a:pt x="6" y="165"/>
                  </a:lnTo>
                  <a:lnTo>
                    <a:pt x="1" y="146"/>
                  </a:lnTo>
                  <a:lnTo>
                    <a:pt x="0" y="127"/>
                  </a:lnTo>
                  <a:lnTo>
                    <a:pt x="1" y="106"/>
                  </a:lnTo>
                  <a:lnTo>
                    <a:pt x="7" y="85"/>
                  </a:lnTo>
                  <a:lnTo>
                    <a:pt x="16" y="66"/>
                  </a:lnTo>
                  <a:lnTo>
                    <a:pt x="27" y="49"/>
                  </a:lnTo>
                  <a:lnTo>
                    <a:pt x="40" y="34"/>
                  </a:lnTo>
                  <a:lnTo>
                    <a:pt x="56" y="22"/>
                  </a:lnTo>
                  <a:lnTo>
                    <a:pt x="73" y="12"/>
                  </a:lnTo>
                  <a:lnTo>
                    <a:pt x="91" y="5"/>
                  </a:lnTo>
                  <a:lnTo>
                    <a:pt x="111" y="0"/>
                  </a:lnTo>
                  <a:lnTo>
                    <a:pt x="131" y="0"/>
                  </a:lnTo>
                  <a:lnTo>
                    <a:pt x="151" y="2"/>
                  </a:lnTo>
                  <a:close/>
                </a:path>
              </a:pathLst>
            </a:custGeom>
            <a:noFill/>
            <a:ln w="10261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4492" y="957"/>
              <a:ext cx="255" cy="254"/>
            </a:xfrm>
            <a:custGeom>
              <a:avLst/>
              <a:gdLst>
                <a:gd name="T0" fmla="*/ 131 w 255"/>
                <a:gd name="T1" fmla="*/ 0 h 254"/>
                <a:gd name="T2" fmla="*/ 111 w 255"/>
                <a:gd name="T3" fmla="*/ 0 h 254"/>
                <a:gd name="T4" fmla="*/ 91 w 255"/>
                <a:gd name="T5" fmla="*/ 5 h 254"/>
                <a:gd name="T6" fmla="*/ 73 w 255"/>
                <a:gd name="T7" fmla="*/ 12 h 254"/>
                <a:gd name="T8" fmla="*/ 56 w 255"/>
                <a:gd name="T9" fmla="*/ 22 h 254"/>
                <a:gd name="T10" fmla="*/ 40 w 255"/>
                <a:gd name="T11" fmla="*/ 34 h 254"/>
                <a:gd name="T12" fmla="*/ 27 w 255"/>
                <a:gd name="T13" fmla="*/ 49 h 254"/>
                <a:gd name="T14" fmla="*/ 16 w 255"/>
                <a:gd name="T15" fmla="*/ 66 h 254"/>
                <a:gd name="T16" fmla="*/ 7 w 255"/>
                <a:gd name="T17" fmla="*/ 85 h 254"/>
                <a:gd name="T18" fmla="*/ 1 w 255"/>
                <a:gd name="T19" fmla="*/ 106 h 254"/>
                <a:gd name="T20" fmla="*/ 0 w 255"/>
                <a:gd name="T21" fmla="*/ 127 h 254"/>
                <a:gd name="T22" fmla="*/ 1 w 255"/>
                <a:gd name="T23" fmla="*/ 146 h 254"/>
                <a:gd name="T24" fmla="*/ 6 w 255"/>
                <a:gd name="T25" fmla="*/ 165 h 254"/>
                <a:gd name="T26" fmla="*/ 13 w 255"/>
                <a:gd name="T27" fmla="*/ 183 h 254"/>
                <a:gd name="T28" fmla="*/ 24 w 255"/>
                <a:gd name="T29" fmla="*/ 200 h 254"/>
                <a:gd name="T30" fmla="*/ 37 w 255"/>
                <a:gd name="T31" fmla="*/ 215 h 254"/>
                <a:gd name="T32" fmla="*/ 52 w 255"/>
                <a:gd name="T33" fmla="*/ 228 h 254"/>
                <a:gd name="T34" fmla="*/ 70 w 255"/>
                <a:gd name="T35" fmla="*/ 239 h 254"/>
                <a:gd name="T36" fmla="*/ 90 w 255"/>
                <a:gd name="T37" fmla="*/ 247 h 254"/>
                <a:gd name="T38" fmla="*/ 112 w 255"/>
                <a:gd name="T39" fmla="*/ 253 h 254"/>
                <a:gd name="T40" fmla="*/ 132 w 255"/>
                <a:gd name="T41" fmla="*/ 254 h 254"/>
                <a:gd name="T42" fmla="*/ 151 w 255"/>
                <a:gd name="T43" fmla="*/ 252 h 254"/>
                <a:gd name="T44" fmla="*/ 169 w 255"/>
                <a:gd name="T45" fmla="*/ 247 h 254"/>
                <a:gd name="T46" fmla="*/ 186 w 255"/>
                <a:gd name="T47" fmla="*/ 238 h 254"/>
                <a:gd name="T48" fmla="*/ 202 w 255"/>
                <a:gd name="T49" fmla="*/ 227 h 254"/>
                <a:gd name="T50" fmla="*/ 217 w 255"/>
                <a:gd name="T51" fmla="*/ 214 h 254"/>
                <a:gd name="T52" fmla="*/ 229 w 255"/>
                <a:gd name="T53" fmla="*/ 197 h 254"/>
                <a:gd name="T54" fmla="*/ 240 w 255"/>
                <a:gd name="T55" fmla="*/ 179 h 254"/>
                <a:gd name="T56" fmla="*/ 248 w 255"/>
                <a:gd name="T57" fmla="*/ 157 h 254"/>
                <a:gd name="T58" fmla="*/ 254 w 255"/>
                <a:gd name="T59" fmla="*/ 134 h 254"/>
                <a:gd name="T60" fmla="*/ 254 w 255"/>
                <a:gd name="T61" fmla="*/ 113 h 254"/>
                <a:gd name="T62" fmla="*/ 250 w 255"/>
                <a:gd name="T63" fmla="*/ 93 h 254"/>
                <a:gd name="T64" fmla="*/ 243 w 255"/>
                <a:gd name="T65" fmla="*/ 75 h 254"/>
                <a:gd name="T66" fmla="*/ 233 w 255"/>
                <a:gd name="T67" fmla="*/ 57 h 254"/>
                <a:gd name="T68" fmla="*/ 221 w 255"/>
                <a:gd name="T69" fmla="*/ 41 h 254"/>
                <a:gd name="T70" fmla="*/ 207 w 255"/>
                <a:gd name="T71" fmla="*/ 28 h 254"/>
                <a:gd name="T72" fmla="*/ 190 w 255"/>
                <a:gd name="T73" fmla="*/ 16 h 254"/>
                <a:gd name="T74" fmla="*/ 172 w 255"/>
                <a:gd name="T75" fmla="*/ 7 h 254"/>
                <a:gd name="T76" fmla="*/ 151 w 255"/>
                <a:gd name="T77" fmla="*/ 2 h 254"/>
                <a:gd name="T78" fmla="*/ 131 w 255"/>
                <a:gd name="T79" fmla="*/ 0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55" h="254">
                  <a:moveTo>
                    <a:pt x="131" y="0"/>
                  </a:moveTo>
                  <a:lnTo>
                    <a:pt x="111" y="0"/>
                  </a:lnTo>
                  <a:lnTo>
                    <a:pt x="91" y="5"/>
                  </a:lnTo>
                  <a:lnTo>
                    <a:pt x="73" y="12"/>
                  </a:lnTo>
                  <a:lnTo>
                    <a:pt x="56" y="22"/>
                  </a:lnTo>
                  <a:lnTo>
                    <a:pt x="40" y="34"/>
                  </a:lnTo>
                  <a:lnTo>
                    <a:pt x="27" y="49"/>
                  </a:lnTo>
                  <a:lnTo>
                    <a:pt x="16" y="66"/>
                  </a:lnTo>
                  <a:lnTo>
                    <a:pt x="7" y="85"/>
                  </a:lnTo>
                  <a:lnTo>
                    <a:pt x="1" y="106"/>
                  </a:lnTo>
                  <a:lnTo>
                    <a:pt x="0" y="127"/>
                  </a:lnTo>
                  <a:lnTo>
                    <a:pt x="1" y="146"/>
                  </a:lnTo>
                  <a:lnTo>
                    <a:pt x="6" y="165"/>
                  </a:lnTo>
                  <a:lnTo>
                    <a:pt x="13" y="183"/>
                  </a:lnTo>
                  <a:lnTo>
                    <a:pt x="24" y="200"/>
                  </a:lnTo>
                  <a:lnTo>
                    <a:pt x="37" y="215"/>
                  </a:lnTo>
                  <a:lnTo>
                    <a:pt x="52" y="228"/>
                  </a:lnTo>
                  <a:lnTo>
                    <a:pt x="70" y="239"/>
                  </a:lnTo>
                  <a:lnTo>
                    <a:pt x="90" y="247"/>
                  </a:lnTo>
                  <a:lnTo>
                    <a:pt x="112" y="253"/>
                  </a:lnTo>
                  <a:lnTo>
                    <a:pt x="132" y="254"/>
                  </a:lnTo>
                  <a:lnTo>
                    <a:pt x="151" y="252"/>
                  </a:lnTo>
                  <a:lnTo>
                    <a:pt x="169" y="247"/>
                  </a:lnTo>
                  <a:lnTo>
                    <a:pt x="186" y="238"/>
                  </a:lnTo>
                  <a:lnTo>
                    <a:pt x="202" y="227"/>
                  </a:lnTo>
                  <a:lnTo>
                    <a:pt x="217" y="214"/>
                  </a:lnTo>
                  <a:lnTo>
                    <a:pt x="229" y="197"/>
                  </a:lnTo>
                  <a:lnTo>
                    <a:pt x="240" y="179"/>
                  </a:lnTo>
                  <a:lnTo>
                    <a:pt x="248" y="157"/>
                  </a:lnTo>
                  <a:lnTo>
                    <a:pt x="254" y="134"/>
                  </a:lnTo>
                  <a:lnTo>
                    <a:pt x="254" y="113"/>
                  </a:lnTo>
                  <a:lnTo>
                    <a:pt x="250" y="93"/>
                  </a:lnTo>
                  <a:lnTo>
                    <a:pt x="243" y="75"/>
                  </a:lnTo>
                  <a:lnTo>
                    <a:pt x="233" y="57"/>
                  </a:lnTo>
                  <a:lnTo>
                    <a:pt x="221" y="41"/>
                  </a:lnTo>
                  <a:lnTo>
                    <a:pt x="207" y="28"/>
                  </a:lnTo>
                  <a:lnTo>
                    <a:pt x="190" y="16"/>
                  </a:lnTo>
                  <a:lnTo>
                    <a:pt x="172" y="7"/>
                  </a:lnTo>
                  <a:lnTo>
                    <a:pt x="151" y="2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rgbClr val="8E5A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4492" y="957"/>
              <a:ext cx="255" cy="254"/>
            </a:xfrm>
            <a:custGeom>
              <a:avLst/>
              <a:gdLst>
                <a:gd name="T0" fmla="*/ 151 w 255"/>
                <a:gd name="T1" fmla="*/ 2 h 254"/>
                <a:gd name="T2" fmla="*/ 172 w 255"/>
                <a:gd name="T3" fmla="*/ 7 h 254"/>
                <a:gd name="T4" fmla="*/ 190 w 255"/>
                <a:gd name="T5" fmla="*/ 16 h 254"/>
                <a:gd name="T6" fmla="*/ 207 w 255"/>
                <a:gd name="T7" fmla="*/ 28 h 254"/>
                <a:gd name="T8" fmla="*/ 221 w 255"/>
                <a:gd name="T9" fmla="*/ 41 h 254"/>
                <a:gd name="T10" fmla="*/ 233 w 255"/>
                <a:gd name="T11" fmla="*/ 57 h 254"/>
                <a:gd name="T12" fmla="*/ 243 w 255"/>
                <a:gd name="T13" fmla="*/ 75 h 254"/>
                <a:gd name="T14" fmla="*/ 250 w 255"/>
                <a:gd name="T15" fmla="*/ 93 h 254"/>
                <a:gd name="T16" fmla="*/ 254 w 255"/>
                <a:gd name="T17" fmla="*/ 113 h 254"/>
                <a:gd name="T18" fmla="*/ 254 w 255"/>
                <a:gd name="T19" fmla="*/ 134 h 254"/>
                <a:gd name="T20" fmla="*/ 248 w 255"/>
                <a:gd name="T21" fmla="*/ 157 h 254"/>
                <a:gd name="T22" fmla="*/ 240 w 255"/>
                <a:gd name="T23" fmla="*/ 179 h 254"/>
                <a:gd name="T24" fmla="*/ 229 w 255"/>
                <a:gd name="T25" fmla="*/ 197 h 254"/>
                <a:gd name="T26" fmla="*/ 217 w 255"/>
                <a:gd name="T27" fmla="*/ 214 h 254"/>
                <a:gd name="T28" fmla="*/ 202 w 255"/>
                <a:gd name="T29" fmla="*/ 227 h 254"/>
                <a:gd name="T30" fmla="*/ 186 w 255"/>
                <a:gd name="T31" fmla="*/ 238 h 254"/>
                <a:gd name="T32" fmla="*/ 169 w 255"/>
                <a:gd name="T33" fmla="*/ 247 h 254"/>
                <a:gd name="T34" fmla="*/ 151 w 255"/>
                <a:gd name="T35" fmla="*/ 252 h 254"/>
                <a:gd name="T36" fmla="*/ 132 w 255"/>
                <a:gd name="T37" fmla="*/ 254 h 254"/>
                <a:gd name="T38" fmla="*/ 112 w 255"/>
                <a:gd name="T39" fmla="*/ 253 h 254"/>
                <a:gd name="T40" fmla="*/ 90 w 255"/>
                <a:gd name="T41" fmla="*/ 247 h 254"/>
                <a:gd name="T42" fmla="*/ 70 w 255"/>
                <a:gd name="T43" fmla="*/ 239 h 254"/>
                <a:gd name="T44" fmla="*/ 52 w 255"/>
                <a:gd name="T45" fmla="*/ 228 h 254"/>
                <a:gd name="T46" fmla="*/ 37 w 255"/>
                <a:gd name="T47" fmla="*/ 215 h 254"/>
                <a:gd name="T48" fmla="*/ 24 w 255"/>
                <a:gd name="T49" fmla="*/ 200 h 254"/>
                <a:gd name="T50" fmla="*/ 13 w 255"/>
                <a:gd name="T51" fmla="*/ 183 h 254"/>
                <a:gd name="T52" fmla="*/ 6 w 255"/>
                <a:gd name="T53" fmla="*/ 165 h 254"/>
                <a:gd name="T54" fmla="*/ 1 w 255"/>
                <a:gd name="T55" fmla="*/ 146 h 254"/>
                <a:gd name="T56" fmla="*/ 0 w 255"/>
                <a:gd name="T57" fmla="*/ 127 h 254"/>
                <a:gd name="T58" fmla="*/ 1 w 255"/>
                <a:gd name="T59" fmla="*/ 106 h 254"/>
                <a:gd name="T60" fmla="*/ 7 w 255"/>
                <a:gd name="T61" fmla="*/ 85 h 254"/>
                <a:gd name="T62" fmla="*/ 16 w 255"/>
                <a:gd name="T63" fmla="*/ 66 h 254"/>
                <a:gd name="T64" fmla="*/ 27 w 255"/>
                <a:gd name="T65" fmla="*/ 49 h 254"/>
                <a:gd name="T66" fmla="*/ 40 w 255"/>
                <a:gd name="T67" fmla="*/ 34 h 254"/>
                <a:gd name="T68" fmla="*/ 56 w 255"/>
                <a:gd name="T69" fmla="*/ 22 h 254"/>
                <a:gd name="T70" fmla="*/ 73 w 255"/>
                <a:gd name="T71" fmla="*/ 12 h 254"/>
                <a:gd name="T72" fmla="*/ 91 w 255"/>
                <a:gd name="T73" fmla="*/ 5 h 254"/>
                <a:gd name="T74" fmla="*/ 111 w 255"/>
                <a:gd name="T75" fmla="*/ 0 h 254"/>
                <a:gd name="T76" fmla="*/ 131 w 255"/>
                <a:gd name="T77" fmla="*/ 0 h 254"/>
                <a:gd name="T78" fmla="*/ 151 w 255"/>
                <a:gd name="T79" fmla="*/ 2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55" h="254">
                  <a:moveTo>
                    <a:pt x="151" y="2"/>
                  </a:moveTo>
                  <a:lnTo>
                    <a:pt x="172" y="7"/>
                  </a:lnTo>
                  <a:lnTo>
                    <a:pt x="190" y="16"/>
                  </a:lnTo>
                  <a:lnTo>
                    <a:pt x="207" y="28"/>
                  </a:lnTo>
                  <a:lnTo>
                    <a:pt x="221" y="41"/>
                  </a:lnTo>
                  <a:lnTo>
                    <a:pt x="233" y="57"/>
                  </a:lnTo>
                  <a:lnTo>
                    <a:pt x="243" y="75"/>
                  </a:lnTo>
                  <a:lnTo>
                    <a:pt x="250" y="93"/>
                  </a:lnTo>
                  <a:lnTo>
                    <a:pt x="254" y="113"/>
                  </a:lnTo>
                  <a:lnTo>
                    <a:pt x="254" y="134"/>
                  </a:lnTo>
                  <a:lnTo>
                    <a:pt x="248" y="157"/>
                  </a:lnTo>
                  <a:lnTo>
                    <a:pt x="240" y="179"/>
                  </a:lnTo>
                  <a:lnTo>
                    <a:pt x="229" y="197"/>
                  </a:lnTo>
                  <a:lnTo>
                    <a:pt x="217" y="214"/>
                  </a:lnTo>
                  <a:lnTo>
                    <a:pt x="202" y="227"/>
                  </a:lnTo>
                  <a:lnTo>
                    <a:pt x="186" y="238"/>
                  </a:lnTo>
                  <a:lnTo>
                    <a:pt x="169" y="247"/>
                  </a:lnTo>
                  <a:lnTo>
                    <a:pt x="151" y="252"/>
                  </a:lnTo>
                  <a:lnTo>
                    <a:pt x="132" y="254"/>
                  </a:lnTo>
                  <a:lnTo>
                    <a:pt x="112" y="253"/>
                  </a:lnTo>
                  <a:lnTo>
                    <a:pt x="90" y="247"/>
                  </a:lnTo>
                  <a:lnTo>
                    <a:pt x="70" y="239"/>
                  </a:lnTo>
                  <a:lnTo>
                    <a:pt x="52" y="228"/>
                  </a:lnTo>
                  <a:lnTo>
                    <a:pt x="37" y="215"/>
                  </a:lnTo>
                  <a:lnTo>
                    <a:pt x="24" y="200"/>
                  </a:lnTo>
                  <a:lnTo>
                    <a:pt x="13" y="183"/>
                  </a:lnTo>
                  <a:lnTo>
                    <a:pt x="6" y="165"/>
                  </a:lnTo>
                  <a:lnTo>
                    <a:pt x="1" y="146"/>
                  </a:lnTo>
                  <a:lnTo>
                    <a:pt x="0" y="127"/>
                  </a:lnTo>
                  <a:lnTo>
                    <a:pt x="1" y="106"/>
                  </a:lnTo>
                  <a:lnTo>
                    <a:pt x="7" y="85"/>
                  </a:lnTo>
                  <a:lnTo>
                    <a:pt x="16" y="66"/>
                  </a:lnTo>
                  <a:lnTo>
                    <a:pt x="27" y="49"/>
                  </a:lnTo>
                  <a:lnTo>
                    <a:pt x="40" y="34"/>
                  </a:lnTo>
                  <a:lnTo>
                    <a:pt x="56" y="22"/>
                  </a:lnTo>
                  <a:lnTo>
                    <a:pt x="73" y="12"/>
                  </a:lnTo>
                  <a:lnTo>
                    <a:pt x="91" y="5"/>
                  </a:lnTo>
                  <a:lnTo>
                    <a:pt x="111" y="0"/>
                  </a:lnTo>
                  <a:lnTo>
                    <a:pt x="131" y="0"/>
                  </a:lnTo>
                  <a:lnTo>
                    <a:pt x="151" y="2"/>
                  </a:lnTo>
                  <a:close/>
                </a:path>
              </a:pathLst>
            </a:custGeom>
            <a:noFill/>
            <a:ln w="10261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3354" y="655"/>
              <a:ext cx="122" cy="122"/>
            </a:xfrm>
            <a:custGeom>
              <a:avLst/>
              <a:gdLst>
                <a:gd name="T0" fmla="*/ 65 w 122"/>
                <a:gd name="T1" fmla="*/ 0 h 122"/>
                <a:gd name="T2" fmla="*/ 47 w 122"/>
                <a:gd name="T3" fmla="*/ 1 h 122"/>
                <a:gd name="T4" fmla="*/ 31 w 122"/>
                <a:gd name="T5" fmla="*/ 9 h 122"/>
                <a:gd name="T6" fmla="*/ 17 w 122"/>
                <a:gd name="T7" fmla="*/ 22 h 122"/>
                <a:gd name="T8" fmla="*/ 6 w 122"/>
                <a:gd name="T9" fmla="*/ 42 h 122"/>
                <a:gd name="T10" fmla="*/ 0 w 122"/>
                <a:gd name="T11" fmla="*/ 67 h 122"/>
                <a:gd name="T12" fmla="*/ 5 w 122"/>
                <a:gd name="T13" fmla="*/ 86 h 122"/>
                <a:gd name="T14" fmla="*/ 16 w 122"/>
                <a:gd name="T15" fmla="*/ 102 h 122"/>
                <a:gd name="T16" fmla="*/ 33 w 122"/>
                <a:gd name="T17" fmla="*/ 114 h 122"/>
                <a:gd name="T18" fmla="*/ 54 w 122"/>
                <a:gd name="T19" fmla="*/ 121 h 122"/>
                <a:gd name="T20" fmla="*/ 72 w 122"/>
                <a:gd name="T21" fmla="*/ 120 h 122"/>
                <a:gd name="T22" fmla="*/ 89 w 122"/>
                <a:gd name="T23" fmla="*/ 113 h 122"/>
                <a:gd name="T24" fmla="*/ 104 w 122"/>
                <a:gd name="T25" fmla="*/ 100 h 122"/>
                <a:gd name="T26" fmla="*/ 115 w 122"/>
                <a:gd name="T27" fmla="*/ 82 h 122"/>
                <a:gd name="T28" fmla="*/ 121 w 122"/>
                <a:gd name="T29" fmla="*/ 57 h 122"/>
                <a:gd name="T30" fmla="*/ 117 w 122"/>
                <a:gd name="T31" fmla="*/ 38 h 122"/>
                <a:gd name="T32" fmla="*/ 107 w 122"/>
                <a:gd name="T33" fmla="*/ 21 h 122"/>
                <a:gd name="T34" fmla="*/ 91 w 122"/>
                <a:gd name="T35" fmla="*/ 8 h 122"/>
                <a:gd name="T36" fmla="*/ 72 w 122"/>
                <a:gd name="T37" fmla="*/ 0 h 122"/>
                <a:gd name="T38" fmla="*/ 65 w 122"/>
                <a:gd name="T3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2" h="122">
                  <a:moveTo>
                    <a:pt x="65" y="0"/>
                  </a:moveTo>
                  <a:lnTo>
                    <a:pt x="47" y="1"/>
                  </a:lnTo>
                  <a:lnTo>
                    <a:pt x="31" y="9"/>
                  </a:lnTo>
                  <a:lnTo>
                    <a:pt x="17" y="22"/>
                  </a:lnTo>
                  <a:lnTo>
                    <a:pt x="6" y="42"/>
                  </a:lnTo>
                  <a:lnTo>
                    <a:pt x="0" y="67"/>
                  </a:lnTo>
                  <a:lnTo>
                    <a:pt x="5" y="86"/>
                  </a:lnTo>
                  <a:lnTo>
                    <a:pt x="16" y="102"/>
                  </a:lnTo>
                  <a:lnTo>
                    <a:pt x="33" y="114"/>
                  </a:lnTo>
                  <a:lnTo>
                    <a:pt x="54" y="121"/>
                  </a:lnTo>
                  <a:lnTo>
                    <a:pt x="72" y="120"/>
                  </a:lnTo>
                  <a:lnTo>
                    <a:pt x="89" y="113"/>
                  </a:lnTo>
                  <a:lnTo>
                    <a:pt x="104" y="100"/>
                  </a:lnTo>
                  <a:lnTo>
                    <a:pt x="115" y="82"/>
                  </a:lnTo>
                  <a:lnTo>
                    <a:pt x="121" y="57"/>
                  </a:lnTo>
                  <a:lnTo>
                    <a:pt x="117" y="38"/>
                  </a:lnTo>
                  <a:lnTo>
                    <a:pt x="107" y="21"/>
                  </a:lnTo>
                  <a:lnTo>
                    <a:pt x="91" y="8"/>
                  </a:lnTo>
                  <a:lnTo>
                    <a:pt x="72" y="0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BB4C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>
              <a:off x="3354" y="655"/>
              <a:ext cx="122" cy="122"/>
            </a:xfrm>
            <a:custGeom>
              <a:avLst/>
              <a:gdLst>
                <a:gd name="T0" fmla="*/ 72 w 122"/>
                <a:gd name="T1" fmla="*/ 0 h 122"/>
                <a:gd name="T2" fmla="*/ 91 w 122"/>
                <a:gd name="T3" fmla="*/ 8 h 122"/>
                <a:gd name="T4" fmla="*/ 107 w 122"/>
                <a:gd name="T5" fmla="*/ 21 h 122"/>
                <a:gd name="T6" fmla="*/ 117 w 122"/>
                <a:gd name="T7" fmla="*/ 38 h 122"/>
                <a:gd name="T8" fmla="*/ 121 w 122"/>
                <a:gd name="T9" fmla="*/ 57 h 122"/>
                <a:gd name="T10" fmla="*/ 115 w 122"/>
                <a:gd name="T11" fmla="*/ 82 h 122"/>
                <a:gd name="T12" fmla="*/ 104 w 122"/>
                <a:gd name="T13" fmla="*/ 100 h 122"/>
                <a:gd name="T14" fmla="*/ 89 w 122"/>
                <a:gd name="T15" fmla="*/ 113 h 122"/>
                <a:gd name="T16" fmla="*/ 72 w 122"/>
                <a:gd name="T17" fmla="*/ 120 h 122"/>
                <a:gd name="T18" fmla="*/ 54 w 122"/>
                <a:gd name="T19" fmla="*/ 121 h 122"/>
                <a:gd name="T20" fmla="*/ 33 w 122"/>
                <a:gd name="T21" fmla="*/ 114 h 122"/>
                <a:gd name="T22" fmla="*/ 16 w 122"/>
                <a:gd name="T23" fmla="*/ 102 h 122"/>
                <a:gd name="T24" fmla="*/ 5 w 122"/>
                <a:gd name="T25" fmla="*/ 86 h 122"/>
                <a:gd name="T26" fmla="*/ 0 w 122"/>
                <a:gd name="T27" fmla="*/ 67 h 122"/>
                <a:gd name="T28" fmla="*/ 6 w 122"/>
                <a:gd name="T29" fmla="*/ 42 h 122"/>
                <a:gd name="T30" fmla="*/ 17 w 122"/>
                <a:gd name="T31" fmla="*/ 22 h 122"/>
                <a:gd name="T32" fmla="*/ 31 w 122"/>
                <a:gd name="T33" fmla="*/ 9 h 122"/>
                <a:gd name="T34" fmla="*/ 47 w 122"/>
                <a:gd name="T35" fmla="*/ 1 h 122"/>
                <a:gd name="T36" fmla="*/ 65 w 122"/>
                <a:gd name="T37" fmla="*/ 0 h 122"/>
                <a:gd name="T38" fmla="*/ 72 w 122"/>
                <a:gd name="T3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2" h="122">
                  <a:moveTo>
                    <a:pt x="72" y="0"/>
                  </a:moveTo>
                  <a:lnTo>
                    <a:pt x="91" y="8"/>
                  </a:lnTo>
                  <a:lnTo>
                    <a:pt x="107" y="21"/>
                  </a:lnTo>
                  <a:lnTo>
                    <a:pt x="117" y="38"/>
                  </a:lnTo>
                  <a:lnTo>
                    <a:pt x="121" y="57"/>
                  </a:lnTo>
                  <a:lnTo>
                    <a:pt x="115" y="82"/>
                  </a:lnTo>
                  <a:lnTo>
                    <a:pt x="104" y="100"/>
                  </a:lnTo>
                  <a:lnTo>
                    <a:pt x="89" y="113"/>
                  </a:lnTo>
                  <a:lnTo>
                    <a:pt x="72" y="120"/>
                  </a:lnTo>
                  <a:lnTo>
                    <a:pt x="54" y="121"/>
                  </a:lnTo>
                  <a:lnTo>
                    <a:pt x="33" y="114"/>
                  </a:lnTo>
                  <a:lnTo>
                    <a:pt x="16" y="102"/>
                  </a:lnTo>
                  <a:lnTo>
                    <a:pt x="5" y="86"/>
                  </a:lnTo>
                  <a:lnTo>
                    <a:pt x="0" y="67"/>
                  </a:lnTo>
                  <a:lnTo>
                    <a:pt x="6" y="42"/>
                  </a:lnTo>
                  <a:lnTo>
                    <a:pt x="17" y="22"/>
                  </a:lnTo>
                  <a:lnTo>
                    <a:pt x="31" y="9"/>
                  </a:lnTo>
                  <a:lnTo>
                    <a:pt x="47" y="1"/>
                  </a:lnTo>
                  <a:lnTo>
                    <a:pt x="65" y="0"/>
                  </a:lnTo>
                  <a:lnTo>
                    <a:pt x="72" y="0"/>
                  </a:lnTo>
                  <a:close/>
                </a:path>
              </a:pathLst>
            </a:custGeom>
            <a:noFill/>
            <a:ln w="10261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4656" y="537"/>
              <a:ext cx="143" cy="144"/>
            </a:xfrm>
            <a:custGeom>
              <a:avLst/>
              <a:gdLst>
                <a:gd name="T0" fmla="*/ 70 w 143"/>
                <a:gd name="T1" fmla="*/ 0 h 144"/>
                <a:gd name="T2" fmla="*/ 50 w 143"/>
                <a:gd name="T3" fmla="*/ 3 h 144"/>
                <a:gd name="T4" fmla="*/ 33 w 143"/>
                <a:gd name="T5" fmla="*/ 11 h 144"/>
                <a:gd name="T6" fmla="*/ 18 w 143"/>
                <a:gd name="T7" fmla="*/ 24 h 144"/>
                <a:gd name="T8" fmla="*/ 6 w 143"/>
                <a:gd name="T9" fmla="*/ 42 h 144"/>
                <a:gd name="T10" fmla="*/ 0 w 143"/>
                <a:gd name="T11" fmla="*/ 63 h 144"/>
                <a:gd name="T12" fmla="*/ 0 w 143"/>
                <a:gd name="T13" fmla="*/ 81 h 144"/>
                <a:gd name="T14" fmla="*/ 5 w 143"/>
                <a:gd name="T15" fmla="*/ 98 h 144"/>
                <a:gd name="T16" fmla="*/ 15 w 143"/>
                <a:gd name="T17" fmla="*/ 114 h 144"/>
                <a:gd name="T18" fmla="*/ 31 w 143"/>
                <a:gd name="T19" fmla="*/ 127 h 144"/>
                <a:gd name="T20" fmla="*/ 51 w 143"/>
                <a:gd name="T21" fmla="*/ 137 h 144"/>
                <a:gd name="T22" fmla="*/ 77 w 143"/>
                <a:gd name="T23" fmla="*/ 143 h 144"/>
                <a:gd name="T24" fmla="*/ 95 w 143"/>
                <a:gd name="T25" fmla="*/ 139 h 144"/>
                <a:gd name="T26" fmla="*/ 111 w 143"/>
                <a:gd name="T27" fmla="*/ 130 h 144"/>
                <a:gd name="T28" fmla="*/ 126 w 143"/>
                <a:gd name="T29" fmla="*/ 116 h 144"/>
                <a:gd name="T30" fmla="*/ 136 w 143"/>
                <a:gd name="T31" fmla="*/ 97 h 144"/>
                <a:gd name="T32" fmla="*/ 143 w 143"/>
                <a:gd name="T33" fmla="*/ 74 h 144"/>
                <a:gd name="T34" fmla="*/ 141 w 143"/>
                <a:gd name="T35" fmla="*/ 53 h 144"/>
                <a:gd name="T36" fmla="*/ 133 w 143"/>
                <a:gd name="T37" fmla="*/ 35 h 144"/>
                <a:gd name="T38" fmla="*/ 121 w 143"/>
                <a:gd name="T39" fmla="*/ 19 h 144"/>
                <a:gd name="T40" fmla="*/ 104 w 143"/>
                <a:gd name="T41" fmla="*/ 8 h 144"/>
                <a:gd name="T42" fmla="*/ 85 w 143"/>
                <a:gd name="T43" fmla="*/ 1 h 144"/>
                <a:gd name="T44" fmla="*/ 70 w 143"/>
                <a:gd name="T45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3" h="144">
                  <a:moveTo>
                    <a:pt x="70" y="0"/>
                  </a:moveTo>
                  <a:lnTo>
                    <a:pt x="50" y="3"/>
                  </a:lnTo>
                  <a:lnTo>
                    <a:pt x="33" y="11"/>
                  </a:lnTo>
                  <a:lnTo>
                    <a:pt x="18" y="24"/>
                  </a:lnTo>
                  <a:lnTo>
                    <a:pt x="6" y="42"/>
                  </a:lnTo>
                  <a:lnTo>
                    <a:pt x="0" y="63"/>
                  </a:lnTo>
                  <a:lnTo>
                    <a:pt x="0" y="81"/>
                  </a:lnTo>
                  <a:lnTo>
                    <a:pt x="5" y="98"/>
                  </a:lnTo>
                  <a:lnTo>
                    <a:pt x="15" y="114"/>
                  </a:lnTo>
                  <a:lnTo>
                    <a:pt x="31" y="127"/>
                  </a:lnTo>
                  <a:lnTo>
                    <a:pt x="51" y="137"/>
                  </a:lnTo>
                  <a:lnTo>
                    <a:pt x="77" y="143"/>
                  </a:lnTo>
                  <a:lnTo>
                    <a:pt x="95" y="139"/>
                  </a:lnTo>
                  <a:lnTo>
                    <a:pt x="111" y="130"/>
                  </a:lnTo>
                  <a:lnTo>
                    <a:pt x="126" y="116"/>
                  </a:lnTo>
                  <a:lnTo>
                    <a:pt x="136" y="97"/>
                  </a:lnTo>
                  <a:lnTo>
                    <a:pt x="143" y="74"/>
                  </a:lnTo>
                  <a:lnTo>
                    <a:pt x="141" y="53"/>
                  </a:lnTo>
                  <a:lnTo>
                    <a:pt x="133" y="35"/>
                  </a:lnTo>
                  <a:lnTo>
                    <a:pt x="121" y="19"/>
                  </a:lnTo>
                  <a:lnTo>
                    <a:pt x="104" y="8"/>
                  </a:lnTo>
                  <a:lnTo>
                    <a:pt x="85" y="1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F791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>
              <a:off x="4656" y="537"/>
              <a:ext cx="143" cy="144"/>
            </a:xfrm>
            <a:custGeom>
              <a:avLst/>
              <a:gdLst>
                <a:gd name="T0" fmla="*/ 85 w 143"/>
                <a:gd name="T1" fmla="*/ 1 h 144"/>
                <a:gd name="T2" fmla="*/ 104 w 143"/>
                <a:gd name="T3" fmla="*/ 8 h 144"/>
                <a:gd name="T4" fmla="*/ 121 w 143"/>
                <a:gd name="T5" fmla="*/ 19 h 144"/>
                <a:gd name="T6" fmla="*/ 133 w 143"/>
                <a:gd name="T7" fmla="*/ 35 h 144"/>
                <a:gd name="T8" fmla="*/ 141 w 143"/>
                <a:gd name="T9" fmla="*/ 53 h 144"/>
                <a:gd name="T10" fmla="*/ 143 w 143"/>
                <a:gd name="T11" fmla="*/ 74 h 144"/>
                <a:gd name="T12" fmla="*/ 136 w 143"/>
                <a:gd name="T13" fmla="*/ 97 h 144"/>
                <a:gd name="T14" fmla="*/ 126 w 143"/>
                <a:gd name="T15" fmla="*/ 116 h 144"/>
                <a:gd name="T16" fmla="*/ 111 w 143"/>
                <a:gd name="T17" fmla="*/ 130 h 144"/>
                <a:gd name="T18" fmla="*/ 95 w 143"/>
                <a:gd name="T19" fmla="*/ 139 h 144"/>
                <a:gd name="T20" fmla="*/ 77 w 143"/>
                <a:gd name="T21" fmla="*/ 143 h 144"/>
                <a:gd name="T22" fmla="*/ 51 w 143"/>
                <a:gd name="T23" fmla="*/ 137 h 144"/>
                <a:gd name="T24" fmla="*/ 31 w 143"/>
                <a:gd name="T25" fmla="*/ 127 h 144"/>
                <a:gd name="T26" fmla="*/ 15 w 143"/>
                <a:gd name="T27" fmla="*/ 114 h 144"/>
                <a:gd name="T28" fmla="*/ 5 w 143"/>
                <a:gd name="T29" fmla="*/ 98 h 144"/>
                <a:gd name="T30" fmla="*/ 0 w 143"/>
                <a:gd name="T31" fmla="*/ 81 h 144"/>
                <a:gd name="T32" fmla="*/ 0 w 143"/>
                <a:gd name="T33" fmla="*/ 63 h 144"/>
                <a:gd name="T34" fmla="*/ 6 w 143"/>
                <a:gd name="T35" fmla="*/ 42 h 144"/>
                <a:gd name="T36" fmla="*/ 18 w 143"/>
                <a:gd name="T37" fmla="*/ 24 h 144"/>
                <a:gd name="T38" fmla="*/ 33 w 143"/>
                <a:gd name="T39" fmla="*/ 11 h 144"/>
                <a:gd name="T40" fmla="*/ 50 w 143"/>
                <a:gd name="T41" fmla="*/ 3 h 144"/>
                <a:gd name="T42" fmla="*/ 70 w 143"/>
                <a:gd name="T43" fmla="*/ 0 h 144"/>
                <a:gd name="T44" fmla="*/ 85 w 143"/>
                <a:gd name="T45" fmla="*/ 1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3" h="144">
                  <a:moveTo>
                    <a:pt x="85" y="1"/>
                  </a:moveTo>
                  <a:lnTo>
                    <a:pt x="104" y="8"/>
                  </a:lnTo>
                  <a:lnTo>
                    <a:pt x="121" y="19"/>
                  </a:lnTo>
                  <a:lnTo>
                    <a:pt x="133" y="35"/>
                  </a:lnTo>
                  <a:lnTo>
                    <a:pt x="141" y="53"/>
                  </a:lnTo>
                  <a:lnTo>
                    <a:pt x="143" y="74"/>
                  </a:lnTo>
                  <a:lnTo>
                    <a:pt x="136" y="97"/>
                  </a:lnTo>
                  <a:lnTo>
                    <a:pt x="126" y="116"/>
                  </a:lnTo>
                  <a:lnTo>
                    <a:pt x="111" y="130"/>
                  </a:lnTo>
                  <a:lnTo>
                    <a:pt x="95" y="139"/>
                  </a:lnTo>
                  <a:lnTo>
                    <a:pt x="77" y="143"/>
                  </a:lnTo>
                  <a:lnTo>
                    <a:pt x="51" y="137"/>
                  </a:lnTo>
                  <a:lnTo>
                    <a:pt x="31" y="127"/>
                  </a:lnTo>
                  <a:lnTo>
                    <a:pt x="15" y="114"/>
                  </a:lnTo>
                  <a:lnTo>
                    <a:pt x="5" y="98"/>
                  </a:lnTo>
                  <a:lnTo>
                    <a:pt x="0" y="81"/>
                  </a:lnTo>
                  <a:lnTo>
                    <a:pt x="0" y="63"/>
                  </a:lnTo>
                  <a:lnTo>
                    <a:pt x="6" y="42"/>
                  </a:lnTo>
                  <a:lnTo>
                    <a:pt x="18" y="24"/>
                  </a:lnTo>
                  <a:lnTo>
                    <a:pt x="33" y="11"/>
                  </a:lnTo>
                  <a:lnTo>
                    <a:pt x="50" y="3"/>
                  </a:lnTo>
                  <a:lnTo>
                    <a:pt x="70" y="0"/>
                  </a:lnTo>
                  <a:lnTo>
                    <a:pt x="85" y="1"/>
                  </a:lnTo>
                  <a:close/>
                </a:path>
              </a:pathLst>
            </a:custGeom>
            <a:noFill/>
            <a:ln w="10261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3810" y="349"/>
              <a:ext cx="174" cy="174"/>
            </a:xfrm>
            <a:custGeom>
              <a:avLst/>
              <a:gdLst>
                <a:gd name="T0" fmla="*/ 95 w 174"/>
                <a:gd name="T1" fmla="*/ 0 h 174"/>
                <a:gd name="T2" fmla="*/ 76 w 174"/>
                <a:gd name="T3" fmla="*/ 0 h 174"/>
                <a:gd name="T4" fmla="*/ 58 w 174"/>
                <a:gd name="T5" fmla="*/ 5 h 174"/>
                <a:gd name="T6" fmla="*/ 42 w 174"/>
                <a:gd name="T7" fmla="*/ 14 h 174"/>
                <a:gd name="T8" fmla="*/ 27 w 174"/>
                <a:gd name="T9" fmla="*/ 27 h 174"/>
                <a:gd name="T10" fmla="*/ 15 w 174"/>
                <a:gd name="T11" fmla="*/ 44 h 174"/>
                <a:gd name="T12" fmla="*/ 6 w 174"/>
                <a:gd name="T13" fmla="*/ 65 h 174"/>
                <a:gd name="T14" fmla="*/ 0 w 174"/>
                <a:gd name="T15" fmla="*/ 90 h 174"/>
                <a:gd name="T16" fmla="*/ 3 w 174"/>
                <a:gd name="T17" fmla="*/ 109 h 174"/>
                <a:gd name="T18" fmla="*/ 10 w 174"/>
                <a:gd name="T19" fmla="*/ 127 h 174"/>
                <a:gd name="T20" fmla="*/ 21 w 174"/>
                <a:gd name="T21" fmla="*/ 143 h 174"/>
                <a:gd name="T22" fmla="*/ 36 w 174"/>
                <a:gd name="T23" fmla="*/ 157 h 174"/>
                <a:gd name="T24" fmla="*/ 55 w 174"/>
                <a:gd name="T25" fmla="*/ 167 h 174"/>
                <a:gd name="T26" fmla="*/ 76 w 174"/>
                <a:gd name="T27" fmla="*/ 173 h 174"/>
                <a:gd name="T28" fmla="*/ 95 w 174"/>
                <a:gd name="T29" fmla="*/ 173 h 174"/>
                <a:gd name="T30" fmla="*/ 114 w 174"/>
                <a:gd name="T31" fmla="*/ 169 h 174"/>
                <a:gd name="T32" fmla="*/ 131 w 174"/>
                <a:gd name="T33" fmla="*/ 161 h 174"/>
                <a:gd name="T34" fmla="*/ 146 w 174"/>
                <a:gd name="T35" fmla="*/ 148 h 174"/>
                <a:gd name="T36" fmla="*/ 158 w 174"/>
                <a:gd name="T37" fmla="*/ 132 h 174"/>
                <a:gd name="T38" fmla="*/ 168 w 174"/>
                <a:gd name="T39" fmla="*/ 112 h 174"/>
                <a:gd name="T40" fmla="*/ 174 w 174"/>
                <a:gd name="T41" fmla="*/ 88 h 174"/>
                <a:gd name="T42" fmla="*/ 172 w 174"/>
                <a:gd name="T43" fmla="*/ 67 h 174"/>
                <a:gd name="T44" fmla="*/ 166 w 174"/>
                <a:gd name="T45" fmla="*/ 49 h 174"/>
                <a:gd name="T46" fmla="*/ 155 w 174"/>
                <a:gd name="T47" fmla="*/ 32 h 174"/>
                <a:gd name="T48" fmla="*/ 141 w 174"/>
                <a:gd name="T49" fmla="*/ 18 h 174"/>
                <a:gd name="T50" fmla="*/ 123 w 174"/>
                <a:gd name="T51" fmla="*/ 7 h 174"/>
                <a:gd name="T52" fmla="*/ 104 w 174"/>
                <a:gd name="T53" fmla="*/ 1 h 174"/>
                <a:gd name="T54" fmla="*/ 95 w 174"/>
                <a:gd name="T55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4" h="174">
                  <a:moveTo>
                    <a:pt x="95" y="0"/>
                  </a:moveTo>
                  <a:lnTo>
                    <a:pt x="76" y="0"/>
                  </a:lnTo>
                  <a:lnTo>
                    <a:pt x="58" y="5"/>
                  </a:lnTo>
                  <a:lnTo>
                    <a:pt x="42" y="14"/>
                  </a:lnTo>
                  <a:lnTo>
                    <a:pt x="27" y="27"/>
                  </a:lnTo>
                  <a:lnTo>
                    <a:pt x="15" y="44"/>
                  </a:lnTo>
                  <a:lnTo>
                    <a:pt x="6" y="65"/>
                  </a:lnTo>
                  <a:lnTo>
                    <a:pt x="0" y="90"/>
                  </a:lnTo>
                  <a:lnTo>
                    <a:pt x="3" y="109"/>
                  </a:lnTo>
                  <a:lnTo>
                    <a:pt x="10" y="127"/>
                  </a:lnTo>
                  <a:lnTo>
                    <a:pt x="21" y="143"/>
                  </a:lnTo>
                  <a:lnTo>
                    <a:pt x="36" y="157"/>
                  </a:lnTo>
                  <a:lnTo>
                    <a:pt x="55" y="167"/>
                  </a:lnTo>
                  <a:lnTo>
                    <a:pt x="76" y="173"/>
                  </a:lnTo>
                  <a:lnTo>
                    <a:pt x="95" y="173"/>
                  </a:lnTo>
                  <a:lnTo>
                    <a:pt x="114" y="169"/>
                  </a:lnTo>
                  <a:lnTo>
                    <a:pt x="131" y="161"/>
                  </a:lnTo>
                  <a:lnTo>
                    <a:pt x="146" y="148"/>
                  </a:lnTo>
                  <a:lnTo>
                    <a:pt x="158" y="132"/>
                  </a:lnTo>
                  <a:lnTo>
                    <a:pt x="168" y="112"/>
                  </a:lnTo>
                  <a:lnTo>
                    <a:pt x="174" y="88"/>
                  </a:lnTo>
                  <a:lnTo>
                    <a:pt x="172" y="67"/>
                  </a:lnTo>
                  <a:lnTo>
                    <a:pt x="166" y="49"/>
                  </a:lnTo>
                  <a:lnTo>
                    <a:pt x="155" y="32"/>
                  </a:lnTo>
                  <a:lnTo>
                    <a:pt x="141" y="18"/>
                  </a:lnTo>
                  <a:lnTo>
                    <a:pt x="123" y="7"/>
                  </a:lnTo>
                  <a:lnTo>
                    <a:pt x="104" y="1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FFD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3810" y="349"/>
              <a:ext cx="174" cy="174"/>
            </a:xfrm>
            <a:custGeom>
              <a:avLst/>
              <a:gdLst>
                <a:gd name="T0" fmla="*/ 104 w 174"/>
                <a:gd name="T1" fmla="*/ 1 h 174"/>
                <a:gd name="T2" fmla="*/ 123 w 174"/>
                <a:gd name="T3" fmla="*/ 7 h 174"/>
                <a:gd name="T4" fmla="*/ 141 w 174"/>
                <a:gd name="T5" fmla="*/ 18 h 174"/>
                <a:gd name="T6" fmla="*/ 155 w 174"/>
                <a:gd name="T7" fmla="*/ 32 h 174"/>
                <a:gd name="T8" fmla="*/ 166 w 174"/>
                <a:gd name="T9" fmla="*/ 49 h 174"/>
                <a:gd name="T10" fmla="*/ 172 w 174"/>
                <a:gd name="T11" fmla="*/ 67 h 174"/>
                <a:gd name="T12" fmla="*/ 174 w 174"/>
                <a:gd name="T13" fmla="*/ 88 h 174"/>
                <a:gd name="T14" fmla="*/ 168 w 174"/>
                <a:gd name="T15" fmla="*/ 112 h 174"/>
                <a:gd name="T16" fmla="*/ 158 w 174"/>
                <a:gd name="T17" fmla="*/ 132 h 174"/>
                <a:gd name="T18" fmla="*/ 146 w 174"/>
                <a:gd name="T19" fmla="*/ 148 h 174"/>
                <a:gd name="T20" fmla="*/ 131 w 174"/>
                <a:gd name="T21" fmla="*/ 161 h 174"/>
                <a:gd name="T22" fmla="*/ 114 w 174"/>
                <a:gd name="T23" fmla="*/ 169 h 174"/>
                <a:gd name="T24" fmla="*/ 95 w 174"/>
                <a:gd name="T25" fmla="*/ 173 h 174"/>
                <a:gd name="T26" fmla="*/ 76 w 174"/>
                <a:gd name="T27" fmla="*/ 173 h 174"/>
                <a:gd name="T28" fmla="*/ 55 w 174"/>
                <a:gd name="T29" fmla="*/ 167 h 174"/>
                <a:gd name="T30" fmla="*/ 36 w 174"/>
                <a:gd name="T31" fmla="*/ 157 h 174"/>
                <a:gd name="T32" fmla="*/ 21 w 174"/>
                <a:gd name="T33" fmla="*/ 143 h 174"/>
                <a:gd name="T34" fmla="*/ 10 w 174"/>
                <a:gd name="T35" fmla="*/ 127 h 174"/>
                <a:gd name="T36" fmla="*/ 3 w 174"/>
                <a:gd name="T37" fmla="*/ 109 h 174"/>
                <a:gd name="T38" fmla="*/ 0 w 174"/>
                <a:gd name="T39" fmla="*/ 90 h 174"/>
                <a:gd name="T40" fmla="*/ 6 w 174"/>
                <a:gd name="T41" fmla="*/ 65 h 174"/>
                <a:gd name="T42" fmla="*/ 15 w 174"/>
                <a:gd name="T43" fmla="*/ 44 h 174"/>
                <a:gd name="T44" fmla="*/ 27 w 174"/>
                <a:gd name="T45" fmla="*/ 27 h 174"/>
                <a:gd name="T46" fmla="*/ 42 w 174"/>
                <a:gd name="T47" fmla="*/ 14 h 174"/>
                <a:gd name="T48" fmla="*/ 58 w 174"/>
                <a:gd name="T49" fmla="*/ 5 h 174"/>
                <a:gd name="T50" fmla="*/ 76 w 174"/>
                <a:gd name="T51" fmla="*/ 0 h 174"/>
                <a:gd name="T52" fmla="*/ 95 w 174"/>
                <a:gd name="T53" fmla="*/ 0 h 174"/>
                <a:gd name="T54" fmla="*/ 104 w 174"/>
                <a:gd name="T55" fmla="*/ 1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4" h="174">
                  <a:moveTo>
                    <a:pt x="104" y="1"/>
                  </a:moveTo>
                  <a:lnTo>
                    <a:pt x="123" y="7"/>
                  </a:lnTo>
                  <a:lnTo>
                    <a:pt x="141" y="18"/>
                  </a:lnTo>
                  <a:lnTo>
                    <a:pt x="155" y="32"/>
                  </a:lnTo>
                  <a:lnTo>
                    <a:pt x="166" y="49"/>
                  </a:lnTo>
                  <a:lnTo>
                    <a:pt x="172" y="67"/>
                  </a:lnTo>
                  <a:lnTo>
                    <a:pt x="174" y="88"/>
                  </a:lnTo>
                  <a:lnTo>
                    <a:pt x="168" y="112"/>
                  </a:lnTo>
                  <a:lnTo>
                    <a:pt x="158" y="132"/>
                  </a:lnTo>
                  <a:lnTo>
                    <a:pt x="146" y="148"/>
                  </a:lnTo>
                  <a:lnTo>
                    <a:pt x="131" y="161"/>
                  </a:lnTo>
                  <a:lnTo>
                    <a:pt x="114" y="169"/>
                  </a:lnTo>
                  <a:lnTo>
                    <a:pt x="95" y="173"/>
                  </a:lnTo>
                  <a:lnTo>
                    <a:pt x="76" y="173"/>
                  </a:lnTo>
                  <a:lnTo>
                    <a:pt x="55" y="167"/>
                  </a:lnTo>
                  <a:lnTo>
                    <a:pt x="36" y="157"/>
                  </a:lnTo>
                  <a:lnTo>
                    <a:pt x="21" y="143"/>
                  </a:lnTo>
                  <a:lnTo>
                    <a:pt x="10" y="127"/>
                  </a:lnTo>
                  <a:lnTo>
                    <a:pt x="3" y="109"/>
                  </a:lnTo>
                  <a:lnTo>
                    <a:pt x="0" y="90"/>
                  </a:lnTo>
                  <a:lnTo>
                    <a:pt x="6" y="65"/>
                  </a:lnTo>
                  <a:lnTo>
                    <a:pt x="15" y="44"/>
                  </a:lnTo>
                  <a:lnTo>
                    <a:pt x="27" y="27"/>
                  </a:lnTo>
                  <a:lnTo>
                    <a:pt x="42" y="14"/>
                  </a:lnTo>
                  <a:lnTo>
                    <a:pt x="58" y="5"/>
                  </a:lnTo>
                  <a:lnTo>
                    <a:pt x="76" y="0"/>
                  </a:lnTo>
                  <a:lnTo>
                    <a:pt x="95" y="0"/>
                  </a:lnTo>
                  <a:lnTo>
                    <a:pt x="104" y="1"/>
                  </a:lnTo>
                  <a:close/>
                </a:path>
              </a:pathLst>
            </a:custGeom>
            <a:noFill/>
            <a:ln w="10261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</p:grpSp>
      <p:sp>
        <p:nvSpPr>
          <p:cNvPr id="37" name="Rectangle 36"/>
          <p:cNvSpPr/>
          <p:nvPr/>
        </p:nvSpPr>
        <p:spPr>
          <a:xfrm>
            <a:off x="2041190" y="2773978"/>
            <a:ext cx="1981200" cy="5982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latin typeface="Arial"/>
                <a:ea typeface="Calibri"/>
                <a:cs typeface="Times New Roman"/>
              </a:rPr>
              <a:t>Ingredients</a:t>
            </a:r>
            <a:endParaRPr lang="en-GB" sz="2000" dirty="0"/>
          </a:p>
        </p:txBody>
      </p:sp>
      <p:sp>
        <p:nvSpPr>
          <p:cNvPr id="38" name="Rectangle 37"/>
          <p:cNvSpPr/>
          <p:nvPr/>
        </p:nvSpPr>
        <p:spPr>
          <a:xfrm>
            <a:off x="6151449" y="2773977"/>
            <a:ext cx="1981200" cy="5982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latin typeface="Arial"/>
                <a:ea typeface="Calibri"/>
                <a:cs typeface="Times New Roman"/>
              </a:rPr>
              <a:t>Preparing </a:t>
            </a:r>
          </a:p>
          <a:p>
            <a:pPr algn="ctr"/>
            <a:r>
              <a:rPr lang="en-GB" sz="2000" b="1" dirty="0">
                <a:latin typeface="Arial"/>
                <a:ea typeface="Calibri"/>
                <a:cs typeface="Times New Roman"/>
              </a:rPr>
              <a:t>and cooking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414666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04800"/>
            <a:ext cx="8229600" cy="6400800"/>
          </a:xfrm>
        </p:spPr>
        <p:txBody>
          <a:bodyPr/>
          <a:lstStyle/>
          <a:p>
            <a:pPr marL="0" indent="0">
              <a:buNone/>
            </a:pPr>
            <a:r>
              <a:rPr lang="en-GB" sz="2400" b="1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Activity</a:t>
            </a:r>
            <a:r>
              <a:rPr lang="en-GB" sz="2400" b="1" dirty="0">
                <a:solidFill>
                  <a:srgbClr val="DA0000"/>
                </a:solidFill>
                <a:latin typeface="Arial"/>
                <a:ea typeface="Calibri"/>
                <a:cs typeface="Times New Roman"/>
              </a:rPr>
              <a:t> 1b </a:t>
            </a:r>
            <a:r>
              <a:rPr lang="en-GB" sz="2400" b="1" dirty="0">
                <a:latin typeface="Arial"/>
                <a:ea typeface="Calibri"/>
                <a:cs typeface="Times New Roman"/>
              </a:rPr>
              <a:t>(</a:t>
            </a:r>
            <a:r>
              <a:rPr lang="en-GB" sz="2400" b="1" dirty="0" err="1">
                <a:latin typeface="Arial"/>
                <a:ea typeface="Calibri"/>
                <a:cs typeface="Times New Roman"/>
              </a:rPr>
              <a:t>Cont</a:t>
            </a:r>
            <a:r>
              <a:rPr lang="en-GB" sz="2400" b="1" dirty="0">
                <a:latin typeface="Arial"/>
                <a:ea typeface="Calibri"/>
                <a:cs typeface="Times New Roman"/>
              </a:rPr>
              <a:t>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5" name="Freeform 4"/>
          <p:cNvSpPr>
            <a:spLocks noChangeAspect="1"/>
          </p:cNvSpPr>
          <p:nvPr/>
        </p:nvSpPr>
        <p:spPr bwMode="auto">
          <a:xfrm>
            <a:off x="1324659" y="3109382"/>
            <a:ext cx="1503321" cy="1508760"/>
          </a:xfrm>
          <a:custGeom>
            <a:avLst/>
            <a:gdLst>
              <a:gd name="T0" fmla="*/ 149 w 276"/>
              <a:gd name="T1" fmla="*/ 0 h 277"/>
              <a:gd name="T2" fmla="*/ 124 w 276"/>
              <a:gd name="T3" fmla="*/ 1 h 277"/>
              <a:gd name="T4" fmla="*/ 101 w 276"/>
              <a:gd name="T5" fmla="*/ 6 h 277"/>
              <a:gd name="T6" fmla="*/ 79 w 276"/>
              <a:gd name="T7" fmla="*/ 14 h 277"/>
              <a:gd name="T8" fmla="*/ 60 w 276"/>
              <a:gd name="T9" fmla="*/ 25 h 277"/>
              <a:gd name="T10" fmla="*/ 43 w 276"/>
              <a:gd name="T11" fmla="*/ 38 h 277"/>
              <a:gd name="T12" fmla="*/ 28 w 276"/>
              <a:gd name="T13" fmla="*/ 54 h 277"/>
              <a:gd name="T14" fmla="*/ 17 w 276"/>
              <a:gd name="T15" fmla="*/ 71 h 277"/>
              <a:gd name="T16" fmla="*/ 8 w 276"/>
              <a:gd name="T17" fmla="*/ 91 h 277"/>
              <a:gd name="T18" fmla="*/ 2 w 276"/>
              <a:gd name="T19" fmla="*/ 111 h 277"/>
              <a:gd name="T20" fmla="*/ 0 w 276"/>
              <a:gd name="T21" fmla="*/ 133 h 277"/>
              <a:gd name="T22" fmla="*/ 1 w 276"/>
              <a:gd name="T23" fmla="*/ 157 h 277"/>
              <a:gd name="T24" fmla="*/ 7 w 276"/>
              <a:gd name="T25" fmla="*/ 179 h 277"/>
              <a:gd name="T26" fmla="*/ 15 w 276"/>
              <a:gd name="T27" fmla="*/ 200 h 277"/>
              <a:gd name="T28" fmla="*/ 26 w 276"/>
              <a:gd name="T29" fmla="*/ 219 h 277"/>
              <a:gd name="T30" fmla="*/ 40 w 276"/>
              <a:gd name="T31" fmla="*/ 235 h 277"/>
              <a:gd name="T32" fmla="*/ 57 w 276"/>
              <a:gd name="T33" fmla="*/ 249 h 277"/>
              <a:gd name="T34" fmla="*/ 75 w 276"/>
              <a:gd name="T35" fmla="*/ 261 h 277"/>
              <a:gd name="T36" fmla="*/ 95 w 276"/>
              <a:gd name="T37" fmla="*/ 269 h 277"/>
              <a:gd name="T38" fmla="*/ 116 w 276"/>
              <a:gd name="T39" fmla="*/ 274 h 277"/>
              <a:gd name="T40" fmla="*/ 138 w 276"/>
              <a:gd name="T41" fmla="*/ 276 h 277"/>
              <a:gd name="T42" fmla="*/ 161 w 276"/>
              <a:gd name="T43" fmla="*/ 274 h 277"/>
              <a:gd name="T44" fmla="*/ 183 w 276"/>
              <a:gd name="T45" fmla="*/ 269 h 277"/>
              <a:gd name="T46" fmla="*/ 203 w 276"/>
              <a:gd name="T47" fmla="*/ 260 h 277"/>
              <a:gd name="T48" fmla="*/ 221 w 276"/>
              <a:gd name="T49" fmla="*/ 248 h 277"/>
              <a:gd name="T50" fmla="*/ 237 w 276"/>
              <a:gd name="T51" fmla="*/ 234 h 277"/>
              <a:gd name="T52" fmla="*/ 251 w 276"/>
              <a:gd name="T53" fmla="*/ 217 h 277"/>
              <a:gd name="T54" fmla="*/ 262 w 276"/>
              <a:gd name="T55" fmla="*/ 198 h 277"/>
              <a:gd name="T56" fmla="*/ 271 w 276"/>
              <a:gd name="T57" fmla="*/ 178 h 277"/>
              <a:gd name="T58" fmla="*/ 275 w 276"/>
              <a:gd name="T59" fmla="*/ 156 h 277"/>
              <a:gd name="T60" fmla="*/ 274 w 276"/>
              <a:gd name="T61" fmla="*/ 130 h 277"/>
              <a:gd name="T62" fmla="*/ 269 w 276"/>
              <a:gd name="T63" fmla="*/ 106 h 277"/>
              <a:gd name="T64" fmla="*/ 262 w 276"/>
              <a:gd name="T65" fmla="*/ 83 h 277"/>
              <a:gd name="T66" fmla="*/ 252 w 276"/>
              <a:gd name="T67" fmla="*/ 63 h 277"/>
              <a:gd name="T68" fmla="*/ 239 w 276"/>
              <a:gd name="T69" fmla="*/ 46 h 277"/>
              <a:gd name="T70" fmla="*/ 225 w 276"/>
              <a:gd name="T71" fmla="*/ 31 h 277"/>
              <a:gd name="T72" fmla="*/ 208 w 276"/>
              <a:gd name="T73" fmla="*/ 19 h 277"/>
              <a:gd name="T74" fmla="*/ 190 w 276"/>
              <a:gd name="T75" fmla="*/ 9 h 277"/>
              <a:gd name="T76" fmla="*/ 170 w 276"/>
              <a:gd name="T77" fmla="*/ 3 h 277"/>
              <a:gd name="T78" fmla="*/ 149 w 276"/>
              <a:gd name="T79" fmla="*/ 0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276" h="277">
                <a:moveTo>
                  <a:pt x="149" y="0"/>
                </a:moveTo>
                <a:lnTo>
                  <a:pt x="124" y="1"/>
                </a:lnTo>
                <a:lnTo>
                  <a:pt x="101" y="6"/>
                </a:lnTo>
                <a:lnTo>
                  <a:pt x="79" y="14"/>
                </a:lnTo>
                <a:lnTo>
                  <a:pt x="60" y="25"/>
                </a:lnTo>
                <a:lnTo>
                  <a:pt x="43" y="38"/>
                </a:lnTo>
                <a:lnTo>
                  <a:pt x="28" y="54"/>
                </a:lnTo>
                <a:lnTo>
                  <a:pt x="17" y="71"/>
                </a:lnTo>
                <a:lnTo>
                  <a:pt x="8" y="91"/>
                </a:lnTo>
                <a:lnTo>
                  <a:pt x="2" y="111"/>
                </a:lnTo>
                <a:lnTo>
                  <a:pt x="0" y="133"/>
                </a:lnTo>
                <a:lnTo>
                  <a:pt x="1" y="157"/>
                </a:lnTo>
                <a:lnTo>
                  <a:pt x="7" y="179"/>
                </a:lnTo>
                <a:lnTo>
                  <a:pt x="15" y="200"/>
                </a:lnTo>
                <a:lnTo>
                  <a:pt x="26" y="219"/>
                </a:lnTo>
                <a:lnTo>
                  <a:pt x="40" y="235"/>
                </a:lnTo>
                <a:lnTo>
                  <a:pt x="57" y="249"/>
                </a:lnTo>
                <a:lnTo>
                  <a:pt x="75" y="261"/>
                </a:lnTo>
                <a:lnTo>
                  <a:pt x="95" y="269"/>
                </a:lnTo>
                <a:lnTo>
                  <a:pt x="116" y="274"/>
                </a:lnTo>
                <a:lnTo>
                  <a:pt x="138" y="276"/>
                </a:lnTo>
                <a:lnTo>
                  <a:pt x="161" y="274"/>
                </a:lnTo>
                <a:lnTo>
                  <a:pt x="183" y="269"/>
                </a:lnTo>
                <a:lnTo>
                  <a:pt x="203" y="260"/>
                </a:lnTo>
                <a:lnTo>
                  <a:pt x="221" y="248"/>
                </a:lnTo>
                <a:lnTo>
                  <a:pt x="237" y="234"/>
                </a:lnTo>
                <a:lnTo>
                  <a:pt x="251" y="217"/>
                </a:lnTo>
                <a:lnTo>
                  <a:pt x="262" y="198"/>
                </a:lnTo>
                <a:lnTo>
                  <a:pt x="271" y="178"/>
                </a:lnTo>
                <a:lnTo>
                  <a:pt x="275" y="156"/>
                </a:lnTo>
                <a:lnTo>
                  <a:pt x="274" y="130"/>
                </a:lnTo>
                <a:lnTo>
                  <a:pt x="269" y="106"/>
                </a:lnTo>
                <a:lnTo>
                  <a:pt x="262" y="83"/>
                </a:lnTo>
                <a:lnTo>
                  <a:pt x="252" y="63"/>
                </a:lnTo>
                <a:lnTo>
                  <a:pt x="239" y="46"/>
                </a:lnTo>
                <a:lnTo>
                  <a:pt x="225" y="31"/>
                </a:lnTo>
                <a:lnTo>
                  <a:pt x="208" y="19"/>
                </a:lnTo>
                <a:lnTo>
                  <a:pt x="190" y="9"/>
                </a:lnTo>
                <a:lnTo>
                  <a:pt x="170" y="3"/>
                </a:lnTo>
                <a:lnTo>
                  <a:pt x="149" y="0"/>
                </a:lnTo>
                <a:close/>
              </a:path>
            </a:pathLst>
          </a:custGeom>
          <a:solidFill>
            <a:srgbClr val="F791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/>
            <a:endParaRPr lang="en-GB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Freeform 5"/>
          <p:cNvSpPr>
            <a:spLocks noChangeAspect="1"/>
          </p:cNvSpPr>
          <p:nvPr/>
        </p:nvSpPr>
        <p:spPr bwMode="auto">
          <a:xfrm>
            <a:off x="2136838" y="1096085"/>
            <a:ext cx="1504623" cy="1508760"/>
          </a:xfrm>
          <a:custGeom>
            <a:avLst/>
            <a:gdLst>
              <a:gd name="T0" fmla="*/ 196 w 363"/>
              <a:gd name="T1" fmla="*/ 0 h 364"/>
              <a:gd name="T2" fmla="*/ 171 w 363"/>
              <a:gd name="T3" fmla="*/ 1 h 364"/>
              <a:gd name="T4" fmla="*/ 147 w 363"/>
              <a:gd name="T5" fmla="*/ 4 h 364"/>
              <a:gd name="T6" fmla="*/ 125 w 363"/>
              <a:gd name="T7" fmla="*/ 11 h 364"/>
              <a:gd name="T8" fmla="*/ 104 w 363"/>
              <a:gd name="T9" fmla="*/ 19 h 364"/>
              <a:gd name="T10" fmla="*/ 84 w 363"/>
              <a:gd name="T11" fmla="*/ 30 h 364"/>
              <a:gd name="T12" fmla="*/ 66 w 363"/>
              <a:gd name="T13" fmla="*/ 42 h 364"/>
              <a:gd name="T14" fmla="*/ 50 w 363"/>
              <a:gd name="T15" fmla="*/ 57 h 364"/>
              <a:gd name="T16" fmla="*/ 36 w 363"/>
              <a:gd name="T17" fmla="*/ 72 h 364"/>
              <a:gd name="T18" fmla="*/ 24 w 363"/>
              <a:gd name="T19" fmla="*/ 90 h 364"/>
              <a:gd name="T20" fmla="*/ 15 w 363"/>
              <a:gd name="T21" fmla="*/ 109 h 364"/>
              <a:gd name="T22" fmla="*/ 7 w 363"/>
              <a:gd name="T23" fmla="*/ 129 h 364"/>
              <a:gd name="T24" fmla="*/ 2 w 363"/>
              <a:gd name="T25" fmla="*/ 149 h 364"/>
              <a:gd name="T26" fmla="*/ 0 w 363"/>
              <a:gd name="T27" fmla="*/ 171 h 364"/>
              <a:gd name="T28" fmla="*/ 1 w 363"/>
              <a:gd name="T29" fmla="*/ 196 h 364"/>
              <a:gd name="T30" fmla="*/ 5 w 363"/>
              <a:gd name="T31" fmla="*/ 219 h 364"/>
              <a:gd name="T32" fmla="*/ 11 w 363"/>
              <a:gd name="T33" fmla="*/ 241 h 364"/>
              <a:gd name="T34" fmla="*/ 20 w 363"/>
              <a:gd name="T35" fmla="*/ 262 h 364"/>
              <a:gd name="T36" fmla="*/ 31 w 363"/>
              <a:gd name="T37" fmla="*/ 281 h 364"/>
              <a:gd name="T38" fmla="*/ 44 w 363"/>
              <a:gd name="T39" fmla="*/ 299 h 364"/>
              <a:gd name="T40" fmla="*/ 58 w 363"/>
              <a:gd name="T41" fmla="*/ 315 h 364"/>
              <a:gd name="T42" fmla="*/ 75 w 363"/>
              <a:gd name="T43" fmla="*/ 328 h 364"/>
              <a:gd name="T44" fmla="*/ 93 w 363"/>
              <a:gd name="T45" fmla="*/ 340 h 364"/>
              <a:gd name="T46" fmla="*/ 112 w 363"/>
              <a:gd name="T47" fmla="*/ 350 h 364"/>
              <a:gd name="T48" fmla="*/ 132 w 363"/>
              <a:gd name="T49" fmla="*/ 357 h 364"/>
              <a:gd name="T50" fmla="*/ 153 w 363"/>
              <a:gd name="T51" fmla="*/ 361 h 364"/>
              <a:gd name="T52" fmla="*/ 176 w 363"/>
              <a:gd name="T53" fmla="*/ 363 h 364"/>
              <a:gd name="T54" fmla="*/ 182 w 363"/>
              <a:gd name="T55" fmla="*/ 364 h 364"/>
              <a:gd name="T56" fmla="*/ 205 w 363"/>
              <a:gd name="T57" fmla="*/ 362 h 364"/>
              <a:gd name="T58" fmla="*/ 227 w 363"/>
              <a:gd name="T59" fmla="*/ 358 h 364"/>
              <a:gd name="T60" fmla="*/ 248 w 363"/>
              <a:gd name="T61" fmla="*/ 351 h 364"/>
              <a:gd name="T62" fmla="*/ 268 w 363"/>
              <a:gd name="T63" fmla="*/ 342 h 364"/>
              <a:gd name="T64" fmla="*/ 286 w 363"/>
              <a:gd name="T65" fmla="*/ 330 h 364"/>
              <a:gd name="T66" fmla="*/ 303 w 363"/>
              <a:gd name="T67" fmla="*/ 317 h 364"/>
              <a:gd name="T68" fmla="*/ 319 w 363"/>
              <a:gd name="T69" fmla="*/ 301 h 364"/>
              <a:gd name="T70" fmla="*/ 332 w 363"/>
              <a:gd name="T71" fmla="*/ 284 h 364"/>
              <a:gd name="T72" fmla="*/ 343 w 363"/>
              <a:gd name="T73" fmla="*/ 265 h 364"/>
              <a:gd name="T74" fmla="*/ 352 w 363"/>
              <a:gd name="T75" fmla="*/ 245 h 364"/>
              <a:gd name="T76" fmla="*/ 359 w 363"/>
              <a:gd name="T77" fmla="*/ 224 h 364"/>
              <a:gd name="T78" fmla="*/ 363 w 363"/>
              <a:gd name="T79" fmla="*/ 202 h 364"/>
              <a:gd name="T80" fmla="*/ 362 w 363"/>
              <a:gd name="T81" fmla="*/ 176 h 364"/>
              <a:gd name="T82" fmla="*/ 358 w 363"/>
              <a:gd name="T83" fmla="*/ 151 h 364"/>
              <a:gd name="T84" fmla="*/ 352 w 363"/>
              <a:gd name="T85" fmla="*/ 128 h 364"/>
              <a:gd name="T86" fmla="*/ 344 w 363"/>
              <a:gd name="T87" fmla="*/ 107 h 364"/>
              <a:gd name="T88" fmla="*/ 334 w 363"/>
              <a:gd name="T89" fmla="*/ 87 h 364"/>
              <a:gd name="T90" fmla="*/ 322 w 363"/>
              <a:gd name="T91" fmla="*/ 69 h 364"/>
              <a:gd name="T92" fmla="*/ 308 w 363"/>
              <a:gd name="T93" fmla="*/ 52 h 364"/>
              <a:gd name="T94" fmla="*/ 293 w 363"/>
              <a:gd name="T95" fmla="*/ 38 h 364"/>
              <a:gd name="T96" fmla="*/ 276 w 363"/>
              <a:gd name="T97" fmla="*/ 26 h 364"/>
              <a:gd name="T98" fmla="*/ 257 w 363"/>
              <a:gd name="T99" fmla="*/ 16 h 364"/>
              <a:gd name="T100" fmla="*/ 238 w 363"/>
              <a:gd name="T101" fmla="*/ 8 h 364"/>
              <a:gd name="T102" fmla="*/ 218 w 363"/>
              <a:gd name="T103" fmla="*/ 3 h 364"/>
              <a:gd name="T104" fmla="*/ 196 w 363"/>
              <a:gd name="T105" fmla="*/ 0 h 3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63" h="364">
                <a:moveTo>
                  <a:pt x="196" y="0"/>
                </a:moveTo>
                <a:lnTo>
                  <a:pt x="171" y="1"/>
                </a:lnTo>
                <a:lnTo>
                  <a:pt x="147" y="4"/>
                </a:lnTo>
                <a:lnTo>
                  <a:pt x="125" y="11"/>
                </a:lnTo>
                <a:lnTo>
                  <a:pt x="104" y="19"/>
                </a:lnTo>
                <a:lnTo>
                  <a:pt x="84" y="30"/>
                </a:lnTo>
                <a:lnTo>
                  <a:pt x="66" y="42"/>
                </a:lnTo>
                <a:lnTo>
                  <a:pt x="50" y="57"/>
                </a:lnTo>
                <a:lnTo>
                  <a:pt x="36" y="72"/>
                </a:lnTo>
                <a:lnTo>
                  <a:pt x="24" y="90"/>
                </a:lnTo>
                <a:lnTo>
                  <a:pt x="15" y="109"/>
                </a:lnTo>
                <a:lnTo>
                  <a:pt x="7" y="129"/>
                </a:lnTo>
                <a:lnTo>
                  <a:pt x="2" y="149"/>
                </a:lnTo>
                <a:lnTo>
                  <a:pt x="0" y="171"/>
                </a:lnTo>
                <a:lnTo>
                  <a:pt x="1" y="196"/>
                </a:lnTo>
                <a:lnTo>
                  <a:pt x="5" y="219"/>
                </a:lnTo>
                <a:lnTo>
                  <a:pt x="11" y="241"/>
                </a:lnTo>
                <a:lnTo>
                  <a:pt x="20" y="262"/>
                </a:lnTo>
                <a:lnTo>
                  <a:pt x="31" y="281"/>
                </a:lnTo>
                <a:lnTo>
                  <a:pt x="44" y="299"/>
                </a:lnTo>
                <a:lnTo>
                  <a:pt x="58" y="315"/>
                </a:lnTo>
                <a:lnTo>
                  <a:pt x="75" y="328"/>
                </a:lnTo>
                <a:lnTo>
                  <a:pt x="93" y="340"/>
                </a:lnTo>
                <a:lnTo>
                  <a:pt x="112" y="350"/>
                </a:lnTo>
                <a:lnTo>
                  <a:pt x="132" y="357"/>
                </a:lnTo>
                <a:lnTo>
                  <a:pt x="153" y="361"/>
                </a:lnTo>
                <a:lnTo>
                  <a:pt x="176" y="363"/>
                </a:lnTo>
                <a:lnTo>
                  <a:pt x="182" y="364"/>
                </a:lnTo>
                <a:lnTo>
                  <a:pt x="205" y="362"/>
                </a:lnTo>
                <a:lnTo>
                  <a:pt x="227" y="358"/>
                </a:lnTo>
                <a:lnTo>
                  <a:pt x="248" y="351"/>
                </a:lnTo>
                <a:lnTo>
                  <a:pt x="268" y="342"/>
                </a:lnTo>
                <a:lnTo>
                  <a:pt x="286" y="330"/>
                </a:lnTo>
                <a:lnTo>
                  <a:pt x="303" y="317"/>
                </a:lnTo>
                <a:lnTo>
                  <a:pt x="319" y="301"/>
                </a:lnTo>
                <a:lnTo>
                  <a:pt x="332" y="284"/>
                </a:lnTo>
                <a:lnTo>
                  <a:pt x="343" y="265"/>
                </a:lnTo>
                <a:lnTo>
                  <a:pt x="352" y="245"/>
                </a:lnTo>
                <a:lnTo>
                  <a:pt x="359" y="224"/>
                </a:lnTo>
                <a:lnTo>
                  <a:pt x="363" y="202"/>
                </a:lnTo>
                <a:lnTo>
                  <a:pt x="362" y="176"/>
                </a:lnTo>
                <a:lnTo>
                  <a:pt x="358" y="151"/>
                </a:lnTo>
                <a:lnTo>
                  <a:pt x="352" y="128"/>
                </a:lnTo>
                <a:lnTo>
                  <a:pt x="344" y="107"/>
                </a:lnTo>
                <a:lnTo>
                  <a:pt x="334" y="87"/>
                </a:lnTo>
                <a:lnTo>
                  <a:pt x="322" y="69"/>
                </a:lnTo>
                <a:lnTo>
                  <a:pt x="308" y="52"/>
                </a:lnTo>
                <a:lnTo>
                  <a:pt x="293" y="38"/>
                </a:lnTo>
                <a:lnTo>
                  <a:pt x="276" y="26"/>
                </a:lnTo>
                <a:lnTo>
                  <a:pt x="257" y="16"/>
                </a:lnTo>
                <a:lnTo>
                  <a:pt x="238" y="8"/>
                </a:lnTo>
                <a:lnTo>
                  <a:pt x="218" y="3"/>
                </a:lnTo>
                <a:lnTo>
                  <a:pt x="196" y="0"/>
                </a:lnTo>
                <a:close/>
              </a:path>
            </a:pathLst>
          </a:custGeom>
          <a:solidFill>
            <a:srgbClr val="F791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/>
            <a:endParaRPr lang="en-GB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Freeform 6"/>
          <p:cNvSpPr>
            <a:spLocks noChangeAspect="1"/>
          </p:cNvSpPr>
          <p:nvPr/>
        </p:nvSpPr>
        <p:spPr bwMode="auto">
          <a:xfrm>
            <a:off x="5706558" y="3850547"/>
            <a:ext cx="1500971" cy="1508760"/>
          </a:xfrm>
          <a:custGeom>
            <a:avLst/>
            <a:gdLst>
              <a:gd name="T0" fmla="*/ 198 w 385"/>
              <a:gd name="T1" fmla="*/ 0 h 387"/>
              <a:gd name="T2" fmla="*/ 174 w 385"/>
              <a:gd name="T3" fmla="*/ 1 h 387"/>
              <a:gd name="T4" fmla="*/ 151 w 385"/>
              <a:gd name="T5" fmla="*/ 5 h 387"/>
              <a:gd name="T6" fmla="*/ 129 w 385"/>
              <a:gd name="T7" fmla="*/ 11 h 387"/>
              <a:gd name="T8" fmla="*/ 109 w 385"/>
              <a:gd name="T9" fmla="*/ 19 h 387"/>
              <a:gd name="T10" fmla="*/ 89 w 385"/>
              <a:gd name="T11" fmla="*/ 30 h 387"/>
              <a:gd name="T12" fmla="*/ 71 w 385"/>
              <a:gd name="T13" fmla="*/ 42 h 387"/>
              <a:gd name="T14" fmla="*/ 55 w 385"/>
              <a:gd name="T15" fmla="*/ 57 h 387"/>
              <a:gd name="T16" fmla="*/ 41 w 385"/>
              <a:gd name="T17" fmla="*/ 73 h 387"/>
              <a:gd name="T18" fmla="*/ 28 w 385"/>
              <a:gd name="T19" fmla="*/ 90 h 387"/>
              <a:gd name="T20" fmla="*/ 18 w 385"/>
              <a:gd name="T21" fmla="*/ 109 h 387"/>
              <a:gd name="T22" fmla="*/ 9 w 385"/>
              <a:gd name="T23" fmla="*/ 129 h 387"/>
              <a:gd name="T24" fmla="*/ 3 w 385"/>
              <a:gd name="T25" fmla="*/ 150 h 387"/>
              <a:gd name="T26" fmla="*/ 0 w 385"/>
              <a:gd name="T27" fmla="*/ 172 h 387"/>
              <a:gd name="T28" fmla="*/ 1 w 385"/>
              <a:gd name="T29" fmla="*/ 198 h 387"/>
              <a:gd name="T30" fmla="*/ 4 w 385"/>
              <a:gd name="T31" fmla="*/ 223 h 387"/>
              <a:gd name="T32" fmla="*/ 10 w 385"/>
              <a:gd name="T33" fmla="*/ 246 h 387"/>
              <a:gd name="T34" fmla="*/ 17 w 385"/>
              <a:gd name="T35" fmla="*/ 268 h 387"/>
              <a:gd name="T36" fmla="*/ 27 w 385"/>
              <a:gd name="T37" fmla="*/ 288 h 387"/>
              <a:gd name="T38" fmla="*/ 39 w 385"/>
              <a:gd name="T39" fmla="*/ 307 h 387"/>
              <a:gd name="T40" fmla="*/ 52 w 385"/>
              <a:gd name="T41" fmla="*/ 323 h 387"/>
              <a:gd name="T42" fmla="*/ 67 w 385"/>
              <a:gd name="T43" fmla="*/ 339 h 387"/>
              <a:gd name="T44" fmla="*/ 83 w 385"/>
              <a:gd name="T45" fmla="*/ 352 h 387"/>
              <a:gd name="T46" fmla="*/ 101 w 385"/>
              <a:gd name="T47" fmla="*/ 363 h 387"/>
              <a:gd name="T48" fmla="*/ 119 w 385"/>
              <a:gd name="T49" fmla="*/ 372 h 387"/>
              <a:gd name="T50" fmla="*/ 139 w 385"/>
              <a:gd name="T51" fmla="*/ 379 h 387"/>
              <a:gd name="T52" fmla="*/ 160 w 385"/>
              <a:gd name="T53" fmla="*/ 384 h 387"/>
              <a:gd name="T54" fmla="*/ 182 w 385"/>
              <a:gd name="T55" fmla="*/ 386 h 387"/>
              <a:gd name="T56" fmla="*/ 192 w 385"/>
              <a:gd name="T57" fmla="*/ 386 h 387"/>
              <a:gd name="T58" fmla="*/ 215 w 385"/>
              <a:gd name="T59" fmla="*/ 385 h 387"/>
              <a:gd name="T60" fmla="*/ 237 w 385"/>
              <a:gd name="T61" fmla="*/ 381 h 387"/>
              <a:gd name="T62" fmla="*/ 259 w 385"/>
              <a:gd name="T63" fmla="*/ 375 h 387"/>
              <a:gd name="T64" fmla="*/ 279 w 385"/>
              <a:gd name="T65" fmla="*/ 366 h 387"/>
              <a:gd name="T66" fmla="*/ 298 w 385"/>
              <a:gd name="T67" fmla="*/ 355 h 387"/>
              <a:gd name="T68" fmla="*/ 315 w 385"/>
              <a:gd name="T69" fmla="*/ 342 h 387"/>
              <a:gd name="T70" fmla="*/ 331 w 385"/>
              <a:gd name="T71" fmla="*/ 327 h 387"/>
              <a:gd name="T72" fmla="*/ 345 w 385"/>
              <a:gd name="T73" fmla="*/ 311 h 387"/>
              <a:gd name="T74" fmla="*/ 358 w 385"/>
              <a:gd name="T75" fmla="*/ 293 h 387"/>
              <a:gd name="T76" fmla="*/ 368 w 385"/>
              <a:gd name="T77" fmla="*/ 274 h 387"/>
              <a:gd name="T78" fmla="*/ 376 w 385"/>
              <a:gd name="T79" fmla="*/ 253 h 387"/>
              <a:gd name="T80" fmla="*/ 382 w 385"/>
              <a:gd name="T81" fmla="*/ 231 h 387"/>
              <a:gd name="T82" fmla="*/ 385 w 385"/>
              <a:gd name="T83" fmla="*/ 209 h 387"/>
              <a:gd name="T84" fmla="*/ 384 w 385"/>
              <a:gd name="T85" fmla="*/ 184 h 387"/>
              <a:gd name="T86" fmla="*/ 380 w 385"/>
              <a:gd name="T87" fmla="*/ 159 h 387"/>
              <a:gd name="T88" fmla="*/ 374 w 385"/>
              <a:gd name="T89" fmla="*/ 137 h 387"/>
              <a:gd name="T90" fmla="*/ 366 w 385"/>
              <a:gd name="T91" fmla="*/ 115 h 387"/>
              <a:gd name="T92" fmla="*/ 356 w 385"/>
              <a:gd name="T93" fmla="*/ 95 h 387"/>
              <a:gd name="T94" fmla="*/ 344 w 385"/>
              <a:gd name="T95" fmla="*/ 77 h 387"/>
              <a:gd name="T96" fmla="*/ 331 w 385"/>
              <a:gd name="T97" fmla="*/ 60 h 387"/>
              <a:gd name="T98" fmla="*/ 315 w 385"/>
              <a:gd name="T99" fmla="*/ 45 h 387"/>
              <a:gd name="T100" fmla="*/ 299 w 385"/>
              <a:gd name="T101" fmla="*/ 32 h 387"/>
              <a:gd name="T102" fmla="*/ 281 w 385"/>
              <a:gd name="T103" fmla="*/ 21 h 387"/>
              <a:gd name="T104" fmla="*/ 262 w 385"/>
              <a:gd name="T105" fmla="*/ 12 h 387"/>
              <a:gd name="T106" fmla="*/ 241 w 385"/>
              <a:gd name="T107" fmla="*/ 6 h 387"/>
              <a:gd name="T108" fmla="*/ 220 w 385"/>
              <a:gd name="T109" fmla="*/ 1 h 387"/>
              <a:gd name="T110" fmla="*/ 198 w 385"/>
              <a:gd name="T111" fmla="*/ 0 h 3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85" h="387">
                <a:moveTo>
                  <a:pt x="198" y="0"/>
                </a:moveTo>
                <a:lnTo>
                  <a:pt x="174" y="1"/>
                </a:lnTo>
                <a:lnTo>
                  <a:pt x="151" y="5"/>
                </a:lnTo>
                <a:lnTo>
                  <a:pt x="129" y="11"/>
                </a:lnTo>
                <a:lnTo>
                  <a:pt x="109" y="19"/>
                </a:lnTo>
                <a:lnTo>
                  <a:pt x="89" y="30"/>
                </a:lnTo>
                <a:lnTo>
                  <a:pt x="71" y="42"/>
                </a:lnTo>
                <a:lnTo>
                  <a:pt x="55" y="57"/>
                </a:lnTo>
                <a:lnTo>
                  <a:pt x="41" y="73"/>
                </a:lnTo>
                <a:lnTo>
                  <a:pt x="28" y="90"/>
                </a:lnTo>
                <a:lnTo>
                  <a:pt x="18" y="109"/>
                </a:lnTo>
                <a:lnTo>
                  <a:pt x="9" y="129"/>
                </a:lnTo>
                <a:lnTo>
                  <a:pt x="3" y="150"/>
                </a:lnTo>
                <a:lnTo>
                  <a:pt x="0" y="172"/>
                </a:lnTo>
                <a:lnTo>
                  <a:pt x="1" y="198"/>
                </a:lnTo>
                <a:lnTo>
                  <a:pt x="4" y="223"/>
                </a:lnTo>
                <a:lnTo>
                  <a:pt x="10" y="246"/>
                </a:lnTo>
                <a:lnTo>
                  <a:pt x="17" y="268"/>
                </a:lnTo>
                <a:lnTo>
                  <a:pt x="27" y="288"/>
                </a:lnTo>
                <a:lnTo>
                  <a:pt x="39" y="307"/>
                </a:lnTo>
                <a:lnTo>
                  <a:pt x="52" y="323"/>
                </a:lnTo>
                <a:lnTo>
                  <a:pt x="67" y="339"/>
                </a:lnTo>
                <a:lnTo>
                  <a:pt x="83" y="352"/>
                </a:lnTo>
                <a:lnTo>
                  <a:pt x="101" y="363"/>
                </a:lnTo>
                <a:lnTo>
                  <a:pt x="119" y="372"/>
                </a:lnTo>
                <a:lnTo>
                  <a:pt x="139" y="379"/>
                </a:lnTo>
                <a:lnTo>
                  <a:pt x="160" y="384"/>
                </a:lnTo>
                <a:lnTo>
                  <a:pt x="182" y="386"/>
                </a:lnTo>
                <a:lnTo>
                  <a:pt x="192" y="386"/>
                </a:lnTo>
                <a:lnTo>
                  <a:pt x="215" y="385"/>
                </a:lnTo>
                <a:lnTo>
                  <a:pt x="237" y="381"/>
                </a:lnTo>
                <a:lnTo>
                  <a:pt x="259" y="375"/>
                </a:lnTo>
                <a:lnTo>
                  <a:pt x="279" y="366"/>
                </a:lnTo>
                <a:lnTo>
                  <a:pt x="298" y="355"/>
                </a:lnTo>
                <a:lnTo>
                  <a:pt x="315" y="342"/>
                </a:lnTo>
                <a:lnTo>
                  <a:pt x="331" y="327"/>
                </a:lnTo>
                <a:lnTo>
                  <a:pt x="345" y="311"/>
                </a:lnTo>
                <a:lnTo>
                  <a:pt x="358" y="293"/>
                </a:lnTo>
                <a:lnTo>
                  <a:pt x="368" y="274"/>
                </a:lnTo>
                <a:lnTo>
                  <a:pt x="376" y="253"/>
                </a:lnTo>
                <a:lnTo>
                  <a:pt x="382" y="231"/>
                </a:lnTo>
                <a:lnTo>
                  <a:pt x="385" y="209"/>
                </a:lnTo>
                <a:lnTo>
                  <a:pt x="384" y="184"/>
                </a:lnTo>
                <a:lnTo>
                  <a:pt x="380" y="159"/>
                </a:lnTo>
                <a:lnTo>
                  <a:pt x="374" y="137"/>
                </a:lnTo>
                <a:lnTo>
                  <a:pt x="366" y="115"/>
                </a:lnTo>
                <a:lnTo>
                  <a:pt x="356" y="95"/>
                </a:lnTo>
                <a:lnTo>
                  <a:pt x="344" y="77"/>
                </a:lnTo>
                <a:lnTo>
                  <a:pt x="331" y="60"/>
                </a:lnTo>
                <a:lnTo>
                  <a:pt x="315" y="45"/>
                </a:lnTo>
                <a:lnTo>
                  <a:pt x="299" y="32"/>
                </a:lnTo>
                <a:lnTo>
                  <a:pt x="281" y="21"/>
                </a:lnTo>
                <a:lnTo>
                  <a:pt x="262" y="12"/>
                </a:lnTo>
                <a:lnTo>
                  <a:pt x="241" y="6"/>
                </a:lnTo>
                <a:lnTo>
                  <a:pt x="220" y="1"/>
                </a:lnTo>
                <a:lnTo>
                  <a:pt x="198" y="0"/>
                </a:lnTo>
                <a:close/>
              </a:path>
            </a:pathLst>
          </a:custGeom>
          <a:solidFill>
            <a:srgbClr val="F791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/>
            <a:endParaRPr lang="en-GB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Freeform 10"/>
          <p:cNvSpPr>
            <a:spLocks noChangeAspect="1"/>
          </p:cNvSpPr>
          <p:nvPr/>
        </p:nvSpPr>
        <p:spPr bwMode="auto">
          <a:xfrm>
            <a:off x="3389604" y="2598694"/>
            <a:ext cx="1828808" cy="1828800"/>
          </a:xfrm>
          <a:custGeom>
            <a:avLst/>
            <a:gdLst>
              <a:gd name="T0" fmla="*/ 391 w 852"/>
              <a:gd name="T1" fmla="*/ 1 h 852"/>
              <a:gd name="T2" fmla="*/ 323 w 852"/>
              <a:gd name="T3" fmla="*/ 12 h 852"/>
              <a:gd name="T4" fmla="*/ 260 w 852"/>
              <a:gd name="T5" fmla="*/ 33 h 852"/>
              <a:gd name="T6" fmla="*/ 201 w 852"/>
              <a:gd name="T7" fmla="*/ 63 h 852"/>
              <a:gd name="T8" fmla="*/ 148 w 852"/>
              <a:gd name="T9" fmla="*/ 102 h 852"/>
              <a:gd name="T10" fmla="*/ 102 w 852"/>
              <a:gd name="T11" fmla="*/ 148 h 852"/>
              <a:gd name="T12" fmla="*/ 63 w 852"/>
              <a:gd name="T13" fmla="*/ 201 h 852"/>
              <a:gd name="T14" fmla="*/ 33 w 852"/>
              <a:gd name="T15" fmla="*/ 260 h 852"/>
              <a:gd name="T16" fmla="*/ 12 w 852"/>
              <a:gd name="T17" fmla="*/ 323 h 852"/>
              <a:gd name="T18" fmla="*/ 1 w 852"/>
              <a:gd name="T19" fmla="*/ 391 h 852"/>
              <a:gd name="T20" fmla="*/ 1 w 852"/>
              <a:gd name="T21" fmla="*/ 460 h 852"/>
              <a:gd name="T22" fmla="*/ 12 w 852"/>
              <a:gd name="T23" fmla="*/ 528 h 852"/>
              <a:gd name="T24" fmla="*/ 33 w 852"/>
              <a:gd name="T25" fmla="*/ 591 h 852"/>
              <a:gd name="T26" fmla="*/ 63 w 852"/>
              <a:gd name="T27" fmla="*/ 650 h 852"/>
              <a:gd name="T28" fmla="*/ 102 w 852"/>
              <a:gd name="T29" fmla="*/ 703 h 852"/>
              <a:gd name="T30" fmla="*/ 148 w 852"/>
              <a:gd name="T31" fmla="*/ 749 h 852"/>
              <a:gd name="T32" fmla="*/ 201 w 852"/>
              <a:gd name="T33" fmla="*/ 788 h 852"/>
              <a:gd name="T34" fmla="*/ 260 w 852"/>
              <a:gd name="T35" fmla="*/ 818 h 852"/>
              <a:gd name="T36" fmla="*/ 323 w 852"/>
              <a:gd name="T37" fmla="*/ 839 h 852"/>
              <a:gd name="T38" fmla="*/ 391 w 852"/>
              <a:gd name="T39" fmla="*/ 850 h 852"/>
              <a:gd name="T40" fmla="*/ 460 w 852"/>
              <a:gd name="T41" fmla="*/ 850 h 852"/>
              <a:gd name="T42" fmla="*/ 528 w 852"/>
              <a:gd name="T43" fmla="*/ 839 h 852"/>
              <a:gd name="T44" fmla="*/ 591 w 852"/>
              <a:gd name="T45" fmla="*/ 818 h 852"/>
              <a:gd name="T46" fmla="*/ 650 w 852"/>
              <a:gd name="T47" fmla="*/ 788 h 852"/>
              <a:gd name="T48" fmla="*/ 703 w 852"/>
              <a:gd name="T49" fmla="*/ 749 h 852"/>
              <a:gd name="T50" fmla="*/ 749 w 852"/>
              <a:gd name="T51" fmla="*/ 703 h 852"/>
              <a:gd name="T52" fmla="*/ 788 w 852"/>
              <a:gd name="T53" fmla="*/ 650 h 852"/>
              <a:gd name="T54" fmla="*/ 818 w 852"/>
              <a:gd name="T55" fmla="*/ 591 h 852"/>
              <a:gd name="T56" fmla="*/ 839 w 852"/>
              <a:gd name="T57" fmla="*/ 528 h 852"/>
              <a:gd name="T58" fmla="*/ 850 w 852"/>
              <a:gd name="T59" fmla="*/ 460 h 852"/>
              <a:gd name="T60" fmla="*/ 850 w 852"/>
              <a:gd name="T61" fmla="*/ 391 h 852"/>
              <a:gd name="T62" fmla="*/ 839 w 852"/>
              <a:gd name="T63" fmla="*/ 323 h 852"/>
              <a:gd name="T64" fmla="*/ 818 w 852"/>
              <a:gd name="T65" fmla="*/ 260 h 852"/>
              <a:gd name="T66" fmla="*/ 788 w 852"/>
              <a:gd name="T67" fmla="*/ 201 h 852"/>
              <a:gd name="T68" fmla="*/ 749 w 852"/>
              <a:gd name="T69" fmla="*/ 148 h 852"/>
              <a:gd name="T70" fmla="*/ 703 w 852"/>
              <a:gd name="T71" fmla="*/ 102 h 852"/>
              <a:gd name="T72" fmla="*/ 650 w 852"/>
              <a:gd name="T73" fmla="*/ 63 h 852"/>
              <a:gd name="T74" fmla="*/ 591 w 852"/>
              <a:gd name="T75" fmla="*/ 33 h 852"/>
              <a:gd name="T76" fmla="*/ 528 w 852"/>
              <a:gd name="T77" fmla="*/ 12 h 852"/>
              <a:gd name="T78" fmla="*/ 460 w 852"/>
              <a:gd name="T79" fmla="*/ 1 h 8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852" h="852">
                <a:moveTo>
                  <a:pt x="425" y="0"/>
                </a:moveTo>
                <a:lnTo>
                  <a:pt x="391" y="1"/>
                </a:lnTo>
                <a:lnTo>
                  <a:pt x="356" y="5"/>
                </a:lnTo>
                <a:lnTo>
                  <a:pt x="323" y="12"/>
                </a:lnTo>
                <a:lnTo>
                  <a:pt x="291" y="21"/>
                </a:lnTo>
                <a:lnTo>
                  <a:pt x="260" y="33"/>
                </a:lnTo>
                <a:lnTo>
                  <a:pt x="230" y="47"/>
                </a:lnTo>
                <a:lnTo>
                  <a:pt x="201" y="63"/>
                </a:lnTo>
                <a:lnTo>
                  <a:pt x="174" y="82"/>
                </a:lnTo>
                <a:lnTo>
                  <a:pt x="148" y="102"/>
                </a:lnTo>
                <a:lnTo>
                  <a:pt x="124" y="124"/>
                </a:lnTo>
                <a:lnTo>
                  <a:pt x="102" y="148"/>
                </a:lnTo>
                <a:lnTo>
                  <a:pt x="82" y="174"/>
                </a:lnTo>
                <a:lnTo>
                  <a:pt x="63" y="201"/>
                </a:lnTo>
                <a:lnTo>
                  <a:pt x="47" y="230"/>
                </a:lnTo>
                <a:lnTo>
                  <a:pt x="33" y="260"/>
                </a:lnTo>
                <a:lnTo>
                  <a:pt x="21" y="291"/>
                </a:lnTo>
                <a:lnTo>
                  <a:pt x="12" y="323"/>
                </a:lnTo>
                <a:lnTo>
                  <a:pt x="5" y="356"/>
                </a:lnTo>
                <a:lnTo>
                  <a:pt x="1" y="391"/>
                </a:lnTo>
                <a:lnTo>
                  <a:pt x="0" y="425"/>
                </a:lnTo>
                <a:lnTo>
                  <a:pt x="1" y="460"/>
                </a:lnTo>
                <a:lnTo>
                  <a:pt x="5" y="495"/>
                </a:lnTo>
                <a:lnTo>
                  <a:pt x="12" y="528"/>
                </a:lnTo>
                <a:lnTo>
                  <a:pt x="21" y="560"/>
                </a:lnTo>
                <a:lnTo>
                  <a:pt x="33" y="591"/>
                </a:lnTo>
                <a:lnTo>
                  <a:pt x="47" y="621"/>
                </a:lnTo>
                <a:lnTo>
                  <a:pt x="63" y="650"/>
                </a:lnTo>
                <a:lnTo>
                  <a:pt x="82" y="677"/>
                </a:lnTo>
                <a:lnTo>
                  <a:pt x="102" y="703"/>
                </a:lnTo>
                <a:lnTo>
                  <a:pt x="124" y="727"/>
                </a:lnTo>
                <a:lnTo>
                  <a:pt x="148" y="749"/>
                </a:lnTo>
                <a:lnTo>
                  <a:pt x="174" y="769"/>
                </a:lnTo>
                <a:lnTo>
                  <a:pt x="201" y="788"/>
                </a:lnTo>
                <a:lnTo>
                  <a:pt x="230" y="804"/>
                </a:lnTo>
                <a:lnTo>
                  <a:pt x="260" y="818"/>
                </a:lnTo>
                <a:lnTo>
                  <a:pt x="291" y="830"/>
                </a:lnTo>
                <a:lnTo>
                  <a:pt x="323" y="839"/>
                </a:lnTo>
                <a:lnTo>
                  <a:pt x="356" y="846"/>
                </a:lnTo>
                <a:lnTo>
                  <a:pt x="391" y="850"/>
                </a:lnTo>
                <a:lnTo>
                  <a:pt x="425" y="851"/>
                </a:lnTo>
                <a:lnTo>
                  <a:pt x="460" y="850"/>
                </a:lnTo>
                <a:lnTo>
                  <a:pt x="495" y="846"/>
                </a:lnTo>
                <a:lnTo>
                  <a:pt x="528" y="839"/>
                </a:lnTo>
                <a:lnTo>
                  <a:pt x="560" y="830"/>
                </a:lnTo>
                <a:lnTo>
                  <a:pt x="591" y="818"/>
                </a:lnTo>
                <a:lnTo>
                  <a:pt x="621" y="804"/>
                </a:lnTo>
                <a:lnTo>
                  <a:pt x="650" y="788"/>
                </a:lnTo>
                <a:lnTo>
                  <a:pt x="677" y="769"/>
                </a:lnTo>
                <a:lnTo>
                  <a:pt x="703" y="749"/>
                </a:lnTo>
                <a:lnTo>
                  <a:pt x="727" y="727"/>
                </a:lnTo>
                <a:lnTo>
                  <a:pt x="749" y="703"/>
                </a:lnTo>
                <a:lnTo>
                  <a:pt x="769" y="677"/>
                </a:lnTo>
                <a:lnTo>
                  <a:pt x="788" y="650"/>
                </a:lnTo>
                <a:lnTo>
                  <a:pt x="804" y="621"/>
                </a:lnTo>
                <a:lnTo>
                  <a:pt x="818" y="591"/>
                </a:lnTo>
                <a:lnTo>
                  <a:pt x="830" y="560"/>
                </a:lnTo>
                <a:lnTo>
                  <a:pt x="839" y="528"/>
                </a:lnTo>
                <a:lnTo>
                  <a:pt x="846" y="495"/>
                </a:lnTo>
                <a:lnTo>
                  <a:pt x="850" y="460"/>
                </a:lnTo>
                <a:lnTo>
                  <a:pt x="851" y="425"/>
                </a:lnTo>
                <a:lnTo>
                  <a:pt x="850" y="391"/>
                </a:lnTo>
                <a:lnTo>
                  <a:pt x="846" y="356"/>
                </a:lnTo>
                <a:lnTo>
                  <a:pt x="839" y="323"/>
                </a:lnTo>
                <a:lnTo>
                  <a:pt x="830" y="291"/>
                </a:lnTo>
                <a:lnTo>
                  <a:pt x="818" y="260"/>
                </a:lnTo>
                <a:lnTo>
                  <a:pt x="804" y="230"/>
                </a:lnTo>
                <a:lnTo>
                  <a:pt x="788" y="201"/>
                </a:lnTo>
                <a:lnTo>
                  <a:pt x="769" y="174"/>
                </a:lnTo>
                <a:lnTo>
                  <a:pt x="749" y="148"/>
                </a:lnTo>
                <a:lnTo>
                  <a:pt x="727" y="124"/>
                </a:lnTo>
                <a:lnTo>
                  <a:pt x="703" y="102"/>
                </a:lnTo>
                <a:lnTo>
                  <a:pt x="677" y="82"/>
                </a:lnTo>
                <a:lnTo>
                  <a:pt x="650" y="63"/>
                </a:lnTo>
                <a:lnTo>
                  <a:pt x="621" y="47"/>
                </a:lnTo>
                <a:lnTo>
                  <a:pt x="591" y="33"/>
                </a:lnTo>
                <a:lnTo>
                  <a:pt x="560" y="21"/>
                </a:lnTo>
                <a:lnTo>
                  <a:pt x="528" y="12"/>
                </a:lnTo>
                <a:lnTo>
                  <a:pt x="495" y="5"/>
                </a:lnTo>
                <a:lnTo>
                  <a:pt x="460" y="1"/>
                </a:lnTo>
                <a:lnTo>
                  <a:pt x="425" y="0"/>
                </a:lnTo>
                <a:close/>
              </a:path>
            </a:pathLst>
          </a:custGeom>
          <a:solidFill>
            <a:srgbClr val="4E8A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lvl="0" algn="ctr"/>
            <a:r>
              <a:rPr lang="en-GB" sz="2400" b="1" dirty="0">
                <a:solidFill>
                  <a:prstClr val="white"/>
                </a:solidFill>
                <a:latin typeface="Arial" pitchFamily="34" charset="0"/>
                <a:ea typeface="Calibri"/>
                <a:cs typeface="Arial" pitchFamily="34" charset="0"/>
              </a:rPr>
              <a:t>Ingredients</a:t>
            </a:r>
            <a:endParaRPr lang="en-GB" sz="24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Freeform 11"/>
          <p:cNvSpPr>
            <a:spLocks noChangeAspect="1"/>
          </p:cNvSpPr>
          <p:nvPr/>
        </p:nvSpPr>
        <p:spPr bwMode="auto">
          <a:xfrm>
            <a:off x="5673362" y="2015178"/>
            <a:ext cx="1508767" cy="1508760"/>
          </a:xfrm>
          <a:custGeom>
            <a:avLst/>
            <a:gdLst>
              <a:gd name="T0" fmla="*/ 123 w 231"/>
              <a:gd name="T1" fmla="*/ 0 h 231"/>
              <a:gd name="T2" fmla="*/ 98 w 231"/>
              <a:gd name="T3" fmla="*/ 2 h 231"/>
              <a:gd name="T4" fmla="*/ 76 w 231"/>
              <a:gd name="T5" fmla="*/ 7 h 231"/>
              <a:gd name="T6" fmla="*/ 55 w 231"/>
              <a:gd name="T7" fmla="*/ 17 h 231"/>
              <a:gd name="T8" fmla="*/ 38 w 231"/>
              <a:gd name="T9" fmla="*/ 30 h 231"/>
              <a:gd name="T10" fmla="*/ 23 w 231"/>
              <a:gd name="T11" fmla="*/ 45 h 231"/>
              <a:gd name="T12" fmla="*/ 12 w 231"/>
              <a:gd name="T13" fmla="*/ 63 h 231"/>
              <a:gd name="T14" fmla="*/ 4 w 231"/>
              <a:gd name="T15" fmla="*/ 83 h 231"/>
              <a:gd name="T16" fmla="*/ 0 w 231"/>
              <a:gd name="T17" fmla="*/ 104 h 231"/>
              <a:gd name="T18" fmla="*/ 1 w 231"/>
              <a:gd name="T19" fmla="*/ 129 h 231"/>
              <a:gd name="T20" fmla="*/ 7 w 231"/>
              <a:gd name="T21" fmla="*/ 152 h 231"/>
              <a:gd name="T22" fmla="*/ 16 w 231"/>
              <a:gd name="T23" fmla="*/ 173 h 231"/>
              <a:gd name="T24" fmla="*/ 29 w 231"/>
              <a:gd name="T25" fmla="*/ 191 h 231"/>
              <a:gd name="T26" fmla="*/ 44 w 231"/>
              <a:gd name="T27" fmla="*/ 206 h 231"/>
              <a:gd name="T28" fmla="*/ 61 w 231"/>
              <a:gd name="T29" fmla="*/ 217 h 231"/>
              <a:gd name="T30" fmla="*/ 81 w 231"/>
              <a:gd name="T31" fmla="*/ 226 h 231"/>
              <a:gd name="T32" fmla="*/ 102 w 231"/>
              <a:gd name="T33" fmla="*/ 230 h 231"/>
              <a:gd name="T34" fmla="*/ 115 w 231"/>
              <a:gd name="T35" fmla="*/ 231 h 231"/>
              <a:gd name="T36" fmla="*/ 138 w 231"/>
              <a:gd name="T37" fmla="*/ 229 h 231"/>
              <a:gd name="T38" fmla="*/ 159 w 231"/>
              <a:gd name="T39" fmla="*/ 222 h 231"/>
              <a:gd name="T40" fmla="*/ 178 w 231"/>
              <a:gd name="T41" fmla="*/ 212 h 231"/>
              <a:gd name="T42" fmla="*/ 195 w 231"/>
              <a:gd name="T43" fmla="*/ 198 h 231"/>
              <a:gd name="T44" fmla="*/ 209 w 231"/>
              <a:gd name="T45" fmla="*/ 182 h 231"/>
              <a:gd name="T46" fmla="*/ 220 w 231"/>
              <a:gd name="T47" fmla="*/ 163 h 231"/>
              <a:gd name="T48" fmla="*/ 227 w 231"/>
              <a:gd name="T49" fmla="*/ 142 h 231"/>
              <a:gd name="T50" fmla="*/ 231 w 231"/>
              <a:gd name="T51" fmla="*/ 119 h 231"/>
              <a:gd name="T52" fmla="*/ 228 w 231"/>
              <a:gd name="T53" fmla="*/ 96 h 231"/>
              <a:gd name="T54" fmla="*/ 222 w 231"/>
              <a:gd name="T55" fmla="*/ 74 h 231"/>
              <a:gd name="T56" fmla="*/ 212 w 231"/>
              <a:gd name="T57" fmla="*/ 54 h 231"/>
              <a:gd name="T58" fmla="*/ 199 w 231"/>
              <a:gd name="T59" fmla="*/ 36 h 231"/>
              <a:gd name="T60" fmla="*/ 183 w 231"/>
              <a:gd name="T61" fmla="*/ 22 h 231"/>
              <a:gd name="T62" fmla="*/ 165 w 231"/>
              <a:gd name="T63" fmla="*/ 11 h 231"/>
              <a:gd name="T64" fmla="*/ 145 w 231"/>
              <a:gd name="T65" fmla="*/ 3 h 231"/>
              <a:gd name="T66" fmla="*/ 123 w 231"/>
              <a:gd name="T67" fmla="*/ 0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31" h="231">
                <a:moveTo>
                  <a:pt x="123" y="0"/>
                </a:moveTo>
                <a:lnTo>
                  <a:pt x="98" y="2"/>
                </a:lnTo>
                <a:lnTo>
                  <a:pt x="76" y="7"/>
                </a:lnTo>
                <a:lnTo>
                  <a:pt x="55" y="17"/>
                </a:lnTo>
                <a:lnTo>
                  <a:pt x="38" y="30"/>
                </a:lnTo>
                <a:lnTo>
                  <a:pt x="23" y="45"/>
                </a:lnTo>
                <a:lnTo>
                  <a:pt x="12" y="63"/>
                </a:lnTo>
                <a:lnTo>
                  <a:pt x="4" y="83"/>
                </a:lnTo>
                <a:lnTo>
                  <a:pt x="0" y="104"/>
                </a:lnTo>
                <a:lnTo>
                  <a:pt x="1" y="129"/>
                </a:lnTo>
                <a:lnTo>
                  <a:pt x="7" y="152"/>
                </a:lnTo>
                <a:lnTo>
                  <a:pt x="16" y="173"/>
                </a:lnTo>
                <a:lnTo>
                  <a:pt x="29" y="191"/>
                </a:lnTo>
                <a:lnTo>
                  <a:pt x="44" y="206"/>
                </a:lnTo>
                <a:lnTo>
                  <a:pt x="61" y="217"/>
                </a:lnTo>
                <a:lnTo>
                  <a:pt x="81" y="226"/>
                </a:lnTo>
                <a:lnTo>
                  <a:pt x="102" y="230"/>
                </a:lnTo>
                <a:lnTo>
                  <a:pt x="115" y="231"/>
                </a:lnTo>
                <a:lnTo>
                  <a:pt x="138" y="229"/>
                </a:lnTo>
                <a:lnTo>
                  <a:pt x="159" y="222"/>
                </a:lnTo>
                <a:lnTo>
                  <a:pt x="178" y="212"/>
                </a:lnTo>
                <a:lnTo>
                  <a:pt x="195" y="198"/>
                </a:lnTo>
                <a:lnTo>
                  <a:pt x="209" y="182"/>
                </a:lnTo>
                <a:lnTo>
                  <a:pt x="220" y="163"/>
                </a:lnTo>
                <a:lnTo>
                  <a:pt x="227" y="142"/>
                </a:lnTo>
                <a:lnTo>
                  <a:pt x="231" y="119"/>
                </a:lnTo>
                <a:lnTo>
                  <a:pt x="228" y="96"/>
                </a:lnTo>
                <a:lnTo>
                  <a:pt x="222" y="74"/>
                </a:lnTo>
                <a:lnTo>
                  <a:pt x="212" y="54"/>
                </a:lnTo>
                <a:lnTo>
                  <a:pt x="199" y="36"/>
                </a:lnTo>
                <a:lnTo>
                  <a:pt x="183" y="22"/>
                </a:lnTo>
                <a:lnTo>
                  <a:pt x="165" y="11"/>
                </a:lnTo>
                <a:lnTo>
                  <a:pt x="145" y="3"/>
                </a:lnTo>
                <a:lnTo>
                  <a:pt x="123" y="0"/>
                </a:lnTo>
                <a:close/>
              </a:path>
            </a:pathLst>
          </a:custGeom>
          <a:solidFill>
            <a:srgbClr val="B8D65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/>
            <a:endParaRPr lang="en-GB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Freeform 12"/>
          <p:cNvSpPr>
            <a:spLocks noChangeAspect="1"/>
          </p:cNvSpPr>
          <p:nvPr/>
        </p:nvSpPr>
        <p:spPr bwMode="auto">
          <a:xfrm>
            <a:off x="4164595" y="838200"/>
            <a:ext cx="1508767" cy="1508760"/>
          </a:xfrm>
          <a:custGeom>
            <a:avLst/>
            <a:gdLst>
              <a:gd name="T0" fmla="*/ 115 w 231"/>
              <a:gd name="T1" fmla="*/ 231 h 231"/>
              <a:gd name="T2" fmla="*/ 138 w 231"/>
              <a:gd name="T3" fmla="*/ 229 h 231"/>
              <a:gd name="T4" fmla="*/ 159 w 231"/>
              <a:gd name="T5" fmla="*/ 222 h 231"/>
              <a:gd name="T6" fmla="*/ 178 w 231"/>
              <a:gd name="T7" fmla="*/ 212 h 231"/>
              <a:gd name="T8" fmla="*/ 195 w 231"/>
              <a:gd name="T9" fmla="*/ 198 h 231"/>
              <a:gd name="T10" fmla="*/ 209 w 231"/>
              <a:gd name="T11" fmla="*/ 182 h 231"/>
              <a:gd name="T12" fmla="*/ 220 w 231"/>
              <a:gd name="T13" fmla="*/ 163 h 231"/>
              <a:gd name="T14" fmla="*/ 227 w 231"/>
              <a:gd name="T15" fmla="*/ 142 h 231"/>
              <a:gd name="T16" fmla="*/ 231 w 231"/>
              <a:gd name="T17" fmla="*/ 119 h 231"/>
              <a:gd name="T18" fmla="*/ 228 w 231"/>
              <a:gd name="T19" fmla="*/ 96 h 231"/>
              <a:gd name="T20" fmla="*/ 222 w 231"/>
              <a:gd name="T21" fmla="*/ 74 h 231"/>
              <a:gd name="T22" fmla="*/ 212 w 231"/>
              <a:gd name="T23" fmla="*/ 54 h 231"/>
              <a:gd name="T24" fmla="*/ 199 w 231"/>
              <a:gd name="T25" fmla="*/ 36 h 231"/>
              <a:gd name="T26" fmla="*/ 183 w 231"/>
              <a:gd name="T27" fmla="*/ 22 h 231"/>
              <a:gd name="T28" fmla="*/ 165 w 231"/>
              <a:gd name="T29" fmla="*/ 11 h 231"/>
              <a:gd name="T30" fmla="*/ 145 w 231"/>
              <a:gd name="T31" fmla="*/ 3 h 231"/>
              <a:gd name="T32" fmla="*/ 123 w 231"/>
              <a:gd name="T33" fmla="*/ 0 h 231"/>
              <a:gd name="T34" fmla="*/ 98 w 231"/>
              <a:gd name="T35" fmla="*/ 2 h 231"/>
              <a:gd name="T36" fmla="*/ 76 w 231"/>
              <a:gd name="T37" fmla="*/ 7 h 231"/>
              <a:gd name="T38" fmla="*/ 55 w 231"/>
              <a:gd name="T39" fmla="*/ 17 h 231"/>
              <a:gd name="T40" fmla="*/ 38 w 231"/>
              <a:gd name="T41" fmla="*/ 30 h 231"/>
              <a:gd name="T42" fmla="*/ 23 w 231"/>
              <a:gd name="T43" fmla="*/ 45 h 231"/>
              <a:gd name="T44" fmla="*/ 12 w 231"/>
              <a:gd name="T45" fmla="*/ 63 h 231"/>
              <a:gd name="T46" fmla="*/ 4 w 231"/>
              <a:gd name="T47" fmla="*/ 83 h 231"/>
              <a:gd name="T48" fmla="*/ 0 w 231"/>
              <a:gd name="T49" fmla="*/ 104 h 231"/>
              <a:gd name="T50" fmla="*/ 1 w 231"/>
              <a:gd name="T51" fmla="*/ 129 h 231"/>
              <a:gd name="T52" fmla="*/ 7 w 231"/>
              <a:gd name="T53" fmla="*/ 152 h 231"/>
              <a:gd name="T54" fmla="*/ 16 w 231"/>
              <a:gd name="T55" fmla="*/ 173 h 231"/>
              <a:gd name="T56" fmla="*/ 29 w 231"/>
              <a:gd name="T57" fmla="*/ 191 h 231"/>
              <a:gd name="T58" fmla="*/ 44 w 231"/>
              <a:gd name="T59" fmla="*/ 206 h 231"/>
              <a:gd name="T60" fmla="*/ 61 w 231"/>
              <a:gd name="T61" fmla="*/ 217 h 231"/>
              <a:gd name="T62" fmla="*/ 81 w 231"/>
              <a:gd name="T63" fmla="*/ 226 h 231"/>
              <a:gd name="T64" fmla="*/ 102 w 231"/>
              <a:gd name="T65" fmla="*/ 230 h 231"/>
              <a:gd name="T66" fmla="*/ 115 w 231"/>
              <a:gd name="T67" fmla="*/ 231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31" h="231">
                <a:moveTo>
                  <a:pt x="115" y="231"/>
                </a:moveTo>
                <a:lnTo>
                  <a:pt x="138" y="229"/>
                </a:lnTo>
                <a:lnTo>
                  <a:pt x="159" y="222"/>
                </a:lnTo>
                <a:lnTo>
                  <a:pt x="178" y="212"/>
                </a:lnTo>
                <a:lnTo>
                  <a:pt x="195" y="198"/>
                </a:lnTo>
                <a:lnTo>
                  <a:pt x="209" y="182"/>
                </a:lnTo>
                <a:lnTo>
                  <a:pt x="220" y="163"/>
                </a:lnTo>
                <a:lnTo>
                  <a:pt x="227" y="142"/>
                </a:lnTo>
                <a:lnTo>
                  <a:pt x="231" y="119"/>
                </a:lnTo>
                <a:lnTo>
                  <a:pt x="228" y="96"/>
                </a:lnTo>
                <a:lnTo>
                  <a:pt x="222" y="74"/>
                </a:lnTo>
                <a:lnTo>
                  <a:pt x="212" y="54"/>
                </a:lnTo>
                <a:lnTo>
                  <a:pt x="199" y="36"/>
                </a:lnTo>
                <a:lnTo>
                  <a:pt x="183" y="22"/>
                </a:lnTo>
                <a:lnTo>
                  <a:pt x="165" y="11"/>
                </a:lnTo>
                <a:lnTo>
                  <a:pt x="145" y="3"/>
                </a:lnTo>
                <a:lnTo>
                  <a:pt x="123" y="0"/>
                </a:lnTo>
                <a:lnTo>
                  <a:pt x="98" y="2"/>
                </a:lnTo>
                <a:lnTo>
                  <a:pt x="76" y="7"/>
                </a:lnTo>
                <a:lnTo>
                  <a:pt x="55" y="17"/>
                </a:lnTo>
                <a:lnTo>
                  <a:pt x="38" y="30"/>
                </a:lnTo>
                <a:lnTo>
                  <a:pt x="23" y="45"/>
                </a:lnTo>
                <a:lnTo>
                  <a:pt x="12" y="63"/>
                </a:lnTo>
                <a:lnTo>
                  <a:pt x="4" y="83"/>
                </a:lnTo>
                <a:lnTo>
                  <a:pt x="0" y="104"/>
                </a:lnTo>
                <a:lnTo>
                  <a:pt x="1" y="129"/>
                </a:lnTo>
                <a:lnTo>
                  <a:pt x="7" y="152"/>
                </a:lnTo>
                <a:lnTo>
                  <a:pt x="16" y="173"/>
                </a:lnTo>
                <a:lnTo>
                  <a:pt x="29" y="191"/>
                </a:lnTo>
                <a:lnTo>
                  <a:pt x="44" y="206"/>
                </a:lnTo>
                <a:lnTo>
                  <a:pt x="61" y="217"/>
                </a:lnTo>
                <a:lnTo>
                  <a:pt x="81" y="226"/>
                </a:lnTo>
                <a:lnTo>
                  <a:pt x="102" y="230"/>
                </a:lnTo>
                <a:lnTo>
                  <a:pt x="115" y="231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321">
            <a:solidFill>
              <a:srgbClr val="FFFFFF"/>
            </a:solidFill>
            <a:round/>
            <a:headEnd/>
            <a:tailEnd/>
          </a:ln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/>
            <a:endParaRPr lang="en-GB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Freeform 13"/>
          <p:cNvSpPr>
            <a:spLocks noChangeAspect="1"/>
          </p:cNvSpPr>
          <p:nvPr/>
        </p:nvSpPr>
        <p:spPr bwMode="auto">
          <a:xfrm>
            <a:off x="4178828" y="4630994"/>
            <a:ext cx="1480299" cy="1508760"/>
          </a:xfrm>
          <a:custGeom>
            <a:avLst/>
            <a:gdLst>
              <a:gd name="T0" fmla="*/ 81 w 156"/>
              <a:gd name="T1" fmla="*/ 0 h 159"/>
              <a:gd name="T2" fmla="*/ 57 w 156"/>
              <a:gd name="T3" fmla="*/ 3 h 159"/>
              <a:gd name="T4" fmla="*/ 37 w 156"/>
              <a:gd name="T5" fmla="*/ 11 h 159"/>
              <a:gd name="T6" fmla="*/ 20 w 156"/>
              <a:gd name="T7" fmla="*/ 25 h 159"/>
              <a:gd name="T8" fmla="*/ 7 w 156"/>
              <a:gd name="T9" fmla="*/ 42 h 159"/>
              <a:gd name="T10" fmla="*/ 0 w 156"/>
              <a:gd name="T11" fmla="*/ 62 h 159"/>
              <a:gd name="T12" fmla="*/ 1 w 156"/>
              <a:gd name="T13" fmla="*/ 89 h 159"/>
              <a:gd name="T14" fmla="*/ 8 w 156"/>
              <a:gd name="T15" fmla="*/ 112 h 159"/>
              <a:gd name="T16" fmla="*/ 19 w 156"/>
              <a:gd name="T17" fmla="*/ 131 h 159"/>
              <a:gd name="T18" fmla="*/ 34 w 156"/>
              <a:gd name="T19" fmla="*/ 145 h 159"/>
              <a:gd name="T20" fmla="*/ 51 w 156"/>
              <a:gd name="T21" fmla="*/ 154 h 159"/>
              <a:gd name="T22" fmla="*/ 71 w 156"/>
              <a:gd name="T23" fmla="*/ 158 h 159"/>
              <a:gd name="T24" fmla="*/ 77 w 156"/>
              <a:gd name="T25" fmla="*/ 158 h 159"/>
              <a:gd name="T26" fmla="*/ 100 w 156"/>
              <a:gd name="T27" fmla="*/ 155 h 159"/>
              <a:gd name="T28" fmla="*/ 120 w 156"/>
              <a:gd name="T29" fmla="*/ 146 h 159"/>
              <a:gd name="T30" fmla="*/ 136 w 156"/>
              <a:gd name="T31" fmla="*/ 132 h 159"/>
              <a:gd name="T32" fmla="*/ 148 w 156"/>
              <a:gd name="T33" fmla="*/ 114 h 159"/>
              <a:gd name="T34" fmla="*/ 155 w 156"/>
              <a:gd name="T35" fmla="*/ 93 h 159"/>
              <a:gd name="T36" fmla="*/ 153 w 156"/>
              <a:gd name="T37" fmla="*/ 67 h 159"/>
              <a:gd name="T38" fmla="*/ 146 w 156"/>
              <a:gd name="T39" fmla="*/ 44 h 159"/>
              <a:gd name="T40" fmla="*/ 134 w 156"/>
              <a:gd name="T41" fmla="*/ 26 h 159"/>
              <a:gd name="T42" fmla="*/ 119 w 156"/>
              <a:gd name="T43" fmla="*/ 12 h 159"/>
              <a:gd name="T44" fmla="*/ 101 w 156"/>
              <a:gd name="T45" fmla="*/ 3 h 159"/>
              <a:gd name="T46" fmla="*/ 81 w 156"/>
              <a:gd name="T47" fmla="*/ 0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56" h="159">
                <a:moveTo>
                  <a:pt x="81" y="0"/>
                </a:moveTo>
                <a:lnTo>
                  <a:pt x="57" y="3"/>
                </a:lnTo>
                <a:lnTo>
                  <a:pt x="37" y="11"/>
                </a:lnTo>
                <a:lnTo>
                  <a:pt x="20" y="25"/>
                </a:lnTo>
                <a:lnTo>
                  <a:pt x="7" y="42"/>
                </a:lnTo>
                <a:lnTo>
                  <a:pt x="0" y="62"/>
                </a:lnTo>
                <a:lnTo>
                  <a:pt x="1" y="89"/>
                </a:lnTo>
                <a:lnTo>
                  <a:pt x="8" y="112"/>
                </a:lnTo>
                <a:lnTo>
                  <a:pt x="19" y="131"/>
                </a:lnTo>
                <a:lnTo>
                  <a:pt x="34" y="145"/>
                </a:lnTo>
                <a:lnTo>
                  <a:pt x="51" y="154"/>
                </a:lnTo>
                <a:lnTo>
                  <a:pt x="71" y="158"/>
                </a:lnTo>
                <a:lnTo>
                  <a:pt x="77" y="158"/>
                </a:lnTo>
                <a:lnTo>
                  <a:pt x="100" y="155"/>
                </a:lnTo>
                <a:lnTo>
                  <a:pt x="120" y="146"/>
                </a:lnTo>
                <a:lnTo>
                  <a:pt x="136" y="132"/>
                </a:lnTo>
                <a:lnTo>
                  <a:pt x="148" y="114"/>
                </a:lnTo>
                <a:lnTo>
                  <a:pt x="155" y="93"/>
                </a:lnTo>
                <a:lnTo>
                  <a:pt x="153" y="67"/>
                </a:lnTo>
                <a:lnTo>
                  <a:pt x="146" y="44"/>
                </a:lnTo>
                <a:lnTo>
                  <a:pt x="134" y="26"/>
                </a:lnTo>
                <a:lnTo>
                  <a:pt x="119" y="12"/>
                </a:lnTo>
                <a:lnTo>
                  <a:pt x="101" y="3"/>
                </a:lnTo>
                <a:lnTo>
                  <a:pt x="81" y="0"/>
                </a:lnTo>
                <a:close/>
              </a:path>
            </a:pathLst>
          </a:custGeom>
          <a:solidFill>
            <a:srgbClr val="FFD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/>
            <a:endParaRPr lang="en-GB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Freeform 15"/>
          <p:cNvSpPr>
            <a:spLocks noChangeAspect="1"/>
          </p:cNvSpPr>
          <p:nvPr/>
        </p:nvSpPr>
        <p:spPr bwMode="auto">
          <a:xfrm>
            <a:off x="2102148" y="4925527"/>
            <a:ext cx="1474216" cy="1508760"/>
          </a:xfrm>
          <a:custGeom>
            <a:avLst/>
            <a:gdLst>
              <a:gd name="T0" fmla="*/ 67 w 128"/>
              <a:gd name="T1" fmla="*/ 0 h 131"/>
              <a:gd name="T2" fmla="*/ 43 w 128"/>
              <a:gd name="T3" fmla="*/ 3 h 131"/>
              <a:gd name="T4" fmla="*/ 23 w 128"/>
              <a:gd name="T5" fmla="*/ 13 h 131"/>
              <a:gd name="T6" fmla="*/ 9 w 128"/>
              <a:gd name="T7" fmla="*/ 28 h 131"/>
              <a:gd name="T8" fmla="*/ 0 w 128"/>
              <a:gd name="T9" fmla="*/ 48 h 131"/>
              <a:gd name="T10" fmla="*/ 1 w 128"/>
              <a:gd name="T11" fmla="*/ 75 h 131"/>
              <a:gd name="T12" fmla="*/ 9 w 128"/>
              <a:gd name="T13" fmla="*/ 97 h 131"/>
              <a:gd name="T14" fmla="*/ 21 w 128"/>
              <a:gd name="T15" fmla="*/ 114 h 131"/>
              <a:gd name="T16" fmla="*/ 37 w 128"/>
              <a:gd name="T17" fmla="*/ 125 h 131"/>
              <a:gd name="T18" fmla="*/ 56 w 128"/>
              <a:gd name="T19" fmla="*/ 130 h 131"/>
              <a:gd name="T20" fmla="*/ 63 w 128"/>
              <a:gd name="T21" fmla="*/ 130 h 131"/>
              <a:gd name="T22" fmla="*/ 85 w 128"/>
              <a:gd name="T23" fmla="*/ 126 h 131"/>
              <a:gd name="T24" fmla="*/ 104 w 128"/>
              <a:gd name="T25" fmla="*/ 116 h 131"/>
              <a:gd name="T26" fmla="*/ 118 w 128"/>
              <a:gd name="T27" fmla="*/ 99 h 131"/>
              <a:gd name="T28" fmla="*/ 127 w 128"/>
              <a:gd name="T29" fmla="*/ 79 h 131"/>
              <a:gd name="T30" fmla="*/ 124 w 128"/>
              <a:gd name="T31" fmla="*/ 52 h 131"/>
              <a:gd name="T32" fmla="*/ 116 w 128"/>
              <a:gd name="T33" fmla="*/ 31 h 131"/>
              <a:gd name="T34" fmla="*/ 103 w 128"/>
              <a:gd name="T35" fmla="*/ 15 h 131"/>
              <a:gd name="T36" fmla="*/ 86 w 128"/>
              <a:gd name="T37" fmla="*/ 4 h 131"/>
              <a:gd name="T38" fmla="*/ 67 w 128"/>
              <a:gd name="T39" fmla="*/ 0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28" h="131">
                <a:moveTo>
                  <a:pt x="67" y="0"/>
                </a:moveTo>
                <a:lnTo>
                  <a:pt x="43" y="3"/>
                </a:lnTo>
                <a:lnTo>
                  <a:pt x="23" y="13"/>
                </a:lnTo>
                <a:lnTo>
                  <a:pt x="9" y="28"/>
                </a:lnTo>
                <a:lnTo>
                  <a:pt x="0" y="48"/>
                </a:lnTo>
                <a:lnTo>
                  <a:pt x="1" y="75"/>
                </a:lnTo>
                <a:lnTo>
                  <a:pt x="9" y="97"/>
                </a:lnTo>
                <a:lnTo>
                  <a:pt x="21" y="114"/>
                </a:lnTo>
                <a:lnTo>
                  <a:pt x="37" y="125"/>
                </a:lnTo>
                <a:lnTo>
                  <a:pt x="56" y="130"/>
                </a:lnTo>
                <a:lnTo>
                  <a:pt x="63" y="130"/>
                </a:lnTo>
                <a:lnTo>
                  <a:pt x="85" y="126"/>
                </a:lnTo>
                <a:lnTo>
                  <a:pt x="104" y="116"/>
                </a:lnTo>
                <a:lnTo>
                  <a:pt x="118" y="99"/>
                </a:lnTo>
                <a:lnTo>
                  <a:pt x="127" y="79"/>
                </a:lnTo>
                <a:lnTo>
                  <a:pt x="124" y="52"/>
                </a:lnTo>
                <a:lnTo>
                  <a:pt x="116" y="31"/>
                </a:lnTo>
                <a:lnTo>
                  <a:pt x="103" y="15"/>
                </a:lnTo>
                <a:lnTo>
                  <a:pt x="86" y="4"/>
                </a:lnTo>
                <a:lnTo>
                  <a:pt x="67" y="0"/>
                </a:lnTo>
                <a:close/>
              </a:path>
            </a:pathLst>
          </a:custGeom>
          <a:solidFill>
            <a:srgbClr val="BB4C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/>
            <a:endParaRPr lang="en-GB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346545" y="1361747"/>
            <a:ext cx="11448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4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pepper</a:t>
            </a:r>
            <a:endParaRPr lang="en-GB" sz="24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838481" y="2538725"/>
            <a:ext cx="11785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4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prawns</a:t>
            </a:r>
            <a:endParaRPr lang="en-GB" sz="24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701642" y="4202643"/>
            <a:ext cx="15675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lemon juice</a:t>
            </a:r>
            <a:endParaRPr lang="en-GB" sz="24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124875" y="4969875"/>
            <a:ext cx="158168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spring onions</a:t>
            </a:r>
            <a:endParaRPr lang="en-GB" sz="24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341402" y="5419578"/>
            <a:ext cx="10070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4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celery</a:t>
            </a:r>
            <a:endParaRPr lang="en-GB" sz="24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557167" y="1619632"/>
            <a:ext cx="6639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4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salt</a:t>
            </a:r>
            <a:endParaRPr lang="en-GB" sz="24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292003" y="3483598"/>
            <a:ext cx="15807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mayonna-ise</a:t>
            </a:r>
            <a:endParaRPr lang="en-GB" sz="24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0" name="Straight Arrow Connector 19"/>
          <p:cNvCxnSpPr>
            <a:stCxn id="11" idx="38"/>
            <a:endCxn id="13" idx="31"/>
          </p:cNvCxnSpPr>
          <p:nvPr/>
        </p:nvCxnSpPr>
        <p:spPr>
          <a:xfrm flipV="1">
            <a:off x="4522950" y="2314303"/>
            <a:ext cx="170693" cy="310149"/>
          </a:xfrm>
          <a:prstGeom prst="straightConnector1">
            <a:avLst/>
          </a:prstGeom>
          <a:ln w="254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1" idx="30"/>
            <a:endCxn id="12" idx="12"/>
          </p:cNvCxnSpPr>
          <p:nvPr/>
        </p:nvCxnSpPr>
        <p:spPr>
          <a:xfrm flipV="1">
            <a:off x="5214119" y="3262681"/>
            <a:ext cx="648655" cy="175286"/>
          </a:xfrm>
          <a:prstGeom prst="straightConnector1">
            <a:avLst/>
          </a:prstGeom>
          <a:ln w="254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1" idx="26"/>
            <a:endCxn id="7" idx="9"/>
          </p:cNvCxnSpPr>
          <p:nvPr/>
        </p:nvCxnSpPr>
        <p:spPr>
          <a:xfrm>
            <a:off x="5081037" y="3993905"/>
            <a:ext cx="734683" cy="207516"/>
          </a:xfrm>
          <a:prstGeom prst="straightConnector1">
            <a:avLst/>
          </a:prstGeom>
          <a:ln w="254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1" idx="22"/>
            <a:endCxn id="14" idx="1"/>
          </p:cNvCxnSpPr>
          <p:nvPr/>
        </p:nvCxnSpPr>
        <p:spPr>
          <a:xfrm>
            <a:off x="4658179" y="4354514"/>
            <a:ext cx="61527" cy="304947"/>
          </a:xfrm>
          <a:prstGeom prst="straightConnector1">
            <a:avLst/>
          </a:prstGeom>
          <a:ln w="254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1" idx="15"/>
            <a:endCxn id="16" idx="18"/>
          </p:cNvCxnSpPr>
          <p:nvPr/>
        </p:nvCxnSpPr>
        <p:spPr>
          <a:xfrm flipH="1">
            <a:off x="3092637" y="4206407"/>
            <a:ext cx="614647" cy="765189"/>
          </a:xfrm>
          <a:prstGeom prst="straightConnector1">
            <a:avLst/>
          </a:prstGeom>
          <a:ln w="254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1" idx="11"/>
            <a:endCxn id="5" idx="31"/>
          </p:cNvCxnSpPr>
          <p:nvPr/>
        </p:nvCxnSpPr>
        <p:spPr>
          <a:xfrm flipH="1" flipV="1">
            <a:off x="2789852" y="3686741"/>
            <a:ext cx="625510" cy="45294"/>
          </a:xfrm>
          <a:prstGeom prst="straightConnector1">
            <a:avLst/>
          </a:prstGeom>
          <a:ln w="254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1" idx="4"/>
            <a:endCxn id="6" idx="32"/>
          </p:cNvCxnSpPr>
          <p:nvPr/>
        </p:nvCxnSpPr>
        <p:spPr>
          <a:xfrm flipH="1" flipV="1">
            <a:off x="3322299" y="2463917"/>
            <a:ext cx="384985" cy="353718"/>
          </a:xfrm>
          <a:prstGeom prst="straightConnector1">
            <a:avLst/>
          </a:prstGeom>
          <a:ln w="254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7686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0" grpId="0"/>
      <p:bldP spid="15" grpId="0"/>
      <p:bldP spid="17" grpId="0"/>
      <p:bldP spid="1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2009</TotalTime>
  <Words>1477</Words>
  <Application>Microsoft Office PowerPoint</Application>
  <PresentationFormat>On-screen Show (4:3)</PresentationFormat>
  <Paragraphs>226</Paragraphs>
  <Slides>18</Slides>
  <Notes>1</Notes>
  <HiddenSlides>0</HiddenSlides>
  <MMClips>3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Algerian</vt:lpstr>
      <vt:lpstr>arial</vt:lpstr>
      <vt:lpstr>arial</vt:lpstr>
      <vt:lpstr>Arial Black</vt:lpstr>
      <vt:lpstr>Calibri</vt:lpstr>
      <vt:lpstr>Tahoma</vt:lpstr>
      <vt:lpstr>Times New Roman</vt:lpstr>
      <vt:lpstr>Office Theme</vt:lpstr>
      <vt:lpstr>PowerPoint Presentation</vt:lpstr>
      <vt:lpstr>PowerPoint Presentation</vt:lpstr>
      <vt:lpstr>Warm up</vt:lpstr>
      <vt:lpstr>I. Vocabulary</vt:lpstr>
      <vt:lpstr>PowerPoint Presentation</vt:lpstr>
      <vt:lpstr>PowerPoint Presentation</vt:lpstr>
      <vt:lpstr>II. Listen and read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III. Homework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the teachers to our class</dc:title>
  <dc:creator>Nguyet</dc:creator>
  <cp:lastModifiedBy>Nguyen Thi Hien Nguyen Thi Hien</cp:lastModifiedBy>
  <cp:revision>355</cp:revision>
  <dcterms:created xsi:type="dcterms:W3CDTF">2016-12-15T15:38:30Z</dcterms:created>
  <dcterms:modified xsi:type="dcterms:W3CDTF">2024-01-20T23:55:02Z</dcterms:modified>
</cp:coreProperties>
</file>