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3"/>
  </p:notesMasterIdLst>
  <p:sldIdLst>
    <p:sldId id="352" r:id="rId2"/>
    <p:sldId id="277" r:id="rId3"/>
    <p:sldId id="278" r:id="rId4"/>
    <p:sldId id="279" r:id="rId5"/>
    <p:sldId id="280" r:id="rId6"/>
    <p:sldId id="281" r:id="rId7"/>
    <p:sldId id="282" r:id="rId8"/>
    <p:sldId id="284" r:id="rId9"/>
    <p:sldId id="285" r:id="rId10"/>
    <p:sldId id="286" r:id="rId11"/>
    <p:sldId id="27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7EE85F-2293-419A-8DE8-29DB6729419A}">
          <p14:sldIdLst>
            <p14:sldId id="352"/>
            <p14:sldId id="277"/>
            <p14:sldId id="278"/>
            <p14:sldId id="279"/>
            <p14:sldId id="280"/>
            <p14:sldId id="281"/>
            <p14:sldId id="282"/>
            <p14:sldId id="284"/>
            <p14:sldId id="285"/>
            <p14:sldId id="286"/>
          </p14:sldIdLst>
        </p14:section>
        <p14:section name="Untitled Section" id="{0322C9CE-714C-4832-BE9F-28308027BEA3}">
          <p14:sldIdLst>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10AC"/>
    <a:srgbClr val="DF2FC6"/>
    <a:srgbClr val="A70D91"/>
    <a:srgbClr val="EC80DD"/>
    <a:srgbClr val="00B853"/>
    <a:srgbClr val="009999"/>
    <a:srgbClr val="00CC66"/>
    <a:srgbClr val="33CC33"/>
    <a:srgbClr val="00CC5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16" autoAdjust="0"/>
  </p:normalViewPr>
  <p:slideViewPr>
    <p:cSldViewPr>
      <p:cViewPr varScale="1">
        <p:scale>
          <a:sx n="74" d="100"/>
          <a:sy n="74" d="100"/>
        </p:scale>
        <p:origin x="1060" y="5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746119-A797-4CA8-A969-B21291E98112}" type="datetimeFigureOut">
              <a:rPr lang="en-GB" smtClean="0"/>
              <a:pPr/>
              <a:t>06/01/2024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2F04CE-1EC4-4129-AA9C-BCF50C9578F3}" type="slidenum">
              <a:rPr lang="en-GB" smtClean="0"/>
              <a:pPr/>
              <a:t>‹#›</a:t>
            </a:fld>
            <a:endParaRPr lang="en-GB" dirty="0"/>
          </a:p>
        </p:txBody>
      </p:sp>
    </p:spTree>
    <p:extLst>
      <p:ext uri="{BB962C8B-B14F-4D97-AF65-F5344CB8AC3E}">
        <p14:creationId xmlns:p14="http://schemas.microsoft.com/office/powerpoint/2010/main" val="3417351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42F04CE-1EC4-4129-AA9C-BCF50C9578F3}" type="slidenum">
              <a:rPr lang="en-GB" smtClean="0"/>
              <a:pPr/>
              <a:t>10</a:t>
            </a:fld>
            <a:endParaRPr lang="en-GB" dirty="0"/>
          </a:p>
        </p:txBody>
      </p:sp>
    </p:spTree>
    <p:extLst>
      <p:ext uri="{BB962C8B-B14F-4D97-AF65-F5344CB8AC3E}">
        <p14:creationId xmlns:p14="http://schemas.microsoft.com/office/powerpoint/2010/main" val="3296335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62CC335-DC0F-4FEB-B8A8-71E6DC2453B4}" type="datetime1">
              <a:rPr lang="en-GB" smtClean="0"/>
              <a:pPr/>
              <a:t>06/01/2024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8861814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5E4397-6156-4024-94B1-858ED112A9FE}" type="datetime1">
              <a:rPr lang="en-GB" smtClean="0"/>
              <a:pPr/>
              <a:t>06/01/2024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3039420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A3EDAF-D377-45D7-8B02-9EEB82F7CF92}" type="datetime1">
              <a:rPr lang="en-GB" smtClean="0"/>
              <a:pPr/>
              <a:t>06/01/2024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41261051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A6255D-17F7-43F0-8E8B-F2A26B20E467}" type="datetime1">
              <a:rPr lang="en-GB" smtClean="0"/>
              <a:pPr/>
              <a:t>06/01/2024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4648080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4E7534-FDDE-4F0D-8773-796601AA49A1}" type="datetime1">
              <a:rPr lang="en-GB" smtClean="0"/>
              <a:pPr/>
              <a:t>06/01/2024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21954097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C9DB2F-1C69-4F17-BE66-793F45D2230A}" type="datetime1">
              <a:rPr lang="en-GB" smtClean="0"/>
              <a:pPr/>
              <a:t>06/01/2024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117293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1EB4FC5-A2A2-4408-BFAE-68EC5F9383E4}" type="datetime1">
              <a:rPr lang="en-GB" smtClean="0"/>
              <a:pPr/>
              <a:t>06/01/2024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7054678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A796C7E-1E53-4DFB-BA91-3BF268E505EC}" type="datetime1">
              <a:rPr lang="en-GB" smtClean="0"/>
              <a:pPr/>
              <a:t>06/01/2024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2432387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72E13D1-6B1F-4D21-A866-7E27DBBF8C2D}" type="datetime1">
              <a:rPr lang="en-GB" smtClean="0"/>
              <a:pPr/>
              <a:t>06/01/2024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40723303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7AA670-9342-4CAE-9B80-CF5C35031751}" type="datetime1">
              <a:rPr lang="en-GB" smtClean="0"/>
              <a:pPr/>
              <a:t>06/01/2024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4480090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24A7BE-2E23-4031-BFEA-8651A90C8250}" type="datetime1">
              <a:rPr lang="en-GB" smtClean="0"/>
              <a:pPr/>
              <a:t>06/01/2024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7179724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412170-831E-4DDB-9074-FAB047C5B05F}" type="datetime1">
              <a:rPr lang="en-GB" smtClean="0"/>
              <a:pPr/>
              <a:t>06/01/2024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3760730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30">
          <a:fgClr>
            <a:srgbClr val="FFFF00"/>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defRPr>
            </a:lvl1pPr>
          </a:lstStyle>
          <a:p>
            <a:fld id="{5488B4E8-806E-46AD-86E4-990571E66A2F}" type="datetime1">
              <a:rPr lang="en-GB" smtClean="0"/>
              <a:pPr/>
              <a:t>06/01/2024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defRPr>
            </a:lvl1p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978450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nền Powerpoint làm Slide chào hỏi 10 - Kinh nghiệm dạy học">
            <a:extLst>
              <a:ext uri="{FF2B5EF4-FFF2-40B4-BE49-F238E27FC236}">
                <a16:creationId xmlns:a16="http://schemas.microsoft.com/office/drawing/2014/main" id="{894BBEDC-F54C-EE29-9D33-3E8854AFB5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7530" y="1538104"/>
            <a:ext cx="6690796" cy="378179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7DD1AF-1262-2A13-C784-A99C0C12842A}"/>
              </a:ext>
            </a:extLst>
          </p:cNvPr>
          <p:cNvSpPr txBox="1"/>
          <p:nvPr/>
        </p:nvSpPr>
        <p:spPr>
          <a:xfrm>
            <a:off x="1904431" y="2410698"/>
            <a:ext cx="5335139" cy="1059970"/>
          </a:xfrm>
          <a:prstGeom prst="rect">
            <a:avLst/>
          </a:prstGeom>
          <a:noFill/>
        </p:spPr>
        <p:txBody>
          <a:bodyPr wrap="square" rtlCol="0">
            <a:spAutoFit/>
          </a:bodyPr>
          <a:lstStyle/>
          <a:p>
            <a:pPr algn="ctr"/>
            <a:r>
              <a:rPr lang="en-US" sz="1765" dirty="0">
                <a:ln w="38100">
                  <a:noFill/>
                </a:ln>
                <a:solidFill>
                  <a:srgbClr val="FF0000"/>
                </a:solidFill>
                <a:cs typeface="Times New Roman" panose="02020603050405020304" pitchFamily="18" charset="0"/>
              </a:rPr>
              <a:t>BÀI GIẢNG ĐIỆN TỬ MÔN TIẾNG ANH 9</a:t>
            </a:r>
          </a:p>
          <a:p>
            <a:pPr algn="ctr"/>
            <a:endParaRPr lang="en-US" sz="993" dirty="0">
              <a:ln w="38100">
                <a:noFill/>
              </a:ln>
              <a:solidFill>
                <a:srgbClr val="FF0000"/>
              </a:solidFill>
              <a:cs typeface="Times New Roman" panose="02020603050405020304" pitchFamily="18" charset="0"/>
            </a:endParaRPr>
          </a:p>
          <a:p>
            <a:pPr algn="ctr"/>
            <a:r>
              <a:rPr lang="en-US" sz="1765" dirty="0">
                <a:ln w="38100">
                  <a:noFill/>
                </a:ln>
                <a:solidFill>
                  <a:srgbClr val="FFFF00"/>
                </a:solidFill>
                <a:cs typeface="Times New Roman" panose="02020603050405020304" pitchFamily="18" charset="0"/>
              </a:rPr>
              <a:t>UNIT 6: VIET NAM –THEN AND NOW</a:t>
            </a:r>
          </a:p>
          <a:p>
            <a:pPr algn="ctr"/>
            <a:r>
              <a:rPr lang="en-US" sz="1765" dirty="0">
                <a:ln w="38100">
                  <a:noFill/>
                </a:ln>
                <a:solidFill>
                  <a:srgbClr val="FFFF00"/>
                </a:solidFill>
                <a:cs typeface="Times New Roman" panose="02020603050405020304" pitchFamily="18" charset="0"/>
              </a:rPr>
              <a:t>Lesson 7 :   Looking back &amp; project</a:t>
            </a:r>
            <a:endParaRPr lang="en-VN" sz="1765" dirty="0">
              <a:ln w="38100">
                <a:noFill/>
              </a:ln>
              <a:solidFill>
                <a:srgbClr val="FFFF00"/>
              </a:solidFill>
              <a:cs typeface="Times New Roman" panose="02020603050405020304" pitchFamily="18" charset="0"/>
            </a:endParaRPr>
          </a:p>
        </p:txBody>
      </p:sp>
      <p:pic>
        <p:nvPicPr>
          <p:cNvPr id="4" name="Picture 3">
            <a:extLst>
              <a:ext uri="{FF2B5EF4-FFF2-40B4-BE49-F238E27FC236}">
                <a16:creationId xmlns:a16="http://schemas.microsoft.com/office/drawing/2014/main" id="{D0ED2715-3602-A60F-684E-95177943243B}"/>
              </a:ext>
            </a:extLst>
          </p:cNvPr>
          <p:cNvPicPr>
            <a:picLocks noChangeAspect="1"/>
          </p:cNvPicPr>
          <p:nvPr/>
        </p:nvPicPr>
        <p:blipFill rotWithShape="1">
          <a:blip r:embed="rId3"/>
          <a:srcRect l="9323" t="7012" r="8375" b="3760"/>
          <a:stretch/>
        </p:blipFill>
        <p:spPr>
          <a:xfrm>
            <a:off x="1419949" y="1670193"/>
            <a:ext cx="566784" cy="570908"/>
          </a:xfrm>
          <a:prstGeom prst="ellipse">
            <a:avLst/>
          </a:prstGeom>
        </p:spPr>
      </p:pic>
      <p:sp>
        <p:nvSpPr>
          <p:cNvPr id="5" name="TextBox 4">
            <a:extLst>
              <a:ext uri="{FF2B5EF4-FFF2-40B4-BE49-F238E27FC236}">
                <a16:creationId xmlns:a16="http://schemas.microsoft.com/office/drawing/2014/main" id="{0D979643-5930-F34B-D70D-3C7631DB7CF4}"/>
              </a:ext>
            </a:extLst>
          </p:cNvPr>
          <p:cNvSpPr txBox="1"/>
          <p:nvPr/>
        </p:nvSpPr>
        <p:spPr>
          <a:xfrm>
            <a:off x="3198391" y="3501825"/>
            <a:ext cx="2316981" cy="567591"/>
          </a:xfrm>
          <a:prstGeom prst="rect">
            <a:avLst/>
          </a:prstGeom>
          <a:noFill/>
        </p:spPr>
        <p:txBody>
          <a:bodyPr wrap="none" rtlCol="0">
            <a:spAutoFit/>
          </a:bodyPr>
          <a:lstStyle/>
          <a:p>
            <a:r>
              <a:rPr lang="en-US" sz="1544" dirty="0">
                <a:ln w="38100">
                  <a:noFill/>
                </a:ln>
                <a:solidFill>
                  <a:schemeClr val="accent5">
                    <a:lumMod val="20000"/>
                    <a:lumOff val="80000"/>
                  </a:schemeClr>
                </a:solidFill>
                <a:cs typeface="Times New Roman" panose="02020603050405020304" pitchFamily="18" charset="0"/>
              </a:rPr>
              <a:t>GV: </a:t>
            </a:r>
            <a:r>
              <a:rPr lang="en-US" sz="1544" dirty="0" err="1">
                <a:ln w="38100">
                  <a:noFill/>
                </a:ln>
                <a:solidFill>
                  <a:schemeClr val="accent5">
                    <a:lumMod val="20000"/>
                    <a:lumOff val="80000"/>
                  </a:schemeClr>
                </a:solidFill>
                <a:cs typeface="Times New Roman" panose="02020603050405020304" pitchFamily="18" charset="0"/>
              </a:rPr>
              <a:t>Nguyễn</a:t>
            </a:r>
            <a:r>
              <a:rPr lang="en-US" sz="1544" dirty="0">
                <a:ln w="38100">
                  <a:noFill/>
                </a:ln>
                <a:solidFill>
                  <a:schemeClr val="accent5">
                    <a:lumMod val="20000"/>
                    <a:lumOff val="80000"/>
                  </a:schemeClr>
                </a:solidFill>
                <a:cs typeface="Times New Roman" panose="02020603050405020304" pitchFamily="18" charset="0"/>
              </a:rPr>
              <a:t> </a:t>
            </a:r>
            <a:r>
              <a:rPr lang="en-US" sz="1544" dirty="0" err="1">
                <a:ln w="38100">
                  <a:noFill/>
                </a:ln>
                <a:solidFill>
                  <a:schemeClr val="accent5">
                    <a:lumMod val="20000"/>
                    <a:lumOff val="80000"/>
                  </a:schemeClr>
                </a:solidFill>
                <a:cs typeface="Times New Roman" panose="02020603050405020304" pitchFamily="18" charset="0"/>
              </a:rPr>
              <a:t>Thị</a:t>
            </a:r>
            <a:r>
              <a:rPr lang="en-US" sz="1544" dirty="0">
                <a:ln w="38100">
                  <a:noFill/>
                </a:ln>
                <a:solidFill>
                  <a:schemeClr val="accent5">
                    <a:lumMod val="20000"/>
                    <a:lumOff val="80000"/>
                  </a:schemeClr>
                </a:solidFill>
                <a:cs typeface="Times New Roman" panose="02020603050405020304" pitchFamily="18" charset="0"/>
              </a:rPr>
              <a:t> </a:t>
            </a:r>
            <a:r>
              <a:rPr lang="en-US" sz="1544" dirty="0" err="1">
                <a:ln w="38100">
                  <a:noFill/>
                </a:ln>
                <a:solidFill>
                  <a:schemeClr val="accent5">
                    <a:lumMod val="20000"/>
                    <a:lumOff val="80000"/>
                  </a:schemeClr>
                </a:solidFill>
                <a:cs typeface="Times New Roman" panose="02020603050405020304" pitchFamily="18" charset="0"/>
              </a:rPr>
              <a:t>Hiền</a:t>
            </a:r>
            <a:endParaRPr lang="en-US" sz="1544" dirty="0">
              <a:ln w="38100">
                <a:noFill/>
              </a:ln>
              <a:solidFill>
                <a:schemeClr val="accent5">
                  <a:lumMod val="20000"/>
                  <a:lumOff val="80000"/>
                </a:schemeClr>
              </a:solidFill>
              <a:cs typeface="Times New Roman" panose="02020603050405020304" pitchFamily="18" charset="0"/>
            </a:endParaRPr>
          </a:p>
          <a:p>
            <a:r>
              <a:rPr lang="en-US" sz="1544" dirty="0" err="1">
                <a:ln w="38100">
                  <a:noFill/>
                </a:ln>
                <a:solidFill>
                  <a:schemeClr val="accent5">
                    <a:lumMod val="20000"/>
                    <a:lumOff val="80000"/>
                  </a:schemeClr>
                </a:solidFill>
                <a:cs typeface="Times New Roman" panose="02020603050405020304" pitchFamily="18" charset="0"/>
              </a:rPr>
              <a:t>Tổ</a:t>
            </a:r>
            <a:r>
              <a:rPr lang="en-US" sz="1544" dirty="0">
                <a:ln w="38100">
                  <a:noFill/>
                </a:ln>
                <a:solidFill>
                  <a:schemeClr val="accent5">
                    <a:lumMod val="20000"/>
                    <a:lumOff val="80000"/>
                  </a:schemeClr>
                </a:solidFill>
                <a:cs typeface="Times New Roman" panose="02020603050405020304" pitchFamily="18" charset="0"/>
              </a:rPr>
              <a:t> </a:t>
            </a:r>
            <a:r>
              <a:rPr lang="en-US" sz="1544" dirty="0" err="1">
                <a:ln w="38100">
                  <a:noFill/>
                </a:ln>
                <a:solidFill>
                  <a:schemeClr val="accent5">
                    <a:lumMod val="20000"/>
                    <a:lumOff val="80000"/>
                  </a:schemeClr>
                </a:solidFill>
                <a:cs typeface="Times New Roman" panose="02020603050405020304" pitchFamily="18" charset="0"/>
              </a:rPr>
              <a:t>Ngoại</a:t>
            </a:r>
            <a:r>
              <a:rPr lang="en-US" sz="1544" dirty="0">
                <a:ln w="38100">
                  <a:noFill/>
                </a:ln>
                <a:solidFill>
                  <a:schemeClr val="accent5">
                    <a:lumMod val="20000"/>
                    <a:lumOff val="80000"/>
                  </a:schemeClr>
                </a:solidFill>
                <a:cs typeface="Times New Roman" panose="02020603050405020304" pitchFamily="18" charset="0"/>
              </a:rPr>
              <a:t> </a:t>
            </a:r>
            <a:r>
              <a:rPr lang="en-US" sz="1544" dirty="0" err="1">
                <a:ln w="38100">
                  <a:noFill/>
                </a:ln>
                <a:solidFill>
                  <a:schemeClr val="accent5">
                    <a:lumMod val="20000"/>
                    <a:lumOff val="80000"/>
                  </a:schemeClr>
                </a:solidFill>
                <a:cs typeface="Times New Roman" panose="02020603050405020304" pitchFamily="18" charset="0"/>
              </a:rPr>
              <a:t>Ngữ</a:t>
            </a:r>
            <a:r>
              <a:rPr lang="en-US" sz="1544" dirty="0">
                <a:ln w="38100">
                  <a:noFill/>
                </a:ln>
                <a:solidFill>
                  <a:schemeClr val="accent5">
                    <a:lumMod val="20000"/>
                    <a:lumOff val="80000"/>
                  </a:schemeClr>
                </a:solidFill>
                <a:cs typeface="Times New Roman" panose="02020603050405020304" pitchFamily="18" charset="0"/>
              </a:rPr>
              <a:t> - </a:t>
            </a:r>
            <a:r>
              <a:rPr lang="en-US" sz="1544" dirty="0" err="1">
                <a:ln w="38100">
                  <a:noFill/>
                </a:ln>
                <a:solidFill>
                  <a:schemeClr val="accent5">
                    <a:lumMod val="20000"/>
                    <a:lumOff val="80000"/>
                  </a:schemeClr>
                </a:solidFill>
                <a:cs typeface="Times New Roman" panose="02020603050405020304" pitchFamily="18" charset="0"/>
              </a:rPr>
              <a:t>Năng</a:t>
            </a:r>
            <a:r>
              <a:rPr lang="en-US" sz="1544" dirty="0">
                <a:ln w="38100">
                  <a:noFill/>
                </a:ln>
                <a:solidFill>
                  <a:schemeClr val="accent5">
                    <a:lumMod val="20000"/>
                    <a:lumOff val="80000"/>
                  </a:schemeClr>
                </a:solidFill>
                <a:cs typeface="Times New Roman" panose="02020603050405020304" pitchFamily="18" charset="0"/>
              </a:rPr>
              <a:t> </a:t>
            </a:r>
            <a:r>
              <a:rPr lang="en-US" sz="1544" dirty="0" err="1">
                <a:ln w="38100">
                  <a:noFill/>
                </a:ln>
                <a:solidFill>
                  <a:schemeClr val="accent5">
                    <a:lumMod val="20000"/>
                    <a:lumOff val="80000"/>
                  </a:schemeClr>
                </a:solidFill>
                <a:cs typeface="Times New Roman" panose="02020603050405020304" pitchFamily="18" charset="0"/>
              </a:rPr>
              <a:t>khiếu</a:t>
            </a:r>
            <a:endParaRPr lang="en-VN" sz="1544" dirty="0">
              <a:ln w="38100">
                <a:noFill/>
              </a:ln>
              <a:solidFill>
                <a:schemeClr val="accent5">
                  <a:lumMod val="20000"/>
                  <a:lumOff val="80000"/>
                </a:schemeClr>
              </a:solidFill>
              <a:cs typeface="Times New Roman" panose="02020603050405020304" pitchFamily="18" charset="0"/>
            </a:endParaRPr>
          </a:p>
        </p:txBody>
      </p:sp>
      <p:sp>
        <p:nvSpPr>
          <p:cNvPr id="7" name="TextBox 6">
            <a:extLst>
              <a:ext uri="{FF2B5EF4-FFF2-40B4-BE49-F238E27FC236}">
                <a16:creationId xmlns:a16="http://schemas.microsoft.com/office/drawing/2014/main" id="{0D979643-5930-F34B-D70D-3C7631DB7CF4}"/>
              </a:ext>
            </a:extLst>
          </p:cNvPr>
          <p:cNvSpPr txBox="1"/>
          <p:nvPr/>
        </p:nvSpPr>
        <p:spPr>
          <a:xfrm>
            <a:off x="3145139" y="1878051"/>
            <a:ext cx="2460802" cy="346890"/>
          </a:xfrm>
          <a:prstGeom prst="rect">
            <a:avLst/>
          </a:prstGeom>
          <a:noFill/>
        </p:spPr>
        <p:txBody>
          <a:bodyPr wrap="none" rtlCol="0">
            <a:spAutoFit/>
          </a:bodyPr>
          <a:lstStyle/>
          <a:p>
            <a:r>
              <a:rPr lang="en-US" sz="1654">
                <a:ln w="38100">
                  <a:noFill/>
                </a:ln>
                <a:solidFill>
                  <a:schemeClr val="bg1"/>
                </a:solidFill>
                <a:cs typeface="Times New Roman" panose="02020603050405020304" pitchFamily="18" charset="0"/>
              </a:rPr>
              <a:t>TRƯỜNG THCS LONG BIÊN</a:t>
            </a:r>
            <a:endParaRPr lang="en-VN" sz="1654" dirty="0">
              <a:ln w="38100">
                <a:noFill/>
              </a:ln>
              <a:solidFill>
                <a:schemeClr val="bg1"/>
              </a:solidFill>
              <a:cs typeface="Times New Roman" panose="02020603050405020304" pitchFamily="18" charset="0"/>
            </a:endParaRPr>
          </a:p>
        </p:txBody>
      </p:sp>
    </p:spTree>
    <p:extLst>
      <p:ext uri="{BB962C8B-B14F-4D97-AF65-F5344CB8AC3E}">
        <p14:creationId xmlns:p14="http://schemas.microsoft.com/office/powerpoint/2010/main" val="37979695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304800"/>
            <a:ext cx="8763000" cy="6400800"/>
          </a:xfrm>
        </p:spPr>
        <p:txBody>
          <a:bodyPr>
            <a:normAutofit fontScale="77500" lnSpcReduction="20000"/>
          </a:bodyPr>
          <a:lstStyle/>
          <a:p>
            <a:pPr marL="0" indent="0" algn="just">
              <a:lnSpc>
                <a:spcPct val="120000"/>
              </a:lnSpc>
              <a:spcBef>
                <a:spcPts val="300"/>
              </a:spcBef>
              <a:spcAft>
                <a:spcPts val="300"/>
              </a:spcAft>
              <a:buNone/>
            </a:pPr>
            <a:r>
              <a:rPr lang="en-GB" sz="3100" b="1" i="1" dirty="0">
                <a:solidFill>
                  <a:srgbClr val="7030A0"/>
                </a:solidFill>
                <a:latin typeface="Arial"/>
                <a:ea typeface="Calibri"/>
                <a:cs typeface="Times New Roman"/>
              </a:rPr>
              <a:t>Reference:</a:t>
            </a:r>
            <a:endParaRPr lang="en-GB" sz="3100" b="1" dirty="0">
              <a:solidFill>
                <a:srgbClr val="7030A0"/>
              </a:solidFill>
              <a:latin typeface="Times New Roman"/>
              <a:ea typeface="Calibri"/>
              <a:cs typeface="Times New Roman"/>
            </a:endParaRPr>
          </a:p>
          <a:p>
            <a:pPr marL="0" indent="0" algn="just">
              <a:lnSpc>
                <a:spcPct val="120000"/>
              </a:lnSpc>
              <a:spcBef>
                <a:spcPts val="300"/>
              </a:spcBef>
              <a:spcAft>
                <a:spcPts val="300"/>
              </a:spcAft>
              <a:buNone/>
            </a:pPr>
            <a:r>
              <a:rPr lang="en-GB" sz="3100" dirty="0">
                <a:solidFill>
                  <a:srgbClr val="FF2633"/>
                </a:solidFill>
                <a:latin typeface="Arial"/>
                <a:ea typeface="Calibri"/>
                <a:cs typeface="Times New Roman"/>
              </a:rPr>
              <a:t>P1. </a:t>
            </a:r>
            <a:r>
              <a:rPr lang="en-GB" sz="3100" dirty="0">
                <a:solidFill>
                  <a:srgbClr val="000000"/>
                </a:solidFill>
                <a:latin typeface="Arial"/>
                <a:ea typeface="Calibri"/>
                <a:cs typeface="Times New Roman"/>
              </a:rPr>
              <a:t>This is a classroom with wooden walls. The class doesn’t look spacious enough. There is no lighting system either. There are not many students. The T and </a:t>
            </a:r>
            <a:r>
              <a:rPr lang="en-GB" sz="3100" dirty="0" err="1">
                <a:solidFill>
                  <a:srgbClr val="000000"/>
                </a:solidFill>
                <a:latin typeface="Arial"/>
                <a:ea typeface="Calibri"/>
                <a:cs typeface="Times New Roman"/>
              </a:rPr>
              <a:t>Ss</a:t>
            </a:r>
            <a:r>
              <a:rPr lang="en-GB" sz="3100" dirty="0">
                <a:solidFill>
                  <a:srgbClr val="000000"/>
                </a:solidFill>
                <a:latin typeface="Arial"/>
                <a:ea typeface="Calibri"/>
                <a:cs typeface="Times New Roman"/>
              </a:rPr>
              <a:t> are all dressed simply. </a:t>
            </a:r>
            <a:r>
              <a:rPr lang="en-GB" sz="3100" dirty="0" err="1">
                <a:solidFill>
                  <a:srgbClr val="000000"/>
                </a:solidFill>
                <a:latin typeface="Arial"/>
                <a:ea typeface="Calibri"/>
                <a:cs typeface="Times New Roman"/>
              </a:rPr>
              <a:t>Ss</a:t>
            </a:r>
            <a:r>
              <a:rPr lang="en-GB" sz="3100" dirty="0">
                <a:solidFill>
                  <a:srgbClr val="000000"/>
                </a:solidFill>
                <a:latin typeface="Arial"/>
                <a:ea typeface="Calibri"/>
                <a:cs typeface="Times New Roman"/>
              </a:rPr>
              <a:t> are not wearing uniforms.</a:t>
            </a:r>
            <a:endParaRPr lang="en-GB" sz="3100" dirty="0">
              <a:latin typeface="Times New Roman"/>
              <a:ea typeface="Calibri"/>
              <a:cs typeface="Times New Roman"/>
            </a:endParaRPr>
          </a:p>
          <a:p>
            <a:pPr marL="0" indent="0" algn="just">
              <a:lnSpc>
                <a:spcPct val="120000"/>
              </a:lnSpc>
              <a:spcBef>
                <a:spcPts val="300"/>
              </a:spcBef>
              <a:spcAft>
                <a:spcPts val="300"/>
              </a:spcAft>
              <a:buNone/>
            </a:pPr>
            <a:r>
              <a:rPr lang="en-GB" sz="3100" dirty="0">
                <a:solidFill>
                  <a:srgbClr val="FF2633"/>
                </a:solidFill>
                <a:latin typeface="Arial"/>
                <a:ea typeface="Calibri"/>
                <a:cs typeface="Times New Roman"/>
              </a:rPr>
              <a:t>P2 </a:t>
            </a:r>
            <a:r>
              <a:rPr lang="en-GB" sz="3100" dirty="0">
                <a:solidFill>
                  <a:srgbClr val="000000"/>
                </a:solidFill>
                <a:latin typeface="Arial"/>
                <a:ea typeface="Calibri"/>
                <a:cs typeface="Times New Roman"/>
              </a:rPr>
              <a:t>&amp; </a:t>
            </a:r>
            <a:r>
              <a:rPr lang="en-GB" sz="3100" dirty="0">
                <a:solidFill>
                  <a:srgbClr val="FF2633"/>
                </a:solidFill>
                <a:latin typeface="Arial"/>
                <a:ea typeface="Calibri"/>
                <a:cs typeface="Times New Roman"/>
              </a:rPr>
              <a:t>3. </a:t>
            </a:r>
            <a:r>
              <a:rPr lang="en-GB" sz="3100" dirty="0">
                <a:solidFill>
                  <a:srgbClr val="000000"/>
                </a:solidFill>
                <a:latin typeface="Arial"/>
                <a:ea typeface="Calibri"/>
                <a:cs typeface="Times New Roman"/>
              </a:rPr>
              <a:t>This is the opening ceremony of a new school year in the past. The ceremony looks simple but respectful and organised. </a:t>
            </a:r>
            <a:r>
              <a:rPr lang="en-GB" sz="3100" dirty="0" err="1">
                <a:solidFill>
                  <a:srgbClr val="000000"/>
                </a:solidFill>
                <a:latin typeface="Arial"/>
                <a:ea typeface="Calibri"/>
                <a:cs typeface="Times New Roman"/>
              </a:rPr>
              <a:t>Ss</a:t>
            </a:r>
            <a:r>
              <a:rPr lang="en-GB" sz="3100" dirty="0">
                <a:solidFill>
                  <a:srgbClr val="000000"/>
                </a:solidFill>
                <a:latin typeface="Arial"/>
                <a:ea typeface="Calibri"/>
                <a:cs typeface="Times New Roman"/>
              </a:rPr>
              <a:t> are standing in rows, listening to the principal’s speech. All are wearing straw hats and red scarves.</a:t>
            </a:r>
            <a:endParaRPr lang="en-GB" sz="3100" dirty="0">
              <a:latin typeface="Times New Roman"/>
              <a:ea typeface="Calibri"/>
              <a:cs typeface="Times New Roman"/>
            </a:endParaRPr>
          </a:p>
          <a:p>
            <a:pPr marL="0" indent="0" algn="just">
              <a:lnSpc>
                <a:spcPct val="120000"/>
              </a:lnSpc>
              <a:spcBef>
                <a:spcPts val="300"/>
              </a:spcBef>
              <a:spcAft>
                <a:spcPts val="300"/>
              </a:spcAft>
              <a:buNone/>
            </a:pPr>
            <a:r>
              <a:rPr lang="en-GB" sz="3100" dirty="0">
                <a:solidFill>
                  <a:srgbClr val="FF2633"/>
                </a:solidFill>
                <a:latin typeface="Arial"/>
                <a:ea typeface="Calibri"/>
                <a:cs typeface="Times New Roman"/>
              </a:rPr>
              <a:t>P4. </a:t>
            </a:r>
            <a:r>
              <a:rPr lang="en-GB" sz="3100" dirty="0">
                <a:solidFill>
                  <a:srgbClr val="000000"/>
                </a:solidFill>
                <a:latin typeface="Arial"/>
                <a:ea typeface="Calibri"/>
                <a:cs typeface="Times New Roman"/>
              </a:rPr>
              <a:t>This is a modern classroom with more teaching facilities such as a good board, solid tables, bookshelves, and a projector. The room is spacious.</a:t>
            </a:r>
            <a:endParaRPr lang="en-GB" sz="3100" dirty="0">
              <a:latin typeface="Times New Roman"/>
              <a:ea typeface="Calibri"/>
              <a:cs typeface="Times New Roman"/>
            </a:endParaRPr>
          </a:p>
          <a:p>
            <a:pPr marL="0" indent="0" algn="just">
              <a:lnSpc>
                <a:spcPct val="120000"/>
              </a:lnSpc>
              <a:spcBef>
                <a:spcPts val="300"/>
              </a:spcBef>
              <a:spcAft>
                <a:spcPts val="300"/>
              </a:spcAft>
              <a:buNone/>
            </a:pPr>
            <a:r>
              <a:rPr lang="en-GB" sz="3100" dirty="0">
                <a:solidFill>
                  <a:srgbClr val="FF2633"/>
                </a:solidFill>
                <a:latin typeface="Arial"/>
                <a:ea typeface="Calibri"/>
                <a:cs typeface="Times New Roman"/>
              </a:rPr>
              <a:t>P5 </a:t>
            </a:r>
            <a:r>
              <a:rPr lang="en-GB" sz="3100" dirty="0">
                <a:solidFill>
                  <a:srgbClr val="000000"/>
                </a:solidFill>
                <a:latin typeface="Arial"/>
                <a:ea typeface="Calibri"/>
                <a:cs typeface="Times New Roman"/>
              </a:rPr>
              <a:t>&amp; </a:t>
            </a:r>
            <a:r>
              <a:rPr lang="en-GB" sz="3100" dirty="0">
                <a:solidFill>
                  <a:srgbClr val="FF2633"/>
                </a:solidFill>
                <a:latin typeface="Arial"/>
                <a:ea typeface="Calibri"/>
                <a:cs typeface="Times New Roman"/>
              </a:rPr>
              <a:t>6. </a:t>
            </a:r>
            <a:r>
              <a:rPr lang="en-GB" sz="3100" dirty="0">
                <a:solidFill>
                  <a:srgbClr val="000000"/>
                </a:solidFill>
                <a:latin typeface="Arial"/>
                <a:ea typeface="Calibri"/>
                <a:cs typeface="Times New Roman"/>
              </a:rPr>
              <a:t>These are pictures of the opening ceremony of a new school year at present. </a:t>
            </a:r>
            <a:r>
              <a:rPr lang="en-GB" sz="3100" dirty="0" err="1">
                <a:solidFill>
                  <a:srgbClr val="000000"/>
                </a:solidFill>
                <a:latin typeface="Arial"/>
                <a:ea typeface="Calibri"/>
                <a:cs typeface="Times New Roman"/>
              </a:rPr>
              <a:t>Ss</a:t>
            </a:r>
            <a:r>
              <a:rPr lang="en-GB" sz="3100" dirty="0">
                <a:solidFill>
                  <a:srgbClr val="000000"/>
                </a:solidFill>
                <a:latin typeface="Arial"/>
                <a:ea typeface="Calibri"/>
                <a:cs typeface="Times New Roman"/>
              </a:rPr>
              <a:t> are standing in rows to listen to their principal’s speech. They are all wearing uniforms and red scarves.</a:t>
            </a:r>
            <a:endParaRPr lang="en-GB" sz="3100" dirty="0">
              <a:latin typeface="Times New Roman"/>
              <a:ea typeface="Calibri"/>
              <a:cs typeface="Times New Roman"/>
            </a:endParaRPr>
          </a:p>
          <a:p>
            <a:pPr marL="0" indent="0">
              <a:buNone/>
            </a:pPr>
            <a:endParaRPr lang="en-GB"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9</a:t>
            </a:fld>
            <a:endParaRPr lang="en-GB" dirty="0"/>
          </a:p>
        </p:txBody>
      </p:sp>
    </p:spTree>
    <p:extLst>
      <p:ext uri="{BB962C8B-B14F-4D97-AF65-F5344CB8AC3E}">
        <p14:creationId xmlns:p14="http://schemas.microsoft.com/office/powerpoint/2010/main" val="214626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1" dirty="0">
                <a:solidFill>
                  <a:schemeClr val="accent6">
                    <a:lumMod val="75000"/>
                  </a:schemeClr>
                </a:solidFill>
              </a:rPr>
              <a:t>V</a:t>
            </a:r>
            <a:r>
              <a:rPr lang="en-GB" b="1" i="0" u="none" strike="noStrike" baseline="0" dirty="0">
                <a:solidFill>
                  <a:schemeClr val="accent6">
                    <a:lumMod val="75000"/>
                  </a:schemeClr>
                </a:solidFill>
              </a:rPr>
              <a:t>. </a:t>
            </a:r>
            <a:r>
              <a:rPr lang="en-GB" b="1" dirty="0">
                <a:solidFill>
                  <a:schemeClr val="accent6">
                    <a:lumMod val="75000"/>
                  </a:schemeClr>
                </a:solidFill>
              </a:rPr>
              <a:t>Homework</a:t>
            </a:r>
            <a:endParaRPr lang="en-GB" b="1" i="0" u="none" strike="noStrike" baseline="0" dirty="0">
              <a:solidFill>
                <a:schemeClr val="accent6">
                  <a:lumMod val="75000"/>
                </a:schemeClr>
              </a:solidFill>
            </a:endParaRPr>
          </a:p>
        </p:txBody>
      </p:sp>
      <p:sp>
        <p:nvSpPr>
          <p:cNvPr id="3" name="Text Placeholder 2"/>
          <p:cNvSpPr>
            <a:spLocks noGrp="1"/>
          </p:cNvSpPr>
          <p:nvPr>
            <p:ph type="body" idx="1"/>
          </p:nvPr>
        </p:nvSpPr>
        <p:spPr/>
        <p:txBody>
          <a:bodyPr/>
          <a:lstStyle/>
          <a:p>
            <a:pPr marL="285750" lvl="1" algn="just">
              <a:buClr>
                <a:srgbClr val="F79B4F"/>
              </a:buClr>
              <a:buFont typeface="Arial" pitchFamily="34" charset="0"/>
              <a:buChar char="•"/>
            </a:pPr>
            <a:r>
              <a:rPr lang="en-US" dirty="0"/>
              <a:t>Learn vocabulary by heart.</a:t>
            </a:r>
          </a:p>
          <a:p>
            <a:pPr marL="285750" lvl="1" algn="just">
              <a:buClr>
                <a:srgbClr val="F79B4F"/>
              </a:buClr>
              <a:buFont typeface="Arial" pitchFamily="34" charset="0"/>
              <a:buChar char="•"/>
            </a:pPr>
            <a:r>
              <a:rPr lang="en-US" dirty="0"/>
              <a:t>Redo exercises.</a:t>
            </a:r>
          </a:p>
          <a:p>
            <a:pPr marL="285750" lvl="1" algn="just">
              <a:buClr>
                <a:srgbClr val="F79B4F"/>
              </a:buClr>
              <a:buFont typeface="Arial" pitchFamily="34" charset="0"/>
              <a:buChar char="•"/>
            </a:pPr>
            <a:r>
              <a:rPr lang="en-US" dirty="0"/>
              <a:t>Prepare the next lesson: </a:t>
            </a:r>
            <a:r>
              <a:rPr lang="en-US" dirty="0">
                <a:solidFill>
                  <a:schemeClr val="accent6">
                    <a:lumMod val="75000"/>
                  </a:schemeClr>
                </a:solidFill>
              </a:rPr>
              <a:t>Getting Started</a:t>
            </a:r>
          </a:p>
        </p:txBody>
      </p:sp>
      <p:sp>
        <p:nvSpPr>
          <p:cNvPr id="5" name="Slide Number Placeholder 4"/>
          <p:cNvSpPr>
            <a:spLocks noGrp="1"/>
          </p:cNvSpPr>
          <p:nvPr>
            <p:ph type="sldNum" sz="quarter" idx="12"/>
          </p:nvPr>
        </p:nvSpPr>
        <p:spPr/>
        <p:txBody>
          <a:bodyPr/>
          <a:lstStyle/>
          <a:p>
            <a:fld id="{A397C43D-27AD-4A3D-8DEC-66A95DD9E4BC}" type="slidenum">
              <a:rPr lang="en-GB" smtClean="0"/>
              <a:pPr/>
              <a:t>10</a:t>
            </a:fld>
            <a:endParaRPr lang="en-GB"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457200"/>
            <a:ext cx="9144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97212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6150"/>
            <a:ext cx="8229600" cy="822960"/>
          </a:xfrm>
        </p:spPr>
        <p:txBody>
          <a:bodyPr>
            <a:normAutofit/>
          </a:bodyPr>
          <a:lstStyle/>
          <a:p>
            <a:r>
              <a:rPr lang="en-GB" b="1" dirty="0">
                <a:solidFill>
                  <a:schemeClr val="accent6">
                    <a:lumMod val="75000"/>
                  </a:schemeClr>
                </a:solidFill>
                <a:latin typeface="Arial"/>
                <a:ea typeface="Calibri"/>
                <a:cs typeface="Times New Roman"/>
              </a:rPr>
              <a:t>I. Vocabulary</a:t>
            </a:r>
            <a:endParaRPr lang="en-GB" dirty="0">
              <a:solidFill>
                <a:schemeClr val="accent6">
                  <a:lumMod val="75000"/>
                </a:schemeClr>
              </a:solidFill>
            </a:endParaRPr>
          </a:p>
        </p:txBody>
      </p:sp>
      <p:sp>
        <p:nvSpPr>
          <p:cNvPr id="3" name="Text Placeholder 2"/>
          <p:cNvSpPr>
            <a:spLocks noGrp="1"/>
          </p:cNvSpPr>
          <p:nvPr>
            <p:ph type="body" idx="1"/>
          </p:nvPr>
        </p:nvSpPr>
        <p:spPr>
          <a:xfrm>
            <a:off x="457200" y="1066800"/>
            <a:ext cx="8229600" cy="5638800"/>
          </a:xfrm>
        </p:spPr>
        <p:txBody>
          <a:bodyPr>
            <a:normAutofit/>
          </a:bodyPr>
          <a:lstStyle/>
          <a:p>
            <a:pPr marL="0" indent="0">
              <a:spcAft>
                <a:spcPts val="0"/>
              </a:spcAft>
              <a:buNone/>
            </a:pPr>
            <a:r>
              <a:rPr lang="en-GB" sz="2400" b="1" dirty="0">
                <a:solidFill>
                  <a:srgbClr val="000000"/>
                </a:solidFill>
                <a:latin typeface="Arial"/>
                <a:ea typeface="Calibri"/>
                <a:cs typeface="Times New Roman"/>
              </a:rPr>
              <a:t>Activity</a:t>
            </a:r>
            <a:r>
              <a:rPr lang="en-GB" sz="2400" b="1" dirty="0">
                <a:solidFill>
                  <a:srgbClr val="DA0000"/>
                </a:solidFill>
                <a:latin typeface="Arial"/>
                <a:ea typeface="Calibri"/>
                <a:cs typeface="Times New Roman"/>
              </a:rPr>
              <a:t> 1 </a:t>
            </a:r>
            <a:r>
              <a:rPr lang="en-GB" sz="2400" b="1" dirty="0">
                <a:solidFill>
                  <a:srgbClr val="000000"/>
                </a:solidFill>
                <a:latin typeface="Arial"/>
                <a:ea typeface="Calibri"/>
                <a:cs typeface="Times New Roman"/>
              </a:rPr>
              <a:t>Complete the following word web with transport systems in Viet Nam then and now.</a:t>
            </a:r>
            <a:endParaRPr lang="en-GB" sz="2400" dirty="0">
              <a:latin typeface="Times New Roman"/>
              <a:ea typeface="Calibri"/>
              <a:cs typeface="Times New Roman"/>
            </a:endParaRPr>
          </a:p>
          <a:p>
            <a:pPr marL="0" indent="0">
              <a:buNone/>
            </a:pPr>
            <a:endParaRPr lang="en-GB" sz="2400"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1</a:t>
            </a:fld>
            <a:endParaRPr lang="en-GB" dirty="0"/>
          </a:p>
        </p:txBody>
      </p:sp>
      <p:sp>
        <p:nvSpPr>
          <p:cNvPr id="5" name="Oval 4"/>
          <p:cNvSpPr/>
          <p:nvPr/>
        </p:nvSpPr>
        <p:spPr>
          <a:xfrm>
            <a:off x="2380343" y="2057400"/>
            <a:ext cx="4191000" cy="990600"/>
          </a:xfrm>
          <a:prstGeom prst="ellipse">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itchFamily="34" charset="0"/>
                <a:ea typeface="Calibri"/>
                <a:cs typeface="Arial" pitchFamily="34" charset="0"/>
              </a:rPr>
              <a:t>TRANSPORTATION THEN and NOW</a:t>
            </a:r>
            <a:endParaRPr lang="en-GB" sz="2400" dirty="0">
              <a:solidFill>
                <a:schemeClr val="tx1"/>
              </a:solidFill>
              <a:latin typeface="Arial" pitchFamily="34" charset="0"/>
              <a:cs typeface="Arial" pitchFamily="34" charset="0"/>
            </a:endParaRPr>
          </a:p>
        </p:txBody>
      </p:sp>
      <p:sp>
        <p:nvSpPr>
          <p:cNvPr id="6" name="Rounded Rectangle 5"/>
          <p:cNvSpPr/>
          <p:nvPr/>
        </p:nvSpPr>
        <p:spPr>
          <a:xfrm>
            <a:off x="2300502" y="3639456"/>
            <a:ext cx="2164444" cy="609600"/>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earthen road</a:t>
            </a:r>
            <a:endParaRPr lang="en-GB" sz="2400" dirty="0">
              <a:latin typeface="Arial" pitchFamily="34" charset="0"/>
              <a:cs typeface="Arial" pitchFamily="34" charset="0"/>
            </a:endParaRPr>
          </a:p>
        </p:txBody>
      </p:sp>
      <p:sp>
        <p:nvSpPr>
          <p:cNvPr id="7" name="Rounded Rectangle 6"/>
          <p:cNvSpPr/>
          <p:nvPr/>
        </p:nvSpPr>
        <p:spPr>
          <a:xfrm>
            <a:off x="4622808" y="3639456"/>
            <a:ext cx="2164444" cy="609600"/>
          </a:xfrm>
          <a:prstGeom prst="round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concrete road</a:t>
            </a:r>
            <a:endParaRPr lang="en-GB" sz="2400" dirty="0">
              <a:solidFill>
                <a:schemeClr val="tx1"/>
              </a:solidFill>
              <a:latin typeface="Times New Roman"/>
              <a:ea typeface="Calibri"/>
              <a:cs typeface="Times New Roman"/>
            </a:endParaRPr>
          </a:p>
        </p:txBody>
      </p:sp>
      <p:sp>
        <p:nvSpPr>
          <p:cNvPr id="8" name="Rounded Rectangle 7"/>
          <p:cNvSpPr/>
          <p:nvPr/>
        </p:nvSpPr>
        <p:spPr>
          <a:xfrm>
            <a:off x="2289616" y="4334331"/>
            <a:ext cx="2164444" cy="609600"/>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path</a:t>
            </a:r>
            <a:endParaRPr lang="en-GB" sz="2400" dirty="0">
              <a:latin typeface="Arial" pitchFamily="34" charset="0"/>
              <a:cs typeface="Arial" pitchFamily="34" charset="0"/>
            </a:endParaRPr>
          </a:p>
        </p:txBody>
      </p:sp>
      <p:sp>
        <p:nvSpPr>
          <p:cNvPr id="9" name="Rounded Rectangle 8"/>
          <p:cNvSpPr/>
          <p:nvPr/>
        </p:nvSpPr>
        <p:spPr>
          <a:xfrm>
            <a:off x="4611922" y="4334331"/>
            <a:ext cx="2164444" cy="609600"/>
          </a:xfrm>
          <a:prstGeom prst="round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underpass</a:t>
            </a:r>
            <a:endParaRPr lang="en-GB" sz="2400" dirty="0">
              <a:solidFill>
                <a:schemeClr val="tx1"/>
              </a:solidFill>
              <a:latin typeface="Times New Roman"/>
              <a:ea typeface="Calibri"/>
              <a:cs typeface="Times New Roman"/>
            </a:endParaRPr>
          </a:p>
        </p:txBody>
      </p:sp>
      <p:sp>
        <p:nvSpPr>
          <p:cNvPr id="10" name="Rounded Rectangle 9"/>
          <p:cNvSpPr/>
          <p:nvPr/>
        </p:nvSpPr>
        <p:spPr>
          <a:xfrm>
            <a:off x="2318645" y="5029206"/>
            <a:ext cx="2164444" cy="609600"/>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trench</a:t>
            </a:r>
            <a:endParaRPr lang="en-GB" sz="2400" dirty="0">
              <a:latin typeface="Arial" pitchFamily="34" charset="0"/>
              <a:cs typeface="Arial" pitchFamily="34" charset="0"/>
            </a:endParaRPr>
          </a:p>
        </p:txBody>
      </p:sp>
      <p:sp>
        <p:nvSpPr>
          <p:cNvPr id="11" name="Rounded Rectangle 10"/>
          <p:cNvSpPr/>
          <p:nvPr/>
        </p:nvSpPr>
        <p:spPr>
          <a:xfrm>
            <a:off x="4640951" y="5029206"/>
            <a:ext cx="2164444" cy="609600"/>
          </a:xfrm>
          <a:prstGeom prst="round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flyover</a:t>
            </a:r>
            <a:endParaRPr lang="en-GB" sz="2400" dirty="0">
              <a:solidFill>
                <a:schemeClr val="tx1"/>
              </a:solidFill>
              <a:latin typeface="Times New Roman"/>
              <a:ea typeface="Calibri"/>
              <a:cs typeface="Times New Roman"/>
            </a:endParaRPr>
          </a:p>
        </p:txBody>
      </p:sp>
      <p:cxnSp>
        <p:nvCxnSpPr>
          <p:cNvPr id="13" name="Straight Arrow Connector 12"/>
          <p:cNvCxnSpPr/>
          <p:nvPr/>
        </p:nvCxnSpPr>
        <p:spPr>
          <a:xfrm flipH="1">
            <a:off x="2895600" y="3048000"/>
            <a:ext cx="762001" cy="591456"/>
          </a:xfrm>
          <a:prstGeom prst="straightConnector1">
            <a:avLst/>
          </a:prstGeom>
          <a:ln w="254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486400" y="3048000"/>
            <a:ext cx="818243" cy="591456"/>
          </a:xfrm>
          <a:prstGeom prst="straightConnector1">
            <a:avLst/>
          </a:prstGeom>
          <a:ln w="25400">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74598" y="4334331"/>
            <a:ext cx="2164444" cy="609600"/>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a:cs typeface="Times New Roman"/>
              </a:rPr>
              <a:t>tram system</a:t>
            </a:r>
            <a:endParaRPr lang="en-GB" sz="2400" dirty="0">
              <a:latin typeface="Arial" pitchFamily="34" charset="0"/>
              <a:cs typeface="Arial" pitchFamily="34" charset="0"/>
            </a:endParaRPr>
          </a:p>
        </p:txBody>
      </p:sp>
      <p:sp>
        <p:nvSpPr>
          <p:cNvPr id="20" name="Rounded Rectangle 19"/>
          <p:cNvSpPr/>
          <p:nvPr/>
        </p:nvSpPr>
        <p:spPr>
          <a:xfrm>
            <a:off x="74598" y="3639456"/>
            <a:ext cx="2164444" cy="609600"/>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a:cs typeface="Times New Roman"/>
              </a:rPr>
              <a:t>tunnel</a:t>
            </a:r>
            <a:endParaRPr lang="en-GB" sz="2400" dirty="0">
              <a:latin typeface="Arial" pitchFamily="34" charset="0"/>
              <a:cs typeface="Arial" pitchFamily="34" charset="0"/>
            </a:endParaRPr>
          </a:p>
        </p:txBody>
      </p:sp>
      <p:sp>
        <p:nvSpPr>
          <p:cNvPr id="21" name="Rounded Rectangle 20"/>
          <p:cNvSpPr/>
          <p:nvPr/>
        </p:nvSpPr>
        <p:spPr>
          <a:xfrm>
            <a:off x="74598" y="5029206"/>
            <a:ext cx="2164444" cy="609600"/>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a:cs typeface="Times New Roman"/>
              </a:rPr>
              <a:t>alley</a:t>
            </a:r>
            <a:endParaRPr lang="en-GB" sz="2400" dirty="0">
              <a:latin typeface="Arial" pitchFamily="34" charset="0"/>
              <a:cs typeface="Arial" pitchFamily="34" charset="0"/>
            </a:endParaRPr>
          </a:p>
        </p:txBody>
      </p:sp>
      <p:sp>
        <p:nvSpPr>
          <p:cNvPr id="22" name="Rounded Rectangle 21"/>
          <p:cNvSpPr/>
          <p:nvPr/>
        </p:nvSpPr>
        <p:spPr>
          <a:xfrm>
            <a:off x="6885234" y="5029206"/>
            <a:ext cx="2164444" cy="609600"/>
          </a:xfrm>
          <a:prstGeom prst="round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alley</a:t>
            </a:r>
            <a:endParaRPr lang="en-GB" sz="2400" dirty="0">
              <a:solidFill>
                <a:schemeClr val="tx1"/>
              </a:solidFill>
              <a:latin typeface="Times New Roman"/>
              <a:ea typeface="Calibri"/>
              <a:cs typeface="Times New Roman"/>
            </a:endParaRPr>
          </a:p>
        </p:txBody>
      </p:sp>
      <p:sp>
        <p:nvSpPr>
          <p:cNvPr id="23" name="Rounded Rectangle 22"/>
          <p:cNvSpPr/>
          <p:nvPr/>
        </p:nvSpPr>
        <p:spPr>
          <a:xfrm>
            <a:off x="6885234" y="3639456"/>
            <a:ext cx="2164444" cy="609600"/>
          </a:xfrm>
          <a:prstGeom prst="round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cable car</a:t>
            </a:r>
            <a:endParaRPr lang="en-GB" sz="2400" dirty="0">
              <a:solidFill>
                <a:schemeClr val="tx1"/>
              </a:solidFill>
              <a:latin typeface="Times New Roman"/>
              <a:ea typeface="Calibri"/>
              <a:cs typeface="Times New Roman"/>
            </a:endParaRPr>
          </a:p>
        </p:txBody>
      </p:sp>
      <p:sp>
        <p:nvSpPr>
          <p:cNvPr id="24" name="Rounded Rectangle 23"/>
          <p:cNvSpPr/>
          <p:nvPr/>
        </p:nvSpPr>
        <p:spPr>
          <a:xfrm>
            <a:off x="6885234" y="4334331"/>
            <a:ext cx="2164444" cy="609600"/>
          </a:xfrm>
          <a:prstGeom prst="round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a:ea typeface="Calibri"/>
                <a:cs typeface="Times New Roman"/>
              </a:rPr>
              <a:t>tunnel</a:t>
            </a:r>
            <a:endParaRPr lang="en-GB" sz="2400" dirty="0">
              <a:solidFill>
                <a:schemeClr val="tx1"/>
              </a:solidFill>
              <a:latin typeface="Times New Roman"/>
              <a:ea typeface="Calibri"/>
              <a:cs typeface="Times New Roman"/>
            </a:endParaRPr>
          </a:p>
        </p:txBody>
      </p:sp>
      <p:sp>
        <p:nvSpPr>
          <p:cNvPr id="26" name="Rounded Rectangle 25"/>
          <p:cNvSpPr/>
          <p:nvPr/>
        </p:nvSpPr>
        <p:spPr>
          <a:xfrm>
            <a:off x="4640950" y="5718630"/>
            <a:ext cx="4408727" cy="609600"/>
          </a:xfrm>
          <a:prstGeom prst="round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latin typeface="Arial"/>
                <a:cs typeface="Times New Roman"/>
              </a:rPr>
              <a:t>skytrain</a:t>
            </a:r>
            <a:r>
              <a:rPr lang="en-US" sz="2400" dirty="0">
                <a:solidFill>
                  <a:schemeClr val="tx1"/>
                </a:solidFill>
                <a:latin typeface="Arial"/>
                <a:cs typeface="Times New Roman"/>
              </a:rPr>
              <a:t>, skywalk system</a:t>
            </a:r>
            <a:endParaRPr lang="en-GB" sz="2400" dirty="0">
              <a:latin typeface="Arial" pitchFamily="34" charset="0"/>
              <a:cs typeface="Arial" pitchFamily="34"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9042" y="304800"/>
            <a:ext cx="549275"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21810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barn(inVertical)">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arn(inVertic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barn(inVertical)">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arn(inVertic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arn(inVertical)">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arn(inVertical)">
                                      <p:cBhvr>
                                        <p:cTn id="47" dur="500"/>
                                        <p:tgtEl>
                                          <p:spTgt spid="24"/>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arn(inVertical)">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barn(inVertical)">
                                      <p:cBhvr>
                                        <p:cTn id="5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9" grpId="0" animBg="1"/>
      <p:bldP spid="20" grpId="0" animBg="1"/>
      <p:bldP spid="21" grpId="0" animBg="1"/>
      <p:bldP spid="22" grpId="0" animBg="1"/>
      <p:bldP spid="23" grpId="0" animBg="1"/>
      <p:bldP spid="24"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304800"/>
            <a:ext cx="8686800" cy="6324600"/>
          </a:xfrm>
        </p:spPr>
        <p:txBody>
          <a:bodyPr>
            <a:normAutofit/>
          </a:bodyPr>
          <a:lstStyle/>
          <a:p>
            <a:pPr marL="0" indent="0">
              <a:spcBef>
                <a:spcPts val="600"/>
              </a:spcBef>
              <a:spcAft>
                <a:spcPts val="600"/>
              </a:spcAft>
              <a:buNone/>
            </a:pPr>
            <a:r>
              <a:rPr lang="en-GB" sz="2400" b="1" dirty="0">
                <a:solidFill>
                  <a:srgbClr val="000000"/>
                </a:solidFill>
                <a:latin typeface="Arial"/>
                <a:ea typeface="Calibri"/>
                <a:cs typeface="Times New Roman"/>
              </a:rPr>
              <a:t>Activity</a:t>
            </a:r>
            <a:r>
              <a:rPr lang="en-GB" sz="2400" b="1" dirty="0">
                <a:solidFill>
                  <a:srgbClr val="DA0000"/>
                </a:solidFill>
                <a:latin typeface="Arial"/>
                <a:ea typeface="Calibri"/>
                <a:cs typeface="Times New Roman"/>
              </a:rPr>
              <a:t> 2 </a:t>
            </a:r>
            <a:r>
              <a:rPr lang="en-GB" sz="2400" b="1" dirty="0">
                <a:solidFill>
                  <a:srgbClr val="000000"/>
                </a:solidFill>
                <a:latin typeface="Arial"/>
                <a:ea typeface="Calibri"/>
                <a:cs typeface="Times New Roman"/>
              </a:rPr>
              <a:t>Fill in each blank with one word/phrase</a:t>
            </a:r>
            <a:endParaRPr lang="en-GB" sz="2400" dirty="0">
              <a:latin typeface="Times New Roman"/>
              <a:ea typeface="Calibri"/>
              <a:cs typeface="Times New Roman"/>
            </a:endParaRPr>
          </a:p>
          <a:p>
            <a:pPr marL="515938" indent="-515938">
              <a:spcBef>
                <a:spcPts val="600"/>
              </a:spcBef>
              <a:spcAft>
                <a:spcPts val="600"/>
              </a:spcAft>
              <a:buNone/>
            </a:pPr>
            <a:r>
              <a:rPr lang="en-GB" sz="2400" b="1" dirty="0">
                <a:solidFill>
                  <a:srgbClr val="FF6600"/>
                </a:solidFill>
                <a:latin typeface="Arial"/>
                <a:ea typeface="Calibri"/>
                <a:cs typeface="Times New Roman"/>
              </a:rPr>
              <a:t>1. 	</a:t>
            </a:r>
            <a:r>
              <a:rPr lang="en-GB" sz="2400" dirty="0">
                <a:solidFill>
                  <a:srgbClr val="000000"/>
                </a:solidFill>
                <a:latin typeface="Arial"/>
                <a:ea typeface="Calibri"/>
                <a:cs typeface="Times New Roman"/>
              </a:rPr>
              <a:t>She lived in a(n) </a:t>
            </a:r>
            <a:r>
              <a:rPr lang="en-GB" sz="2400" dirty="0">
                <a:solidFill>
                  <a:srgbClr val="808080"/>
                </a:solidFill>
                <a:latin typeface="Arial"/>
                <a:ea typeface="Calibri"/>
                <a:cs typeface="Times New Roman"/>
              </a:rPr>
              <a:t>______              </a:t>
            </a:r>
            <a:r>
              <a:rPr lang="en-GB" sz="2400" dirty="0">
                <a:solidFill>
                  <a:srgbClr val="000000"/>
                </a:solidFill>
                <a:latin typeface="Arial"/>
                <a:ea typeface="Calibri"/>
                <a:cs typeface="Times New Roman"/>
              </a:rPr>
              <a:t>family, so she didn’t have much privacy.</a:t>
            </a:r>
            <a:endParaRPr lang="en-GB" sz="2400" dirty="0">
              <a:latin typeface="Times New Roman"/>
              <a:ea typeface="Calibri"/>
              <a:cs typeface="Times New Roman"/>
            </a:endParaRPr>
          </a:p>
          <a:p>
            <a:pPr marL="515938" indent="-515938">
              <a:spcBef>
                <a:spcPts val="600"/>
              </a:spcBef>
              <a:spcAft>
                <a:spcPts val="600"/>
              </a:spcAft>
              <a:buNone/>
            </a:pPr>
            <a:r>
              <a:rPr lang="en-GB" sz="2400" b="1" dirty="0">
                <a:solidFill>
                  <a:srgbClr val="FF6600"/>
                </a:solidFill>
                <a:latin typeface="Arial"/>
                <a:ea typeface="Calibri"/>
                <a:cs typeface="Times New Roman"/>
              </a:rPr>
              <a:t>2. 	</a:t>
            </a:r>
            <a:r>
              <a:rPr lang="en-GB" sz="2400" dirty="0">
                <a:solidFill>
                  <a:srgbClr val="000000"/>
                </a:solidFill>
                <a:latin typeface="Arial"/>
                <a:ea typeface="Calibri"/>
                <a:cs typeface="Times New Roman"/>
              </a:rPr>
              <a:t>We live in a </a:t>
            </a:r>
            <a:r>
              <a:rPr lang="en-GB" sz="2400" dirty="0">
                <a:solidFill>
                  <a:srgbClr val="808080"/>
                </a:solidFill>
                <a:latin typeface="Arial"/>
                <a:ea typeface="Calibri"/>
                <a:cs typeface="Times New Roman"/>
              </a:rPr>
              <a:t>______ </a:t>
            </a:r>
            <a:r>
              <a:rPr lang="en-GB" sz="2400" dirty="0">
                <a:solidFill>
                  <a:srgbClr val="000000"/>
                </a:solidFill>
                <a:latin typeface="Arial"/>
                <a:ea typeface="Calibri"/>
                <a:cs typeface="Times New Roman"/>
              </a:rPr>
              <a:t>family with only my parents and me.</a:t>
            </a:r>
            <a:endParaRPr lang="en-GB" sz="2400" dirty="0">
              <a:latin typeface="Times New Roman"/>
              <a:ea typeface="Calibri"/>
              <a:cs typeface="Times New Roman"/>
            </a:endParaRPr>
          </a:p>
          <a:p>
            <a:pPr marL="515938" indent="-515938">
              <a:spcBef>
                <a:spcPts val="600"/>
              </a:spcBef>
              <a:spcAft>
                <a:spcPts val="600"/>
              </a:spcAft>
              <a:buNone/>
            </a:pPr>
            <a:r>
              <a:rPr lang="en-GB" sz="2400" b="1" dirty="0">
                <a:solidFill>
                  <a:srgbClr val="FF6600"/>
                </a:solidFill>
                <a:latin typeface="Arial"/>
                <a:ea typeface="Calibri"/>
                <a:cs typeface="Times New Roman"/>
              </a:rPr>
              <a:t>3. 	</a:t>
            </a:r>
            <a:r>
              <a:rPr lang="en-GB" sz="2400" dirty="0">
                <a:solidFill>
                  <a:srgbClr val="000000"/>
                </a:solidFill>
                <a:latin typeface="Arial"/>
                <a:ea typeface="Calibri"/>
                <a:cs typeface="Times New Roman"/>
              </a:rPr>
              <a:t>Our children didn’t have good learning </a:t>
            </a:r>
            <a:r>
              <a:rPr lang="en-GB" sz="2400" dirty="0">
                <a:solidFill>
                  <a:srgbClr val="808080"/>
                </a:solidFill>
                <a:latin typeface="Arial"/>
                <a:ea typeface="Calibri"/>
                <a:cs typeface="Times New Roman"/>
              </a:rPr>
              <a:t>______ </a:t>
            </a:r>
            <a:r>
              <a:rPr lang="en-GB" sz="2400" dirty="0">
                <a:solidFill>
                  <a:srgbClr val="000000"/>
                </a:solidFill>
                <a:latin typeface="Arial"/>
                <a:ea typeface="Calibri"/>
                <a:cs typeface="Times New Roman"/>
              </a:rPr>
              <a:t>like computers, CD players, or laboratories during the 1980s.</a:t>
            </a:r>
            <a:endParaRPr lang="en-GB" sz="2400" dirty="0">
              <a:latin typeface="Times New Roman"/>
              <a:ea typeface="Calibri"/>
              <a:cs typeface="Times New Roman"/>
            </a:endParaRPr>
          </a:p>
          <a:p>
            <a:pPr marL="515938" indent="-515938">
              <a:spcBef>
                <a:spcPts val="600"/>
              </a:spcBef>
              <a:spcAft>
                <a:spcPts val="600"/>
              </a:spcAft>
              <a:buNone/>
            </a:pPr>
            <a:r>
              <a:rPr lang="en-GB" sz="2400" b="1" dirty="0">
                <a:solidFill>
                  <a:srgbClr val="FF6600"/>
                </a:solidFill>
                <a:latin typeface="Arial"/>
                <a:ea typeface="Calibri"/>
                <a:cs typeface="Times New Roman"/>
              </a:rPr>
              <a:t>4. 	</a:t>
            </a:r>
            <a:r>
              <a:rPr lang="en-GB" sz="2400" dirty="0">
                <a:solidFill>
                  <a:srgbClr val="808080"/>
                </a:solidFill>
                <a:latin typeface="Arial"/>
                <a:ea typeface="Calibri"/>
                <a:cs typeface="Times New Roman"/>
              </a:rPr>
              <a:t>______              </a:t>
            </a:r>
            <a:r>
              <a:rPr lang="en-GB" sz="2400" dirty="0">
                <a:solidFill>
                  <a:srgbClr val="000000"/>
                </a:solidFill>
                <a:latin typeface="Arial"/>
                <a:ea typeface="Calibri"/>
                <a:cs typeface="Times New Roman"/>
              </a:rPr>
              <a:t>used to be an image associated with our soldiers in the past.</a:t>
            </a:r>
            <a:endParaRPr lang="en-GB" sz="2400" dirty="0">
              <a:latin typeface="Times New Roman"/>
              <a:ea typeface="Calibri"/>
              <a:cs typeface="Times New Roman"/>
            </a:endParaRPr>
          </a:p>
          <a:p>
            <a:pPr marL="515938" indent="-515938">
              <a:spcBef>
                <a:spcPts val="600"/>
              </a:spcBef>
              <a:spcAft>
                <a:spcPts val="600"/>
              </a:spcAft>
              <a:buNone/>
            </a:pPr>
            <a:r>
              <a:rPr lang="en-GB" sz="2400" b="1" dirty="0">
                <a:solidFill>
                  <a:srgbClr val="FF6600"/>
                </a:solidFill>
                <a:latin typeface="Arial"/>
                <a:ea typeface="Calibri"/>
                <a:cs typeface="Times New Roman"/>
              </a:rPr>
              <a:t>5. 	</a:t>
            </a:r>
            <a:r>
              <a:rPr lang="en-GB" sz="2400" dirty="0">
                <a:solidFill>
                  <a:srgbClr val="000000"/>
                </a:solidFill>
                <a:latin typeface="Arial"/>
                <a:ea typeface="Calibri"/>
                <a:cs typeface="Times New Roman"/>
              </a:rPr>
              <a:t>Classrooms made of mud and straw with </a:t>
            </a:r>
            <a:r>
              <a:rPr lang="en-GB" sz="2400" dirty="0">
                <a:solidFill>
                  <a:srgbClr val="808080"/>
                </a:solidFill>
                <a:latin typeface="Arial"/>
                <a:ea typeface="Calibri"/>
                <a:cs typeface="Times New Roman"/>
              </a:rPr>
              <a:t>_____      </a:t>
            </a:r>
            <a:r>
              <a:rPr lang="en-GB" sz="2400" dirty="0">
                <a:solidFill>
                  <a:srgbClr val="000000"/>
                </a:solidFill>
                <a:latin typeface="Arial"/>
                <a:ea typeface="Calibri"/>
                <a:cs typeface="Times New Roman"/>
              </a:rPr>
              <a:t>all around used to be common in Viet Nam during the war.</a:t>
            </a:r>
            <a:endParaRPr lang="en-GB" sz="2400" dirty="0">
              <a:latin typeface="Times New Roman"/>
              <a:ea typeface="Calibri"/>
              <a:cs typeface="Times New Roman"/>
            </a:endParaRPr>
          </a:p>
          <a:p>
            <a:pPr marL="0" indent="0">
              <a:buNone/>
            </a:pPr>
            <a:endParaRPr lang="en-GB" sz="2400"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2</a:t>
            </a:fld>
            <a:endParaRPr lang="en-GB" dirty="0"/>
          </a:p>
        </p:txBody>
      </p:sp>
      <p:sp>
        <p:nvSpPr>
          <p:cNvPr id="5" name="Text Box 4"/>
          <p:cNvSpPr txBox="1">
            <a:spLocks noChangeArrowheads="1"/>
          </p:cNvSpPr>
          <p:nvPr/>
        </p:nvSpPr>
        <p:spPr bwMode="auto">
          <a:xfrm>
            <a:off x="3080772" y="827316"/>
            <a:ext cx="2665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a:ln>
                  <a:noFill/>
                </a:ln>
                <a:solidFill>
                  <a:srgbClr val="FF0000"/>
                </a:solidFill>
                <a:effectLst/>
                <a:uLnTx/>
                <a:uFillTx/>
                <a:latin typeface="Arial" pitchFamily="34" charset="0"/>
                <a:cs typeface="Arial" pitchFamily="34" charset="0"/>
              </a:rPr>
              <a:t>extended family</a:t>
            </a:r>
          </a:p>
        </p:txBody>
      </p:sp>
      <p:sp>
        <p:nvSpPr>
          <p:cNvPr id="6" name="Text Box 5"/>
          <p:cNvSpPr txBox="1">
            <a:spLocks noChangeArrowheads="1"/>
          </p:cNvSpPr>
          <p:nvPr/>
        </p:nvSpPr>
        <p:spPr bwMode="auto">
          <a:xfrm>
            <a:off x="2421741" y="1706108"/>
            <a:ext cx="13120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nuclear</a:t>
            </a:r>
          </a:p>
        </p:txBody>
      </p:sp>
      <p:sp>
        <p:nvSpPr>
          <p:cNvPr id="7" name="Text Box 6"/>
          <p:cNvSpPr txBox="1">
            <a:spLocks noChangeArrowheads="1"/>
          </p:cNvSpPr>
          <p:nvPr/>
        </p:nvSpPr>
        <p:spPr bwMode="auto">
          <a:xfrm>
            <a:off x="5961744" y="2235660"/>
            <a:ext cx="147094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facilities</a:t>
            </a:r>
          </a:p>
        </p:txBody>
      </p:sp>
      <p:sp>
        <p:nvSpPr>
          <p:cNvPr id="8" name="Text Box 7"/>
          <p:cNvSpPr txBox="1">
            <a:spLocks noChangeArrowheads="1"/>
          </p:cNvSpPr>
          <p:nvPr/>
        </p:nvSpPr>
        <p:spPr bwMode="auto">
          <a:xfrm>
            <a:off x="752878" y="3120577"/>
            <a:ext cx="242119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Rubber sandals</a:t>
            </a:r>
          </a:p>
        </p:txBody>
      </p:sp>
      <p:sp>
        <p:nvSpPr>
          <p:cNvPr id="9" name="Text Box 8"/>
          <p:cNvSpPr txBox="1">
            <a:spLocks noChangeArrowheads="1"/>
          </p:cNvSpPr>
          <p:nvPr/>
        </p:nvSpPr>
        <p:spPr bwMode="auto">
          <a:xfrm>
            <a:off x="6375402" y="4000731"/>
            <a:ext cx="14750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trenches</a:t>
            </a:r>
          </a:p>
        </p:txBody>
      </p:sp>
    </p:spTree>
    <p:extLst>
      <p:ext uri="{BB962C8B-B14F-4D97-AF65-F5344CB8AC3E}">
        <p14:creationId xmlns:p14="http://schemas.microsoft.com/office/powerpoint/2010/main" val="24619541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heckerboard(across)">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228600"/>
            <a:ext cx="8610600" cy="6400800"/>
          </a:xfrm>
        </p:spPr>
        <p:txBody>
          <a:bodyPr>
            <a:normAutofit fontScale="55000" lnSpcReduction="20000"/>
          </a:bodyPr>
          <a:lstStyle/>
          <a:p>
            <a:pPr marL="0" indent="0" algn="just">
              <a:lnSpc>
                <a:spcPct val="120000"/>
              </a:lnSpc>
              <a:spcBef>
                <a:spcPts val="0"/>
              </a:spcBef>
              <a:buNone/>
            </a:pPr>
            <a:r>
              <a:rPr lang="en-GB" sz="4000" b="1" dirty="0">
                <a:solidFill>
                  <a:srgbClr val="000000"/>
                </a:solidFill>
                <a:latin typeface="Arial" pitchFamily="34" charset="0"/>
                <a:ea typeface="Calibri"/>
                <a:cs typeface="Arial" pitchFamily="34" charset="0"/>
              </a:rPr>
              <a:t>Activity</a:t>
            </a:r>
            <a:r>
              <a:rPr lang="en-GB" sz="4000" b="1" dirty="0">
                <a:solidFill>
                  <a:srgbClr val="DA0000"/>
                </a:solidFill>
                <a:latin typeface="Arial" pitchFamily="34" charset="0"/>
                <a:ea typeface="Calibri"/>
                <a:cs typeface="Arial" pitchFamily="34" charset="0"/>
              </a:rPr>
              <a:t> 3 </a:t>
            </a:r>
            <a:r>
              <a:rPr lang="en-GB" sz="4000" b="1" dirty="0">
                <a:solidFill>
                  <a:srgbClr val="000000"/>
                </a:solidFill>
                <a:latin typeface="Arial" pitchFamily="34" charset="0"/>
                <a:ea typeface="Calibri"/>
                <a:cs typeface="Arial" pitchFamily="34" charset="0"/>
              </a:rPr>
              <a:t>Read the passage and fill in each blank with</a:t>
            </a:r>
            <a:endParaRPr lang="en-GB" sz="4000" dirty="0">
              <a:latin typeface="Arial" pitchFamily="34" charset="0"/>
              <a:ea typeface="Calibri"/>
              <a:cs typeface="Arial" pitchFamily="34" charset="0"/>
            </a:endParaRPr>
          </a:p>
          <a:p>
            <a:pPr marL="0" indent="0" algn="just">
              <a:lnSpc>
                <a:spcPct val="120000"/>
              </a:lnSpc>
              <a:spcBef>
                <a:spcPts val="0"/>
              </a:spcBef>
              <a:buNone/>
            </a:pPr>
            <a:r>
              <a:rPr lang="en-GB" sz="4000" b="1" dirty="0">
                <a:latin typeface="Arial" pitchFamily="34" charset="0"/>
                <a:ea typeface="Calibri"/>
                <a:cs typeface="Arial" pitchFamily="34" charset="0"/>
              </a:rPr>
              <a:t> suitable word from the box.</a:t>
            </a:r>
          </a:p>
          <a:p>
            <a:pPr marL="0" indent="0" algn="just">
              <a:lnSpc>
                <a:spcPct val="120000"/>
              </a:lnSpc>
              <a:spcBef>
                <a:spcPts val="0"/>
              </a:spcBef>
              <a:buNone/>
            </a:pPr>
            <a:endParaRPr lang="en-US" sz="4000" b="1" dirty="0">
              <a:latin typeface="Arial" pitchFamily="34" charset="0"/>
              <a:ea typeface="Calibri"/>
              <a:cs typeface="Arial" pitchFamily="34" charset="0"/>
            </a:endParaRPr>
          </a:p>
          <a:p>
            <a:pPr marL="0" indent="0" algn="just">
              <a:lnSpc>
                <a:spcPct val="120000"/>
              </a:lnSpc>
              <a:spcBef>
                <a:spcPts val="0"/>
              </a:spcBef>
              <a:buNone/>
            </a:pPr>
            <a:endParaRPr lang="en-US" sz="4000" b="1" dirty="0">
              <a:latin typeface="Arial" pitchFamily="34" charset="0"/>
              <a:ea typeface="Calibri"/>
              <a:cs typeface="Arial" pitchFamily="34" charset="0"/>
            </a:endParaRPr>
          </a:p>
          <a:p>
            <a:pPr marL="0" indent="0" algn="just">
              <a:lnSpc>
                <a:spcPct val="120000"/>
              </a:lnSpc>
              <a:spcBef>
                <a:spcPts val="0"/>
              </a:spcBef>
              <a:buNone/>
            </a:pPr>
            <a:endParaRPr lang="en-GB" sz="4000" dirty="0">
              <a:latin typeface="Arial" pitchFamily="34" charset="0"/>
              <a:ea typeface="Calibri"/>
              <a:cs typeface="Arial" pitchFamily="34" charset="0"/>
            </a:endParaRPr>
          </a:p>
          <a:p>
            <a:pPr marL="0" indent="0" algn="just">
              <a:lnSpc>
                <a:spcPct val="120000"/>
              </a:lnSpc>
              <a:spcBef>
                <a:spcPts val="0"/>
              </a:spcBef>
              <a:buNone/>
            </a:pPr>
            <a:r>
              <a:rPr lang="en-GB" sz="4000" dirty="0">
                <a:solidFill>
                  <a:srgbClr val="000000"/>
                </a:solidFill>
                <a:latin typeface="Arial" pitchFamily="34" charset="0"/>
                <a:ea typeface="Calibri"/>
                <a:cs typeface="Arial" pitchFamily="34" charset="0"/>
              </a:rPr>
              <a:t>I used to go to a school for the gifted in </a:t>
            </a:r>
            <a:r>
              <a:rPr lang="en-GB" sz="4000" dirty="0" err="1">
                <a:solidFill>
                  <a:srgbClr val="000000"/>
                </a:solidFill>
                <a:latin typeface="Arial" pitchFamily="34" charset="0"/>
                <a:ea typeface="Calibri"/>
                <a:cs typeface="Arial" pitchFamily="34" charset="0"/>
              </a:rPr>
              <a:t>Ho</a:t>
            </a:r>
            <a:r>
              <a:rPr lang="en-GB" sz="4000" dirty="0">
                <a:solidFill>
                  <a:srgbClr val="000000"/>
                </a:solidFill>
                <a:latin typeface="Arial" pitchFamily="34" charset="0"/>
                <a:ea typeface="Calibri"/>
                <a:cs typeface="Arial" pitchFamily="34" charset="0"/>
              </a:rPr>
              <a:t> Chi Minh City. My house was far away, so I had to live with my relatives. It was an (1) </a:t>
            </a:r>
            <a:r>
              <a:rPr lang="en-GB" sz="4000" dirty="0">
                <a:solidFill>
                  <a:srgbClr val="808080"/>
                </a:solidFill>
                <a:latin typeface="Arial" pitchFamily="34" charset="0"/>
                <a:ea typeface="Calibri"/>
                <a:cs typeface="Arial" pitchFamily="34" charset="0"/>
              </a:rPr>
              <a:t>______ </a:t>
            </a:r>
            <a:r>
              <a:rPr lang="en-GB" sz="4000" dirty="0">
                <a:solidFill>
                  <a:srgbClr val="000000"/>
                </a:solidFill>
                <a:latin typeface="Arial" pitchFamily="34" charset="0"/>
                <a:ea typeface="Calibri"/>
                <a:cs typeface="Arial" pitchFamily="34" charset="0"/>
              </a:rPr>
              <a:t>family with ten people and a cousin of my age. My mother was worried because I came from a (2) </a:t>
            </a:r>
            <a:r>
              <a:rPr lang="en-GB" sz="4000" dirty="0">
                <a:solidFill>
                  <a:srgbClr val="808080"/>
                </a:solidFill>
                <a:latin typeface="Arial" pitchFamily="34" charset="0"/>
                <a:ea typeface="Calibri"/>
                <a:cs typeface="Arial" pitchFamily="34" charset="0"/>
              </a:rPr>
              <a:t>______ </a:t>
            </a:r>
            <a:r>
              <a:rPr lang="en-GB" sz="4000" dirty="0">
                <a:solidFill>
                  <a:srgbClr val="000000"/>
                </a:solidFill>
                <a:latin typeface="Arial" pitchFamily="34" charset="0"/>
                <a:ea typeface="Calibri"/>
                <a:cs typeface="Arial" pitchFamily="34" charset="0"/>
              </a:rPr>
              <a:t>family- much smaller and less complicated. I was a very (3) </a:t>
            </a:r>
            <a:r>
              <a:rPr lang="en-GB" sz="4000" dirty="0">
                <a:solidFill>
                  <a:srgbClr val="808080"/>
                </a:solidFill>
                <a:latin typeface="Arial" pitchFamily="34" charset="0"/>
                <a:ea typeface="Calibri"/>
                <a:cs typeface="Arial" pitchFamily="34" charset="0"/>
              </a:rPr>
              <a:t>______         </a:t>
            </a:r>
            <a:r>
              <a:rPr lang="en-GB" sz="4000" dirty="0">
                <a:solidFill>
                  <a:srgbClr val="000000"/>
                </a:solidFill>
                <a:latin typeface="Arial" pitchFamily="34" charset="0"/>
                <a:ea typeface="Calibri"/>
                <a:cs typeface="Arial" pitchFamily="34" charset="0"/>
              </a:rPr>
              <a:t>girl - the type of person who never does what they are told. I was even envious when my cousin got higher grades. Luckily, my relatives were actually very (4) </a:t>
            </a:r>
            <a:r>
              <a:rPr lang="en-GB" sz="4000" dirty="0">
                <a:solidFill>
                  <a:srgbClr val="808080"/>
                </a:solidFill>
                <a:latin typeface="Arial" pitchFamily="34" charset="0"/>
                <a:ea typeface="Calibri"/>
                <a:cs typeface="Arial" pitchFamily="34" charset="0"/>
              </a:rPr>
              <a:t>______    </a:t>
            </a:r>
            <a:r>
              <a:rPr lang="en-GB" sz="4000" dirty="0">
                <a:solidFill>
                  <a:srgbClr val="000000"/>
                </a:solidFill>
                <a:latin typeface="Arial" pitchFamily="34" charset="0"/>
                <a:ea typeface="Calibri"/>
                <a:cs typeface="Arial" pitchFamily="34" charset="0"/>
              </a:rPr>
              <a:t>and (5) </a:t>
            </a:r>
            <a:r>
              <a:rPr lang="en-GB" sz="4000" dirty="0">
                <a:solidFill>
                  <a:srgbClr val="808080"/>
                </a:solidFill>
                <a:latin typeface="Arial" pitchFamily="34" charset="0"/>
                <a:ea typeface="Calibri"/>
                <a:cs typeface="Arial" pitchFamily="34" charset="0"/>
              </a:rPr>
              <a:t>______</a:t>
            </a:r>
            <a:r>
              <a:rPr lang="en-GB" sz="4000" dirty="0">
                <a:solidFill>
                  <a:srgbClr val="000000"/>
                </a:solidFill>
                <a:latin typeface="Arial" pitchFamily="34" charset="0"/>
                <a:ea typeface="Calibri"/>
                <a:cs typeface="Arial" pitchFamily="34" charset="0"/>
              </a:rPr>
              <a:t>,      and my cousin herself was a (6) </a:t>
            </a:r>
            <a:r>
              <a:rPr lang="en-GB" sz="4000" dirty="0">
                <a:solidFill>
                  <a:srgbClr val="808080"/>
                </a:solidFill>
                <a:latin typeface="Arial" pitchFamily="34" charset="0"/>
                <a:ea typeface="Calibri"/>
                <a:cs typeface="Arial" pitchFamily="34" charset="0"/>
              </a:rPr>
              <a:t>______ </a:t>
            </a:r>
            <a:r>
              <a:rPr lang="en-GB" sz="4000" dirty="0">
                <a:solidFill>
                  <a:srgbClr val="000000"/>
                </a:solidFill>
                <a:latin typeface="Arial" pitchFamily="34" charset="0"/>
                <a:ea typeface="Calibri"/>
                <a:cs typeface="Arial" pitchFamily="34" charset="0"/>
              </a:rPr>
              <a:t>girl. She didn’t get too upset by my bad behaviour. Just as (7) </a:t>
            </a:r>
            <a:r>
              <a:rPr lang="en-GB" sz="4000" dirty="0">
                <a:solidFill>
                  <a:srgbClr val="808080"/>
                </a:solidFill>
                <a:latin typeface="Arial" pitchFamily="34" charset="0"/>
                <a:ea typeface="Calibri"/>
                <a:cs typeface="Arial" pitchFamily="34" charset="0"/>
              </a:rPr>
              <a:t>______ </a:t>
            </a:r>
            <a:r>
              <a:rPr lang="en-GB" sz="4000" dirty="0">
                <a:solidFill>
                  <a:srgbClr val="000000"/>
                </a:solidFill>
                <a:latin typeface="Arial" pitchFamily="34" charset="0"/>
                <a:ea typeface="Calibri"/>
                <a:cs typeface="Arial" pitchFamily="34" charset="0"/>
              </a:rPr>
              <a:t>as her mother, she was ready to lend a hand in my study and to take care of me when I was ill. After three years with them, I also learnt that to get along with members in a big family, I should learn how to (8) </a:t>
            </a:r>
            <a:r>
              <a:rPr lang="en-GB" sz="4000" dirty="0">
                <a:solidFill>
                  <a:srgbClr val="808080"/>
                </a:solidFill>
                <a:latin typeface="Arial" pitchFamily="34" charset="0"/>
                <a:ea typeface="Calibri"/>
                <a:cs typeface="Arial" pitchFamily="34" charset="0"/>
              </a:rPr>
              <a:t>______</a:t>
            </a:r>
            <a:r>
              <a:rPr lang="en-GB" sz="4000" dirty="0">
                <a:solidFill>
                  <a:srgbClr val="000000"/>
                </a:solidFill>
                <a:latin typeface="Arial" pitchFamily="34" charset="0"/>
                <a:ea typeface="Calibri"/>
                <a:cs typeface="Arial" pitchFamily="34" charset="0"/>
              </a:rPr>
              <a:t>.</a:t>
            </a:r>
            <a:endParaRPr lang="en-GB" sz="4000" dirty="0">
              <a:latin typeface="Arial" pitchFamily="34" charset="0"/>
              <a:ea typeface="Calibri"/>
              <a:cs typeface="Arial" pitchFamily="34" charset="0"/>
            </a:endParaRPr>
          </a:p>
          <a:p>
            <a:pPr marL="0" indent="0" algn="just">
              <a:buNone/>
            </a:pPr>
            <a:endParaRPr lang="en-GB"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3</a:t>
            </a:fld>
            <a:endParaRPr lang="en-GB" dirty="0"/>
          </a:p>
        </p:txBody>
      </p:sp>
      <p:sp>
        <p:nvSpPr>
          <p:cNvPr id="5" name="Rectangle 4"/>
          <p:cNvSpPr/>
          <p:nvPr/>
        </p:nvSpPr>
        <p:spPr>
          <a:xfrm>
            <a:off x="533400" y="1063170"/>
            <a:ext cx="6705600" cy="762000"/>
          </a:xfrm>
          <a:prstGeom prst="rect">
            <a:avLst/>
          </a:prstGeom>
          <a:solidFill>
            <a:srgbClr val="C610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20000"/>
              </a:lnSpc>
            </a:pPr>
            <a:r>
              <a:rPr lang="en-GB" sz="2200" dirty="0">
                <a:solidFill>
                  <a:schemeClr val="bg1"/>
                </a:solidFill>
                <a:latin typeface="Arial" pitchFamily="34" charset="0"/>
                <a:ea typeface="Calibri"/>
                <a:cs typeface="Arial" pitchFamily="34" charset="0"/>
              </a:rPr>
              <a:t>tolerant 	disobedient 	sympathetic 	nuclear</a:t>
            </a:r>
          </a:p>
          <a:p>
            <a:pPr lvl="0" algn="just">
              <a:lnSpc>
                <a:spcPct val="120000"/>
              </a:lnSpc>
            </a:pPr>
            <a:r>
              <a:rPr lang="en-GB" sz="2200" dirty="0">
                <a:solidFill>
                  <a:schemeClr val="bg1"/>
                </a:solidFill>
                <a:latin typeface="Arial" pitchFamily="34" charset="0"/>
                <a:ea typeface="Calibri"/>
                <a:cs typeface="Arial" pitchFamily="34" charset="0"/>
              </a:rPr>
              <a:t>caring 		understanding extended 	share</a:t>
            </a:r>
          </a:p>
        </p:txBody>
      </p:sp>
      <p:sp>
        <p:nvSpPr>
          <p:cNvPr id="6" name="Text Box 5"/>
          <p:cNvSpPr txBox="1">
            <a:spLocks noChangeArrowheads="1"/>
          </p:cNvSpPr>
          <p:nvPr/>
        </p:nvSpPr>
        <p:spPr bwMode="auto">
          <a:xfrm>
            <a:off x="7717516" y="2230671"/>
            <a:ext cx="151923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200" b="0" i="0" u="none" strike="noStrike" kern="0" cap="none" spc="0" normalizeH="0" baseline="0" noProof="0" dirty="0">
                <a:ln>
                  <a:noFill/>
                </a:ln>
                <a:solidFill>
                  <a:srgbClr val="FF0000"/>
                </a:solidFill>
                <a:effectLst/>
                <a:uLnTx/>
                <a:uFillTx/>
                <a:latin typeface="Arial" pitchFamily="34" charset="0"/>
                <a:cs typeface="Arial" pitchFamily="34" charset="0"/>
              </a:rPr>
              <a:t>extended</a:t>
            </a:r>
          </a:p>
        </p:txBody>
      </p:sp>
      <p:sp>
        <p:nvSpPr>
          <p:cNvPr id="7" name="Text Box 7"/>
          <p:cNvSpPr txBox="1">
            <a:spLocks noChangeArrowheads="1"/>
          </p:cNvSpPr>
          <p:nvPr/>
        </p:nvSpPr>
        <p:spPr bwMode="auto">
          <a:xfrm>
            <a:off x="4956518" y="2913518"/>
            <a:ext cx="1300162"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200" b="0" i="0" u="none" strike="noStrike" kern="0" cap="none" spc="0" normalizeH="0" baseline="0" noProof="0" dirty="0">
                <a:ln>
                  <a:noFill/>
                </a:ln>
                <a:solidFill>
                  <a:srgbClr val="FF0000"/>
                </a:solidFill>
                <a:effectLst/>
                <a:uLnTx/>
                <a:uFillTx/>
                <a:latin typeface="Arial" pitchFamily="34" charset="0"/>
                <a:cs typeface="Arial" pitchFamily="34" charset="0"/>
              </a:rPr>
              <a:t>nuclear</a:t>
            </a:r>
          </a:p>
        </p:txBody>
      </p:sp>
      <p:sp>
        <p:nvSpPr>
          <p:cNvPr id="8" name="Text Box 8"/>
          <p:cNvSpPr txBox="1">
            <a:spLocks noChangeArrowheads="1"/>
          </p:cNvSpPr>
          <p:nvPr/>
        </p:nvSpPr>
        <p:spPr bwMode="auto">
          <a:xfrm>
            <a:off x="5065155" y="3267985"/>
            <a:ext cx="165735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200" b="0" i="0" u="none" strike="noStrike" kern="0" cap="none" spc="0" normalizeH="0" baseline="0" noProof="0" dirty="0">
                <a:ln>
                  <a:noFill/>
                </a:ln>
                <a:solidFill>
                  <a:srgbClr val="FF0000"/>
                </a:solidFill>
                <a:effectLst/>
                <a:uLnTx/>
                <a:uFillTx/>
                <a:latin typeface="Arial" pitchFamily="34" charset="0"/>
                <a:cs typeface="Arial" pitchFamily="34" charset="0"/>
              </a:rPr>
              <a:t>disobedient</a:t>
            </a:r>
          </a:p>
        </p:txBody>
      </p:sp>
      <p:sp>
        <p:nvSpPr>
          <p:cNvPr id="9" name="Text Box 9"/>
          <p:cNvSpPr txBox="1">
            <a:spLocks noChangeArrowheads="1"/>
          </p:cNvSpPr>
          <p:nvPr/>
        </p:nvSpPr>
        <p:spPr bwMode="auto">
          <a:xfrm>
            <a:off x="4872488" y="4257455"/>
            <a:ext cx="195954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200" b="0" i="0" u="none" strike="noStrike" kern="0" cap="none" spc="0" normalizeH="0" baseline="0" noProof="0" dirty="0">
                <a:ln>
                  <a:noFill/>
                </a:ln>
                <a:solidFill>
                  <a:srgbClr val="FF0000"/>
                </a:solidFill>
                <a:effectLst/>
                <a:uLnTx/>
                <a:uFillTx/>
                <a:latin typeface="Arial" pitchFamily="34" charset="0"/>
                <a:cs typeface="Arial" pitchFamily="34" charset="0"/>
              </a:rPr>
              <a:t>understanding</a:t>
            </a:r>
          </a:p>
        </p:txBody>
      </p:sp>
      <p:sp>
        <p:nvSpPr>
          <p:cNvPr id="10" name="Text Box 10"/>
          <p:cNvSpPr txBox="1">
            <a:spLocks noChangeArrowheads="1"/>
          </p:cNvSpPr>
          <p:nvPr/>
        </p:nvSpPr>
        <p:spPr bwMode="auto">
          <a:xfrm>
            <a:off x="2431934" y="4233868"/>
            <a:ext cx="180498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200" b="0" i="0" u="none" strike="noStrike" kern="0" cap="none" spc="0" normalizeH="0" baseline="0" noProof="0" dirty="0">
                <a:ln>
                  <a:noFill/>
                </a:ln>
                <a:solidFill>
                  <a:srgbClr val="FF0000"/>
                </a:solidFill>
                <a:effectLst/>
                <a:uLnTx/>
                <a:uFillTx/>
                <a:latin typeface="Arial" pitchFamily="34" charset="0"/>
                <a:cs typeface="Arial" pitchFamily="34" charset="0"/>
              </a:rPr>
              <a:t>sympathetic</a:t>
            </a:r>
          </a:p>
        </p:txBody>
      </p:sp>
      <p:sp>
        <p:nvSpPr>
          <p:cNvPr id="11" name="Text Box 11"/>
          <p:cNvSpPr txBox="1">
            <a:spLocks noChangeArrowheads="1"/>
          </p:cNvSpPr>
          <p:nvPr/>
        </p:nvSpPr>
        <p:spPr bwMode="auto">
          <a:xfrm>
            <a:off x="2522647" y="4577671"/>
            <a:ext cx="1300162"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200" b="0" i="0" u="none" strike="noStrike" kern="0" cap="none" spc="0" normalizeH="0" baseline="0" noProof="0" dirty="0">
                <a:ln>
                  <a:noFill/>
                </a:ln>
                <a:solidFill>
                  <a:srgbClr val="FF0000"/>
                </a:solidFill>
                <a:effectLst/>
                <a:uLnTx/>
                <a:uFillTx/>
                <a:latin typeface="Arial" pitchFamily="34" charset="0"/>
                <a:cs typeface="Arial" pitchFamily="34" charset="0"/>
              </a:rPr>
              <a:t>tolerant</a:t>
            </a:r>
          </a:p>
        </p:txBody>
      </p:sp>
      <p:sp>
        <p:nvSpPr>
          <p:cNvPr id="12" name="Text Box 12"/>
          <p:cNvSpPr txBox="1">
            <a:spLocks noChangeArrowheads="1"/>
          </p:cNvSpPr>
          <p:nvPr/>
        </p:nvSpPr>
        <p:spPr bwMode="auto">
          <a:xfrm>
            <a:off x="3045049" y="4917624"/>
            <a:ext cx="1025525"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200" b="0" i="0" u="none" strike="noStrike" kern="0" cap="none" spc="0" normalizeH="0" baseline="0" noProof="0" dirty="0">
                <a:ln>
                  <a:noFill/>
                </a:ln>
                <a:solidFill>
                  <a:srgbClr val="FF0000"/>
                </a:solidFill>
                <a:effectLst/>
                <a:uLnTx/>
                <a:uFillTx/>
                <a:latin typeface="Arial" pitchFamily="34" charset="0"/>
                <a:cs typeface="Arial" pitchFamily="34" charset="0"/>
              </a:rPr>
              <a:t>caring</a:t>
            </a:r>
          </a:p>
        </p:txBody>
      </p:sp>
      <p:sp>
        <p:nvSpPr>
          <p:cNvPr id="13" name="Text Box 13"/>
          <p:cNvSpPr txBox="1">
            <a:spLocks noChangeArrowheads="1"/>
          </p:cNvSpPr>
          <p:nvPr/>
        </p:nvSpPr>
        <p:spPr bwMode="auto">
          <a:xfrm>
            <a:off x="4667931" y="5924776"/>
            <a:ext cx="9017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200" b="0" i="0" u="none" strike="noStrike" kern="0" cap="none" spc="0" normalizeH="0" baseline="0" noProof="0" dirty="0">
                <a:ln>
                  <a:noFill/>
                </a:ln>
                <a:solidFill>
                  <a:srgbClr val="FF0000"/>
                </a:solidFill>
                <a:effectLst/>
                <a:uLnTx/>
                <a:uFillTx/>
                <a:latin typeface="Arial" pitchFamily="34" charset="0"/>
                <a:cs typeface="Arial" pitchFamily="34" charset="0"/>
              </a:rPr>
              <a:t>share</a:t>
            </a:r>
          </a:p>
        </p:txBody>
      </p:sp>
    </p:spTree>
    <p:extLst>
      <p:ext uri="{BB962C8B-B14F-4D97-AF65-F5344CB8AC3E}">
        <p14:creationId xmlns:p14="http://schemas.microsoft.com/office/powerpoint/2010/main" val="10756176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heckerboard(across)">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heckerboard(across)">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heckerboard(across)">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checkerboard(across)">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checkerboard(across)">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012"/>
            <a:ext cx="8229600" cy="822960"/>
          </a:xfrm>
        </p:spPr>
        <p:txBody>
          <a:bodyPr>
            <a:normAutofit/>
          </a:bodyPr>
          <a:lstStyle/>
          <a:p>
            <a:r>
              <a:rPr lang="en-GB" b="1" dirty="0">
                <a:solidFill>
                  <a:schemeClr val="accent6">
                    <a:lumMod val="75000"/>
                  </a:schemeClr>
                </a:solidFill>
                <a:latin typeface="Arial"/>
                <a:ea typeface="Calibri"/>
                <a:cs typeface="Times New Roman"/>
              </a:rPr>
              <a:t>II. Grammar</a:t>
            </a:r>
            <a:endParaRPr lang="en-GB" dirty="0">
              <a:solidFill>
                <a:schemeClr val="accent6">
                  <a:lumMod val="75000"/>
                </a:schemeClr>
              </a:solidFill>
            </a:endParaRPr>
          </a:p>
        </p:txBody>
      </p:sp>
      <p:sp>
        <p:nvSpPr>
          <p:cNvPr id="3" name="Text Placeholder 2"/>
          <p:cNvSpPr>
            <a:spLocks noGrp="1"/>
          </p:cNvSpPr>
          <p:nvPr>
            <p:ph type="body" idx="1"/>
          </p:nvPr>
        </p:nvSpPr>
        <p:spPr>
          <a:xfrm>
            <a:off x="457200" y="990600"/>
            <a:ext cx="8229600" cy="5638800"/>
          </a:xfrm>
        </p:spPr>
        <p:txBody>
          <a:bodyPr>
            <a:normAutofit fontScale="85000" lnSpcReduction="20000"/>
          </a:bodyPr>
          <a:lstStyle/>
          <a:p>
            <a:pPr marL="0" indent="0">
              <a:lnSpc>
                <a:spcPct val="120000"/>
              </a:lnSpc>
              <a:spcBef>
                <a:spcPts val="200"/>
              </a:spcBef>
              <a:spcAft>
                <a:spcPts val="200"/>
              </a:spcAft>
              <a:buNone/>
            </a:pPr>
            <a:r>
              <a:rPr lang="en-GB" sz="2800" b="1" dirty="0">
                <a:solidFill>
                  <a:srgbClr val="000000"/>
                </a:solidFill>
                <a:latin typeface="Arial"/>
                <a:ea typeface="Calibri"/>
                <a:cs typeface="Times New Roman"/>
              </a:rPr>
              <a:t>Activity</a:t>
            </a:r>
            <a:r>
              <a:rPr lang="en-GB" sz="2800" b="1" dirty="0">
                <a:solidFill>
                  <a:srgbClr val="DA0000"/>
                </a:solidFill>
                <a:latin typeface="Arial"/>
                <a:ea typeface="Calibri"/>
                <a:cs typeface="Times New Roman"/>
              </a:rPr>
              <a:t> 4 </a:t>
            </a:r>
            <a:r>
              <a:rPr lang="en-GB" sz="2800" b="1" dirty="0">
                <a:solidFill>
                  <a:srgbClr val="000000"/>
                </a:solidFill>
                <a:latin typeface="Arial"/>
                <a:ea typeface="Calibri"/>
                <a:cs typeface="Times New Roman"/>
              </a:rPr>
              <a:t>Complete the sentences with appropriate adjectives.</a:t>
            </a:r>
            <a:endParaRPr lang="en-GB" sz="2800" dirty="0">
              <a:latin typeface="Times New Roman"/>
              <a:ea typeface="Calibri"/>
              <a:cs typeface="Times New Roman"/>
            </a:endParaRPr>
          </a:p>
          <a:p>
            <a:pPr marL="508000" indent="-508000">
              <a:lnSpc>
                <a:spcPct val="120000"/>
              </a:lnSpc>
              <a:spcBef>
                <a:spcPts val="200"/>
              </a:spcBef>
              <a:spcAft>
                <a:spcPts val="200"/>
              </a:spcAft>
              <a:buNone/>
            </a:pPr>
            <a:r>
              <a:rPr lang="en-GB" sz="2800" b="1" dirty="0">
                <a:solidFill>
                  <a:srgbClr val="FF6600"/>
                </a:solidFill>
                <a:latin typeface="Arial"/>
                <a:ea typeface="Calibri"/>
                <a:cs typeface="Times New Roman"/>
              </a:rPr>
              <a:t>1. 	</a:t>
            </a:r>
            <a:r>
              <a:rPr lang="en-GB" sz="2800" dirty="0">
                <a:solidFill>
                  <a:srgbClr val="000000"/>
                </a:solidFill>
                <a:latin typeface="Arial"/>
                <a:ea typeface="Calibri"/>
                <a:cs typeface="Times New Roman"/>
              </a:rPr>
              <a:t>It is </a:t>
            </a:r>
            <a:r>
              <a:rPr lang="en-GB" sz="2800" dirty="0">
                <a:solidFill>
                  <a:srgbClr val="808080"/>
                </a:solidFill>
                <a:latin typeface="Arial"/>
                <a:ea typeface="Calibri"/>
                <a:cs typeface="Times New Roman"/>
              </a:rPr>
              <a:t>______ 		   </a:t>
            </a:r>
            <a:r>
              <a:rPr lang="en-GB" sz="2800" dirty="0">
                <a:solidFill>
                  <a:srgbClr val="000000"/>
                </a:solidFill>
                <a:latin typeface="Arial"/>
                <a:ea typeface="Calibri"/>
                <a:cs typeface="Times New Roman"/>
              </a:rPr>
              <a:t>to value the improved living conditions we have today.</a:t>
            </a:r>
            <a:endParaRPr lang="en-GB" sz="2800" dirty="0">
              <a:latin typeface="Times New Roman"/>
              <a:ea typeface="Calibri"/>
              <a:cs typeface="Times New Roman"/>
            </a:endParaRPr>
          </a:p>
          <a:p>
            <a:pPr marL="508000" indent="-508000">
              <a:lnSpc>
                <a:spcPct val="120000"/>
              </a:lnSpc>
              <a:spcBef>
                <a:spcPts val="200"/>
              </a:spcBef>
              <a:spcAft>
                <a:spcPts val="200"/>
              </a:spcAft>
              <a:buNone/>
            </a:pPr>
            <a:r>
              <a:rPr lang="en-GB" sz="2800" b="1" dirty="0">
                <a:solidFill>
                  <a:srgbClr val="FF6600"/>
                </a:solidFill>
                <a:latin typeface="Arial"/>
                <a:ea typeface="Calibri"/>
                <a:cs typeface="Times New Roman"/>
              </a:rPr>
              <a:t>2. 	</a:t>
            </a:r>
            <a:r>
              <a:rPr lang="en-GB" sz="2800" dirty="0">
                <a:solidFill>
                  <a:srgbClr val="000000"/>
                </a:solidFill>
                <a:latin typeface="Arial"/>
                <a:ea typeface="Calibri"/>
                <a:cs typeface="Times New Roman"/>
              </a:rPr>
              <a:t>She was </a:t>
            </a:r>
            <a:r>
              <a:rPr lang="en-GB" sz="2800" dirty="0">
                <a:solidFill>
                  <a:srgbClr val="808080"/>
                </a:solidFill>
                <a:latin typeface="Arial"/>
                <a:ea typeface="Calibri"/>
                <a:cs typeface="Times New Roman"/>
              </a:rPr>
              <a:t>______                   </a:t>
            </a:r>
            <a:r>
              <a:rPr lang="en-GB" sz="2800" dirty="0">
                <a:solidFill>
                  <a:srgbClr val="000000"/>
                </a:solidFill>
                <a:latin typeface="Arial"/>
                <a:ea typeface="Calibri"/>
                <a:cs typeface="Times New Roman"/>
              </a:rPr>
              <a:t>the </a:t>
            </a:r>
            <a:r>
              <a:rPr lang="en-GB" sz="2800" dirty="0" err="1">
                <a:solidFill>
                  <a:srgbClr val="000000"/>
                </a:solidFill>
                <a:latin typeface="Arial"/>
                <a:ea typeface="Calibri"/>
                <a:cs typeface="Times New Roman"/>
              </a:rPr>
              <a:t>skytrain</a:t>
            </a:r>
            <a:r>
              <a:rPr lang="en-GB" sz="2800" dirty="0">
                <a:solidFill>
                  <a:srgbClr val="000000"/>
                </a:solidFill>
                <a:latin typeface="Arial"/>
                <a:ea typeface="Calibri"/>
                <a:cs typeface="Times New Roman"/>
              </a:rPr>
              <a:t> system would solve the traffic problems in the city.</a:t>
            </a:r>
            <a:endParaRPr lang="en-GB" sz="2800" dirty="0">
              <a:latin typeface="Times New Roman"/>
              <a:ea typeface="Calibri"/>
              <a:cs typeface="Times New Roman"/>
            </a:endParaRPr>
          </a:p>
          <a:p>
            <a:pPr marL="508000" indent="-508000">
              <a:lnSpc>
                <a:spcPct val="120000"/>
              </a:lnSpc>
              <a:spcBef>
                <a:spcPts val="200"/>
              </a:spcBef>
              <a:spcAft>
                <a:spcPts val="200"/>
              </a:spcAft>
              <a:buNone/>
            </a:pPr>
            <a:r>
              <a:rPr lang="en-GB" sz="2800" b="1" dirty="0">
                <a:solidFill>
                  <a:srgbClr val="FF6600"/>
                </a:solidFill>
                <a:latin typeface="Arial"/>
                <a:ea typeface="Calibri"/>
                <a:cs typeface="Times New Roman"/>
              </a:rPr>
              <a:t>3. 	</a:t>
            </a:r>
            <a:r>
              <a:rPr lang="en-GB" sz="2800" dirty="0">
                <a:solidFill>
                  <a:srgbClr val="000000"/>
                </a:solidFill>
                <a:latin typeface="Arial"/>
                <a:ea typeface="Calibri"/>
                <a:cs typeface="Times New Roman"/>
              </a:rPr>
              <a:t>The government is </a:t>
            </a:r>
            <a:r>
              <a:rPr lang="en-GB" sz="2800" dirty="0">
                <a:solidFill>
                  <a:srgbClr val="808080"/>
                </a:solidFill>
                <a:latin typeface="Arial"/>
                <a:ea typeface="Calibri"/>
                <a:cs typeface="Times New Roman"/>
              </a:rPr>
              <a:t>______ </a:t>
            </a:r>
            <a:r>
              <a:rPr lang="en-GB" sz="2800" dirty="0">
                <a:solidFill>
                  <a:srgbClr val="000000"/>
                </a:solidFill>
                <a:latin typeface="Arial"/>
                <a:ea typeface="Calibri"/>
                <a:cs typeface="Times New Roman"/>
              </a:rPr>
              <a:t>that our education system will be improved significantly by the year 2020.</a:t>
            </a:r>
            <a:endParaRPr lang="en-GB" sz="2800" dirty="0">
              <a:latin typeface="Times New Roman"/>
              <a:ea typeface="Calibri"/>
              <a:cs typeface="Times New Roman"/>
            </a:endParaRPr>
          </a:p>
          <a:p>
            <a:pPr marL="508000" indent="-508000">
              <a:lnSpc>
                <a:spcPct val="120000"/>
              </a:lnSpc>
              <a:spcBef>
                <a:spcPts val="200"/>
              </a:spcBef>
              <a:spcAft>
                <a:spcPts val="200"/>
              </a:spcAft>
              <a:buNone/>
            </a:pPr>
            <a:r>
              <a:rPr lang="en-GB" sz="2800" b="1" dirty="0">
                <a:solidFill>
                  <a:srgbClr val="FF6600"/>
                </a:solidFill>
                <a:latin typeface="Arial"/>
                <a:ea typeface="Calibri"/>
                <a:cs typeface="Times New Roman"/>
              </a:rPr>
              <a:t>4. 	</a:t>
            </a:r>
            <a:r>
              <a:rPr lang="en-GB" sz="2800" dirty="0">
                <a:solidFill>
                  <a:srgbClr val="000000"/>
                </a:solidFill>
                <a:latin typeface="Arial"/>
                <a:ea typeface="Calibri"/>
                <a:cs typeface="Times New Roman"/>
              </a:rPr>
              <a:t>We are all </a:t>
            </a:r>
            <a:r>
              <a:rPr lang="en-GB" sz="2800" dirty="0">
                <a:solidFill>
                  <a:srgbClr val="808080"/>
                </a:solidFill>
                <a:latin typeface="Arial"/>
                <a:ea typeface="Calibri"/>
                <a:cs typeface="Times New Roman"/>
              </a:rPr>
              <a:t>______     </a:t>
            </a:r>
            <a:r>
              <a:rPr lang="en-GB" sz="2800" dirty="0">
                <a:solidFill>
                  <a:srgbClr val="000000"/>
                </a:solidFill>
                <a:latin typeface="Arial"/>
                <a:ea typeface="Calibri"/>
                <a:cs typeface="Times New Roman"/>
              </a:rPr>
              <a:t>that pollution is getting more and more serious.</a:t>
            </a:r>
            <a:endParaRPr lang="en-GB" sz="2800" dirty="0">
              <a:latin typeface="Times New Roman"/>
              <a:ea typeface="Calibri"/>
              <a:cs typeface="Times New Roman"/>
            </a:endParaRPr>
          </a:p>
          <a:p>
            <a:pPr marL="508000" indent="-508000">
              <a:lnSpc>
                <a:spcPct val="120000"/>
              </a:lnSpc>
              <a:spcBef>
                <a:spcPts val="200"/>
              </a:spcBef>
              <a:spcAft>
                <a:spcPts val="200"/>
              </a:spcAft>
              <a:buNone/>
            </a:pPr>
            <a:r>
              <a:rPr lang="en-GB" sz="2800" b="1" dirty="0">
                <a:solidFill>
                  <a:srgbClr val="FF6600"/>
                </a:solidFill>
                <a:latin typeface="Arial"/>
                <a:ea typeface="Calibri"/>
                <a:cs typeface="Times New Roman"/>
              </a:rPr>
              <a:t>5. 	</a:t>
            </a:r>
            <a:r>
              <a:rPr lang="en-GB" sz="2800" dirty="0">
                <a:solidFill>
                  <a:srgbClr val="000000"/>
                </a:solidFill>
                <a:latin typeface="Arial"/>
                <a:ea typeface="Calibri"/>
                <a:cs typeface="Times New Roman"/>
              </a:rPr>
              <a:t>We were </a:t>
            </a:r>
            <a:r>
              <a:rPr lang="en-GB" sz="2800" dirty="0">
                <a:solidFill>
                  <a:srgbClr val="808080"/>
                </a:solidFill>
                <a:latin typeface="Arial"/>
                <a:ea typeface="Calibri"/>
                <a:cs typeface="Times New Roman"/>
              </a:rPr>
              <a:t>______ </a:t>
            </a:r>
            <a:r>
              <a:rPr lang="en-GB" sz="2800" dirty="0">
                <a:solidFill>
                  <a:srgbClr val="000000"/>
                </a:solidFill>
                <a:latin typeface="Arial"/>
                <a:ea typeface="Calibri"/>
                <a:cs typeface="Times New Roman"/>
              </a:rPr>
              <a:t>to have heard about the poor living conditions back then.</a:t>
            </a:r>
            <a:endParaRPr lang="en-GB" sz="2800" dirty="0">
              <a:latin typeface="Times New Roman"/>
              <a:ea typeface="Calibri"/>
              <a:cs typeface="Times New Roman"/>
            </a:endParaRPr>
          </a:p>
          <a:p>
            <a:pPr marL="508000" indent="-508000">
              <a:lnSpc>
                <a:spcPct val="120000"/>
              </a:lnSpc>
              <a:spcBef>
                <a:spcPts val="200"/>
              </a:spcBef>
              <a:spcAft>
                <a:spcPts val="200"/>
              </a:spcAft>
              <a:buNone/>
            </a:pPr>
            <a:r>
              <a:rPr lang="en-GB" sz="2800" b="1" dirty="0">
                <a:solidFill>
                  <a:srgbClr val="FF6600"/>
                </a:solidFill>
                <a:latin typeface="Arial"/>
                <a:ea typeface="Calibri"/>
                <a:cs typeface="Times New Roman"/>
              </a:rPr>
              <a:t>6. 	</a:t>
            </a:r>
            <a:r>
              <a:rPr lang="en-GB" sz="2800" dirty="0">
                <a:solidFill>
                  <a:srgbClr val="000000"/>
                </a:solidFill>
                <a:latin typeface="Arial"/>
                <a:ea typeface="Calibri"/>
                <a:cs typeface="Times New Roman"/>
              </a:rPr>
              <a:t>I am </a:t>
            </a:r>
            <a:r>
              <a:rPr lang="en-GB" sz="2800" dirty="0">
                <a:solidFill>
                  <a:srgbClr val="808080"/>
                </a:solidFill>
                <a:latin typeface="Arial"/>
                <a:ea typeface="Calibri"/>
                <a:cs typeface="Times New Roman"/>
              </a:rPr>
              <a:t>______                         </a:t>
            </a:r>
            <a:r>
              <a:rPr lang="en-GB" sz="2800" dirty="0">
                <a:solidFill>
                  <a:srgbClr val="000000"/>
                </a:solidFill>
                <a:latin typeface="Arial"/>
                <a:ea typeface="Calibri"/>
                <a:cs typeface="Times New Roman"/>
              </a:rPr>
              <a:t>that the clanging sounds of the trams in Ha </a:t>
            </a:r>
            <a:r>
              <a:rPr lang="en-GB" sz="2800" dirty="0" err="1">
                <a:solidFill>
                  <a:srgbClr val="000000"/>
                </a:solidFill>
                <a:latin typeface="Arial"/>
                <a:ea typeface="Calibri"/>
                <a:cs typeface="Times New Roman"/>
              </a:rPr>
              <a:t>Noi</a:t>
            </a:r>
            <a:r>
              <a:rPr lang="en-GB" sz="2800" dirty="0">
                <a:solidFill>
                  <a:srgbClr val="000000"/>
                </a:solidFill>
                <a:latin typeface="Arial"/>
                <a:ea typeface="Calibri"/>
                <a:cs typeface="Times New Roman"/>
              </a:rPr>
              <a:t> will stay in our hearts forever.</a:t>
            </a:r>
            <a:endParaRPr lang="en-GB" sz="2800" dirty="0">
              <a:latin typeface="Times New Roman"/>
              <a:ea typeface="Calibri"/>
              <a:cs typeface="Times New Roman"/>
            </a:endParaRPr>
          </a:p>
          <a:p>
            <a:pPr marL="0" indent="0">
              <a:buNone/>
            </a:pPr>
            <a:endParaRPr lang="en-GB"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4</a:t>
            </a:fld>
            <a:endParaRPr lang="en-GB" dirty="0"/>
          </a:p>
        </p:txBody>
      </p:sp>
      <p:sp>
        <p:nvSpPr>
          <p:cNvPr id="5" name="Text Box 4"/>
          <p:cNvSpPr txBox="1">
            <a:spLocks noChangeArrowheads="1"/>
          </p:cNvSpPr>
          <p:nvPr/>
        </p:nvSpPr>
        <p:spPr bwMode="auto">
          <a:xfrm>
            <a:off x="1427390" y="1764918"/>
            <a:ext cx="31337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necessary/important</a:t>
            </a:r>
          </a:p>
        </p:txBody>
      </p:sp>
      <p:sp>
        <p:nvSpPr>
          <p:cNvPr id="6" name="Text Box 6"/>
          <p:cNvSpPr txBox="1">
            <a:spLocks noChangeArrowheads="1"/>
          </p:cNvSpPr>
          <p:nvPr/>
        </p:nvSpPr>
        <p:spPr bwMode="auto">
          <a:xfrm>
            <a:off x="2188479" y="2545891"/>
            <a:ext cx="29527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sure/certain/hopeful</a:t>
            </a:r>
          </a:p>
        </p:txBody>
      </p:sp>
      <p:sp>
        <p:nvSpPr>
          <p:cNvPr id="7" name="Text Box 7"/>
          <p:cNvSpPr txBox="1">
            <a:spLocks noChangeArrowheads="1"/>
          </p:cNvSpPr>
          <p:nvPr/>
        </p:nvSpPr>
        <p:spPr bwMode="auto">
          <a:xfrm>
            <a:off x="3476172" y="3162719"/>
            <a:ext cx="3200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sure/certain/confident</a:t>
            </a:r>
          </a:p>
        </p:txBody>
      </p:sp>
      <p:sp>
        <p:nvSpPr>
          <p:cNvPr id="8" name="Text Box 8"/>
          <p:cNvSpPr txBox="1">
            <a:spLocks noChangeArrowheads="1"/>
          </p:cNvSpPr>
          <p:nvPr/>
        </p:nvSpPr>
        <p:spPr bwMode="auto">
          <a:xfrm>
            <a:off x="2404724" y="4116545"/>
            <a:ext cx="16494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sorry/sure</a:t>
            </a:r>
          </a:p>
        </p:txBody>
      </p:sp>
      <p:sp>
        <p:nvSpPr>
          <p:cNvPr id="9" name="Text Box 9"/>
          <p:cNvSpPr txBox="1">
            <a:spLocks noChangeArrowheads="1"/>
          </p:cNvSpPr>
          <p:nvPr/>
        </p:nvSpPr>
        <p:spPr bwMode="auto">
          <a:xfrm>
            <a:off x="2266724" y="4897142"/>
            <a:ext cx="10207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sorry</a:t>
            </a:r>
          </a:p>
        </p:txBody>
      </p:sp>
      <p:sp>
        <p:nvSpPr>
          <p:cNvPr id="10" name="Text Box 10"/>
          <p:cNvSpPr txBox="1">
            <a:spLocks noChangeArrowheads="1"/>
          </p:cNvSpPr>
          <p:nvPr/>
        </p:nvSpPr>
        <p:spPr bwMode="auto">
          <a:xfrm>
            <a:off x="1636712" y="5678643"/>
            <a:ext cx="324008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convinced/sure/certain</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83481" y="228600"/>
            <a:ext cx="914400" cy="57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91238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heckerboard(across)">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heckerboard(across)">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76200"/>
            <a:ext cx="8686800" cy="6629400"/>
          </a:xfrm>
        </p:spPr>
        <p:txBody>
          <a:bodyPr>
            <a:normAutofit/>
          </a:bodyPr>
          <a:lstStyle/>
          <a:p>
            <a:pPr marL="0" indent="0" algn="just">
              <a:lnSpc>
                <a:spcPct val="120000"/>
              </a:lnSpc>
              <a:spcBef>
                <a:spcPts val="0"/>
              </a:spcBef>
              <a:spcAft>
                <a:spcPts val="0"/>
              </a:spcAft>
              <a:buNone/>
            </a:pPr>
            <a:r>
              <a:rPr lang="en-GB" sz="2200" b="1" dirty="0">
                <a:solidFill>
                  <a:srgbClr val="000000"/>
                </a:solidFill>
                <a:latin typeface="Arial"/>
                <a:ea typeface="Calibri"/>
                <a:cs typeface="Times New Roman"/>
              </a:rPr>
              <a:t>Activity</a:t>
            </a:r>
            <a:r>
              <a:rPr lang="en-GB" sz="2200" b="1" dirty="0">
                <a:solidFill>
                  <a:srgbClr val="DA0000"/>
                </a:solidFill>
                <a:latin typeface="Arial"/>
                <a:ea typeface="Calibri"/>
                <a:cs typeface="Times New Roman"/>
              </a:rPr>
              <a:t> 5 </a:t>
            </a:r>
            <a:r>
              <a:rPr lang="en-GB" sz="2200" b="1" dirty="0">
                <a:solidFill>
                  <a:srgbClr val="000000"/>
                </a:solidFill>
                <a:latin typeface="Arial"/>
                <a:ea typeface="Calibri"/>
                <a:cs typeface="Times New Roman"/>
              </a:rPr>
              <a:t>Correct the italicised text where necessary.</a:t>
            </a:r>
            <a:endParaRPr lang="en-GB" sz="2200" dirty="0">
              <a:latin typeface="Times New Roman"/>
              <a:ea typeface="Calibri"/>
              <a:cs typeface="Times New Roman"/>
            </a:endParaRPr>
          </a:p>
          <a:p>
            <a:pPr marL="0" indent="0" algn="just">
              <a:lnSpc>
                <a:spcPct val="120000"/>
              </a:lnSpc>
              <a:spcBef>
                <a:spcPts val="0"/>
              </a:spcBef>
              <a:spcAft>
                <a:spcPts val="0"/>
              </a:spcAft>
              <a:buNone/>
            </a:pPr>
            <a:r>
              <a:rPr lang="en-GB" sz="2200" dirty="0">
                <a:latin typeface="Arial"/>
                <a:ea typeface="Calibri"/>
                <a:cs typeface="Times New Roman"/>
              </a:rPr>
              <a:t>W</a:t>
            </a:r>
            <a:r>
              <a:rPr lang="en-GB" sz="2200" dirty="0">
                <a:solidFill>
                  <a:srgbClr val="000000"/>
                </a:solidFill>
                <a:latin typeface="Arial"/>
                <a:ea typeface="Calibri"/>
                <a:cs typeface="Times New Roman"/>
              </a:rPr>
              <a:t>e had finally finished the school year and </a:t>
            </a:r>
            <a:r>
              <a:rPr lang="en-GB" sz="2200" dirty="0" err="1">
                <a:solidFill>
                  <a:srgbClr val="000000"/>
                </a:solidFill>
                <a:latin typeface="Arial"/>
                <a:ea typeface="Calibri"/>
                <a:cs typeface="Times New Roman"/>
              </a:rPr>
              <a:t>Trang</a:t>
            </a:r>
            <a:r>
              <a:rPr lang="en-GB" sz="2200" dirty="0">
                <a:solidFill>
                  <a:srgbClr val="000000"/>
                </a:solidFill>
                <a:latin typeface="Arial"/>
                <a:ea typeface="Calibri"/>
                <a:cs typeface="Times New Roman"/>
              </a:rPr>
              <a:t> asked me to go to Da Nang by train with her. I thought that </a:t>
            </a:r>
            <a:r>
              <a:rPr lang="en-GB" sz="2200" dirty="0">
                <a:solidFill>
                  <a:srgbClr val="FF3300"/>
                </a:solidFill>
                <a:latin typeface="Arial"/>
                <a:ea typeface="Calibri"/>
                <a:cs typeface="Times New Roman"/>
              </a:rPr>
              <a:t>(1) </a:t>
            </a:r>
            <a:r>
              <a:rPr lang="en-GB" sz="2200" i="1" dirty="0">
                <a:solidFill>
                  <a:srgbClr val="000000"/>
                </a:solidFill>
                <a:latin typeface="Arial"/>
                <a:ea typeface="Calibri"/>
                <a:cs typeface="Times New Roman"/>
              </a:rPr>
              <a:t>it was dangerous to go by ourselves </a:t>
            </a:r>
            <a:r>
              <a:rPr lang="en-GB" sz="2200" dirty="0">
                <a:solidFill>
                  <a:srgbClr val="000000"/>
                </a:solidFill>
                <a:latin typeface="Arial"/>
                <a:ea typeface="Calibri"/>
                <a:cs typeface="Times New Roman"/>
              </a:rPr>
              <a:t>since we were just fifteen. But </a:t>
            </a:r>
            <a:r>
              <a:rPr lang="en-GB" sz="2200" dirty="0" err="1">
                <a:solidFill>
                  <a:srgbClr val="000000"/>
                </a:solidFill>
                <a:latin typeface="Arial"/>
                <a:ea typeface="Calibri"/>
                <a:cs typeface="Times New Roman"/>
              </a:rPr>
              <a:t>Trang</a:t>
            </a:r>
            <a:r>
              <a:rPr lang="en-GB" sz="2200" dirty="0">
                <a:solidFill>
                  <a:srgbClr val="000000"/>
                </a:solidFill>
                <a:latin typeface="Arial"/>
                <a:ea typeface="Calibri"/>
                <a:cs typeface="Times New Roman"/>
              </a:rPr>
              <a:t> </a:t>
            </a:r>
            <a:r>
              <a:rPr lang="en-GB" sz="2200" dirty="0">
                <a:solidFill>
                  <a:srgbClr val="FF3300"/>
                </a:solidFill>
                <a:latin typeface="Arial"/>
                <a:ea typeface="Calibri"/>
                <a:cs typeface="Times New Roman"/>
              </a:rPr>
              <a:t>(2) </a:t>
            </a:r>
            <a:r>
              <a:rPr lang="en-GB" sz="2200" i="1" dirty="0">
                <a:solidFill>
                  <a:srgbClr val="000000"/>
                </a:solidFill>
                <a:latin typeface="Arial"/>
                <a:ea typeface="Calibri"/>
                <a:cs typeface="Times New Roman"/>
              </a:rPr>
              <a:t>was confident that she take </a:t>
            </a:r>
            <a:r>
              <a:rPr lang="en-GB" sz="2200" dirty="0">
                <a:solidFill>
                  <a:srgbClr val="000000"/>
                </a:solidFill>
                <a:latin typeface="Arial"/>
                <a:ea typeface="Calibri"/>
                <a:cs typeface="Times New Roman"/>
              </a:rPr>
              <a:t>me there safely. Moreover, our </a:t>
            </a:r>
            <a:r>
              <a:rPr lang="en-GB" sz="2200" dirty="0">
                <a:solidFill>
                  <a:srgbClr val="FF3300"/>
                </a:solidFill>
                <a:latin typeface="Arial"/>
                <a:ea typeface="Calibri"/>
                <a:cs typeface="Times New Roman"/>
              </a:rPr>
              <a:t>(3) </a:t>
            </a:r>
            <a:r>
              <a:rPr lang="en-GB" sz="2200" i="1" dirty="0">
                <a:solidFill>
                  <a:srgbClr val="000000"/>
                </a:solidFill>
                <a:latin typeface="Arial"/>
                <a:ea typeface="Calibri"/>
                <a:cs typeface="Times New Roman"/>
              </a:rPr>
              <a:t>parents were too busy to go with us</a:t>
            </a:r>
            <a:r>
              <a:rPr lang="en-GB" sz="2200" dirty="0">
                <a:solidFill>
                  <a:srgbClr val="000000"/>
                </a:solidFill>
                <a:latin typeface="Arial"/>
                <a:ea typeface="Calibri"/>
                <a:cs typeface="Times New Roman"/>
              </a:rPr>
              <a:t>, so they </a:t>
            </a:r>
            <a:r>
              <a:rPr lang="en-GB" sz="2200" dirty="0">
                <a:solidFill>
                  <a:srgbClr val="FF3300"/>
                </a:solidFill>
                <a:latin typeface="Arial"/>
                <a:ea typeface="Calibri"/>
                <a:cs typeface="Times New Roman"/>
              </a:rPr>
              <a:t>(4) </a:t>
            </a:r>
            <a:r>
              <a:rPr lang="en-GB" sz="2200" i="1" dirty="0">
                <a:solidFill>
                  <a:srgbClr val="000000"/>
                </a:solidFill>
                <a:latin typeface="Arial"/>
                <a:ea typeface="Calibri"/>
                <a:cs typeface="Times New Roman"/>
              </a:rPr>
              <a:t>were happy let us go</a:t>
            </a:r>
            <a:r>
              <a:rPr lang="en-GB" sz="2200" dirty="0">
                <a:solidFill>
                  <a:srgbClr val="000000"/>
                </a:solidFill>
                <a:latin typeface="Arial"/>
                <a:ea typeface="Calibri"/>
                <a:cs typeface="Times New Roman"/>
              </a:rPr>
              <a:t>. They even took us to Ha </a:t>
            </a:r>
            <a:r>
              <a:rPr lang="en-GB" sz="2200" dirty="0" err="1">
                <a:solidFill>
                  <a:srgbClr val="000000"/>
                </a:solidFill>
                <a:latin typeface="Arial"/>
                <a:ea typeface="Calibri"/>
                <a:cs typeface="Times New Roman"/>
              </a:rPr>
              <a:t>Noi</a:t>
            </a:r>
            <a:r>
              <a:rPr lang="en-GB" sz="2200" dirty="0">
                <a:solidFill>
                  <a:srgbClr val="000000"/>
                </a:solidFill>
                <a:latin typeface="Arial"/>
                <a:ea typeface="Calibri"/>
                <a:cs typeface="Times New Roman"/>
              </a:rPr>
              <a:t> Station and left us there with all the luggage and tickets. I </a:t>
            </a:r>
            <a:r>
              <a:rPr lang="en-GB" sz="2200" dirty="0">
                <a:solidFill>
                  <a:srgbClr val="FF3300"/>
                </a:solidFill>
                <a:latin typeface="Arial"/>
                <a:ea typeface="Calibri"/>
                <a:cs typeface="Times New Roman"/>
              </a:rPr>
              <a:t>(5) </a:t>
            </a:r>
            <a:r>
              <a:rPr lang="en-GB" sz="2200" i="1" dirty="0">
                <a:solidFill>
                  <a:srgbClr val="000000"/>
                </a:solidFill>
                <a:latin typeface="Arial"/>
                <a:ea typeface="Calibri"/>
                <a:cs typeface="Times New Roman"/>
              </a:rPr>
              <a:t>was still worried that we would get lost</a:t>
            </a:r>
            <a:r>
              <a:rPr lang="en-GB" sz="2200" dirty="0">
                <a:solidFill>
                  <a:srgbClr val="000000"/>
                </a:solidFill>
                <a:latin typeface="Arial"/>
                <a:ea typeface="Calibri"/>
                <a:cs typeface="Times New Roman"/>
              </a:rPr>
              <a:t>, but </a:t>
            </a:r>
            <a:r>
              <a:rPr lang="en-GB" sz="2200" dirty="0" err="1">
                <a:solidFill>
                  <a:srgbClr val="000000"/>
                </a:solidFill>
                <a:latin typeface="Arial"/>
                <a:ea typeface="Calibri"/>
                <a:cs typeface="Times New Roman"/>
              </a:rPr>
              <a:t>Trang</a:t>
            </a:r>
            <a:r>
              <a:rPr lang="en-GB" sz="2200" dirty="0">
                <a:solidFill>
                  <a:srgbClr val="000000"/>
                </a:solidFill>
                <a:latin typeface="Arial"/>
                <a:ea typeface="Calibri"/>
                <a:cs typeface="Times New Roman"/>
              </a:rPr>
              <a:t> </a:t>
            </a:r>
            <a:r>
              <a:rPr lang="en-GB" sz="2200" dirty="0">
                <a:solidFill>
                  <a:srgbClr val="FF3300"/>
                </a:solidFill>
                <a:latin typeface="Arial"/>
                <a:ea typeface="Calibri"/>
                <a:cs typeface="Times New Roman"/>
              </a:rPr>
              <a:t>(6) </a:t>
            </a:r>
            <a:r>
              <a:rPr lang="en-GB" sz="2200" i="1" dirty="0">
                <a:solidFill>
                  <a:srgbClr val="000000"/>
                </a:solidFill>
                <a:latin typeface="Arial"/>
                <a:ea typeface="Calibri"/>
                <a:cs typeface="Times New Roman"/>
              </a:rPr>
              <a:t>was pleased to be allowed </a:t>
            </a:r>
            <a:r>
              <a:rPr lang="en-GB" sz="2200" dirty="0">
                <a:solidFill>
                  <a:srgbClr val="000000"/>
                </a:solidFill>
                <a:latin typeface="Arial"/>
                <a:ea typeface="Calibri"/>
                <a:cs typeface="Times New Roman"/>
              </a:rPr>
              <a:t>to go on her own. We both </a:t>
            </a:r>
            <a:r>
              <a:rPr lang="en-GB" sz="2200" dirty="0">
                <a:solidFill>
                  <a:srgbClr val="FF3300"/>
                </a:solidFill>
                <a:latin typeface="Arial"/>
                <a:ea typeface="Calibri"/>
                <a:cs typeface="Times New Roman"/>
              </a:rPr>
              <a:t>(7) </a:t>
            </a:r>
            <a:r>
              <a:rPr lang="en-GB" sz="2200" i="1" dirty="0">
                <a:solidFill>
                  <a:srgbClr val="000000"/>
                </a:solidFill>
                <a:latin typeface="Arial"/>
                <a:ea typeface="Calibri"/>
                <a:cs typeface="Times New Roman"/>
              </a:rPr>
              <a:t>felt that it was more convenient to go by night train </a:t>
            </a:r>
            <a:r>
              <a:rPr lang="en-GB" sz="2200" dirty="0">
                <a:solidFill>
                  <a:srgbClr val="000000"/>
                </a:solidFill>
                <a:latin typeface="Arial"/>
                <a:ea typeface="Calibri"/>
                <a:cs typeface="Times New Roman"/>
              </a:rPr>
              <a:t>because we could sleep during the night. When we arrived, I </a:t>
            </a:r>
            <a:r>
              <a:rPr lang="en-GB" sz="2200" dirty="0">
                <a:solidFill>
                  <a:srgbClr val="FF3300"/>
                </a:solidFill>
                <a:latin typeface="Arial"/>
                <a:ea typeface="Calibri"/>
                <a:cs typeface="Times New Roman"/>
              </a:rPr>
              <a:t>(8) </a:t>
            </a:r>
            <a:r>
              <a:rPr lang="en-GB" sz="2200" i="1" dirty="0">
                <a:solidFill>
                  <a:srgbClr val="000000"/>
                </a:solidFill>
                <a:latin typeface="Arial"/>
                <a:ea typeface="Calibri"/>
                <a:cs typeface="Times New Roman"/>
              </a:rPr>
              <a:t>was astonished that the city be very different from </a:t>
            </a:r>
            <a:r>
              <a:rPr lang="en-GB" sz="2200" dirty="0">
                <a:solidFill>
                  <a:srgbClr val="000000"/>
                </a:solidFill>
                <a:latin typeface="Arial"/>
                <a:ea typeface="Calibri"/>
                <a:cs typeface="Times New Roman"/>
              </a:rPr>
              <a:t>what I saw five years earlier, and I was so relieved that we had arrived safe and sound as she promised.</a:t>
            </a:r>
            <a:endParaRPr lang="en-GB" sz="2200" dirty="0">
              <a:latin typeface="Times New Roman"/>
              <a:ea typeface="Calibri"/>
              <a:cs typeface="Times New Roman"/>
            </a:endParaRPr>
          </a:p>
          <a:p>
            <a:pPr marL="0" indent="0" algn="just">
              <a:buNone/>
            </a:pPr>
            <a:endParaRPr lang="en-GB"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5</a:t>
            </a:fld>
            <a:endParaRPr lang="en-GB" dirty="0"/>
          </a:p>
        </p:txBody>
      </p:sp>
      <p:sp>
        <p:nvSpPr>
          <p:cNvPr id="5" name="Text Box 21"/>
          <p:cNvSpPr txBox="1">
            <a:spLocks noChangeArrowheads="1"/>
          </p:cNvSpPr>
          <p:nvPr/>
        </p:nvSpPr>
        <p:spPr bwMode="auto">
          <a:xfrm>
            <a:off x="298906" y="5462618"/>
            <a:ext cx="259669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dirty="0">
                <a:solidFill>
                  <a:srgbClr val="FF0000"/>
                </a:solidFill>
                <a:latin typeface="Arial" pitchFamily="34" charset="0"/>
                <a:cs typeface="Arial" pitchFamily="34" charset="0"/>
              </a:rPr>
              <a:t>1. no change</a:t>
            </a:r>
          </a:p>
        </p:txBody>
      </p:sp>
      <p:sp>
        <p:nvSpPr>
          <p:cNvPr id="6" name="Text Box 23"/>
          <p:cNvSpPr txBox="1">
            <a:spLocks noChangeArrowheads="1"/>
          </p:cNvSpPr>
          <p:nvPr/>
        </p:nvSpPr>
        <p:spPr bwMode="auto">
          <a:xfrm>
            <a:off x="298906" y="5946381"/>
            <a:ext cx="259669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dirty="0">
                <a:solidFill>
                  <a:srgbClr val="FF0000"/>
                </a:solidFill>
                <a:latin typeface="Arial" pitchFamily="34" charset="0"/>
                <a:cs typeface="Arial" pitchFamily="34" charset="0"/>
              </a:rPr>
              <a:t>2. take → could take</a:t>
            </a:r>
          </a:p>
        </p:txBody>
      </p:sp>
      <p:sp>
        <p:nvSpPr>
          <p:cNvPr id="7" name="Text Box 24"/>
          <p:cNvSpPr txBox="1">
            <a:spLocks noChangeArrowheads="1"/>
          </p:cNvSpPr>
          <p:nvPr/>
        </p:nvSpPr>
        <p:spPr bwMode="auto">
          <a:xfrm>
            <a:off x="3027322" y="5462618"/>
            <a:ext cx="192710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dirty="0">
                <a:solidFill>
                  <a:srgbClr val="FF0000"/>
                </a:solidFill>
                <a:latin typeface="Arial" pitchFamily="34" charset="0"/>
                <a:cs typeface="Arial" pitchFamily="34" charset="0"/>
              </a:rPr>
              <a:t>3. no change</a:t>
            </a:r>
          </a:p>
        </p:txBody>
      </p:sp>
      <p:sp>
        <p:nvSpPr>
          <p:cNvPr id="8" name="Text Box 25"/>
          <p:cNvSpPr txBox="1">
            <a:spLocks noChangeArrowheads="1"/>
          </p:cNvSpPr>
          <p:nvPr/>
        </p:nvSpPr>
        <p:spPr bwMode="auto">
          <a:xfrm>
            <a:off x="5086154" y="5462618"/>
            <a:ext cx="177436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dirty="0">
                <a:solidFill>
                  <a:srgbClr val="FF0000"/>
                </a:solidFill>
                <a:latin typeface="Arial" pitchFamily="34" charset="0"/>
                <a:cs typeface="Arial" pitchFamily="34" charset="0"/>
              </a:rPr>
              <a:t>5. no change</a:t>
            </a:r>
          </a:p>
        </p:txBody>
      </p:sp>
      <p:sp>
        <p:nvSpPr>
          <p:cNvPr id="9" name="Text Box 26"/>
          <p:cNvSpPr txBox="1">
            <a:spLocks noChangeArrowheads="1"/>
          </p:cNvSpPr>
          <p:nvPr/>
        </p:nvSpPr>
        <p:spPr bwMode="auto">
          <a:xfrm>
            <a:off x="5086152" y="5946381"/>
            <a:ext cx="177436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a:solidFill>
                  <a:srgbClr val="FF0000"/>
                </a:solidFill>
                <a:latin typeface="Arial" pitchFamily="34" charset="0"/>
                <a:cs typeface="Arial" pitchFamily="34" charset="0"/>
              </a:rPr>
              <a:t>6. no change</a:t>
            </a:r>
          </a:p>
        </p:txBody>
      </p:sp>
      <p:sp>
        <p:nvSpPr>
          <p:cNvPr id="10" name="Text Box 27"/>
          <p:cNvSpPr txBox="1">
            <a:spLocks noChangeArrowheads="1"/>
          </p:cNvSpPr>
          <p:nvPr/>
        </p:nvSpPr>
        <p:spPr bwMode="auto">
          <a:xfrm>
            <a:off x="6992244" y="5462618"/>
            <a:ext cx="185056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a:solidFill>
                  <a:srgbClr val="FF0000"/>
                </a:solidFill>
                <a:latin typeface="Arial" pitchFamily="34" charset="0"/>
                <a:cs typeface="Arial" pitchFamily="34" charset="0"/>
              </a:rPr>
              <a:t>7. no change</a:t>
            </a:r>
          </a:p>
        </p:txBody>
      </p:sp>
      <p:sp>
        <p:nvSpPr>
          <p:cNvPr id="11" name="Text Box 28"/>
          <p:cNvSpPr txBox="1">
            <a:spLocks noChangeArrowheads="1"/>
          </p:cNvSpPr>
          <p:nvPr/>
        </p:nvSpPr>
        <p:spPr bwMode="auto">
          <a:xfrm>
            <a:off x="6992243" y="5946381"/>
            <a:ext cx="185056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a:solidFill>
                  <a:srgbClr val="FF0000"/>
                </a:solidFill>
                <a:latin typeface="Arial" pitchFamily="34" charset="0"/>
                <a:cs typeface="Arial" pitchFamily="34" charset="0"/>
              </a:rPr>
              <a:t>8. be → was</a:t>
            </a:r>
          </a:p>
        </p:txBody>
      </p:sp>
      <p:sp>
        <p:nvSpPr>
          <p:cNvPr id="13" name="Text Box 29"/>
          <p:cNvSpPr txBox="1">
            <a:spLocks noChangeArrowheads="1"/>
          </p:cNvSpPr>
          <p:nvPr/>
        </p:nvSpPr>
        <p:spPr bwMode="auto">
          <a:xfrm>
            <a:off x="3027322" y="5946381"/>
            <a:ext cx="192710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dirty="0">
                <a:solidFill>
                  <a:srgbClr val="FF0000"/>
                </a:solidFill>
                <a:latin typeface="Arial" pitchFamily="34" charset="0"/>
                <a:cs typeface="Arial" pitchFamily="34" charset="0"/>
              </a:rPr>
              <a:t>4. let → to let</a:t>
            </a:r>
          </a:p>
        </p:txBody>
      </p:sp>
    </p:spTree>
    <p:extLst>
      <p:ext uri="{BB962C8B-B14F-4D97-AF65-F5344CB8AC3E}">
        <p14:creationId xmlns:p14="http://schemas.microsoft.com/office/powerpoint/2010/main" val="25047516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amond(in)">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diamond(i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diamond(i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diamond(in)">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diamond(in)">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42"/>
            <a:ext cx="8229600" cy="822960"/>
          </a:xfrm>
        </p:spPr>
        <p:txBody>
          <a:bodyPr>
            <a:normAutofit/>
          </a:bodyPr>
          <a:lstStyle/>
          <a:p>
            <a:r>
              <a:rPr lang="en-GB" b="1" dirty="0">
                <a:solidFill>
                  <a:schemeClr val="accent6">
                    <a:lumMod val="75000"/>
                  </a:schemeClr>
                </a:solidFill>
                <a:latin typeface="Arial"/>
                <a:ea typeface="Calibri"/>
                <a:cs typeface="Times New Roman"/>
              </a:rPr>
              <a:t>III. Communication</a:t>
            </a:r>
            <a:endParaRPr lang="en-GB" dirty="0">
              <a:solidFill>
                <a:schemeClr val="accent6">
                  <a:lumMod val="75000"/>
                </a:schemeClr>
              </a:solidFill>
            </a:endParaRPr>
          </a:p>
        </p:txBody>
      </p:sp>
      <p:sp>
        <p:nvSpPr>
          <p:cNvPr id="3" name="Text Placeholder 2"/>
          <p:cNvSpPr>
            <a:spLocks noGrp="1"/>
          </p:cNvSpPr>
          <p:nvPr>
            <p:ph type="body" idx="1"/>
          </p:nvPr>
        </p:nvSpPr>
        <p:spPr>
          <a:xfrm>
            <a:off x="304800" y="914400"/>
            <a:ext cx="8610600" cy="5715000"/>
          </a:xfrm>
        </p:spPr>
        <p:txBody>
          <a:bodyPr>
            <a:normAutofit/>
          </a:bodyPr>
          <a:lstStyle/>
          <a:p>
            <a:pPr marL="0" indent="0">
              <a:spcAft>
                <a:spcPts val="0"/>
              </a:spcAft>
              <a:buNone/>
            </a:pPr>
            <a:r>
              <a:rPr lang="en-GB" sz="2400" b="1" dirty="0">
                <a:solidFill>
                  <a:srgbClr val="000000"/>
                </a:solidFill>
                <a:latin typeface="Arial"/>
                <a:ea typeface="Calibri"/>
                <a:cs typeface="Times New Roman"/>
              </a:rPr>
              <a:t>Activity</a:t>
            </a:r>
            <a:r>
              <a:rPr lang="en-GB" sz="2400" b="1" dirty="0">
                <a:solidFill>
                  <a:srgbClr val="DA0000"/>
                </a:solidFill>
                <a:latin typeface="Arial"/>
                <a:ea typeface="Calibri"/>
                <a:cs typeface="Times New Roman"/>
              </a:rPr>
              <a:t> 6 </a:t>
            </a:r>
            <a:r>
              <a:rPr lang="en-GB" sz="2400" b="1" dirty="0">
                <a:solidFill>
                  <a:srgbClr val="000000"/>
                </a:solidFill>
                <a:latin typeface="Arial"/>
                <a:ea typeface="Calibri"/>
                <a:cs typeface="Times New Roman"/>
              </a:rPr>
              <a:t>Role-play. Interview a travel agent about Vietnamese people’s holiday trends before and after 2000. Use the cues in the table for your interview. You may use the example to get you started.</a:t>
            </a:r>
            <a:r>
              <a:rPr lang="en-GB" sz="2400" b="1" dirty="0">
                <a:solidFill>
                  <a:srgbClr val="4BACC6"/>
                </a:solidFill>
                <a:latin typeface="Arial"/>
                <a:ea typeface="Calibri"/>
                <a:cs typeface="Times New Roman"/>
              </a:rPr>
              <a:t>	</a:t>
            </a:r>
            <a:endParaRPr lang="en-GB" sz="2400" dirty="0">
              <a:latin typeface="Times New Roman"/>
              <a:ea typeface="Calibri"/>
              <a:cs typeface="Times New Roman"/>
            </a:endParaRPr>
          </a:p>
          <a:p>
            <a:pPr marL="0" indent="0">
              <a:buNone/>
            </a:pPr>
            <a:endParaRPr lang="en-GB" sz="2400"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6</a:t>
            </a:fld>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36913813"/>
              </p:ext>
            </p:extLst>
          </p:nvPr>
        </p:nvGraphicFramePr>
        <p:xfrm>
          <a:off x="370116" y="2460174"/>
          <a:ext cx="8458201" cy="4277646"/>
        </p:xfrm>
        <a:graphic>
          <a:graphicData uri="http://schemas.openxmlformats.org/drawingml/2006/table">
            <a:tbl>
              <a:tblPr/>
              <a:tblGrid>
                <a:gridCol w="2509551">
                  <a:extLst>
                    <a:ext uri="{9D8B030D-6E8A-4147-A177-3AD203B41FA5}">
                      <a16:colId xmlns:a16="http://schemas.microsoft.com/office/drawing/2014/main" val="20000"/>
                    </a:ext>
                  </a:extLst>
                </a:gridCol>
                <a:gridCol w="2514280">
                  <a:extLst>
                    <a:ext uri="{9D8B030D-6E8A-4147-A177-3AD203B41FA5}">
                      <a16:colId xmlns:a16="http://schemas.microsoft.com/office/drawing/2014/main" val="20001"/>
                    </a:ext>
                  </a:extLst>
                </a:gridCol>
                <a:gridCol w="3434370">
                  <a:extLst>
                    <a:ext uri="{9D8B030D-6E8A-4147-A177-3AD203B41FA5}">
                      <a16:colId xmlns:a16="http://schemas.microsoft.com/office/drawing/2014/main" val="20002"/>
                    </a:ext>
                  </a:extLst>
                </a:gridCol>
              </a:tblGrid>
              <a:tr h="531346">
                <a:tc>
                  <a:txBody>
                    <a:bodyPr/>
                    <a:lstStyle/>
                    <a:p>
                      <a:pPr>
                        <a:spcAft>
                          <a:spcPts val="0"/>
                        </a:spcAft>
                      </a:pPr>
                      <a:r>
                        <a:rPr lang="en-GB" sz="2000" dirty="0">
                          <a:effectLst/>
                          <a:latin typeface="Arial" pitchFamily="34" charset="0"/>
                          <a:ea typeface="Calibri"/>
                          <a:cs typeface="Arial" pitchFamily="34" charset="0"/>
                        </a:rPr>
                        <a:t> </a:t>
                      </a:r>
                    </a:p>
                  </a:txBody>
                  <a:tcPr marL="0" marR="0" marT="0" marB="0">
                    <a:lnL>
                      <a:noFill/>
                    </a:lnL>
                    <a:lnR>
                      <a:noFill/>
                    </a:lnR>
                    <a:lnT>
                      <a:noFill/>
                    </a:lnT>
                    <a:lnB>
                      <a:noFill/>
                    </a:lnB>
                  </a:tcPr>
                </a:tc>
                <a:tc>
                  <a:txBody>
                    <a:bodyPr/>
                    <a:lstStyle/>
                    <a:p>
                      <a:pPr marL="73660" algn="ctr" eaLnBrk="0" hangingPunct="0">
                        <a:spcBef>
                          <a:spcPts val="455"/>
                        </a:spcBef>
                        <a:spcAft>
                          <a:spcPts val="0"/>
                        </a:spcAft>
                      </a:pPr>
                      <a:r>
                        <a:rPr lang="en-GB" sz="2000" b="1" dirty="0">
                          <a:solidFill>
                            <a:srgbClr val="FFFFFF"/>
                          </a:solidFill>
                          <a:effectLst/>
                          <a:latin typeface="Arial" pitchFamily="34" charset="0"/>
                          <a:ea typeface="Calibri"/>
                          <a:cs typeface="Arial" pitchFamily="34" charset="0"/>
                        </a:rPr>
                        <a:t>be</a:t>
                      </a:r>
                      <a:r>
                        <a:rPr lang="en-GB" sz="2000" b="1" spc="-10" dirty="0">
                          <a:solidFill>
                            <a:srgbClr val="FFFFFF"/>
                          </a:solidFill>
                          <a:effectLst/>
                          <a:latin typeface="Arial" pitchFamily="34" charset="0"/>
                          <a:ea typeface="Calibri"/>
                          <a:cs typeface="Arial" pitchFamily="34" charset="0"/>
                        </a:rPr>
                        <a:t>f</a:t>
                      </a:r>
                      <a:r>
                        <a:rPr lang="en-GB" sz="2000" b="1" dirty="0">
                          <a:solidFill>
                            <a:srgbClr val="FFFFFF"/>
                          </a:solidFill>
                          <a:effectLst/>
                          <a:latin typeface="Arial" pitchFamily="34" charset="0"/>
                          <a:ea typeface="Calibri"/>
                          <a:cs typeface="Arial" pitchFamily="34" charset="0"/>
                        </a:rPr>
                        <a:t>o</a:t>
                      </a:r>
                      <a:r>
                        <a:rPr lang="en-GB" sz="2000" b="1" spc="-10" dirty="0">
                          <a:solidFill>
                            <a:srgbClr val="FFFFFF"/>
                          </a:solidFill>
                          <a:effectLst/>
                          <a:latin typeface="Arial" pitchFamily="34" charset="0"/>
                          <a:ea typeface="Calibri"/>
                          <a:cs typeface="Arial" pitchFamily="34" charset="0"/>
                        </a:rPr>
                        <a:t>r</a:t>
                      </a:r>
                      <a:r>
                        <a:rPr lang="en-GB" sz="2000" b="1" dirty="0">
                          <a:solidFill>
                            <a:srgbClr val="FFFFFF"/>
                          </a:solidFill>
                          <a:effectLst/>
                          <a:latin typeface="Arial" pitchFamily="34" charset="0"/>
                          <a:ea typeface="Calibri"/>
                          <a:cs typeface="Arial" pitchFamily="34" charset="0"/>
                        </a:rPr>
                        <a:t>e</a:t>
                      </a:r>
                      <a:r>
                        <a:rPr lang="en-GB" sz="2000" b="1" spc="-40" dirty="0">
                          <a:solidFill>
                            <a:srgbClr val="FFFFFF"/>
                          </a:solidFill>
                          <a:effectLst/>
                          <a:latin typeface="Arial" pitchFamily="34" charset="0"/>
                          <a:ea typeface="Calibri"/>
                          <a:cs typeface="Arial" pitchFamily="34" charset="0"/>
                        </a:rPr>
                        <a:t> </a:t>
                      </a:r>
                      <a:r>
                        <a:rPr lang="en-GB" sz="2000" b="1" dirty="0">
                          <a:solidFill>
                            <a:srgbClr val="FFFFFF"/>
                          </a:solidFill>
                          <a:effectLst/>
                          <a:latin typeface="Arial" pitchFamily="34" charset="0"/>
                          <a:ea typeface="Calibri"/>
                          <a:cs typeface="Arial" pitchFamily="34" charset="0"/>
                        </a:rPr>
                        <a:t>2000</a:t>
                      </a:r>
                      <a:endParaRPr lang="en-GB" sz="2000" dirty="0">
                        <a:effectLst/>
                        <a:latin typeface="Arial" pitchFamily="34" charset="0"/>
                        <a:ea typeface="Calibri"/>
                        <a:cs typeface="Arial" pitchFamily="34" charset="0"/>
                      </a:endParaRPr>
                    </a:p>
                  </a:txBody>
                  <a:tcPr marL="0" marR="0"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6283C2"/>
                    </a:solidFill>
                  </a:tcPr>
                </a:tc>
                <a:tc>
                  <a:txBody>
                    <a:bodyPr/>
                    <a:lstStyle/>
                    <a:p>
                      <a:pPr marL="226060" algn="ctr" eaLnBrk="0" hangingPunct="0">
                        <a:spcBef>
                          <a:spcPts val="455"/>
                        </a:spcBef>
                        <a:spcAft>
                          <a:spcPts val="0"/>
                        </a:spcAft>
                      </a:pPr>
                      <a:r>
                        <a:rPr lang="en-GB" sz="2000" b="1" dirty="0">
                          <a:solidFill>
                            <a:srgbClr val="FFFFFF"/>
                          </a:solidFill>
                          <a:effectLst/>
                          <a:latin typeface="Arial" pitchFamily="34" charset="0"/>
                          <a:ea typeface="Calibri"/>
                          <a:cs typeface="Arial" pitchFamily="34" charset="0"/>
                        </a:rPr>
                        <a:t>a</a:t>
                      </a:r>
                      <a:r>
                        <a:rPr lang="en-GB" sz="2000" b="1" spc="5" dirty="0">
                          <a:solidFill>
                            <a:srgbClr val="FFFFFF"/>
                          </a:solidFill>
                          <a:effectLst/>
                          <a:latin typeface="Arial" pitchFamily="34" charset="0"/>
                          <a:ea typeface="Calibri"/>
                          <a:cs typeface="Arial" pitchFamily="34" charset="0"/>
                        </a:rPr>
                        <a:t>f</a:t>
                      </a:r>
                      <a:r>
                        <a:rPr lang="en-GB" sz="2000" b="1" spc="-10" dirty="0">
                          <a:solidFill>
                            <a:srgbClr val="FFFFFF"/>
                          </a:solidFill>
                          <a:effectLst/>
                          <a:latin typeface="Arial" pitchFamily="34" charset="0"/>
                          <a:ea typeface="Calibri"/>
                          <a:cs typeface="Arial" pitchFamily="34" charset="0"/>
                        </a:rPr>
                        <a:t>t</a:t>
                      </a:r>
                      <a:r>
                        <a:rPr lang="en-GB" sz="2000" b="1" dirty="0">
                          <a:solidFill>
                            <a:srgbClr val="FFFFFF"/>
                          </a:solidFill>
                          <a:effectLst/>
                          <a:latin typeface="Arial" pitchFamily="34" charset="0"/>
                          <a:ea typeface="Calibri"/>
                          <a:cs typeface="Arial" pitchFamily="34" charset="0"/>
                        </a:rPr>
                        <a:t>er</a:t>
                      </a:r>
                      <a:r>
                        <a:rPr lang="en-GB" sz="2000" b="1" spc="-170" dirty="0">
                          <a:solidFill>
                            <a:srgbClr val="FFFFFF"/>
                          </a:solidFill>
                          <a:effectLst/>
                          <a:latin typeface="Arial" pitchFamily="34" charset="0"/>
                          <a:ea typeface="Calibri"/>
                          <a:cs typeface="Arial" pitchFamily="34" charset="0"/>
                        </a:rPr>
                        <a:t> </a:t>
                      </a:r>
                      <a:r>
                        <a:rPr lang="en-GB" sz="2000" b="1" dirty="0">
                          <a:solidFill>
                            <a:srgbClr val="FFFFFF"/>
                          </a:solidFill>
                          <a:effectLst/>
                          <a:latin typeface="Arial" pitchFamily="34" charset="0"/>
                          <a:ea typeface="Calibri"/>
                          <a:cs typeface="Arial" pitchFamily="34" charset="0"/>
                        </a:rPr>
                        <a:t>2000</a:t>
                      </a:r>
                      <a:endParaRPr lang="en-GB" sz="2000" dirty="0">
                        <a:effectLst/>
                        <a:latin typeface="Arial" pitchFamily="34" charset="0"/>
                        <a:ea typeface="Calibri"/>
                        <a:cs typeface="Arial" pitchFamily="34"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B292C4"/>
                    </a:solidFill>
                  </a:tcPr>
                </a:tc>
                <a:extLst>
                  <a:ext uri="{0D108BD9-81ED-4DB2-BD59-A6C34878D82A}">
                    <a16:rowId xmlns:a16="http://schemas.microsoft.com/office/drawing/2014/main" val="10000"/>
                  </a:ext>
                </a:extLst>
              </a:tr>
              <a:tr h="1448730">
                <a:tc>
                  <a:txBody>
                    <a:bodyPr/>
                    <a:lstStyle/>
                    <a:p>
                      <a:pPr eaLnBrk="0" hangingPunct="0">
                        <a:lnSpc>
                          <a:spcPts val="950"/>
                        </a:lnSpc>
                        <a:spcAft>
                          <a:spcPts val="0"/>
                        </a:spcAft>
                      </a:pPr>
                      <a:r>
                        <a:rPr lang="en-GB" sz="2000" dirty="0">
                          <a:effectLst/>
                          <a:latin typeface="Arial" pitchFamily="34" charset="0"/>
                          <a:ea typeface="Calibri"/>
                          <a:cs typeface="Arial" pitchFamily="34" charset="0"/>
                        </a:rPr>
                        <a:t> </a:t>
                      </a:r>
                    </a:p>
                    <a:p>
                      <a:pPr marL="35560" eaLnBrk="0" hangingPunct="0">
                        <a:spcAft>
                          <a:spcPts val="0"/>
                        </a:spcAft>
                      </a:pPr>
                      <a:r>
                        <a:rPr lang="en-GB" sz="2000" b="1" dirty="0">
                          <a:solidFill>
                            <a:srgbClr val="231F20"/>
                          </a:solidFill>
                          <a:effectLst/>
                          <a:latin typeface="Arial" pitchFamily="34" charset="0"/>
                          <a:ea typeface="Calibri"/>
                          <a:cs typeface="Arial" pitchFamily="34" charset="0"/>
                        </a:rPr>
                        <a:t>Whe</a:t>
                      </a:r>
                      <a:r>
                        <a:rPr lang="en-GB" sz="2000" b="1" spc="-5" dirty="0">
                          <a:solidFill>
                            <a:srgbClr val="231F20"/>
                          </a:solidFill>
                          <a:effectLst/>
                          <a:latin typeface="Arial" pitchFamily="34" charset="0"/>
                          <a:ea typeface="Calibri"/>
                          <a:cs typeface="Arial" pitchFamily="34" charset="0"/>
                        </a:rPr>
                        <a:t>r</a:t>
                      </a:r>
                      <a:r>
                        <a:rPr lang="en-GB" sz="2000" b="1" dirty="0">
                          <a:solidFill>
                            <a:srgbClr val="231F20"/>
                          </a:solidFill>
                          <a:effectLst/>
                          <a:latin typeface="Arial" pitchFamily="34" charset="0"/>
                          <a:ea typeface="Calibri"/>
                          <a:cs typeface="Arial" pitchFamily="34" charset="0"/>
                        </a:rPr>
                        <a:t>e</a:t>
                      </a:r>
                      <a:r>
                        <a:rPr lang="en-GB" sz="2000" b="1" spc="-135" dirty="0">
                          <a:solidFill>
                            <a:srgbClr val="231F20"/>
                          </a:solidFill>
                          <a:effectLst/>
                          <a:latin typeface="Arial" pitchFamily="34" charset="0"/>
                          <a:ea typeface="Calibri"/>
                          <a:cs typeface="Arial" pitchFamily="34" charset="0"/>
                        </a:rPr>
                        <a:t> </a:t>
                      </a:r>
                      <a:r>
                        <a:rPr lang="en-GB" sz="2000" b="1" spc="-10" dirty="0">
                          <a:solidFill>
                            <a:srgbClr val="231F20"/>
                          </a:solidFill>
                          <a:effectLst/>
                          <a:latin typeface="Arial" pitchFamily="34" charset="0"/>
                          <a:ea typeface="Calibri"/>
                          <a:cs typeface="Arial" pitchFamily="34" charset="0"/>
                        </a:rPr>
                        <a:t>t</a:t>
                      </a:r>
                      <a:r>
                        <a:rPr lang="en-GB" sz="2000" b="1" dirty="0">
                          <a:solidFill>
                            <a:srgbClr val="231F20"/>
                          </a:solidFill>
                          <a:effectLst/>
                          <a:latin typeface="Arial" pitchFamily="34" charset="0"/>
                          <a:ea typeface="Calibri"/>
                          <a:cs typeface="Arial" pitchFamily="34" charset="0"/>
                        </a:rPr>
                        <a:t>o</a:t>
                      </a:r>
                      <a:r>
                        <a:rPr lang="en-GB" sz="2000" b="1" spc="-130" dirty="0">
                          <a:solidFill>
                            <a:srgbClr val="231F20"/>
                          </a:solidFill>
                          <a:effectLst/>
                          <a:latin typeface="Arial" pitchFamily="34" charset="0"/>
                          <a:ea typeface="Calibri"/>
                          <a:cs typeface="Arial" pitchFamily="34" charset="0"/>
                        </a:rPr>
                        <a:t> </a:t>
                      </a:r>
                      <a:r>
                        <a:rPr lang="en-GB" sz="2000" b="1" dirty="0">
                          <a:solidFill>
                            <a:srgbClr val="231F20"/>
                          </a:solidFill>
                          <a:effectLst/>
                          <a:latin typeface="Arial" pitchFamily="34" charset="0"/>
                          <a:ea typeface="Calibri"/>
                          <a:cs typeface="Arial" pitchFamily="34" charset="0"/>
                        </a:rPr>
                        <a:t>go?</a:t>
                      </a:r>
                      <a:endParaRPr lang="en-GB" sz="2000" dirty="0">
                        <a:effectLst/>
                        <a:latin typeface="Arial" pitchFamily="34" charset="0"/>
                        <a:ea typeface="Calibri"/>
                        <a:cs typeface="Arial" pitchFamily="34" charset="0"/>
                      </a:endParaRPr>
                    </a:p>
                  </a:txBody>
                  <a:tcPr marL="0" marR="0" marT="0" marB="0">
                    <a:lnL>
                      <a:noFill/>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DAAB"/>
                    </a:solidFill>
                  </a:tcPr>
                </a:tc>
                <a:tc>
                  <a:txBody>
                    <a:bodyPr/>
                    <a:lstStyle/>
                    <a:p>
                      <a:pPr marL="342900" marR="33020" lvl="0" indent="-342900" eaLnBrk="0" hangingPunct="0">
                        <a:lnSpc>
                          <a:spcPct val="104000"/>
                        </a:lnSpc>
                        <a:spcBef>
                          <a:spcPts val="150"/>
                        </a:spcBef>
                        <a:spcAft>
                          <a:spcPts val="0"/>
                        </a:spcAft>
                        <a:buClr>
                          <a:srgbClr val="F5821F"/>
                        </a:buClr>
                        <a:buSzPct val="100000"/>
                        <a:buFont typeface="Arial" pitchFamily="34" charset="0"/>
                        <a:buChar char="•"/>
                        <a:tabLst>
                          <a:tab pos="84455" algn="l"/>
                        </a:tabLst>
                      </a:pPr>
                      <a:r>
                        <a:rPr lang="en-GB" sz="2000" dirty="0">
                          <a:solidFill>
                            <a:srgbClr val="231F20"/>
                          </a:solidFill>
                          <a:effectLst/>
                          <a:latin typeface="Arial" pitchFamily="34" charset="0"/>
                          <a:ea typeface="Calibri"/>
                          <a:cs typeface="Arial" pitchFamily="34" charset="0"/>
                        </a:rPr>
                        <a:t>beache</a:t>
                      </a:r>
                      <a:r>
                        <a:rPr lang="en-GB" sz="2000" spc="-20" dirty="0">
                          <a:solidFill>
                            <a:srgbClr val="231F20"/>
                          </a:solidFill>
                          <a:effectLst/>
                          <a:latin typeface="Arial" pitchFamily="34" charset="0"/>
                          <a:ea typeface="Calibri"/>
                          <a:cs typeface="Arial" pitchFamily="34" charset="0"/>
                        </a:rPr>
                        <a:t>s</a:t>
                      </a:r>
                      <a:r>
                        <a:rPr lang="en-GB" sz="2000" dirty="0">
                          <a:solidFill>
                            <a:srgbClr val="231F20"/>
                          </a:solidFill>
                          <a:effectLst/>
                          <a:latin typeface="Arial" pitchFamily="34" charset="0"/>
                          <a:ea typeface="Calibri"/>
                          <a:cs typeface="Arial" pitchFamily="34" charset="0"/>
                        </a:rPr>
                        <a:t>, mou</a:t>
                      </a:r>
                      <a:r>
                        <a:rPr lang="en-GB" sz="2000" spc="-15" dirty="0">
                          <a:solidFill>
                            <a:srgbClr val="231F20"/>
                          </a:solidFill>
                          <a:effectLst/>
                          <a:latin typeface="Arial" pitchFamily="34" charset="0"/>
                          <a:ea typeface="Calibri"/>
                          <a:cs typeface="Arial" pitchFamily="34" charset="0"/>
                        </a:rPr>
                        <a:t>n</a:t>
                      </a:r>
                      <a:r>
                        <a:rPr lang="en-GB" sz="2000" dirty="0">
                          <a:solidFill>
                            <a:srgbClr val="231F20"/>
                          </a:solidFill>
                          <a:effectLst/>
                          <a:latin typeface="Arial" pitchFamily="34" charset="0"/>
                          <a:ea typeface="Calibri"/>
                          <a:cs typeface="Arial" pitchFamily="34" charset="0"/>
                        </a:rPr>
                        <a:t>tain</a:t>
                      </a:r>
                      <a:r>
                        <a:rPr lang="en-GB" sz="2000" spc="-20" dirty="0">
                          <a:solidFill>
                            <a:srgbClr val="231F20"/>
                          </a:solidFill>
                          <a:effectLst/>
                          <a:latin typeface="Arial" pitchFamily="34" charset="0"/>
                          <a:ea typeface="Calibri"/>
                          <a:cs typeface="Arial" pitchFamily="34" charset="0"/>
                        </a:rPr>
                        <a:t>s</a:t>
                      </a:r>
                      <a:r>
                        <a:rPr lang="en-GB" sz="2000" dirty="0">
                          <a:solidFill>
                            <a:srgbClr val="231F20"/>
                          </a:solidFill>
                          <a:effectLst/>
                          <a:latin typeface="Arial" pitchFamily="34" charset="0"/>
                          <a:ea typeface="Calibri"/>
                          <a:cs typeface="Arial" pitchFamily="34" charset="0"/>
                        </a:rPr>
                        <a:t>…</a:t>
                      </a:r>
                      <a:endParaRPr lang="en-GB" sz="2000" dirty="0">
                        <a:effectLst/>
                        <a:latin typeface="Arial" pitchFamily="34" charset="0"/>
                        <a:ea typeface="Calibri"/>
                        <a:cs typeface="Arial" pitchFamily="34" charset="0"/>
                      </a:endParaRPr>
                    </a:p>
                    <a:p>
                      <a:pPr marL="342900" marR="156845" lvl="0" indent="-342900" eaLnBrk="0" hangingPunct="0">
                        <a:lnSpc>
                          <a:spcPct val="104000"/>
                        </a:lnSpc>
                        <a:spcAft>
                          <a:spcPts val="0"/>
                        </a:spcAft>
                        <a:buClr>
                          <a:srgbClr val="F5821F"/>
                        </a:buClr>
                        <a:buSzPct val="100000"/>
                        <a:buFont typeface="Arial" pitchFamily="34" charset="0"/>
                        <a:buChar char="•"/>
                        <a:tabLst>
                          <a:tab pos="84455" algn="l"/>
                        </a:tabLst>
                      </a:pPr>
                      <a:r>
                        <a:rPr lang="en-GB" sz="2000" dirty="0">
                          <a:solidFill>
                            <a:srgbClr val="231F20"/>
                          </a:solidFill>
                          <a:effectLst/>
                          <a:latin typeface="Arial" pitchFamily="34" charset="0"/>
                          <a:ea typeface="Calibri"/>
                          <a:cs typeface="Arial" pitchFamily="34" charset="0"/>
                        </a:rPr>
                        <a:t>inside</a:t>
                      </a:r>
                      <a:r>
                        <a:rPr lang="en-GB" sz="2000" spc="-30"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the </a:t>
                      </a:r>
                      <a:r>
                        <a:rPr lang="en-GB" sz="2000" spc="-15" dirty="0">
                          <a:solidFill>
                            <a:srgbClr val="231F20"/>
                          </a:solidFill>
                          <a:effectLst/>
                          <a:latin typeface="Arial" pitchFamily="34" charset="0"/>
                          <a:ea typeface="Calibri"/>
                          <a:cs typeface="Arial" pitchFamily="34" charset="0"/>
                        </a:rPr>
                        <a:t>c</a:t>
                      </a:r>
                      <a:r>
                        <a:rPr lang="en-GB" sz="2000" dirty="0">
                          <a:solidFill>
                            <a:srgbClr val="231F20"/>
                          </a:solidFill>
                          <a:effectLst/>
                          <a:latin typeface="Arial" pitchFamily="34" charset="0"/>
                          <a:ea typeface="Calibri"/>
                          <a:cs typeface="Arial" pitchFamily="34" charset="0"/>
                        </a:rPr>
                        <a:t>ou</a:t>
                      </a:r>
                      <a:r>
                        <a:rPr lang="en-GB" sz="2000" spc="-15" dirty="0">
                          <a:solidFill>
                            <a:srgbClr val="231F20"/>
                          </a:solidFill>
                          <a:effectLst/>
                          <a:latin typeface="Arial" pitchFamily="34" charset="0"/>
                          <a:ea typeface="Calibri"/>
                          <a:cs typeface="Arial" pitchFamily="34" charset="0"/>
                        </a:rPr>
                        <a:t>n</a:t>
                      </a:r>
                      <a:r>
                        <a:rPr lang="en-GB" sz="2000" dirty="0">
                          <a:solidFill>
                            <a:srgbClr val="231F20"/>
                          </a:solidFill>
                          <a:effectLst/>
                          <a:latin typeface="Arial" pitchFamily="34" charset="0"/>
                          <a:ea typeface="Calibri"/>
                          <a:cs typeface="Arial" pitchFamily="34" charset="0"/>
                        </a:rPr>
                        <a:t>t</a:t>
                      </a:r>
                      <a:r>
                        <a:rPr lang="en-GB" sz="2000" spc="20" dirty="0">
                          <a:solidFill>
                            <a:srgbClr val="231F20"/>
                          </a:solidFill>
                          <a:effectLst/>
                          <a:latin typeface="Arial" pitchFamily="34" charset="0"/>
                          <a:ea typeface="Calibri"/>
                          <a:cs typeface="Arial" pitchFamily="34" charset="0"/>
                        </a:rPr>
                        <a:t>r</a:t>
                      </a:r>
                      <a:r>
                        <a:rPr lang="en-GB" sz="2000" spc="-50" dirty="0">
                          <a:solidFill>
                            <a:srgbClr val="231F20"/>
                          </a:solidFill>
                          <a:effectLst/>
                          <a:latin typeface="Arial" pitchFamily="34" charset="0"/>
                          <a:ea typeface="Calibri"/>
                          <a:cs typeface="Arial" pitchFamily="34" charset="0"/>
                        </a:rPr>
                        <a:t>y</a:t>
                      </a:r>
                      <a:r>
                        <a:rPr lang="en-GB" sz="2000" dirty="0">
                          <a:solidFill>
                            <a:srgbClr val="231F20"/>
                          </a:solidFill>
                          <a:effectLst/>
                          <a:latin typeface="Arial" pitchFamily="34" charset="0"/>
                          <a:ea typeface="Calibri"/>
                          <a:cs typeface="Arial" pitchFamily="34" charset="0"/>
                        </a:rPr>
                        <a:t>…</a:t>
                      </a:r>
                      <a:endParaRPr lang="en-GB" sz="2000" dirty="0">
                        <a:effectLst/>
                        <a:latin typeface="Arial" pitchFamily="34" charset="0"/>
                        <a:ea typeface="Calibri"/>
                        <a:cs typeface="Arial"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CAE0F4"/>
                    </a:solidFill>
                  </a:tcPr>
                </a:tc>
                <a:tc>
                  <a:txBody>
                    <a:bodyPr/>
                    <a:lstStyle/>
                    <a:p>
                      <a:pPr marL="342900" marR="280035" lvl="0" indent="-342900" eaLnBrk="0" hangingPunct="0">
                        <a:lnSpc>
                          <a:spcPct val="104000"/>
                        </a:lnSpc>
                        <a:spcBef>
                          <a:spcPts val="150"/>
                        </a:spcBef>
                        <a:spcAft>
                          <a:spcPts val="0"/>
                        </a:spcAft>
                        <a:buClr>
                          <a:srgbClr val="F5821F"/>
                        </a:buClr>
                        <a:buSzPct val="100000"/>
                        <a:buFont typeface="Arial" pitchFamily="34" charset="0"/>
                        <a:buChar char="•"/>
                        <a:tabLst>
                          <a:tab pos="84455" algn="l"/>
                        </a:tabLst>
                      </a:pPr>
                      <a:r>
                        <a:rPr lang="en-GB" sz="2000" dirty="0">
                          <a:solidFill>
                            <a:srgbClr val="231F20"/>
                          </a:solidFill>
                          <a:effectLst/>
                          <a:latin typeface="Arial" pitchFamily="34" charset="0"/>
                          <a:ea typeface="Calibri"/>
                          <a:cs typeface="Arial" pitchFamily="34" charset="0"/>
                        </a:rPr>
                        <a:t>beache</a:t>
                      </a:r>
                      <a:r>
                        <a:rPr lang="en-GB" sz="2000" spc="-20" dirty="0">
                          <a:solidFill>
                            <a:srgbClr val="231F20"/>
                          </a:solidFill>
                          <a:effectLst/>
                          <a:latin typeface="Arial" pitchFamily="34" charset="0"/>
                          <a:ea typeface="Calibri"/>
                          <a:cs typeface="Arial" pitchFamily="34" charset="0"/>
                        </a:rPr>
                        <a:t>s</a:t>
                      </a:r>
                      <a:r>
                        <a:rPr lang="en-GB" sz="2000" dirty="0">
                          <a:solidFill>
                            <a:srgbClr val="231F20"/>
                          </a:solidFill>
                          <a:effectLst/>
                          <a:latin typeface="Arial" pitchFamily="34" charset="0"/>
                          <a:ea typeface="Calibri"/>
                          <a:cs typeface="Arial" pitchFamily="34" charset="0"/>
                        </a:rPr>
                        <a:t>, mou</a:t>
                      </a:r>
                      <a:r>
                        <a:rPr lang="en-GB" sz="2000" spc="-15" dirty="0">
                          <a:solidFill>
                            <a:srgbClr val="231F20"/>
                          </a:solidFill>
                          <a:effectLst/>
                          <a:latin typeface="Arial" pitchFamily="34" charset="0"/>
                          <a:ea typeface="Calibri"/>
                          <a:cs typeface="Arial" pitchFamily="34" charset="0"/>
                        </a:rPr>
                        <a:t>n</a:t>
                      </a:r>
                      <a:r>
                        <a:rPr lang="en-GB" sz="2000" dirty="0">
                          <a:solidFill>
                            <a:srgbClr val="231F20"/>
                          </a:solidFill>
                          <a:effectLst/>
                          <a:latin typeface="Arial" pitchFamily="34" charset="0"/>
                          <a:ea typeface="Calibri"/>
                          <a:cs typeface="Arial" pitchFamily="34" charset="0"/>
                        </a:rPr>
                        <a:t>tain</a:t>
                      </a:r>
                      <a:r>
                        <a:rPr lang="en-GB" sz="2000" spc="-20" dirty="0">
                          <a:solidFill>
                            <a:srgbClr val="231F20"/>
                          </a:solidFill>
                          <a:effectLst/>
                          <a:latin typeface="Arial" pitchFamily="34" charset="0"/>
                          <a:ea typeface="Calibri"/>
                          <a:cs typeface="Arial" pitchFamily="34" charset="0"/>
                        </a:rPr>
                        <a:t>s</a:t>
                      </a:r>
                      <a:r>
                        <a:rPr lang="en-GB" sz="2000" dirty="0">
                          <a:solidFill>
                            <a:srgbClr val="231F20"/>
                          </a:solidFill>
                          <a:effectLst/>
                          <a:latin typeface="Arial" pitchFamily="34" charset="0"/>
                          <a:ea typeface="Calibri"/>
                          <a:cs typeface="Arial" pitchFamily="34" charset="0"/>
                        </a:rPr>
                        <a:t>…</a:t>
                      </a:r>
                      <a:endParaRPr lang="en-GB" sz="2000" dirty="0">
                        <a:effectLst/>
                        <a:latin typeface="Arial" pitchFamily="34" charset="0"/>
                        <a:ea typeface="Calibri"/>
                        <a:cs typeface="Arial" pitchFamily="34" charset="0"/>
                      </a:endParaRPr>
                    </a:p>
                    <a:p>
                      <a:pPr marL="342900" lvl="0" indent="-342900" eaLnBrk="0" hangingPunct="0">
                        <a:spcAft>
                          <a:spcPts val="0"/>
                        </a:spcAft>
                        <a:buClr>
                          <a:srgbClr val="F5821F"/>
                        </a:buClr>
                        <a:buSzPct val="100000"/>
                        <a:buFont typeface="Arial" pitchFamily="34" charset="0"/>
                        <a:buChar char="•"/>
                        <a:tabLst>
                          <a:tab pos="84455" algn="l"/>
                        </a:tabLst>
                      </a:pPr>
                      <a:r>
                        <a:rPr lang="en-GB" sz="2000" spc="-10" dirty="0">
                          <a:solidFill>
                            <a:srgbClr val="231F20"/>
                          </a:solidFill>
                          <a:effectLst/>
                          <a:latin typeface="Arial" pitchFamily="34" charset="0"/>
                          <a:ea typeface="Calibri"/>
                          <a:cs typeface="Arial" pitchFamily="34" charset="0"/>
                        </a:rPr>
                        <a:t>t</a:t>
                      </a:r>
                      <a:r>
                        <a:rPr lang="en-GB" sz="2000" dirty="0">
                          <a:solidFill>
                            <a:srgbClr val="231F20"/>
                          </a:solidFill>
                          <a:effectLst/>
                          <a:latin typeface="Arial" pitchFamily="34" charset="0"/>
                          <a:ea typeface="Calibri"/>
                          <a:cs typeface="Arial" pitchFamily="34" charset="0"/>
                        </a:rPr>
                        <a:t>o</a:t>
                      </a:r>
                      <a:r>
                        <a:rPr lang="en-GB" sz="2000" spc="-10"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other</a:t>
                      </a:r>
                      <a:r>
                        <a:rPr lang="en-GB" sz="2000" spc="-10" dirty="0">
                          <a:solidFill>
                            <a:srgbClr val="231F20"/>
                          </a:solidFill>
                          <a:effectLst/>
                          <a:latin typeface="Arial" pitchFamily="34" charset="0"/>
                          <a:ea typeface="Calibri"/>
                          <a:cs typeface="Arial" pitchFamily="34" charset="0"/>
                        </a:rPr>
                        <a:t> </a:t>
                      </a:r>
                      <a:r>
                        <a:rPr lang="en-GB" sz="2000" spc="-15" dirty="0">
                          <a:solidFill>
                            <a:srgbClr val="231F20"/>
                          </a:solidFill>
                          <a:effectLst/>
                          <a:latin typeface="Arial" pitchFamily="34" charset="0"/>
                          <a:ea typeface="Calibri"/>
                          <a:cs typeface="Arial" pitchFamily="34" charset="0"/>
                        </a:rPr>
                        <a:t>c</a:t>
                      </a:r>
                      <a:r>
                        <a:rPr lang="en-GB" sz="2000" dirty="0">
                          <a:solidFill>
                            <a:srgbClr val="231F20"/>
                          </a:solidFill>
                          <a:effectLst/>
                          <a:latin typeface="Arial" pitchFamily="34" charset="0"/>
                          <a:ea typeface="Calibri"/>
                          <a:cs typeface="Arial" pitchFamily="34" charset="0"/>
                        </a:rPr>
                        <a:t>ou</a:t>
                      </a:r>
                      <a:r>
                        <a:rPr lang="en-GB" sz="2000" spc="-10" dirty="0">
                          <a:solidFill>
                            <a:srgbClr val="231F20"/>
                          </a:solidFill>
                          <a:effectLst/>
                          <a:latin typeface="Arial" pitchFamily="34" charset="0"/>
                          <a:ea typeface="Calibri"/>
                          <a:cs typeface="Arial" pitchFamily="34" charset="0"/>
                        </a:rPr>
                        <a:t>n</a:t>
                      </a:r>
                      <a:r>
                        <a:rPr lang="en-GB" sz="2000" dirty="0">
                          <a:solidFill>
                            <a:srgbClr val="231F20"/>
                          </a:solidFill>
                          <a:effectLst/>
                          <a:latin typeface="Arial" pitchFamily="34" charset="0"/>
                          <a:ea typeface="Calibri"/>
                          <a:cs typeface="Arial" pitchFamily="34" charset="0"/>
                        </a:rPr>
                        <a:t>tries</a:t>
                      </a:r>
                      <a:endParaRPr lang="en-GB" sz="2000" dirty="0">
                        <a:effectLst/>
                        <a:latin typeface="Arial" pitchFamily="34" charset="0"/>
                        <a:ea typeface="Calibri"/>
                        <a:cs typeface="Arial"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5D1E6"/>
                    </a:solidFill>
                  </a:tcPr>
                </a:tc>
                <a:extLst>
                  <a:ext uri="{0D108BD9-81ED-4DB2-BD59-A6C34878D82A}">
                    <a16:rowId xmlns:a16="http://schemas.microsoft.com/office/drawing/2014/main" val="10001"/>
                  </a:ext>
                </a:extLst>
              </a:tr>
              <a:tr h="711930">
                <a:tc>
                  <a:txBody>
                    <a:bodyPr/>
                    <a:lstStyle/>
                    <a:p>
                      <a:pPr eaLnBrk="0" hangingPunct="0">
                        <a:lnSpc>
                          <a:spcPts val="1300"/>
                        </a:lnSpc>
                        <a:spcAft>
                          <a:spcPts val="0"/>
                        </a:spcAft>
                      </a:pPr>
                      <a:r>
                        <a:rPr lang="en-GB" sz="2000">
                          <a:effectLst/>
                          <a:latin typeface="Arial" pitchFamily="34" charset="0"/>
                          <a:ea typeface="Calibri"/>
                          <a:cs typeface="Arial" pitchFamily="34" charset="0"/>
                        </a:rPr>
                        <a:t> </a:t>
                      </a:r>
                    </a:p>
                    <a:p>
                      <a:pPr marL="35560" eaLnBrk="0" hangingPunct="0">
                        <a:spcAft>
                          <a:spcPts val="0"/>
                        </a:spcAft>
                      </a:pPr>
                      <a:r>
                        <a:rPr lang="en-GB" sz="2000" b="1">
                          <a:solidFill>
                            <a:srgbClr val="231F20"/>
                          </a:solidFill>
                          <a:effectLst/>
                          <a:latin typeface="Arial" pitchFamily="34" charset="0"/>
                          <a:ea typeface="Calibri"/>
                          <a:cs typeface="Arial" pitchFamily="34" charset="0"/>
                        </a:rPr>
                        <a:t>When</a:t>
                      </a:r>
                      <a:r>
                        <a:rPr lang="en-GB" sz="2000" b="1" spc="-150">
                          <a:solidFill>
                            <a:srgbClr val="231F20"/>
                          </a:solidFill>
                          <a:effectLst/>
                          <a:latin typeface="Arial" pitchFamily="34" charset="0"/>
                          <a:ea typeface="Calibri"/>
                          <a:cs typeface="Arial" pitchFamily="34" charset="0"/>
                        </a:rPr>
                        <a:t> </a:t>
                      </a:r>
                      <a:r>
                        <a:rPr lang="en-GB" sz="2000" b="1" spc="-10">
                          <a:solidFill>
                            <a:srgbClr val="231F20"/>
                          </a:solidFill>
                          <a:effectLst/>
                          <a:latin typeface="Arial" pitchFamily="34" charset="0"/>
                          <a:ea typeface="Calibri"/>
                          <a:cs typeface="Arial" pitchFamily="34" charset="0"/>
                        </a:rPr>
                        <a:t>t</a:t>
                      </a:r>
                      <a:r>
                        <a:rPr lang="en-GB" sz="2000" b="1">
                          <a:solidFill>
                            <a:srgbClr val="231F20"/>
                          </a:solidFill>
                          <a:effectLst/>
                          <a:latin typeface="Arial" pitchFamily="34" charset="0"/>
                          <a:ea typeface="Calibri"/>
                          <a:cs typeface="Arial" pitchFamily="34" charset="0"/>
                        </a:rPr>
                        <a:t>o</a:t>
                      </a:r>
                      <a:r>
                        <a:rPr lang="en-GB" sz="2000" b="1" spc="-145">
                          <a:solidFill>
                            <a:srgbClr val="231F20"/>
                          </a:solidFill>
                          <a:effectLst/>
                          <a:latin typeface="Arial" pitchFamily="34" charset="0"/>
                          <a:ea typeface="Calibri"/>
                          <a:cs typeface="Arial" pitchFamily="34" charset="0"/>
                        </a:rPr>
                        <a:t> </a:t>
                      </a:r>
                      <a:r>
                        <a:rPr lang="en-GB" sz="2000" b="1">
                          <a:solidFill>
                            <a:srgbClr val="231F20"/>
                          </a:solidFill>
                          <a:effectLst/>
                          <a:latin typeface="Arial" pitchFamily="34" charset="0"/>
                          <a:ea typeface="Calibri"/>
                          <a:cs typeface="Arial" pitchFamily="34" charset="0"/>
                        </a:rPr>
                        <a:t>go?</a:t>
                      </a:r>
                      <a:endParaRPr lang="en-GB" sz="2000">
                        <a:effectLst/>
                        <a:latin typeface="Arial" pitchFamily="34" charset="0"/>
                        <a:ea typeface="Calibri"/>
                        <a:cs typeface="Arial" pitchFamily="34" charset="0"/>
                      </a:endParaRP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AAB"/>
                    </a:solidFill>
                  </a:tcPr>
                </a:tc>
                <a:tc>
                  <a:txBody>
                    <a:bodyPr/>
                    <a:lstStyle/>
                    <a:p>
                      <a:pPr eaLnBrk="0" hangingPunct="0">
                        <a:lnSpc>
                          <a:spcPts val="700"/>
                        </a:lnSpc>
                        <a:spcAft>
                          <a:spcPts val="0"/>
                        </a:spcAft>
                      </a:pPr>
                      <a:r>
                        <a:rPr lang="en-GB" sz="2000">
                          <a:effectLst/>
                          <a:latin typeface="Arial" pitchFamily="34" charset="0"/>
                          <a:ea typeface="Calibri"/>
                          <a:cs typeface="Arial" pitchFamily="34" charset="0"/>
                        </a:rPr>
                        <a:t> </a:t>
                      </a:r>
                    </a:p>
                    <a:p>
                      <a:pPr marL="29210" marR="309880" eaLnBrk="0" hangingPunct="0">
                        <a:lnSpc>
                          <a:spcPct val="104000"/>
                        </a:lnSpc>
                        <a:spcAft>
                          <a:spcPts val="0"/>
                        </a:spcAft>
                      </a:pPr>
                      <a:r>
                        <a:rPr lang="en-GB" sz="2000">
                          <a:solidFill>
                            <a:srgbClr val="231F20"/>
                          </a:solidFill>
                          <a:effectLst/>
                          <a:latin typeface="Arial" pitchFamily="34" charset="0"/>
                          <a:ea typeface="Calibri"/>
                          <a:cs typeface="Arial" pitchFamily="34" charset="0"/>
                        </a:rPr>
                        <a:t>summer holid</a:t>
                      </a:r>
                      <a:r>
                        <a:rPr lang="en-GB" sz="2000" spc="-10">
                          <a:solidFill>
                            <a:srgbClr val="231F20"/>
                          </a:solidFill>
                          <a:effectLst/>
                          <a:latin typeface="Arial" pitchFamily="34" charset="0"/>
                          <a:ea typeface="Calibri"/>
                          <a:cs typeface="Arial" pitchFamily="34" charset="0"/>
                        </a:rPr>
                        <a:t>a</a:t>
                      </a:r>
                      <a:r>
                        <a:rPr lang="en-GB" sz="2000">
                          <a:solidFill>
                            <a:srgbClr val="231F20"/>
                          </a:solidFill>
                          <a:effectLst/>
                          <a:latin typeface="Arial" pitchFamily="34" charset="0"/>
                          <a:ea typeface="Calibri"/>
                          <a:cs typeface="Arial" pitchFamily="34" charset="0"/>
                        </a:rPr>
                        <a:t>y</a:t>
                      </a:r>
                      <a:endParaRPr lang="en-GB" sz="2000">
                        <a:effectLst/>
                        <a:latin typeface="Arial" pitchFamily="34" charset="0"/>
                        <a:ea typeface="Calibri"/>
                        <a:cs typeface="Arial"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AE0F4"/>
                    </a:solidFill>
                  </a:tcPr>
                </a:tc>
                <a:tc>
                  <a:txBody>
                    <a:bodyPr/>
                    <a:lstStyle/>
                    <a:p>
                      <a:pPr marL="372110" marR="44450" indent="-342900" eaLnBrk="0" hangingPunct="0">
                        <a:lnSpc>
                          <a:spcPct val="104000"/>
                        </a:lnSpc>
                        <a:spcBef>
                          <a:spcPts val="100"/>
                        </a:spcBef>
                        <a:spcAft>
                          <a:spcPts val="0"/>
                        </a:spcAft>
                        <a:buClr>
                          <a:schemeClr val="accent6">
                            <a:lumMod val="75000"/>
                          </a:schemeClr>
                        </a:buClr>
                        <a:buFont typeface="Arial" pitchFamily="34" charset="0"/>
                        <a:buChar char="•"/>
                      </a:pPr>
                      <a:r>
                        <a:rPr lang="en-GB" sz="2000" spc="-80" dirty="0" err="1">
                          <a:solidFill>
                            <a:srgbClr val="231F20"/>
                          </a:solidFill>
                          <a:effectLst/>
                          <a:latin typeface="Arial" pitchFamily="34" charset="0"/>
                          <a:ea typeface="Calibri"/>
                          <a:cs typeface="Arial" pitchFamily="34" charset="0"/>
                        </a:rPr>
                        <a:t>T</a:t>
                      </a:r>
                      <a:r>
                        <a:rPr lang="en-GB" sz="2000" dirty="0" err="1">
                          <a:solidFill>
                            <a:srgbClr val="231F20"/>
                          </a:solidFill>
                          <a:effectLst/>
                          <a:latin typeface="Arial" pitchFamily="34" charset="0"/>
                          <a:ea typeface="Calibri"/>
                          <a:cs typeface="Arial" pitchFamily="34" charset="0"/>
                        </a:rPr>
                        <a:t>et</a:t>
                      </a:r>
                      <a:r>
                        <a:rPr lang="en-GB" sz="2000" spc="-20"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holid</a:t>
                      </a:r>
                      <a:r>
                        <a:rPr lang="en-GB" sz="2000" spc="-10" dirty="0">
                          <a:solidFill>
                            <a:srgbClr val="231F20"/>
                          </a:solidFill>
                          <a:effectLst/>
                          <a:latin typeface="Arial" pitchFamily="34" charset="0"/>
                          <a:ea typeface="Calibri"/>
                          <a:cs typeface="Arial" pitchFamily="34" charset="0"/>
                        </a:rPr>
                        <a:t>a</a:t>
                      </a:r>
                      <a:r>
                        <a:rPr lang="en-GB" sz="2000" spc="-50" dirty="0">
                          <a:solidFill>
                            <a:srgbClr val="231F20"/>
                          </a:solidFill>
                          <a:effectLst/>
                          <a:latin typeface="Arial" pitchFamily="34" charset="0"/>
                          <a:ea typeface="Calibri"/>
                          <a:cs typeface="Arial" pitchFamily="34" charset="0"/>
                        </a:rPr>
                        <a:t>y</a:t>
                      </a:r>
                      <a:r>
                        <a:rPr lang="en-GB" sz="2000" dirty="0">
                          <a:solidFill>
                            <a:srgbClr val="231F20"/>
                          </a:solidFill>
                          <a:effectLst/>
                          <a:latin typeface="Arial" pitchFamily="34" charset="0"/>
                          <a:ea typeface="Calibri"/>
                          <a:cs typeface="Arial" pitchFamily="34" charset="0"/>
                        </a:rPr>
                        <a:t>,</a:t>
                      </a:r>
                      <a:r>
                        <a:rPr lang="en-GB" sz="2000" spc="-20"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summer holid</a:t>
                      </a:r>
                      <a:r>
                        <a:rPr lang="en-GB" sz="2000" spc="-10" dirty="0">
                          <a:solidFill>
                            <a:srgbClr val="231F20"/>
                          </a:solidFill>
                          <a:effectLst/>
                          <a:latin typeface="Arial" pitchFamily="34" charset="0"/>
                          <a:ea typeface="Calibri"/>
                          <a:cs typeface="Arial" pitchFamily="34" charset="0"/>
                        </a:rPr>
                        <a:t>a</a:t>
                      </a:r>
                      <a:r>
                        <a:rPr lang="en-GB" sz="2000" spc="-50" dirty="0">
                          <a:solidFill>
                            <a:srgbClr val="231F20"/>
                          </a:solidFill>
                          <a:effectLst/>
                          <a:latin typeface="Arial" pitchFamily="34" charset="0"/>
                          <a:ea typeface="Calibri"/>
                          <a:cs typeface="Arial" pitchFamily="34" charset="0"/>
                        </a:rPr>
                        <a:t>y</a:t>
                      </a:r>
                      <a:r>
                        <a:rPr lang="en-GB" sz="2000" dirty="0">
                          <a:solidFill>
                            <a:srgbClr val="231F20"/>
                          </a:solidFill>
                          <a:effectLst/>
                          <a:latin typeface="Arial" pitchFamily="34" charset="0"/>
                          <a:ea typeface="Calibri"/>
                          <a:cs typeface="Arial" pitchFamily="34" charset="0"/>
                        </a:rPr>
                        <a:t>,</a:t>
                      </a:r>
                      <a:r>
                        <a:rPr lang="en-GB" sz="2000" spc="5"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or</a:t>
                      </a:r>
                      <a:r>
                        <a:rPr lang="en-GB" sz="2000" spc="5"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other n</a:t>
                      </a:r>
                      <a:r>
                        <a:rPr lang="en-GB" sz="2000" spc="-15" dirty="0">
                          <a:solidFill>
                            <a:srgbClr val="231F20"/>
                          </a:solidFill>
                          <a:effectLst/>
                          <a:latin typeface="Arial" pitchFamily="34" charset="0"/>
                          <a:ea typeface="Calibri"/>
                          <a:cs typeface="Arial" pitchFamily="34" charset="0"/>
                        </a:rPr>
                        <a:t>a</a:t>
                      </a:r>
                      <a:r>
                        <a:rPr lang="en-GB" sz="2000" dirty="0">
                          <a:solidFill>
                            <a:srgbClr val="231F20"/>
                          </a:solidFill>
                          <a:effectLst/>
                          <a:latin typeface="Arial" pitchFamily="34" charset="0"/>
                          <a:ea typeface="Calibri"/>
                          <a:cs typeface="Arial" pitchFamily="34" charset="0"/>
                        </a:rPr>
                        <a:t>tional</a:t>
                      </a:r>
                      <a:r>
                        <a:rPr lang="en-GB" sz="2000" spc="30"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holid</a:t>
                      </a:r>
                      <a:r>
                        <a:rPr lang="en-GB" sz="2000" spc="-10" dirty="0">
                          <a:solidFill>
                            <a:srgbClr val="231F20"/>
                          </a:solidFill>
                          <a:effectLst/>
                          <a:latin typeface="Arial" pitchFamily="34" charset="0"/>
                          <a:ea typeface="Calibri"/>
                          <a:cs typeface="Arial" pitchFamily="34" charset="0"/>
                        </a:rPr>
                        <a:t>a</a:t>
                      </a:r>
                      <a:r>
                        <a:rPr lang="en-GB" sz="2000" dirty="0">
                          <a:solidFill>
                            <a:srgbClr val="231F20"/>
                          </a:solidFill>
                          <a:effectLst/>
                          <a:latin typeface="Arial" pitchFamily="34" charset="0"/>
                          <a:ea typeface="Calibri"/>
                          <a:cs typeface="Arial" pitchFamily="34" charset="0"/>
                        </a:rPr>
                        <a:t>ys</a:t>
                      </a:r>
                      <a:endParaRPr lang="en-GB" sz="2000" dirty="0">
                        <a:effectLst/>
                        <a:latin typeface="Arial" pitchFamily="34" charset="0"/>
                        <a:ea typeface="Calibri"/>
                        <a:cs typeface="Arial"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5D1E6"/>
                    </a:solidFill>
                  </a:tcPr>
                </a:tc>
                <a:extLst>
                  <a:ext uri="{0D108BD9-81ED-4DB2-BD59-A6C34878D82A}">
                    <a16:rowId xmlns:a16="http://schemas.microsoft.com/office/drawing/2014/main" val="10002"/>
                  </a:ext>
                </a:extLst>
              </a:tr>
              <a:tr h="815248">
                <a:tc>
                  <a:txBody>
                    <a:bodyPr/>
                    <a:lstStyle/>
                    <a:p>
                      <a:pPr eaLnBrk="0" hangingPunct="0">
                        <a:lnSpc>
                          <a:spcPts val="700"/>
                        </a:lnSpc>
                        <a:spcAft>
                          <a:spcPts val="0"/>
                        </a:spcAft>
                      </a:pPr>
                      <a:r>
                        <a:rPr lang="en-GB" sz="2000">
                          <a:effectLst/>
                          <a:latin typeface="Arial" pitchFamily="34" charset="0"/>
                          <a:ea typeface="Calibri"/>
                          <a:cs typeface="Arial" pitchFamily="34" charset="0"/>
                        </a:rPr>
                        <a:t> </a:t>
                      </a:r>
                    </a:p>
                    <a:p>
                      <a:pPr marL="36195" eaLnBrk="0" hangingPunct="0">
                        <a:lnSpc>
                          <a:spcPct val="104000"/>
                        </a:lnSpc>
                        <a:spcAft>
                          <a:spcPts val="0"/>
                        </a:spcAft>
                      </a:pPr>
                      <a:r>
                        <a:rPr lang="en-GB" sz="2000" b="1" spc="-10">
                          <a:solidFill>
                            <a:srgbClr val="231F20"/>
                          </a:solidFill>
                          <a:effectLst/>
                          <a:latin typeface="Arial" pitchFamily="34" charset="0"/>
                          <a:ea typeface="Calibri"/>
                          <a:cs typeface="Arial" pitchFamily="34" charset="0"/>
                        </a:rPr>
                        <a:t>H</a:t>
                      </a:r>
                      <a:r>
                        <a:rPr lang="en-GB" sz="2000" b="1" spc="-15">
                          <a:solidFill>
                            <a:srgbClr val="231F20"/>
                          </a:solidFill>
                          <a:effectLst/>
                          <a:latin typeface="Arial" pitchFamily="34" charset="0"/>
                          <a:ea typeface="Calibri"/>
                          <a:cs typeface="Arial" pitchFamily="34" charset="0"/>
                        </a:rPr>
                        <a:t>o</a:t>
                      </a:r>
                      <a:r>
                        <a:rPr lang="en-GB" sz="2000" b="1">
                          <a:solidFill>
                            <a:srgbClr val="231F20"/>
                          </a:solidFill>
                          <a:effectLst/>
                          <a:latin typeface="Arial" pitchFamily="34" charset="0"/>
                          <a:ea typeface="Calibri"/>
                          <a:cs typeface="Arial" pitchFamily="34" charset="0"/>
                        </a:rPr>
                        <a:t>w</a:t>
                      </a:r>
                      <a:r>
                        <a:rPr lang="en-GB" sz="2000" b="1" spc="-15">
                          <a:solidFill>
                            <a:srgbClr val="231F20"/>
                          </a:solidFill>
                          <a:effectLst/>
                          <a:latin typeface="Arial" pitchFamily="34" charset="0"/>
                          <a:ea typeface="Calibri"/>
                          <a:cs typeface="Arial" pitchFamily="34" charset="0"/>
                        </a:rPr>
                        <a:t> </a:t>
                      </a:r>
                      <a:r>
                        <a:rPr lang="en-GB" sz="2000" b="1" spc="-10">
                          <a:solidFill>
                            <a:srgbClr val="231F20"/>
                          </a:solidFill>
                          <a:effectLst/>
                          <a:latin typeface="Arial" pitchFamily="34" charset="0"/>
                          <a:ea typeface="Calibri"/>
                          <a:cs typeface="Arial" pitchFamily="34" charset="0"/>
                        </a:rPr>
                        <a:t>t</a:t>
                      </a:r>
                      <a:r>
                        <a:rPr lang="en-GB" sz="2000" b="1">
                          <a:solidFill>
                            <a:srgbClr val="231F20"/>
                          </a:solidFill>
                          <a:effectLst/>
                          <a:latin typeface="Arial" pitchFamily="34" charset="0"/>
                          <a:ea typeface="Calibri"/>
                          <a:cs typeface="Arial" pitchFamily="34" charset="0"/>
                        </a:rPr>
                        <a:t>o</a:t>
                      </a:r>
                      <a:r>
                        <a:rPr lang="en-GB" sz="2000" b="1" spc="-15">
                          <a:solidFill>
                            <a:srgbClr val="231F20"/>
                          </a:solidFill>
                          <a:effectLst/>
                          <a:latin typeface="Arial" pitchFamily="34" charset="0"/>
                          <a:ea typeface="Calibri"/>
                          <a:cs typeface="Arial" pitchFamily="34" charset="0"/>
                        </a:rPr>
                        <a:t> </a:t>
                      </a:r>
                      <a:r>
                        <a:rPr lang="en-GB" sz="2000" b="1">
                          <a:solidFill>
                            <a:srgbClr val="231F20"/>
                          </a:solidFill>
                          <a:effectLst/>
                          <a:latin typeface="Arial" pitchFamily="34" charset="0"/>
                          <a:ea typeface="Calibri"/>
                          <a:cs typeface="Arial" pitchFamily="34" charset="0"/>
                        </a:rPr>
                        <a:t>tr</a:t>
                      </a:r>
                      <a:r>
                        <a:rPr lang="en-GB" sz="2000" b="1" spc="-15">
                          <a:solidFill>
                            <a:srgbClr val="231F20"/>
                          </a:solidFill>
                          <a:effectLst/>
                          <a:latin typeface="Arial" pitchFamily="34" charset="0"/>
                          <a:ea typeface="Calibri"/>
                          <a:cs typeface="Arial" pitchFamily="34" charset="0"/>
                        </a:rPr>
                        <a:t>a</a:t>
                      </a:r>
                      <a:r>
                        <a:rPr lang="en-GB" sz="2000" b="1" spc="-20">
                          <a:solidFill>
                            <a:srgbClr val="231F20"/>
                          </a:solidFill>
                          <a:effectLst/>
                          <a:latin typeface="Arial" pitchFamily="34" charset="0"/>
                          <a:ea typeface="Calibri"/>
                          <a:cs typeface="Arial" pitchFamily="34" charset="0"/>
                        </a:rPr>
                        <a:t>v</a:t>
                      </a:r>
                      <a:r>
                        <a:rPr lang="en-GB" sz="2000" b="1">
                          <a:solidFill>
                            <a:srgbClr val="231F20"/>
                          </a:solidFill>
                          <a:effectLst/>
                          <a:latin typeface="Arial" pitchFamily="34" charset="0"/>
                          <a:ea typeface="Calibri"/>
                          <a:cs typeface="Arial" pitchFamily="34" charset="0"/>
                        </a:rPr>
                        <a:t>el a</a:t>
                      </a:r>
                      <a:r>
                        <a:rPr lang="en-GB" sz="2000" b="1" spc="-5">
                          <a:solidFill>
                            <a:srgbClr val="231F20"/>
                          </a:solidFill>
                          <a:effectLst/>
                          <a:latin typeface="Arial" pitchFamily="34" charset="0"/>
                          <a:ea typeface="Calibri"/>
                          <a:cs typeface="Arial" pitchFamily="34" charset="0"/>
                        </a:rPr>
                        <a:t>r</a:t>
                      </a:r>
                      <a:r>
                        <a:rPr lang="en-GB" sz="2000" b="1">
                          <a:solidFill>
                            <a:srgbClr val="231F20"/>
                          </a:solidFill>
                          <a:effectLst/>
                          <a:latin typeface="Arial" pitchFamily="34" charset="0"/>
                          <a:ea typeface="Calibri"/>
                          <a:cs typeface="Arial" pitchFamily="34" charset="0"/>
                        </a:rPr>
                        <a:t>ound?</a:t>
                      </a:r>
                      <a:endParaRPr lang="en-GB" sz="2000">
                        <a:effectLst/>
                        <a:latin typeface="Arial" pitchFamily="34" charset="0"/>
                        <a:ea typeface="Calibri"/>
                        <a:cs typeface="Arial" pitchFamily="34" charset="0"/>
                      </a:endParaRP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AAB"/>
                    </a:solidFill>
                  </a:tcPr>
                </a:tc>
                <a:tc>
                  <a:txBody>
                    <a:bodyPr/>
                    <a:lstStyle/>
                    <a:p>
                      <a:pPr marL="29845" marR="33020" eaLnBrk="0" hangingPunct="0">
                        <a:lnSpc>
                          <a:spcPct val="104000"/>
                        </a:lnSpc>
                        <a:spcBef>
                          <a:spcPts val="100"/>
                        </a:spcBef>
                        <a:spcAft>
                          <a:spcPts val="0"/>
                        </a:spcAft>
                      </a:pPr>
                      <a:r>
                        <a:rPr lang="en-GB" sz="2000" spc="-15">
                          <a:solidFill>
                            <a:srgbClr val="231F20"/>
                          </a:solidFill>
                          <a:effectLst/>
                          <a:latin typeface="Arial" pitchFamily="34" charset="0"/>
                          <a:ea typeface="Calibri"/>
                          <a:cs typeface="Arial" pitchFamily="34" charset="0"/>
                        </a:rPr>
                        <a:t>c</a:t>
                      </a:r>
                      <a:r>
                        <a:rPr lang="en-GB" sz="2000">
                          <a:solidFill>
                            <a:srgbClr val="231F20"/>
                          </a:solidFill>
                          <a:effectLst/>
                          <a:latin typeface="Arial" pitchFamily="34" charset="0"/>
                          <a:ea typeface="Calibri"/>
                          <a:cs typeface="Arial" pitchFamily="34" charset="0"/>
                        </a:rPr>
                        <a:t>oach,</a:t>
                      </a:r>
                      <a:r>
                        <a:rPr lang="en-GB" sz="2000" spc="-75">
                          <a:solidFill>
                            <a:srgbClr val="231F20"/>
                          </a:solidFill>
                          <a:effectLst/>
                          <a:latin typeface="Arial" pitchFamily="34" charset="0"/>
                          <a:ea typeface="Calibri"/>
                          <a:cs typeface="Arial" pitchFamily="34" charset="0"/>
                        </a:rPr>
                        <a:t> </a:t>
                      </a:r>
                      <a:r>
                        <a:rPr lang="en-GB" sz="2000">
                          <a:solidFill>
                            <a:srgbClr val="231F20"/>
                          </a:solidFill>
                          <a:effectLst/>
                          <a:latin typeface="Arial" pitchFamily="34" charset="0"/>
                          <a:ea typeface="Calibri"/>
                          <a:cs typeface="Arial" pitchFamily="34" charset="0"/>
                        </a:rPr>
                        <a:t>t</a:t>
                      </a:r>
                      <a:r>
                        <a:rPr lang="en-GB" sz="2000" spc="-10">
                          <a:solidFill>
                            <a:srgbClr val="231F20"/>
                          </a:solidFill>
                          <a:effectLst/>
                          <a:latin typeface="Arial" pitchFamily="34" charset="0"/>
                          <a:ea typeface="Calibri"/>
                          <a:cs typeface="Arial" pitchFamily="34" charset="0"/>
                        </a:rPr>
                        <a:t>r</a:t>
                      </a:r>
                      <a:r>
                        <a:rPr lang="en-GB" sz="2000">
                          <a:solidFill>
                            <a:srgbClr val="231F20"/>
                          </a:solidFill>
                          <a:effectLst/>
                          <a:latin typeface="Arial" pitchFamily="34" charset="0"/>
                          <a:ea typeface="Calibri"/>
                          <a:cs typeface="Arial" pitchFamily="34" charset="0"/>
                        </a:rPr>
                        <a:t>ain, </a:t>
                      </a:r>
                      <a:r>
                        <a:rPr lang="en-GB" sz="2000" spc="-10">
                          <a:solidFill>
                            <a:srgbClr val="231F20"/>
                          </a:solidFill>
                          <a:effectLst/>
                          <a:latin typeface="Arial" pitchFamily="34" charset="0"/>
                          <a:ea typeface="Calibri"/>
                          <a:cs typeface="Arial" pitchFamily="34" charset="0"/>
                        </a:rPr>
                        <a:t>r</a:t>
                      </a:r>
                      <a:r>
                        <a:rPr lang="en-GB" sz="2000">
                          <a:solidFill>
                            <a:srgbClr val="231F20"/>
                          </a:solidFill>
                          <a:effectLst/>
                          <a:latin typeface="Arial" pitchFamily="34" charset="0"/>
                          <a:ea typeface="Calibri"/>
                          <a:cs typeface="Arial" pitchFamily="34" charset="0"/>
                        </a:rPr>
                        <a:t>a</a:t>
                      </a:r>
                      <a:r>
                        <a:rPr lang="en-GB" sz="2000" spc="-20">
                          <a:solidFill>
                            <a:srgbClr val="231F20"/>
                          </a:solidFill>
                          <a:effectLst/>
                          <a:latin typeface="Arial" pitchFamily="34" charset="0"/>
                          <a:ea typeface="Calibri"/>
                          <a:cs typeface="Arial" pitchFamily="34" charset="0"/>
                        </a:rPr>
                        <a:t>r</a:t>
                      </a:r>
                      <a:r>
                        <a:rPr lang="en-GB" sz="2000">
                          <a:solidFill>
                            <a:srgbClr val="231F20"/>
                          </a:solidFill>
                          <a:effectLst/>
                          <a:latin typeface="Arial" pitchFamily="34" charset="0"/>
                          <a:ea typeface="Calibri"/>
                          <a:cs typeface="Arial" pitchFamily="34" charset="0"/>
                        </a:rPr>
                        <a:t>ely</a:t>
                      </a:r>
                      <a:r>
                        <a:rPr lang="en-GB" sz="2000" spc="-45">
                          <a:solidFill>
                            <a:srgbClr val="231F20"/>
                          </a:solidFill>
                          <a:effectLst/>
                          <a:latin typeface="Arial" pitchFamily="34" charset="0"/>
                          <a:ea typeface="Calibri"/>
                          <a:cs typeface="Arial" pitchFamily="34" charset="0"/>
                        </a:rPr>
                        <a:t> </a:t>
                      </a:r>
                      <a:r>
                        <a:rPr lang="en-GB" sz="2000" spc="-10">
                          <a:solidFill>
                            <a:srgbClr val="231F20"/>
                          </a:solidFill>
                          <a:effectLst/>
                          <a:latin typeface="Arial" pitchFamily="34" charset="0"/>
                          <a:ea typeface="Calibri"/>
                          <a:cs typeface="Arial" pitchFamily="34" charset="0"/>
                        </a:rPr>
                        <a:t>b</a:t>
                      </a:r>
                      <a:r>
                        <a:rPr lang="en-GB" sz="2000">
                          <a:solidFill>
                            <a:srgbClr val="231F20"/>
                          </a:solidFill>
                          <a:effectLst/>
                          <a:latin typeface="Arial" pitchFamily="34" charset="0"/>
                          <a:ea typeface="Calibri"/>
                          <a:cs typeface="Arial" pitchFamily="34" charset="0"/>
                        </a:rPr>
                        <a:t>y airplane</a:t>
                      </a:r>
                      <a:endParaRPr lang="en-GB" sz="2000">
                        <a:effectLst/>
                        <a:latin typeface="Arial" pitchFamily="34" charset="0"/>
                        <a:ea typeface="Calibri"/>
                        <a:cs typeface="Arial"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AE0F4"/>
                    </a:solidFill>
                  </a:tcPr>
                </a:tc>
                <a:tc>
                  <a:txBody>
                    <a:bodyPr/>
                    <a:lstStyle/>
                    <a:p>
                      <a:pPr eaLnBrk="0" hangingPunct="0">
                        <a:lnSpc>
                          <a:spcPts val="1300"/>
                        </a:lnSpc>
                        <a:spcAft>
                          <a:spcPts val="0"/>
                        </a:spcAft>
                      </a:pPr>
                      <a:r>
                        <a:rPr lang="en-GB" sz="2000">
                          <a:effectLst/>
                          <a:latin typeface="Arial" pitchFamily="34" charset="0"/>
                          <a:ea typeface="Calibri"/>
                          <a:cs typeface="Arial" pitchFamily="34" charset="0"/>
                        </a:rPr>
                        <a:t> </a:t>
                      </a:r>
                    </a:p>
                    <a:p>
                      <a:pPr marL="29845" eaLnBrk="0" hangingPunct="0">
                        <a:spcAft>
                          <a:spcPts val="0"/>
                        </a:spcAft>
                      </a:pPr>
                      <a:r>
                        <a:rPr lang="en-GB" sz="2000">
                          <a:solidFill>
                            <a:srgbClr val="231F20"/>
                          </a:solidFill>
                          <a:effectLst/>
                          <a:latin typeface="Arial" pitchFamily="34" charset="0"/>
                          <a:ea typeface="Calibri"/>
                          <a:cs typeface="Arial" pitchFamily="34" charset="0"/>
                        </a:rPr>
                        <a:t>ca</a:t>
                      </a:r>
                      <a:r>
                        <a:rPr lang="en-GB" sz="2000" spc="-60">
                          <a:solidFill>
                            <a:srgbClr val="231F20"/>
                          </a:solidFill>
                          <a:effectLst/>
                          <a:latin typeface="Arial" pitchFamily="34" charset="0"/>
                          <a:ea typeface="Calibri"/>
                          <a:cs typeface="Arial" pitchFamily="34" charset="0"/>
                        </a:rPr>
                        <a:t>r</a:t>
                      </a:r>
                      <a:r>
                        <a:rPr lang="en-GB" sz="2000">
                          <a:solidFill>
                            <a:srgbClr val="231F20"/>
                          </a:solidFill>
                          <a:effectLst/>
                          <a:latin typeface="Arial" pitchFamily="34" charset="0"/>
                          <a:ea typeface="Calibri"/>
                          <a:cs typeface="Arial" pitchFamily="34" charset="0"/>
                        </a:rPr>
                        <a:t>,</a:t>
                      </a:r>
                      <a:r>
                        <a:rPr lang="en-GB" sz="2000" spc="-30">
                          <a:solidFill>
                            <a:srgbClr val="231F20"/>
                          </a:solidFill>
                          <a:effectLst/>
                          <a:latin typeface="Arial" pitchFamily="34" charset="0"/>
                          <a:ea typeface="Calibri"/>
                          <a:cs typeface="Arial" pitchFamily="34" charset="0"/>
                        </a:rPr>
                        <a:t> </a:t>
                      </a:r>
                      <a:r>
                        <a:rPr lang="en-GB" sz="2000">
                          <a:solidFill>
                            <a:srgbClr val="231F20"/>
                          </a:solidFill>
                          <a:effectLst/>
                          <a:latin typeface="Arial" pitchFamily="34" charset="0"/>
                          <a:ea typeface="Calibri"/>
                          <a:cs typeface="Arial" pitchFamily="34" charset="0"/>
                        </a:rPr>
                        <a:t>t</a:t>
                      </a:r>
                      <a:r>
                        <a:rPr lang="en-GB" sz="2000" spc="-10">
                          <a:solidFill>
                            <a:srgbClr val="231F20"/>
                          </a:solidFill>
                          <a:effectLst/>
                          <a:latin typeface="Arial" pitchFamily="34" charset="0"/>
                          <a:ea typeface="Calibri"/>
                          <a:cs typeface="Arial" pitchFamily="34" charset="0"/>
                        </a:rPr>
                        <a:t>r</a:t>
                      </a:r>
                      <a:r>
                        <a:rPr lang="en-GB" sz="2000">
                          <a:solidFill>
                            <a:srgbClr val="231F20"/>
                          </a:solidFill>
                          <a:effectLst/>
                          <a:latin typeface="Arial" pitchFamily="34" charset="0"/>
                          <a:ea typeface="Calibri"/>
                          <a:cs typeface="Arial" pitchFamily="34" charset="0"/>
                        </a:rPr>
                        <a:t>ain,</a:t>
                      </a:r>
                      <a:r>
                        <a:rPr lang="en-GB" sz="2000" spc="-30">
                          <a:solidFill>
                            <a:srgbClr val="231F20"/>
                          </a:solidFill>
                          <a:effectLst/>
                          <a:latin typeface="Arial" pitchFamily="34" charset="0"/>
                          <a:ea typeface="Calibri"/>
                          <a:cs typeface="Arial" pitchFamily="34" charset="0"/>
                        </a:rPr>
                        <a:t> </a:t>
                      </a:r>
                      <a:r>
                        <a:rPr lang="en-GB" sz="2000">
                          <a:solidFill>
                            <a:srgbClr val="231F20"/>
                          </a:solidFill>
                          <a:effectLst/>
                          <a:latin typeface="Arial" pitchFamily="34" charset="0"/>
                          <a:ea typeface="Calibri"/>
                          <a:cs typeface="Arial" pitchFamily="34" charset="0"/>
                        </a:rPr>
                        <a:t>airplane</a:t>
                      </a:r>
                      <a:endParaRPr lang="en-GB" sz="2000">
                        <a:effectLst/>
                        <a:latin typeface="Arial" pitchFamily="34" charset="0"/>
                        <a:ea typeface="Calibri"/>
                        <a:cs typeface="Arial"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5D1E6"/>
                    </a:solidFill>
                  </a:tcPr>
                </a:tc>
                <a:extLst>
                  <a:ext uri="{0D108BD9-81ED-4DB2-BD59-A6C34878D82A}">
                    <a16:rowId xmlns:a16="http://schemas.microsoft.com/office/drawing/2014/main" val="10003"/>
                  </a:ext>
                </a:extLst>
              </a:tr>
              <a:tr h="531346">
                <a:tc>
                  <a:txBody>
                    <a:bodyPr/>
                    <a:lstStyle/>
                    <a:p>
                      <a:pPr marL="36195" eaLnBrk="0" hangingPunct="0">
                        <a:lnSpc>
                          <a:spcPct val="104000"/>
                        </a:lnSpc>
                        <a:spcBef>
                          <a:spcPts val="100"/>
                        </a:spcBef>
                        <a:spcAft>
                          <a:spcPts val="0"/>
                        </a:spcAft>
                      </a:pPr>
                      <a:r>
                        <a:rPr lang="en-GB" sz="2000" b="1">
                          <a:solidFill>
                            <a:srgbClr val="231F20"/>
                          </a:solidFill>
                          <a:effectLst/>
                          <a:latin typeface="Arial" pitchFamily="34" charset="0"/>
                          <a:ea typeface="Calibri"/>
                          <a:cs typeface="Arial" pitchFamily="34" charset="0"/>
                        </a:rPr>
                        <a:t>Who</a:t>
                      </a:r>
                      <a:r>
                        <a:rPr lang="en-GB" sz="2000" b="1" spc="-95">
                          <a:solidFill>
                            <a:srgbClr val="231F20"/>
                          </a:solidFill>
                          <a:effectLst/>
                          <a:latin typeface="Arial" pitchFamily="34" charset="0"/>
                          <a:ea typeface="Calibri"/>
                          <a:cs typeface="Arial" pitchFamily="34" charset="0"/>
                        </a:rPr>
                        <a:t> </a:t>
                      </a:r>
                      <a:r>
                        <a:rPr lang="en-GB" sz="2000" b="1" spc="-10">
                          <a:solidFill>
                            <a:srgbClr val="231F20"/>
                          </a:solidFill>
                          <a:effectLst/>
                          <a:latin typeface="Arial" pitchFamily="34" charset="0"/>
                          <a:ea typeface="Calibri"/>
                          <a:cs typeface="Arial" pitchFamily="34" charset="0"/>
                        </a:rPr>
                        <a:t>t</a:t>
                      </a:r>
                      <a:r>
                        <a:rPr lang="en-GB" sz="2000" b="1">
                          <a:solidFill>
                            <a:srgbClr val="231F20"/>
                          </a:solidFill>
                          <a:effectLst/>
                          <a:latin typeface="Arial" pitchFamily="34" charset="0"/>
                          <a:ea typeface="Calibri"/>
                          <a:cs typeface="Arial" pitchFamily="34" charset="0"/>
                        </a:rPr>
                        <a:t>o</a:t>
                      </a:r>
                      <a:r>
                        <a:rPr lang="en-GB" sz="2000" b="1" spc="-95">
                          <a:solidFill>
                            <a:srgbClr val="231F20"/>
                          </a:solidFill>
                          <a:effectLst/>
                          <a:latin typeface="Arial" pitchFamily="34" charset="0"/>
                          <a:ea typeface="Calibri"/>
                          <a:cs typeface="Arial" pitchFamily="34" charset="0"/>
                        </a:rPr>
                        <a:t> </a:t>
                      </a:r>
                      <a:r>
                        <a:rPr lang="en-GB" sz="2000" b="1">
                          <a:solidFill>
                            <a:srgbClr val="231F20"/>
                          </a:solidFill>
                          <a:effectLst/>
                          <a:latin typeface="Arial" pitchFamily="34" charset="0"/>
                          <a:ea typeface="Calibri"/>
                          <a:cs typeface="Arial" pitchFamily="34" charset="0"/>
                        </a:rPr>
                        <a:t>go with?</a:t>
                      </a:r>
                      <a:endParaRPr lang="en-GB" sz="2000">
                        <a:effectLst/>
                        <a:latin typeface="Arial" pitchFamily="34" charset="0"/>
                        <a:ea typeface="Calibri"/>
                        <a:cs typeface="Arial" pitchFamily="34" charset="0"/>
                      </a:endParaRPr>
                    </a:p>
                  </a:txBody>
                  <a:tcPr marL="0" marR="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FFDAAB"/>
                    </a:solidFill>
                  </a:tcPr>
                </a:tc>
                <a:tc>
                  <a:txBody>
                    <a:bodyPr/>
                    <a:lstStyle/>
                    <a:p>
                      <a:pPr marL="29845" marR="193040" eaLnBrk="0" hangingPunct="0">
                        <a:lnSpc>
                          <a:spcPct val="104000"/>
                        </a:lnSpc>
                        <a:spcBef>
                          <a:spcPts val="100"/>
                        </a:spcBef>
                        <a:spcAft>
                          <a:spcPts val="0"/>
                        </a:spcAft>
                      </a:pPr>
                      <a:r>
                        <a:rPr lang="en-GB" sz="2000">
                          <a:solidFill>
                            <a:srgbClr val="231F20"/>
                          </a:solidFill>
                          <a:effectLst/>
                          <a:latin typeface="Arial" pitchFamily="34" charset="0"/>
                          <a:ea typeface="Calibri"/>
                          <a:cs typeface="Arial" pitchFamily="34" charset="0"/>
                        </a:rPr>
                        <a:t>alon</a:t>
                      </a:r>
                      <a:r>
                        <a:rPr lang="en-GB" sz="2000" spc="-15">
                          <a:solidFill>
                            <a:srgbClr val="231F20"/>
                          </a:solidFill>
                          <a:effectLst/>
                          <a:latin typeface="Arial" pitchFamily="34" charset="0"/>
                          <a:ea typeface="Calibri"/>
                          <a:cs typeface="Arial" pitchFamily="34" charset="0"/>
                        </a:rPr>
                        <a:t>e</a:t>
                      </a:r>
                      <a:r>
                        <a:rPr lang="en-GB" sz="2000">
                          <a:solidFill>
                            <a:srgbClr val="231F20"/>
                          </a:solidFill>
                          <a:effectLst/>
                          <a:latin typeface="Arial" pitchFamily="34" charset="0"/>
                          <a:ea typeface="Calibri"/>
                          <a:cs typeface="Arial" pitchFamily="34" charset="0"/>
                        </a:rPr>
                        <a:t>,</a:t>
                      </a:r>
                      <a:r>
                        <a:rPr lang="en-GB" sz="2000" spc="-145">
                          <a:solidFill>
                            <a:srgbClr val="231F20"/>
                          </a:solidFill>
                          <a:effectLst/>
                          <a:latin typeface="Arial" pitchFamily="34" charset="0"/>
                          <a:ea typeface="Calibri"/>
                          <a:cs typeface="Arial" pitchFamily="34" charset="0"/>
                        </a:rPr>
                        <a:t> </a:t>
                      </a:r>
                      <a:r>
                        <a:rPr lang="en-GB" sz="2000">
                          <a:solidFill>
                            <a:srgbClr val="231F20"/>
                          </a:solidFill>
                          <a:effectLst/>
                          <a:latin typeface="Arial" pitchFamily="34" charset="0"/>
                          <a:ea typeface="Calibri"/>
                          <a:cs typeface="Arial" pitchFamily="34" charset="0"/>
                        </a:rPr>
                        <a:t>with family</a:t>
                      </a:r>
                      <a:endParaRPr lang="en-GB" sz="2000">
                        <a:effectLst/>
                        <a:latin typeface="Arial" pitchFamily="34" charset="0"/>
                        <a:ea typeface="Calibri"/>
                        <a:cs typeface="Arial"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CAE0F4"/>
                    </a:solidFill>
                  </a:tcPr>
                </a:tc>
                <a:tc>
                  <a:txBody>
                    <a:bodyPr/>
                    <a:lstStyle/>
                    <a:p>
                      <a:pPr eaLnBrk="0" hangingPunct="0">
                        <a:lnSpc>
                          <a:spcPts val="700"/>
                        </a:lnSpc>
                        <a:spcAft>
                          <a:spcPts val="0"/>
                        </a:spcAft>
                      </a:pPr>
                      <a:r>
                        <a:rPr lang="en-GB" sz="2000" dirty="0">
                          <a:effectLst/>
                          <a:latin typeface="Arial" pitchFamily="34" charset="0"/>
                          <a:ea typeface="Calibri"/>
                          <a:cs typeface="Arial" pitchFamily="34" charset="0"/>
                        </a:rPr>
                        <a:t> </a:t>
                      </a:r>
                    </a:p>
                    <a:p>
                      <a:pPr marL="29845" eaLnBrk="0" hangingPunct="0">
                        <a:spcAft>
                          <a:spcPts val="0"/>
                        </a:spcAft>
                      </a:pPr>
                      <a:r>
                        <a:rPr lang="en-GB" sz="2000" dirty="0">
                          <a:solidFill>
                            <a:srgbClr val="231F20"/>
                          </a:solidFill>
                          <a:effectLst/>
                          <a:latin typeface="Arial" pitchFamily="34" charset="0"/>
                          <a:ea typeface="Calibri"/>
                          <a:cs typeface="Arial" pitchFamily="34" charset="0"/>
                        </a:rPr>
                        <a:t>with</a:t>
                      </a:r>
                      <a:r>
                        <a:rPr lang="en-GB" sz="2000" spc="-115"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famil</a:t>
                      </a:r>
                      <a:r>
                        <a:rPr lang="en-GB" sz="2000" spc="-50" dirty="0">
                          <a:solidFill>
                            <a:srgbClr val="231F20"/>
                          </a:solidFill>
                          <a:effectLst/>
                          <a:latin typeface="Arial" pitchFamily="34" charset="0"/>
                          <a:ea typeface="Calibri"/>
                          <a:cs typeface="Arial" pitchFamily="34" charset="0"/>
                        </a:rPr>
                        <a:t>y</a:t>
                      </a:r>
                      <a:r>
                        <a:rPr lang="en-GB" sz="2000" dirty="0">
                          <a:solidFill>
                            <a:srgbClr val="231F20"/>
                          </a:solidFill>
                          <a:effectLst/>
                          <a:latin typeface="Arial" pitchFamily="34" charset="0"/>
                          <a:ea typeface="Calibri"/>
                          <a:cs typeface="Arial" pitchFamily="34" charset="0"/>
                        </a:rPr>
                        <a:t>,</a:t>
                      </a:r>
                      <a:r>
                        <a:rPr lang="en-GB" sz="2000" spc="-115" dirty="0">
                          <a:solidFill>
                            <a:srgbClr val="231F20"/>
                          </a:solidFill>
                          <a:effectLst/>
                          <a:latin typeface="Arial" pitchFamily="34" charset="0"/>
                          <a:ea typeface="Calibri"/>
                          <a:cs typeface="Arial" pitchFamily="34" charset="0"/>
                        </a:rPr>
                        <a:t> </a:t>
                      </a:r>
                      <a:r>
                        <a:rPr lang="en-GB" sz="2000" dirty="0">
                          <a:solidFill>
                            <a:srgbClr val="231F20"/>
                          </a:solidFill>
                          <a:effectLst/>
                          <a:latin typeface="Arial" pitchFamily="34" charset="0"/>
                          <a:ea typeface="Calibri"/>
                          <a:cs typeface="Arial" pitchFamily="34" charset="0"/>
                        </a:rPr>
                        <a:t>friends</a:t>
                      </a:r>
                      <a:endParaRPr lang="en-GB" sz="2000" dirty="0">
                        <a:effectLst/>
                        <a:latin typeface="Arial" pitchFamily="34" charset="0"/>
                        <a:ea typeface="Calibri"/>
                        <a:cs typeface="Arial"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E5D1E6"/>
                    </a:solidFill>
                  </a:tcPr>
                </a:tc>
                <a:extLst>
                  <a:ext uri="{0D108BD9-81ED-4DB2-BD59-A6C34878D82A}">
                    <a16:rowId xmlns:a16="http://schemas.microsoft.com/office/drawing/2014/main" val="10004"/>
                  </a:ext>
                </a:extLst>
              </a:tr>
            </a:tbl>
          </a:graphicData>
        </a:graphic>
      </p:graphicFrame>
      <p:pic>
        <p:nvPicPr>
          <p:cNvPr id="614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942" y="210456"/>
            <a:ext cx="639763"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32793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28600"/>
            <a:ext cx="8229600" cy="6400800"/>
          </a:xfrm>
        </p:spPr>
        <p:txBody>
          <a:bodyPr>
            <a:normAutofit/>
          </a:bodyPr>
          <a:lstStyle/>
          <a:p>
            <a:pPr marL="0" indent="0">
              <a:spcBef>
                <a:spcPts val="600"/>
              </a:spcBef>
              <a:spcAft>
                <a:spcPts val="600"/>
              </a:spcAft>
              <a:buNone/>
            </a:pPr>
            <a:r>
              <a:rPr lang="en-GB" sz="2400" i="1" dirty="0">
                <a:solidFill>
                  <a:srgbClr val="00B0F0"/>
                </a:solidFill>
                <a:latin typeface="Arial"/>
                <a:ea typeface="Calibri"/>
                <a:cs typeface="Times New Roman"/>
              </a:rPr>
              <a:t>Example:</a:t>
            </a:r>
            <a:endParaRPr lang="en-GB" sz="2400" dirty="0">
              <a:solidFill>
                <a:srgbClr val="00B0F0"/>
              </a:solidFill>
              <a:latin typeface="Times New Roman"/>
              <a:ea typeface="Calibri"/>
              <a:cs typeface="Times New Roman"/>
            </a:endParaRPr>
          </a:p>
          <a:p>
            <a:pPr marL="1887538" indent="-1887538">
              <a:spcBef>
                <a:spcPts val="600"/>
              </a:spcBef>
              <a:spcAft>
                <a:spcPts val="600"/>
              </a:spcAft>
              <a:buNone/>
            </a:pPr>
            <a:r>
              <a:rPr lang="en-GB" sz="2400" i="1" dirty="0">
                <a:solidFill>
                  <a:srgbClr val="000000"/>
                </a:solidFill>
                <a:latin typeface="Arial"/>
                <a:ea typeface="Calibri"/>
                <a:cs typeface="Times New Roman"/>
              </a:rPr>
              <a:t>Interviewer: 	</a:t>
            </a:r>
            <a:r>
              <a:rPr lang="en-GB" sz="2400" dirty="0">
                <a:solidFill>
                  <a:srgbClr val="000000"/>
                </a:solidFill>
                <a:latin typeface="Arial"/>
                <a:ea typeface="Calibri"/>
                <a:cs typeface="Times New Roman"/>
              </a:rPr>
              <a:t>Have the Vietnamese changed the way they spend their holidays over the last 20 years?</a:t>
            </a:r>
            <a:endParaRPr lang="en-GB" sz="2400" dirty="0">
              <a:latin typeface="Times New Roman"/>
              <a:ea typeface="Calibri"/>
              <a:cs typeface="Times New Roman"/>
            </a:endParaRPr>
          </a:p>
          <a:p>
            <a:pPr marL="1887538" indent="-1887538">
              <a:spcBef>
                <a:spcPts val="600"/>
              </a:spcBef>
              <a:spcAft>
                <a:spcPts val="600"/>
              </a:spcAft>
              <a:buNone/>
            </a:pPr>
            <a:r>
              <a:rPr lang="en-GB" sz="2400" i="1" dirty="0">
                <a:solidFill>
                  <a:srgbClr val="000000"/>
                </a:solidFill>
                <a:latin typeface="Arial"/>
                <a:ea typeface="Calibri"/>
                <a:cs typeface="Times New Roman"/>
              </a:rPr>
              <a:t>Travel agent: 	</a:t>
            </a:r>
            <a:r>
              <a:rPr lang="en-GB" sz="2400" dirty="0">
                <a:solidFill>
                  <a:srgbClr val="000000"/>
                </a:solidFill>
                <a:latin typeface="Arial"/>
                <a:ea typeface="Calibri"/>
                <a:cs typeface="Times New Roman"/>
              </a:rPr>
              <a:t>Considerably. For example, they’ve changed their holiday destinations.</a:t>
            </a:r>
            <a:endParaRPr lang="en-GB" sz="2400" dirty="0">
              <a:latin typeface="Times New Roman"/>
              <a:ea typeface="Calibri"/>
              <a:cs typeface="Times New Roman"/>
            </a:endParaRPr>
          </a:p>
          <a:p>
            <a:pPr marL="1887538" indent="-1887538">
              <a:spcBef>
                <a:spcPts val="600"/>
              </a:spcBef>
              <a:spcAft>
                <a:spcPts val="600"/>
              </a:spcAft>
              <a:buNone/>
            </a:pPr>
            <a:r>
              <a:rPr lang="en-GB" sz="2400" i="1" dirty="0">
                <a:solidFill>
                  <a:srgbClr val="000000"/>
                </a:solidFill>
                <a:latin typeface="Arial"/>
                <a:ea typeface="Calibri"/>
                <a:cs typeface="Times New Roman"/>
              </a:rPr>
              <a:t>Interviewer: 	</a:t>
            </a:r>
            <a:r>
              <a:rPr lang="en-GB" sz="2400" dirty="0">
                <a:solidFill>
                  <a:srgbClr val="000000"/>
                </a:solidFill>
                <a:latin typeface="Arial"/>
                <a:ea typeface="Calibri"/>
                <a:cs typeface="Times New Roman"/>
              </a:rPr>
              <a:t>So… where did they often go before 2000?</a:t>
            </a:r>
            <a:endParaRPr lang="en-GB" sz="2400" dirty="0">
              <a:latin typeface="Times New Roman"/>
              <a:ea typeface="Calibri"/>
              <a:cs typeface="Times New Roman"/>
            </a:endParaRPr>
          </a:p>
          <a:p>
            <a:pPr marL="1887538" indent="-1887538">
              <a:spcBef>
                <a:spcPts val="600"/>
              </a:spcBef>
              <a:spcAft>
                <a:spcPts val="600"/>
              </a:spcAft>
              <a:buNone/>
            </a:pPr>
            <a:r>
              <a:rPr lang="en-GB" sz="2400" i="1" dirty="0">
                <a:solidFill>
                  <a:srgbClr val="000000"/>
                </a:solidFill>
                <a:latin typeface="Arial"/>
                <a:ea typeface="Calibri"/>
                <a:cs typeface="Times New Roman"/>
              </a:rPr>
              <a:t>Travel agent: 	</a:t>
            </a:r>
            <a:r>
              <a:rPr lang="en-GB" sz="2400" dirty="0">
                <a:solidFill>
                  <a:srgbClr val="000000"/>
                </a:solidFill>
                <a:latin typeface="Arial"/>
                <a:ea typeface="Calibri"/>
                <a:cs typeface="Times New Roman"/>
              </a:rPr>
              <a:t>They often went to…</a:t>
            </a:r>
            <a:endParaRPr lang="en-GB" sz="2400" dirty="0">
              <a:latin typeface="Times New Roman"/>
              <a:ea typeface="Calibri"/>
              <a:cs typeface="Times New Roman"/>
            </a:endParaRPr>
          </a:p>
          <a:p>
            <a:pPr marL="0" indent="0">
              <a:buNone/>
            </a:pPr>
            <a:endParaRPr lang="en-GB"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7</a:t>
            </a:fld>
            <a:endParaRPr lang="en-GB" dirty="0"/>
          </a:p>
        </p:txBody>
      </p:sp>
    </p:spTree>
    <p:extLst>
      <p:ext uri="{BB962C8B-B14F-4D97-AF65-F5344CB8AC3E}">
        <p14:creationId xmlns:p14="http://schemas.microsoft.com/office/powerpoint/2010/main" val="15288167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984"/>
            <a:ext cx="8229600" cy="822960"/>
          </a:xfrm>
        </p:spPr>
        <p:txBody>
          <a:bodyPr>
            <a:normAutofit/>
          </a:bodyPr>
          <a:lstStyle/>
          <a:p>
            <a:r>
              <a:rPr lang="en-GB" b="1" dirty="0">
                <a:solidFill>
                  <a:schemeClr val="accent6">
                    <a:lumMod val="75000"/>
                  </a:schemeClr>
                </a:solidFill>
                <a:latin typeface="Arial"/>
                <a:ea typeface="Calibri"/>
                <a:cs typeface="Times New Roman"/>
              </a:rPr>
              <a:t>IV. PROJECT</a:t>
            </a:r>
            <a:endParaRPr lang="en-GB" b="1" dirty="0">
              <a:solidFill>
                <a:schemeClr val="accent6">
                  <a:lumMod val="75000"/>
                </a:schemeClr>
              </a:solidFill>
            </a:endParaRPr>
          </a:p>
        </p:txBody>
      </p:sp>
      <p:sp>
        <p:nvSpPr>
          <p:cNvPr id="3" name="Text Placeholder 2"/>
          <p:cNvSpPr>
            <a:spLocks noGrp="1"/>
          </p:cNvSpPr>
          <p:nvPr>
            <p:ph type="body" idx="1"/>
          </p:nvPr>
        </p:nvSpPr>
        <p:spPr>
          <a:xfrm>
            <a:off x="457200" y="914400"/>
            <a:ext cx="8229600" cy="5791200"/>
          </a:xfrm>
        </p:spPr>
        <p:txBody>
          <a:bodyPr>
            <a:normAutofit/>
          </a:bodyPr>
          <a:lstStyle/>
          <a:p>
            <a:pPr marL="0" indent="0" algn="just">
              <a:spcBef>
                <a:spcPts val="600"/>
              </a:spcBef>
              <a:spcAft>
                <a:spcPts val="600"/>
              </a:spcAft>
              <a:buNone/>
            </a:pPr>
            <a:r>
              <a:rPr lang="en-GB" sz="2400" b="1" i="1" dirty="0">
                <a:solidFill>
                  <a:srgbClr val="FF3300"/>
                </a:solidFill>
                <a:latin typeface="Arial"/>
                <a:ea typeface="Calibri"/>
                <a:cs typeface="Times New Roman"/>
              </a:rPr>
              <a:t>SCHOOL LIFE IN VIET NAM: THEN AND NOW</a:t>
            </a:r>
            <a:endParaRPr lang="en-GB" sz="2400" dirty="0">
              <a:latin typeface="Times New Roman"/>
              <a:ea typeface="Calibri"/>
              <a:cs typeface="Times New Roman"/>
            </a:endParaRPr>
          </a:p>
          <a:p>
            <a:pPr marL="508000" indent="-508000" algn="just">
              <a:spcBef>
                <a:spcPts val="600"/>
              </a:spcBef>
              <a:spcAft>
                <a:spcPts val="600"/>
              </a:spcAft>
              <a:buNone/>
            </a:pPr>
            <a:r>
              <a:rPr lang="en-GB" sz="2400" b="1" dirty="0">
                <a:solidFill>
                  <a:srgbClr val="FF6600"/>
                </a:solidFill>
                <a:latin typeface="Arial"/>
                <a:ea typeface="Calibri"/>
                <a:cs typeface="Times New Roman"/>
              </a:rPr>
              <a:t>1. 	</a:t>
            </a:r>
            <a:r>
              <a:rPr lang="en-GB" sz="2400" dirty="0">
                <a:solidFill>
                  <a:srgbClr val="000000"/>
                </a:solidFill>
                <a:latin typeface="Arial"/>
                <a:ea typeface="Calibri"/>
                <a:cs typeface="Times New Roman"/>
              </a:rPr>
              <a:t>What do you like most about each of the pictures? Why?</a:t>
            </a:r>
            <a:endParaRPr lang="en-GB" sz="2400" dirty="0">
              <a:latin typeface="Times New Roman"/>
              <a:ea typeface="Calibri"/>
              <a:cs typeface="Times New Roman"/>
            </a:endParaRPr>
          </a:p>
          <a:p>
            <a:pPr marL="508000" indent="-508000" algn="just">
              <a:spcBef>
                <a:spcPts val="600"/>
              </a:spcBef>
              <a:spcAft>
                <a:spcPts val="600"/>
              </a:spcAft>
              <a:buNone/>
            </a:pPr>
            <a:r>
              <a:rPr lang="en-GB" sz="2400" b="1" dirty="0">
                <a:solidFill>
                  <a:srgbClr val="FF6600"/>
                </a:solidFill>
                <a:latin typeface="Arial"/>
                <a:ea typeface="Calibri"/>
                <a:cs typeface="Times New Roman"/>
              </a:rPr>
              <a:t>2. 	</a:t>
            </a:r>
            <a:r>
              <a:rPr lang="en-GB" sz="2400" dirty="0">
                <a:solidFill>
                  <a:srgbClr val="000000"/>
                </a:solidFill>
                <a:latin typeface="Arial"/>
                <a:ea typeface="Calibri"/>
                <a:cs typeface="Times New Roman"/>
              </a:rPr>
              <a:t>Plan a photo exhibition about school life in Viet Nam then and now. Work in groups of four. Search for information about the subject. Find photos which show the similarities and differences between then and now. Put them together with some captions as a photo exhibition.</a:t>
            </a:r>
            <a:endParaRPr lang="en-GB" sz="2400" dirty="0">
              <a:latin typeface="Times New Roman"/>
              <a:ea typeface="Calibri"/>
              <a:cs typeface="Times New Roman"/>
            </a:endParaRPr>
          </a:p>
          <a:p>
            <a:pPr marL="508000" indent="-508000" algn="just">
              <a:spcBef>
                <a:spcPts val="600"/>
              </a:spcBef>
              <a:spcAft>
                <a:spcPts val="600"/>
              </a:spcAft>
              <a:buNone/>
            </a:pPr>
            <a:r>
              <a:rPr lang="en-GB" sz="2400" b="1" dirty="0">
                <a:solidFill>
                  <a:srgbClr val="FF6600"/>
                </a:solidFill>
                <a:latin typeface="Arial"/>
                <a:ea typeface="Calibri"/>
                <a:cs typeface="Times New Roman"/>
              </a:rPr>
              <a:t>3. 	</a:t>
            </a:r>
            <a:r>
              <a:rPr lang="en-GB" sz="2400" dirty="0">
                <a:solidFill>
                  <a:srgbClr val="000000"/>
                </a:solidFill>
                <a:latin typeface="Arial"/>
                <a:ea typeface="Calibri"/>
                <a:cs typeface="Times New Roman"/>
              </a:rPr>
              <a:t>Present your group’s photo exhibition to the rest of the class. Remember to say what values you’ve learned from school life in the past.</a:t>
            </a:r>
            <a:endParaRPr lang="en-GB" sz="2400" dirty="0">
              <a:latin typeface="Times New Roman"/>
              <a:ea typeface="Calibri"/>
              <a:cs typeface="Times New Roman"/>
            </a:endParaRPr>
          </a:p>
          <a:p>
            <a:pPr algn="just"/>
            <a:endParaRPr lang="en-GB"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8</a:t>
            </a:fld>
            <a:endParaRPr lang="en-GB"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8828" y="228600"/>
            <a:ext cx="5492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4419600"/>
            <a:ext cx="326707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68559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nodeType="clickEffect">
                                  <p:stCondLst>
                                    <p:cond delay="0"/>
                                  </p:stCondLst>
                                  <p:childTnLst>
                                    <p:anim calcmode="lin" valueType="num">
                                      <p:cBhvr>
                                        <p:cTn id="6" dur="500"/>
                                        <p:tgtEl>
                                          <p:spTgt spid="1026"/>
                                        </p:tgtEl>
                                        <p:attrNameLst>
                                          <p:attrName>ppt_w</p:attrName>
                                        </p:attrNameLst>
                                      </p:cBhvr>
                                      <p:tavLst>
                                        <p:tav tm="0">
                                          <p:val>
                                            <p:strVal val="ppt_w"/>
                                          </p:val>
                                        </p:tav>
                                        <p:tav tm="100000">
                                          <p:val>
                                            <p:fltVal val="0"/>
                                          </p:val>
                                        </p:tav>
                                      </p:tavLst>
                                    </p:anim>
                                    <p:anim calcmode="lin" valueType="num">
                                      <p:cBhvr>
                                        <p:cTn id="7" dur="500"/>
                                        <p:tgtEl>
                                          <p:spTgt spid="1026"/>
                                        </p:tgtEl>
                                        <p:attrNameLst>
                                          <p:attrName>ppt_h</p:attrName>
                                        </p:attrNameLst>
                                      </p:cBhvr>
                                      <p:tavLst>
                                        <p:tav tm="0">
                                          <p:val>
                                            <p:strVal val="ppt_h"/>
                                          </p:val>
                                        </p:tav>
                                        <p:tav tm="100000">
                                          <p:val>
                                            <p:fltVal val="0"/>
                                          </p:val>
                                        </p:tav>
                                      </p:tavLst>
                                    </p:anim>
                                    <p:animEffect transition="out" filter="fade">
                                      <p:cBhvr>
                                        <p:cTn id="8" dur="500"/>
                                        <p:tgtEl>
                                          <p:spTgt spid="1026"/>
                                        </p:tgtEl>
                                      </p:cBhvr>
                                    </p:animEffect>
                                    <p:set>
                                      <p:cBhvr>
                                        <p:cTn id="9" dur="1" fill="hold">
                                          <p:stCondLst>
                                            <p:cond delay="499"/>
                                          </p:stCondLst>
                                        </p:cTn>
                                        <p:tgtEl>
                                          <p:spTgt spid="10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2497</TotalTime>
  <Words>1307</Words>
  <Application>Microsoft Office PowerPoint</Application>
  <PresentationFormat>On-screen Show (4:3)</PresentationFormat>
  <Paragraphs>129</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vt:lpstr>
      <vt:lpstr>Calibri</vt:lpstr>
      <vt:lpstr>Times New Roman</vt:lpstr>
      <vt:lpstr>Office Theme</vt:lpstr>
      <vt:lpstr>PowerPoint Presentation</vt:lpstr>
      <vt:lpstr>I. Vocabulary</vt:lpstr>
      <vt:lpstr>PowerPoint Presentation</vt:lpstr>
      <vt:lpstr>PowerPoint Presentation</vt:lpstr>
      <vt:lpstr>II. Grammar</vt:lpstr>
      <vt:lpstr>PowerPoint Presentation</vt:lpstr>
      <vt:lpstr>III. Communication</vt:lpstr>
      <vt:lpstr>PowerPoint Presentation</vt:lpstr>
      <vt:lpstr>IV. PROJECT</vt:lpstr>
      <vt:lpstr>PowerPoint Presentation</vt:lpstr>
      <vt:lpstr>V. 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the teachers to our class</dc:title>
  <dc:creator>Nguyet</dc:creator>
  <cp:lastModifiedBy>Nguyen Thi Hien Nguyen Thi Hien</cp:lastModifiedBy>
  <cp:revision>448</cp:revision>
  <dcterms:created xsi:type="dcterms:W3CDTF">2016-12-15T15:38:30Z</dcterms:created>
  <dcterms:modified xsi:type="dcterms:W3CDTF">2024-01-06T14:04:56Z</dcterms:modified>
</cp:coreProperties>
</file>