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4"/>
  </p:notesMasterIdLst>
  <p:sldIdLst>
    <p:sldId id="302" r:id="rId2"/>
    <p:sldId id="257" r:id="rId3"/>
    <p:sldId id="286" r:id="rId4"/>
    <p:sldId id="277" r:id="rId5"/>
    <p:sldId id="287" r:id="rId6"/>
    <p:sldId id="278" r:id="rId7"/>
    <p:sldId id="279" r:id="rId8"/>
    <p:sldId id="280" r:id="rId9"/>
    <p:sldId id="281" r:id="rId10"/>
    <p:sldId id="282" r:id="rId11"/>
    <p:sldId id="285" r:id="rId12"/>
    <p:sldId id="27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7EE85F-2293-419A-8DE8-29DB6729419A}">
          <p14:sldIdLst>
            <p14:sldId id="302"/>
            <p14:sldId id="257"/>
            <p14:sldId id="286"/>
            <p14:sldId id="277"/>
            <p14:sldId id="287"/>
            <p14:sldId id="278"/>
            <p14:sldId id="279"/>
            <p14:sldId id="280"/>
            <p14:sldId id="281"/>
            <p14:sldId id="282"/>
            <p14:sldId id="285"/>
          </p14:sldIdLst>
        </p14:section>
        <p14:section name="Untitled Section" id="{0322C9CE-714C-4832-BE9F-28308027BEA3}">
          <p14:sldIdLst>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9ED6"/>
    <a:srgbClr val="F9A51B"/>
    <a:srgbClr val="FF3300"/>
    <a:srgbClr val="A70D91"/>
    <a:srgbClr val="C610AC"/>
    <a:srgbClr val="D812BC"/>
    <a:srgbClr val="EA14CB"/>
    <a:srgbClr val="FFFFCC"/>
    <a:srgbClr val="FF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3" autoAdjust="0"/>
    <p:restoredTop sz="94316" autoAdjust="0"/>
  </p:normalViewPr>
  <p:slideViewPr>
    <p:cSldViewPr>
      <p:cViewPr varScale="1">
        <p:scale>
          <a:sx n="59" d="100"/>
          <a:sy n="59" d="100"/>
        </p:scale>
        <p:origin x="1652"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746119-A797-4CA8-A969-B21291E98112}" type="datetimeFigureOut">
              <a:rPr lang="en-GB" smtClean="0"/>
              <a:pPr/>
              <a:t>23/03/2023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2F04CE-1EC4-4129-AA9C-BCF50C9578F3}" type="slidenum">
              <a:rPr lang="en-GB" smtClean="0"/>
              <a:pPr/>
              <a:t>‹#›</a:t>
            </a:fld>
            <a:endParaRPr lang="en-GB" dirty="0"/>
          </a:p>
        </p:txBody>
      </p:sp>
    </p:spTree>
    <p:extLst>
      <p:ext uri="{BB962C8B-B14F-4D97-AF65-F5344CB8AC3E}">
        <p14:creationId xmlns:p14="http://schemas.microsoft.com/office/powerpoint/2010/main" val="341735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2F04CE-1EC4-4129-AA9C-BCF50C9578F3}" type="slidenum">
              <a:rPr lang="en-GB" smtClean="0"/>
              <a:pPr/>
              <a:t>11</a:t>
            </a:fld>
            <a:endParaRPr lang="en-GB" dirty="0"/>
          </a:p>
        </p:txBody>
      </p:sp>
    </p:spTree>
    <p:extLst>
      <p:ext uri="{BB962C8B-B14F-4D97-AF65-F5344CB8AC3E}">
        <p14:creationId xmlns:p14="http://schemas.microsoft.com/office/powerpoint/2010/main" val="32963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2CC335-DC0F-4FEB-B8A8-71E6DC2453B4}" type="datetime1">
              <a:rPr lang="en-GB" smtClean="0"/>
              <a:pPr/>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886181421"/>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5E4397-6156-4024-94B1-858ED112A9FE}" type="datetime1">
              <a:rPr lang="en-GB" smtClean="0"/>
              <a:pPr/>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30394204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A3EDAF-D377-45D7-8B02-9EEB82F7CF92}" type="datetime1">
              <a:rPr lang="en-GB" smtClean="0"/>
              <a:pPr/>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412610512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A6255D-17F7-43F0-8E8B-F2A26B20E467}" type="datetime1">
              <a:rPr lang="en-GB" smtClean="0"/>
              <a:pPr/>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46480801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E7534-FDDE-4F0D-8773-796601AA49A1}" type="datetime1">
              <a:rPr lang="en-GB" smtClean="0"/>
              <a:pPr/>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2195409764"/>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9DB2F-1C69-4F17-BE66-793F45D2230A}" type="datetime1">
              <a:rPr lang="en-GB" smtClean="0"/>
              <a:pPr/>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117293675"/>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EB4FC5-A2A2-4408-BFAE-68EC5F9383E4}" type="datetime1">
              <a:rPr lang="en-GB" smtClean="0"/>
              <a:pPr/>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705467823"/>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796C7E-1E53-4DFB-BA91-3BF268E505EC}" type="datetime1">
              <a:rPr lang="en-GB" smtClean="0"/>
              <a:pPr/>
              <a:t>23/03/2023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243238703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72E13D1-6B1F-4D21-A866-7E27DBBF8C2D}" type="datetime1">
              <a:rPr lang="en-GB" smtClean="0"/>
              <a:pPr/>
              <a:t>23/03/2023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4072330378"/>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AA670-9342-4CAE-9B80-CF5C35031751}" type="datetime1">
              <a:rPr lang="en-GB" smtClean="0"/>
              <a:pPr/>
              <a:t>23/03/2023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448009029"/>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4A7BE-2E23-4031-BFEA-8651A90C8250}" type="datetime1">
              <a:rPr lang="en-GB" smtClean="0"/>
              <a:pPr/>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717972478"/>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412170-831E-4DDB-9074-FAB047C5B05F}" type="datetime1">
              <a:rPr lang="en-GB" smtClean="0"/>
              <a:pPr/>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3760730894"/>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rgbClr val="FFFF0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5488B4E8-806E-46AD-86E4-990571E66A2F}" type="datetime1">
              <a:rPr lang="en-GB" smtClean="0"/>
              <a:pPr/>
              <a:t>23/03/2023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97845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cover/>
  </p:transition>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33571" y="2042629"/>
            <a:ext cx="5172506" cy="1315745"/>
          </a:xfrm>
          <a:prstGeom prst="rect">
            <a:avLst/>
          </a:prstGeom>
          <a:noFill/>
        </p:spPr>
        <p:txBody>
          <a:bodyPr wrap="non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TIẾNG ANH 9</a:t>
            </a: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UNIT 9: ENGLISH IN THE WORLD</a:t>
            </a:r>
          </a:p>
          <a:p>
            <a:pPr algn="ctr"/>
            <a:r>
              <a:rPr lang="en-US" sz="2400" b="1" dirty="0" err="1">
                <a:ln w="38100">
                  <a:noFill/>
                </a:ln>
                <a:solidFill>
                  <a:srgbClr val="FFFF00"/>
                </a:solidFill>
                <a:latin typeface="Times New Roman" panose="02020603050405020304" pitchFamily="18" charset="0"/>
                <a:cs typeface="Times New Roman" panose="02020603050405020304" pitchFamily="18" charset="0"/>
              </a:rPr>
              <a:t>Peroid</a:t>
            </a:r>
            <a:r>
              <a:rPr lang="en-US" sz="2400" b="1" dirty="0">
                <a:ln w="38100">
                  <a:noFill/>
                </a:ln>
                <a:solidFill>
                  <a:srgbClr val="FFFF00"/>
                </a:solidFill>
                <a:latin typeface="Times New Roman" panose="02020603050405020304" pitchFamily="18" charset="0"/>
                <a:cs typeface="Times New Roman" panose="02020603050405020304" pitchFamily="18" charset="0"/>
              </a:rPr>
              <a:t> </a:t>
            </a:r>
            <a:r>
              <a:rPr lang="vi-VN" sz="2400" b="1" dirty="0">
                <a:ln w="38100">
                  <a:noFill/>
                </a:ln>
                <a:solidFill>
                  <a:srgbClr val="FFFF00"/>
                </a:solidFill>
                <a:latin typeface="Times New Roman" panose="02020603050405020304" pitchFamily="18" charset="0"/>
                <a:cs typeface="Times New Roman" panose="02020603050405020304" pitchFamily="18" charset="0"/>
              </a:rPr>
              <a:t>76</a:t>
            </a:r>
            <a:r>
              <a:rPr lang="en-US" sz="2400" b="1" dirty="0">
                <a:ln w="38100">
                  <a:noFill/>
                </a:ln>
                <a:solidFill>
                  <a:srgbClr val="FFFF00"/>
                </a:solidFill>
                <a:latin typeface="Times New Roman" panose="02020603050405020304" pitchFamily="18" charset="0"/>
                <a:cs typeface="Times New Roman" panose="02020603050405020304" pitchFamily="18" charset="0"/>
              </a:rPr>
              <a:t>:  </a:t>
            </a:r>
            <a:r>
              <a:rPr lang="vi-VN" sz="2400" b="1" dirty="0">
                <a:ln w="38100">
                  <a:noFill/>
                </a:ln>
                <a:solidFill>
                  <a:srgbClr val="FFFF00"/>
                </a:solidFill>
                <a:latin typeface="Times New Roman" panose="02020603050405020304" pitchFamily="18" charset="0"/>
                <a:cs typeface="Times New Roman" panose="02020603050405020304" pitchFamily="18" charset="0"/>
              </a:rPr>
              <a:t>Skills 1</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3528047"/>
            <a:ext cx="3344185"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Hiền</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Ngoại</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Ngữ</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Năng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khiếu</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06"/>
            <a:ext cx="8229600" cy="822960"/>
          </a:xfrm>
        </p:spPr>
        <p:txBody>
          <a:bodyPr>
            <a:normAutofit/>
          </a:bodyPr>
          <a:lstStyle/>
          <a:p>
            <a:r>
              <a:rPr lang="en-GB" b="1" dirty="0">
                <a:solidFill>
                  <a:schemeClr val="accent6">
                    <a:lumMod val="75000"/>
                  </a:schemeClr>
                </a:solidFill>
                <a:latin typeface="Arial"/>
                <a:ea typeface="Calibri"/>
                <a:cs typeface="Times New Roman"/>
              </a:rPr>
              <a:t>III. Speaking</a:t>
            </a:r>
            <a:endParaRPr lang="en-GB" dirty="0">
              <a:solidFill>
                <a:schemeClr val="accent6">
                  <a:lumMod val="75000"/>
                </a:schemeClr>
              </a:solidFill>
            </a:endParaRPr>
          </a:p>
        </p:txBody>
      </p:sp>
      <p:sp>
        <p:nvSpPr>
          <p:cNvPr id="3" name="Text Placeholder 2"/>
          <p:cNvSpPr>
            <a:spLocks noGrp="1"/>
          </p:cNvSpPr>
          <p:nvPr>
            <p:ph type="body" idx="1"/>
          </p:nvPr>
        </p:nvSpPr>
        <p:spPr>
          <a:xfrm>
            <a:off x="457200" y="990600"/>
            <a:ext cx="8229600" cy="5562600"/>
          </a:xfrm>
        </p:spPr>
        <p:txBody>
          <a:bodyPr>
            <a:normAutofit/>
          </a:bodyPr>
          <a:lstStyle/>
          <a:p>
            <a:pPr marL="0" indent="0">
              <a:spcAft>
                <a:spcPts val="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3 </a:t>
            </a:r>
            <a:r>
              <a:rPr lang="en-GB" sz="2400" b="1" dirty="0">
                <a:solidFill>
                  <a:srgbClr val="000000"/>
                </a:solidFill>
                <a:latin typeface="Arial"/>
                <a:ea typeface="Calibri"/>
                <a:cs typeface="Times New Roman"/>
              </a:rPr>
              <a:t>Put the list of ways to improve your English in order of importance for you. Can you add any more ideas?</a:t>
            </a:r>
            <a:endParaRPr lang="en-GB" sz="24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9</a:t>
            </a:fld>
            <a:endParaRPr lang="en-GB"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47914" y="2252258"/>
            <a:ext cx="7739754" cy="45720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47914" y="2731807"/>
            <a:ext cx="7739754" cy="45720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47914" y="3205738"/>
            <a:ext cx="7739754" cy="457200"/>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547914" y="3679669"/>
            <a:ext cx="7739754" cy="457200"/>
          </a:xfrm>
          <a:prstGeom prst="rect">
            <a:avLst/>
          </a:prstGeom>
          <a:noFill/>
          <a:ln>
            <a:noFill/>
          </a:ln>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547914" y="4153600"/>
            <a:ext cx="7739754" cy="457200"/>
          </a:xfrm>
          <a:prstGeom prst="rect">
            <a:avLst/>
          </a:prstGeom>
          <a:noFill/>
          <a:ln>
            <a:noFill/>
          </a:ln>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547914" y="4627531"/>
            <a:ext cx="7739754" cy="457200"/>
          </a:xfrm>
          <a:prstGeom prst="rect">
            <a:avLst/>
          </a:prstGeom>
          <a:noFill/>
          <a:ln>
            <a:noFill/>
          </a:ln>
        </p:spPr>
      </p:pic>
      <p:pic>
        <p:nvPicPr>
          <p:cNvPr id="11" name="Picture 10"/>
          <p:cNvPicPr/>
          <p:nvPr/>
        </p:nvPicPr>
        <p:blipFill>
          <a:blip r:embed="rId8">
            <a:extLst>
              <a:ext uri="{28A0092B-C50C-407E-A947-70E740481C1C}">
                <a14:useLocalDpi xmlns:a14="http://schemas.microsoft.com/office/drawing/2010/main" val="0"/>
              </a:ext>
            </a:extLst>
          </a:blip>
          <a:srcRect/>
          <a:stretch>
            <a:fillRect/>
          </a:stretch>
        </p:blipFill>
        <p:spPr bwMode="auto">
          <a:xfrm>
            <a:off x="547914" y="5101462"/>
            <a:ext cx="7739754" cy="457200"/>
          </a:xfrm>
          <a:prstGeom prst="rect">
            <a:avLst/>
          </a:prstGeom>
          <a:noFill/>
          <a:ln>
            <a:noFill/>
          </a:ln>
        </p:spPr>
      </p:pic>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547914" y="5575393"/>
            <a:ext cx="7739754" cy="457200"/>
          </a:xfrm>
          <a:prstGeom prst="rect">
            <a:avLst/>
          </a:prstGeom>
          <a:noFill/>
          <a:ln>
            <a:noFill/>
          </a:ln>
        </p:spPr>
      </p:pic>
      <p:sp>
        <p:nvSpPr>
          <p:cNvPr id="13" name="Freeform 12"/>
          <p:cNvSpPr/>
          <p:nvPr/>
        </p:nvSpPr>
        <p:spPr>
          <a:xfrm>
            <a:off x="1226442" y="2253889"/>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kern="1200" dirty="0">
                <a:solidFill>
                  <a:srgbClr val="00B0F0"/>
                </a:solidFill>
                <a:latin typeface="Arial" pitchFamily="34" charset="0"/>
                <a:cs typeface="Arial" pitchFamily="34" charset="0"/>
              </a:rPr>
              <a:t>a. </a:t>
            </a:r>
            <a:r>
              <a:rPr lang="en-GB" sz="2000" kern="1200" dirty="0">
                <a:solidFill>
                  <a:schemeClr val="tx1"/>
                </a:solidFill>
                <a:latin typeface="Arial" pitchFamily="34" charset="0"/>
                <a:cs typeface="Arial" pitchFamily="34" charset="0"/>
              </a:rPr>
              <a:t>taking tests</a:t>
            </a:r>
          </a:p>
        </p:txBody>
      </p:sp>
      <p:sp>
        <p:nvSpPr>
          <p:cNvPr id="14" name="Freeform 13"/>
          <p:cNvSpPr/>
          <p:nvPr/>
        </p:nvSpPr>
        <p:spPr>
          <a:xfrm>
            <a:off x="1226442" y="2727820"/>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kern="1200" dirty="0">
                <a:solidFill>
                  <a:srgbClr val="00B0F0"/>
                </a:solidFill>
                <a:latin typeface="Arial" pitchFamily="34" charset="0"/>
                <a:cs typeface="Arial" pitchFamily="34" charset="0"/>
              </a:rPr>
              <a:t>b. </a:t>
            </a:r>
            <a:r>
              <a:rPr lang="en-GB" sz="2000" kern="1200" dirty="0">
                <a:solidFill>
                  <a:schemeClr val="tx1"/>
                </a:solidFill>
                <a:latin typeface="Arial" pitchFamily="34" charset="0"/>
                <a:cs typeface="Arial" pitchFamily="34" charset="0"/>
              </a:rPr>
              <a:t>memorising English vocabulary</a:t>
            </a:r>
          </a:p>
        </p:txBody>
      </p:sp>
      <p:sp>
        <p:nvSpPr>
          <p:cNvPr id="15" name="Freeform 14"/>
          <p:cNvSpPr/>
          <p:nvPr/>
        </p:nvSpPr>
        <p:spPr>
          <a:xfrm>
            <a:off x="1226442" y="3201751"/>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kern="1200" dirty="0">
                <a:solidFill>
                  <a:srgbClr val="00B0F0"/>
                </a:solidFill>
                <a:latin typeface="Arial" pitchFamily="34" charset="0"/>
                <a:cs typeface="Arial" pitchFamily="34" charset="0"/>
              </a:rPr>
              <a:t>c. </a:t>
            </a:r>
            <a:r>
              <a:rPr lang="en-GB" sz="2000" kern="1200" dirty="0">
                <a:solidFill>
                  <a:schemeClr val="tx1"/>
                </a:solidFill>
                <a:latin typeface="Arial" pitchFamily="34" charset="0"/>
                <a:cs typeface="Arial" pitchFamily="34" charset="0"/>
              </a:rPr>
              <a:t>writing emails and texts </a:t>
            </a:r>
          </a:p>
        </p:txBody>
      </p:sp>
      <p:sp>
        <p:nvSpPr>
          <p:cNvPr id="16" name="Freeform 15"/>
          <p:cNvSpPr/>
          <p:nvPr/>
        </p:nvSpPr>
        <p:spPr>
          <a:xfrm>
            <a:off x="1226442" y="3675682"/>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kern="1200" dirty="0">
                <a:solidFill>
                  <a:srgbClr val="00B0F0"/>
                </a:solidFill>
                <a:latin typeface="Arial" pitchFamily="34" charset="0"/>
                <a:cs typeface="Arial" pitchFamily="34" charset="0"/>
              </a:rPr>
              <a:t>d. </a:t>
            </a:r>
            <a:r>
              <a:rPr lang="en-GB" sz="2000" kern="1200" dirty="0">
                <a:solidFill>
                  <a:schemeClr val="tx1"/>
                </a:solidFill>
                <a:latin typeface="Arial" pitchFamily="34" charset="0"/>
                <a:cs typeface="Arial" pitchFamily="34" charset="0"/>
              </a:rPr>
              <a:t>speaking   for   fluency   and   not   being corrected all the time </a:t>
            </a:r>
          </a:p>
        </p:txBody>
      </p:sp>
      <p:sp>
        <p:nvSpPr>
          <p:cNvPr id="17" name="Freeform 16"/>
          <p:cNvSpPr/>
          <p:nvPr/>
        </p:nvSpPr>
        <p:spPr>
          <a:xfrm>
            <a:off x="1226442" y="4149613"/>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dirty="0">
                <a:solidFill>
                  <a:srgbClr val="00B0F0"/>
                </a:solidFill>
                <a:latin typeface="Arial" pitchFamily="34" charset="0"/>
                <a:cs typeface="Arial" pitchFamily="34" charset="0"/>
              </a:rPr>
              <a:t>e. </a:t>
            </a:r>
            <a:r>
              <a:rPr lang="en-GB" sz="2000" kern="1200" dirty="0">
                <a:solidFill>
                  <a:schemeClr val="tx1"/>
                </a:solidFill>
                <a:latin typeface="Arial" pitchFamily="34" charset="0"/>
                <a:cs typeface="Arial" pitchFamily="34" charset="0"/>
              </a:rPr>
              <a:t>listening to songs in English </a:t>
            </a:r>
          </a:p>
        </p:txBody>
      </p:sp>
      <p:sp>
        <p:nvSpPr>
          <p:cNvPr id="18" name="Freeform 17"/>
          <p:cNvSpPr/>
          <p:nvPr/>
        </p:nvSpPr>
        <p:spPr>
          <a:xfrm>
            <a:off x="1226442" y="4623544"/>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dirty="0">
                <a:solidFill>
                  <a:srgbClr val="00B0F0"/>
                </a:solidFill>
                <a:latin typeface="Arial" pitchFamily="34" charset="0"/>
                <a:cs typeface="Arial" pitchFamily="34" charset="0"/>
              </a:rPr>
              <a:t>f. </a:t>
            </a:r>
            <a:r>
              <a:rPr lang="en-GB" sz="2000" kern="1200" dirty="0">
                <a:solidFill>
                  <a:schemeClr val="tx1"/>
                </a:solidFill>
                <a:latin typeface="Arial" pitchFamily="34" charset="0"/>
                <a:cs typeface="Arial" pitchFamily="34" charset="0"/>
              </a:rPr>
              <a:t>reading English social media websites </a:t>
            </a:r>
          </a:p>
        </p:txBody>
      </p:sp>
      <p:sp>
        <p:nvSpPr>
          <p:cNvPr id="19" name="Freeform 18"/>
          <p:cNvSpPr/>
          <p:nvPr/>
        </p:nvSpPr>
        <p:spPr>
          <a:xfrm>
            <a:off x="1226442" y="5097475"/>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kern="1200" dirty="0">
                <a:solidFill>
                  <a:srgbClr val="00B0F0"/>
                </a:solidFill>
                <a:latin typeface="Arial" pitchFamily="34" charset="0"/>
                <a:cs typeface="Arial" pitchFamily="34" charset="0"/>
              </a:rPr>
              <a:t>g. </a:t>
            </a:r>
            <a:r>
              <a:rPr lang="en-GB" sz="2000" kern="1200" dirty="0">
                <a:solidFill>
                  <a:schemeClr val="tx1"/>
                </a:solidFill>
                <a:latin typeface="Arial" pitchFamily="34" charset="0"/>
                <a:cs typeface="Arial" pitchFamily="34" charset="0"/>
              </a:rPr>
              <a:t>writing essays </a:t>
            </a:r>
          </a:p>
        </p:txBody>
      </p:sp>
      <p:sp>
        <p:nvSpPr>
          <p:cNvPr id="20" name="Freeform 19"/>
          <p:cNvSpPr/>
          <p:nvPr/>
        </p:nvSpPr>
        <p:spPr>
          <a:xfrm>
            <a:off x="1226442" y="5571402"/>
            <a:ext cx="7739754" cy="503685"/>
          </a:xfrm>
          <a:custGeom>
            <a:avLst/>
            <a:gdLst>
              <a:gd name="connsiteX0" fmla="*/ 0 w 8229600"/>
              <a:gd name="connsiteY0" fmla="*/ 83949 h 503685"/>
              <a:gd name="connsiteX1" fmla="*/ 83949 w 8229600"/>
              <a:gd name="connsiteY1" fmla="*/ 0 h 503685"/>
              <a:gd name="connsiteX2" fmla="*/ 8145651 w 8229600"/>
              <a:gd name="connsiteY2" fmla="*/ 0 h 503685"/>
              <a:gd name="connsiteX3" fmla="*/ 8229600 w 8229600"/>
              <a:gd name="connsiteY3" fmla="*/ 83949 h 503685"/>
              <a:gd name="connsiteX4" fmla="*/ 8229600 w 8229600"/>
              <a:gd name="connsiteY4" fmla="*/ 419736 h 503685"/>
              <a:gd name="connsiteX5" fmla="*/ 8145651 w 8229600"/>
              <a:gd name="connsiteY5" fmla="*/ 503685 h 503685"/>
              <a:gd name="connsiteX6" fmla="*/ 83949 w 8229600"/>
              <a:gd name="connsiteY6" fmla="*/ 503685 h 503685"/>
              <a:gd name="connsiteX7" fmla="*/ 0 w 8229600"/>
              <a:gd name="connsiteY7" fmla="*/ 419736 h 503685"/>
              <a:gd name="connsiteX8" fmla="*/ 0 w 8229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503685">
                <a:moveTo>
                  <a:pt x="0" y="83949"/>
                </a:moveTo>
                <a:cubicBezTo>
                  <a:pt x="0" y="37585"/>
                  <a:pt x="37585" y="0"/>
                  <a:pt x="83949" y="0"/>
                </a:cubicBezTo>
                <a:lnTo>
                  <a:pt x="8145651" y="0"/>
                </a:lnTo>
                <a:cubicBezTo>
                  <a:pt x="8192015" y="0"/>
                  <a:pt x="8229600" y="37585"/>
                  <a:pt x="8229600" y="83949"/>
                </a:cubicBezTo>
                <a:lnTo>
                  <a:pt x="8229600" y="419736"/>
                </a:lnTo>
                <a:cubicBezTo>
                  <a:pt x="8229600" y="466100"/>
                  <a:pt x="8192015" y="503685"/>
                  <a:pt x="8145651" y="503685"/>
                </a:cubicBezTo>
                <a:lnTo>
                  <a:pt x="83949" y="503685"/>
                </a:lnTo>
                <a:cubicBezTo>
                  <a:pt x="37585" y="503685"/>
                  <a:pt x="0" y="466100"/>
                  <a:pt x="0" y="419736"/>
                </a:cubicBezTo>
                <a:lnTo>
                  <a:pt x="0" y="83949"/>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lvl="0" algn="l" defTabSz="933450" rtl="0">
              <a:lnSpc>
                <a:spcPct val="90000"/>
              </a:lnSpc>
              <a:spcBef>
                <a:spcPct val="0"/>
              </a:spcBef>
              <a:spcAft>
                <a:spcPct val="35000"/>
              </a:spcAft>
            </a:pPr>
            <a:r>
              <a:rPr lang="en-GB" sz="2000" b="1" kern="1200" dirty="0">
                <a:solidFill>
                  <a:srgbClr val="00B0F0"/>
                </a:solidFill>
                <a:latin typeface="Arial" pitchFamily="34" charset="0"/>
                <a:cs typeface="Arial" pitchFamily="34" charset="0"/>
              </a:rPr>
              <a:t>h. </a:t>
            </a:r>
            <a:r>
              <a:rPr lang="en-GB" sz="2000" kern="1200" dirty="0">
                <a:solidFill>
                  <a:schemeClr val="tx1"/>
                </a:solidFill>
                <a:latin typeface="Arial" pitchFamily="34" charset="0"/>
                <a:cs typeface="Arial" pitchFamily="34" charset="0"/>
              </a:rPr>
              <a:t>imitating English pronunciation</a:t>
            </a: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3172" y="228600"/>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03202" y="2362129"/>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03202" y="2826154"/>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03202" y="3282488"/>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03202" y="3716033"/>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03202" y="4262566"/>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7" name="Rectangle 26"/>
          <p:cNvSpPr/>
          <p:nvPr/>
        </p:nvSpPr>
        <p:spPr>
          <a:xfrm>
            <a:off x="703202" y="4726591"/>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8" name="Rectangle 27"/>
          <p:cNvSpPr/>
          <p:nvPr/>
        </p:nvSpPr>
        <p:spPr>
          <a:xfrm>
            <a:off x="703202" y="5164708"/>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9" name="Rectangle 28"/>
          <p:cNvSpPr/>
          <p:nvPr/>
        </p:nvSpPr>
        <p:spPr>
          <a:xfrm>
            <a:off x="703202" y="5628733"/>
            <a:ext cx="45720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51215510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8229600" cy="6324600"/>
          </a:xfrm>
        </p:spPr>
        <p:txBody>
          <a:bodyPr>
            <a:normAutofit/>
          </a:bodyPr>
          <a:lstStyle/>
          <a:p>
            <a:pPr marL="0" indent="0">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4 </a:t>
            </a:r>
            <a:r>
              <a:rPr lang="en-GB" sz="2400" b="1" dirty="0">
                <a:solidFill>
                  <a:srgbClr val="000000"/>
                </a:solidFill>
                <a:latin typeface="Arial"/>
                <a:ea typeface="Calibri"/>
                <a:cs typeface="Times New Roman"/>
              </a:rPr>
              <a:t>Work in groups. Compare your lists. Explain your order.</a:t>
            </a:r>
            <a:endParaRPr lang="en-GB" sz="2400" dirty="0">
              <a:latin typeface="Times New Roman"/>
              <a:ea typeface="Calibri"/>
              <a:cs typeface="Times New Roman"/>
            </a:endParaRPr>
          </a:p>
          <a:p>
            <a:pPr marL="0" indent="0">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5 </a:t>
            </a:r>
            <a:r>
              <a:rPr lang="en-GB" sz="2400" b="1" dirty="0">
                <a:solidFill>
                  <a:srgbClr val="000000"/>
                </a:solidFill>
                <a:latin typeface="Arial"/>
                <a:ea typeface="Calibri"/>
                <a:cs typeface="Times New Roman"/>
              </a:rPr>
              <a:t>Work in pairs. Take one of the ideas from </a:t>
            </a:r>
            <a:r>
              <a:rPr lang="en-GB" sz="2400" b="1" dirty="0">
                <a:solidFill>
                  <a:srgbClr val="DA0000"/>
                </a:solidFill>
                <a:latin typeface="Arial"/>
                <a:ea typeface="Calibri"/>
                <a:cs typeface="Times New Roman"/>
              </a:rPr>
              <a:t>3 </a:t>
            </a:r>
            <a:r>
              <a:rPr lang="en-GB" sz="2400" b="1" dirty="0">
                <a:solidFill>
                  <a:srgbClr val="000000"/>
                </a:solidFill>
                <a:latin typeface="Arial"/>
                <a:ea typeface="Calibri"/>
                <a:cs typeface="Times New Roman"/>
              </a:rPr>
              <a:t>and think about how you can achieve it.</a:t>
            </a:r>
            <a:endParaRPr lang="en-GB" sz="2400" dirty="0">
              <a:latin typeface="Times New Roman"/>
              <a:ea typeface="Calibri"/>
              <a:cs typeface="Times New Roman"/>
            </a:endParaRPr>
          </a:p>
          <a:p>
            <a:pPr marL="0" indent="0">
              <a:spcBef>
                <a:spcPts val="600"/>
              </a:spcBef>
              <a:spcAft>
                <a:spcPts val="600"/>
              </a:spcAft>
              <a:buNone/>
            </a:pPr>
            <a:r>
              <a:rPr lang="en-GB" sz="2400" i="1" dirty="0">
                <a:solidFill>
                  <a:srgbClr val="00B0F0"/>
                </a:solidFill>
                <a:latin typeface="Arial"/>
                <a:ea typeface="Calibri"/>
                <a:cs typeface="Times New Roman"/>
              </a:rPr>
              <a:t>Example:</a:t>
            </a:r>
            <a:endParaRPr lang="en-GB" sz="2400" dirty="0">
              <a:solidFill>
                <a:srgbClr val="00B0F0"/>
              </a:solidFill>
              <a:latin typeface="Times New Roman"/>
              <a:ea typeface="Calibri"/>
              <a:cs typeface="Times New Roman"/>
            </a:endParaRPr>
          </a:p>
          <a:p>
            <a:pPr marL="515938" indent="-515938">
              <a:spcBef>
                <a:spcPts val="600"/>
              </a:spcBef>
              <a:spcAft>
                <a:spcPts val="600"/>
              </a:spcAft>
              <a:buNone/>
            </a:pPr>
            <a:r>
              <a:rPr lang="en-GB" sz="2400" dirty="0">
                <a:solidFill>
                  <a:srgbClr val="00B0F0"/>
                </a:solidFill>
                <a:latin typeface="Arial"/>
                <a:ea typeface="Calibri"/>
                <a:cs typeface="Times New Roman"/>
              </a:rPr>
              <a:t>A: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I think we should try to imitate English pronunciation.</a:t>
            </a:r>
            <a:endParaRPr lang="en-GB" sz="2400" dirty="0">
              <a:latin typeface="Times New Roman"/>
              <a:ea typeface="Calibri"/>
              <a:cs typeface="Times New Roman"/>
            </a:endParaRPr>
          </a:p>
          <a:p>
            <a:pPr marL="515938" indent="-515938">
              <a:spcBef>
                <a:spcPts val="600"/>
              </a:spcBef>
              <a:spcAft>
                <a:spcPts val="600"/>
              </a:spcAft>
              <a:buNone/>
            </a:pPr>
            <a:r>
              <a:rPr lang="en-GB" sz="2400" dirty="0">
                <a:solidFill>
                  <a:srgbClr val="00B0F0"/>
                </a:solidFill>
                <a:latin typeface="Arial"/>
                <a:ea typeface="Calibri"/>
                <a:cs typeface="Times New Roman"/>
              </a:rPr>
              <a:t>B: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So then we should watch English videos online.</a:t>
            </a:r>
            <a:endParaRPr lang="en-GB" sz="2400" dirty="0">
              <a:latin typeface="Times New Roman"/>
              <a:ea typeface="Calibri"/>
              <a:cs typeface="Times New Roman"/>
            </a:endParaRPr>
          </a:p>
          <a:p>
            <a:pPr marL="515938" indent="-515938">
              <a:spcBef>
                <a:spcPts val="600"/>
              </a:spcBef>
              <a:spcAft>
                <a:spcPts val="600"/>
              </a:spcAft>
              <a:buNone/>
            </a:pPr>
            <a:r>
              <a:rPr lang="en-GB" sz="2400" dirty="0">
                <a:solidFill>
                  <a:srgbClr val="00B0F0"/>
                </a:solidFill>
                <a:latin typeface="Arial"/>
                <a:ea typeface="Calibri"/>
                <a:cs typeface="Times New Roman"/>
              </a:rPr>
              <a:t>A: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Good idea. We can pause the video and repeat.</a:t>
            </a:r>
            <a:endParaRPr lang="en-GB" sz="2400" dirty="0">
              <a:latin typeface="Times New Roman"/>
              <a:ea typeface="Calibri"/>
              <a:cs typeface="Times New Roman"/>
            </a:endParaRPr>
          </a:p>
          <a:p>
            <a:pPr marL="515938" indent="-515938" eaLnBrk="0" hangingPunct="0">
              <a:spcBef>
                <a:spcPts val="600"/>
              </a:spcBef>
              <a:spcAft>
                <a:spcPts val="600"/>
              </a:spcAft>
              <a:buNone/>
            </a:pPr>
            <a:r>
              <a:rPr lang="en-GB" sz="2400" dirty="0">
                <a:solidFill>
                  <a:srgbClr val="00B0F0"/>
                </a:solidFill>
                <a:latin typeface="Arial"/>
                <a:ea typeface="Calibri"/>
                <a:cs typeface="Times New Roman"/>
              </a:rPr>
              <a:t>B: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We can even record ourselves and play it back.</a:t>
            </a:r>
            <a:endParaRPr lang="en-GB" sz="24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10</a:t>
            </a:fld>
            <a:endParaRPr lang="en-GB" dirty="0"/>
          </a:p>
        </p:txBody>
      </p:sp>
    </p:spTree>
    <p:extLst>
      <p:ext uri="{BB962C8B-B14F-4D97-AF65-F5344CB8AC3E}">
        <p14:creationId xmlns:p14="http://schemas.microsoft.com/office/powerpoint/2010/main" val="24468122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GB" b="1" i="0" u="none" strike="noStrike" baseline="0" dirty="0">
                <a:solidFill>
                  <a:schemeClr val="accent6">
                    <a:lumMod val="75000"/>
                  </a:schemeClr>
                </a:solidFill>
              </a:rPr>
              <a:t>IV. </a:t>
            </a:r>
            <a:r>
              <a:rPr lang="en-GB" b="1" dirty="0">
                <a:solidFill>
                  <a:schemeClr val="accent6">
                    <a:lumMod val="75000"/>
                  </a:schemeClr>
                </a:solidFill>
              </a:rPr>
              <a:t>Homework</a:t>
            </a:r>
            <a:endParaRPr lang="en-GB" b="1" i="0" u="none" strike="noStrike" baseline="0" dirty="0">
              <a:solidFill>
                <a:schemeClr val="accent6">
                  <a:lumMod val="75000"/>
                </a:schemeClr>
              </a:solidFill>
            </a:endParaRPr>
          </a:p>
        </p:txBody>
      </p:sp>
      <p:sp>
        <p:nvSpPr>
          <p:cNvPr id="3" name="Text Placeholder 2"/>
          <p:cNvSpPr>
            <a:spLocks noGrp="1"/>
          </p:cNvSpPr>
          <p:nvPr>
            <p:ph type="body" idx="1"/>
          </p:nvPr>
        </p:nvSpPr>
        <p:spPr/>
        <p:txBody>
          <a:bodyPr/>
          <a:lstStyle/>
          <a:p>
            <a:pPr marL="285750" lvl="1" algn="just">
              <a:buClr>
                <a:srgbClr val="F79B4F"/>
              </a:buClr>
              <a:buFont typeface="Arial" pitchFamily="34" charset="0"/>
              <a:buChar char="•"/>
            </a:pPr>
            <a:r>
              <a:rPr lang="en-US" dirty="0"/>
              <a:t>Learn vocabulary by heart.</a:t>
            </a:r>
          </a:p>
          <a:p>
            <a:pPr marL="285750" lvl="1" algn="just">
              <a:buClr>
                <a:srgbClr val="F79B4F"/>
              </a:buClr>
              <a:buFont typeface="Arial" pitchFamily="34" charset="0"/>
              <a:buChar char="•"/>
            </a:pPr>
            <a:r>
              <a:rPr lang="en-US" dirty="0"/>
              <a:t>Redo exercises.</a:t>
            </a:r>
          </a:p>
          <a:p>
            <a:pPr marL="285750" lvl="1" algn="just">
              <a:buClr>
                <a:srgbClr val="F79B4F"/>
              </a:buClr>
              <a:buFont typeface="Arial" pitchFamily="34" charset="0"/>
              <a:buChar char="•"/>
            </a:pPr>
            <a:r>
              <a:rPr lang="en-US" dirty="0"/>
              <a:t>Prepare the next lesson: </a:t>
            </a:r>
            <a:r>
              <a:rPr lang="en-US" dirty="0">
                <a:solidFill>
                  <a:schemeClr val="accent6">
                    <a:lumMod val="75000"/>
                  </a:schemeClr>
                </a:solidFill>
              </a:rPr>
              <a:t>Skills 2</a:t>
            </a:r>
          </a:p>
        </p:txBody>
      </p:sp>
      <p:sp>
        <p:nvSpPr>
          <p:cNvPr id="5" name="Slide Number Placeholder 4"/>
          <p:cNvSpPr>
            <a:spLocks noGrp="1"/>
          </p:cNvSpPr>
          <p:nvPr>
            <p:ph type="sldNum" sz="quarter" idx="12"/>
          </p:nvPr>
        </p:nvSpPr>
        <p:spPr/>
        <p:txBody>
          <a:bodyPr/>
          <a:lstStyle/>
          <a:p>
            <a:fld id="{A397C43D-27AD-4A3D-8DEC-66A95DD9E4BC}" type="slidenum">
              <a:rPr lang="en-GB" smtClean="0"/>
              <a:pPr/>
              <a:t>11</a:t>
            </a:fld>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7200"/>
            <a:ext cx="9144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721231"/>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0"/>
            <a:ext cx="9124950" cy="1828800"/>
          </a:xfrm>
          <a:prstGeom prst="rect">
            <a:avLst/>
          </a:prstGeom>
          <a:solidFill>
            <a:srgbClr val="FFFFCC">
              <a:alpha val="64706"/>
            </a:srgb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scene3d>
              <a:camera prst="orthographicFront"/>
              <a:lightRig rig="soft" dir="t">
                <a:rot lat="0" lon="0" rev="10800000"/>
              </a:lightRig>
            </a:scene3d>
            <a:sp3d>
              <a:bevelT w="27940" h="12700"/>
              <a:contourClr>
                <a:srgbClr val="DDDDDD"/>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lvl="3" algn="ctr" rtl="0">
              <a:spcBef>
                <a:spcPct val="0"/>
              </a:spcBef>
            </a:pPr>
            <a:r>
              <a:rPr lang="en-US" sz="3800" b="1" spc="150" dirty="0">
                <a:ln w="11430"/>
                <a:solidFill>
                  <a:schemeClr val="tx1"/>
                </a:solidFill>
                <a:effectLst>
                  <a:outerShdw blurRad="25400" algn="tl" rotWithShape="0">
                    <a:srgbClr val="000000">
                      <a:alpha val="43000"/>
                    </a:srgbClr>
                  </a:outerShdw>
                </a:effectLst>
                <a:latin typeface="Arial" pitchFamily="34" charset="0"/>
                <a:cs typeface="Arial" pitchFamily="34" charset="0"/>
              </a:rPr>
              <a:t>UNIT 9: ENGLISH IN THE WORLD</a:t>
            </a:r>
          </a:p>
          <a:p>
            <a:pPr marL="0" lvl="3" algn="ctr" rtl="0">
              <a:spcBef>
                <a:spcPct val="0"/>
              </a:spcBef>
            </a:pPr>
            <a:r>
              <a:rPr lang="en-GB" sz="3200" b="1" spc="150" dirty="0">
                <a:ln w="11430"/>
                <a:solidFill>
                  <a:schemeClr val="accent6">
                    <a:lumMod val="75000"/>
                  </a:schemeClr>
                </a:solidFill>
                <a:effectLst>
                  <a:outerShdw blurRad="25400" algn="tl" rotWithShape="0">
                    <a:srgbClr val="000000">
                      <a:alpha val="43000"/>
                    </a:srgbClr>
                  </a:outerShdw>
                </a:effectLst>
                <a:latin typeface="Arial" pitchFamily="34" charset="0"/>
                <a:cs typeface="Arial" pitchFamily="34" charset="0"/>
              </a:rPr>
              <a:t>LESSON 5: SKILLS 1</a:t>
            </a:r>
            <a:endParaRPr lang="en-US" sz="3200" b="1" spc="150" dirty="0">
              <a:ln w="11430"/>
              <a:solidFill>
                <a:schemeClr val="accent6">
                  <a:lumMod val="75000"/>
                </a:schemeClr>
              </a:solidFill>
              <a:effectLst>
                <a:outerShdw blurRad="25400" algn="tl" rotWithShape="0">
                  <a:srgbClr val="000000">
                    <a:alpha val="43000"/>
                  </a:srgbClr>
                </a:outerShdw>
              </a:effectLst>
              <a:latin typeface="Arial" pitchFamily="34" charset="0"/>
              <a:cs typeface="Arial" pitchFamily="34" charset="0"/>
            </a:endParaRPr>
          </a:p>
        </p:txBody>
      </p:sp>
      <p:sp>
        <p:nvSpPr>
          <p:cNvPr id="10" name="TextBox 9"/>
          <p:cNvSpPr txBox="1"/>
          <p:nvPr/>
        </p:nvSpPr>
        <p:spPr>
          <a:xfrm>
            <a:off x="7200900" y="6314367"/>
            <a:ext cx="1943100" cy="523220"/>
          </a:xfrm>
          <a:prstGeom prst="rect">
            <a:avLst/>
          </a:prstGeom>
          <a:noFill/>
        </p:spPr>
        <p:txBody>
          <a:bodyPr wrap="square" rtlCol="0">
            <a:spAutoFit/>
          </a:bodyPr>
          <a:lstStyle/>
          <a:p>
            <a:pPr algn="ctr"/>
            <a:r>
              <a:rPr lang="en-US" sz="2800" b="1" dirty="0">
                <a:solidFill>
                  <a:srgbClr val="FF0000"/>
                </a:solidFill>
                <a:latin typeface="Tahoma" pitchFamily="34" charset="0"/>
                <a:ea typeface="Tahoma" pitchFamily="34" charset="0"/>
                <a:cs typeface="Tahoma" pitchFamily="34" charset="0"/>
              </a:rPr>
              <a:t>English 9</a:t>
            </a:r>
            <a:endParaRPr lang="en-GB" sz="2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663004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068"/>
            <a:ext cx="8229600" cy="822960"/>
          </a:xfrm>
        </p:spPr>
        <p:txBody>
          <a:bodyPr/>
          <a:lstStyle/>
          <a:p>
            <a:r>
              <a:rPr lang="en-US" b="1" dirty="0">
                <a:solidFill>
                  <a:schemeClr val="accent6">
                    <a:lumMod val="75000"/>
                  </a:schemeClr>
                </a:solidFill>
              </a:rPr>
              <a:t>Warm up</a:t>
            </a:r>
            <a:endParaRPr lang="en-GB" b="1" dirty="0">
              <a:solidFill>
                <a:schemeClr val="accent6">
                  <a:lumMod val="75000"/>
                </a:schemeClr>
              </a:solidFill>
            </a:endParaRPr>
          </a:p>
        </p:txBody>
      </p:sp>
      <p:sp>
        <p:nvSpPr>
          <p:cNvPr id="3" name="Text Placeholder 2"/>
          <p:cNvSpPr>
            <a:spLocks noGrp="1"/>
          </p:cNvSpPr>
          <p:nvPr>
            <p:ph type="body" idx="1"/>
          </p:nvPr>
        </p:nvSpPr>
        <p:spPr>
          <a:xfrm>
            <a:off x="457200" y="1143000"/>
            <a:ext cx="8458200" cy="5257800"/>
          </a:xfrm>
        </p:spPr>
        <p:txBody>
          <a:bodyPr/>
          <a:lstStyle/>
          <a:p>
            <a:pPr marL="0" indent="0" fontAlgn="base">
              <a:spcBef>
                <a:spcPct val="0"/>
              </a:spcBef>
              <a:spcAft>
                <a:spcPct val="0"/>
              </a:spcAft>
              <a:buClr>
                <a:schemeClr val="accent6">
                  <a:lumMod val="75000"/>
                </a:schemeClr>
              </a:buClr>
              <a:buNone/>
            </a:pPr>
            <a:r>
              <a:rPr lang="en-US" sz="2400" dirty="0">
                <a:solidFill>
                  <a:srgbClr val="7030A0"/>
                </a:solidFill>
                <a:latin typeface="Arial" charset="0"/>
                <a:cs typeface="Arial" charset="0"/>
              </a:rPr>
              <a:t>1. Who owns English?</a:t>
            </a:r>
          </a:p>
          <a:p>
            <a:pPr fontAlgn="base">
              <a:spcBef>
                <a:spcPct val="0"/>
              </a:spcBef>
              <a:spcAft>
                <a:spcPct val="0"/>
              </a:spcAft>
              <a:buClr>
                <a:schemeClr val="accent6">
                  <a:lumMod val="75000"/>
                </a:schemeClr>
              </a:buClr>
            </a:pPr>
            <a:r>
              <a:rPr lang="en-US" sz="2400" dirty="0">
                <a:solidFill>
                  <a:srgbClr val="000000"/>
                </a:solidFill>
                <a:latin typeface="Arial" charset="0"/>
                <a:cs typeface="Arial" charset="0"/>
              </a:rPr>
              <a:t>Which countries speak English around the world?</a:t>
            </a:r>
          </a:p>
          <a:p>
            <a:pPr fontAlgn="base">
              <a:spcBef>
                <a:spcPct val="0"/>
              </a:spcBef>
              <a:spcAft>
                <a:spcPct val="0"/>
              </a:spcAft>
              <a:buClr>
                <a:schemeClr val="accent6">
                  <a:lumMod val="75000"/>
                </a:schemeClr>
              </a:buClr>
            </a:pPr>
            <a:r>
              <a:rPr lang="en-US" sz="2400" dirty="0">
                <a:solidFill>
                  <a:srgbClr val="000000"/>
                </a:solidFill>
                <a:latin typeface="Arial" charset="0"/>
                <a:cs typeface="Arial" charset="0"/>
              </a:rPr>
              <a:t>Does the English language belong to England? If not, why not?</a:t>
            </a:r>
          </a:p>
          <a:p>
            <a:pPr fontAlgn="base">
              <a:spcBef>
                <a:spcPct val="0"/>
              </a:spcBef>
              <a:spcAft>
                <a:spcPct val="0"/>
              </a:spcAft>
              <a:buClr>
                <a:schemeClr val="accent6">
                  <a:lumMod val="75000"/>
                </a:schemeClr>
              </a:buClr>
            </a:pPr>
            <a:r>
              <a:rPr lang="en-US" sz="2400" dirty="0">
                <a:solidFill>
                  <a:srgbClr val="000000"/>
                </a:solidFill>
                <a:latin typeface="Arial" charset="0"/>
                <a:cs typeface="Arial" charset="0"/>
              </a:rPr>
              <a:t>Is the English language changing? If so, how?</a:t>
            </a:r>
            <a:br>
              <a:rPr lang="en-US" sz="2400" dirty="0">
                <a:solidFill>
                  <a:srgbClr val="000000"/>
                </a:solidFill>
                <a:latin typeface="Arial" charset="0"/>
                <a:cs typeface="Arial" charset="0"/>
              </a:rPr>
            </a:br>
            <a:endParaRPr lang="en-US" sz="2400" dirty="0">
              <a:solidFill>
                <a:srgbClr val="000000"/>
              </a:solidFill>
              <a:latin typeface="Arial" charset="0"/>
              <a:cs typeface="Arial" charset="0"/>
            </a:endParaRPr>
          </a:p>
          <a:p>
            <a:pPr marL="0" indent="0" fontAlgn="base">
              <a:spcBef>
                <a:spcPct val="0"/>
              </a:spcBef>
              <a:spcAft>
                <a:spcPct val="0"/>
              </a:spcAft>
              <a:buClr>
                <a:schemeClr val="accent6">
                  <a:lumMod val="75000"/>
                </a:schemeClr>
              </a:buClr>
              <a:buNone/>
            </a:pPr>
            <a:r>
              <a:rPr lang="en-US" sz="2400" dirty="0">
                <a:solidFill>
                  <a:srgbClr val="7030A0"/>
                </a:solidFill>
                <a:latin typeface="Arial" charset="0"/>
                <a:cs typeface="Arial" charset="0"/>
              </a:rPr>
              <a:t>2. Does </a:t>
            </a:r>
            <a:r>
              <a:rPr lang="en-US" sz="2400" b="1" dirty="0">
                <a:solidFill>
                  <a:srgbClr val="7030A0"/>
                </a:solidFill>
                <a:latin typeface="Arial" charset="0"/>
                <a:cs typeface="Arial" charset="0"/>
              </a:rPr>
              <a:t>‘</a:t>
            </a:r>
            <a:r>
              <a:rPr lang="en-US" sz="2400" dirty="0" err="1">
                <a:solidFill>
                  <a:srgbClr val="7030A0"/>
                </a:solidFill>
                <a:latin typeface="Arial" charset="0"/>
                <a:cs typeface="Arial" charset="0"/>
              </a:rPr>
              <a:t>Vietglish</a:t>
            </a:r>
            <a:r>
              <a:rPr lang="en-US" sz="2400" b="1" dirty="0">
                <a:solidFill>
                  <a:srgbClr val="7030A0"/>
                </a:solidFill>
                <a:latin typeface="Arial" charset="0"/>
                <a:cs typeface="Arial" charset="0"/>
              </a:rPr>
              <a:t>’ </a:t>
            </a:r>
            <a:r>
              <a:rPr lang="en-US" sz="2400" dirty="0">
                <a:solidFill>
                  <a:srgbClr val="7030A0"/>
                </a:solidFill>
                <a:latin typeface="Arial" charset="0"/>
                <a:cs typeface="Arial" charset="0"/>
              </a:rPr>
              <a:t>exist?</a:t>
            </a:r>
          </a:p>
          <a:p>
            <a:pPr fontAlgn="base">
              <a:spcBef>
                <a:spcPct val="0"/>
              </a:spcBef>
              <a:spcAft>
                <a:spcPct val="0"/>
              </a:spcAft>
              <a:buClr>
                <a:schemeClr val="accent6">
                  <a:lumMod val="75000"/>
                </a:schemeClr>
              </a:buClr>
            </a:pPr>
            <a:r>
              <a:rPr lang="en-US" sz="2400" dirty="0">
                <a:solidFill>
                  <a:srgbClr val="000000"/>
                </a:solidFill>
                <a:latin typeface="Arial" charset="0"/>
                <a:cs typeface="Arial" charset="0"/>
              </a:rPr>
              <a:t>Can you think of any words or phrases which blend the two languages?</a:t>
            </a:r>
          </a:p>
          <a:p>
            <a:pPr fontAlgn="base">
              <a:spcBef>
                <a:spcPct val="0"/>
              </a:spcBef>
              <a:spcAft>
                <a:spcPct val="0"/>
              </a:spcAft>
              <a:buClr>
                <a:schemeClr val="accent6">
                  <a:lumMod val="75000"/>
                </a:schemeClr>
              </a:buClr>
            </a:pPr>
            <a:r>
              <a:rPr lang="en-US" sz="2400" dirty="0">
                <a:solidFill>
                  <a:srgbClr val="000000"/>
                </a:solidFill>
                <a:latin typeface="Arial" charset="0"/>
                <a:cs typeface="Arial" charset="0"/>
              </a:rPr>
              <a:t>Is this increasing in Viet Nam? If so, why?</a:t>
            </a:r>
          </a:p>
          <a:p>
            <a:pPr fontAlgn="base">
              <a:spcBef>
                <a:spcPct val="0"/>
              </a:spcBef>
              <a:spcAft>
                <a:spcPct val="0"/>
              </a:spcAft>
              <a:buClr>
                <a:schemeClr val="accent6">
                  <a:lumMod val="75000"/>
                </a:schemeClr>
              </a:buClr>
            </a:pPr>
            <a:r>
              <a:rPr lang="en-US" sz="2400" dirty="0">
                <a:solidFill>
                  <a:srgbClr val="000000"/>
                </a:solidFill>
                <a:latin typeface="Arial" charset="0"/>
                <a:cs typeface="Arial" charset="0"/>
              </a:rPr>
              <a:t>Can you invent some new “</a:t>
            </a:r>
            <a:r>
              <a:rPr lang="en-US" sz="2400" dirty="0" err="1">
                <a:solidFill>
                  <a:srgbClr val="000000"/>
                </a:solidFill>
                <a:latin typeface="Arial" charset="0"/>
                <a:cs typeface="Arial" charset="0"/>
              </a:rPr>
              <a:t>Vietglish</a:t>
            </a:r>
            <a:r>
              <a:rPr lang="en-US" sz="2400" dirty="0">
                <a:solidFill>
                  <a:srgbClr val="000000"/>
                </a:solidFill>
                <a:latin typeface="Arial" charset="0"/>
                <a:cs typeface="Arial" charset="0"/>
              </a:rPr>
              <a:t>” words or expressions?</a:t>
            </a:r>
            <a:endParaRPr lang="en-GB"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2</a:t>
            </a:fld>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28600"/>
            <a:ext cx="4572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7007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trips(downLeft)">
                                      <p:cBhvr>
                                        <p:cTn id="21" dur="500"/>
                                        <p:tgtEl>
                                          <p:spTgt spid="3">
                                            <p:txEl>
                                              <p:pRg st="4" end="4"/>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strips(downLeft)">
                                      <p:cBhvr>
                                        <p:cTn id="24" dur="500"/>
                                        <p:tgtEl>
                                          <p:spTgt spid="3">
                                            <p:txEl>
                                              <p:pRg st="5" end="5"/>
                                            </p:txEl>
                                          </p:spTgt>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strips(downLeft)">
                                      <p:cBhvr>
                                        <p:cTn id="27" dur="500"/>
                                        <p:tgtEl>
                                          <p:spTgt spid="3">
                                            <p:txEl>
                                              <p:pRg st="6" end="6"/>
                                            </p:txEl>
                                          </p:spTgt>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strips(downLef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10"/>
            <a:ext cx="8229600" cy="822960"/>
          </a:xfrm>
        </p:spPr>
        <p:txBody>
          <a:bodyPr/>
          <a:lstStyle/>
          <a:p>
            <a:r>
              <a:rPr lang="en-US" b="1" dirty="0">
                <a:solidFill>
                  <a:schemeClr val="accent6">
                    <a:lumMod val="75000"/>
                  </a:schemeClr>
                </a:solidFill>
              </a:rPr>
              <a:t>I. Vocabulary</a:t>
            </a:r>
            <a:endParaRPr lang="en-GB" b="1" dirty="0">
              <a:solidFill>
                <a:schemeClr val="accent6">
                  <a:lumMod val="75000"/>
                </a:schemeClr>
              </a:solidFill>
            </a:endParaRPr>
          </a:p>
        </p:txBody>
      </p:sp>
      <p:sp>
        <p:nvSpPr>
          <p:cNvPr id="3" name="Text Placeholder 2"/>
          <p:cNvSpPr>
            <a:spLocks noGrp="1"/>
          </p:cNvSpPr>
          <p:nvPr>
            <p:ph type="body" idx="1"/>
          </p:nvPr>
        </p:nvSpPr>
        <p:spPr>
          <a:xfrm>
            <a:off x="304800" y="990600"/>
            <a:ext cx="8610600" cy="5715000"/>
          </a:xfrm>
        </p:spPr>
        <p:txBody>
          <a:bodyPr>
            <a:normAutofit/>
          </a:bodyPr>
          <a:lstStyle/>
          <a:p>
            <a:pPr>
              <a:spcBef>
                <a:spcPts val="600"/>
              </a:spcBef>
              <a:spcAft>
                <a:spcPts val="600"/>
              </a:spcAft>
              <a:buClr>
                <a:schemeClr val="accent6">
                  <a:lumMod val="75000"/>
                </a:schemeClr>
              </a:buClr>
            </a:pPr>
            <a:r>
              <a:rPr lang="en-GB" sz="2600" dirty="0">
                <a:latin typeface="Arial"/>
                <a:ea typeface="Calibri"/>
                <a:cs typeface="Times New Roman"/>
              </a:rPr>
              <a:t>settlement (n) = the process of people making their homes in a place</a:t>
            </a:r>
            <a:endParaRPr lang="en-GB" sz="2600" dirty="0">
              <a:latin typeface="Times New Roman"/>
              <a:ea typeface="Calibri"/>
              <a:cs typeface="Times New Roman"/>
            </a:endParaRPr>
          </a:p>
          <a:p>
            <a:pPr>
              <a:spcBef>
                <a:spcPts val="600"/>
              </a:spcBef>
              <a:spcAft>
                <a:spcPts val="600"/>
              </a:spcAft>
              <a:buClr>
                <a:schemeClr val="accent6">
                  <a:lumMod val="75000"/>
                </a:schemeClr>
              </a:buClr>
            </a:pPr>
            <a:r>
              <a:rPr lang="en-GB" sz="2600" dirty="0">
                <a:latin typeface="Arial"/>
                <a:ea typeface="Calibri"/>
                <a:cs typeface="Times New Roman"/>
              </a:rPr>
              <a:t>immersion (n) = the language teaching method in which people are put in situations where they have to use the new language for everything</a:t>
            </a:r>
            <a:endParaRPr lang="en-GB" sz="2600" dirty="0">
              <a:latin typeface="Times New Roman"/>
              <a:ea typeface="Calibri"/>
              <a:cs typeface="Times New Roman"/>
            </a:endParaRPr>
          </a:p>
          <a:p>
            <a:pPr>
              <a:spcBef>
                <a:spcPts val="600"/>
              </a:spcBef>
              <a:spcAft>
                <a:spcPts val="600"/>
              </a:spcAft>
              <a:buClr>
                <a:schemeClr val="accent6">
                  <a:lumMod val="75000"/>
                </a:schemeClr>
              </a:buClr>
            </a:pPr>
            <a:r>
              <a:rPr lang="en-GB" sz="2600" dirty="0">
                <a:latin typeface="Arial"/>
                <a:ea typeface="Calibri"/>
                <a:cs typeface="Times New Roman"/>
              </a:rPr>
              <a:t>derivatives (n) = words that have been developed from other words</a:t>
            </a:r>
            <a:endParaRPr lang="en-GB" sz="2600" dirty="0">
              <a:latin typeface="Times New Roman"/>
              <a:ea typeface="Calibri"/>
              <a:cs typeface="Times New Roman"/>
            </a:endParaRPr>
          </a:p>
          <a:p>
            <a:pPr>
              <a:spcBef>
                <a:spcPts val="600"/>
              </a:spcBef>
              <a:spcAft>
                <a:spcPts val="600"/>
              </a:spcAft>
              <a:buClr>
                <a:schemeClr val="accent6">
                  <a:lumMod val="75000"/>
                </a:schemeClr>
              </a:buClr>
            </a:pPr>
            <a:r>
              <a:rPr lang="en-GB" sz="2600" dirty="0">
                <a:latin typeface="Arial"/>
                <a:ea typeface="Calibri"/>
                <a:cs typeface="Times New Roman"/>
              </a:rPr>
              <a:t>establishment (n) = the act of starting or creating something that is meant to last for a long time</a:t>
            </a:r>
            <a:endParaRPr lang="en-GB" sz="2600" dirty="0">
              <a:latin typeface="Times New Roman"/>
              <a:ea typeface="Calibri"/>
              <a:cs typeface="Times New Roman"/>
            </a:endParaRPr>
          </a:p>
          <a:p>
            <a:pPr>
              <a:spcBef>
                <a:spcPts val="600"/>
              </a:spcBef>
              <a:spcAft>
                <a:spcPts val="600"/>
              </a:spcAft>
              <a:buClr>
                <a:schemeClr val="accent6">
                  <a:lumMod val="75000"/>
                </a:schemeClr>
              </a:buClr>
            </a:pPr>
            <a:r>
              <a:rPr lang="en-GB" sz="2600" dirty="0">
                <a:latin typeface="Arial"/>
                <a:ea typeface="Calibri"/>
                <a:cs typeface="Times New Roman"/>
              </a:rPr>
              <a:t>dominant (</a:t>
            </a:r>
            <a:r>
              <a:rPr lang="en-GB" sz="2600" dirty="0" err="1">
                <a:latin typeface="Arial"/>
                <a:ea typeface="Calibri"/>
                <a:cs typeface="Times New Roman"/>
              </a:rPr>
              <a:t>adj</a:t>
            </a:r>
            <a:r>
              <a:rPr lang="en-GB" sz="2600" dirty="0">
                <a:latin typeface="Arial"/>
                <a:ea typeface="Calibri"/>
                <a:cs typeface="Times New Roman"/>
              </a:rPr>
              <a:t>) = more important, powerful or noticeable than other things</a:t>
            </a:r>
            <a:endParaRPr lang="en-GB" sz="2600" dirty="0">
              <a:latin typeface="Times New Roman"/>
              <a:ea typeface="Calibri"/>
              <a:cs typeface="Times New Roman"/>
            </a:endParaRPr>
          </a:p>
          <a:p>
            <a:pPr marL="0" indent="0">
              <a:buNone/>
            </a:pPr>
            <a:endParaRPr lang="en-GB"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3</a:t>
            </a:fld>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744" y="228600"/>
            <a:ext cx="55403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235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10"/>
            <a:ext cx="8229600" cy="822960"/>
          </a:xfrm>
        </p:spPr>
        <p:txBody>
          <a:bodyPr/>
          <a:lstStyle/>
          <a:p>
            <a:r>
              <a:rPr lang="en-US" b="1" dirty="0">
                <a:solidFill>
                  <a:schemeClr val="accent6">
                    <a:lumMod val="75000"/>
                  </a:schemeClr>
                </a:solidFill>
              </a:rPr>
              <a:t>I. Vocabulary</a:t>
            </a:r>
            <a:endParaRPr lang="en-GB" b="1" dirty="0">
              <a:solidFill>
                <a:schemeClr val="accent6">
                  <a:lumMod val="75000"/>
                </a:schemeClr>
              </a:solidFill>
            </a:endParaRPr>
          </a:p>
        </p:txBody>
      </p:sp>
      <p:sp>
        <p:nvSpPr>
          <p:cNvPr id="3" name="Text Placeholder 2"/>
          <p:cNvSpPr>
            <a:spLocks noGrp="1"/>
          </p:cNvSpPr>
          <p:nvPr>
            <p:ph type="body" idx="1"/>
          </p:nvPr>
        </p:nvSpPr>
        <p:spPr>
          <a:xfrm>
            <a:off x="304800" y="1219200"/>
            <a:ext cx="8610600" cy="5486400"/>
          </a:xfrm>
        </p:spPr>
        <p:txBody>
          <a:bodyPr>
            <a:normAutofit/>
          </a:bodyPr>
          <a:lstStyle/>
          <a:p>
            <a:pPr>
              <a:spcBef>
                <a:spcPts val="600"/>
              </a:spcBef>
              <a:spcAft>
                <a:spcPts val="600"/>
              </a:spcAft>
              <a:buClr>
                <a:schemeClr val="accent6">
                  <a:lumMod val="75000"/>
                </a:schemeClr>
              </a:buClr>
            </a:pPr>
            <a:r>
              <a:rPr lang="en-GB" sz="2400" dirty="0">
                <a:latin typeface="Arial"/>
                <a:ea typeface="Calibri"/>
                <a:cs typeface="Times New Roman"/>
              </a:rPr>
              <a:t>settlement (n) </a:t>
            </a:r>
            <a:r>
              <a:rPr lang="en-GB" sz="2400" dirty="0">
                <a:solidFill>
                  <a:srgbClr val="373737"/>
                </a:solidFill>
                <a:latin typeface="Arial" pitchFamily="34" charset="0"/>
                <a:cs typeface="Arial" pitchFamily="34" charset="0"/>
              </a:rPr>
              <a:t>/ˈ</a:t>
            </a:r>
            <a:r>
              <a:rPr lang="en-GB" sz="2400" dirty="0" err="1">
                <a:solidFill>
                  <a:srgbClr val="373737"/>
                </a:solidFill>
                <a:latin typeface="Arial" pitchFamily="34" charset="0"/>
                <a:cs typeface="Arial" pitchFamily="34" charset="0"/>
              </a:rPr>
              <a:t>sɛtlmənt</a:t>
            </a:r>
            <a:r>
              <a:rPr lang="en-GB" sz="2400" dirty="0">
                <a:solidFill>
                  <a:srgbClr val="373737"/>
                </a:solidFill>
                <a:latin typeface="Arial" pitchFamily="34" charset="0"/>
                <a:cs typeface="Arial" pitchFamily="34" charset="0"/>
              </a:rPr>
              <a:t>/</a:t>
            </a:r>
            <a:endParaRPr lang="en-GB" sz="2400" dirty="0">
              <a:latin typeface="Arial"/>
              <a:ea typeface="Calibri"/>
              <a:cs typeface="Times New Roman"/>
            </a:endParaRPr>
          </a:p>
          <a:p>
            <a:pPr>
              <a:spcBef>
                <a:spcPts val="600"/>
              </a:spcBef>
              <a:spcAft>
                <a:spcPts val="600"/>
              </a:spcAft>
              <a:buClr>
                <a:schemeClr val="accent6">
                  <a:lumMod val="75000"/>
                </a:schemeClr>
              </a:buClr>
            </a:pPr>
            <a:r>
              <a:rPr lang="en-GB" sz="2400" dirty="0">
                <a:latin typeface="Arial"/>
                <a:ea typeface="Calibri"/>
                <a:cs typeface="Times New Roman"/>
              </a:rPr>
              <a:t>immersion (n) </a:t>
            </a:r>
            <a:r>
              <a:rPr lang="en-GB" sz="2400" dirty="0">
                <a:solidFill>
                  <a:srgbClr val="373737"/>
                </a:solidFill>
                <a:latin typeface="Arial" pitchFamily="34" charset="0"/>
                <a:cs typeface="Arial" pitchFamily="34" charset="0"/>
              </a:rPr>
              <a:t>/</a:t>
            </a:r>
            <a:r>
              <a:rPr lang="en-GB" sz="2400" dirty="0" err="1">
                <a:solidFill>
                  <a:srgbClr val="373737"/>
                </a:solidFill>
                <a:latin typeface="Arial" pitchFamily="34" charset="0"/>
                <a:cs typeface="Arial" pitchFamily="34" charset="0"/>
              </a:rPr>
              <a:t>ɪˈmɜːʃən</a:t>
            </a:r>
            <a:r>
              <a:rPr lang="en-GB" sz="2400" dirty="0">
                <a:solidFill>
                  <a:srgbClr val="373737"/>
                </a:solidFill>
                <a:latin typeface="Arial" pitchFamily="34" charset="0"/>
                <a:cs typeface="Arial" pitchFamily="34" charset="0"/>
              </a:rPr>
              <a:t>/</a:t>
            </a:r>
            <a:r>
              <a:rPr lang="en-GB" sz="2400" b="1" dirty="0">
                <a:solidFill>
                  <a:srgbClr val="808080"/>
                </a:solidFill>
                <a:latin typeface="Arial" pitchFamily="34" charset="0"/>
                <a:cs typeface="Arial" pitchFamily="34" charset="0"/>
              </a:rPr>
              <a:t> </a:t>
            </a:r>
            <a:endParaRPr lang="en-GB" sz="2400" dirty="0">
              <a:latin typeface="Arial"/>
              <a:ea typeface="Calibri"/>
              <a:cs typeface="Times New Roman"/>
            </a:endParaRPr>
          </a:p>
          <a:p>
            <a:pPr>
              <a:spcBef>
                <a:spcPts val="600"/>
              </a:spcBef>
              <a:spcAft>
                <a:spcPts val="600"/>
              </a:spcAft>
              <a:buClr>
                <a:schemeClr val="accent6">
                  <a:lumMod val="75000"/>
                </a:schemeClr>
              </a:buClr>
            </a:pPr>
            <a:r>
              <a:rPr lang="en-GB" sz="2400" dirty="0">
                <a:latin typeface="Arial"/>
                <a:ea typeface="Calibri"/>
                <a:cs typeface="Times New Roman"/>
              </a:rPr>
              <a:t>derivatives (n) </a:t>
            </a:r>
            <a:r>
              <a:rPr lang="en-GB" sz="2400" dirty="0">
                <a:solidFill>
                  <a:srgbClr val="373737"/>
                </a:solidFill>
                <a:latin typeface="Arial" pitchFamily="34" charset="0"/>
                <a:cs typeface="Arial" pitchFamily="34" charset="0"/>
              </a:rPr>
              <a:t>/</a:t>
            </a:r>
            <a:r>
              <a:rPr lang="en-GB" sz="2400" dirty="0" err="1">
                <a:solidFill>
                  <a:srgbClr val="373737"/>
                </a:solidFill>
                <a:latin typeface="Arial" pitchFamily="34" charset="0"/>
                <a:cs typeface="Arial" pitchFamily="34" charset="0"/>
              </a:rPr>
              <a:t>dɪˈrɪvətɪvz</a:t>
            </a:r>
            <a:r>
              <a:rPr lang="en-GB" sz="2400" dirty="0">
                <a:solidFill>
                  <a:srgbClr val="373737"/>
                </a:solidFill>
                <a:latin typeface="Arial" pitchFamily="34" charset="0"/>
                <a:cs typeface="Arial" pitchFamily="34" charset="0"/>
              </a:rPr>
              <a:t>/</a:t>
            </a:r>
            <a:endParaRPr lang="en-GB" sz="2400" dirty="0">
              <a:latin typeface="Arial"/>
              <a:ea typeface="Calibri"/>
              <a:cs typeface="Times New Roman"/>
            </a:endParaRPr>
          </a:p>
          <a:p>
            <a:pPr>
              <a:spcBef>
                <a:spcPts val="600"/>
              </a:spcBef>
              <a:spcAft>
                <a:spcPts val="600"/>
              </a:spcAft>
              <a:buClr>
                <a:schemeClr val="accent6">
                  <a:lumMod val="75000"/>
                </a:schemeClr>
              </a:buClr>
            </a:pPr>
            <a:r>
              <a:rPr lang="en-GB" sz="2400" dirty="0">
                <a:latin typeface="Arial"/>
                <a:ea typeface="Calibri"/>
                <a:cs typeface="Times New Roman"/>
              </a:rPr>
              <a:t>establishment (n) </a:t>
            </a:r>
            <a:r>
              <a:rPr lang="en-GB" sz="2400" dirty="0">
                <a:solidFill>
                  <a:srgbClr val="373737"/>
                </a:solidFill>
                <a:latin typeface="Arial" pitchFamily="34" charset="0"/>
                <a:cs typeface="Arial" pitchFamily="34" charset="0"/>
              </a:rPr>
              <a:t>/</a:t>
            </a:r>
            <a:r>
              <a:rPr lang="en-GB" sz="2400" dirty="0" err="1">
                <a:solidFill>
                  <a:srgbClr val="373737"/>
                </a:solidFill>
                <a:latin typeface="Arial" pitchFamily="34" charset="0"/>
                <a:cs typeface="Arial" pitchFamily="34" charset="0"/>
              </a:rPr>
              <a:t>ɪsˈtæblɪʃmənt</a:t>
            </a:r>
            <a:r>
              <a:rPr lang="en-GB" sz="2400" dirty="0">
                <a:solidFill>
                  <a:srgbClr val="373737"/>
                </a:solidFill>
                <a:latin typeface="Arial" pitchFamily="34" charset="0"/>
                <a:cs typeface="Arial" pitchFamily="34" charset="0"/>
              </a:rPr>
              <a:t>/</a:t>
            </a:r>
            <a:r>
              <a:rPr lang="en-GB" sz="2400" b="1" dirty="0">
                <a:solidFill>
                  <a:srgbClr val="808080"/>
                </a:solidFill>
                <a:latin typeface="Arial" pitchFamily="34" charset="0"/>
                <a:cs typeface="Arial" pitchFamily="34" charset="0"/>
              </a:rPr>
              <a:t> </a:t>
            </a:r>
            <a:endParaRPr lang="en-GB" sz="2400" dirty="0">
              <a:latin typeface="Arial"/>
              <a:ea typeface="Calibri"/>
              <a:cs typeface="Times New Roman"/>
            </a:endParaRPr>
          </a:p>
          <a:p>
            <a:pPr>
              <a:spcBef>
                <a:spcPts val="600"/>
              </a:spcBef>
              <a:spcAft>
                <a:spcPts val="600"/>
              </a:spcAft>
              <a:buClr>
                <a:schemeClr val="accent6">
                  <a:lumMod val="75000"/>
                </a:schemeClr>
              </a:buClr>
            </a:pPr>
            <a:r>
              <a:rPr lang="en-GB" sz="2400" dirty="0">
                <a:latin typeface="Arial"/>
                <a:ea typeface="Calibri"/>
                <a:cs typeface="Times New Roman"/>
              </a:rPr>
              <a:t>dominant (</a:t>
            </a:r>
            <a:r>
              <a:rPr lang="en-GB" sz="2400" dirty="0" err="1">
                <a:latin typeface="Arial"/>
                <a:ea typeface="Calibri"/>
                <a:cs typeface="Times New Roman"/>
              </a:rPr>
              <a:t>adj</a:t>
            </a:r>
            <a:r>
              <a:rPr lang="en-GB" sz="2400" dirty="0">
                <a:latin typeface="Arial"/>
                <a:ea typeface="Calibri"/>
                <a:cs typeface="Times New Roman"/>
              </a:rPr>
              <a:t>)</a:t>
            </a:r>
            <a:r>
              <a:rPr lang="en-GB" sz="2400" dirty="0">
                <a:solidFill>
                  <a:srgbClr val="373737"/>
                </a:solidFill>
                <a:latin typeface="Arial" pitchFamily="34" charset="0"/>
                <a:cs typeface="Arial" pitchFamily="34" charset="0"/>
              </a:rPr>
              <a:t> /ˈ</a:t>
            </a:r>
            <a:r>
              <a:rPr lang="en-GB" sz="2400" dirty="0" err="1">
                <a:solidFill>
                  <a:srgbClr val="373737"/>
                </a:solidFill>
                <a:latin typeface="Arial" pitchFamily="34" charset="0"/>
                <a:cs typeface="Arial" pitchFamily="34" charset="0"/>
              </a:rPr>
              <a:t>dɒmɪnənt</a:t>
            </a:r>
            <a:r>
              <a:rPr lang="en-GB" sz="2400" dirty="0">
                <a:solidFill>
                  <a:srgbClr val="373737"/>
                </a:solidFill>
                <a:latin typeface="Arial" pitchFamily="34" charset="0"/>
                <a:cs typeface="Arial" pitchFamily="34" charset="0"/>
              </a:rPr>
              <a:t>/</a:t>
            </a:r>
            <a:r>
              <a:rPr lang="en-GB" sz="2400" b="1" dirty="0">
                <a:solidFill>
                  <a:srgbClr val="808080"/>
                </a:solidFill>
                <a:latin typeface="Arial" pitchFamily="34" charset="0"/>
                <a:cs typeface="Arial" pitchFamily="34" charset="0"/>
              </a:rPr>
              <a:t> </a:t>
            </a:r>
            <a:endParaRPr lang="en-GB" sz="2400" dirty="0">
              <a:latin typeface="Arial"/>
              <a:ea typeface="Calibri"/>
              <a:cs typeface="Times New Roman"/>
            </a:endParaRPr>
          </a:p>
          <a:p>
            <a:pPr>
              <a:spcBef>
                <a:spcPts val="600"/>
              </a:spcBef>
              <a:spcAft>
                <a:spcPts val="600"/>
              </a:spcAft>
              <a:buClr>
                <a:schemeClr val="accent6">
                  <a:lumMod val="75000"/>
                </a:schemeClr>
              </a:buClr>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4</a:t>
            </a:fld>
            <a:endParaRPr lang="en-GB"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1744" y="228600"/>
            <a:ext cx="55403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3352800" y="2895600"/>
            <a:ext cx="16002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7" name="Rounded Rectangle 6"/>
          <p:cNvSpPr/>
          <p:nvPr/>
        </p:nvSpPr>
        <p:spPr>
          <a:xfrm>
            <a:off x="6286500" y="2825750"/>
            <a:ext cx="13716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itchFamily="34" charset="0"/>
                <a:cs typeface="Arial" pitchFamily="34" charset="0"/>
              </a:rPr>
              <a:t>thiết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lập</a:t>
            </a:r>
            <a:endParaRPr lang="en-GB" sz="2400" dirty="0">
              <a:solidFill>
                <a:schemeClr val="tx1"/>
              </a:solidFill>
              <a:latin typeface="Arial" pitchFamily="34" charset="0"/>
              <a:cs typeface="Arial" pitchFamily="34" charset="0"/>
            </a:endParaRPr>
          </a:p>
        </p:txBody>
      </p:sp>
      <p:sp>
        <p:nvSpPr>
          <p:cNvPr id="8" name="Rounded Rectangle 7"/>
          <p:cNvSpPr/>
          <p:nvPr/>
        </p:nvSpPr>
        <p:spPr>
          <a:xfrm>
            <a:off x="6286500" y="3365500"/>
            <a:ext cx="22098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itchFamily="34" charset="0"/>
                <a:cs typeface="Arial" pitchFamily="34" charset="0"/>
              </a:rPr>
              <a:t>chiếm</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ưu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thế</a:t>
            </a:r>
            <a:endParaRPr lang="en-GB" sz="2400" dirty="0">
              <a:solidFill>
                <a:schemeClr val="tx1"/>
              </a:solidFill>
              <a:latin typeface="Arial" pitchFamily="34" charset="0"/>
              <a:cs typeface="Arial" pitchFamily="34" charset="0"/>
            </a:endParaRPr>
          </a:p>
        </p:txBody>
      </p:sp>
      <p:sp>
        <p:nvSpPr>
          <p:cNvPr id="9" name="Rounded Rectangle 8"/>
          <p:cNvSpPr/>
          <p:nvPr/>
        </p:nvSpPr>
        <p:spPr>
          <a:xfrm>
            <a:off x="6286500" y="1746250"/>
            <a:ext cx="18288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itchFamily="34" charset="0"/>
                <a:cs typeface="Arial" pitchFamily="34" charset="0"/>
              </a:rPr>
              <a:t>nhúng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chìm</a:t>
            </a:r>
            <a:endParaRPr lang="en-GB" sz="2400" dirty="0">
              <a:solidFill>
                <a:schemeClr val="tx1"/>
              </a:solidFill>
              <a:latin typeface="Arial" pitchFamily="34" charset="0"/>
              <a:cs typeface="Arial" pitchFamily="34" charset="0"/>
            </a:endParaRPr>
          </a:p>
        </p:txBody>
      </p:sp>
      <p:sp>
        <p:nvSpPr>
          <p:cNvPr id="10" name="Rounded Rectangle 9"/>
          <p:cNvSpPr/>
          <p:nvPr/>
        </p:nvSpPr>
        <p:spPr>
          <a:xfrm>
            <a:off x="6286500" y="1206500"/>
            <a:ext cx="18288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itchFamily="34" charset="0"/>
                <a:cs typeface="Arial" pitchFamily="34" charset="0"/>
              </a:rPr>
              <a:t>sự</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định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cư</a:t>
            </a:r>
            <a:endParaRPr lang="en-GB" sz="2400" dirty="0">
              <a:solidFill>
                <a:schemeClr val="tx1"/>
              </a:solidFill>
              <a:latin typeface="Arial" pitchFamily="34" charset="0"/>
              <a:cs typeface="Arial" pitchFamily="34" charset="0"/>
            </a:endParaRPr>
          </a:p>
        </p:txBody>
      </p:sp>
      <p:sp>
        <p:nvSpPr>
          <p:cNvPr id="11" name="Rounded Rectangle 10"/>
          <p:cNvSpPr/>
          <p:nvPr/>
        </p:nvSpPr>
        <p:spPr>
          <a:xfrm>
            <a:off x="6286500" y="2286000"/>
            <a:ext cx="17526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itchFamily="34" charset="0"/>
                <a:cs typeface="Arial" pitchFamily="34" charset="0"/>
              </a:rPr>
              <a:t>dẫn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xuất</a:t>
            </a:r>
            <a:endParaRPr lang="en-GB" sz="2400" dirty="0">
              <a:solidFill>
                <a:schemeClr val="tx1"/>
              </a:solidFill>
              <a:latin typeface="Arial" pitchFamily="34" charset="0"/>
              <a:cs typeface="Arial" pitchFamily="34" charset="0"/>
            </a:endParaRPr>
          </a:p>
        </p:txBody>
      </p:sp>
      <p:pic>
        <p:nvPicPr>
          <p:cNvPr id="12" name="G9 - U9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53300" y="241300"/>
            <a:ext cx="609600" cy="609600"/>
          </a:xfrm>
          <a:prstGeom prst="rect">
            <a:avLst/>
          </a:prstGeom>
        </p:spPr>
      </p:pic>
    </p:spTree>
    <p:extLst>
      <p:ext uri="{BB962C8B-B14F-4D97-AF65-F5344CB8AC3E}">
        <p14:creationId xmlns:p14="http://schemas.microsoft.com/office/powerpoint/2010/main" val="910521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barn(inVertical)">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9622" fill="hold"/>
                                        <p:tgtEl>
                                          <p:spTgt spid="12"/>
                                        </p:tgtEl>
                                      </p:cBhvr>
                                    </p:cmd>
                                  </p:childTnLst>
                                </p:cTn>
                              </p:par>
                            </p:childTnLst>
                          </p:cTn>
                        </p:par>
                      </p:childTnLst>
                    </p:cTn>
                  </p:par>
                </p:childTnLst>
              </p:cTn>
              <p:nextCondLst>
                <p:cond evt="onClick" delay="0">
                  <p:tgtEl>
                    <p:spTgt spid="12"/>
                  </p:tgtEl>
                </p:cond>
              </p:nextCondLst>
            </p:seq>
            <p:audio>
              <p:cMediaNode vol="80000">
                <p:cTn id="58" fill="hold" display="0">
                  <p:stCondLst>
                    <p:cond delay="indefinite"/>
                  </p:stCondLst>
                  <p:endCondLst>
                    <p:cond evt="onStopAudio" delay="0">
                      <p:tgtEl>
                        <p:sldTgt/>
                      </p:tgtEl>
                    </p:cond>
                  </p:endCondLst>
                </p:cTn>
                <p:tgtEl>
                  <p:spTgt spid="12"/>
                </p:tgtEl>
              </p:cMediaNode>
            </p:audio>
          </p:childTnLst>
        </p:cTn>
      </p:par>
    </p:tnLst>
    <p:bldLst>
      <p:bldP spid="3" grpId="0" uiExpand="1" build="p"/>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158"/>
            <a:ext cx="8229600" cy="822960"/>
          </a:xfrm>
        </p:spPr>
        <p:txBody>
          <a:bodyPr>
            <a:normAutofit/>
          </a:bodyPr>
          <a:lstStyle/>
          <a:p>
            <a:r>
              <a:rPr lang="en-GB" b="1" dirty="0">
                <a:solidFill>
                  <a:schemeClr val="accent6">
                    <a:lumMod val="75000"/>
                  </a:schemeClr>
                </a:solidFill>
                <a:latin typeface="Arial"/>
                <a:ea typeface="Calibri"/>
                <a:cs typeface="Times New Roman"/>
              </a:rPr>
              <a:t>II. Reading</a:t>
            </a:r>
            <a:endParaRPr lang="en-GB" dirty="0">
              <a:solidFill>
                <a:schemeClr val="accent6">
                  <a:lumMod val="75000"/>
                </a:schemeClr>
              </a:solidFill>
            </a:endParaRPr>
          </a:p>
        </p:txBody>
      </p:sp>
      <p:sp>
        <p:nvSpPr>
          <p:cNvPr id="3" name="Text Placeholder 2"/>
          <p:cNvSpPr>
            <a:spLocks noGrp="1"/>
          </p:cNvSpPr>
          <p:nvPr>
            <p:ph type="body" idx="1"/>
          </p:nvPr>
        </p:nvSpPr>
        <p:spPr>
          <a:xfrm>
            <a:off x="304800" y="990600"/>
            <a:ext cx="8534400" cy="5638800"/>
          </a:xfrm>
        </p:spPr>
        <p:txBody>
          <a:bodyPr>
            <a:noAutofit/>
          </a:bodyPr>
          <a:lstStyle/>
          <a:p>
            <a:pPr marL="0" indent="0" algn="just">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1 </a:t>
            </a:r>
            <a:r>
              <a:rPr lang="en-GB" sz="2400" b="1" dirty="0">
                <a:solidFill>
                  <a:srgbClr val="000000"/>
                </a:solidFill>
                <a:latin typeface="Arial"/>
                <a:ea typeface="Calibri"/>
                <a:cs typeface="Times New Roman"/>
              </a:rPr>
              <a:t>Read the following text about English as a means of international communication. Look at the words in the box, then find them in the text and underline them. What do they mean?</a:t>
            </a:r>
          </a:p>
          <a:p>
            <a:pPr marL="0" indent="0">
              <a:spcBef>
                <a:spcPts val="600"/>
              </a:spcBef>
              <a:spcAft>
                <a:spcPts val="600"/>
              </a:spcAft>
              <a:buNone/>
            </a:pPr>
            <a:endParaRPr lang="en-US" sz="2400" b="1" dirty="0">
              <a:solidFill>
                <a:srgbClr val="000000"/>
              </a:solidFill>
              <a:latin typeface="Arial"/>
              <a:ea typeface="Calibri"/>
              <a:cs typeface="Times New Roman"/>
            </a:endParaRPr>
          </a:p>
          <a:p>
            <a:pPr marL="0" indent="0">
              <a:spcBef>
                <a:spcPts val="600"/>
              </a:spcBef>
              <a:spcAft>
                <a:spcPts val="600"/>
              </a:spcAft>
              <a:buNone/>
            </a:pPr>
            <a:endParaRPr lang="en-GB" sz="2400" dirty="0">
              <a:latin typeface="Times New Roman"/>
              <a:ea typeface="Calibri"/>
              <a:cs typeface="Times New Roman"/>
            </a:endParaRPr>
          </a:p>
          <a:p>
            <a:pPr marL="0" indent="0" algn="just">
              <a:spcBef>
                <a:spcPts val="600"/>
              </a:spcBef>
              <a:spcAft>
                <a:spcPts val="600"/>
              </a:spcAft>
              <a:buNone/>
            </a:pPr>
            <a:r>
              <a:rPr lang="en-GB" sz="2400" dirty="0">
                <a:solidFill>
                  <a:srgbClr val="000000"/>
                </a:solidFill>
                <a:latin typeface="Arial"/>
                <a:ea typeface="Calibri"/>
                <a:cs typeface="Times New Roman"/>
              </a:rPr>
              <a:t>English has become a global language thanks to its establishment as a mother tongue in all continents of the world. The English language mainly owes its dominant status in the world to two factors. The first is the export of the language, which began in the 17th century, with the first settlement in North America. The second was the great growth of population in the United States, which was assisted by massive immigration in the 19th and 20th centuries.</a:t>
            </a:r>
            <a:endParaRPr lang="en-GB" sz="2400" dirty="0">
              <a:latin typeface="Times New Roman"/>
              <a:ea typeface="Calibri"/>
              <a:cs typeface="Times New Roman"/>
            </a:endParaRPr>
          </a:p>
          <a:p>
            <a:pPr marL="0" indent="0">
              <a:spcAft>
                <a:spcPts val="0"/>
              </a:spcAft>
              <a:buNone/>
            </a:pPr>
            <a:r>
              <a:rPr lang="en-GB" sz="2400" dirty="0">
                <a:solidFill>
                  <a:srgbClr val="000000"/>
                </a:solidFill>
                <a:latin typeface="Arial"/>
                <a:ea typeface="Calibri"/>
                <a:cs typeface="Times New Roman"/>
              </a:rPr>
              <a:t> </a:t>
            </a:r>
            <a:endParaRPr lang="en-GB" sz="24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5</a:t>
            </a:fld>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8600"/>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33400" y="2616872"/>
            <a:ext cx="6295571" cy="914400"/>
          </a:xfrm>
          <a:prstGeom prst="roundRect">
            <a:avLst/>
          </a:prstGeom>
          <a:solidFill>
            <a:srgbClr val="4E9ED6"/>
          </a:solidFill>
        </p:spPr>
        <p:style>
          <a:lnRef idx="0">
            <a:schemeClr val="accent1"/>
          </a:lnRef>
          <a:fillRef idx="3">
            <a:schemeClr val="accent1"/>
          </a:fillRef>
          <a:effectRef idx="3">
            <a:schemeClr val="accent1"/>
          </a:effectRef>
          <a:fontRef idx="minor">
            <a:schemeClr val="lt1"/>
          </a:fontRef>
        </p:style>
        <p:txBody>
          <a:bodyPr rtlCol="0" anchor="ctr"/>
          <a:lstStyle/>
          <a:p>
            <a:pPr lvl="0">
              <a:spcBef>
                <a:spcPct val="20000"/>
              </a:spcBef>
            </a:pPr>
            <a:r>
              <a:rPr lang="en-GB" sz="2400" dirty="0">
                <a:solidFill>
                  <a:schemeClr val="bg1"/>
                </a:solidFill>
                <a:latin typeface="Arial"/>
                <a:ea typeface="Calibri"/>
                <a:cs typeface="Times New Roman"/>
              </a:rPr>
              <a:t>settlement 	immersion</a:t>
            </a:r>
            <a:endParaRPr lang="en-GB" sz="2400" dirty="0">
              <a:solidFill>
                <a:schemeClr val="bg1"/>
              </a:solidFill>
              <a:latin typeface="Times New Roman"/>
              <a:ea typeface="Calibri"/>
              <a:cs typeface="Times New Roman"/>
            </a:endParaRPr>
          </a:p>
          <a:p>
            <a:pPr lvl="0">
              <a:spcBef>
                <a:spcPct val="20000"/>
              </a:spcBef>
            </a:pPr>
            <a:r>
              <a:rPr lang="en-GB" sz="2400" dirty="0">
                <a:solidFill>
                  <a:schemeClr val="bg1"/>
                </a:solidFill>
                <a:latin typeface="Arial"/>
                <a:ea typeface="Calibri"/>
                <a:cs typeface="Times New Roman"/>
              </a:rPr>
              <a:t>derivatives 	establishment 	dominant</a:t>
            </a:r>
            <a:endParaRPr lang="en-GB" sz="2400" dirty="0">
              <a:solidFill>
                <a:schemeClr val="bg1"/>
              </a:solidFill>
              <a:latin typeface="Times New Roman"/>
              <a:ea typeface="Calibri"/>
              <a:cs typeface="Times New Roman"/>
            </a:endParaRPr>
          </a:p>
        </p:txBody>
      </p:sp>
      <p:pic>
        <p:nvPicPr>
          <p:cNvPr id="7" name="G9 - Reading 9 (Male).wav">
            <a:hlinkClick r:id="" action="ppaction://media"/>
          </p:cNvPr>
          <p:cNvPicPr>
            <a:picLocks noChangeAspect="1"/>
          </p:cNvPicPr>
          <p:nvPr>
            <a:audioFile r:link="rId1"/>
            <p:extLst>
              <p:ext uri="{DAA4B4D4-6D71-4841-9C94-3DE7FCFB9230}">
                <p14:media xmlns:p14="http://schemas.microsoft.com/office/powerpoint/2010/main" r:embed="rId2">
                  <p14:trim end="77449.6372"/>
                </p14:media>
              </p:ext>
            </p:extLst>
          </p:nvPr>
        </p:nvPicPr>
        <p:blipFill>
          <a:blip r:embed="rId5"/>
          <a:stretch>
            <a:fillRect/>
          </a:stretch>
        </p:blipFill>
        <p:spPr>
          <a:xfrm>
            <a:off x="7391400" y="228600"/>
            <a:ext cx="609600" cy="609600"/>
          </a:xfrm>
          <a:prstGeom prst="rect">
            <a:avLst/>
          </a:prstGeom>
        </p:spPr>
      </p:pic>
      <p:sp>
        <p:nvSpPr>
          <p:cNvPr id="9" name="Text Box 6"/>
          <p:cNvSpPr txBox="1">
            <a:spLocks noChangeArrowheads="1"/>
          </p:cNvSpPr>
          <p:nvPr/>
        </p:nvSpPr>
        <p:spPr bwMode="auto">
          <a:xfrm>
            <a:off x="0" y="3615455"/>
            <a:ext cx="395288" cy="497384"/>
          </a:xfrm>
          <a:prstGeom prst="roundRect">
            <a:avLst/>
          </a:prstGeom>
          <a:solidFill>
            <a:schemeClr val="bg1"/>
          </a:solidFill>
          <a:ln>
            <a:solidFill>
              <a:srgbClr val="4E9ED6"/>
            </a:solidFill>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cs typeface="Arial" pitchFamily="34" charset="0"/>
              </a:rPr>
              <a:t>1</a:t>
            </a:r>
          </a:p>
        </p:txBody>
      </p:sp>
    </p:spTree>
    <p:extLst>
      <p:ext uri="{BB962C8B-B14F-4D97-AF65-F5344CB8AC3E}">
        <p14:creationId xmlns:p14="http://schemas.microsoft.com/office/powerpoint/2010/main" val="1614047740"/>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200"/>
            <a:ext cx="8229600" cy="6705600"/>
          </a:xfrm>
        </p:spPr>
        <p:txBody>
          <a:bodyPr>
            <a:normAutofit/>
          </a:bodyPr>
          <a:lstStyle/>
          <a:p>
            <a:pPr marL="0" indent="0" algn="jus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1 </a:t>
            </a:r>
            <a:r>
              <a:rPr lang="en-GB" sz="2400" b="1" dirty="0">
                <a:latin typeface="Arial"/>
                <a:ea typeface="Calibri"/>
                <a:cs typeface="Times New Roman"/>
              </a:rPr>
              <a:t>(</a:t>
            </a:r>
            <a:r>
              <a:rPr lang="en-GB" sz="2400" b="1" dirty="0" err="1">
                <a:latin typeface="Arial"/>
                <a:ea typeface="Calibri"/>
                <a:cs typeface="Times New Roman"/>
              </a:rPr>
              <a:t>Cont</a:t>
            </a:r>
            <a:r>
              <a:rPr lang="en-GB" sz="2400" b="1" dirty="0">
                <a:latin typeface="Arial"/>
                <a:ea typeface="Calibri"/>
                <a:cs typeface="Times New Roman"/>
              </a:rPr>
              <a:t>)</a:t>
            </a:r>
          </a:p>
          <a:p>
            <a:pPr marL="0" indent="0" algn="just">
              <a:spcBef>
                <a:spcPts val="600"/>
              </a:spcBef>
              <a:spcAft>
                <a:spcPts val="600"/>
              </a:spcAft>
              <a:buNone/>
            </a:pPr>
            <a:r>
              <a:rPr lang="en-GB" sz="2400" dirty="0">
                <a:solidFill>
                  <a:srgbClr val="000000"/>
                </a:solidFill>
                <a:latin typeface="Arial"/>
                <a:ea typeface="Calibri"/>
                <a:cs typeface="Times New Roman"/>
              </a:rPr>
              <a:t>Nowadays, more and more people around the world are learning English as a second language and the way that they study it is changing. In some countries, English immersion schools have been built to create all-English environments for English learners. In these ‘English communities’, learners do all their school subjects and everyday activities, such as ordering food at the canteen, in English.</a:t>
            </a:r>
            <a:endParaRPr lang="en-GB" sz="2800" dirty="0">
              <a:latin typeface="Times New Roman"/>
              <a:ea typeface="Calibri"/>
              <a:cs typeface="Times New Roman"/>
            </a:endParaRPr>
          </a:p>
          <a:p>
            <a:pPr marL="0" indent="0" algn="just">
              <a:spcBef>
                <a:spcPts val="600"/>
              </a:spcBef>
              <a:spcAft>
                <a:spcPts val="600"/>
              </a:spcAft>
              <a:buNone/>
            </a:pPr>
            <a:r>
              <a:rPr lang="en-GB" sz="2400" dirty="0">
                <a:solidFill>
                  <a:srgbClr val="000000"/>
                </a:solidFill>
                <a:latin typeface="Arial"/>
                <a:ea typeface="Calibri"/>
                <a:cs typeface="Times New Roman"/>
              </a:rPr>
              <a:t>However, these new English speakers are not only learning the English language but they are also changing it. There are hundreds of types of English in the world today, such as ‘</a:t>
            </a:r>
            <a:r>
              <a:rPr lang="en-GB" sz="2400" dirty="0" err="1">
                <a:solidFill>
                  <a:srgbClr val="000000"/>
                </a:solidFill>
                <a:latin typeface="Arial"/>
                <a:ea typeface="Calibri"/>
                <a:cs typeface="Times New Roman"/>
              </a:rPr>
              <a:t>Singlish</a:t>
            </a:r>
            <a:r>
              <a:rPr lang="en-GB" sz="2400" dirty="0">
                <a:solidFill>
                  <a:srgbClr val="000000"/>
                </a:solidFill>
                <a:latin typeface="Arial"/>
                <a:ea typeface="Calibri"/>
                <a:cs typeface="Times New Roman"/>
              </a:rPr>
              <a:t>’, a mix of English, Malay, Mandarin, </a:t>
            </a:r>
            <a:r>
              <a:rPr lang="en-GB" sz="2400" dirty="0" err="1">
                <a:solidFill>
                  <a:srgbClr val="000000"/>
                </a:solidFill>
                <a:latin typeface="Arial"/>
                <a:ea typeface="Calibri"/>
                <a:cs typeface="Times New Roman"/>
              </a:rPr>
              <a:t>etc</a:t>
            </a:r>
            <a:r>
              <a:rPr lang="en-GB" sz="2400" dirty="0">
                <a:solidFill>
                  <a:srgbClr val="000000"/>
                </a:solidFill>
                <a:latin typeface="Arial"/>
                <a:ea typeface="Calibri"/>
                <a:cs typeface="Times New Roman"/>
              </a:rPr>
              <a:t> or ‘</a:t>
            </a:r>
            <a:r>
              <a:rPr lang="en-GB" sz="2400" dirty="0" err="1">
                <a:solidFill>
                  <a:srgbClr val="000000"/>
                </a:solidFill>
                <a:latin typeface="Arial"/>
                <a:ea typeface="Calibri"/>
                <a:cs typeface="Times New Roman"/>
              </a:rPr>
              <a:t>Hinglish</a:t>
            </a:r>
            <a:r>
              <a:rPr lang="en-GB" sz="2400" dirty="0">
                <a:solidFill>
                  <a:srgbClr val="000000"/>
                </a:solidFill>
                <a:latin typeface="Arial"/>
                <a:ea typeface="Calibri"/>
                <a:cs typeface="Times New Roman"/>
              </a:rPr>
              <a:t>’, the Indian mix of English and Hindi. New words are being invented every day all over the world due to the free admissions of words from other languages and the easy creation of compounds and derivatives.</a:t>
            </a:r>
            <a:endParaRPr lang="en-GB" sz="2400" dirty="0">
              <a:latin typeface="Times New Roman"/>
              <a:ea typeface="Calibri"/>
              <a:cs typeface="Times New Roman"/>
            </a:endParaRPr>
          </a:p>
          <a:p>
            <a:pPr marL="0" indent="0" algn="just">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6</a:t>
            </a:fld>
            <a:endParaRPr lang="en-GB" dirty="0"/>
          </a:p>
        </p:txBody>
      </p:sp>
      <p:sp>
        <p:nvSpPr>
          <p:cNvPr id="5" name="Text Box 7"/>
          <p:cNvSpPr txBox="1">
            <a:spLocks noChangeArrowheads="1"/>
          </p:cNvSpPr>
          <p:nvPr/>
        </p:nvSpPr>
        <p:spPr bwMode="auto">
          <a:xfrm>
            <a:off x="101598" y="482976"/>
            <a:ext cx="395288" cy="497384"/>
          </a:xfrm>
          <a:prstGeom prst="roundRect">
            <a:avLst/>
          </a:prstGeom>
          <a:solidFill>
            <a:schemeClr val="bg1"/>
          </a:solidFill>
          <a:ln>
            <a:solidFill>
              <a:srgbClr val="4E9ED6"/>
            </a:solidFill>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cs typeface="Arial" pitchFamily="34" charset="0"/>
              </a:rPr>
              <a:t>2</a:t>
            </a:r>
          </a:p>
        </p:txBody>
      </p:sp>
      <p:sp>
        <p:nvSpPr>
          <p:cNvPr id="6" name="Text Box 8"/>
          <p:cNvSpPr txBox="1">
            <a:spLocks noChangeArrowheads="1"/>
          </p:cNvSpPr>
          <p:nvPr/>
        </p:nvSpPr>
        <p:spPr bwMode="auto">
          <a:xfrm>
            <a:off x="101598" y="3526974"/>
            <a:ext cx="395288" cy="497384"/>
          </a:xfrm>
          <a:prstGeom prst="roundRect">
            <a:avLst/>
          </a:prstGeom>
          <a:solidFill>
            <a:schemeClr val="bg1"/>
          </a:solidFill>
          <a:ln>
            <a:solidFill>
              <a:srgbClr val="4E9ED6"/>
            </a:solidFill>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cs typeface="Arial" pitchFamily="34" charset="0"/>
              </a:rPr>
              <a:t>3</a:t>
            </a:r>
          </a:p>
        </p:txBody>
      </p:sp>
      <p:pic>
        <p:nvPicPr>
          <p:cNvPr id="7" name="G9 - Reading 9 (Male).wav">
            <a:hlinkClick r:id="" action="ppaction://media"/>
          </p:cNvPr>
          <p:cNvPicPr>
            <a:picLocks noChangeAspect="1"/>
          </p:cNvPicPr>
          <p:nvPr>
            <a:audioFile r:link="rId1"/>
            <p:extLst>
              <p:ext uri="{DAA4B4D4-6D71-4841-9C94-3DE7FCFB9230}">
                <p14:media xmlns:p14="http://schemas.microsoft.com/office/powerpoint/2010/main" r:embed="rId2">
                  <p14:trim st="72400"/>
                </p14:media>
              </p:ext>
            </p:extLst>
          </p:nvPr>
        </p:nvPicPr>
        <p:blipFill>
          <a:blip r:embed="rId4"/>
          <a:stretch>
            <a:fillRect/>
          </a:stretch>
        </p:blipFill>
        <p:spPr>
          <a:xfrm>
            <a:off x="7391400" y="228600"/>
            <a:ext cx="609600" cy="609600"/>
          </a:xfrm>
          <a:prstGeom prst="rect">
            <a:avLst/>
          </a:prstGeom>
        </p:spPr>
      </p:pic>
    </p:spTree>
    <p:extLst>
      <p:ext uri="{BB962C8B-B14F-4D97-AF65-F5344CB8AC3E}">
        <p14:creationId xmlns:p14="http://schemas.microsoft.com/office/powerpoint/2010/main" val="2343046408"/>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4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599"/>
            <a:ext cx="8229600" cy="6324600"/>
          </a:xfrm>
        </p:spPr>
        <p:txBody>
          <a:bodyPr>
            <a:normAutofit/>
          </a:bodyPr>
          <a:lstStyle/>
          <a:p>
            <a:pPr marL="0" indent="0">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2a </a:t>
            </a:r>
            <a:r>
              <a:rPr lang="en-GB" sz="2400" b="1" dirty="0">
                <a:solidFill>
                  <a:srgbClr val="000000"/>
                </a:solidFill>
                <a:latin typeface="Arial"/>
                <a:ea typeface="Calibri"/>
                <a:cs typeface="Times New Roman"/>
              </a:rPr>
              <a:t>Read the text again and match the headings (a-c) to the paragraphs (1-3).</a:t>
            </a:r>
            <a:endParaRPr lang="en-GB" sz="2400" dirty="0">
              <a:latin typeface="Times New Roman"/>
              <a:ea typeface="Calibri"/>
              <a:cs typeface="Times New Roman"/>
            </a:endParaRPr>
          </a:p>
          <a:p>
            <a:pPr marL="515938" indent="-515938">
              <a:spcBef>
                <a:spcPts val="600"/>
              </a:spcBef>
              <a:spcAft>
                <a:spcPts val="600"/>
              </a:spcAft>
              <a:buNone/>
            </a:pPr>
            <a:r>
              <a:rPr lang="en-GB" sz="2400" dirty="0">
                <a:solidFill>
                  <a:srgbClr val="00B0F0"/>
                </a:solidFill>
                <a:latin typeface="Arial"/>
                <a:ea typeface="Calibri"/>
                <a:cs typeface="Times New Roman"/>
              </a:rPr>
              <a:t>a.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A changing language</a:t>
            </a:r>
            <a:endParaRPr lang="en-GB" sz="2400" dirty="0">
              <a:latin typeface="Times New Roman"/>
              <a:ea typeface="Calibri"/>
              <a:cs typeface="Times New Roman"/>
            </a:endParaRPr>
          </a:p>
          <a:p>
            <a:pPr marL="515938" indent="-515938">
              <a:spcBef>
                <a:spcPts val="600"/>
              </a:spcBef>
              <a:spcAft>
                <a:spcPts val="600"/>
              </a:spcAft>
              <a:buNone/>
            </a:pPr>
            <a:r>
              <a:rPr lang="en-GB" sz="2400" dirty="0">
                <a:solidFill>
                  <a:srgbClr val="00B0F0"/>
                </a:solidFill>
                <a:latin typeface="Arial"/>
                <a:ea typeface="Calibri"/>
                <a:cs typeface="Times New Roman"/>
              </a:rPr>
              <a:t>b.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A global language</a:t>
            </a:r>
            <a:endParaRPr lang="en-GB" sz="2400" dirty="0">
              <a:latin typeface="Times New Roman"/>
              <a:ea typeface="Calibri"/>
              <a:cs typeface="Times New Roman"/>
            </a:endParaRPr>
          </a:p>
          <a:p>
            <a:pPr marL="515938" indent="-515938">
              <a:spcBef>
                <a:spcPts val="600"/>
              </a:spcBef>
              <a:spcAft>
                <a:spcPts val="600"/>
              </a:spcAft>
              <a:buNone/>
            </a:pPr>
            <a:r>
              <a:rPr lang="en-GB" sz="2400" dirty="0">
                <a:solidFill>
                  <a:srgbClr val="00B0F0"/>
                </a:solidFill>
                <a:latin typeface="Arial"/>
                <a:ea typeface="Calibri"/>
                <a:cs typeface="Times New Roman"/>
              </a:rPr>
              <a:t>c.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Learning English almost 24 hours a day</a:t>
            </a:r>
            <a:endParaRPr lang="en-GB" sz="24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7</a:t>
            </a:fld>
            <a:endParaRPr lang="en-GB" dirty="0"/>
          </a:p>
        </p:txBody>
      </p:sp>
      <p:sp>
        <p:nvSpPr>
          <p:cNvPr id="5" name="Text Box 6"/>
          <p:cNvSpPr txBox="1">
            <a:spLocks noChangeArrowheads="1"/>
          </p:cNvSpPr>
          <p:nvPr/>
        </p:nvSpPr>
        <p:spPr bwMode="auto">
          <a:xfrm>
            <a:off x="6781800" y="1529109"/>
            <a:ext cx="395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cs typeface="Arial" pitchFamily="34" charset="0"/>
              </a:rPr>
              <a:t>1</a:t>
            </a:r>
          </a:p>
        </p:txBody>
      </p:sp>
      <p:sp>
        <p:nvSpPr>
          <p:cNvPr id="6" name="Text Box 7"/>
          <p:cNvSpPr txBox="1">
            <a:spLocks noChangeArrowheads="1"/>
          </p:cNvSpPr>
          <p:nvPr/>
        </p:nvSpPr>
        <p:spPr bwMode="auto">
          <a:xfrm>
            <a:off x="6781800" y="2209800"/>
            <a:ext cx="395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cs typeface="Arial" pitchFamily="34" charset="0"/>
              </a:rPr>
              <a:t>2</a:t>
            </a:r>
          </a:p>
        </p:txBody>
      </p:sp>
      <p:sp>
        <p:nvSpPr>
          <p:cNvPr id="7" name="Text Box 8"/>
          <p:cNvSpPr txBox="1">
            <a:spLocks noChangeArrowheads="1"/>
          </p:cNvSpPr>
          <p:nvPr/>
        </p:nvSpPr>
        <p:spPr bwMode="auto">
          <a:xfrm>
            <a:off x="6781800" y="1067444"/>
            <a:ext cx="395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cs typeface="Arial" pitchFamily="34" charset="0"/>
              </a:rPr>
              <a:t>3</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714" y="2671465"/>
            <a:ext cx="739259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2342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ox(i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47172"/>
            <a:ext cx="8686800" cy="6781800"/>
          </a:xfrm>
        </p:spPr>
        <p:txBody>
          <a:bodyPr>
            <a:normAutofit/>
          </a:bodyPr>
          <a:lstStyle/>
          <a:p>
            <a:pPr marL="0" indent="0">
              <a:lnSpc>
                <a:spcPct val="110000"/>
              </a:lnSpc>
              <a:spcBef>
                <a:spcPts val="0"/>
              </a:spcBef>
              <a:buNone/>
            </a:pPr>
            <a:r>
              <a:rPr lang="en-GB" sz="2200" b="1" dirty="0">
                <a:solidFill>
                  <a:srgbClr val="000000"/>
                </a:solidFill>
                <a:latin typeface="Arial"/>
                <a:ea typeface="Calibri"/>
                <a:cs typeface="Times New Roman"/>
              </a:rPr>
              <a:t>Activity</a:t>
            </a:r>
            <a:r>
              <a:rPr lang="en-GB" sz="2200" b="1" dirty="0">
                <a:solidFill>
                  <a:srgbClr val="DA0000"/>
                </a:solidFill>
                <a:latin typeface="Arial"/>
                <a:ea typeface="Calibri"/>
                <a:cs typeface="Times New Roman"/>
              </a:rPr>
              <a:t> 2b </a:t>
            </a:r>
            <a:r>
              <a:rPr lang="en-GB" sz="2200" b="1" dirty="0">
                <a:solidFill>
                  <a:srgbClr val="000000"/>
                </a:solidFill>
                <a:latin typeface="Arial"/>
                <a:ea typeface="Calibri"/>
                <a:cs typeface="Times New Roman"/>
              </a:rPr>
              <a:t>Read the text again and answer the questions.</a:t>
            </a:r>
            <a:endParaRPr lang="en-GB" sz="2200" dirty="0">
              <a:latin typeface="Times New Roman"/>
              <a:ea typeface="Calibri"/>
              <a:cs typeface="Times New Roman"/>
            </a:endParaRPr>
          </a:p>
          <a:p>
            <a:pPr marL="515938" indent="-515938">
              <a:lnSpc>
                <a:spcPct val="110000"/>
              </a:lnSpc>
              <a:spcBef>
                <a:spcPts val="0"/>
              </a:spcBef>
              <a:buNone/>
            </a:pPr>
            <a:r>
              <a:rPr lang="en-GB" sz="2200" b="1" dirty="0">
                <a:solidFill>
                  <a:srgbClr val="FF6600"/>
                </a:solidFill>
                <a:latin typeface="Arial"/>
                <a:ea typeface="Calibri"/>
                <a:cs typeface="Times New Roman"/>
              </a:rPr>
              <a:t>1. 	</a:t>
            </a:r>
            <a:r>
              <a:rPr lang="en-GB" sz="2200" dirty="0">
                <a:solidFill>
                  <a:srgbClr val="000000"/>
                </a:solidFill>
                <a:latin typeface="Arial"/>
                <a:ea typeface="Calibri"/>
                <a:cs typeface="Times New Roman"/>
              </a:rPr>
              <a:t>What has given the English language its dominance in the world today?</a:t>
            </a:r>
          </a:p>
          <a:p>
            <a:pPr marL="515938" indent="-515938">
              <a:lnSpc>
                <a:spcPct val="110000"/>
              </a:lnSpc>
              <a:spcBef>
                <a:spcPts val="0"/>
              </a:spcBef>
              <a:buNone/>
            </a:pPr>
            <a:endParaRPr lang="en-GB" sz="2200" dirty="0">
              <a:solidFill>
                <a:srgbClr val="000000"/>
              </a:solidFill>
              <a:latin typeface="Arial"/>
              <a:ea typeface="Calibri"/>
              <a:cs typeface="Times New Roman"/>
            </a:endParaRPr>
          </a:p>
          <a:p>
            <a:pPr marL="515938" indent="-515938">
              <a:lnSpc>
                <a:spcPct val="110000"/>
              </a:lnSpc>
              <a:spcBef>
                <a:spcPts val="0"/>
              </a:spcBef>
              <a:buNone/>
            </a:pPr>
            <a:endParaRPr lang="en-GB" sz="2200" dirty="0">
              <a:solidFill>
                <a:srgbClr val="000000"/>
              </a:solidFill>
              <a:latin typeface="Arial"/>
              <a:ea typeface="Calibri"/>
              <a:cs typeface="Times New Roman"/>
            </a:endParaRPr>
          </a:p>
          <a:p>
            <a:pPr marL="515938" indent="-515938">
              <a:lnSpc>
                <a:spcPct val="110000"/>
              </a:lnSpc>
              <a:spcBef>
                <a:spcPts val="0"/>
              </a:spcBef>
              <a:buNone/>
            </a:pPr>
            <a:endParaRPr lang="en-GB" sz="2200" dirty="0">
              <a:latin typeface="Times New Roman"/>
              <a:ea typeface="Calibri"/>
              <a:cs typeface="Times New Roman"/>
            </a:endParaRPr>
          </a:p>
          <a:p>
            <a:pPr marL="515938" indent="-515938">
              <a:lnSpc>
                <a:spcPct val="110000"/>
              </a:lnSpc>
              <a:spcBef>
                <a:spcPts val="0"/>
              </a:spcBef>
              <a:buNone/>
            </a:pPr>
            <a:r>
              <a:rPr lang="en-GB" sz="2200" b="1" dirty="0">
                <a:solidFill>
                  <a:srgbClr val="FF6600"/>
                </a:solidFill>
                <a:latin typeface="Arial"/>
                <a:ea typeface="Calibri"/>
                <a:cs typeface="Times New Roman"/>
              </a:rPr>
              <a:t>2. 	</a:t>
            </a:r>
            <a:r>
              <a:rPr lang="en-GB" sz="2200" dirty="0">
                <a:solidFill>
                  <a:srgbClr val="000000"/>
                </a:solidFill>
                <a:latin typeface="Arial"/>
                <a:ea typeface="Calibri"/>
                <a:cs typeface="Times New Roman"/>
              </a:rPr>
              <a:t>What was the great growth of population in the United States in the 19th and 20th centuries assisted by?</a:t>
            </a:r>
          </a:p>
          <a:p>
            <a:pPr marL="515938" indent="-515938">
              <a:lnSpc>
                <a:spcPct val="110000"/>
              </a:lnSpc>
              <a:spcBef>
                <a:spcPts val="0"/>
              </a:spcBef>
              <a:buNone/>
            </a:pPr>
            <a:endParaRPr lang="en-GB" sz="2200" dirty="0">
              <a:latin typeface="Times New Roman"/>
              <a:ea typeface="Calibri"/>
              <a:cs typeface="Times New Roman"/>
            </a:endParaRPr>
          </a:p>
          <a:p>
            <a:pPr marL="515938" indent="-515938">
              <a:lnSpc>
                <a:spcPct val="110000"/>
              </a:lnSpc>
              <a:spcBef>
                <a:spcPts val="0"/>
              </a:spcBef>
              <a:buNone/>
            </a:pPr>
            <a:r>
              <a:rPr lang="en-GB" sz="2200" b="1" dirty="0">
                <a:solidFill>
                  <a:srgbClr val="FF6600"/>
                </a:solidFill>
                <a:latin typeface="Arial"/>
                <a:ea typeface="Calibri"/>
                <a:cs typeface="Times New Roman"/>
              </a:rPr>
              <a:t>3. 	</a:t>
            </a:r>
            <a:r>
              <a:rPr lang="en-GB" sz="2200" dirty="0">
                <a:solidFill>
                  <a:srgbClr val="000000"/>
                </a:solidFill>
                <a:latin typeface="Arial"/>
                <a:ea typeface="Calibri"/>
                <a:cs typeface="Times New Roman"/>
              </a:rPr>
              <a:t>What do English learners do in English immersion schools?</a:t>
            </a:r>
          </a:p>
          <a:p>
            <a:pPr marL="515938" indent="-515938">
              <a:lnSpc>
                <a:spcPct val="110000"/>
              </a:lnSpc>
              <a:spcBef>
                <a:spcPts val="0"/>
              </a:spcBef>
              <a:buNone/>
            </a:pPr>
            <a:endParaRPr lang="en-GB" sz="2200" dirty="0">
              <a:latin typeface="Times New Roman"/>
              <a:ea typeface="Calibri"/>
              <a:cs typeface="Times New Roman"/>
            </a:endParaRPr>
          </a:p>
          <a:p>
            <a:pPr marL="515938" indent="-515938">
              <a:lnSpc>
                <a:spcPct val="110000"/>
              </a:lnSpc>
              <a:spcBef>
                <a:spcPts val="0"/>
              </a:spcBef>
              <a:buNone/>
            </a:pPr>
            <a:endParaRPr lang="en-GB" sz="2200" b="1" dirty="0">
              <a:solidFill>
                <a:srgbClr val="FF6600"/>
              </a:solidFill>
              <a:latin typeface="Arial"/>
              <a:ea typeface="Calibri"/>
              <a:cs typeface="Times New Roman"/>
            </a:endParaRPr>
          </a:p>
          <a:p>
            <a:pPr marL="515938" indent="-515938">
              <a:lnSpc>
                <a:spcPct val="110000"/>
              </a:lnSpc>
              <a:spcBef>
                <a:spcPts val="0"/>
              </a:spcBef>
              <a:buNone/>
            </a:pPr>
            <a:r>
              <a:rPr lang="en-GB" sz="2200" b="1" dirty="0">
                <a:solidFill>
                  <a:srgbClr val="FF6600"/>
                </a:solidFill>
                <a:latin typeface="Arial"/>
                <a:ea typeface="Calibri"/>
                <a:cs typeface="Times New Roman"/>
              </a:rPr>
              <a:t>4. 	</a:t>
            </a:r>
            <a:r>
              <a:rPr lang="en-GB" sz="2200" dirty="0">
                <a:solidFill>
                  <a:srgbClr val="000000"/>
                </a:solidFill>
                <a:latin typeface="Arial"/>
                <a:ea typeface="Calibri"/>
                <a:cs typeface="Times New Roman"/>
              </a:rPr>
              <a:t>What is </a:t>
            </a:r>
            <a:r>
              <a:rPr lang="en-GB" sz="2200" i="1" dirty="0" err="1">
                <a:solidFill>
                  <a:srgbClr val="000000"/>
                </a:solidFill>
                <a:latin typeface="Arial"/>
                <a:ea typeface="Calibri"/>
                <a:cs typeface="Times New Roman"/>
              </a:rPr>
              <a:t>Hinglish</a:t>
            </a:r>
            <a:r>
              <a:rPr lang="en-GB" sz="2200" dirty="0">
                <a:solidFill>
                  <a:srgbClr val="000000"/>
                </a:solidFill>
                <a:latin typeface="Arial"/>
                <a:ea typeface="Calibri"/>
                <a:cs typeface="Times New Roman"/>
              </a:rPr>
              <a:t>?</a:t>
            </a:r>
          </a:p>
          <a:p>
            <a:pPr marL="515938" indent="-515938">
              <a:lnSpc>
                <a:spcPct val="110000"/>
              </a:lnSpc>
              <a:spcBef>
                <a:spcPts val="0"/>
              </a:spcBef>
              <a:buNone/>
            </a:pPr>
            <a:endParaRPr lang="en-GB" sz="2200" dirty="0">
              <a:latin typeface="Times New Roman"/>
              <a:ea typeface="Calibri"/>
              <a:cs typeface="Times New Roman"/>
            </a:endParaRPr>
          </a:p>
          <a:p>
            <a:pPr marL="515938" indent="-515938">
              <a:lnSpc>
                <a:spcPct val="110000"/>
              </a:lnSpc>
              <a:spcBef>
                <a:spcPts val="0"/>
              </a:spcBef>
              <a:buNone/>
            </a:pPr>
            <a:r>
              <a:rPr lang="en-GB" sz="2200" b="1" dirty="0">
                <a:solidFill>
                  <a:srgbClr val="FF6600"/>
                </a:solidFill>
                <a:latin typeface="Arial"/>
                <a:ea typeface="Calibri"/>
                <a:cs typeface="Times New Roman"/>
              </a:rPr>
              <a:t>5. 	</a:t>
            </a:r>
            <a:r>
              <a:rPr lang="en-GB" sz="2200" dirty="0">
                <a:solidFill>
                  <a:srgbClr val="000000"/>
                </a:solidFill>
                <a:latin typeface="Arial"/>
                <a:ea typeface="Calibri"/>
                <a:cs typeface="Times New Roman"/>
              </a:rPr>
              <a:t>How are new English words being invented every day all over the world?</a:t>
            </a:r>
            <a:endParaRPr lang="en-GB" sz="22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8</a:t>
            </a:fld>
            <a:endParaRPr lang="en-GB" dirty="0"/>
          </a:p>
        </p:txBody>
      </p:sp>
      <p:sp>
        <p:nvSpPr>
          <p:cNvPr id="5" name="Rectangle 6"/>
          <p:cNvSpPr>
            <a:spLocks noChangeArrowheads="1"/>
          </p:cNvSpPr>
          <p:nvPr/>
        </p:nvSpPr>
        <p:spPr bwMode="auto">
          <a:xfrm>
            <a:off x="765630" y="1190326"/>
            <a:ext cx="8001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200" b="0" i="0" u="none" strike="noStrike" kern="0" cap="none" spc="0" normalizeH="0" baseline="0" noProof="0" dirty="0">
                <a:ln>
                  <a:noFill/>
                </a:ln>
                <a:solidFill>
                  <a:srgbClr val="FF0000"/>
                </a:solidFill>
                <a:effectLst/>
                <a:uLnTx/>
                <a:uFillTx/>
                <a:latin typeface="Arial" pitchFamily="34" charset="0"/>
                <a:cs typeface="Arial" pitchFamily="34" charset="0"/>
              </a:rPr>
              <a:t>It is the export of the English language and the great growth of  population in the United States that has led to its dominance in the world today.</a:t>
            </a:r>
          </a:p>
        </p:txBody>
      </p:sp>
      <p:sp>
        <p:nvSpPr>
          <p:cNvPr id="6" name="Rectangle 8"/>
          <p:cNvSpPr>
            <a:spLocks noChangeArrowheads="1"/>
          </p:cNvSpPr>
          <p:nvPr/>
        </p:nvSpPr>
        <p:spPr bwMode="auto">
          <a:xfrm>
            <a:off x="765630" y="2940850"/>
            <a:ext cx="8001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0000"/>
                </a:solidFill>
                <a:effectLst/>
                <a:uLnTx/>
                <a:uFillTx/>
                <a:latin typeface="Arial" pitchFamily="34" charset="0"/>
                <a:cs typeface="Arial" pitchFamily="34" charset="0"/>
              </a:rPr>
              <a:t>Mass immigration.</a:t>
            </a:r>
          </a:p>
        </p:txBody>
      </p:sp>
      <p:sp>
        <p:nvSpPr>
          <p:cNvPr id="7" name="Rectangle 9"/>
          <p:cNvSpPr>
            <a:spLocks noChangeArrowheads="1"/>
          </p:cNvSpPr>
          <p:nvPr/>
        </p:nvSpPr>
        <p:spPr bwMode="auto">
          <a:xfrm>
            <a:off x="765630" y="3690052"/>
            <a:ext cx="8001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0000"/>
                </a:solidFill>
                <a:effectLst/>
                <a:uLnTx/>
                <a:uFillTx/>
                <a:latin typeface="Arial" pitchFamily="34" charset="0"/>
                <a:cs typeface="Arial" pitchFamily="34" charset="0"/>
              </a:rPr>
              <a:t>They do all their school subjects and everyday activities in English.</a:t>
            </a:r>
          </a:p>
        </p:txBody>
      </p:sp>
      <p:sp>
        <p:nvSpPr>
          <p:cNvPr id="8" name="Rectangle 10"/>
          <p:cNvSpPr>
            <a:spLocks noChangeArrowheads="1"/>
          </p:cNvSpPr>
          <p:nvPr/>
        </p:nvSpPr>
        <p:spPr bwMode="auto">
          <a:xfrm>
            <a:off x="765630" y="4794362"/>
            <a:ext cx="8001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0000"/>
                </a:solidFill>
                <a:effectLst/>
                <a:uLnTx/>
                <a:uFillTx/>
                <a:latin typeface="Arial" pitchFamily="34" charset="0"/>
                <a:cs typeface="Arial" pitchFamily="34" charset="0"/>
              </a:rPr>
              <a:t>It is a blend of English and Hindi words and phrases.</a:t>
            </a:r>
          </a:p>
        </p:txBody>
      </p:sp>
      <p:sp>
        <p:nvSpPr>
          <p:cNvPr id="9" name="Rectangle 11"/>
          <p:cNvSpPr>
            <a:spLocks noChangeArrowheads="1"/>
          </p:cNvSpPr>
          <p:nvPr/>
        </p:nvSpPr>
        <p:spPr bwMode="auto">
          <a:xfrm>
            <a:off x="765630" y="5813802"/>
            <a:ext cx="8001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200" b="0" i="0" u="none" strike="noStrike" kern="0" cap="none" spc="0" normalizeH="0" baseline="0" noProof="0" dirty="0">
                <a:ln>
                  <a:noFill/>
                </a:ln>
                <a:solidFill>
                  <a:srgbClr val="FF0000"/>
                </a:solidFill>
                <a:effectLst/>
                <a:uLnTx/>
                <a:uFillTx/>
                <a:latin typeface="Arial" pitchFamily="34" charset="0"/>
                <a:cs typeface="Arial" pitchFamily="34" charset="0"/>
              </a:rPr>
              <a:t>They are being invented every day all over the world due to the free admissions of words from other languages and the easy creation of compounds and derivatives.</a:t>
            </a:r>
          </a:p>
        </p:txBody>
      </p:sp>
    </p:spTree>
    <p:extLst>
      <p:ext uri="{BB962C8B-B14F-4D97-AF65-F5344CB8AC3E}">
        <p14:creationId xmlns:p14="http://schemas.microsoft.com/office/powerpoint/2010/main" val="12485616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lide(fromBottom)">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1796</TotalTime>
  <Words>1004</Words>
  <Application>Microsoft Office PowerPoint</Application>
  <PresentationFormat>On-screen Show (4:3)</PresentationFormat>
  <Paragraphs>107</Paragraphs>
  <Slides>12</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vt:lpstr>
      <vt:lpstr>Calibri</vt:lpstr>
      <vt:lpstr>Tahoma</vt:lpstr>
      <vt:lpstr>Times New Roman</vt:lpstr>
      <vt:lpstr>Office Theme</vt:lpstr>
      <vt:lpstr>PowerPoint Presentation</vt:lpstr>
      <vt:lpstr>PowerPoint Presentation</vt:lpstr>
      <vt:lpstr>Warm up</vt:lpstr>
      <vt:lpstr>I. Vocabulary</vt:lpstr>
      <vt:lpstr>I. Vocabulary</vt:lpstr>
      <vt:lpstr>II. Reading</vt:lpstr>
      <vt:lpstr>PowerPoint Presentation</vt:lpstr>
      <vt:lpstr>PowerPoint Presentation</vt:lpstr>
      <vt:lpstr>PowerPoint Presentation</vt:lpstr>
      <vt:lpstr>III. Speaking</vt:lpstr>
      <vt:lpstr>PowerPoint Presentation</vt:lpstr>
      <vt:lpstr>IV. 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the teachers to our class</dc:title>
  <dc:creator>Nguyet</dc:creator>
  <cp:lastModifiedBy>Nguyen Thi Hien Nguyen Thi Hien</cp:lastModifiedBy>
  <cp:revision>347</cp:revision>
  <dcterms:created xsi:type="dcterms:W3CDTF">2016-12-15T15:38:30Z</dcterms:created>
  <dcterms:modified xsi:type="dcterms:W3CDTF">2023-03-23T15:52:08Z</dcterms:modified>
</cp:coreProperties>
</file>