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1" r:id="rId2"/>
  </p:sldMasterIdLst>
  <p:notesMasterIdLst>
    <p:notesMasterId r:id="rId33"/>
  </p:notesMasterIdLst>
  <p:sldIdLst>
    <p:sldId id="257" r:id="rId3"/>
    <p:sldId id="305" r:id="rId4"/>
    <p:sldId id="289" r:id="rId5"/>
    <p:sldId id="290" r:id="rId6"/>
    <p:sldId id="277" r:id="rId7"/>
    <p:sldId id="287" r:id="rId8"/>
    <p:sldId id="278" r:id="rId9"/>
    <p:sldId id="279" r:id="rId10"/>
    <p:sldId id="280" r:id="rId11"/>
    <p:sldId id="282" r:id="rId12"/>
    <p:sldId id="291" r:id="rId13"/>
    <p:sldId id="292" r:id="rId14"/>
    <p:sldId id="293" r:id="rId15"/>
    <p:sldId id="294" r:id="rId16"/>
    <p:sldId id="295" r:id="rId17"/>
    <p:sldId id="297" r:id="rId18"/>
    <p:sldId id="296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283" r:id="rId27"/>
    <p:sldId id="285" r:id="rId28"/>
    <p:sldId id="284" r:id="rId29"/>
    <p:sldId id="286" r:id="rId30"/>
    <p:sldId id="288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7EE85F-2293-419A-8DE8-29DB6729419A}">
          <p14:sldIdLst>
            <p14:sldId id="257"/>
            <p14:sldId id="305"/>
            <p14:sldId id="289"/>
            <p14:sldId id="290"/>
            <p14:sldId id="277"/>
            <p14:sldId id="287"/>
            <p14:sldId id="278"/>
            <p14:sldId id="279"/>
            <p14:sldId id="280"/>
            <p14:sldId id="282"/>
            <p14:sldId id="291"/>
            <p14:sldId id="292"/>
            <p14:sldId id="293"/>
            <p14:sldId id="294"/>
            <p14:sldId id="295"/>
            <p14:sldId id="297"/>
            <p14:sldId id="296"/>
            <p14:sldId id="298"/>
            <p14:sldId id="299"/>
            <p14:sldId id="300"/>
            <p14:sldId id="301"/>
            <p14:sldId id="302"/>
            <p14:sldId id="303"/>
            <p14:sldId id="304"/>
            <p14:sldId id="283"/>
            <p14:sldId id="285"/>
            <p14:sldId id="284"/>
            <p14:sldId id="286"/>
            <p14:sldId id="288"/>
          </p14:sldIdLst>
        </p14:section>
        <p14:section name="Untitled Section" id="{0322C9CE-714C-4832-BE9F-28308027BEA3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67F"/>
    <a:srgbClr val="F4D1D0"/>
    <a:srgbClr val="D8CF7A"/>
    <a:srgbClr val="FF3300"/>
    <a:srgbClr val="A70D91"/>
    <a:srgbClr val="C610AC"/>
    <a:srgbClr val="D812BC"/>
    <a:srgbClr val="EA14CB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8142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204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0512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A6C43-14DA-42F8-AC7D-B8EE7CC3924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1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8B1D-B14A-481A-8F28-2685F503C61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9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02F90-8F6E-47A6-908C-4B074E47678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71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58DF2-1210-409C-999A-623F3F6633C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78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69F8-35B8-478F-9E45-778B26110A0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65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34EC3-04BB-4A5F-BBE3-A06366FDC43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35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93DE-BCCD-401F-B3A8-F0D199827A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09764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F344-4647-47E8-8B39-71B51FBBED6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2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/>
              <a:t>Clique no ícone para adicionar uma imagem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F73D-B52D-4825-BCDB-B6DEF1C4865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23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1F336-9D05-4359-985B-BB5A0CA104F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84BE-D5FD-44E9-9AAD-396FC86E0C1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1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29367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6782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8703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3037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00902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7247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3089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/>
              <a:pPr/>
              <a:t>26/02/2023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4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3939B-3FD0-4ACD-8F5B-B524DF3D9D6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7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gif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gif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gif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gif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gif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gif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24950" cy="1828800"/>
          </a:xfrm>
          <a:prstGeom prst="rect">
            <a:avLst/>
          </a:prstGeom>
          <a:solidFill>
            <a:srgbClr val="FFFFCC">
              <a:alpha val="6470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 rtl="0">
              <a:spcBef>
                <a:spcPct val="0"/>
              </a:spcBef>
            </a:pPr>
            <a:r>
              <a:rPr lang="en-US" sz="38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9: ENGLISH IN THE WORLD</a:t>
            </a:r>
          </a:p>
          <a:p>
            <a:pPr marL="0" lvl="3" algn="ctr" rtl="0">
              <a:spcBef>
                <a:spcPct val="0"/>
              </a:spcBef>
            </a:pPr>
            <a:r>
              <a:rPr lang="en-GB" sz="32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3: A CLOSER LOOK 2</a:t>
            </a:r>
            <a:endParaRPr lang="en-US" sz="32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900" y="6314367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9</a:t>
            </a:r>
            <a:endParaRPr lang="en-GB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00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4770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0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3b </a:t>
            </a:r>
            <a:r>
              <a:rPr lang="en-GB" sz="20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When do we use relative clauses? Can you think of any rules? We use relative clauses to give extra information about something/someone or to identify which particular thing/person we are talking about.</a:t>
            </a:r>
            <a:endParaRPr lang="en-GB" sz="20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578590"/>
              </p:ext>
            </p:extLst>
          </p:nvPr>
        </p:nvGraphicFramePr>
        <p:xfrm>
          <a:off x="213852" y="1585452"/>
          <a:ext cx="8763000" cy="5067445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712">
                <a:tc>
                  <a:txBody>
                    <a:bodyPr/>
                    <a:lstStyle/>
                    <a:p>
                      <a:pPr marL="925830" eaLnBrk="0" hangingPunct="0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Rel</a:t>
                      </a:r>
                      <a:r>
                        <a:rPr lang="en-GB" sz="2000" b="1" spc="-1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</a:t>
                      </a:r>
                      <a:r>
                        <a:rPr lang="en-GB" sz="2000" b="1" spc="-1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b="1" spc="-7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r>
                        <a:rPr lang="en-GB" sz="2000" b="1" spc="-10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onoun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67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Example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6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125"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which</a:t>
                      </a:r>
                      <a:r>
                        <a:rPr lang="en-GB" sz="2000" i="1" spc="-9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</a:t>
                      </a:r>
                      <a:r>
                        <a:rPr lang="en-GB" sz="2000" spc="-6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things</a:t>
                      </a:r>
                      <a:r>
                        <a:rPr lang="en-GB" sz="2000" spc="-6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</a:t>
                      </a:r>
                      <a:r>
                        <a:rPr lang="en-GB" sz="2000" spc="-6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animals)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</a:t>
                      </a:r>
                      <a:r>
                        <a:rPr lang="en-GB" sz="2000" i="1" spc="-8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book</a:t>
                      </a:r>
                      <a:r>
                        <a:rPr lang="en-GB" sz="2000" i="1" spc="-8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which</a:t>
                      </a:r>
                      <a:r>
                        <a:rPr lang="en-GB" sz="2000" b="1" i="1" spc="-8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</a:t>
                      </a:r>
                      <a:r>
                        <a:rPr lang="en-GB" sz="2000" i="1" spc="-8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</a:t>
                      </a:r>
                      <a:r>
                        <a:rPr lang="en-GB" sz="2000" i="1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ed</a:t>
                      </a:r>
                      <a:r>
                        <a:rPr lang="en-GB" sz="2000" i="1" spc="-8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as</a:t>
                      </a:r>
                      <a:r>
                        <a:rPr lang="en-GB" sz="2000" i="1" spc="-8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</a:t>
                      </a:r>
                      <a:r>
                        <a:rPr lang="en-GB" sz="2000" i="1" spc="-8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</a:t>
                      </a:r>
                      <a:r>
                        <a:rPr lang="en-GB" sz="2000" i="1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i="1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</a:t>
                      </a: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i="1" spc="-8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000" i="1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i="1" spc="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i="1" spc="-4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125"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who</a:t>
                      </a:r>
                      <a:r>
                        <a:rPr lang="en-GB" sz="2000" i="1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people)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</a:t>
                      </a:r>
                      <a:r>
                        <a:rPr lang="en-GB" sz="2000" i="1" spc="-6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girl</a:t>
                      </a:r>
                      <a:r>
                        <a:rPr lang="en-GB" sz="2000" i="1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who</a:t>
                      </a:r>
                      <a:r>
                        <a:rPr lang="en-GB" sz="2000" b="1" i="1" spc="-6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</a:t>
                      </a:r>
                      <a:r>
                        <a:rPr lang="en-GB" sz="2000" i="1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earing</a:t>
                      </a:r>
                      <a:r>
                        <a:rPr lang="en-GB" sz="2000" i="1" spc="-6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i="1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blue</a:t>
                      </a:r>
                      <a:r>
                        <a:rPr lang="en-GB" sz="2000" i="1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shi</a:t>
                      </a:r>
                      <a:r>
                        <a:rPr lang="en-GB" sz="2000" i="1" spc="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i="1" spc="-6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</a:t>
                      </a:r>
                      <a:r>
                        <a:rPr lang="en-GB" sz="2000" i="1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Mai.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125"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i="1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who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  <a:r>
                        <a:rPr lang="en-GB" sz="2000" i="1" spc="-1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GB" sz="2000" spc="-4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0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spc="-9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peopl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spc="-9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000" spc="-9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spc="-9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obje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spc="-9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000" spc="-9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spc="-9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3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spc="-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</a:t>
                      </a:r>
                      <a:r>
                        <a:rPr lang="en-GB" sz="2000" spc="-3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</a:t>
                      </a:r>
                      <a:r>
                        <a:rPr lang="en-GB" sz="2000" spc="-3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spc="-9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clause)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</a:t>
                      </a:r>
                      <a:r>
                        <a:rPr lang="en-GB" sz="2000" i="1" spc="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i="1" spc="-7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’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000" i="1" spc="-7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</a:t>
                      </a:r>
                      <a:r>
                        <a:rPr lang="en-GB" sz="2000" i="1" spc="-7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r>
                        <a:rPr lang="en-GB" sz="2000" i="1" spc="-7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whom</a:t>
                      </a:r>
                      <a:r>
                        <a:rPr lang="en-GB" sz="2000" b="1" i="1" spc="-7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i="1" spc="-7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saw</a:t>
                      </a:r>
                      <a:r>
                        <a:rPr lang="en-GB" sz="2000" i="1" spc="-7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</a:t>
                      </a:r>
                      <a:r>
                        <a:rPr lang="en-GB" sz="2000" i="1" spc="-7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school</a:t>
                      </a:r>
                      <a:r>
                        <a:rPr lang="en-GB" sz="2000" i="1" spc="-7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</a:t>
                      </a: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i="1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</a:t>
                      </a:r>
                      <a:r>
                        <a:rPr lang="en-GB" sz="2000" i="1" spc="-4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125"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i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when</a:t>
                      </a:r>
                      <a:r>
                        <a:rPr lang="en-GB" sz="2000" i="1" spc="-35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GB" sz="2000" spc="-2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0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</a:t>
                      </a:r>
                      <a:r>
                        <a:rPr lang="en-GB" sz="2000" spc="-35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time)</a:t>
                      </a:r>
                      <a:endParaRPr lang="en-GB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i="1" spc="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i="1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</a:t>
                      </a:r>
                      <a:r>
                        <a:rPr lang="en-GB" sz="2000" i="1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emember</a:t>
                      </a:r>
                      <a:r>
                        <a:rPr lang="en-GB" sz="2000" i="1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</a:t>
                      </a:r>
                      <a:r>
                        <a:rPr lang="en-GB" sz="2000" i="1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day</a:t>
                      </a:r>
                      <a:r>
                        <a:rPr lang="en-GB" sz="2000" i="1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when</a:t>
                      </a:r>
                      <a:r>
                        <a:rPr lang="en-GB" sz="2000" b="1" i="1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i="1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rst</a:t>
                      </a:r>
                      <a:r>
                        <a:rPr lang="en-GB" sz="2000" i="1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met,</a:t>
                      </a:r>
                      <a:r>
                        <a:rPr lang="en-GB" sz="2000" i="1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darling?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125"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i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whe</a:t>
                      </a:r>
                      <a:r>
                        <a:rPr lang="en-GB" sz="2000" i="1" spc="-1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i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i="1" spc="-3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GB" sz="2000" spc="-15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0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</a:t>
                      </a:r>
                      <a:r>
                        <a:rPr lang="en-GB" sz="2000" spc="5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</a:t>
                      </a:r>
                      <a:r>
                        <a:rPr lang="en-GB" sz="2000" spc="-1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es)</a:t>
                      </a:r>
                      <a:endParaRPr lang="en-GB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his</a:t>
                      </a:r>
                      <a:r>
                        <a:rPr lang="en-GB" sz="2000" i="1" spc="-10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</a:t>
                      </a:r>
                      <a:r>
                        <a:rPr lang="en-GB" sz="2000" i="1" spc="-1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</a:t>
                      </a:r>
                      <a:r>
                        <a:rPr lang="en-GB" sz="2000" i="1" spc="-1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</a:t>
                      </a: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i="1" spc="-1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whe</a:t>
                      </a:r>
                      <a:r>
                        <a:rPr lang="en-GB" sz="2000" b="1" i="1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b="1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b="1" i="1" spc="-1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they</a:t>
                      </a:r>
                      <a:r>
                        <a:rPr lang="en-GB" sz="2000" i="1" spc="-10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fil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med</a:t>
                      </a:r>
                      <a:r>
                        <a:rPr lang="en-GB" sz="2000" i="1" spc="-1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Star</a:t>
                      </a:r>
                      <a:r>
                        <a:rPr lang="en-GB" sz="2000" i="1" spc="-1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4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</a:t>
                      </a:r>
                      <a:r>
                        <a:rPr lang="en-GB" sz="2000" i="1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125"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i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GB" sz="2000" i="1" spc="-1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</a:t>
                      </a:r>
                      <a:r>
                        <a:rPr lang="en-GB" sz="2000" i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r>
                        <a:rPr lang="en-GB" sz="2000" i="1" spc="15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GB" sz="2000" spc="-15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0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</a:t>
                      </a:r>
                      <a:r>
                        <a:rPr lang="en-GB" sz="2000" spc="2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1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easons)</a:t>
                      </a:r>
                      <a:endParaRPr lang="en-GB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</a:t>
                      </a:r>
                      <a:r>
                        <a:rPr lang="en-GB" sz="2000" i="1" spc="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i="1" spc="-7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’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000" i="1" spc="-8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</a:t>
                      </a:r>
                      <a:r>
                        <a:rPr lang="en-GB" sz="2000" i="1" spc="-8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eason</a:t>
                      </a:r>
                      <a:r>
                        <a:rPr lang="en-GB" sz="2000" i="1" spc="-8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GB" sz="2000" b="1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</a:t>
                      </a:r>
                      <a:r>
                        <a:rPr lang="en-GB" sz="2000" b="1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r>
                        <a:rPr lang="en-GB" sz="2000" b="1" i="1" spc="-8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</a:t>
                      </a:r>
                      <a:r>
                        <a:rPr lang="en-GB" sz="2000" i="1" spc="-8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aile</a:t>
                      </a:r>
                      <a:r>
                        <a:rPr lang="en-GB" sz="2000" i="1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125"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i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whose</a:t>
                      </a:r>
                      <a:r>
                        <a:rPr lang="en-GB" sz="2000" i="1" spc="-1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GB" sz="2000" spc="-15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0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</a:t>
                      </a:r>
                      <a:r>
                        <a:rPr lang="en-GB" sz="2000" spc="-1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possession)</a:t>
                      </a:r>
                      <a:endParaRPr lang="en-GB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</a:t>
                      </a:r>
                      <a:r>
                        <a:rPr lang="en-GB" sz="2000" i="1" spc="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i="1" spc="-7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’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000" i="1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</a:t>
                      </a:r>
                      <a:r>
                        <a:rPr lang="en-GB" sz="2000" i="1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man</a:t>
                      </a:r>
                      <a:r>
                        <a:rPr lang="en-GB" sz="2000" i="1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whose</a:t>
                      </a:r>
                      <a:r>
                        <a:rPr lang="en-GB" sz="2000" b="1" i="1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dog</a:t>
                      </a:r>
                      <a:r>
                        <a:rPr lang="en-GB" sz="2000" i="1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i="1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foun</a:t>
                      </a:r>
                      <a:r>
                        <a:rPr lang="en-GB" sz="2000" i="1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93414"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that</a:t>
                      </a:r>
                      <a:r>
                        <a:rPr lang="en-GB" sz="2000" i="1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</a:t>
                      </a:r>
                      <a:r>
                        <a:rPr lang="en-GB" sz="2000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peopl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en-GB" sz="2000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thing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en-GB" sz="2000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animals</a:t>
                      </a:r>
                      <a:r>
                        <a:rPr lang="en-GB" sz="2000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</a:t>
                      </a:r>
                      <a:r>
                        <a:rPr lang="en-GB" sz="2000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times)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i="1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</a:t>
                      </a: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i="1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i="1" spc="-7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’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000" i="1" spc="-1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let</a:t>
                      </a:r>
                      <a:r>
                        <a:rPr lang="en-GB" sz="2000" i="1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</a:t>
                      </a:r>
                      <a:r>
                        <a:rPr lang="en-GB" sz="2000" i="1" spc="-1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that</a:t>
                      </a:r>
                      <a:r>
                        <a:rPr lang="en-GB" sz="2000" b="1" i="1" spc="-1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ame</a:t>
                      </a:r>
                      <a:r>
                        <a:rPr lang="en-GB" sz="2000" i="1" spc="-1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</a:t>
                      </a: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i="1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day?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70485" marR="578485" eaLnBrk="0" hangingPunct="0">
                        <a:lnSpc>
                          <a:spcPct val="107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</a:t>
                      </a:r>
                      <a:r>
                        <a:rPr lang="en-GB" sz="2000" i="1" spc="-8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people</a:t>
                      </a:r>
                      <a:r>
                        <a:rPr lang="en-GB" sz="2000" i="1" spc="-7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that</a:t>
                      </a:r>
                      <a:r>
                        <a:rPr lang="en-GB" sz="2000" b="1" i="1" spc="-7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</a:t>
                      </a:r>
                      <a:r>
                        <a:rPr lang="en-GB" sz="2000" i="1" spc="-7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spo</a:t>
                      </a:r>
                      <a:r>
                        <a:rPr lang="en-GB" sz="2000" i="1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i="1" spc="-7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i="1" spc="-7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i="1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i="1" spc="-7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i="1" spc="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r>
                        <a:rPr lang="en-GB" sz="2000" i="1" spc="-7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helpfu</a:t>
                      </a:r>
                      <a:r>
                        <a:rPr lang="en-GB" sz="2000" i="1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en-GB" sz="2000" i="1" spc="-3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i="1" spc="-7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ov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ed</a:t>
                      </a:r>
                      <a:r>
                        <a:rPr lang="en-GB" sz="2000" i="1" spc="-6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</a:t>
                      </a: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i="1" spc="-6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</a:t>
                      </a:r>
                      <a:r>
                        <a:rPr lang="en-GB" sz="2000" i="1" spc="-6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ear</a:t>
                      </a:r>
                      <a:r>
                        <a:rPr lang="en-GB" sz="2000" i="1" spc="-7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that</a:t>
                      </a:r>
                      <a:r>
                        <a:rPr lang="en-GB" sz="2000" b="1" i="1" spc="-6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r>
                        <a:rPr lang="en-GB" sz="2000" i="1" spc="-6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uncle</a:t>
                      </a:r>
                      <a:r>
                        <a:rPr lang="en-GB" sz="2000" i="1" spc="-6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die</a:t>
                      </a:r>
                      <a:r>
                        <a:rPr lang="en-GB" sz="2000" i="1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en-GB" sz="2000" i="1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4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42466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0"/>
          <p:cNvSpPr>
            <a:spLocks noChangeArrowheads="1" noChangeShapeType="1" noTextEdit="1"/>
          </p:cNvSpPr>
          <p:nvPr/>
        </p:nvSpPr>
        <p:spPr bwMode="auto">
          <a:xfrm>
            <a:off x="1547813" y="1125538"/>
            <a:ext cx="648017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Berlin Sans FB Demi"/>
              </a:rPr>
              <a:t>RELATIVE CLAUSES</a:t>
            </a:r>
          </a:p>
        </p:txBody>
      </p:sp>
      <p:sp>
        <p:nvSpPr>
          <p:cNvPr id="8" name="Rectângulo 7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0" y="285750"/>
            <a:ext cx="285750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285750" y="6643688"/>
            <a:ext cx="8858250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8929688" y="285750"/>
            <a:ext cx="214312" cy="6357938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3203575" y="3573463"/>
            <a:ext cx="2760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7200">
                <a:solidFill>
                  <a:prstClr val="black"/>
                </a:solidFill>
                <a:latin typeface="Berlin Sans FB Demi" pitchFamily="34" charset="0"/>
              </a:rPr>
              <a:t>GAME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1979613" y="5516563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sz="2800">
                <a:solidFill>
                  <a:prstClr val="black"/>
                </a:solidFill>
                <a:latin typeface="Berlin Sans FB Demi" pitchFamily="34" charset="0"/>
              </a:rPr>
              <a:t>Choose the right option</a:t>
            </a:r>
            <a:r>
              <a:rPr lang="pt-PT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929008"/>
      </p:ext>
    </p:ext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95288" y="5661025"/>
            <a:ext cx="2786062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which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276600" y="5661025"/>
            <a:ext cx="2736850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156325" y="5661025"/>
            <a:ext cx="266541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whose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6155" name="Picture 11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2633663"/>
            <a:ext cx="7747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14313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429375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sz="3200" b="1">
                <a:solidFill>
                  <a:srgbClr val="0000FF"/>
                </a:solidFill>
                <a:latin typeface="Forte" pitchFamily="66" charset="0"/>
              </a:rPr>
              <a:t>The children …are playing in the bedroom are my best friends..</a:t>
            </a:r>
          </a:p>
        </p:txBody>
      </p:sp>
      <p:pic>
        <p:nvPicPr>
          <p:cNvPr id="3084" name="Imagem 13" descr="0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3833813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948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6151" grpId="0" animBg="1"/>
      <p:bldP spid="6153" grpId="0" animBg="1"/>
      <p:bldP spid="6154" grpId="0" animBg="1"/>
      <p:bldP spid="61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z="3200" b="1">
                <a:solidFill>
                  <a:srgbClr val="990000"/>
                </a:solidFill>
                <a:latin typeface="Forte" pitchFamily="66" charset="0"/>
              </a:rPr>
              <a:t>The plane… the boy is playing with was expensive.</a:t>
            </a:r>
            <a:endParaRPr lang="pt-BR" sz="3200" b="1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3214688" y="5572125"/>
            <a:ext cx="2652712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250825" y="5572125"/>
            <a:ext cx="288131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which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6000750" y="5572125"/>
            <a:ext cx="266541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whose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6084888" y="1628775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2232" name="Picture 8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3035300"/>
            <a:ext cx="7143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14313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42875" y="6572250"/>
            <a:ext cx="9001125" cy="2857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pic>
        <p:nvPicPr>
          <p:cNvPr id="4108" name="Imagem 13" descr="a1120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547938"/>
            <a:ext cx="20605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525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</p:childTnLst>
        </p:cTn>
      </p:par>
    </p:tnLst>
    <p:bldLst>
      <p:bldP spid="52226" grpId="0"/>
      <p:bldP spid="52228" grpId="0" animBg="1"/>
      <p:bldP spid="52230" grpId="0" animBg="1"/>
      <p:bldP spid="522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t-BR" sz="3600" b="1">
                <a:solidFill>
                  <a:srgbClr val="FFC000"/>
                </a:solidFill>
                <a:latin typeface="Forte" pitchFamily="66" charset="0"/>
              </a:rPr>
              <a:t>Mr. Smith, … wife is a nurse, goes to work on foot.</a:t>
            </a:r>
            <a:endParaRPr lang="pt-BR" sz="3600" b="1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3132138" y="5589588"/>
            <a:ext cx="2592387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5940425" y="5589588"/>
            <a:ext cx="2736850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whose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323850" y="5589588"/>
            <a:ext cx="2665413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which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BEEF4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325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3043238"/>
            <a:ext cx="89693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8929688" y="285750"/>
            <a:ext cx="214312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pic>
        <p:nvPicPr>
          <p:cNvPr id="5132" name="Imagem 13" descr="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0938"/>
            <a:ext cx="187325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200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</p:childTnLst>
        </p:cTn>
      </p:par>
    </p:tnLst>
    <p:bldLst>
      <p:bldP spid="53250" grpId="0"/>
      <p:bldP spid="53251" grpId="0" animBg="1"/>
      <p:bldP spid="53253" grpId="0" animBg="1"/>
      <p:bldP spid="532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t-BR" sz="3400" b="1">
                <a:latin typeface="Forte" pitchFamily="66" charset="0"/>
              </a:rPr>
              <a:t>Daisy, … has a lot of clothes, never knows what to wear.</a:t>
            </a:r>
            <a:endParaRPr lang="pt-BR" sz="3400" b="1">
              <a:latin typeface="Comic Sans MS" pitchFamily="66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6156325" y="5589588"/>
            <a:ext cx="2749550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whose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143250" y="5572125"/>
            <a:ext cx="2857500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85750" y="5572125"/>
            <a:ext cx="266541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which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6516688" y="10525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F7F7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530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3043238"/>
            <a:ext cx="749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8929688" y="285750"/>
            <a:ext cx="214312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pic>
        <p:nvPicPr>
          <p:cNvPr id="6156" name="Imagem 13" descr="2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5068887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359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5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5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</p:childTnLst>
        </p:cTn>
      </p:par>
    </p:tnLst>
    <p:bldLst>
      <p:bldP spid="55298" grpId="0"/>
      <p:bldP spid="55299" grpId="0" animBg="1"/>
      <p:bldP spid="55301" grpId="0" animBg="1"/>
      <p:bldP spid="553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t-BR" sz="4000" b="1">
                <a:solidFill>
                  <a:schemeClr val="bg1"/>
                </a:solidFill>
                <a:latin typeface="Forte" pitchFamily="66" charset="0"/>
              </a:rPr>
              <a:t>The spider… is in the bathroom is big.</a:t>
            </a:r>
            <a:endParaRPr lang="pt-BR" sz="4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auto">
          <a:xfrm>
            <a:off x="6143625" y="5500688"/>
            <a:ext cx="2592388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whose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285750" y="5500688"/>
            <a:ext cx="2736850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which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3203575" y="5516563"/>
            <a:ext cx="2771775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8374" name="WordArt 6"/>
          <p:cNvSpPr>
            <a:spLocks noChangeArrowheads="1" noChangeShapeType="1" noTextEdit="1"/>
          </p:cNvSpPr>
          <p:nvPr/>
        </p:nvSpPr>
        <p:spPr bwMode="auto">
          <a:xfrm>
            <a:off x="6588125" y="1412875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58ED5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837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85113" y="2708275"/>
            <a:ext cx="749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14313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429375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pic>
        <p:nvPicPr>
          <p:cNvPr id="8204" name="Imagem 13" descr="aranha_mexendo_perninhas_4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65625"/>
            <a:ext cx="11985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92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8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8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2"/>
                  </p:tgtEl>
                </p:cond>
              </p:nextCondLst>
            </p:seq>
          </p:childTnLst>
        </p:cTn>
      </p:par>
    </p:tnLst>
    <p:bldLst>
      <p:bldP spid="58370" grpId="0"/>
      <p:bldP spid="58371" grpId="0" animBg="1"/>
      <p:bldP spid="58373" grpId="0" animBg="1"/>
      <p:bldP spid="583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/>
            <a:r>
              <a:rPr lang="pt-BR" sz="3600" b="1">
                <a:latin typeface="Forte" pitchFamily="66" charset="0"/>
              </a:rPr>
              <a:t>The girl… father is a teacher likes reading.</a:t>
            </a:r>
            <a:endParaRPr lang="pt-BR" sz="3600" b="1">
              <a:latin typeface="Comic Sans MS" pitchFamily="66" charset="0"/>
            </a:endParaRP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3276600" y="5661025"/>
            <a:ext cx="2592388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who</a:t>
            </a: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6072188" y="5643563"/>
            <a:ext cx="2736850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whose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28625" y="5643563"/>
            <a:ext cx="2665413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which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58ED5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632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27950" y="3043238"/>
            <a:ext cx="8572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85750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85750" y="6643688"/>
            <a:ext cx="8858250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pic>
        <p:nvPicPr>
          <p:cNvPr id="7180" name="Imagem 13" descr="4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138363"/>
            <a:ext cx="29432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692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</p:childTnLst>
        </p:cTn>
      </p:par>
    </p:tnLst>
    <p:bldLst>
      <p:bldP spid="56322" grpId="0"/>
      <p:bldP spid="56323" grpId="0" animBg="1"/>
      <p:bldP spid="56325" grpId="0" animBg="1"/>
      <p:bldP spid="563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sz="3400" b="1">
                <a:solidFill>
                  <a:schemeClr val="bg1"/>
                </a:solidFill>
                <a:latin typeface="Forte" pitchFamily="66" charset="0"/>
              </a:rPr>
              <a:t>The boy … is having breakfast is my brother.</a:t>
            </a:r>
            <a:endParaRPr lang="pt-BR" sz="34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6084888" y="5589588"/>
            <a:ext cx="2749550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whose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143250" y="5572125"/>
            <a:ext cx="2857500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85750" y="5572125"/>
            <a:ext cx="266541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which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6443663" y="10525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58ED5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530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53363" y="3043238"/>
            <a:ext cx="749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8929688" y="285750"/>
            <a:ext cx="214312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pic>
        <p:nvPicPr>
          <p:cNvPr id="9228" name="Imagem 14" descr="003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924175"/>
            <a:ext cx="17811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71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5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5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</p:childTnLst>
        </p:cTn>
      </p:par>
    </p:tnLst>
    <p:bldLst>
      <p:bldP spid="55298" grpId="0"/>
      <p:bldP spid="55299" grpId="0" animBg="1"/>
      <p:bldP spid="55301" grpId="0" animBg="1"/>
      <p:bldP spid="553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3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orte" pitchFamily="66" charset="0"/>
              </a:rPr>
              <a:t>The man … children are playing is a farmer.</a:t>
            </a:r>
            <a:endParaRPr lang="pt-BR" sz="3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3132138" y="5589588"/>
            <a:ext cx="2592387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5929313" y="5572125"/>
            <a:ext cx="2736850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whose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323850" y="5589588"/>
            <a:ext cx="2665413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which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58ED5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325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08850" y="2133600"/>
            <a:ext cx="89693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8929688" y="285750"/>
            <a:ext cx="214312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pic>
        <p:nvPicPr>
          <p:cNvPr id="10252" name="Imagem 14" descr="animated-gifs-farms-19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9862">
            <a:off x="1870075" y="1344613"/>
            <a:ext cx="17478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Imagem 13" descr="09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25538"/>
            <a:ext cx="1905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374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</p:childTnLst>
        </p:cTn>
      </p:par>
    </p:tnLst>
    <p:bldLst>
      <p:bldP spid="53250" grpId="0"/>
      <p:bldP spid="53251" grpId="0" animBg="1"/>
      <p:bldP spid="53253" grpId="0" animBg="1"/>
      <p:bldP spid="532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995100" y="2042629"/>
            <a:ext cx="5249450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ENGLISH IN THE WORLD </a:t>
            </a: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71:  A closer look 2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703794" y="3528047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sz="3400" b="1">
                <a:latin typeface="Forte" pitchFamily="66" charset="0"/>
              </a:rPr>
              <a:t>Lucy, … loves computers, is a bad student.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95288" y="5661025"/>
            <a:ext cx="2786062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which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276600" y="5661025"/>
            <a:ext cx="2736850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156325" y="5661025"/>
            <a:ext cx="266541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whose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58ED5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6155" name="Picture 11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42250" y="3043238"/>
            <a:ext cx="7604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14313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429375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pic>
        <p:nvPicPr>
          <p:cNvPr id="11276" name="Imagem 13" descr="4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284538"/>
            <a:ext cx="2646362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535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6149" grpId="0"/>
      <p:bldP spid="6151" grpId="0" animBg="1"/>
      <p:bldP spid="6153" grpId="0" animBg="1"/>
      <p:bldP spid="61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t-BR" sz="3400" b="1">
                <a:solidFill>
                  <a:schemeClr val="bg1"/>
                </a:solidFill>
                <a:latin typeface="Forte" pitchFamily="66" charset="0"/>
              </a:rPr>
              <a:t>Marion, … brother is a singer, is a good student.</a:t>
            </a:r>
            <a:endParaRPr lang="pt-BR" sz="34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3276600" y="5661025"/>
            <a:ext cx="2592388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who</a:t>
            </a: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6072188" y="5643563"/>
            <a:ext cx="2736850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whose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428625" y="5643563"/>
            <a:ext cx="2665413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which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632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3043238"/>
            <a:ext cx="8572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85750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85750" y="6643688"/>
            <a:ext cx="8858250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pic>
        <p:nvPicPr>
          <p:cNvPr id="12300" name="Imagem 14" descr="schule17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76475"/>
            <a:ext cx="24415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198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</p:childTnLst>
        </p:cTn>
      </p:par>
    </p:tnLst>
    <p:bldLst>
      <p:bldP spid="56322" grpId="0"/>
      <p:bldP spid="56323" grpId="0" animBg="1"/>
      <p:bldP spid="56325" grpId="0" animBg="1"/>
      <p:bldP spid="563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sz="4000" b="1">
                <a:solidFill>
                  <a:schemeClr val="bg1"/>
                </a:solidFill>
                <a:latin typeface="Forte" pitchFamily="66" charset="0"/>
              </a:rPr>
              <a:t>John, … is a sleepwalker, is nice.</a:t>
            </a:r>
            <a:endParaRPr lang="pt-BR" sz="4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6084888" y="5589588"/>
            <a:ext cx="2749550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whose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143250" y="5572125"/>
            <a:ext cx="2857500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85750" y="5572125"/>
            <a:ext cx="2665413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which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5303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75588" y="2414588"/>
            <a:ext cx="762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8929688" y="285750"/>
            <a:ext cx="214312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pic>
        <p:nvPicPr>
          <p:cNvPr id="13324" name="Imagem 13" descr="animated-gifs-men-01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08275"/>
            <a:ext cx="227012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152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5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5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</p:childTnLst>
        </p:cTn>
      </p:par>
    </p:tnLst>
    <p:bldLst>
      <p:bldP spid="55298" grpId="0"/>
      <p:bldP spid="55299" grpId="0" animBg="1"/>
      <p:bldP spid="55301" grpId="0" animBg="1"/>
      <p:bldP spid="553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pt-BR" sz="3400" b="1">
                <a:solidFill>
                  <a:schemeClr val="bg1"/>
                </a:solidFill>
                <a:latin typeface="Forte" pitchFamily="66" charset="0"/>
              </a:rPr>
              <a:t>Van Gogh, … paintings are famous, didn’t have a studio like this.</a:t>
            </a:r>
            <a:endParaRPr lang="pt-BR" sz="34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3132138" y="5589588"/>
            <a:ext cx="2592387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5929313" y="5572125"/>
            <a:ext cx="2736850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whose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323850" y="5589588"/>
            <a:ext cx="2665413" cy="93503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which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3255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3043238"/>
            <a:ext cx="89693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0" y="285750"/>
            <a:ext cx="214313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14313" y="6643688"/>
            <a:ext cx="8929687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8929688" y="285750"/>
            <a:ext cx="214312" cy="657225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pic>
        <p:nvPicPr>
          <p:cNvPr id="14348" name="Imagem 14" descr="paint3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98600"/>
            <a:ext cx="22939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337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</p:childTnLst>
        </p:cTn>
      </p:par>
    </p:tnLst>
    <p:bldLst>
      <p:bldP spid="53250" grpId="0"/>
      <p:bldP spid="53251" grpId="0" animBg="1"/>
      <p:bldP spid="53253" grpId="0" animBg="1"/>
      <p:bldP spid="532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t-BR" sz="4000" b="1">
                <a:solidFill>
                  <a:schemeClr val="bg1"/>
                </a:solidFill>
                <a:latin typeface="Forte" pitchFamily="66" charset="0"/>
              </a:rPr>
              <a:t>The birds… are flying are blue..</a:t>
            </a:r>
            <a:endParaRPr lang="pt-BR" sz="4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3276600" y="5661025"/>
            <a:ext cx="2592388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prstClr val="black"/>
                </a:solidFill>
                <a:latin typeface="Arial" charset="0"/>
              </a:rPr>
              <a:t>who</a:t>
            </a: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395288" y="5661025"/>
            <a:ext cx="2736850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which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6011863" y="5661025"/>
            <a:ext cx="2665412" cy="93503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charset="0"/>
              </a:rPr>
              <a:t>whose</a:t>
            </a:r>
            <a:endParaRPr lang="en-GB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326" name="WordArt 6"/>
          <p:cNvSpPr>
            <a:spLocks noChangeArrowheads="1" noChangeShapeType="1" noTextEdit="1"/>
          </p:cNvSpPr>
          <p:nvPr/>
        </p:nvSpPr>
        <p:spPr bwMode="auto">
          <a:xfrm>
            <a:off x="6443663" y="836613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</a:rPr>
              <a:t>GREAT</a:t>
            </a:r>
          </a:p>
        </p:txBody>
      </p:sp>
      <p:pic>
        <p:nvPicPr>
          <p:cNvPr id="56327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060575"/>
            <a:ext cx="8572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0" y="214313"/>
            <a:ext cx="285750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285750" y="6643688"/>
            <a:ext cx="8858250" cy="214312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8929688" y="214313"/>
            <a:ext cx="214312" cy="6643687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</a:endParaRPr>
          </a:p>
        </p:txBody>
      </p:sp>
      <p:grpSp>
        <p:nvGrpSpPr>
          <p:cNvPr id="15372" name="Grupo 16"/>
          <p:cNvGrpSpPr>
            <a:grpSpLocks/>
          </p:cNvGrpSpPr>
          <p:nvPr/>
        </p:nvGrpSpPr>
        <p:grpSpPr bwMode="auto">
          <a:xfrm>
            <a:off x="3995738" y="1844675"/>
            <a:ext cx="2892425" cy="1601788"/>
            <a:chOff x="3995936" y="1844824"/>
            <a:chExt cx="2892152" cy="1601713"/>
          </a:xfrm>
        </p:grpSpPr>
        <p:pic>
          <p:nvPicPr>
            <p:cNvPr id="15373" name="Imagem 13" descr="animalani17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844824"/>
              <a:ext cx="1524000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Imagem 14" descr="animalani17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060848"/>
              <a:ext cx="1524000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Imagem 15" descr="animalani17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636912"/>
              <a:ext cx="1524000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6393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6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</p:childTnLst>
        </p:cTn>
      </p:par>
    </p:tnLst>
    <p:bldLst>
      <p:bldP spid="56322" grpId="0"/>
      <p:bldP spid="56323" grpId="0" animBg="1"/>
      <p:bldP spid="56325" grpId="0" animBg="1"/>
      <p:bldP spid="563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4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Circle the correct word. Sometimes more than one answer is possible.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That’s the boy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who/whom/that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is bilingual in English and Vietnamese.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This is the room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which/who/where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we are having an English lesson this evening.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girl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who/whose/which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father is my English teacher is reasonably good at English.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Do you remember the year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where/when/that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we started to learn English?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teacher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whom/which/who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you met yesterday is fluent in both English and French.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6.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That’s the reason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where/when/why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his English is a bit rusty.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138173" y="1173890"/>
            <a:ext cx="865187" cy="4333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023868" y="2011923"/>
            <a:ext cx="1009650" cy="4333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755682" y="2923634"/>
            <a:ext cx="1082675" cy="4333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640406" y="3826602"/>
            <a:ext cx="865187" cy="4333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918068" y="4690407"/>
            <a:ext cx="935037" cy="4333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627786" y="4724400"/>
            <a:ext cx="792163" cy="4333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742666" y="1172302"/>
            <a:ext cx="720725" cy="4333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279250" y="5562600"/>
            <a:ext cx="722313" cy="4333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532632" y="3826601"/>
            <a:ext cx="720725" cy="4333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829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44" y="152400"/>
            <a:ext cx="8915400" cy="6553200"/>
          </a:xfrm>
          <a:solidFill>
            <a:schemeClr val="accent6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Look out!</a:t>
            </a:r>
            <a:endParaRPr lang="en-GB" sz="40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We normally use </a:t>
            </a: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who 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instead of </a:t>
            </a: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whom 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(except in a formal context) even when it is the object of the relative clause. However, we always use </a:t>
            </a: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whom 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after a preposition. In informal contexts, we usually put the preposition at the end of the clause and use </a:t>
            </a: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who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Is that the boy </a:t>
            </a:r>
            <a:r>
              <a:rPr lang="en-GB" b="1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who </a:t>
            </a: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we saw at school yesterday?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This is the woman </a:t>
            </a:r>
            <a:r>
              <a:rPr lang="en-GB" b="1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with whom </a:t>
            </a: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Mary is sharing the room.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(more formal)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</a:pP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This is the woman who Mary is sharing the room </a:t>
            </a:r>
            <a:r>
              <a:rPr lang="en-GB" b="1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with</a:t>
            </a: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(more informal)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We can replace </a:t>
            </a: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where/when 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with a preposition + </a:t>
            </a: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which</a:t>
            </a:r>
            <a:r>
              <a:rPr lang="en-GB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. In informal contexts, we put the preposition at the end of the clause.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The house </a:t>
            </a:r>
            <a:r>
              <a:rPr lang="en-GB" b="1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where/in which </a:t>
            </a: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he lived as a child is somewhere around here.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The house </a:t>
            </a:r>
            <a:r>
              <a:rPr lang="en-GB" b="1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which </a:t>
            </a: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he lived </a:t>
            </a:r>
            <a:r>
              <a:rPr lang="en-GB" b="1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in </a:t>
            </a: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as a child is somewhere around here.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Do you know the year </a:t>
            </a:r>
            <a:r>
              <a:rPr lang="en-GB" b="1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when/in which </a:t>
            </a: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the steam engine was invented?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Do you know the year </a:t>
            </a:r>
            <a:r>
              <a:rPr lang="en-GB" b="1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which </a:t>
            </a: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the steam engine was invented </a:t>
            </a:r>
            <a:r>
              <a:rPr lang="en-GB" b="1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in</a:t>
            </a:r>
            <a:r>
              <a:rPr lang="en-GB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?</a:t>
            </a:r>
            <a:endParaRPr lang="en-GB" sz="36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9200"/>
            <a:ext cx="21463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395183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5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Write true sentences about yourself. Then share them with your partner. How many things do you have in common?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4277"/>
            <a:ext cx="331773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11148" y="1654277"/>
            <a:ext cx="3886200" cy="4530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I would like to: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have a friend who ...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Bef>
                <a:spcPct val="20000"/>
              </a:spcBef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go to a country where ...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Bef>
                <a:spcPct val="20000"/>
              </a:spcBef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buy a book which ...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Bef>
                <a:spcPct val="20000"/>
              </a:spcBef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meet a person whose ...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spcBef>
                <a:spcPct val="20000"/>
              </a:spcBef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do something that ...</a:t>
            </a:r>
          </a:p>
          <a:p>
            <a:pPr marL="342900" lvl="0" indent="-342900">
              <a:spcBef>
                <a:spcPct val="20000"/>
              </a:spcBef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___________________</a:t>
            </a:r>
          </a:p>
          <a:p>
            <a:pPr marL="342900" indent="-342900">
              <a:spcBef>
                <a:spcPct val="20000"/>
              </a:spcBef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___________________</a:t>
            </a:r>
          </a:p>
          <a:p>
            <a:pPr marL="342900" indent="-342900">
              <a:spcBef>
                <a:spcPct val="20000"/>
              </a:spcBef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___________________</a:t>
            </a:r>
          </a:p>
          <a:p>
            <a:pPr marL="342900" indent="-342900">
              <a:spcBef>
                <a:spcPct val="20000"/>
              </a:spcBef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___________________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8461207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534400" cy="62656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6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Rewrite these sentences as one sentence using a relative clause.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My friend plays the guitar. He has just released a CD.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	My friend who/that plays the guitar has just released a CD.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Parts of the palace are open to the public. It is where the queen lives.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	</a:t>
            </a:r>
          </a:p>
          <a:p>
            <a:pPr marL="515938" indent="-515938" algn="just">
              <a:lnSpc>
                <a:spcPct val="120000"/>
              </a:lnSpc>
              <a:spcBef>
                <a:spcPts val="0"/>
              </a:spcBef>
              <a:buNone/>
            </a:pPr>
            <a:endParaRPr lang="en-GB" sz="2400" b="1" dirty="0">
              <a:solidFill>
                <a:srgbClr val="FF6600"/>
              </a:solidFill>
              <a:latin typeface="Arial"/>
              <a:ea typeface="Calibri"/>
              <a:cs typeface="Times New Roman"/>
            </a:endParaRPr>
          </a:p>
          <a:p>
            <a:pPr marL="515938" indent="-5159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English has borrowed many words. They come from other languages.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	</a:t>
            </a:r>
          </a:p>
          <a:p>
            <a:pPr marL="515938" indent="-515938" algn="just">
              <a:lnSpc>
                <a:spcPct val="120000"/>
              </a:lnSpc>
              <a:spcBef>
                <a:spcPts val="0"/>
              </a:spcBef>
              <a:buNone/>
            </a:pPr>
            <a:endParaRPr lang="en-GB" sz="2400" b="1" dirty="0">
              <a:solidFill>
                <a:srgbClr val="FF6600"/>
              </a:solidFill>
              <a:latin typeface="Arial"/>
              <a:ea typeface="Calibri"/>
              <a:cs typeface="Times New Roman"/>
            </a:endParaRPr>
          </a:p>
          <a:p>
            <a:pPr marL="515938" indent="-515938">
              <a:spcBef>
                <a:spcPts val="0"/>
              </a:spcBef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8372" y="3509601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Parts of the palace where/in which the queen lives are open to the public.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8372" y="5351538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English has borrowed many words which/that come from other languages.</a:t>
            </a:r>
          </a:p>
        </p:txBody>
      </p:sp>
    </p:spTree>
    <p:extLst>
      <p:ext uri="{BB962C8B-B14F-4D97-AF65-F5344CB8AC3E}">
        <p14:creationId xmlns:p14="http://schemas.microsoft.com/office/powerpoint/2010/main" val="1609257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04800"/>
            <a:ext cx="8534400" cy="6019800"/>
          </a:xfrm>
        </p:spPr>
        <p:txBody>
          <a:bodyPr>
            <a:noAutofit/>
          </a:bodyPr>
          <a:lstStyle/>
          <a:p>
            <a:pPr marL="515938" indent="-5159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 moved to a new school. English is taught by native teachers there.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	</a:t>
            </a:r>
          </a:p>
          <a:p>
            <a:pPr marL="515938" indent="-515938" algn="just">
              <a:lnSpc>
                <a:spcPct val="120000"/>
              </a:lnSpc>
              <a:spcBef>
                <a:spcPts val="0"/>
              </a:spcBef>
              <a:buNone/>
            </a:pPr>
            <a:endParaRPr lang="en-GB" sz="2400" b="1" dirty="0">
              <a:solidFill>
                <a:srgbClr val="FF6600"/>
              </a:solidFill>
              <a:latin typeface="Arial"/>
              <a:ea typeface="Calibri"/>
              <a:cs typeface="Times New Roman"/>
            </a:endParaRPr>
          </a:p>
          <a:p>
            <a:pPr marL="515938" indent="-5159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 don’t like English. There are several reasons for that.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	</a:t>
            </a:r>
          </a:p>
          <a:p>
            <a:pPr marL="515938" indent="-5159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6.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new girl in our class is reasonably good at English. Her name is Mi.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	</a:t>
            </a:r>
          </a:p>
          <a:p>
            <a:pPr marL="515938" indent="-515938">
              <a:spcBef>
                <a:spcPts val="0"/>
              </a:spcBef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8372" y="1199687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moved to a new school where/in which English is taught by native teachers.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28372" y="2533927"/>
            <a:ext cx="769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There are several reasons why I don’t like English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28372" y="3793795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new girl in our class, whose name is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is reasonably good at English.</a:t>
            </a:r>
          </a:p>
        </p:txBody>
      </p:sp>
    </p:spTree>
    <p:extLst>
      <p:ext uri="{BB962C8B-B14F-4D97-AF65-F5344CB8AC3E}">
        <p14:creationId xmlns:p14="http://schemas.microsoft.com/office/powerpoint/2010/main" val="911322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b="1" kern="10" dirty="0">
                <a:ln w="11430"/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IF YOU WERE A PENGUIN …</a:t>
            </a:r>
            <a:endParaRPr lang="en-GB" sz="4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382000" cy="4906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Where would you live?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s-E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es-E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would</a:t>
            </a:r>
            <a:r>
              <a:rPr lang="es-E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s-E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eat</a:t>
            </a:r>
            <a:r>
              <a:rPr lang="es-E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s-E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es-E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would</a:t>
            </a:r>
            <a:r>
              <a:rPr lang="es-E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s-E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reproduce?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s-E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es-E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long</a:t>
            </a:r>
            <a:r>
              <a:rPr lang="es-E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would</a:t>
            </a:r>
            <a:r>
              <a:rPr lang="es-E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s-E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live</a:t>
            </a:r>
            <a:r>
              <a:rPr lang="es-E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s-E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es-E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animals</a:t>
            </a:r>
            <a:r>
              <a:rPr lang="es-E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would</a:t>
            </a:r>
            <a:r>
              <a:rPr lang="es-E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s-E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be </a:t>
            </a:r>
            <a:r>
              <a:rPr lang="es-ES" sz="2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afraid</a:t>
            </a:r>
            <a:r>
              <a:rPr lang="es-E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 descr="Pengui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35626"/>
            <a:ext cx="227441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124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II.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Homework</a:t>
            </a:r>
            <a:endParaRPr lang="en-GB" b="1" i="0" u="none" strike="noStrike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Learn vocabulary by heart.</a:t>
            </a:r>
          </a:p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Redo exercises.</a:t>
            </a:r>
          </a:p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Prepare the next lesson: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Communication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b="1" kern="10" dirty="0">
                <a:ln w="11430"/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IF YOU WERE A SCARECROW …</a:t>
            </a:r>
            <a:endParaRPr lang="en-GB" sz="4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382000" cy="4906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What would you do?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Where would you live?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What would you be made of?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What would be your worst enemies?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362200"/>
            <a:ext cx="308947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89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10"/>
            <a:ext cx="8229600" cy="82296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I. Grammar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Conditional sentences type 2: review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1a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Read this sentence from the conversation in GETTING STARTED. Do you remember when we use conditional sentences type 2?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09600" y="2743200"/>
            <a:ext cx="7467600" cy="1143000"/>
          </a:xfrm>
          <a:prstGeom prst="wedgeRoundRectCallout">
            <a:avLst>
              <a:gd name="adj1" fmla="val 37429"/>
              <a:gd name="adj2" fmla="val 78629"/>
              <a:gd name="adj3" fmla="val 16667"/>
            </a:avLst>
          </a:prstGeom>
          <a:solidFill>
            <a:srgbClr val="D8CF7A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0938" lvl="0" indent="-1150938">
              <a:spcBef>
                <a:spcPts val="600"/>
              </a:spcBef>
              <a:spcAft>
                <a:spcPts val="600"/>
              </a:spcAft>
            </a:pPr>
            <a:r>
              <a:rPr lang="en-GB" sz="2400" i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Duong: 	</a:t>
            </a: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Yeah, if there weren’t so many words, </a:t>
            </a:r>
            <a:r>
              <a:rPr lang="en-GB" sz="2400" u="sng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it would</a:t>
            </a: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be easier for us to master it!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4" y="228600"/>
            <a:ext cx="9144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44879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lowchart: Document 4"/>
          <p:cNvSpPr/>
          <p:nvPr/>
        </p:nvSpPr>
        <p:spPr>
          <a:xfrm>
            <a:off x="533400" y="533400"/>
            <a:ext cx="8001000" cy="3200400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Look out!</a:t>
            </a:r>
            <a:endParaRPr lang="en-GB" sz="28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In a formal context, we normally use </a:t>
            </a:r>
            <a:r>
              <a:rPr lang="en-GB" sz="2400" i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were </a:t>
            </a: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instead of </a:t>
            </a:r>
            <a:r>
              <a:rPr lang="en-GB" sz="2400" i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was</a:t>
            </a: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: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If I were you, I would think more carefully about the job. (more formal)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If I was you, I would think more carefully about the job. (more informal)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1" y="2910681"/>
            <a:ext cx="21463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7702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2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1b </a:t>
            </a:r>
            <a:r>
              <a:rPr lang="en-GB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Write </a:t>
            </a:r>
            <a:r>
              <a:rPr lang="en-GB" sz="2200" b="1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Yes </a:t>
            </a:r>
            <a:r>
              <a:rPr lang="en-GB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or </a:t>
            </a:r>
            <a:r>
              <a:rPr lang="en-GB" sz="2200" b="1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No </a:t>
            </a:r>
            <a:r>
              <a:rPr lang="en-GB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 answer the questions about each sentence.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2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If </a:t>
            </a:r>
            <a:r>
              <a:rPr lang="en-GB" sz="2200" i="1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Tien</a:t>
            </a:r>
            <a:r>
              <a:rPr lang="en-GB" sz="22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had an IELTS certificate, he would get the job.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	Does </a:t>
            </a:r>
            <a:r>
              <a:rPr lang="en-GB" sz="2200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Tien</a:t>
            </a: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have an IELTS certificate? </a:t>
            </a:r>
            <a:r>
              <a:rPr lang="en-GB" sz="22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2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If our English teacher weren’t here, we wouldn’t know what to do.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	Is the English teacher here now? </a:t>
            </a:r>
            <a:r>
              <a:rPr lang="en-GB" sz="22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	</a:t>
            </a:r>
            <a:r>
              <a:rPr lang="en-GB" sz="22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If we went to England this summer, we would have the chance to pick up a bit of English.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	Is it possible that they will go to England this summer? </a:t>
            </a:r>
            <a:r>
              <a:rPr lang="en-GB" sz="22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 	</a:t>
            </a:r>
            <a:r>
              <a:rPr lang="en-GB" sz="22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English would be easy to master if it didn’t have such a large vocabulary.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	Is English easy to master? </a:t>
            </a:r>
            <a:r>
              <a:rPr lang="en-GB" sz="22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2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If she used English more often, her English wouldn’t be so rusty.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	Does she often use English? </a:t>
            </a:r>
            <a:r>
              <a:rPr lang="en-GB" sz="22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</a:t>
            </a:r>
            <a:endParaRPr lang="en-GB" sz="22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53668" y="1474626"/>
            <a:ext cx="7207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53668" y="2425284"/>
            <a:ext cx="7207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00" y="3755609"/>
            <a:ext cx="7207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19600" y="5078655"/>
            <a:ext cx="7207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19600" y="6046109"/>
            <a:ext cx="7207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9809136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35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35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2 </a:t>
            </a:r>
            <a:r>
              <a:rPr lang="en-GB" sz="35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Rewrite the sentences using the conditional sentences type 2.</a:t>
            </a:r>
            <a:endParaRPr lang="en-GB" sz="3500" dirty="0"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3500" i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Example:</a:t>
            </a:r>
            <a:endParaRPr lang="en-GB" sz="3500" dirty="0">
              <a:solidFill>
                <a:srgbClr val="00B0F0"/>
              </a:solidFill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3500" dirty="0">
                <a:latin typeface="Arial"/>
                <a:ea typeface="Calibri"/>
                <a:cs typeface="Times New Roman"/>
              </a:rPr>
              <a:t>	Peter has such a lot of English homework that he won’t go to the party.</a:t>
            </a:r>
            <a:endParaRPr lang="en-GB" sz="35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3500" dirty="0">
                <a:latin typeface="Arial"/>
                <a:ea typeface="ArialMT"/>
                <a:cs typeface="Times New Roman"/>
              </a:rPr>
              <a:t>→ 	</a:t>
            </a:r>
            <a:r>
              <a:rPr lang="en-GB" sz="3500" i="1" dirty="0">
                <a:latin typeface="Arial"/>
                <a:ea typeface="Calibri"/>
                <a:cs typeface="Times New Roman"/>
              </a:rPr>
              <a:t>If Peter didn’t have such a lot of English homework, he would go to the party.</a:t>
            </a:r>
            <a:endParaRPr lang="en-GB" sz="35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35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35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 don’t feel confident at interviews because my English is not very good.</a:t>
            </a:r>
            <a:endParaRPr lang="en-GB" sz="35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35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	If my English </a:t>
            </a:r>
            <a:r>
              <a:rPr lang="en-GB" sz="35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_________________________________</a:t>
            </a:r>
            <a:r>
              <a:rPr lang="en-GB" sz="35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35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35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35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Minh doesn’t read many English books because she doesn’t have time.</a:t>
            </a:r>
            <a:endParaRPr lang="en-GB" sz="35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35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	If Minh </a:t>
            </a:r>
            <a:r>
              <a:rPr lang="en-GB" sz="35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______________________________________</a:t>
            </a:r>
            <a:r>
              <a:rPr lang="en-GB" sz="35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35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35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	</a:t>
            </a:r>
            <a:r>
              <a:rPr lang="en-GB" sz="35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 think you should spend more time improving your pronunciation.</a:t>
            </a:r>
            <a:endParaRPr lang="en-GB" sz="35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35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	If I were </a:t>
            </a:r>
            <a:r>
              <a:rPr lang="en-GB" sz="35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______________________________________</a:t>
            </a:r>
            <a:r>
              <a:rPr lang="en-GB" sz="35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35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35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 	</a:t>
            </a:r>
            <a:r>
              <a:rPr lang="en-GB" sz="35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Mai is so good at the language because she has some friends who are native speakers of English.</a:t>
            </a:r>
            <a:endParaRPr lang="en-GB" sz="35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35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	If Mai didn’t have </a:t>
            </a:r>
            <a:r>
              <a:rPr lang="en-GB" sz="35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_____________________________</a:t>
            </a:r>
            <a:r>
              <a:rPr lang="en-GB" sz="35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35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35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35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We can’t offer you the job because you can’t speak English.</a:t>
            </a:r>
            <a:endParaRPr lang="en-GB" sz="35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sz="35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	If you could speak </a:t>
            </a:r>
            <a:r>
              <a:rPr lang="en-GB" sz="35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____________________________</a:t>
            </a:r>
            <a:r>
              <a:rPr lang="en-GB" sz="35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35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91963" y="2845863"/>
            <a:ext cx="60404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were good, I would feel confident at interviews.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36155" y="3769582"/>
            <a:ext cx="594585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had time, she would read many English books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58393" y="4448935"/>
            <a:ext cx="726673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you, I would spend more time improve my pronunciation.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902580" y="5395448"/>
            <a:ext cx="55691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some friends…, she wouldn’t be so good…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031834" y="6045305"/>
            <a:ext cx="426591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English, I would offer you the job</a:t>
            </a:r>
          </a:p>
        </p:txBody>
      </p:sp>
    </p:spTree>
    <p:extLst>
      <p:ext uri="{BB962C8B-B14F-4D97-AF65-F5344CB8AC3E}">
        <p14:creationId xmlns:p14="http://schemas.microsoft.com/office/powerpoint/2010/main" val="3977311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Relative clauses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3a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Read part of the conversation from GETTING STARTED. Pay attention to the underlined part.</a:t>
            </a:r>
          </a:p>
          <a:p>
            <a:pPr marL="0" indent="0">
              <a:spcAft>
                <a:spcPts val="0"/>
              </a:spcAft>
              <a:buNone/>
            </a:pPr>
            <a:endParaRPr lang="en-GB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GB" sz="2400" dirty="0"/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lded Corner 4"/>
          <p:cNvSpPr/>
          <p:nvPr/>
        </p:nvSpPr>
        <p:spPr>
          <a:xfrm>
            <a:off x="580104" y="1855836"/>
            <a:ext cx="8001000" cy="1524000"/>
          </a:xfrm>
          <a:prstGeom prst="foldedCorner">
            <a:avLst>
              <a:gd name="adj" fmla="val 28710"/>
            </a:avLst>
          </a:prstGeom>
          <a:solidFill>
            <a:srgbClr val="F4D1D0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lvl="0" indent="-1371600">
              <a:spcBef>
                <a:spcPct val="20000"/>
              </a:spcBef>
            </a:pPr>
            <a:r>
              <a:rPr lang="en-GB" sz="2400" i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Teacher: 	</a:t>
            </a: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Question one: Is English the language </a:t>
            </a:r>
            <a:r>
              <a:rPr lang="en-GB" sz="2400" u="sng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which is spoken as a first language by most people in the worl</a:t>
            </a: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d?</a:t>
            </a:r>
          </a:p>
        </p:txBody>
      </p:sp>
      <p:sp>
        <p:nvSpPr>
          <p:cNvPr id="6" name="Flowchart: Document 5"/>
          <p:cNvSpPr/>
          <p:nvPr/>
        </p:nvSpPr>
        <p:spPr>
          <a:xfrm>
            <a:off x="580104" y="3480624"/>
            <a:ext cx="8001000" cy="2133600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</a:rPr>
              <a:t>REMEMBER!</a:t>
            </a:r>
            <a:endParaRPr lang="en-GB" sz="2400" dirty="0">
              <a:solidFill>
                <a:schemeClr val="bg1"/>
              </a:solidFill>
              <a:latin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GB" sz="2400" dirty="0">
                <a:solidFill>
                  <a:schemeClr val="bg1"/>
                </a:solidFill>
                <a:latin typeface="arial" pitchFamily="34" charset="0"/>
              </a:rPr>
              <a:t>A relative clause is introduced by a relative pronoun such as </a:t>
            </a:r>
            <a:r>
              <a:rPr lang="en-GB" sz="2400" i="1" dirty="0">
                <a:solidFill>
                  <a:schemeClr val="bg1"/>
                </a:solidFill>
                <a:latin typeface="arial" pitchFamily="34" charset="0"/>
              </a:rPr>
              <a:t>who, whom, which, that, whose, where, why 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</a:rPr>
              <a:t>and </a:t>
            </a:r>
            <a:r>
              <a:rPr lang="en-GB" sz="2400" i="1" dirty="0">
                <a:solidFill>
                  <a:schemeClr val="bg1"/>
                </a:solidFill>
                <a:latin typeface="arial" pitchFamily="34" charset="0"/>
              </a:rPr>
              <a:t>when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04" y="4953000"/>
            <a:ext cx="21463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86241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1685</Words>
  <Application>Microsoft Office PowerPoint</Application>
  <PresentationFormat>On-screen Show (4:3)</PresentationFormat>
  <Paragraphs>229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</vt:lpstr>
      <vt:lpstr>Berlin Sans FB Demi</vt:lpstr>
      <vt:lpstr>Calibri</vt:lpstr>
      <vt:lpstr>Comic Sans MS</vt:lpstr>
      <vt:lpstr>Forte</vt:lpstr>
      <vt:lpstr>Tahoma</vt:lpstr>
      <vt:lpstr>Times New Roman</vt:lpstr>
      <vt:lpstr>Office Theme</vt:lpstr>
      <vt:lpstr>Tema de Office</vt:lpstr>
      <vt:lpstr>PowerPoint Presentation</vt:lpstr>
      <vt:lpstr>PowerPoint Presentation</vt:lpstr>
      <vt:lpstr>IF YOU WERE A PENGUIN …</vt:lpstr>
      <vt:lpstr>IF YOU WERE A SCARECROW …</vt:lpstr>
      <vt:lpstr>I. Grammar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children …are playing in the bedroom are my best friends..</vt:lpstr>
      <vt:lpstr>The plane… the boy is playing with was expensive.</vt:lpstr>
      <vt:lpstr>Mr. Smith, … wife is a nurse, goes to work on foot.</vt:lpstr>
      <vt:lpstr>Daisy, … has a lot of clothes, never knows what to wear.</vt:lpstr>
      <vt:lpstr>The spider… is in the bathroom is big.</vt:lpstr>
      <vt:lpstr>The girl… father is a teacher likes reading.</vt:lpstr>
      <vt:lpstr>The boy … is having breakfast is my brother.</vt:lpstr>
      <vt:lpstr>The man … children are playing is a farmer.</vt:lpstr>
      <vt:lpstr>Lucy, … loves computers, is a bad student.</vt:lpstr>
      <vt:lpstr>Marion, … brother is a singer, is a good student.</vt:lpstr>
      <vt:lpstr>John, … is a sleepwalker, is nice.</vt:lpstr>
      <vt:lpstr>Van Gogh, … paintings are famous, didn’t have a studio like this.</vt:lpstr>
      <vt:lpstr>The birds… are flying are blue..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teachers to our class</dc:title>
  <dc:creator>Nguyet</dc:creator>
  <cp:lastModifiedBy>Nguyen Thi Hien Nguyen Thi Hien</cp:lastModifiedBy>
  <cp:revision>347</cp:revision>
  <dcterms:created xsi:type="dcterms:W3CDTF">2016-12-15T15:38:30Z</dcterms:created>
  <dcterms:modified xsi:type="dcterms:W3CDTF">2023-02-26T09:06:34Z</dcterms:modified>
</cp:coreProperties>
</file>