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4"/>
  </p:notesMasterIdLst>
  <p:sldIdLst>
    <p:sldId id="302" r:id="rId2"/>
    <p:sldId id="257" r:id="rId3"/>
    <p:sldId id="277" r:id="rId4"/>
    <p:sldId id="285" r:id="rId5"/>
    <p:sldId id="287" r:id="rId6"/>
    <p:sldId id="283" r:id="rId7"/>
    <p:sldId id="278" r:id="rId8"/>
    <p:sldId id="279" r:id="rId9"/>
    <p:sldId id="282" r:id="rId10"/>
    <p:sldId id="280" r:id="rId11"/>
    <p:sldId id="281" r:id="rId12"/>
    <p:sldId id="27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7EE85F-2293-419A-8DE8-29DB6729419A}">
          <p14:sldIdLst>
            <p14:sldId id="302"/>
            <p14:sldId id="257"/>
            <p14:sldId id="277"/>
            <p14:sldId id="285"/>
            <p14:sldId id="287"/>
            <p14:sldId id="283"/>
            <p14:sldId id="278"/>
            <p14:sldId id="279"/>
            <p14:sldId id="282"/>
            <p14:sldId id="280"/>
            <p14:sldId id="281"/>
          </p14:sldIdLst>
        </p14:section>
        <p14:section name="Untitled Section" id="{0322C9CE-714C-4832-BE9F-28308027BEA3}">
          <p14:sldIdLst>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A70D91"/>
    <a:srgbClr val="C610AC"/>
    <a:srgbClr val="D812BC"/>
    <a:srgbClr val="EA14CB"/>
    <a:srgbClr val="FFFFCC"/>
    <a:srgbClr val="FF9900"/>
    <a:srgbClr val="FFCCFF"/>
    <a:srgbClr val="FF99FF"/>
    <a:srgbClr val="FCB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6" autoAdjust="0"/>
  </p:normalViewPr>
  <p:slideViewPr>
    <p:cSldViewPr>
      <p:cViewPr varScale="1">
        <p:scale>
          <a:sx n="59" d="100"/>
          <a:sy n="59" d="100"/>
        </p:scale>
        <p:origin x="1500" y="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746119-A797-4CA8-A969-B21291E98112}" type="datetimeFigureOut">
              <a:rPr lang="en-GB" smtClean="0"/>
              <a:pPr/>
              <a:t>12/02/2023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2F04CE-1EC4-4129-AA9C-BCF50C9578F3}" type="slidenum">
              <a:rPr lang="en-GB" smtClean="0"/>
              <a:pPr/>
              <a:t>‹#›</a:t>
            </a:fld>
            <a:endParaRPr lang="en-GB" dirty="0"/>
          </a:p>
        </p:txBody>
      </p:sp>
    </p:spTree>
    <p:extLst>
      <p:ext uri="{BB962C8B-B14F-4D97-AF65-F5344CB8AC3E}">
        <p14:creationId xmlns:p14="http://schemas.microsoft.com/office/powerpoint/2010/main" val="341735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2F04CE-1EC4-4129-AA9C-BCF50C9578F3}" type="slidenum">
              <a:rPr lang="en-GB" smtClean="0"/>
              <a:pPr/>
              <a:t>11</a:t>
            </a:fld>
            <a:endParaRPr lang="en-GB" dirty="0"/>
          </a:p>
        </p:txBody>
      </p:sp>
    </p:spTree>
    <p:extLst>
      <p:ext uri="{BB962C8B-B14F-4D97-AF65-F5344CB8AC3E}">
        <p14:creationId xmlns:p14="http://schemas.microsoft.com/office/powerpoint/2010/main" val="329633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2CC335-DC0F-4FEB-B8A8-71E6DC2453B4}" type="datetime1">
              <a:rPr lang="en-GB" smtClean="0"/>
              <a:pPr/>
              <a:t>12/02/2023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886181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5E4397-6156-4024-94B1-858ED112A9FE}" type="datetime1">
              <a:rPr lang="en-GB" smtClean="0"/>
              <a:pPr/>
              <a:t>12/02/2023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303942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A3EDAF-D377-45D7-8B02-9EEB82F7CF92}" type="datetime1">
              <a:rPr lang="en-GB" smtClean="0"/>
              <a:pPr/>
              <a:t>12/02/2023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4126105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A6255D-17F7-43F0-8E8B-F2A26B20E467}" type="datetime1">
              <a:rPr lang="en-GB" smtClean="0"/>
              <a:pPr/>
              <a:t>12/02/2023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464808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E7534-FDDE-4F0D-8773-796601AA49A1}" type="datetime1">
              <a:rPr lang="en-GB" smtClean="0"/>
              <a:pPr/>
              <a:t>12/02/2023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2195409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C9DB2F-1C69-4F17-BE66-793F45D2230A}" type="datetime1">
              <a:rPr lang="en-GB" smtClean="0"/>
              <a:pPr/>
              <a:t>12/02/2023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117293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EB4FC5-A2A2-4408-BFAE-68EC5F9383E4}" type="datetime1">
              <a:rPr lang="en-GB" smtClean="0"/>
              <a:pPr/>
              <a:t>12/02/2023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705467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796C7E-1E53-4DFB-BA91-3BF268E505EC}" type="datetime1">
              <a:rPr lang="en-GB" smtClean="0"/>
              <a:pPr/>
              <a:t>12/02/2023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2432387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72E13D1-6B1F-4D21-A866-7E27DBBF8C2D}" type="datetime1">
              <a:rPr lang="en-GB" smtClean="0"/>
              <a:pPr/>
              <a:t>12/02/2023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4072330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AA670-9342-4CAE-9B80-CF5C35031751}" type="datetime1">
              <a:rPr lang="en-GB" smtClean="0"/>
              <a:pPr/>
              <a:t>12/02/2023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448009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4A7BE-2E23-4031-BFEA-8651A90C8250}" type="datetime1">
              <a:rPr lang="en-GB" smtClean="0"/>
              <a:pPr/>
              <a:t>12/02/2023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1717972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412170-831E-4DDB-9074-FAB047C5B05F}" type="datetime1">
              <a:rPr lang="en-GB" smtClean="0"/>
              <a:pPr/>
              <a:t>12/02/2023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3760730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rgbClr val="FFFF00"/>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5488B4E8-806E-46AD-86E4-990571E66A2F}" type="datetime1">
              <a:rPr lang="en-GB" smtClean="0"/>
              <a:pPr/>
              <a:t>12/02/2023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A397C43D-27AD-4A3D-8DEC-66A95DD9E4BC}" type="slidenum">
              <a:rPr lang="en-GB" smtClean="0"/>
              <a:pPr/>
              <a:t>‹#›</a:t>
            </a:fld>
            <a:endParaRPr lang="en-GB" dirty="0"/>
          </a:p>
        </p:txBody>
      </p:sp>
    </p:spTree>
    <p:extLst>
      <p:ext uri="{BB962C8B-B14F-4D97-AF65-F5344CB8AC3E}">
        <p14:creationId xmlns:p14="http://schemas.microsoft.com/office/powerpoint/2010/main" val="978450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313872" y="2042629"/>
            <a:ext cx="4611904" cy="1315745"/>
          </a:xfrm>
          <a:prstGeom prst="rect">
            <a:avLst/>
          </a:prstGeom>
          <a:noFill/>
        </p:spPr>
        <p:txBody>
          <a:bodyPr wrap="non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TIẾNG ANH 9</a:t>
            </a:r>
          </a:p>
          <a:p>
            <a:pPr algn="ct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UNIT 8: TOURISM</a:t>
            </a:r>
          </a:p>
          <a:p>
            <a:pPr algn="ctr"/>
            <a:r>
              <a:rPr lang="en-US" sz="2400" b="1" dirty="0" err="1">
                <a:ln w="38100">
                  <a:noFill/>
                </a:ln>
                <a:solidFill>
                  <a:srgbClr val="FFFF00"/>
                </a:solidFill>
                <a:latin typeface="Times New Roman" panose="02020603050405020304" pitchFamily="18" charset="0"/>
                <a:cs typeface="Times New Roman" panose="02020603050405020304" pitchFamily="18" charset="0"/>
              </a:rPr>
              <a:t>Peroid</a:t>
            </a:r>
            <a:r>
              <a:rPr lang="en-US" sz="2400" b="1" dirty="0">
                <a:ln w="38100">
                  <a:noFill/>
                </a:ln>
                <a:solidFill>
                  <a:srgbClr val="FFFF00"/>
                </a:solidFill>
                <a:latin typeface="Times New Roman" panose="02020603050405020304" pitchFamily="18" charset="0"/>
                <a:cs typeface="Times New Roman" panose="02020603050405020304" pitchFamily="18" charset="0"/>
              </a:rPr>
              <a:t> 66:  Skills 1</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3528047"/>
            <a:ext cx="3344185"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Hiền</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Ngoại</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Ngữ</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Năng</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khiếu</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70"/>
            <a:ext cx="8229600" cy="822960"/>
          </a:xfrm>
        </p:spPr>
        <p:txBody>
          <a:bodyPr>
            <a:normAutofit/>
          </a:bodyPr>
          <a:lstStyle/>
          <a:p>
            <a:r>
              <a:rPr lang="en-GB" b="1" dirty="0">
                <a:solidFill>
                  <a:schemeClr val="accent6">
                    <a:lumMod val="75000"/>
                  </a:schemeClr>
                </a:solidFill>
                <a:latin typeface="Arial"/>
                <a:ea typeface="Calibri"/>
                <a:cs typeface="Times New Roman"/>
              </a:rPr>
              <a:t>II. Speaking</a:t>
            </a:r>
            <a:endParaRPr lang="en-GB" dirty="0">
              <a:solidFill>
                <a:schemeClr val="accent6">
                  <a:lumMod val="75000"/>
                </a:schemeClr>
              </a:solidFill>
            </a:endParaRPr>
          </a:p>
        </p:txBody>
      </p:sp>
      <p:sp>
        <p:nvSpPr>
          <p:cNvPr id="3" name="Text Placeholder 2"/>
          <p:cNvSpPr>
            <a:spLocks noGrp="1"/>
          </p:cNvSpPr>
          <p:nvPr>
            <p:ph type="body" idx="1"/>
          </p:nvPr>
        </p:nvSpPr>
        <p:spPr>
          <a:xfrm>
            <a:off x="457200" y="838200"/>
            <a:ext cx="8229600" cy="5867400"/>
          </a:xfrm>
        </p:spPr>
        <p:txBody>
          <a:bodyPr>
            <a:noAutofit/>
          </a:bodyPr>
          <a:lstStyle/>
          <a:p>
            <a:pPr marL="0" indent="0">
              <a:spcBef>
                <a:spcPts val="600"/>
              </a:spcBef>
              <a:spcAft>
                <a:spcPts val="60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3 </a:t>
            </a:r>
            <a:r>
              <a:rPr lang="en-GB" sz="2400" b="1" dirty="0">
                <a:solidFill>
                  <a:srgbClr val="000000"/>
                </a:solidFill>
                <a:latin typeface="Arial"/>
                <a:ea typeface="Calibri"/>
                <a:cs typeface="Times New Roman"/>
              </a:rPr>
              <a:t>Which would you like to do most on holiday? Tick ( </a:t>
            </a:r>
            <a:r>
              <a:rPr lang="en-GB" sz="2400" b="1" dirty="0">
                <a:solidFill>
                  <a:srgbClr val="FF0000"/>
                </a:solidFill>
                <a:latin typeface="Arial"/>
                <a:ea typeface="Calibri"/>
                <a:cs typeface="Times New Roman"/>
              </a:rPr>
              <a:t>√</a:t>
            </a:r>
            <a:r>
              <a:rPr lang="en-GB" sz="2400" b="1" dirty="0">
                <a:solidFill>
                  <a:srgbClr val="000000"/>
                </a:solidFill>
                <a:latin typeface="Arial"/>
                <a:ea typeface="Calibri"/>
                <a:cs typeface="Times New Roman"/>
              </a:rPr>
              <a:t>) three things in the list.</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1. 	</a:t>
            </a:r>
            <a:r>
              <a:rPr lang="en-GB" sz="2400" dirty="0">
                <a:solidFill>
                  <a:srgbClr val="000000"/>
                </a:solidFill>
                <a:latin typeface="Arial"/>
                <a:ea typeface="Calibri"/>
                <a:cs typeface="Times New Roman"/>
              </a:rPr>
              <a:t>explore Son </a:t>
            </a:r>
            <a:r>
              <a:rPr lang="en-GB" sz="2400" dirty="0" err="1">
                <a:solidFill>
                  <a:srgbClr val="000000"/>
                </a:solidFill>
                <a:latin typeface="Arial"/>
                <a:ea typeface="Calibri"/>
                <a:cs typeface="Times New Roman"/>
              </a:rPr>
              <a:t>Doong</a:t>
            </a:r>
            <a:r>
              <a:rPr lang="en-GB" sz="2400" dirty="0">
                <a:solidFill>
                  <a:srgbClr val="000000"/>
                </a:solidFill>
                <a:latin typeface="Arial"/>
                <a:ea typeface="Calibri"/>
                <a:cs typeface="Times New Roman"/>
              </a:rPr>
              <a:t> Cave</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2. 	</a:t>
            </a:r>
            <a:r>
              <a:rPr lang="en-GB" sz="2400" dirty="0">
                <a:solidFill>
                  <a:srgbClr val="000000"/>
                </a:solidFill>
                <a:latin typeface="Arial"/>
                <a:ea typeface="Calibri"/>
                <a:cs typeface="Times New Roman"/>
              </a:rPr>
              <a:t>climb the Great Wall of China</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3. 	</a:t>
            </a:r>
            <a:r>
              <a:rPr lang="en-GB" sz="2400" dirty="0">
                <a:solidFill>
                  <a:srgbClr val="000000"/>
                </a:solidFill>
                <a:latin typeface="Arial"/>
                <a:ea typeface="Calibri"/>
                <a:cs typeface="Times New Roman"/>
              </a:rPr>
              <a:t>visit the Pyramids of Egypt</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4. 	</a:t>
            </a:r>
            <a:r>
              <a:rPr lang="en-GB" sz="2400" dirty="0">
                <a:solidFill>
                  <a:srgbClr val="000000"/>
                </a:solidFill>
                <a:latin typeface="Arial"/>
                <a:ea typeface="Calibri"/>
                <a:cs typeface="Times New Roman"/>
              </a:rPr>
              <a:t>go on a wildlife safari to Kenya</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5. 	</a:t>
            </a:r>
            <a:r>
              <a:rPr lang="en-GB" sz="2400" dirty="0">
                <a:solidFill>
                  <a:srgbClr val="000000"/>
                </a:solidFill>
                <a:latin typeface="Arial"/>
                <a:ea typeface="Calibri"/>
                <a:cs typeface="Times New Roman"/>
              </a:rPr>
              <a:t>relax on a beach</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6. 	</a:t>
            </a:r>
            <a:r>
              <a:rPr lang="en-GB" sz="2400" dirty="0">
                <a:solidFill>
                  <a:srgbClr val="000000"/>
                </a:solidFill>
                <a:latin typeface="Arial"/>
                <a:ea typeface="Calibri"/>
                <a:cs typeface="Times New Roman"/>
              </a:rPr>
              <a:t>go camping in </a:t>
            </a:r>
            <a:r>
              <a:rPr lang="en-GB" sz="2400" dirty="0" err="1">
                <a:solidFill>
                  <a:srgbClr val="000000"/>
                </a:solidFill>
                <a:latin typeface="Arial"/>
                <a:ea typeface="Calibri"/>
                <a:cs typeface="Times New Roman"/>
              </a:rPr>
              <a:t>Cuc</a:t>
            </a:r>
            <a:r>
              <a:rPr lang="en-GB" sz="2400" dirty="0">
                <a:solidFill>
                  <a:srgbClr val="000000"/>
                </a:solidFill>
                <a:latin typeface="Arial"/>
                <a:ea typeface="Calibri"/>
                <a:cs typeface="Times New Roman"/>
              </a:rPr>
              <a:t> Phuong National Park</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7. 	</a:t>
            </a:r>
            <a:r>
              <a:rPr lang="en-GB" sz="2400" dirty="0">
                <a:solidFill>
                  <a:srgbClr val="000000"/>
                </a:solidFill>
                <a:latin typeface="Arial"/>
                <a:ea typeface="Calibri"/>
                <a:cs typeface="Times New Roman"/>
              </a:rPr>
              <a:t>go on an expedition to Mount Everest</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8. 	</a:t>
            </a:r>
            <a:r>
              <a:rPr lang="en-GB" sz="2400" dirty="0">
                <a:solidFill>
                  <a:srgbClr val="000000"/>
                </a:solidFill>
                <a:latin typeface="Arial"/>
                <a:ea typeface="Calibri"/>
                <a:cs typeface="Times New Roman"/>
              </a:rPr>
              <a:t>take an adventure tour to the Arctic</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9. 	</a:t>
            </a:r>
            <a:r>
              <a:rPr lang="en-GB" sz="2400" dirty="0">
                <a:solidFill>
                  <a:srgbClr val="000000"/>
                </a:solidFill>
                <a:latin typeface="Arial"/>
                <a:ea typeface="Calibri"/>
                <a:cs typeface="Times New Roman"/>
              </a:rPr>
              <a:t>take a sightseeing tour around New York</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10. 	</a:t>
            </a:r>
            <a:r>
              <a:rPr lang="en-GB" sz="2400" dirty="0">
                <a:solidFill>
                  <a:srgbClr val="000000"/>
                </a:solidFill>
                <a:latin typeface="Arial"/>
                <a:ea typeface="Calibri"/>
                <a:cs typeface="Times New Roman"/>
              </a:rPr>
              <a:t>take a Trans-Viet cycling tour</a:t>
            </a:r>
            <a:endParaRPr lang="en-GB" sz="2400" dirty="0">
              <a:latin typeface="Times New Roman"/>
              <a:ea typeface="Calibri"/>
              <a:cs typeface="Times New Roman"/>
            </a:endParaRPr>
          </a:p>
          <a:p>
            <a:pPr marL="0" indent="0">
              <a:spcBef>
                <a:spcPts val="600"/>
              </a:spcBef>
              <a:spcAft>
                <a:spcPts val="600"/>
              </a:spcAft>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9</a:t>
            </a:fld>
            <a:endParaRPr lang="en-GB" dirty="0"/>
          </a:p>
        </p:txBody>
      </p:sp>
      <p:pic>
        <p:nvPicPr>
          <p:cNvPr id="5" name="Picture 12" descr="C:\Users\Nguyet\Downloads\argu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9608"/>
            <a:ext cx="548640"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16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228600"/>
            <a:ext cx="8686800" cy="6400800"/>
          </a:xfrm>
        </p:spPr>
        <p:txBody>
          <a:bodyPr>
            <a:normAutofit/>
          </a:bodyPr>
          <a:lstStyle/>
          <a:p>
            <a:pPr marL="0" indent="0">
              <a:spcBef>
                <a:spcPts val="600"/>
              </a:spcBef>
              <a:spcAft>
                <a:spcPts val="60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4 </a:t>
            </a:r>
            <a:r>
              <a:rPr lang="en-GB" sz="2400" b="1" dirty="0">
                <a:solidFill>
                  <a:srgbClr val="000000"/>
                </a:solidFill>
                <a:latin typeface="Arial"/>
                <a:ea typeface="Calibri"/>
                <a:cs typeface="Times New Roman"/>
              </a:rPr>
              <a:t>Work in groups. Talk about one of your choices, trying to persuade your group to join you.</a:t>
            </a:r>
            <a:endParaRPr lang="en-GB" sz="2400" dirty="0">
              <a:latin typeface="Times New Roman"/>
              <a:ea typeface="Calibri"/>
              <a:cs typeface="Times New Roman"/>
            </a:endParaRPr>
          </a:p>
          <a:p>
            <a:pPr marL="0" indent="0">
              <a:spcBef>
                <a:spcPts val="600"/>
              </a:spcBef>
              <a:spcAft>
                <a:spcPts val="600"/>
              </a:spcAft>
              <a:buNone/>
            </a:pPr>
            <a:r>
              <a:rPr lang="en-GB" sz="2400" i="1" dirty="0">
                <a:solidFill>
                  <a:srgbClr val="00B0F0"/>
                </a:solidFill>
                <a:latin typeface="Arial"/>
                <a:ea typeface="Calibri"/>
                <a:cs typeface="Times New Roman"/>
              </a:rPr>
              <a:t>Example:</a:t>
            </a:r>
            <a:endParaRPr lang="en-GB" sz="2400" dirty="0">
              <a:solidFill>
                <a:srgbClr val="00B0F0"/>
              </a:solidFill>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10</a:t>
            </a:fld>
            <a:endParaRPr lang="en-GB" dirty="0"/>
          </a:p>
        </p:txBody>
      </p:sp>
      <p:sp>
        <p:nvSpPr>
          <p:cNvPr id="5" name="Rounded Rectangular Callout 4"/>
          <p:cNvSpPr/>
          <p:nvPr/>
        </p:nvSpPr>
        <p:spPr>
          <a:xfrm>
            <a:off x="267929" y="1981200"/>
            <a:ext cx="8610600" cy="1828800"/>
          </a:xfrm>
          <a:prstGeom prst="wedgeRoundRectCallout">
            <a:avLst>
              <a:gd name="adj1" fmla="val -39331"/>
              <a:gd name="adj2" fmla="val -66210"/>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5938" lvl="0" indent="-515938">
              <a:spcBef>
                <a:spcPts val="600"/>
              </a:spcBef>
              <a:spcAft>
                <a:spcPts val="600"/>
              </a:spcAft>
            </a:pPr>
            <a:r>
              <a:rPr lang="en-GB" sz="2400" b="1" dirty="0">
                <a:solidFill>
                  <a:srgbClr val="00B0F0"/>
                </a:solidFill>
                <a:latin typeface="Arial"/>
                <a:ea typeface="Calibri"/>
                <a:cs typeface="Times New Roman"/>
              </a:rPr>
              <a:t>A: </a:t>
            </a:r>
            <a:r>
              <a:rPr lang="en-GB" sz="2400" dirty="0">
                <a:solidFill>
                  <a:srgbClr val="00FFFF"/>
                </a:solidFill>
                <a:latin typeface="Arial"/>
                <a:ea typeface="Calibri"/>
                <a:cs typeface="Times New Roman"/>
              </a:rPr>
              <a:t>	</a:t>
            </a:r>
            <a:r>
              <a:rPr lang="en-GB" sz="2400" dirty="0">
                <a:solidFill>
                  <a:srgbClr val="000000"/>
                </a:solidFill>
                <a:latin typeface="Arial"/>
                <a:ea typeface="Calibri"/>
                <a:cs typeface="Times New Roman"/>
              </a:rPr>
              <a:t>I’d like to go on a wildlife safari to Kenya as I’m very interested in the natural world and wildlife preservation. You can experience wild animals in their natural habitat - elephants, hippos, cheetahs, and lions…</a:t>
            </a:r>
            <a:endParaRPr lang="en-GB" sz="2400" dirty="0">
              <a:solidFill>
                <a:prstClr val="black"/>
              </a:solidFill>
              <a:latin typeface="Times New Roman"/>
              <a:ea typeface="Calibri"/>
              <a:cs typeface="Times New Roman"/>
            </a:endParaRPr>
          </a:p>
        </p:txBody>
      </p:sp>
      <p:sp>
        <p:nvSpPr>
          <p:cNvPr id="6" name="Rounded Rectangular Callout 5"/>
          <p:cNvSpPr/>
          <p:nvPr/>
        </p:nvSpPr>
        <p:spPr>
          <a:xfrm>
            <a:off x="267929" y="4419600"/>
            <a:ext cx="8610600" cy="1932039"/>
          </a:xfrm>
          <a:prstGeom prst="wedgeRoundRectCallout">
            <a:avLst>
              <a:gd name="adj1" fmla="val 4689"/>
              <a:gd name="adj2" fmla="val -6637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5938" lvl="0" indent="-515938">
              <a:spcBef>
                <a:spcPts val="600"/>
              </a:spcBef>
              <a:spcAft>
                <a:spcPts val="600"/>
              </a:spcAft>
            </a:pPr>
            <a:r>
              <a:rPr lang="en-GB" sz="2400" b="1" dirty="0">
                <a:solidFill>
                  <a:srgbClr val="00B0F0"/>
                </a:solidFill>
                <a:latin typeface="Arial"/>
                <a:ea typeface="Calibri"/>
                <a:cs typeface="Times New Roman"/>
              </a:rPr>
              <a:t>B: </a:t>
            </a:r>
            <a:r>
              <a:rPr lang="en-GB" sz="2400" dirty="0">
                <a:solidFill>
                  <a:srgbClr val="00B0F0"/>
                </a:solidFill>
                <a:latin typeface="Arial"/>
                <a:ea typeface="Calibri"/>
                <a:cs typeface="Times New Roman"/>
              </a:rPr>
              <a:t>	</a:t>
            </a:r>
            <a:r>
              <a:rPr lang="en-GB" sz="2400" dirty="0">
                <a:solidFill>
                  <a:srgbClr val="000000"/>
                </a:solidFill>
                <a:latin typeface="Arial"/>
                <a:ea typeface="Calibri"/>
                <a:cs typeface="Times New Roman"/>
              </a:rPr>
              <a:t>I think a cycling tour from the north to the south of Viet Nam with some friends is the best. You travel at your own pace. You stop whenever and wherever you like. You can enjoy the beauty of different parts of our country and at the same time improve your health…</a:t>
            </a:r>
            <a:endParaRPr lang="en-GB" sz="2400" dirty="0">
              <a:solidFill>
                <a:prstClr val="black"/>
              </a:solidFill>
              <a:latin typeface="Times New Roman"/>
              <a:ea typeface="Calibri"/>
              <a:cs typeface="Times New Roman"/>
            </a:endParaRPr>
          </a:p>
        </p:txBody>
      </p:sp>
    </p:spTree>
    <p:extLst>
      <p:ext uri="{BB962C8B-B14F-4D97-AF65-F5344CB8AC3E}">
        <p14:creationId xmlns:p14="http://schemas.microsoft.com/office/powerpoint/2010/main" val="2732952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GB" b="1" i="0" u="none" strike="noStrike" baseline="0" dirty="0">
                <a:solidFill>
                  <a:schemeClr val="accent6">
                    <a:lumMod val="75000"/>
                  </a:schemeClr>
                </a:solidFill>
              </a:rPr>
              <a:t>III. </a:t>
            </a:r>
            <a:r>
              <a:rPr lang="en-GB" b="1" dirty="0">
                <a:solidFill>
                  <a:schemeClr val="accent6">
                    <a:lumMod val="75000"/>
                  </a:schemeClr>
                </a:solidFill>
              </a:rPr>
              <a:t>Homework</a:t>
            </a:r>
            <a:endParaRPr lang="en-GB" b="1" i="0" u="none" strike="noStrike" baseline="0" dirty="0">
              <a:solidFill>
                <a:schemeClr val="accent6">
                  <a:lumMod val="75000"/>
                </a:schemeClr>
              </a:solidFill>
            </a:endParaRPr>
          </a:p>
        </p:txBody>
      </p:sp>
      <p:sp>
        <p:nvSpPr>
          <p:cNvPr id="3" name="Text Placeholder 2"/>
          <p:cNvSpPr>
            <a:spLocks noGrp="1"/>
          </p:cNvSpPr>
          <p:nvPr>
            <p:ph type="body" idx="1"/>
          </p:nvPr>
        </p:nvSpPr>
        <p:spPr/>
        <p:txBody>
          <a:bodyPr/>
          <a:lstStyle/>
          <a:p>
            <a:pPr marL="285750" lvl="1" algn="just">
              <a:buClr>
                <a:srgbClr val="F79B4F"/>
              </a:buClr>
              <a:buFont typeface="Arial" pitchFamily="34" charset="0"/>
              <a:buChar char="•"/>
            </a:pPr>
            <a:r>
              <a:rPr lang="en-US" dirty="0"/>
              <a:t>Learn vocabulary by heart.</a:t>
            </a:r>
          </a:p>
          <a:p>
            <a:pPr marL="285750" lvl="1" algn="just">
              <a:buClr>
                <a:srgbClr val="F79B4F"/>
              </a:buClr>
              <a:buFont typeface="Arial" pitchFamily="34" charset="0"/>
              <a:buChar char="•"/>
            </a:pPr>
            <a:r>
              <a:rPr lang="en-US" dirty="0"/>
              <a:t>Redo exercises.</a:t>
            </a:r>
          </a:p>
          <a:p>
            <a:pPr marL="285750" lvl="1" algn="just">
              <a:buClr>
                <a:srgbClr val="F79B4F"/>
              </a:buClr>
              <a:buFont typeface="Arial" pitchFamily="34" charset="0"/>
              <a:buChar char="•"/>
            </a:pPr>
            <a:r>
              <a:rPr lang="en-US" dirty="0"/>
              <a:t>Prepare the next lesson: </a:t>
            </a:r>
            <a:r>
              <a:rPr lang="en-US" dirty="0">
                <a:solidFill>
                  <a:schemeClr val="accent6">
                    <a:lumMod val="75000"/>
                  </a:schemeClr>
                </a:solidFill>
              </a:rPr>
              <a:t>Skills 2</a:t>
            </a:r>
          </a:p>
          <a:p>
            <a:pPr marL="285750" lvl="1" algn="just">
              <a:buClr>
                <a:srgbClr val="F79B4F"/>
              </a:buClr>
              <a:buFont typeface="Arial" pitchFamily="34" charset="0"/>
              <a:buChar char="•"/>
            </a:pPr>
            <a:endParaRPr lang="en-US" dirty="0">
              <a:solidFill>
                <a:schemeClr val="accent6">
                  <a:lumMod val="75000"/>
                </a:schemeClr>
              </a:solidFill>
            </a:endParaRPr>
          </a:p>
          <a:p>
            <a:pPr marL="285750" lvl="1" algn="just">
              <a:buClr>
                <a:srgbClr val="F79B4F"/>
              </a:buClr>
              <a:buFont typeface="Arial" pitchFamily="34" charset="0"/>
              <a:buChar char="•"/>
            </a:pP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A397C43D-27AD-4A3D-8DEC-66A95DD9E4BC}" type="slidenum">
              <a:rPr lang="en-GB" smtClean="0"/>
              <a:pPr/>
              <a:t>11</a:t>
            </a:fld>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7200"/>
            <a:ext cx="9144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721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0"/>
            <a:ext cx="9124950" cy="1828800"/>
          </a:xfrm>
          <a:prstGeom prst="rect">
            <a:avLst/>
          </a:prstGeom>
          <a:solidFill>
            <a:srgbClr val="FFFFCC">
              <a:alpha val="64706"/>
            </a:srgbClr>
          </a:solid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scene3d>
              <a:camera prst="orthographicFront"/>
              <a:lightRig rig="soft" dir="t">
                <a:rot lat="0" lon="0" rev="10800000"/>
              </a:lightRig>
            </a:scene3d>
            <a:sp3d>
              <a:bevelT w="27940" h="12700"/>
              <a:contourClr>
                <a:srgbClr val="DDDDDD"/>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lvl="3" algn="ctr" rtl="0">
              <a:spcBef>
                <a:spcPct val="0"/>
              </a:spcBef>
            </a:pPr>
            <a:r>
              <a:rPr lang="en-US" sz="3800" b="1" spc="150" dirty="0">
                <a:ln w="11430"/>
                <a:solidFill>
                  <a:schemeClr val="tx1"/>
                </a:solidFill>
                <a:effectLst>
                  <a:outerShdw blurRad="25400" algn="tl" rotWithShape="0">
                    <a:srgbClr val="000000">
                      <a:alpha val="43000"/>
                    </a:srgbClr>
                  </a:outerShdw>
                </a:effectLst>
                <a:latin typeface="Arial" pitchFamily="34" charset="0"/>
                <a:cs typeface="Arial" pitchFamily="34" charset="0"/>
              </a:rPr>
              <a:t>UNIT 8: TOURISM</a:t>
            </a:r>
          </a:p>
          <a:p>
            <a:pPr marL="0" lvl="3" algn="ctr" rtl="0">
              <a:spcBef>
                <a:spcPct val="0"/>
              </a:spcBef>
            </a:pPr>
            <a:r>
              <a:rPr lang="en-GB" sz="3200" b="1" spc="150" dirty="0">
                <a:ln w="11430"/>
                <a:solidFill>
                  <a:schemeClr val="accent6">
                    <a:lumMod val="75000"/>
                  </a:schemeClr>
                </a:solidFill>
                <a:effectLst>
                  <a:outerShdw blurRad="25400" algn="tl" rotWithShape="0">
                    <a:srgbClr val="000000">
                      <a:alpha val="43000"/>
                    </a:srgbClr>
                  </a:outerShdw>
                </a:effectLst>
                <a:latin typeface="Arial" pitchFamily="34" charset="0"/>
                <a:cs typeface="Arial" pitchFamily="34" charset="0"/>
              </a:rPr>
              <a:t>LESSON 5: SKILLS 1</a:t>
            </a:r>
            <a:endParaRPr lang="en-US" sz="3200" b="1" spc="150" dirty="0">
              <a:ln w="11430"/>
              <a:solidFill>
                <a:schemeClr val="accent6">
                  <a:lumMod val="75000"/>
                </a:schemeClr>
              </a:solidFill>
              <a:effectLst>
                <a:outerShdw blurRad="25400" algn="tl" rotWithShape="0">
                  <a:srgbClr val="000000">
                    <a:alpha val="43000"/>
                  </a:srgbClr>
                </a:outerShdw>
              </a:effectLst>
              <a:latin typeface="Arial" pitchFamily="34" charset="0"/>
              <a:cs typeface="Arial" pitchFamily="34" charset="0"/>
            </a:endParaRPr>
          </a:p>
        </p:txBody>
      </p:sp>
      <p:sp>
        <p:nvSpPr>
          <p:cNvPr id="10" name="TextBox 9"/>
          <p:cNvSpPr txBox="1"/>
          <p:nvPr/>
        </p:nvSpPr>
        <p:spPr>
          <a:xfrm>
            <a:off x="7200900" y="6314367"/>
            <a:ext cx="1943100" cy="523220"/>
          </a:xfrm>
          <a:prstGeom prst="rect">
            <a:avLst/>
          </a:prstGeom>
          <a:noFill/>
        </p:spPr>
        <p:txBody>
          <a:bodyPr wrap="square" rtlCol="0">
            <a:spAutoFit/>
          </a:bodyPr>
          <a:lstStyle/>
          <a:p>
            <a:pPr algn="ctr"/>
            <a:r>
              <a:rPr lang="en-US" sz="2800" b="1" dirty="0">
                <a:solidFill>
                  <a:srgbClr val="FF0000"/>
                </a:solidFill>
                <a:latin typeface="Tahoma" pitchFamily="34" charset="0"/>
                <a:ea typeface="Tahoma" pitchFamily="34" charset="0"/>
                <a:cs typeface="Tahoma" pitchFamily="34" charset="0"/>
              </a:rPr>
              <a:t>English 9</a:t>
            </a:r>
            <a:endParaRPr lang="en-GB" sz="2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66300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166"/>
            <a:ext cx="8229600" cy="822960"/>
          </a:xfrm>
        </p:spPr>
        <p:txBody>
          <a:bodyPr>
            <a:normAutofit/>
          </a:bodyPr>
          <a:lstStyle/>
          <a:p>
            <a:r>
              <a:rPr lang="en-GB" b="1" dirty="0">
                <a:solidFill>
                  <a:schemeClr val="accent6">
                    <a:lumMod val="75000"/>
                  </a:schemeClr>
                </a:solidFill>
                <a:latin typeface="Arial"/>
                <a:ea typeface="Calibri"/>
                <a:cs typeface="Times New Roman"/>
              </a:rPr>
              <a:t>I. Reading</a:t>
            </a:r>
            <a:endParaRPr lang="en-GB" dirty="0"/>
          </a:p>
        </p:txBody>
      </p:sp>
      <p:sp>
        <p:nvSpPr>
          <p:cNvPr id="3" name="Text Placeholder 2"/>
          <p:cNvSpPr>
            <a:spLocks noGrp="1"/>
          </p:cNvSpPr>
          <p:nvPr>
            <p:ph type="body" idx="1"/>
          </p:nvPr>
        </p:nvSpPr>
        <p:spPr>
          <a:xfrm>
            <a:off x="228600" y="914400"/>
            <a:ext cx="8686800" cy="5791200"/>
          </a:xfrm>
        </p:spPr>
        <p:txBody>
          <a:bodyPr>
            <a:normAutofit/>
          </a:bodyPr>
          <a:lstStyle/>
          <a:p>
            <a:pPr marL="0" indent="0">
              <a:lnSpc>
                <a:spcPct val="120000"/>
              </a:lnSpc>
              <a:spcBef>
                <a:spcPts val="600"/>
              </a:spcBef>
              <a:spcAft>
                <a:spcPts val="600"/>
              </a:spcAft>
              <a:buNone/>
            </a:pPr>
            <a:r>
              <a:rPr lang="en-GB" sz="2600" b="1" dirty="0">
                <a:solidFill>
                  <a:srgbClr val="000000"/>
                </a:solidFill>
                <a:latin typeface="Arial" pitchFamily="34" charset="0"/>
                <a:ea typeface="Calibri"/>
                <a:cs typeface="Arial" pitchFamily="34" charset="0"/>
              </a:rPr>
              <a:t>Activity</a:t>
            </a:r>
            <a:r>
              <a:rPr lang="en-GB" sz="2600" b="1" dirty="0">
                <a:solidFill>
                  <a:srgbClr val="DA0000"/>
                </a:solidFill>
                <a:latin typeface="Arial" pitchFamily="34" charset="0"/>
                <a:ea typeface="Calibri"/>
                <a:cs typeface="Arial" pitchFamily="34" charset="0"/>
              </a:rPr>
              <a:t> 1a </a:t>
            </a:r>
            <a:r>
              <a:rPr lang="en-GB" sz="2600" b="1" dirty="0">
                <a:solidFill>
                  <a:srgbClr val="000000"/>
                </a:solidFill>
                <a:latin typeface="Arial" pitchFamily="34" charset="0"/>
                <a:ea typeface="Calibri"/>
                <a:cs typeface="Arial" pitchFamily="34" charset="0"/>
              </a:rPr>
              <a:t>Work in groups. Name some famous caves in Viet Nam and in the world.</a:t>
            </a:r>
          </a:p>
          <a:p>
            <a:pPr marL="0" indent="0">
              <a:spcBef>
                <a:spcPts val="600"/>
              </a:spcBef>
              <a:spcAft>
                <a:spcPts val="600"/>
              </a:spcAft>
              <a:buNone/>
            </a:pPr>
            <a:endParaRPr lang="en-GB" sz="2400" b="1" dirty="0">
              <a:solidFill>
                <a:srgbClr val="000000"/>
              </a:solidFill>
              <a:latin typeface="Arial" pitchFamily="34" charset="0"/>
              <a:ea typeface="Calibri"/>
              <a:cs typeface="Arial" pitchFamily="34" charset="0"/>
            </a:endParaRPr>
          </a:p>
          <a:p>
            <a:pPr marL="0" indent="0">
              <a:spcAft>
                <a:spcPts val="0"/>
              </a:spcAft>
              <a:buNone/>
            </a:pPr>
            <a:endParaRPr lang="en-GB" sz="2400" dirty="0">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2</a:t>
            </a:fld>
            <a:endParaRPr lang="en-GB" dirty="0"/>
          </a:p>
        </p:txBody>
      </p:sp>
      <p:sp>
        <p:nvSpPr>
          <p:cNvPr id="9" name="Rectangle 8" descr="the-beauty-of-phong-nha-cave1 The beauty of Phong Nha cave"/>
          <p:cNvSpPr>
            <a:spLocks noChangeAspect="1"/>
          </p:cNvSpPr>
          <p:nvPr/>
        </p:nvSpPr>
        <p:spPr>
          <a:xfrm>
            <a:off x="356425" y="1849800"/>
            <a:ext cx="2474709" cy="1828800"/>
          </a:xfrm>
          <a:prstGeom prst="rect">
            <a:avLst/>
          </a:prstGeom>
          <a:blipFill>
            <a:blip r:embed="rId2">
              <a:extLst>
                <a:ext uri="{28A0092B-C50C-407E-A947-70E740481C1C}">
                  <a14:useLocalDpi xmlns:a14="http://schemas.microsoft.com/office/drawing/2010/main" val="0"/>
                </a:ext>
              </a:extLst>
            </a:blip>
            <a:srcRect/>
            <a:stretch>
              <a:fillRect l="-6000" r="-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31843" y="3705374"/>
            <a:ext cx="2478024" cy="604649"/>
          </a:xfrm>
          <a:custGeom>
            <a:avLst/>
            <a:gdLst>
              <a:gd name="connsiteX0" fmla="*/ 0 w 2516051"/>
              <a:gd name="connsiteY0" fmla="*/ 0 h 604649"/>
              <a:gd name="connsiteX1" fmla="*/ 2516051 w 2516051"/>
              <a:gd name="connsiteY1" fmla="*/ 0 h 604649"/>
              <a:gd name="connsiteX2" fmla="*/ 2516051 w 2516051"/>
              <a:gd name="connsiteY2" fmla="*/ 604649 h 604649"/>
              <a:gd name="connsiteX3" fmla="*/ 0 w 2516051"/>
              <a:gd name="connsiteY3" fmla="*/ 604649 h 604649"/>
              <a:gd name="connsiteX4" fmla="*/ 0 w 2516051"/>
              <a:gd name="connsiteY4" fmla="*/ 0 h 60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051" h="604649">
                <a:moveTo>
                  <a:pt x="0" y="0"/>
                </a:moveTo>
                <a:lnTo>
                  <a:pt x="2516051" y="0"/>
                </a:lnTo>
                <a:lnTo>
                  <a:pt x="2516051" y="604649"/>
                </a:lnTo>
                <a:lnTo>
                  <a:pt x="0" y="604649"/>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64770" tIns="64770" rIns="64770" bIns="64770" numCol="1" spcCol="1270" anchor="ctr" anchorCtr="0">
            <a:noAutofit/>
          </a:bodyPr>
          <a:lstStyle/>
          <a:p>
            <a:pPr lvl="0" algn="ctr" defTabSz="1511300">
              <a:lnSpc>
                <a:spcPct val="90000"/>
              </a:lnSpc>
              <a:spcBef>
                <a:spcPct val="0"/>
              </a:spcBef>
              <a:spcAft>
                <a:spcPct val="5000"/>
              </a:spcAft>
            </a:pPr>
            <a:r>
              <a:rPr lang="en-US" sz="2400" kern="1200" dirty="0" err="1">
                <a:solidFill>
                  <a:srgbClr val="FF0000"/>
                </a:solidFill>
                <a:latin typeface="Arial" pitchFamily="34" charset="0"/>
                <a:cs typeface="Arial" pitchFamily="34" charset="0"/>
              </a:rPr>
              <a:t>Phong</a:t>
            </a:r>
            <a:r>
              <a:rPr lang="en-US" sz="2400" kern="1200" dirty="0">
                <a:solidFill>
                  <a:srgbClr val="FF0000"/>
                </a:solidFill>
                <a:latin typeface="Arial" pitchFamily="34" charset="0"/>
                <a:cs typeface="Arial" pitchFamily="34" charset="0"/>
              </a:rPr>
              <a:t> </a:t>
            </a:r>
            <a:r>
              <a:rPr lang="en-US" sz="2400" kern="1200" dirty="0" err="1">
                <a:solidFill>
                  <a:srgbClr val="FF0000"/>
                </a:solidFill>
                <a:latin typeface="Arial" pitchFamily="34" charset="0"/>
                <a:cs typeface="Arial" pitchFamily="34" charset="0"/>
              </a:rPr>
              <a:t>Nha</a:t>
            </a:r>
            <a:r>
              <a:rPr lang="en-US" sz="2400" kern="1200" dirty="0">
                <a:solidFill>
                  <a:srgbClr val="FF0000"/>
                </a:solidFill>
                <a:latin typeface="Arial" pitchFamily="34" charset="0"/>
                <a:cs typeface="Arial" pitchFamily="34" charset="0"/>
              </a:rPr>
              <a:t> Cave</a:t>
            </a:r>
            <a:endParaRPr lang="en-GB" sz="2400" kern="1200" dirty="0">
              <a:solidFill>
                <a:srgbClr val="FF0000"/>
              </a:solidFill>
              <a:latin typeface="Arial" pitchFamily="34" charset="0"/>
              <a:cs typeface="Arial" pitchFamily="34" charset="0"/>
            </a:endParaRPr>
          </a:p>
        </p:txBody>
      </p:sp>
      <p:sp>
        <p:nvSpPr>
          <p:cNvPr id="11" name="Rectangle 10" descr="Kết quả hình ảnh cho son doong caves"/>
          <p:cNvSpPr>
            <a:spLocks noChangeAspect="1"/>
          </p:cNvSpPr>
          <p:nvPr/>
        </p:nvSpPr>
        <p:spPr>
          <a:xfrm>
            <a:off x="5946443" y="1849800"/>
            <a:ext cx="2474709" cy="1828800"/>
          </a:xfrm>
          <a:prstGeom prst="rect">
            <a:avLst/>
          </a:prstGeom>
          <a:blipFill>
            <a:blip r:embed="rId3" cstate="print">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946442" y="3705374"/>
            <a:ext cx="2478024" cy="604649"/>
          </a:xfrm>
          <a:custGeom>
            <a:avLst/>
            <a:gdLst>
              <a:gd name="connsiteX0" fmla="*/ 0 w 2516051"/>
              <a:gd name="connsiteY0" fmla="*/ 0 h 604649"/>
              <a:gd name="connsiteX1" fmla="*/ 2516051 w 2516051"/>
              <a:gd name="connsiteY1" fmla="*/ 0 h 604649"/>
              <a:gd name="connsiteX2" fmla="*/ 2516051 w 2516051"/>
              <a:gd name="connsiteY2" fmla="*/ 604649 h 604649"/>
              <a:gd name="connsiteX3" fmla="*/ 0 w 2516051"/>
              <a:gd name="connsiteY3" fmla="*/ 604649 h 604649"/>
              <a:gd name="connsiteX4" fmla="*/ 0 w 2516051"/>
              <a:gd name="connsiteY4" fmla="*/ 0 h 60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051" h="604649">
                <a:moveTo>
                  <a:pt x="0" y="0"/>
                </a:moveTo>
                <a:lnTo>
                  <a:pt x="2516051" y="0"/>
                </a:lnTo>
                <a:lnTo>
                  <a:pt x="2516051" y="604649"/>
                </a:lnTo>
                <a:lnTo>
                  <a:pt x="0" y="604649"/>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64770" tIns="64770" rIns="64770" bIns="64770" numCol="1" spcCol="1270" anchor="ctr" anchorCtr="0">
            <a:noAutofit/>
          </a:bodyPr>
          <a:lstStyle/>
          <a:p>
            <a:pPr lvl="0" algn="ctr" defTabSz="1511300">
              <a:lnSpc>
                <a:spcPct val="90000"/>
              </a:lnSpc>
              <a:spcBef>
                <a:spcPct val="0"/>
              </a:spcBef>
              <a:spcAft>
                <a:spcPct val="5000"/>
              </a:spcAft>
            </a:pPr>
            <a:r>
              <a:rPr lang="en-US" sz="2400" kern="1200" dirty="0">
                <a:solidFill>
                  <a:srgbClr val="FF0000"/>
                </a:solidFill>
                <a:latin typeface="Arial" pitchFamily="34" charset="0"/>
                <a:cs typeface="Arial" pitchFamily="34" charset="0"/>
              </a:rPr>
              <a:t>Son </a:t>
            </a:r>
            <a:r>
              <a:rPr lang="en-US" sz="2400" kern="1200" dirty="0" err="1">
                <a:solidFill>
                  <a:srgbClr val="FF0000"/>
                </a:solidFill>
                <a:latin typeface="Arial" pitchFamily="34" charset="0"/>
                <a:cs typeface="Arial" pitchFamily="34" charset="0"/>
              </a:rPr>
              <a:t>Doong</a:t>
            </a:r>
            <a:r>
              <a:rPr lang="en-US" sz="2400" kern="1200" dirty="0">
                <a:solidFill>
                  <a:srgbClr val="FF0000"/>
                </a:solidFill>
                <a:latin typeface="Arial" pitchFamily="34" charset="0"/>
                <a:cs typeface="Arial" pitchFamily="34" charset="0"/>
              </a:rPr>
              <a:t> Cave</a:t>
            </a:r>
            <a:endParaRPr lang="en-GB" sz="2400" kern="1200" dirty="0">
              <a:solidFill>
                <a:srgbClr val="FF0000"/>
              </a:solidFill>
              <a:latin typeface="Arial" pitchFamily="34" charset="0"/>
              <a:cs typeface="Arial" pitchFamily="34" charset="0"/>
            </a:endParaRPr>
          </a:p>
        </p:txBody>
      </p:sp>
      <p:sp>
        <p:nvSpPr>
          <p:cNvPr id="13" name="Rectangle 12" descr="Kết quả hình ảnh cho Hang Én"/>
          <p:cNvSpPr>
            <a:spLocks noChangeAspect="1"/>
          </p:cNvSpPr>
          <p:nvPr/>
        </p:nvSpPr>
        <p:spPr>
          <a:xfrm>
            <a:off x="356425" y="4325124"/>
            <a:ext cx="2474709" cy="1828800"/>
          </a:xfrm>
          <a:prstGeom prst="rect">
            <a:avLst/>
          </a:prstGeom>
          <a:blipFill>
            <a:blip r:embed="rId4" cstate="print">
              <a:extLst>
                <a:ext uri="{28A0092B-C50C-407E-A947-70E740481C1C}">
                  <a14:useLocalDpi xmlns:a14="http://schemas.microsoft.com/office/drawing/2010/main" val="0"/>
                </a:ext>
              </a:extLst>
            </a:blip>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31843" y="6151202"/>
            <a:ext cx="2478024" cy="604649"/>
          </a:xfrm>
          <a:custGeom>
            <a:avLst/>
            <a:gdLst>
              <a:gd name="connsiteX0" fmla="*/ 0 w 2516051"/>
              <a:gd name="connsiteY0" fmla="*/ 0 h 604649"/>
              <a:gd name="connsiteX1" fmla="*/ 2516051 w 2516051"/>
              <a:gd name="connsiteY1" fmla="*/ 0 h 604649"/>
              <a:gd name="connsiteX2" fmla="*/ 2516051 w 2516051"/>
              <a:gd name="connsiteY2" fmla="*/ 604649 h 604649"/>
              <a:gd name="connsiteX3" fmla="*/ 0 w 2516051"/>
              <a:gd name="connsiteY3" fmla="*/ 604649 h 604649"/>
              <a:gd name="connsiteX4" fmla="*/ 0 w 2516051"/>
              <a:gd name="connsiteY4" fmla="*/ 0 h 60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051" h="604649">
                <a:moveTo>
                  <a:pt x="0" y="0"/>
                </a:moveTo>
                <a:lnTo>
                  <a:pt x="2516051" y="0"/>
                </a:lnTo>
                <a:lnTo>
                  <a:pt x="2516051" y="604649"/>
                </a:lnTo>
                <a:lnTo>
                  <a:pt x="0" y="604649"/>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64770" tIns="64770" rIns="64770" bIns="64770" numCol="1" spcCol="1270" anchor="ctr" anchorCtr="0">
            <a:noAutofit/>
          </a:bodyPr>
          <a:lstStyle/>
          <a:p>
            <a:pPr lvl="0" algn="ctr" defTabSz="1511300">
              <a:lnSpc>
                <a:spcPct val="90000"/>
              </a:lnSpc>
              <a:spcBef>
                <a:spcPct val="0"/>
              </a:spcBef>
              <a:spcAft>
                <a:spcPct val="5000"/>
              </a:spcAft>
            </a:pPr>
            <a:r>
              <a:rPr lang="en-US" sz="2400" kern="1200" dirty="0">
                <a:solidFill>
                  <a:srgbClr val="FF0000"/>
                </a:solidFill>
                <a:latin typeface="Arial" pitchFamily="34" charset="0"/>
                <a:cs typeface="Arial" pitchFamily="34" charset="0"/>
              </a:rPr>
              <a:t>En Cave (</a:t>
            </a:r>
            <a:r>
              <a:rPr lang="en-US" sz="2400" kern="1200" dirty="0" err="1">
                <a:solidFill>
                  <a:srgbClr val="FF0000"/>
                </a:solidFill>
                <a:latin typeface="Arial" pitchFamily="34" charset="0"/>
                <a:cs typeface="Arial" pitchFamily="34" charset="0"/>
              </a:rPr>
              <a:t>Quang</a:t>
            </a:r>
            <a:r>
              <a:rPr lang="en-US" sz="2400" dirty="0" err="1">
                <a:solidFill>
                  <a:srgbClr val="FF0000"/>
                </a:solidFill>
                <a:latin typeface="Arial" pitchFamily="34" charset="0"/>
                <a:cs typeface="Arial" pitchFamily="34" charset="0"/>
              </a:rPr>
              <a:t>binh</a:t>
            </a:r>
            <a:r>
              <a:rPr lang="en-US" sz="2400" dirty="0">
                <a:solidFill>
                  <a:srgbClr val="FF0000"/>
                </a:solidFill>
                <a:latin typeface="Arial" pitchFamily="34" charset="0"/>
                <a:cs typeface="Arial" pitchFamily="34" charset="0"/>
              </a:rPr>
              <a:t>)</a:t>
            </a:r>
            <a:endParaRPr lang="en-GB" sz="2400" kern="1200" dirty="0">
              <a:solidFill>
                <a:srgbClr val="FF0000"/>
              </a:solidFill>
              <a:latin typeface="Arial" pitchFamily="34" charset="0"/>
              <a:cs typeface="Arial" pitchFamily="34" charset="0"/>
            </a:endParaRPr>
          </a:p>
        </p:txBody>
      </p:sp>
      <p:sp>
        <p:nvSpPr>
          <p:cNvPr id="15" name="Rectangle 14" descr="Kết quả hình ảnh cho Thạch Động caves"/>
          <p:cNvSpPr>
            <a:spLocks noChangeAspect="1"/>
          </p:cNvSpPr>
          <p:nvPr/>
        </p:nvSpPr>
        <p:spPr>
          <a:xfrm>
            <a:off x="5946443" y="4325124"/>
            <a:ext cx="2474709" cy="1828800"/>
          </a:xfrm>
          <a:prstGeom prst="rect">
            <a:avLst/>
          </a:prstGeom>
          <a:blipFill>
            <a:blip r:embed="rId5">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5946442" y="6151202"/>
            <a:ext cx="2478024" cy="604649"/>
          </a:xfrm>
          <a:custGeom>
            <a:avLst/>
            <a:gdLst>
              <a:gd name="connsiteX0" fmla="*/ 0 w 2516051"/>
              <a:gd name="connsiteY0" fmla="*/ 0 h 604649"/>
              <a:gd name="connsiteX1" fmla="*/ 2516051 w 2516051"/>
              <a:gd name="connsiteY1" fmla="*/ 0 h 604649"/>
              <a:gd name="connsiteX2" fmla="*/ 2516051 w 2516051"/>
              <a:gd name="connsiteY2" fmla="*/ 604649 h 604649"/>
              <a:gd name="connsiteX3" fmla="*/ 0 w 2516051"/>
              <a:gd name="connsiteY3" fmla="*/ 604649 h 604649"/>
              <a:gd name="connsiteX4" fmla="*/ 0 w 2516051"/>
              <a:gd name="connsiteY4" fmla="*/ 0 h 60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051" h="604649">
                <a:moveTo>
                  <a:pt x="0" y="0"/>
                </a:moveTo>
                <a:lnTo>
                  <a:pt x="2516051" y="0"/>
                </a:lnTo>
                <a:lnTo>
                  <a:pt x="2516051" y="604649"/>
                </a:lnTo>
                <a:lnTo>
                  <a:pt x="0" y="604649"/>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64770" tIns="64770" rIns="64770" bIns="64770" numCol="1" spcCol="1270" anchor="ctr" anchorCtr="0">
            <a:noAutofit/>
          </a:bodyPr>
          <a:lstStyle/>
          <a:p>
            <a:pPr lvl="0" algn="ctr" defTabSz="1511300">
              <a:lnSpc>
                <a:spcPct val="90000"/>
              </a:lnSpc>
              <a:spcBef>
                <a:spcPct val="0"/>
              </a:spcBef>
              <a:spcAft>
                <a:spcPct val="5000"/>
              </a:spcAft>
            </a:pPr>
            <a:r>
              <a:rPr lang="en-US" sz="2400" kern="1200" dirty="0" err="1">
                <a:solidFill>
                  <a:srgbClr val="FF0000"/>
                </a:solidFill>
                <a:latin typeface="Arial" pitchFamily="34" charset="0"/>
                <a:cs typeface="Arial" pitchFamily="34" charset="0"/>
              </a:rPr>
              <a:t>Thach</a:t>
            </a:r>
            <a:r>
              <a:rPr lang="en-US" sz="2400" kern="1200" dirty="0">
                <a:solidFill>
                  <a:srgbClr val="FF0000"/>
                </a:solidFill>
                <a:latin typeface="Arial" pitchFamily="34" charset="0"/>
                <a:cs typeface="Arial" pitchFamily="34" charset="0"/>
              </a:rPr>
              <a:t> Dong (</a:t>
            </a:r>
            <a:r>
              <a:rPr lang="en-US" sz="2400" kern="1200" dirty="0" err="1">
                <a:solidFill>
                  <a:srgbClr val="FF0000"/>
                </a:solidFill>
                <a:latin typeface="Arial" pitchFamily="34" charset="0"/>
                <a:cs typeface="Arial" pitchFamily="34" charset="0"/>
              </a:rPr>
              <a:t>Hatien</a:t>
            </a:r>
            <a:r>
              <a:rPr lang="en-US" sz="2400" kern="1200" dirty="0">
                <a:solidFill>
                  <a:srgbClr val="FF0000"/>
                </a:solidFill>
                <a:latin typeface="Arial" pitchFamily="34" charset="0"/>
                <a:cs typeface="Arial" pitchFamily="34" charset="0"/>
              </a:rPr>
              <a:t>)</a:t>
            </a:r>
            <a:endParaRPr lang="en-GB" sz="2400" kern="1200" dirty="0">
              <a:solidFill>
                <a:srgbClr val="FF0000"/>
              </a:solidFill>
              <a:latin typeface="Arial" pitchFamily="34" charset="0"/>
              <a:cs typeface="Arial" pitchFamily="34" charset="0"/>
            </a:endParaRPr>
          </a:p>
        </p:txBody>
      </p:sp>
      <p:sp>
        <p:nvSpPr>
          <p:cNvPr id="17" name="Rectangle 16"/>
          <p:cNvSpPr/>
          <p:nvPr/>
        </p:nvSpPr>
        <p:spPr>
          <a:xfrm>
            <a:off x="2943755" y="3046231"/>
            <a:ext cx="2921572" cy="107895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20000"/>
              </a:lnSpc>
              <a:spcBef>
                <a:spcPct val="20000"/>
              </a:spcBef>
              <a:buClr>
                <a:srgbClr val="F79646">
                  <a:lumMod val="75000"/>
                </a:srgbClr>
              </a:buClr>
            </a:pPr>
            <a:r>
              <a:rPr lang="en-US" sz="2800" b="1" dirty="0">
                <a:solidFill>
                  <a:schemeClr val="bg1"/>
                </a:solidFill>
                <a:latin typeface="Arial" pitchFamily="34" charset="0"/>
                <a:cs typeface="Arial" pitchFamily="34" charset="0"/>
              </a:rPr>
              <a:t>Famous caves in Viet Nam:</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5488" y="199104"/>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194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57200"/>
            <a:ext cx="8229600" cy="5943600"/>
          </a:xfrm>
        </p:spPr>
        <p:txBody>
          <a:bodyPr/>
          <a:lstStyle/>
          <a:p>
            <a:endParaRPr lang="en-GB"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3</a:t>
            </a:fld>
            <a:endParaRPr lang="en-GB" dirty="0"/>
          </a:p>
        </p:txBody>
      </p:sp>
      <p:sp>
        <p:nvSpPr>
          <p:cNvPr id="6" name="Rectangle 5" descr="Kết quả hình ảnh cho Thien Cung- Ha Long Bay"/>
          <p:cNvSpPr/>
          <p:nvPr/>
        </p:nvSpPr>
        <p:spPr>
          <a:xfrm>
            <a:off x="736925" y="536535"/>
            <a:ext cx="2693062" cy="1828800"/>
          </a:xfrm>
          <a:prstGeom prst="rect">
            <a:avLst/>
          </a:prstGeom>
          <a:blipFill>
            <a:blip r:embed="rId2" cstate="print">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736925" y="2372317"/>
            <a:ext cx="2697480" cy="557682"/>
          </a:xfrm>
          <a:custGeom>
            <a:avLst/>
            <a:gdLst>
              <a:gd name="connsiteX0" fmla="*/ 0 w 2320617"/>
              <a:gd name="connsiteY0" fmla="*/ 0 h 557682"/>
              <a:gd name="connsiteX1" fmla="*/ 2320617 w 2320617"/>
              <a:gd name="connsiteY1" fmla="*/ 0 h 557682"/>
              <a:gd name="connsiteX2" fmla="*/ 2320617 w 2320617"/>
              <a:gd name="connsiteY2" fmla="*/ 557682 h 557682"/>
              <a:gd name="connsiteX3" fmla="*/ 0 w 2320617"/>
              <a:gd name="connsiteY3" fmla="*/ 557682 h 557682"/>
              <a:gd name="connsiteX4" fmla="*/ 0 w 2320617"/>
              <a:gd name="connsiteY4" fmla="*/ 0 h 557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617" h="557682">
                <a:moveTo>
                  <a:pt x="0" y="0"/>
                </a:moveTo>
                <a:lnTo>
                  <a:pt x="2320617" y="0"/>
                </a:lnTo>
                <a:lnTo>
                  <a:pt x="2320617" y="557682"/>
                </a:lnTo>
                <a:lnTo>
                  <a:pt x="0" y="557682"/>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59055" tIns="59055" rIns="59055" bIns="59055" numCol="1" spcCol="1270" anchor="ctr" anchorCtr="0">
            <a:noAutofit/>
          </a:bodyPr>
          <a:lstStyle/>
          <a:p>
            <a:pPr lvl="0" algn="ctr" defTabSz="1377950">
              <a:lnSpc>
                <a:spcPct val="90000"/>
              </a:lnSpc>
              <a:spcBef>
                <a:spcPct val="0"/>
              </a:spcBef>
              <a:spcAft>
                <a:spcPct val="5000"/>
              </a:spcAft>
            </a:pPr>
            <a:r>
              <a:rPr lang="en-US" sz="2400" kern="1200" dirty="0" err="1">
                <a:solidFill>
                  <a:srgbClr val="FF0000"/>
                </a:solidFill>
                <a:latin typeface="Arial" pitchFamily="34" charset="0"/>
                <a:cs typeface="Arial" pitchFamily="34" charset="0"/>
              </a:rPr>
              <a:t>Thien</a:t>
            </a:r>
            <a:r>
              <a:rPr lang="en-US" sz="2400" kern="1200" dirty="0">
                <a:solidFill>
                  <a:srgbClr val="FF0000"/>
                </a:solidFill>
                <a:latin typeface="Arial" pitchFamily="34" charset="0"/>
                <a:cs typeface="Arial" pitchFamily="34" charset="0"/>
              </a:rPr>
              <a:t> </a:t>
            </a:r>
            <a:r>
              <a:rPr lang="en-US" sz="2400" kern="1200" dirty="0" err="1">
                <a:solidFill>
                  <a:srgbClr val="FF0000"/>
                </a:solidFill>
                <a:latin typeface="Arial" pitchFamily="34" charset="0"/>
                <a:cs typeface="Arial" pitchFamily="34" charset="0"/>
              </a:rPr>
              <a:t>cung</a:t>
            </a:r>
            <a:r>
              <a:rPr lang="en-US" sz="2400" kern="1200" dirty="0">
                <a:solidFill>
                  <a:srgbClr val="FF0000"/>
                </a:solidFill>
                <a:latin typeface="Arial" pitchFamily="34" charset="0"/>
                <a:cs typeface="Arial" pitchFamily="34" charset="0"/>
              </a:rPr>
              <a:t> cave</a:t>
            </a:r>
            <a:endParaRPr lang="en-GB" sz="2400" kern="1200" dirty="0">
              <a:solidFill>
                <a:srgbClr val="FF0000"/>
              </a:solidFill>
              <a:latin typeface="Arial" pitchFamily="34" charset="0"/>
              <a:cs typeface="Arial" pitchFamily="34" charset="0"/>
            </a:endParaRPr>
          </a:p>
        </p:txBody>
      </p:sp>
      <p:sp>
        <p:nvSpPr>
          <p:cNvPr id="8" name="Rectangle 7" descr="Kết quả hình ảnh cho Sung Sot- Ha Long Bay"/>
          <p:cNvSpPr/>
          <p:nvPr/>
        </p:nvSpPr>
        <p:spPr>
          <a:xfrm>
            <a:off x="5592910" y="536535"/>
            <a:ext cx="2693062" cy="1828800"/>
          </a:xfrm>
          <a:prstGeom prst="rect">
            <a:avLst/>
          </a:prstGeom>
          <a:blipFill>
            <a:blip r:embed="rId3">
              <a:extLst>
                <a:ext uri="{28A0092B-C50C-407E-A947-70E740481C1C}">
                  <a14:useLocalDpi xmlns:a14="http://schemas.microsoft.com/office/drawing/2010/main" val="0"/>
                </a:ext>
              </a:extLst>
            </a:blip>
            <a:srcRect/>
            <a:stretch>
              <a:fillRect l="-36000" r="-3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592910" y="2372317"/>
            <a:ext cx="2697480" cy="557682"/>
          </a:xfrm>
          <a:custGeom>
            <a:avLst/>
            <a:gdLst>
              <a:gd name="connsiteX0" fmla="*/ 0 w 2320617"/>
              <a:gd name="connsiteY0" fmla="*/ 0 h 557682"/>
              <a:gd name="connsiteX1" fmla="*/ 2320617 w 2320617"/>
              <a:gd name="connsiteY1" fmla="*/ 0 h 557682"/>
              <a:gd name="connsiteX2" fmla="*/ 2320617 w 2320617"/>
              <a:gd name="connsiteY2" fmla="*/ 557682 h 557682"/>
              <a:gd name="connsiteX3" fmla="*/ 0 w 2320617"/>
              <a:gd name="connsiteY3" fmla="*/ 557682 h 557682"/>
              <a:gd name="connsiteX4" fmla="*/ 0 w 2320617"/>
              <a:gd name="connsiteY4" fmla="*/ 0 h 557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617" h="557682">
                <a:moveTo>
                  <a:pt x="0" y="0"/>
                </a:moveTo>
                <a:lnTo>
                  <a:pt x="2320617" y="0"/>
                </a:lnTo>
                <a:lnTo>
                  <a:pt x="2320617" y="557682"/>
                </a:lnTo>
                <a:lnTo>
                  <a:pt x="0" y="557682"/>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59055" tIns="59055" rIns="59055" bIns="59055" numCol="1" spcCol="1270" anchor="ctr" anchorCtr="0">
            <a:noAutofit/>
          </a:bodyPr>
          <a:lstStyle/>
          <a:p>
            <a:pPr lvl="0" algn="ctr" defTabSz="1377950">
              <a:lnSpc>
                <a:spcPct val="90000"/>
              </a:lnSpc>
              <a:spcBef>
                <a:spcPct val="0"/>
              </a:spcBef>
              <a:spcAft>
                <a:spcPct val="5000"/>
              </a:spcAft>
            </a:pPr>
            <a:r>
              <a:rPr lang="en-US" sz="2400" kern="1200" dirty="0">
                <a:solidFill>
                  <a:srgbClr val="FF0000"/>
                </a:solidFill>
                <a:latin typeface="Arial" pitchFamily="34" charset="0"/>
                <a:cs typeface="Arial" pitchFamily="34" charset="0"/>
              </a:rPr>
              <a:t>Sung Sot cave</a:t>
            </a:r>
            <a:endParaRPr lang="en-GB" sz="2400" kern="1200" dirty="0">
              <a:solidFill>
                <a:srgbClr val="FF0000"/>
              </a:solidFill>
              <a:latin typeface="Arial" pitchFamily="34" charset="0"/>
              <a:cs typeface="Arial" pitchFamily="34" charset="0"/>
            </a:endParaRPr>
          </a:p>
        </p:txBody>
      </p:sp>
      <p:sp>
        <p:nvSpPr>
          <p:cNvPr id="10" name="Rectangle 9" descr="Kết quả hình ảnh cho Dau Go- Ha Long Bay"/>
          <p:cNvSpPr/>
          <p:nvPr/>
        </p:nvSpPr>
        <p:spPr>
          <a:xfrm>
            <a:off x="736925" y="3998139"/>
            <a:ext cx="2693062" cy="1828800"/>
          </a:xfrm>
          <a:prstGeom prst="rect">
            <a:avLst/>
          </a:prstGeom>
          <a:blipFill>
            <a:blip r:embed="rId4">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736925" y="5819173"/>
            <a:ext cx="2697480" cy="557682"/>
          </a:xfrm>
          <a:custGeom>
            <a:avLst/>
            <a:gdLst>
              <a:gd name="connsiteX0" fmla="*/ 0 w 2320617"/>
              <a:gd name="connsiteY0" fmla="*/ 0 h 557682"/>
              <a:gd name="connsiteX1" fmla="*/ 2320617 w 2320617"/>
              <a:gd name="connsiteY1" fmla="*/ 0 h 557682"/>
              <a:gd name="connsiteX2" fmla="*/ 2320617 w 2320617"/>
              <a:gd name="connsiteY2" fmla="*/ 557682 h 557682"/>
              <a:gd name="connsiteX3" fmla="*/ 0 w 2320617"/>
              <a:gd name="connsiteY3" fmla="*/ 557682 h 557682"/>
              <a:gd name="connsiteX4" fmla="*/ 0 w 2320617"/>
              <a:gd name="connsiteY4" fmla="*/ 0 h 557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617" h="557682">
                <a:moveTo>
                  <a:pt x="0" y="0"/>
                </a:moveTo>
                <a:lnTo>
                  <a:pt x="2320617" y="0"/>
                </a:lnTo>
                <a:lnTo>
                  <a:pt x="2320617" y="557682"/>
                </a:lnTo>
                <a:lnTo>
                  <a:pt x="0" y="557682"/>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59055" tIns="59055" rIns="59055" bIns="59055" numCol="1" spcCol="1270" anchor="ctr" anchorCtr="0">
            <a:noAutofit/>
          </a:bodyPr>
          <a:lstStyle/>
          <a:p>
            <a:pPr lvl="0" algn="ctr" defTabSz="1377950">
              <a:lnSpc>
                <a:spcPct val="90000"/>
              </a:lnSpc>
              <a:spcBef>
                <a:spcPct val="0"/>
              </a:spcBef>
              <a:spcAft>
                <a:spcPct val="5000"/>
              </a:spcAft>
            </a:pPr>
            <a:r>
              <a:rPr lang="en-US" sz="2400" kern="1200" dirty="0" err="1">
                <a:solidFill>
                  <a:srgbClr val="FF0000"/>
                </a:solidFill>
                <a:latin typeface="Arial" pitchFamily="34" charset="0"/>
                <a:cs typeface="Arial" pitchFamily="34" charset="0"/>
              </a:rPr>
              <a:t>Dau</a:t>
            </a:r>
            <a:r>
              <a:rPr lang="en-US" sz="2400" kern="1200" dirty="0">
                <a:solidFill>
                  <a:srgbClr val="FF0000"/>
                </a:solidFill>
                <a:latin typeface="Arial" pitchFamily="34" charset="0"/>
                <a:cs typeface="Arial" pitchFamily="34" charset="0"/>
              </a:rPr>
              <a:t> Go cave</a:t>
            </a:r>
            <a:endParaRPr lang="en-GB" sz="2400" kern="1200" dirty="0">
              <a:solidFill>
                <a:srgbClr val="FF0000"/>
              </a:solidFill>
              <a:latin typeface="Arial" pitchFamily="34" charset="0"/>
              <a:cs typeface="Arial" pitchFamily="34" charset="0"/>
            </a:endParaRPr>
          </a:p>
        </p:txBody>
      </p:sp>
      <p:sp>
        <p:nvSpPr>
          <p:cNvPr id="12" name="Rectangle 11" descr="Kết quả hình ảnh cho Hang Tam Cung- VịnhHa Long"/>
          <p:cNvSpPr/>
          <p:nvPr/>
        </p:nvSpPr>
        <p:spPr>
          <a:xfrm>
            <a:off x="5592910" y="3998139"/>
            <a:ext cx="2693062" cy="1828800"/>
          </a:xfrm>
          <a:prstGeom prst="rect">
            <a:avLst/>
          </a:prstGeom>
          <a:blipFill>
            <a:blip r:embed="rId5" cstate="print">
              <a:extLst>
                <a:ext uri="{28A0092B-C50C-407E-A947-70E740481C1C}">
                  <a14:useLocalDpi xmlns:a14="http://schemas.microsoft.com/office/drawing/2010/main" val="0"/>
                </a:ext>
              </a:extLst>
            </a:blip>
            <a:srcRect/>
            <a:stretch>
              <a:fillRect l="-2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5592910" y="5819173"/>
            <a:ext cx="2697480" cy="557682"/>
          </a:xfrm>
          <a:custGeom>
            <a:avLst/>
            <a:gdLst>
              <a:gd name="connsiteX0" fmla="*/ 0 w 2320617"/>
              <a:gd name="connsiteY0" fmla="*/ 0 h 557682"/>
              <a:gd name="connsiteX1" fmla="*/ 2320617 w 2320617"/>
              <a:gd name="connsiteY1" fmla="*/ 0 h 557682"/>
              <a:gd name="connsiteX2" fmla="*/ 2320617 w 2320617"/>
              <a:gd name="connsiteY2" fmla="*/ 557682 h 557682"/>
              <a:gd name="connsiteX3" fmla="*/ 0 w 2320617"/>
              <a:gd name="connsiteY3" fmla="*/ 557682 h 557682"/>
              <a:gd name="connsiteX4" fmla="*/ 0 w 2320617"/>
              <a:gd name="connsiteY4" fmla="*/ 0 h 557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617" h="557682">
                <a:moveTo>
                  <a:pt x="0" y="0"/>
                </a:moveTo>
                <a:lnTo>
                  <a:pt x="2320617" y="0"/>
                </a:lnTo>
                <a:lnTo>
                  <a:pt x="2320617" y="557682"/>
                </a:lnTo>
                <a:lnTo>
                  <a:pt x="0" y="557682"/>
                </a:lnTo>
                <a:lnTo>
                  <a:pt x="0" y="0"/>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59055" tIns="59055" rIns="59055" bIns="59055" numCol="1" spcCol="1270" anchor="ctr" anchorCtr="0">
            <a:noAutofit/>
          </a:bodyPr>
          <a:lstStyle/>
          <a:p>
            <a:pPr lvl="0" algn="ctr" defTabSz="1377950">
              <a:lnSpc>
                <a:spcPct val="90000"/>
              </a:lnSpc>
              <a:spcBef>
                <a:spcPct val="0"/>
              </a:spcBef>
              <a:spcAft>
                <a:spcPct val="5000"/>
              </a:spcAft>
            </a:pPr>
            <a:r>
              <a:rPr lang="en-US" sz="2400" kern="1200" dirty="0">
                <a:solidFill>
                  <a:srgbClr val="FF0000"/>
                </a:solidFill>
                <a:latin typeface="Arial" pitchFamily="34" charset="0"/>
                <a:cs typeface="Arial" pitchFamily="34" charset="0"/>
              </a:rPr>
              <a:t>Tam </a:t>
            </a:r>
            <a:r>
              <a:rPr lang="en-US" sz="2400" kern="1200" dirty="0" err="1">
                <a:solidFill>
                  <a:srgbClr val="FF0000"/>
                </a:solidFill>
                <a:latin typeface="Arial" pitchFamily="34" charset="0"/>
                <a:cs typeface="Arial" pitchFamily="34" charset="0"/>
              </a:rPr>
              <a:t>Cung</a:t>
            </a:r>
            <a:r>
              <a:rPr lang="en-US" sz="2400" kern="1200" dirty="0">
                <a:solidFill>
                  <a:srgbClr val="FF0000"/>
                </a:solidFill>
                <a:latin typeface="Arial" pitchFamily="34" charset="0"/>
                <a:cs typeface="Arial" pitchFamily="34" charset="0"/>
              </a:rPr>
              <a:t> cave</a:t>
            </a:r>
            <a:endParaRPr lang="en-GB" sz="2400" kern="1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9634626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322008" y="3230728"/>
            <a:ext cx="2587752" cy="731520"/>
          </a:xfrm>
          <a:custGeom>
            <a:avLst/>
            <a:gdLst>
              <a:gd name="connsiteX0" fmla="*/ 0 w 8229600"/>
              <a:gd name="connsiteY0" fmla="*/ 151908 h 911430"/>
              <a:gd name="connsiteX1" fmla="*/ 151908 w 8229600"/>
              <a:gd name="connsiteY1" fmla="*/ 0 h 911430"/>
              <a:gd name="connsiteX2" fmla="*/ 8077692 w 8229600"/>
              <a:gd name="connsiteY2" fmla="*/ 0 h 911430"/>
              <a:gd name="connsiteX3" fmla="*/ 8229600 w 8229600"/>
              <a:gd name="connsiteY3" fmla="*/ 151908 h 911430"/>
              <a:gd name="connsiteX4" fmla="*/ 8229600 w 8229600"/>
              <a:gd name="connsiteY4" fmla="*/ 759522 h 911430"/>
              <a:gd name="connsiteX5" fmla="*/ 8077692 w 8229600"/>
              <a:gd name="connsiteY5" fmla="*/ 911430 h 911430"/>
              <a:gd name="connsiteX6" fmla="*/ 151908 w 8229600"/>
              <a:gd name="connsiteY6" fmla="*/ 911430 h 911430"/>
              <a:gd name="connsiteX7" fmla="*/ 0 w 8229600"/>
              <a:gd name="connsiteY7" fmla="*/ 759522 h 911430"/>
              <a:gd name="connsiteX8" fmla="*/ 0 w 8229600"/>
              <a:gd name="connsiteY8" fmla="*/ 151908 h 9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911430">
                <a:moveTo>
                  <a:pt x="0" y="151908"/>
                </a:moveTo>
                <a:cubicBezTo>
                  <a:pt x="0" y="68012"/>
                  <a:pt x="68012" y="0"/>
                  <a:pt x="151908" y="0"/>
                </a:cubicBezTo>
                <a:lnTo>
                  <a:pt x="8077692" y="0"/>
                </a:lnTo>
                <a:cubicBezTo>
                  <a:pt x="8161588" y="0"/>
                  <a:pt x="8229600" y="68012"/>
                  <a:pt x="8229600" y="151908"/>
                </a:cubicBezTo>
                <a:lnTo>
                  <a:pt x="8229600" y="759522"/>
                </a:lnTo>
                <a:cubicBezTo>
                  <a:pt x="8229600" y="843418"/>
                  <a:pt x="8161588" y="911430"/>
                  <a:pt x="8077692" y="911430"/>
                </a:cubicBezTo>
                <a:lnTo>
                  <a:pt x="151908" y="911430"/>
                </a:lnTo>
                <a:cubicBezTo>
                  <a:pt x="68012" y="911430"/>
                  <a:pt x="0" y="843418"/>
                  <a:pt x="0" y="759522"/>
                </a:cubicBezTo>
                <a:lnTo>
                  <a:pt x="0" y="151908"/>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189272" tIns="189272" rIns="189272" bIns="189272" numCol="1" spcCol="1270" anchor="ctr" anchorCtr="0">
            <a:noAutofit/>
          </a:bodyPr>
          <a:lstStyle/>
          <a:p>
            <a:pPr lvl="0" algn="ctr" defTabSz="1689100" rtl="0">
              <a:lnSpc>
                <a:spcPct val="90000"/>
              </a:lnSpc>
              <a:spcBef>
                <a:spcPct val="0"/>
              </a:spcBef>
              <a:spcAft>
                <a:spcPct val="35000"/>
              </a:spcAft>
            </a:pPr>
            <a:r>
              <a:rPr lang="en-GB" sz="2000" kern="1200" dirty="0">
                <a:solidFill>
                  <a:srgbClr val="FF0000"/>
                </a:solidFill>
                <a:latin typeface="Arial" pitchFamily="34" charset="0"/>
                <a:cs typeface="Arial" pitchFamily="34" charset="0"/>
              </a:rPr>
              <a:t>Deer Cave (Borneo, Malaysia)</a:t>
            </a:r>
          </a:p>
        </p:txBody>
      </p:sp>
      <p:sp>
        <p:nvSpPr>
          <p:cNvPr id="10" name="Freeform 9"/>
          <p:cNvSpPr/>
          <p:nvPr/>
        </p:nvSpPr>
        <p:spPr>
          <a:xfrm>
            <a:off x="6201391" y="3220000"/>
            <a:ext cx="2587752" cy="731520"/>
          </a:xfrm>
          <a:custGeom>
            <a:avLst/>
            <a:gdLst>
              <a:gd name="connsiteX0" fmla="*/ 0 w 8229600"/>
              <a:gd name="connsiteY0" fmla="*/ 151908 h 911430"/>
              <a:gd name="connsiteX1" fmla="*/ 151908 w 8229600"/>
              <a:gd name="connsiteY1" fmla="*/ 0 h 911430"/>
              <a:gd name="connsiteX2" fmla="*/ 8077692 w 8229600"/>
              <a:gd name="connsiteY2" fmla="*/ 0 h 911430"/>
              <a:gd name="connsiteX3" fmla="*/ 8229600 w 8229600"/>
              <a:gd name="connsiteY3" fmla="*/ 151908 h 911430"/>
              <a:gd name="connsiteX4" fmla="*/ 8229600 w 8229600"/>
              <a:gd name="connsiteY4" fmla="*/ 759522 h 911430"/>
              <a:gd name="connsiteX5" fmla="*/ 8077692 w 8229600"/>
              <a:gd name="connsiteY5" fmla="*/ 911430 h 911430"/>
              <a:gd name="connsiteX6" fmla="*/ 151908 w 8229600"/>
              <a:gd name="connsiteY6" fmla="*/ 911430 h 911430"/>
              <a:gd name="connsiteX7" fmla="*/ 0 w 8229600"/>
              <a:gd name="connsiteY7" fmla="*/ 759522 h 911430"/>
              <a:gd name="connsiteX8" fmla="*/ 0 w 8229600"/>
              <a:gd name="connsiteY8" fmla="*/ 151908 h 9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911430">
                <a:moveTo>
                  <a:pt x="0" y="151908"/>
                </a:moveTo>
                <a:cubicBezTo>
                  <a:pt x="0" y="68012"/>
                  <a:pt x="68012" y="0"/>
                  <a:pt x="151908" y="0"/>
                </a:cubicBezTo>
                <a:lnTo>
                  <a:pt x="8077692" y="0"/>
                </a:lnTo>
                <a:cubicBezTo>
                  <a:pt x="8161588" y="0"/>
                  <a:pt x="8229600" y="68012"/>
                  <a:pt x="8229600" y="151908"/>
                </a:cubicBezTo>
                <a:lnTo>
                  <a:pt x="8229600" y="759522"/>
                </a:lnTo>
                <a:cubicBezTo>
                  <a:pt x="8229600" y="843418"/>
                  <a:pt x="8161588" y="911430"/>
                  <a:pt x="8077692" y="911430"/>
                </a:cubicBezTo>
                <a:lnTo>
                  <a:pt x="151908" y="911430"/>
                </a:lnTo>
                <a:cubicBezTo>
                  <a:pt x="68012" y="911430"/>
                  <a:pt x="0" y="843418"/>
                  <a:pt x="0" y="759522"/>
                </a:cubicBezTo>
                <a:lnTo>
                  <a:pt x="0" y="151908"/>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189272" tIns="189272" rIns="189272" bIns="189272" numCol="1" spcCol="1270" anchor="ctr" anchorCtr="0">
            <a:noAutofit/>
          </a:bodyPr>
          <a:lstStyle/>
          <a:p>
            <a:pPr lvl="0" algn="ctr" defTabSz="1689100" rtl="0">
              <a:lnSpc>
                <a:spcPct val="90000"/>
              </a:lnSpc>
              <a:spcBef>
                <a:spcPct val="0"/>
              </a:spcBef>
              <a:spcAft>
                <a:spcPct val="35000"/>
              </a:spcAft>
            </a:pPr>
            <a:r>
              <a:rPr lang="en-GB" sz="2000" kern="1200" dirty="0">
                <a:solidFill>
                  <a:srgbClr val="FF0000"/>
                </a:solidFill>
                <a:latin typeface="Arial" pitchFamily="34" charset="0"/>
                <a:cs typeface="Arial" pitchFamily="34" charset="0"/>
              </a:rPr>
              <a:t>Onondaga Cave (Missouri, USA)</a:t>
            </a:r>
          </a:p>
        </p:txBody>
      </p:sp>
      <p:sp>
        <p:nvSpPr>
          <p:cNvPr id="11" name="Freeform 10"/>
          <p:cNvSpPr/>
          <p:nvPr/>
        </p:nvSpPr>
        <p:spPr>
          <a:xfrm>
            <a:off x="3263572" y="3230728"/>
            <a:ext cx="2587752" cy="731520"/>
          </a:xfrm>
          <a:custGeom>
            <a:avLst/>
            <a:gdLst>
              <a:gd name="connsiteX0" fmla="*/ 0 w 8229600"/>
              <a:gd name="connsiteY0" fmla="*/ 151908 h 911430"/>
              <a:gd name="connsiteX1" fmla="*/ 151908 w 8229600"/>
              <a:gd name="connsiteY1" fmla="*/ 0 h 911430"/>
              <a:gd name="connsiteX2" fmla="*/ 8077692 w 8229600"/>
              <a:gd name="connsiteY2" fmla="*/ 0 h 911430"/>
              <a:gd name="connsiteX3" fmla="*/ 8229600 w 8229600"/>
              <a:gd name="connsiteY3" fmla="*/ 151908 h 911430"/>
              <a:gd name="connsiteX4" fmla="*/ 8229600 w 8229600"/>
              <a:gd name="connsiteY4" fmla="*/ 759522 h 911430"/>
              <a:gd name="connsiteX5" fmla="*/ 8077692 w 8229600"/>
              <a:gd name="connsiteY5" fmla="*/ 911430 h 911430"/>
              <a:gd name="connsiteX6" fmla="*/ 151908 w 8229600"/>
              <a:gd name="connsiteY6" fmla="*/ 911430 h 911430"/>
              <a:gd name="connsiteX7" fmla="*/ 0 w 8229600"/>
              <a:gd name="connsiteY7" fmla="*/ 759522 h 911430"/>
              <a:gd name="connsiteX8" fmla="*/ 0 w 8229600"/>
              <a:gd name="connsiteY8" fmla="*/ 151908 h 9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911430">
                <a:moveTo>
                  <a:pt x="0" y="151908"/>
                </a:moveTo>
                <a:cubicBezTo>
                  <a:pt x="0" y="68012"/>
                  <a:pt x="68012" y="0"/>
                  <a:pt x="151908" y="0"/>
                </a:cubicBezTo>
                <a:lnTo>
                  <a:pt x="8077692" y="0"/>
                </a:lnTo>
                <a:cubicBezTo>
                  <a:pt x="8161588" y="0"/>
                  <a:pt x="8229600" y="68012"/>
                  <a:pt x="8229600" y="151908"/>
                </a:cubicBezTo>
                <a:lnTo>
                  <a:pt x="8229600" y="759522"/>
                </a:lnTo>
                <a:cubicBezTo>
                  <a:pt x="8229600" y="843418"/>
                  <a:pt x="8161588" y="911430"/>
                  <a:pt x="8077692" y="911430"/>
                </a:cubicBezTo>
                <a:lnTo>
                  <a:pt x="151908" y="911430"/>
                </a:lnTo>
                <a:cubicBezTo>
                  <a:pt x="68012" y="911430"/>
                  <a:pt x="0" y="843418"/>
                  <a:pt x="0" y="759522"/>
                </a:cubicBezTo>
                <a:lnTo>
                  <a:pt x="0" y="151908"/>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189272" tIns="189272" rIns="189272" bIns="189272" numCol="1" spcCol="1270" anchor="ctr" anchorCtr="0">
            <a:noAutofit/>
          </a:bodyPr>
          <a:lstStyle/>
          <a:p>
            <a:pPr lvl="0" algn="ctr" defTabSz="1689100" rtl="0">
              <a:lnSpc>
                <a:spcPct val="90000"/>
              </a:lnSpc>
              <a:spcBef>
                <a:spcPct val="0"/>
              </a:spcBef>
              <a:spcAft>
                <a:spcPct val="35000"/>
              </a:spcAft>
            </a:pPr>
            <a:r>
              <a:rPr lang="fr-FR" sz="2000" kern="1200" dirty="0" err="1">
                <a:solidFill>
                  <a:srgbClr val="FF0000"/>
                </a:solidFill>
                <a:latin typeface="Arial" pitchFamily="34" charset="0"/>
                <a:cs typeface="Arial" pitchFamily="34" charset="0"/>
              </a:rPr>
              <a:t>Gou</a:t>
            </a:r>
            <a:r>
              <a:rPr lang="fr-FR" sz="2000" kern="1200" dirty="0">
                <a:solidFill>
                  <a:srgbClr val="FF0000"/>
                </a:solidFill>
                <a:latin typeface="Arial" pitchFamily="34" charset="0"/>
                <a:cs typeface="Arial" pitchFamily="34" charset="0"/>
              </a:rPr>
              <a:t> </a:t>
            </a:r>
            <a:r>
              <a:rPr lang="fr-FR" sz="2000" kern="1200" dirty="0" err="1">
                <a:solidFill>
                  <a:srgbClr val="FF0000"/>
                </a:solidFill>
                <a:latin typeface="Arial" pitchFamily="34" charset="0"/>
                <a:cs typeface="Arial" pitchFamily="34" charset="0"/>
              </a:rPr>
              <a:t>re</a:t>
            </a:r>
            <a:r>
              <a:rPr lang="fr-FR" sz="2000" kern="1200" dirty="0">
                <a:solidFill>
                  <a:srgbClr val="FF0000"/>
                </a:solidFill>
                <a:latin typeface="Arial" pitchFamily="34" charset="0"/>
                <a:cs typeface="Arial" pitchFamily="34" charset="0"/>
              </a:rPr>
              <a:t> Berger Cave (France)</a:t>
            </a:r>
            <a:endParaRPr lang="en-GB" sz="2000" kern="1200" dirty="0">
              <a:solidFill>
                <a:srgbClr val="FF0000"/>
              </a:solidFill>
              <a:latin typeface="Arial" pitchFamily="34" charset="0"/>
              <a:cs typeface="Arial" pitchFamily="34" charset="0"/>
            </a:endParaRPr>
          </a:p>
        </p:txBody>
      </p:sp>
      <p:sp>
        <p:nvSpPr>
          <p:cNvPr id="12" name="Freeform 11"/>
          <p:cNvSpPr/>
          <p:nvPr/>
        </p:nvSpPr>
        <p:spPr>
          <a:xfrm>
            <a:off x="322058" y="5897325"/>
            <a:ext cx="2587752" cy="731520"/>
          </a:xfrm>
          <a:custGeom>
            <a:avLst/>
            <a:gdLst>
              <a:gd name="connsiteX0" fmla="*/ 0 w 8229600"/>
              <a:gd name="connsiteY0" fmla="*/ 151908 h 911430"/>
              <a:gd name="connsiteX1" fmla="*/ 151908 w 8229600"/>
              <a:gd name="connsiteY1" fmla="*/ 0 h 911430"/>
              <a:gd name="connsiteX2" fmla="*/ 8077692 w 8229600"/>
              <a:gd name="connsiteY2" fmla="*/ 0 h 911430"/>
              <a:gd name="connsiteX3" fmla="*/ 8229600 w 8229600"/>
              <a:gd name="connsiteY3" fmla="*/ 151908 h 911430"/>
              <a:gd name="connsiteX4" fmla="*/ 8229600 w 8229600"/>
              <a:gd name="connsiteY4" fmla="*/ 759522 h 911430"/>
              <a:gd name="connsiteX5" fmla="*/ 8077692 w 8229600"/>
              <a:gd name="connsiteY5" fmla="*/ 911430 h 911430"/>
              <a:gd name="connsiteX6" fmla="*/ 151908 w 8229600"/>
              <a:gd name="connsiteY6" fmla="*/ 911430 h 911430"/>
              <a:gd name="connsiteX7" fmla="*/ 0 w 8229600"/>
              <a:gd name="connsiteY7" fmla="*/ 759522 h 911430"/>
              <a:gd name="connsiteX8" fmla="*/ 0 w 8229600"/>
              <a:gd name="connsiteY8" fmla="*/ 151908 h 9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911430">
                <a:moveTo>
                  <a:pt x="0" y="151908"/>
                </a:moveTo>
                <a:cubicBezTo>
                  <a:pt x="0" y="68012"/>
                  <a:pt x="68012" y="0"/>
                  <a:pt x="151908" y="0"/>
                </a:cubicBezTo>
                <a:lnTo>
                  <a:pt x="8077692" y="0"/>
                </a:lnTo>
                <a:cubicBezTo>
                  <a:pt x="8161588" y="0"/>
                  <a:pt x="8229600" y="68012"/>
                  <a:pt x="8229600" y="151908"/>
                </a:cubicBezTo>
                <a:lnTo>
                  <a:pt x="8229600" y="759522"/>
                </a:lnTo>
                <a:cubicBezTo>
                  <a:pt x="8229600" y="843418"/>
                  <a:pt x="8161588" y="911430"/>
                  <a:pt x="8077692" y="911430"/>
                </a:cubicBezTo>
                <a:lnTo>
                  <a:pt x="151908" y="911430"/>
                </a:lnTo>
                <a:cubicBezTo>
                  <a:pt x="68012" y="911430"/>
                  <a:pt x="0" y="843418"/>
                  <a:pt x="0" y="759522"/>
                </a:cubicBezTo>
                <a:lnTo>
                  <a:pt x="0" y="151908"/>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189272" tIns="189272" rIns="189272" bIns="189272" numCol="1" spcCol="1270" anchor="ctr" anchorCtr="0">
            <a:noAutofit/>
          </a:bodyPr>
          <a:lstStyle/>
          <a:p>
            <a:pPr lvl="0" algn="ctr" defTabSz="1689100" rtl="0">
              <a:lnSpc>
                <a:spcPct val="90000"/>
              </a:lnSpc>
              <a:spcBef>
                <a:spcPct val="0"/>
              </a:spcBef>
              <a:spcAft>
                <a:spcPct val="35000"/>
              </a:spcAft>
            </a:pPr>
            <a:r>
              <a:rPr lang="en-US" sz="2000" kern="1200" dirty="0">
                <a:solidFill>
                  <a:srgbClr val="FF0000"/>
                </a:solidFill>
                <a:latin typeface="Arial" pitchFamily="34" charset="0"/>
                <a:cs typeface="Arial" pitchFamily="34" charset="0"/>
              </a:rPr>
              <a:t>Reed Flute Cave (Guilin, China)</a:t>
            </a:r>
            <a:endParaRPr lang="en-GB" sz="2000" kern="1200" dirty="0">
              <a:solidFill>
                <a:srgbClr val="FF0000"/>
              </a:solidFill>
              <a:latin typeface="Arial" pitchFamily="34" charset="0"/>
              <a:cs typeface="Arial" pitchFamily="34" charset="0"/>
            </a:endParaRPr>
          </a:p>
        </p:txBody>
      </p:sp>
      <p:sp>
        <p:nvSpPr>
          <p:cNvPr id="13" name="Freeform 12"/>
          <p:cNvSpPr/>
          <p:nvPr/>
        </p:nvSpPr>
        <p:spPr>
          <a:xfrm>
            <a:off x="3261700" y="5897325"/>
            <a:ext cx="2587752" cy="731520"/>
          </a:xfrm>
          <a:custGeom>
            <a:avLst/>
            <a:gdLst>
              <a:gd name="connsiteX0" fmla="*/ 0 w 8229600"/>
              <a:gd name="connsiteY0" fmla="*/ 151908 h 911430"/>
              <a:gd name="connsiteX1" fmla="*/ 151908 w 8229600"/>
              <a:gd name="connsiteY1" fmla="*/ 0 h 911430"/>
              <a:gd name="connsiteX2" fmla="*/ 8077692 w 8229600"/>
              <a:gd name="connsiteY2" fmla="*/ 0 h 911430"/>
              <a:gd name="connsiteX3" fmla="*/ 8229600 w 8229600"/>
              <a:gd name="connsiteY3" fmla="*/ 151908 h 911430"/>
              <a:gd name="connsiteX4" fmla="*/ 8229600 w 8229600"/>
              <a:gd name="connsiteY4" fmla="*/ 759522 h 911430"/>
              <a:gd name="connsiteX5" fmla="*/ 8077692 w 8229600"/>
              <a:gd name="connsiteY5" fmla="*/ 911430 h 911430"/>
              <a:gd name="connsiteX6" fmla="*/ 151908 w 8229600"/>
              <a:gd name="connsiteY6" fmla="*/ 911430 h 911430"/>
              <a:gd name="connsiteX7" fmla="*/ 0 w 8229600"/>
              <a:gd name="connsiteY7" fmla="*/ 759522 h 911430"/>
              <a:gd name="connsiteX8" fmla="*/ 0 w 8229600"/>
              <a:gd name="connsiteY8" fmla="*/ 151908 h 9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911430">
                <a:moveTo>
                  <a:pt x="0" y="151908"/>
                </a:moveTo>
                <a:cubicBezTo>
                  <a:pt x="0" y="68012"/>
                  <a:pt x="68012" y="0"/>
                  <a:pt x="151908" y="0"/>
                </a:cubicBezTo>
                <a:lnTo>
                  <a:pt x="8077692" y="0"/>
                </a:lnTo>
                <a:cubicBezTo>
                  <a:pt x="8161588" y="0"/>
                  <a:pt x="8229600" y="68012"/>
                  <a:pt x="8229600" y="151908"/>
                </a:cubicBezTo>
                <a:lnTo>
                  <a:pt x="8229600" y="759522"/>
                </a:lnTo>
                <a:cubicBezTo>
                  <a:pt x="8229600" y="843418"/>
                  <a:pt x="8161588" y="911430"/>
                  <a:pt x="8077692" y="911430"/>
                </a:cubicBezTo>
                <a:lnTo>
                  <a:pt x="151908" y="911430"/>
                </a:lnTo>
                <a:cubicBezTo>
                  <a:pt x="68012" y="911430"/>
                  <a:pt x="0" y="843418"/>
                  <a:pt x="0" y="759522"/>
                </a:cubicBezTo>
                <a:lnTo>
                  <a:pt x="0" y="151908"/>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189272" tIns="189272" rIns="189272" bIns="189272" numCol="1" spcCol="1270" anchor="ctr" anchorCtr="0">
            <a:noAutofit/>
          </a:bodyPr>
          <a:lstStyle/>
          <a:p>
            <a:pPr lvl="0" algn="ctr" defTabSz="1689100" rtl="0">
              <a:lnSpc>
                <a:spcPct val="90000"/>
              </a:lnSpc>
              <a:spcBef>
                <a:spcPct val="0"/>
              </a:spcBef>
              <a:spcAft>
                <a:spcPct val="35000"/>
              </a:spcAft>
            </a:pPr>
            <a:r>
              <a:rPr lang="en-GB" sz="2000" kern="1200" dirty="0" err="1">
                <a:solidFill>
                  <a:srgbClr val="FF0000"/>
                </a:solidFill>
                <a:latin typeface="Arial" pitchFamily="34" charset="0"/>
                <a:cs typeface="Arial" pitchFamily="34" charset="0"/>
              </a:rPr>
              <a:t>Fingal’s</a:t>
            </a:r>
            <a:r>
              <a:rPr lang="en-GB" sz="2000" kern="1200" dirty="0">
                <a:solidFill>
                  <a:srgbClr val="FF0000"/>
                </a:solidFill>
                <a:latin typeface="Arial" pitchFamily="34" charset="0"/>
                <a:cs typeface="Arial" pitchFamily="34" charset="0"/>
              </a:rPr>
              <a:t> Cave (Scotland),</a:t>
            </a:r>
          </a:p>
        </p:txBody>
      </p:sp>
      <p:sp>
        <p:nvSpPr>
          <p:cNvPr id="14" name="Freeform 13"/>
          <p:cNvSpPr/>
          <p:nvPr/>
        </p:nvSpPr>
        <p:spPr>
          <a:xfrm>
            <a:off x="6201391" y="5897325"/>
            <a:ext cx="2587752" cy="731520"/>
          </a:xfrm>
          <a:custGeom>
            <a:avLst/>
            <a:gdLst>
              <a:gd name="connsiteX0" fmla="*/ 0 w 8229600"/>
              <a:gd name="connsiteY0" fmla="*/ 151908 h 911430"/>
              <a:gd name="connsiteX1" fmla="*/ 151908 w 8229600"/>
              <a:gd name="connsiteY1" fmla="*/ 0 h 911430"/>
              <a:gd name="connsiteX2" fmla="*/ 8077692 w 8229600"/>
              <a:gd name="connsiteY2" fmla="*/ 0 h 911430"/>
              <a:gd name="connsiteX3" fmla="*/ 8229600 w 8229600"/>
              <a:gd name="connsiteY3" fmla="*/ 151908 h 911430"/>
              <a:gd name="connsiteX4" fmla="*/ 8229600 w 8229600"/>
              <a:gd name="connsiteY4" fmla="*/ 759522 h 911430"/>
              <a:gd name="connsiteX5" fmla="*/ 8077692 w 8229600"/>
              <a:gd name="connsiteY5" fmla="*/ 911430 h 911430"/>
              <a:gd name="connsiteX6" fmla="*/ 151908 w 8229600"/>
              <a:gd name="connsiteY6" fmla="*/ 911430 h 911430"/>
              <a:gd name="connsiteX7" fmla="*/ 0 w 8229600"/>
              <a:gd name="connsiteY7" fmla="*/ 759522 h 911430"/>
              <a:gd name="connsiteX8" fmla="*/ 0 w 8229600"/>
              <a:gd name="connsiteY8" fmla="*/ 151908 h 9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911430">
                <a:moveTo>
                  <a:pt x="0" y="151908"/>
                </a:moveTo>
                <a:cubicBezTo>
                  <a:pt x="0" y="68012"/>
                  <a:pt x="68012" y="0"/>
                  <a:pt x="151908" y="0"/>
                </a:cubicBezTo>
                <a:lnTo>
                  <a:pt x="8077692" y="0"/>
                </a:lnTo>
                <a:cubicBezTo>
                  <a:pt x="8161588" y="0"/>
                  <a:pt x="8229600" y="68012"/>
                  <a:pt x="8229600" y="151908"/>
                </a:cubicBezTo>
                <a:lnTo>
                  <a:pt x="8229600" y="759522"/>
                </a:lnTo>
                <a:cubicBezTo>
                  <a:pt x="8229600" y="843418"/>
                  <a:pt x="8161588" y="911430"/>
                  <a:pt x="8077692" y="911430"/>
                </a:cubicBezTo>
                <a:lnTo>
                  <a:pt x="151908" y="911430"/>
                </a:lnTo>
                <a:cubicBezTo>
                  <a:pt x="68012" y="911430"/>
                  <a:pt x="0" y="843418"/>
                  <a:pt x="0" y="759522"/>
                </a:cubicBezTo>
                <a:lnTo>
                  <a:pt x="0" y="151908"/>
                </a:lnTo>
                <a:close/>
              </a:path>
            </a:pathLst>
          </a:custGeom>
          <a:noFill/>
          <a:ln>
            <a:noFill/>
          </a:ln>
        </p:spPr>
        <p:style>
          <a:lnRef idx="1">
            <a:schemeClr val="dk1"/>
          </a:lnRef>
          <a:fillRef idx="2">
            <a:schemeClr val="dk1"/>
          </a:fillRef>
          <a:effectRef idx="1">
            <a:schemeClr val="dk1"/>
          </a:effectRef>
          <a:fontRef idx="minor">
            <a:schemeClr val="dk1"/>
          </a:fontRef>
        </p:style>
        <p:txBody>
          <a:bodyPr spcFirstLastPara="0" vert="horz" wrap="square" lIns="189272" tIns="189272" rIns="189272" bIns="189272" numCol="1" spcCol="1270" anchor="ctr" anchorCtr="0">
            <a:noAutofit/>
          </a:bodyPr>
          <a:lstStyle/>
          <a:p>
            <a:pPr lvl="0" algn="ctr" defTabSz="1689100" rtl="0">
              <a:lnSpc>
                <a:spcPct val="90000"/>
              </a:lnSpc>
              <a:spcBef>
                <a:spcPct val="0"/>
              </a:spcBef>
              <a:spcAft>
                <a:spcPct val="35000"/>
              </a:spcAft>
            </a:pPr>
            <a:r>
              <a:rPr lang="en-GB" sz="2000" kern="1200" dirty="0">
                <a:solidFill>
                  <a:srgbClr val="FF0000"/>
                </a:solidFill>
                <a:latin typeface="Arial" pitchFamily="34" charset="0"/>
                <a:cs typeface="Arial" pitchFamily="34" charset="0"/>
              </a:rPr>
              <a:t>Cave of Crystals (Mexico)</a:t>
            </a:r>
          </a:p>
        </p:txBody>
      </p:sp>
      <p:sp>
        <p:nvSpPr>
          <p:cNvPr id="4" name="Slide Number Placeholder 3"/>
          <p:cNvSpPr>
            <a:spLocks noGrp="1"/>
          </p:cNvSpPr>
          <p:nvPr>
            <p:ph type="sldNum" sz="quarter" idx="12"/>
          </p:nvPr>
        </p:nvSpPr>
        <p:spPr/>
        <p:txBody>
          <a:bodyPr/>
          <a:lstStyle/>
          <a:p>
            <a:fld id="{A397C43D-27AD-4A3D-8DEC-66A95DD9E4BC}" type="slidenum">
              <a:rPr lang="en-GB" smtClean="0"/>
              <a:pPr/>
              <a:t>4</a:t>
            </a:fld>
            <a:endParaRPr lang="en-GB" dirty="0"/>
          </a:p>
        </p:txBody>
      </p:sp>
      <p:sp>
        <p:nvSpPr>
          <p:cNvPr id="6" name="Rectangle 5"/>
          <p:cNvSpPr/>
          <p:nvPr/>
        </p:nvSpPr>
        <p:spPr>
          <a:xfrm>
            <a:off x="2438400" y="296324"/>
            <a:ext cx="4899098" cy="56188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nSpc>
                <a:spcPct val="120000"/>
              </a:lnSpc>
              <a:buClr>
                <a:schemeClr val="accent6">
                  <a:lumMod val="75000"/>
                </a:schemeClr>
              </a:buClr>
            </a:pPr>
            <a:r>
              <a:rPr lang="en-US" sz="2800" b="1" dirty="0">
                <a:solidFill>
                  <a:schemeClr val="bg1"/>
                </a:solidFill>
                <a:latin typeface="Arial" pitchFamily="34" charset="0"/>
                <a:cs typeface="Arial" pitchFamily="34" charset="0"/>
              </a:rPr>
              <a:t>Famous caves in the world:</a:t>
            </a:r>
          </a:p>
        </p:txBody>
      </p:sp>
      <p:sp>
        <p:nvSpPr>
          <p:cNvPr id="5" name="Rectangle 4"/>
          <p:cNvSpPr/>
          <p:nvPr/>
        </p:nvSpPr>
        <p:spPr>
          <a:xfrm>
            <a:off x="322008" y="1306793"/>
            <a:ext cx="2587802" cy="1912376"/>
          </a:xfrm>
          <a:prstGeom prst="rect">
            <a:avLst/>
          </a:prstGeom>
          <a:blipFill>
            <a:blip r:embed="rId2">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7" descr="Related image"/>
          <p:cNvSpPr/>
          <p:nvPr/>
        </p:nvSpPr>
        <p:spPr>
          <a:xfrm>
            <a:off x="3263572" y="1306793"/>
            <a:ext cx="2587802" cy="1912376"/>
          </a:xfrm>
          <a:prstGeom prst="rect">
            <a:avLst/>
          </a:prstGeom>
          <a:blipFill>
            <a:blip r:embed="rId3" cstate="print">
              <a:extLst>
                <a:ext uri="{28A0092B-C50C-407E-A947-70E740481C1C}">
                  <a14:useLocalDpi xmlns:a14="http://schemas.microsoft.com/office/drawing/2010/main" val="0"/>
                </a:ext>
              </a:extLst>
            </a:blip>
            <a:srcRect/>
            <a:stretch>
              <a:fillRect l="-16000" r="-1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Rectangle 16"/>
          <p:cNvSpPr/>
          <p:nvPr/>
        </p:nvSpPr>
        <p:spPr>
          <a:xfrm>
            <a:off x="6201391" y="1306793"/>
            <a:ext cx="2587802" cy="1912376"/>
          </a:xfrm>
          <a:prstGeom prst="rect">
            <a:avLst/>
          </a:prstGeom>
          <a:blipFill>
            <a:blip r:embed="rId4" cstate="print">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322008" y="3984949"/>
            <a:ext cx="2587802" cy="1912376"/>
          </a:xfrm>
          <a:prstGeom prst="rect">
            <a:avLst/>
          </a:prstGeom>
          <a:blipFill>
            <a:blip r:embed="rId5" cstate="print">
              <a:extLst>
                <a:ext uri="{28A0092B-C50C-407E-A947-70E740481C1C}">
                  <a14:useLocalDpi xmlns:a14="http://schemas.microsoft.com/office/drawing/2010/main" val="0"/>
                </a:ext>
              </a:extLst>
            </a:blip>
            <a:srcRect/>
            <a:stretch>
              <a:fillRect l="-13000" r="-1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3261700" y="3984949"/>
            <a:ext cx="2587802" cy="1912376"/>
          </a:xfrm>
          <a:prstGeom prst="rect">
            <a:avLst/>
          </a:prstGeom>
          <a:blipFill>
            <a:blip r:embed="rId6">
              <a:extLst>
                <a:ext uri="{28A0092B-C50C-407E-A947-70E740481C1C}">
                  <a14:useLocalDpi xmlns:a14="http://schemas.microsoft.com/office/drawing/2010/main" val="0"/>
                </a:ext>
              </a:extLst>
            </a:blip>
            <a:srcRect/>
            <a:stretch>
              <a:fillRect l="-16000" r="-1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Rectangle 22"/>
          <p:cNvSpPr/>
          <p:nvPr/>
        </p:nvSpPr>
        <p:spPr>
          <a:xfrm>
            <a:off x="6201391" y="3984949"/>
            <a:ext cx="2587802" cy="1912376"/>
          </a:xfrm>
          <a:prstGeom prst="rect">
            <a:avLst/>
          </a:prstGeom>
          <a:blipFill>
            <a:blip r:embed="rId7">
              <a:extLst>
                <a:ext uri="{28A0092B-C50C-407E-A947-70E740481C1C}">
                  <a14:useLocalDpi xmlns:a14="http://schemas.microsoft.com/office/drawing/2010/main" val="0"/>
                </a:ext>
              </a:extLst>
            </a:blip>
            <a:srcRect/>
            <a:stretch>
              <a:fillRect l="-5000" r="-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941977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8229600" cy="6019800"/>
          </a:xfrm>
        </p:spPr>
        <p:txBody>
          <a:bodyPr>
            <a:normAutofit/>
          </a:bodyPr>
          <a:lstStyle/>
          <a:p>
            <a:pPr marL="0" indent="0" algn="just">
              <a:lnSpc>
                <a:spcPct val="120000"/>
              </a:lnSpc>
              <a:spcBef>
                <a:spcPts val="600"/>
              </a:spcBef>
              <a:spcAft>
                <a:spcPts val="600"/>
              </a:spcAft>
              <a:buNone/>
            </a:pPr>
            <a:r>
              <a:rPr lang="en-GB" sz="2800" b="1" dirty="0">
                <a:solidFill>
                  <a:srgbClr val="000000"/>
                </a:solidFill>
                <a:latin typeface="Arial" pitchFamily="34" charset="0"/>
                <a:ea typeface="Calibri"/>
                <a:cs typeface="Arial" pitchFamily="34" charset="0"/>
              </a:rPr>
              <a:t>Activity</a:t>
            </a:r>
            <a:r>
              <a:rPr lang="en-GB" sz="2800" b="1" dirty="0">
                <a:solidFill>
                  <a:srgbClr val="DA0000"/>
                </a:solidFill>
                <a:latin typeface="Arial" pitchFamily="34" charset="0"/>
                <a:ea typeface="Calibri"/>
                <a:cs typeface="Arial" pitchFamily="34" charset="0"/>
              </a:rPr>
              <a:t> 1b </a:t>
            </a:r>
            <a:r>
              <a:rPr lang="en-GB" sz="2800" b="1" dirty="0">
                <a:solidFill>
                  <a:srgbClr val="000000"/>
                </a:solidFill>
                <a:latin typeface="Arial" pitchFamily="34" charset="0"/>
                <a:ea typeface="Calibri"/>
                <a:cs typeface="Arial" pitchFamily="34" charset="0"/>
              </a:rPr>
              <a:t>Answer the questions with your own ideas.</a:t>
            </a:r>
            <a:endParaRPr lang="en-GB" sz="2800" dirty="0">
              <a:latin typeface="Arial" pitchFamily="34" charset="0"/>
              <a:ea typeface="Calibri"/>
              <a:cs typeface="Arial" pitchFamily="34" charset="0"/>
            </a:endParaRPr>
          </a:p>
          <a:p>
            <a:pPr marL="515938" indent="-515938" algn="just">
              <a:lnSpc>
                <a:spcPct val="120000"/>
              </a:lnSpc>
              <a:spcBef>
                <a:spcPts val="600"/>
              </a:spcBef>
              <a:spcAft>
                <a:spcPts val="600"/>
              </a:spcAft>
              <a:buNone/>
            </a:pPr>
            <a:r>
              <a:rPr lang="en-GB" sz="2800" b="1" dirty="0">
                <a:solidFill>
                  <a:srgbClr val="FF6600"/>
                </a:solidFill>
                <a:latin typeface="Arial" pitchFamily="34" charset="0"/>
                <a:ea typeface="Calibri"/>
                <a:cs typeface="Arial" pitchFamily="34" charset="0"/>
              </a:rPr>
              <a:t>1. 	</a:t>
            </a:r>
            <a:r>
              <a:rPr lang="en-GB" sz="2800" dirty="0">
                <a:solidFill>
                  <a:srgbClr val="000000"/>
                </a:solidFill>
                <a:latin typeface="Arial" pitchFamily="34" charset="0"/>
                <a:ea typeface="Calibri"/>
                <a:cs typeface="Arial" pitchFamily="34" charset="0"/>
              </a:rPr>
              <a:t>Where is Son </a:t>
            </a:r>
            <a:r>
              <a:rPr lang="en-GB" sz="2800" dirty="0" err="1">
                <a:solidFill>
                  <a:srgbClr val="000000"/>
                </a:solidFill>
                <a:latin typeface="Arial" pitchFamily="34" charset="0"/>
                <a:ea typeface="Calibri"/>
                <a:cs typeface="Arial" pitchFamily="34" charset="0"/>
              </a:rPr>
              <a:t>Doong</a:t>
            </a:r>
            <a:r>
              <a:rPr lang="en-GB" sz="2800" dirty="0">
                <a:solidFill>
                  <a:srgbClr val="000000"/>
                </a:solidFill>
                <a:latin typeface="Arial" pitchFamily="34" charset="0"/>
                <a:ea typeface="Calibri"/>
                <a:cs typeface="Arial" pitchFamily="34" charset="0"/>
              </a:rPr>
              <a:t> Cave located?</a:t>
            </a:r>
          </a:p>
          <a:p>
            <a:pPr marL="515938" indent="-515938" algn="just">
              <a:lnSpc>
                <a:spcPct val="120000"/>
              </a:lnSpc>
              <a:spcBef>
                <a:spcPts val="600"/>
              </a:spcBef>
              <a:spcAft>
                <a:spcPts val="600"/>
              </a:spcAft>
              <a:buNone/>
            </a:pPr>
            <a:endParaRPr lang="en-GB" sz="2800" dirty="0">
              <a:solidFill>
                <a:srgbClr val="000000"/>
              </a:solidFill>
              <a:latin typeface="Arial" pitchFamily="34" charset="0"/>
              <a:ea typeface="Calibri"/>
              <a:cs typeface="Arial" pitchFamily="34" charset="0"/>
            </a:endParaRPr>
          </a:p>
          <a:p>
            <a:pPr marL="515938" indent="-515938" algn="just">
              <a:lnSpc>
                <a:spcPct val="120000"/>
              </a:lnSpc>
              <a:spcBef>
                <a:spcPts val="600"/>
              </a:spcBef>
              <a:spcAft>
                <a:spcPts val="600"/>
              </a:spcAft>
              <a:buNone/>
            </a:pPr>
            <a:r>
              <a:rPr lang="en-GB" sz="2800" b="1" dirty="0">
                <a:solidFill>
                  <a:srgbClr val="FF6600"/>
                </a:solidFill>
                <a:latin typeface="Arial" pitchFamily="34" charset="0"/>
                <a:ea typeface="Calibri"/>
                <a:cs typeface="Arial" pitchFamily="34" charset="0"/>
              </a:rPr>
              <a:t>2. 	</a:t>
            </a:r>
            <a:r>
              <a:rPr lang="en-GB" sz="2800" dirty="0">
                <a:solidFill>
                  <a:srgbClr val="000000"/>
                </a:solidFill>
                <a:latin typeface="Arial" pitchFamily="34" charset="0"/>
                <a:ea typeface="Calibri"/>
                <a:cs typeface="Arial" pitchFamily="34" charset="0"/>
              </a:rPr>
              <a:t>When was it discovered?</a:t>
            </a:r>
          </a:p>
          <a:p>
            <a:pPr marL="515938" indent="-515938" algn="just">
              <a:lnSpc>
                <a:spcPct val="120000"/>
              </a:lnSpc>
              <a:spcBef>
                <a:spcPts val="600"/>
              </a:spcBef>
              <a:spcAft>
                <a:spcPts val="600"/>
              </a:spcAft>
              <a:buNone/>
            </a:pPr>
            <a:endParaRPr lang="en-GB" sz="2800" dirty="0">
              <a:solidFill>
                <a:srgbClr val="000000"/>
              </a:solidFill>
              <a:latin typeface="Arial" pitchFamily="34" charset="0"/>
              <a:ea typeface="Calibri"/>
              <a:cs typeface="Arial" pitchFamily="34" charset="0"/>
            </a:endParaRPr>
          </a:p>
          <a:p>
            <a:pPr marL="515938" indent="-515938" algn="just">
              <a:lnSpc>
                <a:spcPct val="120000"/>
              </a:lnSpc>
              <a:spcBef>
                <a:spcPts val="600"/>
              </a:spcBef>
              <a:spcAft>
                <a:spcPts val="600"/>
              </a:spcAft>
              <a:buNone/>
            </a:pPr>
            <a:endParaRPr lang="en-GB" sz="2800" b="1" dirty="0">
              <a:solidFill>
                <a:srgbClr val="FF6600"/>
              </a:solidFill>
              <a:latin typeface="Arial" pitchFamily="34" charset="0"/>
              <a:ea typeface="Calibri"/>
              <a:cs typeface="Arial" pitchFamily="34" charset="0"/>
            </a:endParaRPr>
          </a:p>
          <a:p>
            <a:pPr marL="515938" indent="-515938" algn="just">
              <a:lnSpc>
                <a:spcPct val="120000"/>
              </a:lnSpc>
              <a:spcBef>
                <a:spcPts val="600"/>
              </a:spcBef>
              <a:spcAft>
                <a:spcPts val="600"/>
              </a:spcAft>
              <a:buNone/>
            </a:pPr>
            <a:r>
              <a:rPr lang="en-GB" sz="2800" b="1" dirty="0">
                <a:solidFill>
                  <a:srgbClr val="FF6600"/>
                </a:solidFill>
                <a:latin typeface="Arial" pitchFamily="34" charset="0"/>
                <a:ea typeface="Calibri"/>
                <a:cs typeface="Arial" pitchFamily="34" charset="0"/>
              </a:rPr>
              <a:t>3.	</a:t>
            </a:r>
            <a:r>
              <a:rPr lang="en-GB" sz="2800" dirty="0">
                <a:solidFill>
                  <a:srgbClr val="000000"/>
                </a:solidFill>
                <a:latin typeface="Arial" pitchFamily="34" charset="0"/>
                <a:ea typeface="Calibri"/>
                <a:cs typeface="Arial" pitchFamily="34" charset="0"/>
              </a:rPr>
              <a:t>How long is the cave?</a:t>
            </a:r>
          </a:p>
          <a:p>
            <a:pPr marL="515938" indent="-515938" algn="just">
              <a:lnSpc>
                <a:spcPct val="120000"/>
              </a:lnSpc>
              <a:spcBef>
                <a:spcPts val="600"/>
              </a:spcBef>
              <a:spcAft>
                <a:spcPts val="600"/>
              </a:spcAft>
              <a:buNone/>
            </a:pPr>
            <a:endParaRPr lang="en-GB" sz="2800" dirty="0">
              <a:latin typeface="Arial" pitchFamily="34" charset="0"/>
              <a:ea typeface="Calibri"/>
              <a:cs typeface="Arial" pitchFamily="34" charset="0"/>
            </a:endParaRPr>
          </a:p>
          <a:p>
            <a:pPr marL="0" indent="0">
              <a:spcAft>
                <a:spcPts val="0"/>
              </a:spcAft>
              <a:buNone/>
            </a:pPr>
            <a:endParaRPr lang="en-GB" sz="2400" dirty="0">
              <a:latin typeface="Times New Roman"/>
              <a:ea typeface="Calibri"/>
              <a:cs typeface="Times New Roman"/>
            </a:endParaRPr>
          </a:p>
          <a:p>
            <a:pPr marL="0" indent="0">
              <a:buNone/>
            </a:pPr>
            <a:endParaRPr lang="en-GB" sz="24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5</a:t>
            </a:fld>
            <a:endParaRPr lang="en-GB" dirty="0"/>
          </a:p>
        </p:txBody>
      </p:sp>
      <p:sp>
        <p:nvSpPr>
          <p:cNvPr id="2" name="Rectangle 1"/>
          <p:cNvSpPr/>
          <p:nvPr/>
        </p:nvSpPr>
        <p:spPr>
          <a:xfrm>
            <a:off x="958644" y="2266320"/>
            <a:ext cx="7772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Arial" pitchFamily="34" charset="0"/>
                <a:cs typeface="Arial" pitchFamily="34" charset="0"/>
              </a:rPr>
              <a:t>Son </a:t>
            </a:r>
            <a:r>
              <a:rPr lang="en-US" sz="2800" dirty="0" err="1">
                <a:solidFill>
                  <a:srgbClr val="FF0000"/>
                </a:solidFill>
                <a:latin typeface="Arial" pitchFamily="34" charset="0"/>
                <a:cs typeface="Arial" pitchFamily="34" charset="0"/>
              </a:rPr>
              <a:t>Doong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Cace</a:t>
            </a:r>
            <a:r>
              <a:rPr lang="en-US" sz="2800" dirty="0">
                <a:solidFill>
                  <a:srgbClr val="FF0000"/>
                </a:solidFill>
                <a:latin typeface="Arial" pitchFamily="34" charset="0"/>
                <a:cs typeface="Arial" pitchFamily="34" charset="0"/>
              </a:rPr>
              <a:t> is located in </a:t>
            </a:r>
            <a:r>
              <a:rPr lang="en-US" sz="2800" dirty="0" err="1">
                <a:solidFill>
                  <a:srgbClr val="FF0000"/>
                </a:solidFill>
                <a:latin typeface="Arial" pitchFamily="34" charset="0"/>
                <a:cs typeface="Arial" pitchFamily="34" charset="0"/>
              </a:rPr>
              <a:t>Quang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Binh</a:t>
            </a:r>
            <a:endParaRPr lang="en-GB" sz="2800" dirty="0">
              <a:solidFill>
                <a:srgbClr val="FF0000"/>
              </a:solidFill>
              <a:latin typeface="Arial" pitchFamily="34" charset="0"/>
              <a:cs typeface="Arial" pitchFamily="34" charset="0"/>
            </a:endParaRPr>
          </a:p>
        </p:txBody>
      </p:sp>
      <p:sp>
        <p:nvSpPr>
          <p:cNvPr id="5" name="Rectangle 4"/>
          <p:cNvSpPr/>
          <p:nvPr/>
        </p:nvSpPr>
        <p:spPr>
          <a:xfrm>
            <a:off x="1111044" y="36576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Arial" pitchFamily="34" charset="0"/>
                <a:cs typeface="Arial" pitchFamily="34" charset="0"/>
              </a:rPr>
              <a:t>It was discovered by local man named Ho </a:t>
            </a:r>
            <a:r>
              <a:rPr lang="en-US" sz="2800" dirty="0" err="1">
                <a:solidFill>
                  <a:srgbClr val="FF0000"/>
                </a:solidFill>
                <a:latin typeface="Arial" pitchFamily="34" charset="0"/>
                <a:cs typeface="Arial" pitchFamily="34" charset="0"/>
              </a:rPr>
              <a:t>Khanh</a:t>
            </a:r>
            <a:r>
              <a:rPr lang="en-US" sz="2800" dirty="0">
                <a:solidFill>
                  <a:srgbClr val="FF0000"/>
                </a:solidFill>
                <a:latin typeface="Arial" pitchFamily="34" charset="0"/>
                <a:cs typeface="Arial" pitchFamily="34" charset="0"/>
              </a:rPr>
              <a:t> in  1991</a:t>
            </a:r>
            <a:endParaRPr lang="en-GB" sz="2800" dirty="0">
              <a:solidFill>
                <a:srgbClr val="FF0000"/>
              </a:solidFill>
              <a:latin typeface="Arial" pitchFamily="34" charset="0"/>
              <a:cs typeface="Arial" pitchFamily="34" charset="0"/>
            </a:endParaRPr>
          </a:p>
        </p:txBody>
      </p:sp>
      <p:sp>
        <p:nvSpPr>
          <p:cNvPr id="6" name="Rectangle 5"/>
          <p:cNvSpPr/>
          <p:nvPr/>
        </p:nvSpPr>
        <p:spPr>
          <a:xfrm>
            <a:off x="1111044" y="5515896"/>
            <a:ext cx="7772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800" dirty="0">
                <a:solidFill>
                  <a:srgbClr val="FF0000"/>
                </a:solidFill>
                <a:latin typeface="Arial" pitchFamily="34" charset="0"/>
                <a:cs typeface="Arial" pitchFamily="34" charset="0"/>
              </a:rPr>
              <a:t>The cave is nearly 9 </a:t>
            </a:r>
            <a:r>
              <a:rPr lang="en-US" sz="2800" dirty="0" err="1">
                <a:solidFill>
                  <a:srgbClr val="FF0000"/>
                </a:solidFill>
                <a:latin typeface="Arial" pitchFamily="34" charset="0"/>
                <a:cs typeface="Arial" pitchFamily="34" charset="0"/>
              </a:rPr>
              <a:t>kilometres</a:t>
            </a:r>
            <a:r>
              <a:rPr lang="en-US" sz="2800" dirty="0">
                <a:solidFill>
                  <a:srgbClr val="FF0000"/>
                </a:solidFill>
                <a:latin typeface="Arial" pitchFamily="34" charset="0"/>
                <a:cs typeface="Arial" pitchFamily="34" charset="0"/>
              </a:rPr>
              <a:t> long</a:t>
            </a:r>
            <a:endParaRPr lang="en-GB"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34875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52400"/>
            <a:ext cx="8839200" cy="6553200"/>
          </a:xfrm>
        </p:spPr>
        <p:txBody>
          <a:bodyPr>
            <a:normAutofit fontScale="32500" lnSpcReduction="20000"/>
          </a:bodyPr>
          <a:lstStyle/>
          <a:p>
            <a:pPr marL="0" indent="0" algn="just">
              <a:lnSpc>
                <a:spcPct val="120000"/>
              </a:lnSpc>
              <a:spcBef>
                <a:spcPts val="300"/>
              </a:spcBef>
              <a:spcAft>
                <a:spcPts val="300"/>
              </a:spcAft>
              <a:buNone/>
            </a:pPr>
            <a:r>
              <a:rPr lang="en-GB" sz="6200" b="1" dirty="0">
                <a:solidFill>
                  <a:srgbClr val="000000"/>
                </a:solidFill>
                <a:latin typeface="Arial"/>
                <a:ea typeface="Calibri"/>
                <a:cs typeface="Times New Roman"/>
              </a:rPr>
              <a:t>Now read the passage and check the information.</a:t>
            </a:r>
            <a:endParaRPr lang="en-GB" sz="6200" dirty="0">
              <a:latin typeface="Times New Roman"/>
              <a:ea typeface="Calibri"/>
              <a:cs typeface="Times New Roman"/>
            </a:endParaRPr>
          </a:p>
          <a:p>
            <a:pPr marL="0" indent="0" algn="just">
              <a:lnSpc>
                <a:spcPct val="120000"/>
              </a:lnSpc>
              <a:spcBef>
                <a:spcPts val="300"/>
              </a:spcBef>
              <a:spcAft>
                <a:spcPts val="300"/>
              </a:spcAft>
              <a:buNone/>
            </a:pPr>
            <a:r>
              <a:rPr lang="en-GB" sz="6200" dirty="0">
                <a:solidFill>
                  <a:srgbClr val="000000"/>
                </a:solidFill>
                <a:latin typeface="Arial"/>
                <a:ea typeface="Calibri"/>
                <a:cs typeface="Times New Roman"/>
              </a:rPr>
              <a:t>Son </a:t>
            </a:r>
            <a:r>
              <a:rPr lang="en-GB" sz="6200" dirty="0" err="1">
                <a:solidFill>
                  <a:srgbClr val="000000"/>
                </a:solidFill>
                <a:latin typeface="Arial"/>
                <a:ea typeface="Calibri"/>
                <a:cs typeface="Times New Roman"/>
              </a:rPr>
              <a:t>Doong</a:t>
            </a:r>
            <a:r>
              <a:rPr lang="en-GB" sz="6200" dirty="0">
                <a:solidFill>
                  <a:srgbClr val="000000"/>
                </a:solidFill>
                <a:latin typeface="Arial"/>
                <a:ea typeface="Calibri"/>
                <a:cs typeface="Times New Roman"/>
              </a:rPr>
              <a:t> Cave has become more famous after the American Broadcasting Company (ABC) aired a live programme featuring its magnificence on ‘Good Morning America’ in May 2015. </a:t>
            </a:r>
          </a:p>
          <a:p>
            <a:pPr marL="0" indent="0" algn="just">
              <a:lnSpc>
                <a:spcPct val="120000"/>
              </a:lnSpc>
              <a:spcBef>
                <a:spcPts val="300"/>
              </a:spcBef>
              <a:spcAft>
                <a:spcPts val="300"/>
              </a:spcAft>
              <a:buNone/>
            </a:pPr>
            <a:r>
              <a:rPr lang="en-GB" sz="6200" dirty="0">
                <a:solidFill>
                  <a:srgbClr val="000000"/>
                </a:solidFill>
                <a:latin typeface="Arial"/>
                <a:ea typeface="Calibri"/>
                <a:cs typeface="Times New Roman"/>
              </a:rPr>
              <a:t>Located in </a:t>
            </a:r>
            <a:r>
              <a:rPr lang="en-GB" sz="6200" dirty="0" err="1">
                <a:solidFill>
                  <a:srgbClr val="000000"/>
                </a:solidFill>
                <a:latin typeface="Arial"/>
                <a:ea typeface="Calibri"/>
                <a:cs typeface="Times New Roman"/>
              </a:rPr>
              <a:t>Quang</a:t>
            </a:r>
            <a:r>
              <a:rPr lang="en-GB" sz="6200" dirty="0">
                <a:solidFill>
                  <a:srgbClr val="000000"/>
                </a:solidFill>
                <a:latin typeface="Arial"/>
                <a:ea typeface="Calibri"/>
                <a:cs typeface="Times New Roman"/>
              </a:rPr>
              <a:t> </a:t>
            </a:r>
            <a:r>
              <a:rPr lang="en-GB" sz="6200" dirty="0" err="1">
                <a:solidFill>
                  <a:srgbClr val="000000"/>
                </a:solidFill>
                <a:latin typeface="Arial"/>
                <a:ea typeface="Calibri"/>
                <a:cs typeface="Times New Roman"/>
              </a:rPr>
              <a:t>Binh</a:t>
            </a:r>
            <a:r>
              <a:rPr lang="en-GB" sz="6200" dirty="0">
                <a:solidFill>
                  <a:srgbClr val="000000"/>
                </a:solidFill>
                <a:latin typeface="Arial"/>
                <a:ea typeface="Calibri"/>
                <a:cs typeface="Times New Roman"/>
              </a:rPr>
              <a:t> Province, Son </a:t>
            </a:r>
            <a:r>
              <a:rPr lang="en-GB" sz="6200" dirty="0" err="1">
                <a:solidFill>
                  <a:srgbClr val="000000"/>
                </a:solidFill>
                <a:latin typeface="Arial"/>
                <a:ea typeface="Calibri"/>
                <a:cs typeface="Times New Roman"/>
              </a:rPr>
              <a:t>Doong</a:t>
            </a:r>
            <a:r>
              <a:rPr lang="en-GB" sz="6200" dirty="0">
                <a:solidFill>
                  <a:srgbClr val="000000"/>
                </a:solidFill>
                <a:latin typeface="Arial"/>
                <a:ea typeface="Calibri"/>
                <a:cs typeface="Times New Roman"/>
              </a:rPr>
              <a:t> Cave was discovered by a local man named </a:t>
            </a:r>
            <a:r>
              <a:rPr lang="en-GB" sz="6200" dirty="0" err="1">
                <a:solidFill>
                  <a:srgbClr val="000000"/>
                </a:solidFill>
                <a:latin typeface="Arial"/>
                <a:ea typeface="Calibri"/>
                <a:cs typeface="Times New Roman"/>
              </a:rPr>
              <a:t>Ho</a:t>
            </a:r>
            <a:r>
              <a:rPr lang="en-GB" sz="6200" dirty="0">
                <a:solidFill>
                  <a:srgbClr val="000000"/>
                </a:solidFill>
                <a:latin typeface="Arial"/>
                <a:ea typeface="Calibri"/>
                <a:cs typeface="Times New Roman"/>
              </a:rPr>
              <a:t> </a:t>
            </a:r>
            <a:r>
              <a:rPr lang="en-GB" sz="6200" dirty="0" err="1">
                <a:solidFill>
                  <a:srgbClr val="000000"/>
                </a:solidFill>
                <a:latin typeface="Arial"/>
                <a:ea typeface="Calibri"/>
                <a:cs typeface="Times New Roman"/>
              </a:rPr>
              <a:t>Khanh</a:t>
            </a:r>
            <a:r>
              <a:rPr lang="en-GB" sz="6200" dirty="0">
                <a:solidFill>
                  <a:srgbClr val="000000"/>
                </a:solidFill>
                <a:latin typeface="Arial"/>
                <a:ea typeface="Calibri"/>
                <a:cs typeface="Times New Roman"/>
              </a:rPr>
              <a:t> in 1991, and became known internationally in 2009 thanks to British cavers, led by Howard </a:t>
            </a:r>
            <a:r>
              <a:rPr lang="en-GB" sz="6200" dirty="0" err="1">
                <a:solidFill>
                  <a:srgbClr val="000000"/>
                </a:solidFill>
                <a:latin typeface="Arial"/>
                <a:ea typeface="Calibri"/>
                <a:cs typeface="Times New Roman"/>
              </a:rPr>
              <a:t>Limbert</a:t>
            </a:r>
            <a:r>
              <a:rPr lang="en-GB" sz="6200" dirty="0">
                <a:solidFill>
                  <a:srgbClr val="000000"/>
                </a:solidFill>
                <a:latin typeface="Arial"/>
                <a:ea typeface="Calibri"/>
                <a:cs typeface="Times New Roman"/>
              </a:rPr>
              <a:t>. The cave was formed about 2 to 5 million years ago by river water eroding away the limestone underneath the mountain. It contains some of the tallest known stalagmites in the world - up to 70 metres tall. The cave is more than 200 metres wide, 150 metres high, and nearly 9 kilometres long, with caverns big enough to fit an entire street inside them. Son </a:t>
            </a:r>
            <a:r>
              <a:rPr lang="en-GB" sz="6200" dirty="0" err="1">
                <a:solidFill>
                  <a:srgbClr val="000000"/>
                </a:solidFill>
                <a:latin typeface="Arial"/>
                <a:ea typeface="Calibri"/>
                <a:cs typeface="Times New Roman"/>
              </a:rPr>
              <a:t>Doong</a:t>
            </a:r>
            <a:r>
              <a:rPr lang="en-GB" sz="6200" dirty="0">
                <a:solidFill>
                  <a:srgbClr val="000000"/>
                </a:solidFill>
                <a:latin typeface="Arial"/>
                <a:ea typeface="Calibri"/>
                <a:cs typeface="Times New Roman"/>
              </a:rPr>
              <a:t> Cave is recognised as the largest cave in the world by BCRA (British Cave Research Association) and selected as one of the most beautiful on earth by the BBC (British Broadcasting Corporation). </a:t>
            </a:r>
          </a:p>
          <a:p>
            <a:pPr marL="0" indent="0" algn="just">
              <a:lnSpc>
                <a:spcPct val="120000"/>
              </a:lnSpc>
              <a:spcBef>
                <a:spcPts val="300"/>
              </a:spcBef>
              <a:spcAft>
                <a:spcPts val="300"/>
              </a:spcAft>
              <a:buNone/>
            </a:pPr>
            <a:r>
              <a:rPr lang="en-GB" sz="6200" dirty="0">
                <a:solidFill>
                  <a:srgbClr val="000000"/>
                </a:solidFill>
                <a:latin typeface="Arial"/>
                <a:ea typeface="Calibri"/>
                <a:cs typeface="Times New Roman"/>
              </a:rPr>
              <a:t>In August 2013, the first tourist group explored the cave on a guided tour. Permits are now required to access the cave and are made available on a limited basis. Only 500 permits were issued for the 2015 season, which runs from February to August. After August, heavy rains cause river levels to rise and make the cave largely inaccessible</a:t>
            </a:r>
            <a:endParaRPr lang="en-GB" sz="6200" dirty="0">
              <a:latin typeface="Times New Roman"/>
              <a:ea typeface="Calibri"/>
              <a:cs typeface="Times New Roman"/>
            </a:endParaRPr>
          </a:p>
          <a:p>
            <a:endParaRPr lang="en-GB"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6</a:t>
            </a:fld>
            <a:endParaRPr lang="en-GB" dirty="0"/>
          </a:p>
        </p:txBody>
      </p:sp>
      <p:pic>
        <p:nvPicPr>
          <p:cNvPr id="5" name="G9 - Reading 8 (Ma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86600" y="152400"/>
            <a:ext cx="609600" cy="609600"/>
          </a:xfrm>
          <a:prstGeom prst="rect">
            <a:avLst/>
          </a:prstGeom>
        </p:spPr>
      </p:pic>
    </p:spTree>
    <p:extLst>
      <p:ext uri="{BB962C8B-B14F-4D97-AF65-F5344CB8AC3E}">
        <p14:creationId xmlns:p14="http://schemas.microsoft.com/office/powerpoint/2010/main" val="3523963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228600"/>
            <a:ext cx="8686800" cy="6400800"/>
          </a:xfrm>
        </p:spPr>
        <p:txBody>
          <a:bodyPr>
            <a:noAutofit/>
          </a:bodyPr>
          <a:lstStyle/>
          <a:p>
            <a:pPr marL="0" indent="0">
              <a:spcBef>
                <a:spcPts val="600"/>
              </a:spcBef>
              <a:spcAft>
                <a:spcPts val="600"/>
              </a:spcAft>
              <a:buNone/>
            </a:pPr>
            <a:r>
              <a:rPr lang="en-GB" sz="2400" b="1" dirty="0">
                <a:solidFill>
                  <a:srgbClr val="000000"/>
                </a:solidFill>
                <a:latin typeface="Arial"/>
                <a:ea typeface="Calibri"/>
                <a:cs typeface="Times New Roman"/>
              </a:rPr>
              <a:t>Activity</a:t>
            </a:r>
            <a:r>
              <a:rPr lang="en-GB" sz="2400" b="1" dirty="0">
                <a:solidFill>
                  <a:srgbClr val="DA0000"/>
                </a:solidFill>
                <a:latin typeface="Arial"/>
                <a:ea typeface="Calibri"/>
                <a:cs typeface="Times New Roman"/>
              </a:rPr>
              <a:t> 2 </a:t>
            </a:r>
            <a:r>
              <a:rPr lang="en-GB" sz="2400" b="1" dirty="0">
                <a:solidFill>
                  <a:srgbClr val="000000"/>
                </a:solidFill>
                <a:latin typeface="Arial"/>
                <a:ea typeface="Calibri"/>
                <a:cs typeface="Times New Roman"/>
              </a:rPr>
              <a:t>Read the passage again and answer the questions, or choose the correct answers.</a:t>
            </a: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1. 	</a:t>
            </a:r>
            <a:r>
              <a:rPr lang="en-GB" sz="2400" dirty="0">
                <a:solidFill>
                  <a:srgbClr val="000000"/>
                </a:solidFill>
                <a:latin typeface="Arial"/>
                <a:ea typeface="Calibri"/>
                <a:cs typeface="Times New Roman"/>
              </a:rPr>
              <a:t>What happened in May 2015?</a:t>
            </a:r>
          </a:p>
          <a:p>
            <a:pPr marL="515938" indent="-515938">
              <a:spcBef>
                <a:spcPts val="600"/>
              </a:spcBef>
              <a:spcAft>
                <a:spcPts val="600"/>
              </a:spcAft>
              <a:buNone/>
            </a:pPr>
            <a:endParaRPr lang="en-GB" sz="2400" dirty="0">
              <a:solidFill>
                <a:srgbClr val="000000"/>
              </a:solidFill>
              <a:latin typeface="Arial"/>
              <a:ea typeface="Calibri"/>
              <a:cs typeface="Times New Roman"/>
            </a:endParaRPr>
          </a:p>
          <a:p>
            <a:pPr marL="515938" indent="-515938">
              <a:spcBef>
                <a:spcPts val="600"/>
              </a:spcBef>
              <a:spcAft>
                <a:spcPts val="600"/>
              </a:spcAft>
              <a:buNone/>
            </a:pPr>
            <a:endParaRPr lang="en-GB" sz="2400" dirty="0">
              <a:solidFill>
                <a:srgbClr val="000000"/>
              </a:solidFill>
              <a:latin typeface="Arial"/>
              <a:ea typeface="Calibri"/>
              <a:cs typeface="Times New Roman"/>
            </a:endParaRPr>
          </a:p>
          <a:p>
            <a:pPr marL="515938" indent="-515938">
              <a:spcBef>
                <a:spcPts val="600"/>
              </a:spcBef>
              <a:spcAft>
                <a:spcPts val="600"/>
              </a:spcAft>
              <a:buNone/>
            </a:pP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2. 	</a:t>
            </a:r>
            <a:r>
              <a:rPr lang="en-GB" sz="2400" dirty="0">
                <a:solidFill>
                  <a:srgbClr val="000000"/>
                </a:solidFill>
                <a:latin typeface="Arial"/>
                <a:ea typeface="Calibri"/>
                <a:cs typeface="Times New Roman"/>
              </a:rPr>
              <a:t>How was Son </a:t>
            </a:r>
            <a:r>
              <a:rPr lang="en-GB" sz="2400" dirty="0" err="1">
                <a:solidFill>
                  <a:srgbClr val="000000"/>
                </a:solidFill>
                <a:latin typeface="Arial"/>
                <a:ea typeface="Calibri"/>
                <a:cs typeface="Times New Roman"/>
              </a:rPr>
              <a:t>Doong</a:t>
            </a:r>
            <a:r>
              <a:rPr lang="en-GB" sz="2400" dirty="0">
                <a:solidFill>
                  <a:srgbClr val="000000"/>
                </a:solidFill>
                <a:latin typeface="Arial"/>
                <a:ea typeface="Calibri"/>
                <a:cs typeface="Times New Roman"/>
              </a:rPr>
              <a:t> Cave formed?</a:t>
            </a:r>
          </a:p>
          <a:p>
            <a:pPr marL="515938" indent="-515938">
              <a:spcBef>
                <a:spcPts val="600"/>
              </a:spcBef>
              <a:spcAft>
                <a:spcPts val="600"/>
              </a:spcAft>
              <a:buNone/>
            </a:pPr>
            <a:endParaRPr lang="en-US" sz="2400" dirty="0">
              <a:solidFill>
                <a:srgbClr val="000000"/>
              </a:solidFill>
              <a:latin typeface="Arial"/>
              <a:ea typeface="Calibri"/>
              <a:cs typeface="Times New Roman"/>
            </a:endParaRPr>
          </a:p>
          <a:p>
            <a:pPr marL="515938" indent="-515938">
              <a:spcBef>
                <a:spcPts val="600"/>
              </a:spcBef>
              <a:spcAft>
                <a:spcPts val="600"/>
              </a:spcAft>
              <a:buNone/>
            </a:pPr>
            <a:endParaRPr lang="en-GB" sz="2400" dirty="0">
              <a:latin typeface="Times New Roman"/>
              <a:ea typeface="Calibri"/>
              <a:cs typeface="Times New Roman"/>
            </a:endParaRPr>
          </a:p>
          <a:p>
            <a:pPr marL="515938" indent="-515938">
              <a:spcBef>
                <a:spcPts val="600"/>
              </a:spcBef>
              <a:spcAft>
                <a:spcPts val="600"/>
              </a:spcAft>
              <a:buNone/>
            </a:pPr>
            <a:r>
              <a:rPr lang="en-GB" sz="2400" b="1" dirty="0">
                <a:solidFill>
                  <a:srgbClr val="FF6600"/>
                </a:solidFill>
                <a:latin typeface="Arial"/>
                <a:ea typeface="Calibri"/>
                <a:cs typeface="Times New Roman"/>
              </a:rPr>
              <a:t>3. 	</a:t>
            </a:r>
            <a:r>
              <a:rPr lang="en-GB" sz="2400" dirty="0">
                <a:solidFill>
                  <a:srgbClr val="000000"/>
                </a:solidFill>
                <a:latin typeface="Arial"/>
                <a:ea typeface="Calibri"/>
                <a:cs typeface="Times New Roman"/>
              </a:rPr>
              <a:t>When can tourists explore the cave?</a:t>
            </a:r>
            <a:endParaRPr lang="en-GB" sz="2400" dirty="0">
              <a:latin typeface="Times New Roman"/>
              <a:ea typeface="Calibri"/>
              <a:cs typeface="Times New Roman"/>
            </a:endParaRPr>
          </a:p>
          <a:p>
            <a:pPr marL="0" indent="0">
              <a:spcBef>
                <a:spcPts val="600"/>
              </a:spcBef>
              <a:spcAft>
                <a:spcPts val="600"/>
              </a:spcAft>
              <a:buNone/>
            </a:pPr>
            <a:endParaRPr lang="en-GB" sz="2200" dirty="0"/>
          </a:p>
        </p:txBody>
      </p:sp>
      <p:sp>
        <p:nvSpPr>
          <p:cNvPr id="4" name="Slide Number Placeholder 3"/>
          <p:cNvSpPr>
            <a:spLocks noGrp="1"/>
          </p:cNvSpPr>
          <p:nvPr>
            <p:ph type="sldNum" sz="quarter" idx="12"/>
          </p:nvPr>
        </p:nvSpPr>
        <p:spPr/>
        <p:txBody>
          <a:bodyPr/>
          <a:lstStyle/>
          <a:p>
            <a:fld id="{A397C43D-27AD-4A3D-8DEC-66A95DD9E4BC}" type="slidenum">
              <a:rPr lang="en-GB" smtClean="0"/>
              <a:pPr/>
              <a:t>7</a:t>
            </a:fld>
            <a:endParaRPr lang="en-GB" dirty="0"/>
          </a:p>
        </p:txBody>
      </p:sp>
      <p:sp>
        <p:nvSpPr>
          <p:cNvPr id="5" name="Text Box 4"/>
          <p:cNvSpPr txBox="1">
            <a:spLocks noChangeArrowheads="1"/>
          </p:cNvSpPr>
          <p:nvPr/>
        </p:nvSpPr>
        <p:spPr bwMode="auto">
          <a:xfrm>
            <a:off x="722676" y="1671938"/>
            <a:ext cx="807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FF3300"/>
                </a:solidFill>
                <a:effectLst/>
                <a:uLnTx/>
                <a:uFillTx/>
                <a:latin typeface="Arial" pitchFamily="34" charset="0"/>
                <a:cs typeface="Arial" pitchFamily="34" charset="0"/>
              </a:rPr>
              <a:t>The American Broadcasting Company (ABC) aired a live </a:t>
            </a:r>
            <a:r>
              <a:rPr kumimoji="0" lang="en-US" sz="2400" b="0" i="0" u="none" strike="noStrike" kern="0" cap="none" spc="0" normalizeH="0" baseline="0" noProof="0" dirty="0" err="1">
                <a:ln>
                  <a:noFill/>
                </a:ln>
                <a:solidFill>
                  <a:srgbClr val="FF3300"/>
                </a:solidFill>
                <a:effectLst/>
                <a:uLnTx/>
                <a:uFillTx/>
                <a:latin typeface="Arial" pitchFamily="34" charset="0"/>
                <a:cs typeface="Arial" pitchFamily="34" charset="0"/>
              </a:rPr>
              <a:t>programme</a:t>
            </a:r>
            <a:r>
              <a:rPr kumimoji="0" lang="en-US" sz="2400" b="0" i="0" u="none" strike="noStrike" kern="0" cap="none" spc="0" normalizeH="0" baseline="0" noProof="0" dirty="0">
                <a:ln>
                  <a:noFill/>
                </a:ln>
                <a:solidFill>
                  <a:srgbClr val="FF3300"/>
                </a:solidFill>
                <a:effectLst/>
                <a:uLnTx/>
                <a:uFillTx/>
                <a:latin typeface="Arial" pitchFamily="34" charset="0"/>
                <a:cs typeface="Arial" pitchFamily="34" charset="0"/>
              </a:rPr>
              <a:t> ( featuring the magnificence of Son </a:t>
            </a:r>
            <a:r>
              <a:rPr kumimoji="0" lang="en-US" sz="2400" b="0" i="0" u="none" strike="noStrike" kern="0" cap="none" spc="0" normalizeH="0" baseline="0" noProof="0" dirty="0" err="1">
                <a:ln>
                  <a:noFill/>
                </a:ln>
                <a:solidFill>
                  <a:srgbClr val="FF3300"/>
                </a:solidFill>
                <a:effectLst/>
                <a:uLnTx/>
                <a:uFillTx/>
                <a:latin typeface="Arial" pitchFamily="34" charset="0"/>
                <a:cs typeface="Arial" pitchFamily="34" charset="0"/>
              </a:rPr>
              <a:t>Doong</a:t>
            </a:r>
            <a:r>
              <a:rPr kumimoji="0" lang="en-US" sz="2400" b="0" i="0" u="none" strike="noStrike" kern="0" cap="none" spc="0" normalizeH="0" baseline="0" noProof="0" dirty="0">
                <a:ln>
                  <a:noFill/>
                </a:ln>
                <a:solidFill>
                  <a:srgbClr val="FF3300"/>
                </a:solidFill>
                <a:effectLst/>
                <a:uLnTx/>
                <a:uFillTx/>
                <a:latin typeface="Arial" pitchFamily="34" charset="0"/>
                <a:cs typeface="Arial" pitchFamily="34" charset="0"/>
              </a:rPr>
              <a:t> ) on ‘Good Morning America’.</a:t>
            </a:r>
          </a:p>
        </p:txBody>
      </p:sp>
      <p:sp>
        <p:nvSpPr>
          <p:cNvPr id="6" name="Text Box 5"/>
          <p:cNvSpPr txBox="1">
            <a:spLocks noChangeArrowheads="1"/>
          </p:cNvSpPr>
          <p:nvPr/>
        </p:nvSpPr>
        <p:spPr bwMode="auto">
          <a:xfrm>
            <a:off x="722676" y="3837257"/>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FF3300"/>
                </a:solidFill>
                <a:effectLst/>
                <a:uLnTx/>
                <a:uFillTx/>
                <a:latin typeface="Arial" pitchFamily="34" charset="0"/>
                <a:cs typeface="Arial" pitchFamily="34" charset="0"/>
              </a:rPr>
              <a:t>By river water eroding away the limestone underneath the mountain</a:t>
            </a:r>
          </a:p>
        </p:txBody>
      </p:sp>
      <p:sp>
        <p:nvSpPr>
          <p:cNvPr id="7" name="Text Box 6"/>
          <p:cNvSpPr txBox="1">
            <a:spLocks noChangeArrowheads="1"/>
          </p:cNvSpPr>
          <p:nvPr/>
        </p:nvSpPr>
        <p:spPr bwMode="auto">
          <a:xfrm>
            <a:off x="722676" y="530694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FF3300"/>
                </a:solidFill>
                <a:effectLst/>
                <a:uLnTx/>
                <a:uFillTx/>
                <a:latin typeface="Arial" pitchFamily="34" charset="0"/>
                <a:cs typeface="Arial" pitchFamily="34" charset="0"/>
              </a:rPr>
              <a:t>From February to August</a:t>
            </a:r>
          </a:p>
        </p:txBody>
      </p:sp>
    </p:spTree>
    <p:extLst>
      <p:ext uri="{BB962C8B-B14F-4D97-AF65-F5344CB8AC3E}">
        <p14:creationId xmlns:p14="http://schemas.microsoft.com/office/powerpoint/2010/main" val="53583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lide(fromBottom)">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slide(fromBottom)">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228600"/>
            <a:ext cx="8686800" cy="6400800"/>
          </a:xfrm>
        </p:spPr>
        <p:txBody>
          <a:bodyPr>
            <a:noAutofit/>
          </a:bodyPr>
          <a:lstStyle/>
          <a:p>
            <a:pPr marL="0" indent="0">
              <a:spcBef>
                <a:spcPts val="600"/>
              </a:spcBef>
              <a:spcAft>
                <a:spcPts val="600"/>
              </a:spcAft>
              <a:buNone/>
            </a:pPr>
            <a:r>
              <a:rPr lang="en-GB" sz="2400" b="1" dirty="0">
                <a:solidFill>
                  <a:srgbClr val="000000"/>
                </a:solidFill>
                <a:latin typeface="Arial" pitchFamily="34" charset="0"/>
                <a:ea typeface="Calibri"/>
                <a:cs typeface="Arial" pitchFamily="34" charset="0"/>
              </a:rPr>
              <a:t>Activity</a:t>
            </a:r>
            <a:r>
              <a:rPr lang="en-GB" sz="2400" b="1" dirty="0">
                <a:solidFill>
                  <a:srgbClr val="DA0000"/>
                </a:solidFill>
                <a:latin typeface="Arial" pitchFamily="34" charset="0"/>
                <a:ea typeface="Calibri"/>
                <a:cs typeface="Arial" pitchFamily="34" charset="0"/>
              </a:rPr>
              <a:t> 2 </a:t>
            </a:r>
            <a:r>
              <a:rPr lang="en-GB" sz="2400" b="1" dirty="0">
                <a:latin typeface="Arial" pitchFamily="34" charset="0"/>
                <a:ea typeface="Calibri"/>
                <a:cs typeface="Arial" pitchFamily="34" charset="0"/>
              </a:rPr>
              <a:t>(</a:t>
            </a:r>
            <a:r>
              <a:rPr lang="en-GB" sz="2400" b="1" dirty="0" err="1">
                <a:latin typeface="Arial" pitchFamily="34" charset="0"/>
                <a:ea typeface="Calibri"/>
                <a:cs typeface="Arial" pitchFamily="34" charset="0"/>
              </a:rPr>
              <a:t>Cont</a:t>
            </a:r>
            <a:r>
              <a:rPr lang="en-GB" sz="2400" b="1" dirty="0">
                <a:latin typeface="Arial" pitchFamily="34" charset="0"/>
                <a:ea typeface="Calibri"/>
                <a:cs typeface="Arial" pitchFamily="34" charset="0"/>
              </a:rPr>
              <a:t>)</a:t>
            </a:r>
          </a:p>
          <a:p>
            <a:pPr marL="515938" indent="-515938">
              <a:spcBef>
                <a:spcPts val="600"/>
              </a:spcBef>
              <a:spcAft>
                <a:spcPts val="600"/>
              </a:spcAft>
              <a:buNone/>
            </a:pPr>
            <a:r>
              <a:rPr lang="en-GB" sz="2400" b="1" dirty="0">
                <a:solidFill>
                  <a:srgbClr val="FF6600"/>
                </a:solidFill>
                <a:latin typeface="Arial" pitchFamily="34" charset="0"/>
                <a:ea typeface="Calibri"/>
                <a:cs typeface="Arial" pitchFamily="34" charset="0"/>
              </a:rPr>
              <a:t>4. 	</a:t>
            </a:r>
            <a:r>
              <a:rPr lang="en-GB" sz="2400" dirty="0">
                <a:solidFill>
                  <a:srgbClr val="000000"/>
                </a:solidFill>
                <a:latin typeface="Arial" pitchFamily="34" charset="0"/>
                <a:ea typeface="Calibri"/>
                <a:cs typeface="Arial" pitchFamily="34" charset="0"/>
              </a:rPr>
              <a:t>The word ‘inaccessible’ in the passage probably means </a:t>
            </a:r>
            <a:r>
              <a:rPr lang="en-GB" sz="2400" dirty="0">
                <a:solidFill>
                  <a:srgbClr val="808080"/>
                </a:solidFill>
                <a:latin typeface="Arial" pitchFamily="34" charset="0"/>
                <a:ea typeface="Calibri"/>
                <a:cs typeface="Arial" pitchFamily="34" charset="0"/>
              </a:rPr>
              <a:t>______</a:t>
            </a:r>
            <a:r>
              <a:rPr lang="en-GB" sz="2400" dirty="0">
                <a:solidFill>
                  <a:srgbClr val="000000"/>
                </a:solidFill>
                <a:latin typeface="Arial" pitchFamily="34" charset="0"/>
                <a:ea typeface="Calibri"/>
                <a:cs typeface="Arial" pitchFamily="34" charset="0"/>
              </a:rPr>
              <a:t>.</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A. </a:t>
            </a:r>
            <a:r>
              <a:rPr lang="en-GB" sz="2400" dirty="0">
                <a:solidFill>
                  <a:srgbClr val="000000"/>
                </a:solidFill>
                <a:latin typeface="Arial" pitchFamily="34" charset="0"/>
                <a:ea typeface="Calibri"/>
                <a:cs typeface="Arial" pitchFamily="34" charset="0"/>
              </a:rPr>
              <a:t>should not be accessed</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B. </a:t>
            </a:r>
            <a:r>
              <a:rPr lang="en-GB" sz="2400" dirty="0">
                <a:solidFill>
                  <a:srgbClr val="000000"/>
                </a:solidFill>
                <a:latin typeface="Arial" pitchFamily="34" charset="0"/>
                <a:ea typeface="Calibri"/>
                <a:cs typeface="Arial" pitchFamily="34" charset="0"/>
              </a:rPr>
              <a:t>need to be careful</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C. </a:t>
            </a:r>
            <a:r>
              <a:rPr lang="en-GB" sz="2400" dirty="0">
                <a:solidFill>
                  <a:srgbClr val="000000"/>
                </a:solidFill>
                <a:latin typeface="Arial" pitchFamily="34" charset="0"/>
                <a:ea typeface="Calibri"/>
                <a:cs typeface="Arial" pitchFamily="34" charset="0"/>
              </a:rPr>
              <a:t>cannot be reached</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D. </a:t>
            </a:r>
            <a:r>
              <a:rPr lang="en-GB" sz="2400" dirty="0">
                <a:solidFill>
                  <a:srgbClr val="000000"/>
                </a:solidFill>
                <a:latin typeface="Arial" pitchFamily="34" charset="0"/>
                <a:ea typeface="Calibri"/>
                <a:cs typeface="Arial" pitchFamily="34" charset="0"/>
              </a:rPr>
              <a:t>may be </a:t>
            </a:r>
            <a:r>
              <a:rPr lang="en-GB" sz="2400" dirty="0" err="1">
                <a:solidFill>
                  <a:srgbClr val="000000"/>
                </a:solidFill>
                <a:latin typeface="Arial" pitchFamily="34" charset="0"/>
                <a:ea typeface="Calibri"/>
                <a:cs typeface="Arial" pitchFamily="34" charset="0"/>
              </a:rPr>
              <a:t>fooded</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b="1" dirty="0">
                <a:solidFill>
                  <a:srgbClr val="FF6600"/>
                </a:solidFill>
                <a:latin typeface="Arial" pitchFamily="34" charset="0"/>
                <a:ea typeface="Calibri"/>
                <a:cs typeface="Arial" pitchFamily="34" charset="0"/>
              </a:rPr>
              <a:t>5. 	</a:t>
            </a:r>
            <a:r>
              <a:rPr lang="en-GB" sz="2400" dirty="0">
                <a:solidFill>
                  <a:srgbClr val="000000"/>
                </a:solidFill>
                <a:latin typeface="Arial" pitchFamily="34" charset="0"/>
                <a:ea typeface="Calibri"/>
                <a:cs typeface="Arial" pitchFamily="34" charset="0"/>
              </a:rPr>
              <a:t>From the passage, we know that </a:t>
            </a:r>
            <a:r>
              <a:rPr lang="en-GB" sz="2400" dirty="0">
                <a:solidFill>
                  <a:srgbClr val="808080"/>
                </a:solidFill>
                <a:latin typeface="Arial" pitchFamily="34" charset="0"/>
                <a:ea typeface="Calibri"/>
                <a:cs typeface="Arial" pitchFamily="34" charset="0"/>
              </a:rPr>
              <a:t>______</a:t>
            </a:r>
            <a:r>
              <a:rPr lang="en-GB" sz="2400" dirty="0">
                <a:solidFill>
                  <a:srgbClr val="000000"/>
                </a:solidFill>
                <a:latin typeface="Arial" pitchFamily="34" charset="0"/>
                <a:ea typeface="Calibri"/>
                <a:cs typeface="Arial" pitchFamily="34" charset="0"/>
              </a:rPr>
              <a:t>.</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A. </a:t>
            </a:r>
            <a:r>
              <a:rPr lang="en-GB" sz="2400" dirty="0">
                <a:solidFill>
                  <a:srgbClr val="000000"/>
                </a:solidFill>
                <a:latin typeface="Arial" pitchFamily="34" charset="0"/>
                <a:ea typeface="Calibri"/>
                <a:cs typeface="Arial" pitchFamily="34" charset="0"/>
              </a:rPr>
              <a:t>there is a street inside Son </a:t>
            </a:r>
            <a:r>
              <a:rPr lang="en-GB" sz="2400" dirty="0" err="1">
                <a:solidFill>
                  <a:srgbClr val="000000"/>
                </a:solidFill>
                <a:latin typeface="Arial" pitchFamily="34" charset="0"/>
                <a:ea typeface="Calibri"/>
                <a:cs typeface="Arial" pitchFamily="34" charset="0"/>
              </a:rPr>
              <a:t>Doong</a:t>
            </a:r>
            <a:r>
              <a:rPr lang="en-GB" sz="2400" dirty="0">
                <a:solidFill>
                  <a:srgbClr val="000000"/>
                </a:solidFill>
                <a:latin typeface="Arial" pitchFamily="34" charset="0"/>
                <a:ea typeface="Calibri"/>
                <a:cs typeface="Arial" pitchFamily="34" charset="0"/>
              </a:rPr>
              <a:t> Cave</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B. </a:t>
            </a:r>
            <a:r>
              <a:rPr lang="en-GB" sz="2400" dirty="0">
                <a:solidFill>
                  <a:srgbClr val="000000"/>
                </a:solidFill>
                <a:latin typeface="Arial" pitchFamily="34" charset="0"/>
                <a:ea typeface="Calibri"/>
                <a:cs typeface="Arial" pitchFamily="34" charset="0"/>
              </a:rPr>
              <a:t>the cave is always covered with rain water</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C. </a:t>
            </a:r>
            <a:r>
              <a:rPr lang="en-GB" sz="2400" dirty="0">
                <a:solidFill>
                  <a:srgbClr val="000000"/>
                </a:solidFill>
                <a:latin typeface="Arial" pitchFamily="34" charset="0"/>
                <a:ea typeface="Calibri"/>
                <a:cs typeface="Arial" pitchFamily="34" charset="0"/>
              </a:rPr>
              <a:t>few tourists want to come to the cave</a:t>
            </a:r>
            <a:endParaRPr lang="en-GB" sz="2400" dirty="0">
              <a:latin typeface="Arial" pitchFamily="34" charset="0"/>
              <a:ea typeface="Calibri"/>
              <a:cs typeface="Arial" pitchFamily="34" charset="0"/>
            </a:endParaRPr>
          </a:p>
          <a:p>
            <a:pPr marL="515938" indent="-515938">
              <a:spcBef>
                <a:spcPts val="600"/>
              </a:spcBef>
              <a:spcAft>
                <a:spcPts val="600"/>
              </a:spcAft>
              <a:buNone/>
            </a:pPr>
            <a:r>
              <a:rPr lang="en-GB" sz="2400" dirty="0">
                <a:solidFill>
                  <a:srgbClr val="00FFFF"/>
                </a:solidFill>
                <a:latin typeface="Arial" pitchFamily="34" charset="0"/>
                <a:ea typeface="Calibri"/>
                <a:cs typeface="Arial" pitchFamily="34" charset="0"/>
              </a:rPr>
              <a:t>	</a:t>
            </a:r>
            <a:r>
              <a:rPr lang="en-GB" sz="2400" dirty="0">
                <a:solidFill>
                  <a:srgbClr val="00B0F0"/>
                </a:solidFill>
                <a:latin typeface="Arial" pitchFamily="34" charset="0"/>
                <a:ea typeface="Calibri"/>
                <a:cs typeface="Arial" pitchFamily="34" charset="0"/>
              </a:rPr>
              <a:t>D. </a:t>
            </a:r>
            <a:r>
              <a:rPr lang="en-GB" sz="2400" dirty="0">
                <a:solidFill>
                  <a:srgbClr val="000000"/>
                </a:solidFill>
                <a:latin typeface="Arial" pitchFamily="34" charset="0"/>
                <a:ea typeface="Calibri"/>
                <a:cs typeface="Arial" pitchFamily="34" charset="0"/>
              </a:rPr>
              <a:t>tourists need permission to explore the cave</a:t>
            </a:r>
            <a:endParaRPr lang="en-GB" sz="2400" dirty="0">
              <a:latin typeface="Arial" pitchFamily="34" charset="0"/>
              <a:ea typeface="Calibri"/>
              <a:cs typeface="Arial" pitchFamily="34" charset="0"/>
            </a:endParaRPr>
          </a:p>
          <a:p>
            <a:pPr marL="0" indent="0">
              <a:spcBef>
                <a:spcPts val="600"/>
              </a:spcBef>
              <a:spcAft>
                <a:spcPts val="600"/>
              </a:spcAft>
              <a:buNone/>
            </a:pPr>
            <a:endParaRPr lang="en-GB"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A397C43D-27AD-4A3D-8DEC-66A95DD9E4BC}" type="slidenum">
              <a:rPr lang="en-GB" smtClean="0"/>
              <a:pPr/>
              <a:t>8</a:t>
            </a:fld>
            <a:endParaRPr lang="en-GB" dirty="0"/>
          </a:p>
        </p:txBody>
      </p:sp>
      <p:sp>
        <p:nvSpPr>
          <p:cNvPr id="5" name="Oval 7"/>
          <p:cNvSpPr>
            <a:spLocks noChangeAspect="1" noChangeArrowheads="1"/>
          </p:cNvSpPr>
          <p:nvPr/>
        </p:nvSpPr>
        <p:spPr bwMode="auto">
          <a:xfrm>
            <a:off x="768063" y="2713704"/>
            <a:ext cx="365760" cy="36576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 name="Oval 8"/>
          <p:cNvSpPr>
            <a:spLocks noChangeAspect="1" noChangeArrowheads="1"/>
          </p:cNvSpPr>
          <p:nvPr/>
        </p:nvSpPr>
        <p:spPr bwMode="auto">
          <a:xfrm>
            <a:off x="768063" y="5791200"/>
            <a:ext cx="365760" cy="36576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98029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1844</TotalTime>
  <Words>914</Words>
  <Application>Microsoft Office PowerPoint</Application>
  <PresentationFormat>On-screen Show (4:3)</PresentationFormat>
  <Paragraphs>98</Paragraphs>
  <Slides>12</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vt:lpstr>
      <vt:lpstr>Calibri</vt:lpstr>
      <vt:lpstr>Tahoma</vt:lpstr>
      <vt:lpstr>Times New Roman</vt:lpstr>
      <vt:lpstr>Office Theme</vt:lpstr>
      <vt:lpstr>PowerPoint Presentation</vt:lpstr>
      <vt:lpstr>PowerPoint Presentation</vt:lpstr>
      <vt:lpstr>I. Reading</vt:lpstr>
      <vt:lpstr>PowerPoint Presentation</vt:lpstr>
      <vt:lpstr>PowerPoint Presentation</vt:lpstr>
      <vt:lpstr>PowerPoint Presentation</vt:lpstr>
      <vt:lpstr>PowerPoint Presentation</vt:lpstr>
      <vt:lpstr>PowerPoint Presentation</vt:lpstr>
      <vt:lpstr>PowerPoint Presentation</vt:lpstr>
      <vt:lpstr>II. Speaking</vt:lpstr>
      <vt:lpstr>PowerPoint Presentation</vt:lpstr>
      <vt:lpstr>III. 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the teachers to our class</dc:title>
  <dc:creator>Nguyet</dc:creator>
  <cp:lastModifiedBy>Nguyen Thi Hien Nguyen Thi Hien</cp:lastModifiedBy>
  <cp:revision>347</cp:revision>
  <dcterms:created xsi:type="dcterms:W3CDTF">2016-12-15T15:38:30Z</dcterms:created>
  <dcterms:modified xsi:type="dcterms:W3CDTF">2023-02-12T14:36:57Z</dcterms:modified>
</cp:coreProperties>
</file>