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02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00" r:id="rId14"/>
    <p:sldId id="298" r:id="rId15"/>
    <p:sldId id="299" r:id="rId16"/>
    <p:sldId id="277" r:id="rId17"/>
    <p:sldId id="286" r:id="rId18"/>
    <p:sldId id="28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02"/>
            <p14:sldId id="25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298"/>
            <p14:sldId id="299"/>
            <p14:sldId id="277"/>
            <p14:sldId id="286"/>
            <p14:sldId id="285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4CB"/>
    <a:srgbClr val="D812BC"/>
    <a:srgbClr val="A70D91"/>
    <a:srgbClr val="66FFFF"/>
    <a:srgbClr val="FF3300"/>
    <a:srgbClr val="C610AC"/>
    <a:srgbClr val="FFFFCC"/>
    <a:srgbClr val="FF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BE28-9370-4A8E-9E2C-3740B9BA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5D9C-5A81-4890-8CF2-29DB32BCCC3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12/02/2023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BE28-9370-4A8E-9E2C-3740B9BAAC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5D9C-5A81-4890-8CF2-29DB32BCC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313872" y="204262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8: TOURISM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64: 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Acloser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61183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before nationalities </a:t>
            </a:r>
          </a:p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and names of families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3" y="3273839"/>
            <a:ext cx="63115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British,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Italians,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Jacksons,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Greens,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61183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when the place name contains of-phrase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3" y="3273839"/>
            <a:ext cx="63115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Statue of Liberty, </a:t>
            </a:r>
          </a:p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Tower of London,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Zero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424742"/>
            <a:ext cx="6611830" cy="1569660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meals, months, days, games, sports and special times of the year: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2" y="2870021"/>
            <a:ext cx="657741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breakfast, lunch, dinner</a:t>
            </a:r>
          </a:p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tennis, snowboard, volleyball,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6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Zero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611830" cy="1569660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most names of people and places (most countries, states and cities):</a:t>
            </a:r>
          </a:p>
        </p:txBody>
      </p:sp>
      <p:sp>
        <p:nvSpPr>
          <p:cNvPr id="13" name="Prostokąt 9"/>
          <p:cNvSpPr/>
          <p:nvPr/>
        </p:nvSpPr>
        <p:spPr>
          <a:xfrm>
            <a:off x="2525473" y="3436067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This is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ø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Steve.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48" y="3758485"/>
            <a:ext cx="13795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Zero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61183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with geographical areas, lakes, mountains and islands: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2" y="3185351"/>
            <a:ext cx="65774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Asia, Germany, </a:t>
            </a:r>
            <a:r>
              <a:rPr lang="en-US" sz="3200" b="1" kern="0" dirty="0" err="1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Mardid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Oxford Street, Lake Michigan, etc.. </a:t>
            </a:r>
          </a:p>
        </p:txBody>
      </p:sp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I. Grammar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5715000"/>
          </a:xfr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Articles: other uses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Arial"/>
                <a:ea typeface="Calibri"/>
                <a:cs typeface="Times New Roman"/>
              </a:rPr>
              <a:t>REMEMBER!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A/an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is used: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1.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to talk about something that the listener or the reader doesn’t know about yet: 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K2 is a peak in the Himalayas.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2.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to describe what something or someone is: 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ABS is an unreliable travel agency</a:t>
            </a:r>
            <a:r>
              <a:rPr lang="en-GB" sz="2400" dirty="0"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9144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The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is used: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1.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when the listener or reader knows what the speaker or writer is talking about: </a:t>
            </a: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Give me the money.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2.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when the speaker specifies what or who they are talking about: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Where are the tickets I gave you yesterday?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3.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with things that are the only ones around us, or that are unique: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Neil Armstrong landed on the moon in 1969.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4.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when we refer to the world around us or things that we all know about: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We had a sightseeing tour around the city.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6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8534400" cy="6172200"/>
          </a:xfr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Zero article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is used: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1.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with plural or uncountable nouns when we are talking about things in general: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Passwords protect our personal information.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2.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with meals, months, days and special times of the year: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I visit my grandparents on New Year’s Day.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3.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with most names of people and places (most countries, states and cities):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Da </a:t>
            </a:r>
            <a:r>
              <a:rPr lang="en-GB" sz="2400" i="1" dirty="0" err="1">
                <a:latin typeface="Arial"/>
                <a:ea typeface="Calibri"/>
                <a:cs typeface="Times New Roman"/>
              </a:rPr>
              <a:t>Lat</a:t>
            </a:r>
            <a:r>
              <a:rPr lang="en-GB" sz="2400" i="1" dirty="0">
                <a:latin typeface="Arial"/>
                <a:ea typeface="Calibri"/>
                <a:cs typeface="Times New Roman"/>
              </a:rPr>
              <a:t> is in Lam Dong Province.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4. </a:t>
            </a:r>
            <a:r>
              <a:rPr lang="en-GB" sz="2400" dirty="0">
                <a:latin typeface="Arial"/>
                <a:ea typeface="Calibri"/>
                <a:cs typeface="Times New Roman"/>
              </a:rPr>
              <a:t>	with geographical areas, lakes, mountains and islands: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i="1" dirty="0">
                <a:latin typeface="Arial"/>
                <a:ea typeface="Calibri"/>
                <a:cs typeface="Times New Roman"/>
              </a:rPr>
              <a:t>	We visited Lake Victoria. It’s in East Africa.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533398" y="609600"/>
            <a:ext cx="8001000" cy="2718624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Look out!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 use 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with the names of a few countries: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 UK, the USA, the Netherlands, the Philippines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 also use 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with island groups, mountain ranges, oceans and names of rivers: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 Thames, the Pacific, the Amazon, the Danube... 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8" y="2605087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Complete the text with </a:t>
            </a: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a/an, the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or </a:t>
            </a: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zero article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(Φ).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Dominican Republic is (1)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country on the island of Hispaniola, in (2)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Caribbean region. It is (3)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second largest Caribbean nation after Cuba, with nearly 10 million people, one million of whom live in (4)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capital city Santo Domingo. (5)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second largest city is (6)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Santiago. The geography of (7)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country is varied, and ranges from (8)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semi desert plains to (9)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lush valleys of tropical rainforest. (10)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economy depends largely on (11)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agriculture, with (12)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sugar as (13)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main crop. Tourism is (14)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important industry.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1560"/>
            <a:ext cx="30054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1019820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8283" y="1409075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82719" y="1406545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5116" y="2113299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47356" y="2517495"/>
            <a:ext cx="64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90111" y="286992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ɸ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58743" y="2883610"/>
            <a:ext cx="64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37721" y="317888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ɸ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90111" y="352305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ɸ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830026" y="3613935"/>
            <a:ext cx="64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94128" y="389968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ɸ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90111" y="4298297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ɸ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413725" y="4324312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90111" y="4687849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0484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8: TOURISM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3: A CLOSER LOOK 2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2a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Ask and answer the questions. Choose from the list. Use </a:t>
            </a:r>
            <a:r>
              <a:rPr lang="en-GB" sz="22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necessary.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one is an imperial palace?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river runs through London?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one is the deepest lake in the world?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one is considered one of the New7Wonders of Nature?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one is the largest cave in the world?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one is a tourist attraction in New York?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911940" y="904569"/>
            <a:ext cx="7924800" cy="1097280"/>
          </a:xfrm>
          <a:prstGeom prst="roundRect">
            <a:avLst/>
          </a:prstGeom>
          <a:solidFill>
            <a:srgbClr val="C99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Lake Baikal 		Amazon River 	Thames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Statue of Liberty 	Lake Geneva Son 	</a:t>
            </a:r>
            <a:r>
              <a:rPr lang="en-US" sz="2200" dirty="0" err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Doong</a:t>
            </a:r>
            <a:r>
              <a:rPr lang="en-US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Cave</a:t>
            </a:r>
          </a:p>
          <a:p>
            <a:r>
              <a:rPr lang="en-GB" sz="2200" dirty="0">
                <a:latin typeface="Arial"/>
                <a:ea typeface="Calibri"/>
                <a:cs typeface="Times New Roman"/>
              </a:rPr>
              <a:t>Ha Long Bay 		Angkor </a:t>
            </a:r>
            <a:r>
              <a:rPr lang="en-GB" sz="2200" dirty="0" err="1">
                <a:latin typeface="Arial"/>
                <a:ea typeface="Calibri"/>
                <a:cs typeface="Times New Roman"/>
              </a:rPr>
              <a:t>Wat</a:t>
            </a:r>
            <a:r>
              <a:rPr lang="en-GB" sz="2200" dirty="0">
                <a:latin typeface="Arial"/>
                <a:ea typeface="Calibri"/>
                <a:cs typeface="Times New Roman"/>
              </a:rPr>
              <a:t> 		Forbidden City</a:t>
            </a:r>
            <a:endParaRPr lang="en-US" sz="22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2556" y="2512137"/>
            <a:ext cx="30241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Forbidden City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2556" y="3198143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Thames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22556" y="382469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Lake Baikal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22556" y="4799773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 Long Bay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22556" y="5483731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Doong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Cave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22556" y="6176547"/>
            <a:ext cx="31686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Statue of Liberty</a:t>
            </a:r>
          </a:p>
        </p:txBody>
      </p:sp>
    </p:spTree>
    <p:extLst>
      <p:ext uri="{BB962C8B-B14F-4D97-AF65-F5344CB8AC3E}">
        <p14:creationId xmlns:p14="http://schemas.microsoft.com/office/powerpoint/2010/main" val="7114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Choose one item above and say what you know about it as a tourist attraction.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answers to the questions, using </a:t>
            </a: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a, an, the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 </a:t>
            </a: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zero article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each answer. Give three true answers, but two untrue ones.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colour and type of bicycle would you like to have?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holiday destination do you prefer: city, mountains, seaside?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Where would you like to go on holiday next?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What’s your favourite time of the year?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Have you ever travelled anywhere by plane? Please explain.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Tell your answers to a partner and ask him/her to guess which answers are not true.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2904"/>
            <a:ext cx="8686800" cy="6629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Make full sentences from the words/phrases, adding articles as needed. Then mark them as true (T) or false (F).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original name/of/Ha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Noi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/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Phu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Xuan</a:t>
            </a:r>
            <a:endParaRPr lang="en-GB" sz="2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most famous/Egyptian pyramids/found/at Giza/in/Cairo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there/city/called/ Kiev/in/America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My Son/set of ruins/from/ancient Cham Empire/ UNESCO World Heritage Site</a:t>
            </a: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English/first language/in/many countries/outside/United Kingdom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200" y="1436724"/>
            <a:ext cx="58512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original name of Ha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was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Xuan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6200" y="2340108"/>
            <a:ext cx="83183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most famous Egyptian pyramids are found at Giza in Cairo.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200" y="3405466"/>
            <a:ext cx="50497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 is a city called Kiev in America.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6200" y="4520938"/>
            <a:ext cx="74382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My Son, a set of ruins from the ancient Cham Empire, is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UNESCO World Heritage Site.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6200" y="5899506"/>
            <a:ext cx="71705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English is the first language in many countries outside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United Kingdom.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61436" y="1519323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61436" y="2325615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561436" y="3427486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561436" y="4514984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561436" y="5908300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374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Indefinite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2099172"/>
            <a:ext cx="62894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and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are used before singular countable nouns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Indefinite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2894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kumimoji="0" lang="en-US" sz="3200" b="1" i="0" u="none" strike="noStrike" kern="0" normalizeH="0" baseline="0" noProof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</a:rPr>
              <a:t>is used before a singular noun beginning with a consonant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92" y="3702813"/>
            <a:ext cx="1359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ostokąt 9"/>
          <p:cNvSpPr/>
          <p:nvPr/>
        </p:nvSpPr>
        <p:spPr>
          <a:xfrm>
            <a:off x="1672692" y="5613753"/>
            <a:ext cx="1600647" cy="5847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200" b="1" kern="0" dirty="0">
                <a:ln w="190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cat</a:t>
            </a:r>
            <a:endParaRPr kumimoji="0" lang="en-US" sz="3200" b="1" i="0" u="none" strike="noStrike" kern="0" cap="none" spc="0" normalizeH="0" baseline="0" noProof="0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uLnTx/>
              <a:uFillTx/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702813"/>
            <a:ext cx="284570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1"/>
          <p:cNvSpPr/>
          <p:nvPr/>
        </p:nvSpPr>
        <p:spPr>
          <a:xfrm>
            <a:off x="4858131" y="5632303"/>
            <a:ext cx="2433675" cy="5847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bike</a:t>
            </a:r>
            <a:endParaRPr kumimoji="0" lang="en-US" sz="3200" i="0" u="none" strike="noStrike" kern="0" cap="none" spc="0" normalizeH="0" baseline="0" noProof="0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Indefinite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28946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before a singular noun beginning with a vowel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143001" y="5613753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</a:t>
            </a:r>
            <a:r>
              <a:rPr lang="en-US" sz="3200" b="1" kern="0" dirty="0">
                <a:ln w="190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elephant</a:t>
            </a:r>
          </a:p>
        </p:txBody>
      </p:sp>
      <p:sp>
        <p:nvSpPr>
          <p:cNvPr id="15" name="Prostokąt 11"/>
          <p:cNvSpPr/>
          <p:nvPr/>
        </p:nvSpPr>
        <p:spPr>
          <a:xfrm>
            <a:off x="4415691" y="5632303"/>
            <a:ext cx="2433675" cy="5847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umbrella</a:t>
            </a:r>
            <a:endParaRPr kumimoji="0" lang="en-US" sz="3200" i="0" u="none" strike="noStrike" kern="0" cap="none" spc="0" normalizeH="0" baseline="0" noProof="0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uLnTx/>
              <a:uFillTx/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5" y="3551595"/>
            <a:ext cx="207581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50" y="3451123"/>
            <a:ext cx="20012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511826"/>
            <a:ext cx="6289460" cy="1569660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D812B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before singular and plural nouns when the noun is specific or particular</a:t>
            </a:r>
          </a:p>
        </p:txBody>
      </p:sp>
      <p:sp>
        <p:nvSpPr>
          <p:cNvPr id="13" name="Prostokąt 9"/>
          <p:cNvSpPr/>
          <p:nvPr/>
        </p:nvSpPr>
        <p:spPr>
          <a:xfrm>
            <a:off x="3128753" y="3253253"/>
            <a:ext cx="4724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 can see a scooter. </a:t>
            </a:r>
          </a:p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scooter is blue.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5685"/>
            <a:ext cx="219807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28946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with nouns that are unique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3" y="2890391"/>
            <a:ext cx="63115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moon,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sky,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sun,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Pope,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289460" cy="2062103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before the names of rivers, seas/oceans, mountain ranges, deserts and groups of islands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3" y="3863759"/>
            <a:ext cx="63115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Amazon,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Pacific,  </a:t>
            </a:r>
          </a:p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Alps,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Sahara,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Canaries,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0600" y="228600"/>
            <a:ext cx="7162800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47638"/>
            <a:ext cx="1804988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47638"/>
            <a:ext cx="1806575" cy="23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510" b="17168"/>
          <a:stretch>
            <a:fillRect/>
          </a:stretch>
        </p:blipFill>
        <p:spPr bwMode="auto">
          <a:xfrm>
            <a:off x="6934200" y="5587285"/>
            <a:ext cx="101093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42" y="273367"/>
            <a:ext cx="5062916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D812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am" pitchFamily="2" charset="0"/>
                <a:cs typeface="Kalam" pitchFamily="2" charset="0"/>
              </a:rPr>
              <a:t>Definite Articles</a:t>
            </a:r>
            <a:endParaRPr lang="en-GB" sz="4800" b="1" dirty="0">
              <a:ln w="11430"/>
              <a:solidFill>
                <a:srgbClr val="D812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am" pitchFamily="2" charset="0"/>
              <a:cs typeface="Kalam" pitchFamily="2" charset="0"/>
            </a:endParaRPr>
          </a:p>
        </p:txBody>
      </p:sp>
      <p:sp>
        <p:nvSpPr>
          <p:cNvPr id="11" name="Prostokąt 7"/>
          <p:cNvSpPr/>
          <p:nvPr/>
        </p:nvSpPr>
        <p:spPr>
          <a:xfrm>
            <a:off x="1541570" y="1671480"/>
            <a:ext cx="6289460" cy="1077218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is used before the names of musical instruments</a:t>
            </a:r>
          </a:p>
        </p:txBody>
      </p:sp>
      <p:sp>
        <p:nvSpPr>
          <p:cNvPr id="13" name="Prostokąt 9"/>
          <p:cNvSpPr/>
          <p:nvPr/>
        </p:nvSpPr>
        <p:spPr>
          <a:xfrm>
            <a:off x="1575983" y="3273839"/>
            <a:ext cx="63115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flute,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EA14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200" b="1" kern="0" dirty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violin, etc.</a:t>
            </a: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459" y1="20588" x2="21656" y2="10000"/>
                        <a14:foregroundMark x1="5096" y1="6471" x2="12739" y2="14706"/>
                        <a14:foregroundMark x1="15287" y1="9412" x2="15287" y2="9412"/>
                        <a14:foregroundMark x1="3822" y1="11765" x2="3822" y2="11765"/>
                        <a14:foregroundMark x1="38854" y1="22353" x2="38854" y2="22353"/>
                        <a14:foregroundMark x1="74522" y1="20000" x2="74522" y2="20000"/>
                        <a14:foregroundMark x1="68790" y1="1176" x2="68790" y2="1176"/>
                        <a14:foregroundMark x1="51592" y1="10000" x2="51592" y2="10000"/>
                        <a14:foregroundMark x1="59873" y1="5294" x2="59873" y2="5294"/>
                        <a14:foregroundMark x1="42675" y1="14706" x2="42675" y2="14706"/>
                        <a14:foregroundMark x1="36943" y1="18824" x2="36943" y2="18824"/>
                        <a14:foregroundMark x1="74522" y1="9412" x2="74522" y2="9412"/>
                        <a14:foregroundMark x1="75159" y1="15882" x2="75159" y2="15882"/>
                        <a14:foregroundMark x1="31847" y1="34706" x2="31847" y2="34706"/>
                        <a14:foregroundMark x1="1274" y1="36471" x2="1274" y2="36471"/>
                        <a14:foregroundMark x1="43949" y1="90000" x2="43949" y2="90000"/>
                        <a14:foregroundMark x1="56688" y1="80588" x2="56688" y2="80588"/>
                        <a14:foregroundMark x1="49045" y1="86471" x2="49045" y2="86471"/>
                        <a14:foregroundMark x1="36943" y1="20000" x2="4012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0" y="4215685"/>
            <a:ext cx="21111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1302</Words>
  <Application>Microsoft Office PowerPoint</Application>
  <PresentationFormat>On-screen Show (4:3)</PresentationFormat>
  <Paragraphs>167</Paragraphs>
  <Slides>25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</vt:lpstr>
      <vt:lpstr>Calibri</vt:lpstr>
      <vt:lpstr>Comic Sans MS</vt:lpstr>
      <vt:lpstr>Kalam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357</cp:revision>
  <dcterms:created xsi:type="dcterms:W3CDTF">2016-12-15T15:38:30Z</dcterms:created>
  <dcterms:modified xsi:type="dcterms:W3CDTF">2023-02-12T14:36:24Z</dcterms:modified>
</cp:coreProperties>
</file>