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1"/>
  </p:notesMasterIdLst>
  <p:sldIdLst>
    <p:sldId id="283" r:id="rId2"/>
    <p:sldId id="257" r:id="rId3"/>
    <p:sldId id="277" r:id="rId4"/>
    <p:sldId id="278" r:id="rId5"/>
    <p:sldId id="279" r:id="rId6"/>
    <p:sldId id="280" r:id="rId7"/>
    <p:sldId id="281" r:id="rId8"/>
    <p:sldId id="282" r:id="rId9"/>
    <p:sldId id="27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7EE85F-2293-419A-8DE8-29DB6729419A}">
          <p14:sldIdLst>
            <p14:sldId id="283"/>
            <p14:sldId id="257"/>
            <p14:sldId id="277"/>
            <p14:sldId id="278"/>
            <p14:sldId id="279"/>
            <p14:sldId id="280"/>
            <p14:sldId id="281"/>
            <p14:sldId id="282"/>
          </p14:sldIdLst>
        </p14:section>
        <p14:section name="Untitled Section" id="{0322C9CE-714C-4832-BE9F-28308027BEA3}">
          <p14:sldIdLst>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E38"/>
    <a:srgbClr val="78D5E2"/>
    <a:srgbClr val="FFFF99"/>
    <a:srgbClr val="B7CE88"/>
    <a:srgbClr val="A70D91"/>
    <a:srgbClr val="C0D498"/>
    <a:srgbClr val="37C2D5"/>
    <a:srgbClr val="76C0D4"/>
    <a:srgbClr val="41A7C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316" autoAdjust="0"/>
  </p:normalViewPr>
  <p:slideViewPr>
    <p:cSldViewPr>
      <p:cViewPr varScale="1">
        <p:scale>
          <a:sx n="59" d="100"/>
          <a:sy n="59" d="100"/>
        </p:scale>
        <p:origin x="1620"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746119-A797-4CA8-A969-B21291E98112}" type="datetimeFigureOut">
              <a:rPr lang="en-GB" smtClean="0"/>
              <a:pPr/>
              <a:t>12/02/2023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F04CE-1EC4-4129-AA9C-BCF50C9578F3}" type="slidenum">
              <a:rPr lang="en-GB" smtClean="0"/>
              <a:pPr/>
              <a:t>‹#›</a:t>
            </a:fld>
            <a:endParaRPr lang="en-GB" dirty="0"/>
          </a:p>
        </p:txBody>
      </p:sp>
    </p:spTree>
    <p:extLst>
      <p:ext uri="{BB962C8B-B14F-4D97-AF65-F5344CB8AC3E}">
        <p14:creationId xmlns:p14="http://schemas.microsoft.com/office/powerpoint/2010/main" val="3417351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42F04CE-1EC4-4129-AA9C-BCF50C9578F3}" type="slidenum">
              <a:rPr lang="en-GB" smtClean="0"/>
              <a:pPr/>
              <a:t>8</a:t>
            </a:fld>
            <a:endParaRPr lang="en-GB" dirty="0"/>
          </a:p>
        </p:txBody>
      </p:sp>
    </p:spTree>
    <p:extLst>
      <p:ext uri="{BB962C8B-B14F-4D97-AF65-F5344CB8AC3E}">
        <p14:creationId xmlns:p14="http://schemas.microsoft.com/office/powerpoint/2010/main" val="3296335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62CC335-DC0F-4FEB-B8A8-71E6DC2453B4}"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886181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5E4397-6156-4024-94B1-858ED112A9FE}"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303942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A3EDAF-D377-45D7-8B02-9EEB82F7CF92}"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4126105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A6255D-17F7-43F0-8E8B-F2A26B20E467}"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4648080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54E7534-FDDE-4F0D-8773-796601AA49A1}"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2195409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9DB2F-1C69-4F17-BE66-793F45D2230A}" type="datetime1">
              <a:rPr lang="en-GB" smtClean="0"/>
              <a:pPr/>
              <a:t>12/02/2023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117293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1EB4FC5-A2A2-4408-BFAE-68EC5F9383E4}" type="datetime1">
              <a:rPr lang="en-GB" smtClean="0"/>
              <a:pPr/>
              <a:t>12/02/2023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7054678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A796C7E-1E53-4DFB-BA91-3BF268E505EC}" type="datetime1">
              <a:rPr lang="en-GB" smtClean="0"/>
              <a:pPr/>
              <a:t>12/02/2023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2432387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72E13D1-6B1F-4D21-A866-7E27DBBF8C2D}" type="datetime1">
              <a:rPr lang="en-GB" smtClean="0"/>
              <a:pPr/>
              <a:t>12/02/2023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4072330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AA670-9342-4CAE-9B80-CF5C35031751}" type="datetime1">
              <a:rPr lang="en-GB" smtClean="0"/>
              <a:pPr/>
              <a:t>12/02/2023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4480090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24A7BE-2E23-4031-BFEA-8651A90C8250}" type="datetime1">
              <a:rPr lang="en-GB" smtClean="0"/>
              <a:pPr/>
              <a:t>12/02/2023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17179724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412170-831E-4DDB-9074-FAB047C5B05F}" type="datetime1">
              <a:rPr lang="en-GB" smtClean="0"/>
              <a:pPr/>
              <a:t>12/02/2023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3760730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30">
          <a:fgClr>
            <a:srgbClr val="FFFF00"/>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defRPr>
            </a:lvl1pPr>
          </a:lstStyle>
          <a:p>
            <a:fld id="{5488B4E8-806E-46AD-86E4-990571E66A2F}" type="datetime1">
              <a:rPr lang="en-GB" smtClean="0"/>
              <a:pPr/>
              <a:t>12/02/2023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defRPr>
            </a:lvl1pPr>
          </a:lstStyle>
          <a:p>
            <a:fld id="{A397C43D-27AD-4A3D-8DEC-66A95DD9E4BC}" type="slidenum">
              <a:rPr lang="en-GB" smtClean="0"/>
              <a:pPr/>
              <a:t>‹#›</a:t>
            </a:fld>
            <a:endParaRPr lang="en-GB" dirty="0"/>
          </a:p>
        </p:txBody>
      </p:sp>
    </p:spTree>
    <p:extLst>
      <p:ext uri="{BB962C8B-B14F-4D97-AF65-F5344CB8AC3E}">
        <p14:creationId xmlns:p14="http://schemas.microsoft.com/office/powerpoint/2010/main" val="978450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099947" cy="51435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1652762" y="2042629"/>
            <a:ext cx="5934124" cy="1315745"/>
          </a:xfrm>
          <a:prstGeom prst="rect">
            <a:avLst/>
          </a:prstGeom>
          <a:noFill/>
        </p:spPr>
        <p:txBody>
          <a:bodyPr wrap="none" rtlCol="0">
            <a:spAutoFit/>
          </a:bodyPr>
          <a:lstStyle/>
          <a:p>
            <a:pPr algn="ctr"/>
            <a:r>
              <a:rPr lang="en-US" b="1" dirty="0">
                <a:ln w="38100">
                  <a:noFill/>
                </a:ln>
                <a:solidFill>
                  <a:srgbClr val="FF0000"/>
                </a:solidFill>
                <a:latin typeface="Times New Roman" panose="02020603050405020304" pitchFamily="18" charset="0"/>
                <a:cs typeface="Times New Roman" panose="02020603050405020304" pitchFamily="18" charset="0"/>
              </a:rPr>
              <a:t>BÀI GIẢNG ĐIỆN TỬ MÔN TIẾNG ANH 9</a:t>
            </a:r>
          </a:p>
          <a:p>
            <a:pPr algn="ctr"/>
            <a:endParaRPr lang="en-US" sz="1350" b="1" dirty="0">
              <a:ln w="38100">
                <a:noFill/>
              </a:ln>
              <a:solidFill>
                <a:srgbClr val="FF0000"/>
              </a:solidFill>
              <a:latin typeface="Times New Roman" panose="02020603050405020304" pitchFamily="18" charset="0"/>
              <a:cs typeface="Times New Roman" panose="02020603050405020304" pitchFamily="18" charset="0"/>
            </a:endParaRPr>
          </a:p>
          <a:p>
            <a:pPr algn="ctr"/>
            <a:r>
              <a:rPr lang="en-US" sz="2400" b="1" dirty="0">
                <a:ln w="38100">
                  <a:noFill/>
                </a:ln>
                <a:solidFill>
                  <a:srgbClr val="FFFF00"/>
                </a:solidFill>
                <a:latin typeface="Times New Roman" panose="02020603050405020304" pitchFamily="18" charset="0"/>
                <a:cs typeface="Times New Roman" panose="02020603050405020304" pitchFamily="18" charset="0"/>
              </a:rPr>
              <a:t>UNIT 7: RECIPES AND EATING HABITS</a:t>
            </a:r>
          </a:p>
          <a:p>
            <a:pPr algn="ctr"/>
            <a:r>
              <a:rPr lang="en-US" sz="2400" b="1" dirty="0" err="1">
                <a:ln w="38100">
                  <a:noFill/>
                </a:ln>
                <a:solidFill>
                  <a:srgbClr val="FFFF00"/>
                </a:solidFill>
                <a:latin typeface="Times New Roman" panose="02020603050405020304" pitchFamily="18" charset="0"/>
                <a:cs typeface="Times New Roman" panose="02020603050405020304" pitchFamily="18" charset="0"/>
              </a:rPr>
              <a:t>Peroid</a:t>
            </a:r>
            <a:r>
              <a:rPr lang="en-US" sz="2400" b="1" dirty="0">
                <a:ln w="38100">
                  <a:noFill/>
                </a:ln>
                <a:solidFill>
                  <a:srgbClr val="FFFF00"/>
                </a:solidFill>
                <a:latin typeface="Times New Roman" panose="02020603050405020304" pitchFamily="18" charset="0"/>
                <a:cs typeface="Times New Roman" panose="02020603050405020304" pitchFamily="18" charset="0"/>
              </a:rPr>
              <a:t> 59: Skills 1</a:t>
            </a:r>
            <a:endParaRPr lang="en-VN" sz="2400" b="1" dirty="0">
              <a:ln w="38100">
                <a:noFill/>
              </a:ln>
              <a:solidFill>
                <a:srgbClr val="FFFF00"/>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284991" y="1036901"/>
            <a:ext cx="770866" cy="776474"/>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2703794" y="3528047"/>
            <a:ext cx="3344185" cy="738664"/>
          </a:xfrm>
          <a:prstGeom prst="rect">
            <a:avLst/>
          </a:prstGeom>
          <a:noFill/>
        </p:spPr>
        <p:txBody>
          <a:bodyPr wrap="none" rtlCol="0">
            <a:spAutoFit/>
          </a:bodyPr>
          <a:lstStyle/>
          <a:p>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Nguyễn</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Thị</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Hiền</a:t>
            </a:r>
            <a:endPar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a:p>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Ngoại</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Ngữ</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Năng</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khiếu</a:t>
            </a:r>
            <a:endParaRPr lang="en-VN"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2631370" y="1319602"/>
            <a:ext cx="4023474" cy="438582"/>
          </a:xfrm>
          <a:prstGeom prst="rect">
            <a:avLst/>
          </a:prstGeom>
          <a:noFill/>
        </p:spPr>
        <p:txBody>
          <a:bodyPr wrap="none" rtlCol="0">
            <a:spAutoFit/>
          </a:bodyPr>
          <a:lstStyle/>
          <a:p>
            <a:r>
              <a:rPr lang="en-US" sz="2250" b="1">
                <a:ln w="38100">
                  <a:noFill/>
                </a:ln>
                <a:solidFill>
                  <a:schemeClr val="bg1"/>
                </a:solidFill>
                <a:latin typeface="Times New Roman" panose="02020603050405020304" pitchFamily="18" charset="0"/>
                <a:cs typeface="Times New Roman" panose="02020603050405020304" pitchFamily="18" charset="0"/>
              </a:rPr>
              <a:t>TRƯỜNG THCS LONG BIÊN</a:t>
            </a:r>
            <a:endParaRPr lang="en-VN" sz="225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9695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0" y="0"/>
            <a:ext cx="9124950" cy="1828800"/>
          </a:xfrm>
          <a:prstGeom prst="rect">
            <a:avLst/>
          </a:prstGeom>
          <a:solidFill>
            <a:srgbClr val="FFFFCC">
              <a:alpha val="64706"/>
            </a:srgbClr>
          </a:solidFill>
          <a:ln>
            <a:noFill/>
          </a:ln>
        </p:spPr>
        <p:style>
          <a:lnRef idx="2">
            <a:schemeClr val="accent6"/>
          </a:lnRef>
          <a:fillRef idx="1">
            <a:schemeClr val="lt1"/>
          </a:fillRef>
          <a:effectRef idx="0">
            <a:schemeClr val="accent6"/>
          </a:effectRef>
          <a:fontRef idx="minor">
            <a:schemeClr val="dk1"/>
          </a:fontRef>
        </p:style>
        <p:txBody>
          <a:bodyPr vert="horz" lIns="91440" tIns="45720" rIns="91440" bIns="45720" rtlCol="0" anchor="ctr">
            <a:noAutofit/>
            <a:scene3d>
              <a:camera prst="orthographicFront"/>
              <a:lightRig rig="soft" dir="t">
                <a:rot lat="0" lon="0" rev="10800000"/>
              </a:lightRig>
            </a:scene3d>
            <a:sp3d>
              <a:bevelT w="27940" h="12700"/>
              <a:contourClr>
                <a:srgbClr val="DDDDDD"/>
              </a:contourClr>
            </a:sp3d>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lvl="3" algn="ctr" rtl="0">
              <a:spcBef>
                <a:spcPct val="0"/>
              </a:spcBef>
            </a:pPr>
            <a:r>
              <a:rPr lang="en-US" sz="3800" b="1" spc="150" dirty="0">
                <a:ln w="11430"/>
                <a:solidFill>
                  <a:schemeClr val="tx1"/>
                </a:solidFill>
                <a:effectLst>
                  <a:outerShdw blurRad="25400" algn="tl" rotWithShape="0">
                    <a:srgbClr val="000000">
                      <a:alpha val="43000"/>
                    </a:srgbClr>
                  </a:outerShdw>
                </a:effectLst>
                <a:latin typeface="Arial" pitchFamily="34" charset="0"/>
                <a:cs typeface="Arial" pitchFamily="34" charset="0"/>
              </a:rPr>
              <a:t>UNIT 7: RECIPES AND EATING HABITS</a:t>
            </a:r>
          </a:p>
          <a:p>
            <a:pPr marL="0" lvl="3" algn="ctr" rtl="0">
              <a:spcBef>
                <a:spcPct val="0"/>
              </a:spcBef>
            </a:pPr>
            <a:r>
              <a:rPr lang="en-GB" sz="3200" b="1" spc="150" dirty="0">
                <a:ln w="11430"/>
                <a:solidFill>
                  <a:schemeClr val="accent6">
                    <a:lumMod val="75000"/>
                  </a:schemeClr>
                </a:solidFill>
                <a:effectLst>
                  <a:outerShdw blurRad="25400" algn="tl" rotWithShape="0">
                    <a:srgbClr val="000000">
                      <a:alpha val="43000"/>
                    </a:srgbClr>
                  </a:outerShdw>
                </a:effectLst>
                <a:latin typeface="Arial" pitchFamily="34" charset="0"/>
                <a:cs typeface="Arial" pitchFamily="34" charset="0"/>
              </a:rPr>
              <a:t>LESSON 5: SKILLS 1</a:t>
            </a:r>
            <a:endParaRPr lang="en-US" sz="3200" b="1" spc="150" dirty="0">
              <a:ln w="11430"/>
              <a:solidFill>
                <a:schemeClr val="accent6">
                  <a:lumMod val="75000"/>
                </a:schemeClr>
              </a:solidFill>
              <a:effectLst>
                <a:outerShdw blurRad="25400" algn="tl" rotWithShape="0">
                  <a:srgbClr val="000000">
                    <a:alpha val="43000"/>
                  </a:srgbClr>
                </a:outerShdw>
              </a:effectLst>
              <a:latin typeface="Arial" pitchFamily="34" charset="0"/>
              <a:cs typeface="Arial" pitchFamily="34" charset="0"/>
            </a:endParaRPr>
          </a:p>
        </p:txBody>
      </p:sp>
      <p:sp>
        <p:nvSpPr>
          <p:cNvPr id="10" name="TextBox 9"/>
          <p:cNvSpPr txBox="1"/>
          <p:nvPr/>
        </p:nvSpPr>
        <p:spPr>
          <a:xfrm>
            <a:off x="7200900" y="6314367"/>
            <a:ext cx="1943100" cy="523220"/>
          </a:xfrm>
          <a:prstGeom prst="rect">
            <a:avLst/>
          </a:prstGeom>
          <a:noFill/>
        </p:spPr>
        <p:txBody>
          <a:bodyPr wrap="square" rtlCol="0">
            <a:spAutoFit/>
          </a:bodyPr>
          <a:lstStyle/>
          <a:p>
            <a:pPr algn="ctr"/>
            <a:r>
              <a:rPr lang="en-US" sz="2800" b="1" dirty="0">
                <a:solidFill>
                  <a:srgbClr val="FF0000"/>
                </a:solidFill>
                <a:latin typeface="Tahoma" pitchFamily="34" charset="0"/>
                <a:ea typeface="Tahoma" pitchFamily="34" charset="0"/>
                <a:cs typeface="Tahoma" pitchFamily="34" charset="0"/>
              </a:rPr>
              <a:t>English 9</a:t>
            </a:r>
            <a:endParaRPr lang="en-GB" sz="2800" b="1" dirty="0">
              <a:solidFill>
                <a:srgbClr val="FF00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766300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22" presetClass="entr" presetSubtype="4"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animEffect transition="in" filter="wipe(down)">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662"/>
            <a:ext cx="8229600" cy="822960"/>
          </a:xfrm>
        </p:spPr>
        <p:txBody>
          <a:bodyPr>
            <a:normAutofit/>
          </a:bodyPr>
          <a:lstStyle/>
          <a:p>
            <a:r>
              <a:rPr lang="en-GB" b="1" dirty="0">
                <a:solidFill>
                  <a:schemeClr val="accent6">
                    <a:lumMod val="75000"/>
                  </a:schemeClr>
                </a:solidFill>
                <a:latin typeface="Arial"/>
                <a:ea typeface="Calibri"/>
                <a:cs typeface="Times New Roman"/>
              </a:rPr>
              <a:t>I. Reading</a:t>
            </a:r>
            <a:endParaRPr lang="en-GB" dirty="0">
              <a:solidFill>
                <a:schemeClr val="accent6">
                  <a:lumMod val="75000"/>
                </a:schemeClr>
              </a:solidFill>
            </a:endParaRPr>
          </a:p>
        </p:txBody>
      </p:sp>
      <p:sp>
        <p:nvSpPr>
          <p:cNvPr id="3" name="Text Placeholder 2"/>
          <p:cNvSpPr>
            <a:spLocks noGrp="1"/>
          </p:cNvSpPr>
          <p:nvPr>
            <p:ph type="body" idx="1"/>
          </p:nvPr>
        </p:nvSpPr>
        <p:spPr>
          <a:xfrm>
            <a:off x="457200" y="914400"/>
            <a:ext cx="8229600" cy="5867400"/>
          </a:xfrm>
        </p:spPr>
        <p:txBody>
          <a:bodyPr>
            <a:normAutofit/>
          </a:bodyPr>
          <a:lstStyle/>
          <a:p>
            <a:pPr marL="0" indent="0">
              <a:spcAft>
                <a:spcPts val="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1 </a:t>
            </a:r>
            <a:r>
              <a:rPr lang="en-GB" sz="2400" b="1" dirty="0">
                <a:solidFill>
                  <a:srgbClr val="000000"/>
                </a:solidFill>
                <a:latin typeface="Arial"/>
                <a:ea typeface="Calibri"/>
                <a:cs typeface="Times New Roman"/>
              </a:rPr>
              <a:t>Work in pairs. Answer the questions.</a:t>
            </a:r>
            <a:endParaRPr lang="en-GB" sz="2400" dirty="0">
              <a:latin typeface="Times New Roman"/>
              <a:ea typeface="Calibri"/>
              <a:cs typeface="Times New Roman"/>
            </a:endParaRPr>
          </a:p>
          <a:p>
            <a:pPr marL="515938" indent="-515938">
              <a:spcAft>
                <a:spcPts val="0"/>
              </a:spcAft>
              <a:buNone/>
            </a:pPr>
            <a:r>
              <a:rPr lang="en-GB" sz="2400" b="1" dirty="0">
                <a:solidFill>
                  <a:srgbClr val="FF6600"/>
                </a:solidFill>
                <a:latin typeface="Arial"/>
                <a:ea typeface="Calibri"/>
                <a:cs typeface="Times New Roman"/>
              </a:rPr>
              <a:t>1. 	</a:t>
            </a:r>
            <a:r>
              <a:rPr lang="en-GB" sz="2400" dirty="0">
                <a:solidFill>
                  <a:srgbClr val="000000"/>
                </a:solidFill>
                <a:latin typeface="Arial"/>
                <a:ea typeface="Calibri"/>
                <a:cs typeface="Times New Roman"/>
              </a:rPr>
              <a:t>What can you see in each picture?</a:t>
            </a:r>
            <a:endParaRPr lang="en-GB" sz="2400" dirty="0">
              <a:latin typeface="Times New Roman"/>
              <a:ea typeface="Calibri"/>
              <a:cs typeface="Times New Roman"/>
            </a:endParaRPr>
          </a:p>
          <a:p>
            <a:pPr marL="515938" indent="-515938">
              <a:spcAft>
                <a:spcPts val="0"/>
              </a:spcAft>
              <a:buNone/>
            </a:pPr>
            <a:r>
              <a:rPr lang="en-GB" sz="2400" b="1" dirty="0">
                <a:solidFill>
                  <a:srgbClr val="FF6600"/>
                </a:solidFill>
                <a:latin typeface="Arial"/>
                <a:ea typeface="Calibri"/>
                <a:cs typeface="Times New Roman"/>
              </a:rPr>
              <a:t>2. 	</a:t>
            </a:r>
            <a:r>
              <a:rPr lang="en-GB" sz="2400" dirty="0">
                <a:solidFill>
                  <a:srgbClr val="000000"/>
                </a:solidFill>
                <a:latin typeface="Arial"/>
                <a:ea typeface="Calibri"/>
                <a:cs typeface="Times New Roman"/>
              </a:rPr>
              <a:t>Have you ever tried the dishes in the pictures? If so, how did you find them?</a:t>
            </a:r>
            <a:endParaRPr lang="en-GB" sz="2400" dirty="0">
              <a:latin typeface="Times New Roman"/>
              <a:ea typeface="Calibri"/>
              <a:cs typeface="Times New Roman"/>
            </a:endParaRPr>
          </a:p>
          <a:p>
            <a:pPr marL="515938" indent="-515938">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2</a:t>
            </a:fld>
            <a:endParaRPr lang="en-GB" dirty="0"/>
          </a:p>
        </p:txBody>
      </p:sp>
      <p:sp>
        <p:nvSpPr>
          <p:cNvPr id="7" name="Rectangle 6"/>
          <p:cNvSpPr/>
          <p:nvPr/>
        </p:nvSpPr>
        <p:spPr>
          <a:xfrm>
            <a:off x="6019800" y="4658035"/>
            <a:ext cx="2272876" cy="1679647"/>
          </a:xfrm>
          <a:prstGeom prst="rect">
            <a:avLst/>
          </a:prstGeom>
          <a:blipFill>
            <a:blip r:embed="rId2" cstate="print">
              <a:extLst>
                <a:ext uri="{28A0092B-C50C-407E-A947-70E740481C1C}">
                  <a14:useLocalDpi xmlns:a14="http://schemas.microsoft.com/office/drawing/2010/main" val="0"/>
                </a:ext>
              </a:extLst>
            </a:blip>
            <a:srcRect/>
            <a:stretch>
              <a:fillRect t="-4000" b="-4000"/>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9" name="Rectangle 8"/>
          <p:cNvSpPr/>
          <p:nvPr/>
        </p:nvSpPr>
        <p:spPr>
          <a:xfrm>
            <a:off x="1219200" y="2557410"/>
            <a:ext cx="2272876" cy="1679647"/>
          </a:xfrm>
          <a:prstGeom prst="rect">
            <a:avLst/>
          </a:prstGeom>
          <a:blipFill>
            <a:blip r:embed="rId3" cstate="print">
              <a:extLst>
                <a:ext uri="{28A0092B-C50C-407E-A947-70E740481C1C}">
                  <a14:useLocalDpi xmlns:a14="http://schemas.microsoft.com/office/drawing/2010/main" val="0"/>
                </a:ext>
              </a:extLst>
            </a:blip>
            <a:srcRect/>
            <a:stretch>
              <a:fillRect t="-4000" b="-4000"/>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 name="Rectangle 10"/>
          <p:cNvSpPr/>
          <p:nvPr/>
        </p:nvSpPr>
        <p:spPr>
          <a:xfrm>
            <a:off x="6019800" y="2520539"/>
            <a:ext cx="2272876" cy="1679647"/>
          </a:xfrm>
          <a:prstGeom prst="rect">
            <a:avLst/>
          </a:prstGeom>
          <a:blipFill>
            <a:blip r:embed="rId4" cstate="print">
              <a:extLst>
                <a:ext uri="{28A0092B-C50C-407E-A947-70E740481C1C}">
                  <a14:useLocalDpi xmlns:a14="http://schemas.microsoft.com/office/drawing/2010/main" val="0"/>
                </a:ext>
              </a:extLst>
            </a:blip>
            <a:srcRect/>
            <a:stretch>
              <a:fillRect t="-4000" b="-4000"/>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3" name="Rectangle 12"/>
          <p:cNvSpPr/>
          <p:nvPr/>
        </p:nvSpPr>
        <p:spPr>
          <a:xfrm>
            <a:off x="1219200" y="4697364"/>
            <a:ext cx="2272876" cy="1679647"/>
          </a:xfrm>
          <a:prstGeom prst="rect">
            <a:avLst/>
          </a:prstGeom>
          <a:blipFill>
            <a:blip r:embed="rId5" cstate="print">
              <a:extLst>
                <a:ext uri="{28A0092B-C50C-407E-A947-70E740481C1C}">
                  <a14:useLocalDpi xmlns:a14="http://schemas.microsoft.com/office/drawing/2010/main" val="0"/>
                </a:ext>
              </a:extLst>
            </a:blip>
            <a:srcRect/>
            <a:stretch>
              <a:fillRect t="-4000" b="-4000"/>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9" name="Rectangle 6"/>
          <p:cNvSpPr>
            <a:spLocks noChangeArrowheads="1"/>
          </p:cNvSpPr>
          <p:nvPr/>
        </p:nvSpPr>
        <p:spPr bwMode="auto">
          <a:xfrm>
            <a:off x="1095956" y="4231730"/>
            <a:ext cx="3095044" cy="431800"/>
          </a:xfrm>
          <a:prstGeom prst="rect">
            <a:avLst/>
          </a:prstGeom>
          <a:no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different types of sushi</a:t>
            </a:r>
          </a:p>
        </p:txBody>
      </p:sp>
      <p:sp>
        <p:nvSpPr>
          <p:cNvPr id="20" name="Rectangle 7"/>
          <p:cNvSpPr>
            <a:spLocks noChangeArrowheads="1"/>
          </p:cNvSpPr>
          <p:nvPr/>
        </p:nvSpPr>
        <p:spPr bwMode="auto">
          <a:xfrm>
            <a:off x="5896557" y="4231730"/>
            <a:ext cx="2519362" cy="431800"/>
          </a:xfrm>
          <a:prstGeom prst="rect">
            <a:avLst/>
          </a:prstGeom>
          <a:no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miso soup</a:t>
            </a:r>
          </a:p>
        </p:txBody>
      </p:sp>
      <p:sp>
        <p:nvSpPr>
          <p:cNvPr id="21" name="Rectangle 8"/>
          <p:cNvSpPr>
            <a:spLocks noChangeArrowheads="1"/>
          </p:cNvSpPr>
          <p:nvPr/>
        </p:nvSpPr>
        <p:spPr bwMode="auto">
          <a:xfrm>
            <a:off x="1145460" y="6367208"/>
            <a:ext cx="2519362" cy="431800"/>
          </a:xfrm>
          <a:prstGeom prst="rect">
            <a:avLst/>
          </a:prstGeom>
          <a:no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a bowl of rice</a:t>
            </a:r>
          </a:p>
        </p:txBody>
      </p:sp>
      <p:sp>
        <p:nvSpPr>
          <p:cNvPr id="22" name="Rectangle 9"/>
          <p:cNvSpPr>
            <a:spLocks noChangeArrowheads="1"/>
          </p:cNvSpPr>
          <p:nvPr/>
        </p:nvSpPr>
        <p:spPr bwMode="auto">
          <a:xfrm>
            <a:off x="5896557" y="6367208"/>
            <a:ext cx="2519363" cy="431800"/>
          </a:xfrm>
          <a:prstGeom prst="rect">
            <a:avLst/>
          </a:prstGeom>
          <a:no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sliced cucumber</a:t>
            </a: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8964" y="228600"/>
            <a:ext cx="5492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9941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i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ox(in)">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ox(in)">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box(in)">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228600"/>
            <a:ext cx="8534400" cy="6400800"/>
          </a:xfrm>
        </p:spPr>
        <p:txBody>
          <a:bodyPr>
            <a:normAutofit/>
          </a:bodyPr>
          <a:lstStyle/>
          <a:p>
            <a:pPr marL="0" indent="0">
              <a:spcBef>
                <a:spcPts val="600"/>
              </a:spcBef>
              <a:spcAft>
                <a:spcPts val="60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2 </a:t>
            </a:r>
            <a:r>
              <a:rPr lang="en-GB" sz="2400" b="1" dirty="0">
                <a:solidFill>
                  <a:srgbClr val="000000"/>
                </a:solidFill>
                <a:latin typeface="Arial"/>
                <a:ea typeface="Calibri"/>
                <a:cs typeface="Times New Roman"/>
              </a:rPr>
              <a:t>Now read an article about Japanese eating habits. Match the headings (1-3) with the paragraphs (A-C).</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1. 	</a:t>
            </a:r>
            <a:r>
              <a:rPr lang="en-GB" sz="2400" dirty="0">
                <a:solidFill>
                  <a:srgbClr val="000000"/>
                </a:solidFill>
                <a:latin typeface="Arial"/>
                <a:ea typeface="Calibri"/>
                <a:cs typeface="Times New Roman"/>
              </a:rPr>
              <a:t>The art of arranging dishes</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2. 	</a:t>
            </a:r>
            <a:r>
              <a:rPr lang="en-GB" sz="2400" dirty="0">
                <a:solidFill>
                  <a:srgbClr val="000000"/>
                </a:solidFill>
                <a:latin typeface="Arial"/>
                <a:ea typeface="Calibri"/>
                <a:cs typeface="Times New Roman"/>
              </a:rPr>
              <a:t>The habit of having raw food and simple sauces</a:t>
            </a:r>
            <a:endParaRPr lang="en-GB" sz="2400" dirty="0">
              <a:latin typeface="Times New Roman"/>
              <a:ea typeface="Calibri"/>
              <a:cs typeface="Times New Roman"/>
            </a:endParaRPr>
          </a:p>
          <a:p>
            <a:pPr marL="515938" indent="-515938">
              <a:spcBef>
                <a:spcPts val="600"/>
              </a:spcBef>
              <a:spcAft>
                <a:spcPts val="600"/>
              </a:spcAft>
              <a:buNone/>
            </a:pPr>
            <a:r>
              <a:rPr lang="en-GB" sz="2400" b="1" dirty="0">
                <a:solidFill>
                  <a:srgbClr val="FF6600"/>
                </a:solidFill>
                <a:latin typeface="Arial"/>
                <a:ea typeface="Calibri"/>
                <a:cs typeface="Times New Roman"/>
              </a:rPr>
              <a:t>3. 	</a:t>
            </a:r>
            <a:r>
              <a:rPr lang="en-GB" sz="2400" dirty="0">
                <a:solidFill>
                  <a:srgbClr val="000000"/>
                </a:solidFill>
                <a:latin typeface="Arial"/>
                <a:ea typeface="Calibri"/>
                <a:cs typeface="Times New Roman"/>
              </a:rPr>
              <a:t>Components in a typical Japanese meal</a:t>
            </a:r>
          </a:p>
          <a:p>
            <a:pPr marL="0" indent="0" algn="just">
              <a:spcBef>
                <a:spcPts val="600"/>
              </a:spcBef>
              <a:spcAft>
                <a:spcPts val="600"/>
              </a:spcAft>
              <a:buNone/>
            </a:pPr>
            <a:r>
              <a:rPr lang="en-GB" sz="2400" b="1" dirty="0">
                <a:latin typeface="Arial"/>
                <a:ea typeface="Calibri"/>
                <a:cs typeface="Times New Roman"/>
              </a:rPr>
              <a:t>Japanese people are famous for their well-balanced and healthy diet. That is the main reason for their longevity</a:t>
            </a:r>
          </a:p>
          <a:p>
            <a:pPr marL="0" indent="0">
              <a:spcAft>
                <a:spcPts val="0"/>
              </a:spcAft>
              <a:buNone/>
            </a:pPr>
            <a:endParaRPr lang="en-GB" sz="2400" dirty="0">
              <a:latin typeface="Times New Roman"/>
              <a:ea typeface="Calibri"/>
              <a:cs typeface="Times New Roman"/>
            </a:endParaRPr>
          </a:p>
          <a:p>
            <a:pPr marL="0" indent="0">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3</a:t>
            </a:fld>
            <a:endParaRPr lang="en-GB" dirty="0"/>
          </a:p>
        </p:txBody>
      </p:sp>
      <p:sp>
        <p:nvSpPr>
          <p:cNvPr id="8" name="Rounded Rectangle 7"/>
          <p:cNvSpPr/>
          <p:nvPr/>
        </p:nvSpPr>
        <p:spPr>
          <a:xfrm>
            <a:off x="314628" y="4082849"/>
            <a:ext cx="8599536" cy="2381863"/>
          </a:xfrm>
          <a:prstGeom prst="roundRect">
            <a:avLst>
              <a:gd name="adj" fmla="val 799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spcBef>
                <a:spcPts val="600"/>
              </a:spcBef>
              <a:spcAft>
                <a:spcPts val="600"/>
              </a:spcAft>
            </a:pPr>
            <a:r>
              <a:rPr lang="en-GB" sz="2400" dirty="0">
                <a:solidFill>
                  <a:prstClr val="black"/>
                </a:solidFill>
                <a:latin typeface="Arial"/>
                <a:ea typeface="Calibri"/>
                <a:cs typeface="Times New Roman"/>
              </a:rPr>
              <a:t>Typically, a Japanese meal consists of rice, miso soup, the main dish(</a:t>
            </a:r>
            <a:r>
              <a:rPr lang="en-GB" sz="2400" dirty="0" err="1">
                <a:solidFill>
                  <a:prstClr val="black"/>
                </a:solidFill>
                <a:latin typeface="Arial"/>
                <a:ea typeface="Calibri"/>
                <a:cs typeface="Times New Roman"/>
              </a:rPr>
              <a:t>es</a:t>
            </a:r>
            <a:r>
              <a:rPr lang="en-GB" sz="2400" dirty="0">
                <a:solidFill>
                  <a:prstClr val="black"/>
                </a:solidFill>
                <a:latin typeface="Arial"/>
                <a:ea typeface="Calibri"/>
                <a:cs typeface="Times New Roman"/>
              </a:rPr>
              <a:t>) and pickles. Rice is the staple and plays a central part in people’s eating habits. Japanese rice is sticky and nutritious, so when combined with the main dishes and the soup, they make a complete meal. The portions of each dish are individually served</a:t>
            </a:r>
            <a:r>
              <a:rPr lang="en-GB" sz="2400" b="1" dirty="0">
                <a:solidFill>
                  <a:srgbClr val="FFFFFF"/>
                </a:solidFill>
                <a:latin typeface="Arial"/>
                <a:ea typeface="Calibri"/>
                <a:cs typeface="Times New Roman"/>
              </a:rPr>
              <a:t> </a:t>
            </a:r>
          </a:p>
        </p:txBody>
      </p:sp>
      <p:sp>
        <p:nvSpPr>
          <p:cNvPr id="5" name="Oval 4"/>
          <p:cNvSpPr/>
          <p:nvPr/>
        </p:nvSpPr>
        <p:spPr>
          <a:xfrm>
            <a:off x="122904" y="3846869"/>
            <a:ext cx="533400" cy="4572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latin typeface="Arial" pitchFamily="34" charset="0"/>
                <a:cs typeface="Arial" pitchFamily="34" charset="0"/>
              </a:rPr>
              <a:t>A</a:t>
            </a:r>
            <a:endParaRPr lang="en-GB" sz="2400" b="1" dirty="0">
              <a:solidFill>
                <a:srgbClr val="FFFF00"/>
              </a:solidFill>
              <a:latin typeface="Arial" pitchFamily="34" charset="0"/>
              <a:cs typeface="Arial" pitchFamily="34" charset="0"/>
            </a:endParaRPr>
          </a:p>
        </p:txBody>
      </p:sp>
      <p:sp>
        <p:nvSpPr>
          <p:cNvPr id="9" name="Rectangle 3"/>
          <p:cNvSpPr>
            <a:spLocks noChangeArrowheads="1"/>
          </p:cNvSpPr>
          <p:nvPr/>
        </p:nvSpPr>
        <p:spPr bwMode="auto">
          <a:xfrm>
            <a:off x="684879" y="3786504"/>
            <a:ext cx="5852160" cy="36576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chemeClr val="bg1"/>
                </a:solidFill>
                <a:effectLst/>
                <a:uLnTx/>
                <a:uFillTx/>
                <a:latin typeface="Arial" pitchFamily="34" charset="0"/>
                <a:cs typeface="Arial" pitchFamily="34" charset="0"/>
              </a:rPr>
              <a:t>3. Components in a typical Japanese meal</a:t>
            </a:r>
          </a:p>
        </p:txBody>
      </p:sp>
    </p:spTree>
    <p:extLst>
      <p:ext uri="{BB962C8B-B14F-4D97-AF65-F5344CB8AC3E}">
        <p14:creationId xmlns:p14="http://schemas.microsoft.com/office/powerpoint/2010/main" val="203525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228600"/>
            <a:ext cx="8534400" cy="6477000"/>
          </a:xfrm>
        </p:spPr>
        <p:txBody>
          <a:bodyPr>
            <a:normAutofit/>
          </a:bodyPr>
          <a:lstStyle/>
          <a:p>
            <a:pPr marL="0" indent="0" algn="just">
              <a:buNone/>
            </a:pPr>
            <a:endParaRPr lang="en-GB" sz="2400" dirty="0"/>
          </a:p>
          <a:p>
            <a:pPr marL="0" indent="0" algn="just">
              <a:spcAft>
                <a:spcPts val="0"/>
              </a:spcAft>
              <a:buNone/>
            </a:pPr>
            <a:endParaRPr lang="en-GB" sz="2400" dirty="0">
              <a:latin typeface="Times New Roman"/>
              <a:ea typeface="Calibri"/>
              <a:cs typeface="Times New Roman"/>
            </a:endParaRPr>
          </a:p>
          <a:p>
            <a:pPr marL="0" indent="0" algn="just">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4</a:t>
            </a:fld>
            <a:endParaRPr lang="en-GB" dirty="0"/>
          </a:p>
        </p:txBody>
      </p:sp>
      <p:sp>
        <p:nvSpPr>
          <p:cNvPr id="7" name="Rounded Rectangle 6"/>
          <p:cNvSpPr/>
          <p:nvPr/>
        </p:nvSpPr>
        <p:spPr>
          <a:xfrm>
            <a:off x="336751" y="342018"/>
            <a:ext cx="8599536" cy="3492913"/>
          </a:xfrm>
          <a:prstGeom prst="roundRect">
            <a:avLst>
              <a:gd name="adj" fmla="val 799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spcBef>
                <a:spcPts val="300"/>
              </a:spcBef>
              <a:spcAft>
                <a:spcPts val="300"/>
              </a:spcAft>
            </a:pPr>
            <a:r>
              <a:rPr lang="en-GB" sz="2400" dirty="0">
                <a:solidFill>
                  <a:prstClr val="black"/>
                </a:solidFill>
                <a:latin typeface="arial" pitchFamily="34" charset="0"/>
              </a:rPr>
              <a:t>The most important characteristic of their eating habits is they like raw food and do not use sauces with a strong flavour. Two typical examples are sashimi and sushi. The Japanese make sashimi simply by cutting fresh fish. Then they serve it with a dipping sauce made from soy sauce and spicy Japanese horseradish (wasabi). Sushi is similar. The cooked, </a:t>
            </a:r>
            <a:r>
              <a:rPr lang="en-GB" sz="2400" dirty="0" err="1">
                <a:solidFill>
                  <a:prstClr val="black"/>
                </a:solidFill>
                <a:latin typeface="arial" pitchFamily="34" charset="0"/>
              </a:rPr>
              <a:t>vinegared</a:t>
            </a:r>
            <a:r>
              <a:rPr lang="en-GB" sz="2400" dirty="0">
                <a:solidFill>
                  <a:prstClr val="black"/>
                </a:solidFill>
                <a:latin typeface="arial" pitchFamily="34" charset="0"/>
              </a:rPr>
              <a:t> rice can be combined with raw fish, prawn, avocado, cucumber or egg. Sushi is usually served with soy sauce and pickled ginger.</a:t>
            </a:r>
          </a:p>
        </p:txBody>
      </p:sp>
      <p:sp>
        <p:nvSpPr>
          <p:cNvPr id="8" name="Rounded Rectangle 7"/>
          <p:cNvSpPr/>
          <p:nvPr/>
        </p:nvSpPr>
        <p:spPr>
          <a:xfrm>
            <a:off x="336751" y="3982409"/>
            <a:ext cx="8599536" cy="2745656"/>
          </a:xfrm>
          <a:prstGeom prst="roundRect">
            <a:avLst>
              <a:gd name="adj" fmla="val 799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spcBef>
                <a:spcPts val="300"/>
              </a:spcBef>
              <a:spcAft>
                <a:spcPts val="300"/>
              </a:spcAft>
            </a:pPr>
            <a:r>
              <a:rPr lang="en-GB" sz="2400" dirty="0">
                <a:solidFill>
                  <a:prstClr val="black"/>
                </a:solidFill>
                <a:latin typeface="Arial"/>
                <a:ea typeface="Calibri"/>
                <a:cs typeface="Times New Roman"/>
              </a:rPr>
              <a:t>It is said that the Japanese eat with their eyes. </a:t>
            </a:r>
            <a:r>
              <a:rPr lang="en-GB" sz="2400" dirty="0" err="1">
                <a:solidFill>
                  <a:prstClr val="black"/>
                </a:solidFill>
                <a:latin typeface="Arial"/>
                <a:ea typeface="Calibri"/>
                <a:cs typeface="Times New Roman"/>
              </a:rPr>
              <a:t>Therefore,the</a:t>
            </a:r>
            <a:r>
              <a:rPr lang="en-GB" sz="2400" dirty="0">
                <a:solidFill>
                  <a:prstClr val="black"/>
                </a:solidFill>
                <a:latin typeface="Arial"/>
                <a:ea typeface="Calibri"/>
                <a:cs typeface="Times New Roman"/>
              </a:rPr>
              <a:t> arrangement of dishes is another significant feature of their eating habits. If you join a Japanese meal, you may be excited to see how the colourful dishes are arranged according to a traditional pattern. In addition, there are plates and bowls of different sizes and designs. They are carefully presented to match the food they carry.</a:t>
            </a:r>
            <a:endParaRPr lang="en-GB" sz="2400" dirty="0">
              <a:solidFill>
                <a:prstClr val="black"/>
              </a:solidFill>
              <a:latin typeface="Times New Roman"/>
              <a:ea typeface="Calibri"/>
              <a:cs typeface="Times New Roman"/>
            </a:endParaRPr>
          </a:p>
        </p:txBody>
      </p:sp>
      <p:sp>
        <p:nvSpPr>
          <p:cNvPr id="5" name="Oval 4"/>
          <p:cNvSpPr/>
          <p:nvPr/>
        </p:nvSpPr>
        <p:spPr>
          <a:xfrm>
            <a:off x="99547" y="283026"/>
            <a:ext cx="533400" cy="4572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latin typeface="Arial" pitchFamily="34" charset="0"/>
                <a:cs typeface="Arial" pitchFamily="34" charset="0"/>
              </a:rPr>
              <a:t>B</a:t>
            </a:r>
            <a:endParaRPr lang="en-GB" sz="2400" b="1" dirty="0">
              <a:solidFill>
                <a:srgbClr val="FFFF00"/>
              </a:solidFill>
              <a:latin typeface="Arial" pitchFamily="34" charset="0"/>
              <a:cs typeface="Arial" pitchFamily="34" charset="0"/>
            </a:endParaRPr>
          </a:p>
        </p:txBody>
      </p:sp>
      <p:sp>
        <p:nvSpPr>
          <p:cNvPr id="6" name="Oval 5"/>
          <p:cNvSpPr/>
          <p:nvPr/>
        </p:nvSpPr>
        <p:spPr>
          <a:xfrm>
            <a:off x="99547" y="3694816"/>
            <a:ext cx="533400" cy="4572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latin typeface="Arial" pitchFamily="34" charset="0"/>
                <a:cs typeface="Arial" pitchFamily="34" charset="0"/>
              </a:rPr>
              <a:t>C</a:t>
            </a:r>
            <a:endParaRPr lang="en-GB" sz="2400" b="1" dirty="0">
              <a:solidFill>
                <a:srgbClr val="FFFF00"/>
              </a:solidFill>
              <a:latin typeface="Arial" pitchFamily="34" charset="0"/>
              <a:cs typeface="Arial" pitchFamily="34" charset="0"/>
            </a:endParaRPr>
          </a:p>
        </p:txBody>
      </p:sp>
      <p:sp>
        <p:nvSpPr>
          <p:cNvPr id="9" name="Rectangle 4"/>
          <p:cNvSpPr>
            <a:spLocks noChangeArrowheads="1"/>
          </p:cNvSpPr>
          <p:nvPr/>
        </p:nvSpPr>
        <p:spPr bwMode="auto">
          <a:xfrm>
            <a:off x="640204" y="82549"/>
            <a:ext cx="6989763" cy="4572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chemeClr val="bg1"/>
                </a:solidFill>
                <a:effectLst/>
                <a:uLnTx/>
                <a:uFillTx/>
                <a:latin typeface="Arial" pitchFamily="34" charset="0"/>
                <a:cs typeface="Arial" pitchFamily="34" charset="0"/>
              </a:rPr>
              <a:t>2. The habit of having raw food and simple sauces</a:t>
            </a:r>
          </a:p>
        </p:txBody>
      </p:sp>
      <p:sp>
        <p:nvSpPr>
          <p:cNvPr id="10" name="Rectangle 5"/>
          <p:cNvSpPr>
            <a:spLocks noChangeArrowheads="1"/>
          </p:cNvSpPr>
          <p:nvPr/>
        </p:nvSpPr>
        <p:spPr bwMode="auto">
          <a:xfrm>
            <a:off x="640204" y="3694816"/>
            <a:ext cx="4152788" cy="4572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chemeClr val="bg1"/>
                </a:solidFill>
                <a:effectLst/>
                <a:uLnTx/>
                <a:uFillTx/>
                <a:latin typeface="Arial" pitchFamily="34" charset="0"/>
                <a:cs typeface="Arial" pitchFamily="34" charset="0"/>
              </a:rPr>
              <a:t>1. The art of arranging dishes</a:t>
            </a:r>
          </a:p>
        </p:txBody>
      </p:sp>
    </p:spTree>
    <p:extLst>
      <p:ext uri="{BB962C8B-B14F-4D97-AF65-F5344CB8AC3E}">
        <p14:creationId xmlns:p14="http://schemas.microsoft.com/office/powerpoint/2010/main" val="8855579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76200"/>
            <a:ext cx="8763000" cy="6705600"/>
          </a:xfrm>
        </p:spPr>
        <p:txBody>
          <a:bodyPr>
            <a:normAutofit/>
          </a:bodyPr>
          <a:lstStyle/>
          <a:p>
            <a:pPr marL="0" indent="0">
              <a:spcBef>
                <a:spcPts val="0"/>
              </a:spcBef>
              <a:buNone/>
            </a:pPr>
            <a:r>
              <a:rPr lang="en-GB" sz="2400" b="1" dirty="0">
                <a:solidFill>
                  <a:srgbClr val="000000"/>
                </a:solidFill>
                <a:latin typeface="Arial" pitchFamily="34" charset="0"/>
                <a:ea typeface="Calibri"/>
                <a:cs typeface="Arial" pitchFamily="34" charset="0"/>
              </a:rPr>
              <a:t>Activity</a:t>
            </a:r>
            <a:r>
              <a:rPr lang="en-GB" sz="2400" b="1" dirty="0">
                <a:solidFill>
                  <a:srgbClr val="DA0000"/>
                </a:solidFill>
                <a:latin typeface="Arial" pitchFamily="34" charset="0"/>
                <a:ea typeface="Calibri"/>
                <a:cs typeface="Arial" pitchFamily="34" charset="0"/>
              </a:rPr>
              <a:t> 3 </a:t>
            </a:r>
            <a:r>
              <a:rPr lang="en-GB" sz="2400" b="1" dirty="0">
                <a:solidFill>
                  <a:srgbClr val="000000"/>
                </a:solidFill>
                <a:latin typeface="Arial" pitchFamily="34" charset="0"/>
                <a:ea typeface="Calibri"/>
                <a:cs typeface="Arial" pitchFamily="34" charset="0"/>
              </a:rPr>
              <a:t>Read the article again and answer the questions.</a:t>
            </a:r>
            <a:endParaRPr lang="en-GB" sz="2400" dirty="0">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1. 	</a:t>
            </a:r>
            <a:r>
              <a:rPr lang="en-GB" sz="2400" dirty="0">
                <a:solidFill>
                  <a:srgbClr val="000000"/>
                </a:solidFill>
                <a:latin typeface="Arial" pitchFamily="34" charset="0"/>
                <a:ea typeface="Calibri"/>
                <a:cs typeface="Arial" pitchFamily="34" charset="0"/>
              </a:rPr>
              <a:t>What is the most important feature of Japanese eating habits?</a:t>
            </a:r>
          </a:p>
          <a:p>
            <a:pPr marL="515938" indent="-515938">
              <a:spcBef>
                <a:spcPts val="0"/>
              </a:spcBef>
              <a:buNone/>
            </a:pPr>
            <a:endParaRPr lang="en-GB" sz="2400" dirty="0">
              <a:latin typeface="Arial" pitchFamily="34" charset="0"/>
              <a:ea typeface="Calibri"/>
              <a:cs typeface="Arial" pitchFamily="34" charset="0"/>
            </a:endParaRPr>
          </a:p>
          <a:p>
            <a:pPr marL="515938" indent="-515938">
              <a:spcBef>
                <a:spcPts val="0"/>
              </a:spcBef>
              <a:buNone/>
            </a:pPr>
            <a:endParaRPr lang="en-GB" sz="2400" b="1" dirty="0">
              <a:solidFill>
                <a:srgbClr val="FF6600"/>
              </a:solidFill>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2. 	</a:t>
            </a:r>
            <a:r>
              <a:rPr lang="en-GB" sz="2400" dirty="0">
                <a:solidFill>
                  <a:srgbClr val="000000"/>
                </a:solidFill>
                <a:latin typeface="Arial" pitchFamily="34" charset="0"/>
                <a:ea typeface="Calibri"/>
                <a:cs typeface="Arial" pitchFamily="34" charset="0"/>
              </a:rPr>
              <a:t>How do they make sashimi?</a:t>
            </a:r>
          </a:p>
          <a:p>
            <a:pPr marL="515938" indent="-515938">
              <a:spcBef>
                <a:spcPts val="0"/>
              </a:spcBef>
              <a:buNone/>
            </a:pPr>
            <a:endParaRPr lang="en-GB" sz="2400" dirty="0">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3. 	</a:t>
            </a:r>
            <a:r>
              <a:rPr lang="en-GB" sz="2400" dirty="0">
                <a:solidFill>
                  <a:srgbClr val="000000"/>
                </a:solidFill>
                <a:latin typeface="Arial" pitchFamily="34" charset="0"/>
                <a:ea typeface="Calibri"/>
                <a:cs typeface="Arial" pitchFamily="34" charset="0"/>
              </a:rPr>
              <a:t>What sauce can both sashimi and sushi be served with?</a:t>
            </a:r>
          </a:p>
          <a:p>
            <a:pPr marL="515938" indent="-515938">
              <a:spcBef>
                <a:spcPts val="0"/>
              </a:spcBef>
              <a:buNone/>
            </a:pPr>
            <a:endParaRPr lang="en-GB" sz="2400" dirty="0">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4. 	</a:t>
            </a:r>
            <a:r>
              <a:rPr lang="en-GB" sz="2400" dirty="0">
                <a:solidFill>
                  <a:srgbClr val="000000"/>
                </a:solidFill>
                <a:latin typeface="Arial" pitchFamily="34" charset="0"/>
                <a:ea typeface="Calibri"/>
                <a:cs typeface="Arial" pitchFamily="34" charset="0"/>
              </a:rPr>
              <a:t>How many components are there in a typical Japanese meal?</a:t>
            </a:r>
          </a:p>
          <a:p>
            <a:pPr marL="515938" indent="-515938">
              <a:spcBef>
                <a:spcPts val="0"/>
              </a:spcBef>
              <a:buNone/>
            </a:pPr>
            <a:endParaRPr lang="en-GB" sz="2400" dirty="0">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5. 	</a:t>
            </a:r>
            <a:r>
              <a:rPr lang="en-GB" sz="2400" dirty="0">
                <a:solidFill>
                  <a:srgbClr val="000000"/>
                </a:solidFill>
                <a:latin typeface="Arial" pitchFamily="34" charset="0"/>
                <a:ea typeface="Calibri"/>
                <a:cs typeface="Arial" pitchFamily="34" charset="0"/>
              </a:rPr>
              <a:t>How is rice important in Japanese meals?</a:t>
            </a:r>
          </a:p>
          <a:p>
            <a:pPr marL="515938" indent="-515938">
              <a:spcBef>
                <a:spcPts val="0"/>
              </a:spcBef>
              <a:buNone/>
            </a:pPr>
            <a:endParaRPr lang="en-GB" sz="2400" dirty="0">
              <a:latin typeface="Arial" pitchFamily="34" charset="0"/>
              <a:ea typeface="Calibri"/>
              <a:cs typeface="Arial" pitchFamily="34" charset="0"/>
            </a:endParaRPr>
          </a:p>
          <a:p>
            <a:pPr marL="515938" indent="-515938">
              <a:spcBef>
                <a:spcPts val="0"/>
              </a:spcBef>
              <a:buNone/>
            </a:pPr>
            <a:r>
              <a:rPr lang="en-GB" sz="2400" b="1" dirty="0">
                <a:solidFill>
                  <a:srgbClr val="FF6600"/>
                </a:solidFill>
                <a:latin typeface="Arial" pitchFamily="34" charset="0"/>
                <a:ea typeface="Calibri"/>
                <a:cs typeface="Arial" pitchFamily="34" charset="0"/>
              </a:rPr>
              <a:t>6. 	</a:t>
            </a:r>
            <a:r>
              <a:rPr lang="en-GB" sz="2400" dirty="0">
                <a:solidFill>
                  <a:srgbClr val="000000"/>
                </a:solidFill>
                <a:latin typeface="Arial" pitchFamily="34" charset="0"/>
                <a:ea typeface="Calibri"/>
                <a:cs typeface="Arial" pitchFamily="34" charset="0"/>
              </a:rPr>
              <a:t>Why do people say that the Japanese eat with their eyes?</a:t>
            </a:r>
            <a:endParaRPr lang="en-GB" sz="2400" dirty="0">
              <a:latin typeface="Arial" pitchFamily="34" charset="0"/>
              <a:ea typeface="Calibri"/>
              <a:cs typeface="Arial" pitchFamily="34" charset="0"/>
            </a:endParaRPr>
          </a:p>
          <a:p>
            <a:pPr algn="just">
              <a:spcBef>
                <a:spcPts val="0"/>
              </a:spcBef>
            </a:pPr>
            <a:endParaRPr lang="en-GB"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A397C43D-27AD-4A3D-8DEC-66A95DD9E4BC}" type="slidenum">
              <a:rPr lang="en-GB" smtClean="0"/>
              <a:pPr/>
              <a:t>5</a:t>
            </a:fld>
            <a:endParaRPr lang="en-GB" dirty="0"/>
          </a:p>
        </p:txBody>
      </p:sp>
      <p:sp>
        <p:nvSpPr>
          <p:cNvPr id="5" name="Rectangle 4"/>
          <p:cNvSpPr>
            <a:spLocks noChangeArrowheads="1"/>
          </p:cNvSpPr>
          <p:nvPr/>
        </p:nvSpPr>
        <p:spPr bwMode="auto">
          <a:xfrm>
            <a:off x="760244" y="1190452"/>
            <a:ext cx="7772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They like raw food and do not use sauces with a strong </a:t>
            </a:r>
            <a:r>
              <a:rPr kumimoji="0" lang="en-US" sz="2400" b="0" i="0" u="none" strike="noStrike" kern="0" cap="none" spc="0" normalizeH="0" baseline="0" noProof="0" dirty="0" err="1">
                <a:ln>
                  <a:noFill/>
                </a:ln>
                <a:solidFill>
                  <a:srgbClr val="FF0000"/>
                </a:solidFill>
                <a:effectLst/>
                <a:uLnTx/>
                <a:uFillTx/>
                <a:latin typeface="Arial" pitchFamily="34" charset="0"/>
                <a:cs typeface="Arial" pitchFamily="34" charset="0"/>
              </a:rPr>
              <a:t>flavour</a:t>
            </a: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a:t>
            </a:r>
          </a:p>
        </p:txBody>
      </p:sp>
      <p:sp>
        <p:nvSpPr>
          <p:cNvPr id="6" name="Rectangle 5"/>
          <p:cNvSpPr>
            <a:spLocks noChangeArrowheads="1"/>
          </p:cNvSpPr>
          <p:nvPr/>
        </p:nvSpPr>
        <p:spPr bwMode="auto">
          <a:xfrm>
            <a:off x="760244" y="2288505"/>
            <a:ext cx="28857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They cut fresh fish.</a:t>
            </a:r>
          </a:p>
        </p:txBody>
      </p:sp>
      <p:sp>
        <p:nvSpPr>
          <p:cNvPr id="7" name="Rectangle 6"/>
          <p:cNvSpPr>
            <a:spLocks noChangeArrowheads="1"/>
          </p:cNvSpPr>
          <p:nvPr/>
        </p:nvSpPr>
        <p:spPr bwMode="auto">
          <a:xfrm>
            <a:off x="760244" y="3014993"/>
            <a:ext cx="51299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Both can be served with soy sauce.</a:t>
            </a:r>
          </a:p>
        </p:txBody>
      </p:sp>
      <p:sp>
        <p:nvSpPr>
          <p:cNvPr id="8" name="Rectangle 7"/>
          <p:cNvSpPr>
            <a:spLocks noChangeArrowheads="1"/>
          </p:cNvSpPr>
          <p:nvPr/>
        </p:nvSpPr>
        <p:spPr bwMode="auto">
          <a:xfrm>
            <a:off x="760244" y="4112413"/>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There are four (rice, miso soup, main dish(</a:t>
            </a:r>
            <a:r>
              <a:rPr kumimoji="0" lang="en-US" sz="2400" b="0" i="0" u="none" strike="noStrike" kern="0" cap="none" spc="0" normalizeH="0" baseline="0" noProof="0" dirty="0" err="1">
                <a:ln>
                  <a:noFill/>
                </a:ln>
                <a:solidFill>
                  <a:srgbClr val="FF0000"/>
                </a:solidFill>
                <a:effectLst/>
                <a:uLnTx/>
                <a:uFillTx/>
                <a:latin typeface="Arial" pitchFamily="34" charset="0"/>
                <a:cs typeface="Arial" pitchFamily="34" charset="0"/>
              </a:rPr>
              <a:t>es</a:t>
            </a: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 pickles).</a:t>
            </a:r>
          </a:p>
        </p:txBody>
      </p:sp>
      <p:sp>
        <p:nvSpPr>
          <p:cNvPr id="9" name="Rectangle 8"/>
          <p:cNvSpPr>
            <a:spLocks noChangeArrowheads="1"/>
          </p:cNvSpPr>
          <p:nvPr/>
        </p:nvSpPr>
        <p:spPr bwMode="auto">
          <a:xfrm>
            <a:off x="760244" y="4836669"/>
            <a:ext cx="631134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Rice is the staple food and is very nutritious.</a:t>
            </a:r>
          </a:p>
        </p:txBody>
      </p:sp>
      <p:sp>
        <p:nvSpPr>
          <p:cNvPr id="10" name="Rectangle 9"/>
          <p:cNvSpPr>
            <a:spLocks noChangeArrowheads="1"/>
          </p:cNvSpPr>
          <p:nvPr/>
        </p:nvSpPr>
        <p:spPr bwMode="auto">
          <a:xfrm>
            <a:off x="760244" y="5557700"/>
            <a:ext cx="7772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0" marR="0" lvl="0" indent="0" defTabSz="914400" eaLnBrk="1" fontAlgn="auto" latinLnBrk="0" hangingPunct="1">
              <a:lnSpc>
                <a:spcPct val="100000"/>
              </a:lnSpc>
              <a:spcBef>
                <a:spcPts val="0"/>
              </a:spcBef>
              <a:spcAft>
                <a:spcPts val="0"/>
              </a:spcAft>
              <a:buClrTx/>
              <a:buSzTx/>
              <a:tabLst/>
              <a:defRPr/>
            </a:pPr>
            <a:r>
              <a:rPr kumimoji="0" lang="en-US" sz="2400" b="0" i="0" u="none" strike="noStrike" kern="0" cap="none" spc="0" normalizeH="0" baseline="0" noProof="0" dirty="0">
                <a:ln>
                  <a:noFill/>
                </a:ln>
                <a:solidFill>
                  <a:srgbClr val="FF0000"/>
                </a:solidFill>
                <a:effectLst/>
                <a:uLnTx/>
                <a:uFillTx/>
                <a:latin typeface="Arial" pitchFamily="34" charset="0"/>
                <a:cs typeface="Arial" pitchFamily="34" charset="0"/>
              </a:rPr>
              <a:t>Because the dishes are presented in different bowls and plates, and are arranged carefully according to a traditional pattern.</a:t>
            </a:r>
          </a:p>
        </p:txBody>
      </p:sp>
    </p:spTree>
    <p:extLst>
      <p:ext uri="{BB962C8B-B14F-4D97-AF65-F5344CB8AC3E}">
        <p14:creationId xmlns:p14="http://schemas.microsoft.com/office/powerpoint/2010/main" val="34532076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662"/>
            <a:ext cx="8229600" cy="822960"/>
          </a:xfrm>
        </p:spPr>
        <p:txBody>
          <a:bodyPr>
            <a:normAutofit/>
          </a:bodyPr>
          <a:lstStyle/>
          <a:p>
            <a:r>
              <a:rPr lang="en-GB" b="1" dirty="0">
                <a:solidFill>
                  <a:schemeClr val="accent6">
                    <a:lumMod val="75000"/>
                  </a:schemeClr>
                </a:solidFill>
                <a:latin typeface="Arial"/>
                <a:ea typeface="Calibri"/>
                <a:cs typeface="Times New Roman"/>
              </a:rPr>
              <a:t>II. Speaking</a:t>
            </a:r>
            <a:endParaRPr lang="en-GB" dirty="0">
              <a:solidFill>
                <a:schemeClr val="accent6">
                  <a:lumMod val="75000"/>
                </a:schemeClr>
              </a:solidFill>
            </a:endParaRPr>
          </a:p>
        </p:txBody>
      </p:sp>
      <p:sp>
        <p:nvSpPr>
          <p:cNvPr id="3" name="Text Placeholder 2"/>
          <p:cNvSpPr>
            <a:spLocks noGrp="1"/>
          </p:cNvSpPr>
          <p:nvPr>
            <p:ph type="body" idx="1"/>
          </p:nvPr>
        </p:nvSpPr>
        <p:spPr>
          <a:xfrm>
            <a:off x="304800" y="990600"/>
            <a:ext cx="8610600" cy="5135563"/>
          </a:xfrm>
        </p:spPr>
        <p:txBody>
          <a:bodyPr>
            <a:normAutofit/>
          </a:bodyPr>
          <a:lstStyle/>
          <a:p>
            <a:pPr marL="0" indent="0" algn="just">
              <a:spcAft>
                <a:spcPts val="0"/>
              </a:spcAft>
              <a:buNone/>
            </a:pPr>
            <a:r>
              <a:rPr lang="en-GB" sz="2400" b="1" dirty="0">
                <a:solidFill>
                  <a:srgbClr val="000000"/>
                </a:solidFill>
                <a:latin typeface="Arial"/>
                <a:ea typeface="Calibri"/>
                <a:cs typeface="Times New Roman"/>
              </a:rPr>
              <a:t>Activity</a:t>
            </a:r>
            <a:r>
              <a:rPr lang="en-GB" sz="2400" b="1" dirty="0">
                <a:solidFill>
                  <a:srgbClr val="DA0000"/>
                </a:solidFill>
                <a:latin typeface="Arial"/>
                <a:ea typeface="Calibri"/>
                <a:cs typeface="Times New Roman"/>
              </a:rPr>
              <a:t> 4 </a:t>
            </a:r>
            <a:r>
              <a:rPr lang="en-GB" sz="2400" b="1" dirty="0">
                <a:solidFill>
                  <a:srgbClr val="000000"/>
                </a:solidFill>
                <a:latin typeface="Arial"/>
                <a:ea typeface="Calibri"/>
                <a:cs typeface="Times New Roman"/>
              </a:rPr>
              <a:t>Work in groups. Discuss the eating habits of Vietnamese people. You can use the following questions as cues.</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1. 	</a:t>
            </a:r>
            <a:r>
              <a:rPr lang="en-GB" sz="2400" dirty="0">
                <a:solidFill>
                  <a:srgbClr val="000000"/>
                </a:solidFill>
                <a:latin typeface="Arial"/>
                <a:ea typeface="Calibri"/>
                <a:cs typeface="Times New Roman"/>
              </a:rPr>
              <a:t>What is the most important feature of Vietnamese eating habits?</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2. 	</a:t>
            </a:r>
            <a:r>
              <a:rPr lang="en-GB" sz="2400" dirty="0">
                <a:solidFill>
                  <a:srgbClr val="000000"/>
                </a:solidFill>
                <a:latin typeface="Arial"/>
                <a:ea typeface="Calibri"/>
                <a:cs typeface="Times New Roman"/>
              </a:rPr>
              <a:t>What are the typical components in a Vietnamese meal?</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3. 	</a:t>
            </a:r>
            <a:r>
              <a:rPr lang="en-GB" sz="2400" dirty="0">
                <a:solidFill>
                  <a:srgbClr val="000000"/>
                </a:solidFill>
                <a:latin typeface="Arial"/>
                <a:ea typeface="Calibri"/>
                <a:cs typeface="Times New Roman"/>
              </a:rPr>
              <a:t>What is the staple of our country?</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4. 	</a:t>
            </a:r>
            <a:r>
              <a:rPr lang="en-GB" sz="2400" dirty="0">
                <a:solidFill>
                  <a:srgbClr val="000000"/>
                </a:solidFill>
                <a:latin typeface="Arial"/>
                <a:ea typeface="Calibri"/>
                <a:cs typeface="Times New Roman"/>
              </a:rPr>
              <a:t>How are the dishes arranged?</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5. 	</a:t>
            </a:r>
            <a:r>
              <a:rPr lang="en-GB" sz="2400" dirty="0">
                <a:solidFill>
                  <a:srgbClr val="000000"/>
                </a:solidFill>
                <a:latin typeface="Arial"/>
                <a:ea typeface="Calibri"/>
                <a:cs typeface="Times New Roman"/>
              </a:rPr>
              <a:t>Are there any other characteristics of our eating habits that you know?</a:t>
            </a:r>
            <a:endParaRPr lang="en-GB" sz="2400" dirty="0">
              <a:latin typeface="Times New Roman"/>
              <a:ea typeface="Calibri"/>
              <a:cs typeface="Times New Roman"/>
            </a:endParaRPr>
          </a:p>
          <a:p>
            <a:pPr marL="515938" indent="-515938" algn="just">
              <a:spcAft>
                <a:spcPts val="0"/>
              </a:spcAft>
              <a:buNone/>
            </a:pPr>
            <a:r>
              <a:rPr lang="en-GB" sz="2400" b="1" dirty="0">
                <a:solidFill>
                  <a:srgbClr val="FF6600"/>
                </a:solidFill>
                <a:latin typeface="Arial"/>
                <a:ea typeface="Calibri"/>
                <a:cs typeface="Times New Roman"/>
              </a:rPr>
              <a:t>6. 	</a:t>
            </a:r>
            <a:r>
              <a:rPr lang="en-GB" sz="2400" dirty="0">
                <a:solidFill>
                  <a:srgbClr val="000000"/>
                </a:solidFill>
                <a:latin typeface="Arial"/>
                <a:ea typeface="Calibri"/>
                <a:cs typeface="Times New Roman"/>
              </a:rPr>
              <a:t>In general, do Vietnamese people have healthy eating habits?</a:t>
            </a:r>
            <a:endParaRPr lang="en-GB" sz="2400" dirty="0">
              <a:latin typeface="Times New Roman"/>
              <a:ea typeface="Calibri"/>
              <a:cs typeface="Times New Roman"/>
            </a:endParaRPr>
          </a:p>
          <a:p>
            <a:pPr marL="0" indent="0" algn="just">
              <a:buNone/>
            </a:pPr>
            <a:endParaRPr lang="en-GB" sz="2400" dirty="0"/>
          </a:p>
        </p:txBody>
      </p:sp>
      <p:sp>
        <p:nvSpPr>
          <p:cNvPr id="4" name="Slide Number Placeholder 3"/>
          <p:cNvSpPr>
            <a:spLocks noGrp="1"/>
          </p:cNvSpPr>
          <p:nvPr>
            <p:ph type="sldNum" sz="quarter" idx="12"/>
          </p:nvPr>
        </p:nvSpPr>
        <p:spPr/>
        <p:txBody>
          <a:bodyPr/>
          <a:lstStyle/>
          <a:p>
            <a:fld id="{A397C43D-27AD-4A3D-8DEC-66A95DD9E4BC}" type="slidenum">
              <a:rPr lang="en-GB" smtClean="0"/>
              <a:pPr/>
              <a:t>6</a:t>
            </a:fld>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6714" y="195942"/>
            <a:ext cx="5492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73099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76200"/>
            <a:ext cx="8686800" cy="6553200"/>
          </a:xfrm>
        </p:spPr>
        <p:txBody>
          <a:bodyPr>
            <a:normAutofit/>
          </a:bodyPr>
          <a:lstStyle/>
          <a:p>
            <a:pPr marL="0" indent="0" algn="just">
              <a:buNone/>
            </a:pPr>
            <a:r>
              <a:rPr lang="en-GB" sz="2400" b="1" dirty="0">
                <a:solidFill>
                  <a:srgbClr val="000000"/>
                </a:solidFill>
                <a:latin typeface="Arial" pitchFamily="34" charset="0"/>
                <a:ea typeface="Calibri"/>
                <a:cs typeface="Arial" pitchFamily="34" charset="0"/>
              </a:rPr>
              <a:t>Activity</a:t>
            </a:r>
            <a:r>
              <a:rPr lang="en-GB" sz="2400" b="1" dirty="0">
                <a:solidFill>
                  <a:srgbClr val="DA0000"/>
                </a:solidFill>
                <a:latin typeface="Arial" pitchFamily="34" charset="0"/>
                <a:ea typeface="Calibri"/>
                <a:cs typeface="Arial" pitchFamily="34" charset="0"/>
              </a:rPr>
              <a:t> 5 </a:t>
            </a:r>
            <a:r>
              <a:rPr lang="en-GB" sz="2400" b="1" dirty="0">
                <a:solidFill>
                  <a:srgbClr val="000000"/>
                </a:solidFill>
                <a:latin typeface="Arial" pitchFamily="34" charset="0"/>
                <a:ea typeface="Calibri"/>
                <a:cs typeface="Arial" pitchFamily="34" charset="0"/>
              </a:rPr>
              <a:t>Imagine that you take part in an international competition in which competitors talk about the eating habits of their own country. Present your group’s ideas about Vietnamese eating habits.</a:t>
            </a:r>
            <a:endParaRPr lang="en-GB" sz="2400" dirty="0">
              <a:latin typeface="Arial" pitchFamily="34" charset="0"/>
              <a:ea typeface="Calibri"/>
              <a:cs typeface="Arial" pitchFamily="34" charset="0"/>
            </a:endParaRPr>
          </a:p>
        </p:txBody>
      </p:sp>
      <p:sp>
        <p:nvSpPr>
          <p:cNvPr id="4" name="Slide Number Placeholder 3"/>
          <p:cNvSpPr>
            <a:spLocks noGrp="1"/>
          </p:cNvSpPr>
          <p:nvPr>
            <p:ph type="sldNum" sz="quarter" idx="12"/>
          </p:nvPr>
        </p:nvSpPr>
        <p:spPr/>
        <p:txBody>
          <a:bodyPr/>
          <a:lstStyle/>
          <a:p>
            <a:fld id="{A397C43D-27AD-4A3D-8DEC-66A95DD9E4BC}" type="slidenum">
              <a:rPr lang="en-GB" smtClean="0"/>
              <a:pPr/>
              <a:t>7</a:t>
            </a:fld>
            <a:endParaRPr lang="en-GB" dirty="0"/>
          </a:p>
        </p:txBody>
      </p:sp>
      <p:sp>
        <p:nvSpPr>
          <p:cNvPr id="2" name="Rectangle 1"/>
          <p:cNvSpPr/>
          <p:nvPr/>
        </p:nvSpPr>
        <p:spPr>
          <a:xfrm>
            <a:off x="304800" y="1574802"/>
            <a:ext cx="8610600" cy="5247590"/>
          </a:xfrm>
          <a:prstGeom prst="rect">
            <a:avLst/>
          </a:prstGeom>
          <a:solidFill>
            <a:schemeClr val="bg1"/>
          </a:solidFill>
          <a:ln w="38100">
            <a:solidFill>
              <a:srgbClr val="FFC000"/>
            </a:solidFill>
            <a:prstDash val="sysDot"/>
          </a:ln>
        </p:spPr>
        <p:txBody>
          <a:bodyPr wrap="square">
            <a:spAutoFit/>
          </a:bodyPr>
          <a:lstStyle/>
          <a:p>
            <a:pPr lvl="0" algn="just"/>
            <a:r>
              <a:rPr lang="en-US" sz="2200" dirty="0">
                <a:solidFill>
                  <a:prstClr val="black"/>
                </a:solidFill>
                <a:latin typeface="Arial" pitchFamily="34" charset="0"/>
                <a:cs typeface="Arial" pitchFamily="34" charset="0"/>
              </a:rPr>
              <a:t>Vietnamese food is varied and distinctive. It is considerably low fat and high in carbohydrates. Traditional Vietnamese cooking usually uses fresh ingredients, little dairy and oil, and various herbs and vegetables. Different sauces such as  fish sauce, shrimp paste, and soya sauce are quite popular in various regions. </a:t>
            </a:r>
          </a:p>
          <a:p>
            <a:pPr lvl="0" algn="just">
              <a:spcBef>
                <a:spcPts val="200"/>
              </a:spcBef>
              <a:spcAft>
                <a:spcPts val="200"/>
              </a:spcAft>
            </a:pPr>
            <a:r>
              <a:rPr lang="en-US" sz="2200" dirty="0">
                <a:solidFill>
                  <a:prstClr val="black"/>
                </a:solidFill>
                <a:latin typeface="Arial" pitchFamily="34" charset="0"/>
                <a:cs typeface="Arial" pitchFamily="34" charset="0"/>
              </a:rPr>
              <a:t>There is no concept of ‘courses’ in a Vietnamese meal. A meal consists of various dishes: main dish (meat,  fish, egg or tofu), vegetable, soup and rice. Rice is the staple in Viet Nam. In many families, people eat around a tray of food with a small bowl of  fish sauce in the middle. Around this bowl are the dishes. If people place the food on a table, a similar arrangement is followed. Dishes are served communally. Usually there is a big dish/bowl of each dish, and people use chopsticks and spoons to get their share.</a:t>
            </a:r>
          </a:p>
          <a:p>
            <a:pPr lvl="0" algn="just">
              <a:spcBef>
                <a:spcPts val="200"/>
              </a:spcBef>
              <a:spcAft>
                <a:spcPts val="200"/>
              </a:spcAft>
            </a:pPr>
            <a:r>
              <a:rPr lang="en-US" sz="2200" dirty="0">
                <a:solidFill>
                  <a:prstClr val="black"/>
                </a:solidFill>
                <a:latin typeface="Arial" pitchFamily="34" charset="0"/>
                <a:cs typeface="Arial" pitchFamily="34" charset="0"/>
              </a:rPr>
              <a:t>In general, Vietnamese food is considered healthy and is popular in other countries.</a:t>
            </a:r>
            <a:endParaRPr lang="en-GB" sz="22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526442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1" i="0" u="none" strike="noStrike" baseline="0" dirty="0">
                <a:solidFill>
                  <a:schemeClr val="accent6">
                    <a:lumMod val="75000"/>
                  </a:schemeClr>
                </a:solidFill>
              </a:rPr>
              <a:t>III. </a:t>
            </a:r>
            <a:r>
              <a:rPr lang="en-GB" b="1" dirty="0">
                <a:solidFill>
                  <a:schemeClr val="accent6">
                    <a:lumMod val="75000"/>
                  </a:schemeClr>
                </a:solidFill>
              </a:rPr>
              <a:t>Homework</a:t>
            </a:r>
            <a:endParaRPr lang="en-GB" b="1" i="0" u="none" strike="noStrike" baseline="0" dirty="0">
              <a:solidFill>
                <a:schemeClr val="accent6">
                  <a:lumMod val="75000"/>
                </a:schemeClr>
              </a:solidFill>
            </a:endParaRPr>
          </a:p>
        </p:txBody>
      </p:sp>
      <p:sp>
        <p:nvSpPr>
          <p:cNvPr id="3" name="Text Placeholder 2"/>
          <p:cNvSpPr>
            <a:spLocks noGrp="1"/>
          </p:cNvSpPr>
          <p:nvPr>
            <p:ph type="body" idx="1"/>
          </p:nvPr>
        </p:nvSpPr>
        <p:spPr/>
        <p:txBody>
          <a:bodyPr/>
          <a:lstStyle/>
          <a:p>
            <a:pPr marL="285750" lvl="1" algn="just">
              <a:buClr>
                <a:srgbClr val="F79B4F"/>
              </a:buClr>
              <a:buFont typeface="Arial" pitchFamily="34" charset="0"/>
              <a:buChar char="•"/>
            </a:pPr>
            <a:r>
              <a:rPr lang="en-US" dirty="0"/>
              <a:t>Learn vocabulary by heart.</a:t>
            </a:r>
          </a:p>
          <a:p>
            <a:pPr marL="285750" lvl="1" algn="just">
              <a:buClr>
                <a:srgbClr val="F79B4F"/>
              </a:buClr>
              <a:buFont typeface="Arial" pitchFamily="34" charset="0"/>
              <a:buChar char="•"/>
            </a:pPr>
            <a:r>
              <a:rPr lang="en-US" dirty="0"/>
              <a:t>Redo exercises.</a:t>
            </a:r>
          </a:p>
          <a:p>
            <a:pPr marL="285750" lvl="1" algn="just">
              <a:buClr>
                <a:srgbClr val="F79B4F"/>
              </a:buClr>
              <a:buFont typeface="Arial" pitchFamily="34" charset="0"/>
              <a:buChar char="•"/>
            </a:pPr>
            <a:r>
              <a:rPr lang="en-US" dirty="0"/>
              <a:t>Prepare the next lesson: </a:t>
            </a:r>
            <a:r>
              <a:rPr lang="en-US" dirty="0">
                <a:solidFill>
                  <a:schemeClr val="accent6">
                    <a:lumMod val="75000"/>
                  </a:schemeClr>
                </a:solidFill>
              </a:rPr>
              <a:t>Skills 2</a:t>
            </a:r>
          </a:p>
        </p:txBody>
      </p:sp>
      <p:sp>
        <p:nvSpPr>
          <p:cNvPr id="5" name="Slide Number Placeholder 4"/>
          <p:cNvSpPr>
            <a:spLocks noGrp="1"/>
          </p:cNvSpPr>
          <p:nvPr>
            <p:ph type="sldNum" sz="quarter" idx="12"/>
          </p:nvPr>
        </p:nvSpPr>
        <p:spPr/>
        <p:txBody>
          <a:bodyPr/>
          <a:lstStyle/>
          <a:p>
            <a:fld id="{A397C43D-27AD-4A3D-8DEC-66A95DD9E4BC}" type="slidenum">
              <a:rPr lang="en-GB" smtClean="0"/>
              <a:pPr/>
              <a:t>8</a:t>
            </a:fld>
            <a:endParaRPr lang="en-GB"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57200"/>
            <a:ext cx="9144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9721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2231</TotalTime>
  <Words>957</Words>
  <Application>Microsoft Office PowerPoint</Application>
  <PresentationFormat>On-screen Show (4:3)</PresentationFormat>
  <Paragraphs>76</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vt:lpstr>
      <vt:lpstr>Calibri</vt:lpstr>
      <vt:lpstr>Tahoma</vt:lpstr>
      <vt:lpstr>Times New Roman</vt:lpstr>
      <vt:lpstr>Office Theme</vt:lpstr>
      <vt:lpstr>PowerPoint Presentation</vt:lpstr>
      <vt:lpstr>PowerPoint Presentation</vt:lpstr>
      <vt:lpstr>I. Reading</vt:lpstr>
      <vt:lpstr>PowerPoint Presentation</vt:lpstr>
      <vt:lpstr>PowerPoint Presentation</vt:lpstr>
      <vt:lpstr>PowerPoint Presentation</vt:lpstr>
      <vt:lpstr>II. Speaking</vt:lpstr>
      <vt:lpstr>PowerPoint Presentation</vt:lpstr>
      <vt:lpstr>III. 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the teachers to our class</dc:title>
  <dc:creator>Nguyet</dc:creator>
  <cp:lastModifiedBy>Nguyen Thi Hien Nguyen Thi Hien</cp:lastModifiedBy>
  <cp:revision>432</cp:revision>
  <dcterms:created xsi:type="dcterms:W3CDTF">2016-12-15T15:38:30Z</dcterms:created>
  <dcterms:modified xsi:type="dcterms:W3CDTF">2023-02-12T13:38:54Z</dcterms:modified>
</cp:coreProperties>
</file>