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52" r:id="rId2"/>
    <p:sldId id="363" r:id="rId3"/>
    <p:sldId id="364" r:id="rId4"/>
    <p:sldId id="365" r:id="rId5"/>
    <p:sldId id="342" r:id="rId6"/>
    <p:sldId id="281" r:id="rId7"/>
    <p:sldId id="366" r:id="rId8"/>
    <p:sldId id="331" r:id="rId9"/>
    <p:sldId id="369" r:id="rId10"/>
    <p:sldId id="339" r:id="rId11"/>
    <p:sldId id="335" r:id="rId12"/>
    <p:sldId id="367" r:id="rId13"/>
    <p:sldId id="314" r:id="rId14"/>
    <p:sldId id="330" r:id="rId15"/>
    <p:sldId id="36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6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69"/>
    <a:srgbClr val="F37D91"/>
    <a:srgbClr val="00A9A5"/>
    <a:srgbClr val="FF9801"/>
    <a:srgbClr val="EF4B66"/>
    <a:srgbClr val="F7941E"/>
    <a:srgbClr val="FFDAAB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992" y="44"/>
      </p:cViewPr>
      <p:guideLst>
        <p:guide orient="horz" pos="22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#2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type="parTrans" cxnId="{97D123D3-2673-43CF-85B2-4EC5AAF28854}">
      <dgm:prSet/>
      <dgm:spPr/>
      <dgm:t>
        <a:bodyPr/>
        <a:lstStyle/>
        <a:p>
          <a:endParaRPr lang="en-US"/>
        </a:p>
      </dgm:t>
    </dgm:pt>
    <dgm:pt modelId="{0E3CEBBD-F15F-476E-AB13-CA45AE3D8495}" type="sibTrans" cxnId="{97D123D3-2673-43CF-85B2-4EC5AAF28854}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type="parTrans" cxnId="{176891C9-9B76-48B8-A044-63ACCA4600A7}">
      <dgm:prSet/>
      <dgm:spPr/>
      <dgm:t>
        <a:bodyPr/>
        <a:lstStyle/>
        <a:p>
          <a:endParaRPr lang="en-US"/>
        </a:p>
      </dgm:t>
    </dgm:pt>
    <dgm:pt modelId="{FF3BBA6F-1948-4C99-B9A9-019A428A0C65}" type="sibTrans" cxnId="{176891C9-9B76-48B8-A044-63ACCA4600A7}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type="parTrans" cxnId="{E34EF060-9EAA-4A69-8511-2DCE3D1E8C01}">
      <dgm:prSet/>
      <dgm:spPr/>
      <dgm:t>
        <a:bodyPr/>
        <a:lstStyle/>
        <a:p>
          <a:endParaRPr lang="en-US"/>
        </a:p>
      </dgm:t>
    </dgm:pt>
    <dgm:pt modelId="{5177F4E0-5B27-47BD-8993-1996491CC167}" type="sibTrans" cxnId="{E34EF060-9EAA-4A69-8511-2DCE3D1E8C01}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type="parTrans" cxnId="{D6A39376-9538-4FDF-957F-1C11F9A97B84}">
      <dgm:prSet/>
      <dgm:spPr/>
      <dgm:t>
        <a:bodyPr/>
        <a:lstStyle/>
        <a:p>
          <a:endParaRPr lang="en-US"/>
        </a:p>
      </dgm:t>
    </dgm:pt>
    <dgm:pt modelId="{D50EAE30-AC98-4F5D-A8A6-8E8BCFFF7F66}" type="sibTrans" cxnId="{D6A39376-9538-4FDF-957F-1C11F9A97B84}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</a:t>
          </a:r>
          <a:r>
            <a:rPr lang="en-US"/>
            <a:t>: Local customs and traditions</a:t>
          </a:r>
          <a:endParaRPr lang="en-US" dirty="0"/>
        </a:p>
      </dgm:t>
    </dgm:pt>
    <dgm:pt modelId="{5BD47664-595E-469B-BFB8-945C9CDED290}" type="parTrans" cxnId="{8415FB2A-EA69-49A3-ABD7-C1C04D146A31}">
      <dgm:prSet/>
      <dgm:spPr/>
      <dgm:t>
        <a:bodyPr/>
        <a:lstStyle/>
        <a:p>
          <a:endParaRPr lang="en-US"/>
        </a:p>
      </dgm:t>
    </dgm:pt>
    <dgm:pt modelId="{DAA2EA72-7470-4933-8E10-55DF1F10E8DE}" type="sibTrans" cxnId="{8415FB2A-EA69-49A3-ABD7-C1C04D146A31}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type="sibTrans" cxnId="{D1001FFD-5578-4120-A6A8-125E87E0D832}">
      <dgm:prSet/>
      <dgm:spPr/>
      <dgm:t>
        <a:bodyPr/>
        <a:lstStyle/>
        <a:p>
          <a:endParaRPr lang="en-US"/>
        </a:p>
      </dgm:t>
    </dgm:pt>
    <dgm:pt modelId="{20078EAF-0594-4546-A74F-0EAFE045DE79}" type="parTrans" cxnId="{D1001FFD-5578-4120-A6A8-125E87E0D832}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AF14A-86B0-4B67-A18B-AB596E826A68}">
      <dsp:nvSpPr>
        <dsp:cNvPr id="0" name=""/>
        <dsp:cNvSpPr/>
      </dsp:nvSpPr>
      <dsp:spPr bwMode="white">
        <a:xfrm>
          <a:off x="997053" y="1734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97053" y="1734"/>
        <a:ext cx="5418058" cy="492550"/>
      </dsp:txXfrm>
    </dsp:sp>
    <dsp:sp modelId="{F097B7CF-60C7-4E50-9224-C78313D55970}">
      <dsp:nvSpPr>
        <dsp:cNvPr id="0" name=""/>
        <dsp:cNvSpPr/>
      </dsp:nvSpPr>
      <dsp:spPr>
        <a:xfrm>
          <a:off x="997053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E8A5E3-98CD-438E-9484-0DEB08FEF9D4}">
      <dsp:nvSpPr>
        <dsp:cNvPr id="0" name=""/>
        <dsp:cNvSpPr/>
      </dsp:nvSpPr>
      <dsp:spPr>
        <a:xfrm>
          <a:off x="175859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A5C8F4-EFE4-4167-A6FA-01CFC1C55E0D}">
      <dsp:nvSpPr>
        <dsp:cNvPr id="0" name=""/>
        <dsp:cNvSpPr/>
      </dsp:nvSpPr>
      <dsp:spPr>
        <a:xfrm>
          <a:off x="2520732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02C33-5C2D-445A-B2A7-A423E9E4C411}">
      <dsp:nvSpPr>
        <dsp:cNvPr id="0" name=""/>
        <dsp:cNvSpPr/>
      </dsp:nvSpPr>
      <dsp:spPr>
        <a:xfrm>
          <a:off x="328227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499179-454E-4A73-92FB-AF8A159DAAA9}">
      <dsp:nvSpPr>
        <dsp:cNvPr id="0" name=""/>
        <dsp:cNvSpPr/>
      </dsp:nvSpPr>
      <dsp:spPr>
        <a:xfrm>
          <a:off x="4044410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B82FA-73D1-46AB-AB81-361DFACA0A4C}">
      <dsp:nvSpPr>
        <dsp:cNvPr id="0" name=""/>
        <dsp:cNvSpPr/>
      </dsp:nvSpPr>
      <dsp:spPr>
        <a:xfrm>
          <a:off x="480594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B067E-A715-4E4C-AE3F-03C2D0F2E46A}">
      <dsp:nvSpPr>
        <dsp:cNvPr id="0" name=""/>
        <dsp:cNvSpPr/>
      </dsp:nvSpPr>
      <dsp:spPr>
        <a:xfrm>
          <a:off x="5568089" y="494284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1876D-D292-4260-AE19-EFE00827F60D}">
      <dsp:nvSpPr>
        <dsp:cNvPr id="0" name=""/>
        <dsp:cNvSpPr/>
      </dsp:nvSpPr>
      <dsp:spPr bwMode="white">
        <a:xfrm>
          <a:off x="997053" y="594619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Vocabulary review</a:t>
          </a:r>
        </a:p>
      </dsp:txBody>
      <dsp:txXfrm>
        <a:off x="997053" y="594619"/>
        <a:ext cx="5488493" cy="802675"/>
      </dsp:txXfrm>
    </dsp:sp>
    <dsp:sp modelId="{CE9643F3-B266-43EE-939B-D2CA20AAA601}">
      <dsp:nvSpPr>
        <dsp:cNvPr id="0" name=""/>
        <dsp:cNvSpPr/>
      </dsp:nvSpPr>
      <dsp:spPr bwMode="white">
        <a:xfrm>
          <a:off x="997053" y="1568852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97053" y="1568852"/>
        <a:ext cx="5418058" cy="492550"/>
      </dsp:txXfrm>
    </dsp:sp>
    <dsp:sp modelId="{6932007E-BFF1-474A-AAEB-7AC2F683094E}">
      <dsp:nvSpPr>
        <dsp:cNvPr id="0" name=""/>
        <dsp:cNvSpPr/>
      </dsp:nvSpPr>
      <dsp:spPr>
        <a:xfrm>
          <a:off x="997053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4D1DF5-76B2-4FA5-A1B7-6513455CDC7C}">
      <dsp:nvSpPr>
        <dsp:cNvPr id="0" name=""/>
        <dsp:cNvSpPr/>
      </dsp:nvSpPr>
      <dsp:spPr>
        <a:xfrm>
          <a:off x="175859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C6C4-FE54-458F-841C-1E6F98E93A81}">
      <dsp:nvSpPr>
        <dsp:cNvPr id="0" name=""/>
        <dsp:cNvSpPr/>
      </dsp:nvSpPr>
      <dsp:spPr>
        <a:xfrm>
          <a:off x="2520732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430FF-772F-4E76-A32B-4FDF2C3F4739}">
      <dsp:nvSpPr>
        <dsp:cNvPr id="0" name=""/>
        <dsp:cNvSpPr/>
      </dsp:nvSpPr>
      <dsp:spPr>
        <a:xfrm>
          <a:off x="328227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B7F4-6951-4FA8-B484-78C45CCC6F69}">
      <dsp:nvSpPr>
        <dsp:cNvPr id="0" name=""/>
        <dsp:cNvSpPr/>
      </dsp:nvSpPr>
      <dsp:spPr>
        <a:xfrm>
          <a:off x="4044410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26249-2DC6-40D9-8E4D-818EFFC8A2D0}">
      <dsp:nvSpPr>
        <dsp:cNvPr id="0" name=""/>
        <dsp:cNvSpPr/>
      </dsp:nvSpPr>
      <dsp:spPr>
        <a:xfrm>
          <a:off x="480594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09BAC6-C356-41DB-B1E7-93332BB75278}">
      <dsp:nvSpPr>
        <dsp:cNvPr id="0" name=""/>
        <dsp:cNvSpPr/>
      </dsp:nvSpPr>
      <dsp:spPr>
        <a:xfrm>
          <a:off x="5568089" y="2061403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42D12-6FC0-432E-B13D-348FAA3019E8}">
      <dsp:nvSpPr>
        <dsp:cNvPr id="0" name=""/>
        <dsp:cNvSpPr/>
      </dsp:nvSpPr>
      <dsp:spPr bwMode="white">
        <a:xfrm>
          <a:off x="997053" y="2161737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Grammar review</a:t>
          </a:r>
        </a:p>
      </dsp:txBody>
      <dsp:txXfrm>
        <a:off x="997053" y="2161737"/>
        <a:ext cx="5488493" cy="802675"/>
      </dsp:txXfrm>
    </dsp:sp>
    <dsp:sp modelId="{68AF96BA-2B11-4470-B9C3-000D46886C52}">
      <dsp:nvSpPr>
        <dsp:cNvPr id="0" name=""/>
        <dsp:cNvSpPr/>
      </dsp:nvSpPr>
      <dsp:spPr bwMode="white">
        <a:xfrm>
          <a:off x="997053" y="3135970"/>
          <a:ext cx="5418058" cy="492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 dirty="0"/>
        </a:p>
      </dsp:txBody>
      <dsp:txXfrm>
        <a:off x="997053" y="3135970"/>
        <a:ext cx="5418058" cy="492550"/>
      </dsp:txXfrm>
    </dsp:sp>
    <dsp:sp modelId="{B8FB2B6F-DBFF-4A1D-9DEB-91D3C5AA6CAF}">
      <dsp:nvSpPr>
        <dsp:cNvPr id="0" name=""/>
        <dsp:cNvSpPr/>
      </dsp:nvSpPr>
      <dsp:spPr>
        <a:xfrm>
          <a:off x="997053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8A6533-04E5-4573-8CC4-8D5782C69BE7}">
      <dsp:nvSpPr>
        <dsp:cNvPr id="0" name=""/>
        <dsp:cNvSpPr/>
      </dsp:nvSpPr>
      <dsp:spPr>
        <a:xfrm>
          <a:off x="175859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E21CC-2A3F-4F7C-B09D-E8FEAD3765CF}">
      <dsp:nvSpPr>
        <dsp:cNvPr id="0" name=""/>
        <dsp:cNvSpPr/>
      </dsp:nvSpPr>
      <dsp:spPr>
        <a:xfrm>
          <a:off x="2520732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713CD-67F8-4A7C-AB78-5D636FD64CE1}">
      <dsp:nvSpPr>
        <dsp:cNvPr id="0" name=""/>
        <dsp:cNvSpPr/>
      </dsp:nvSpPr>
      <dsp:spPr>
        <a:xfrm>
          <a:off x="328227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23B81-9945-4B56-BC32-56587510BD00}">
      <dsp:nvSpPr>
        <dsp:cNvPr id="0" name=""/>
        <dsp:cNvSpPr/>
      </dsp:nvSpPr>
      <dsp:spPr>
        <a:xfrm>
          <a:off x="4044410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910F6E-7F08-4C6E-9656-D0C6E3C12348}">
      <dsp:nvSpPr>
        <dsp:cNvPr id="0" name=""/>
        <dsp:cNvSpPr/>
      </dsp:nvSpPr>
      <dsp:spPr>
        <a:xfrm>
          <a:off x="480594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83B51-3E4D-4E06-BC9A-6512E6BAF584}">
      <dsp:nvSpPr>
        <dsp:cNvPr id="0" name=""/>
        <dsp:cNvSpPr/>
      </dsp:nvSpPr>
      <dsp:spPr>
        <a:xfrm>
          <a:off x="5568089" y="3628521"/>
          <a:ext cx="1267825" cy="1003344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13576-29AF-479D-8A1F-0D285327867C}">
      <dsp:nvSpPr>
        <dsp:cNvPr id="0" name=""/>
        <dsp:cNvSpPr/>
      </dsp:nvSpPr>
      <dsp:spPr bwMode="white">
        <a:xfrm>
          <a:off x="997053" y="3728856"/>
          <a:ext cx="5488493" cy="80267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Project</a:t>
          </a:r>
          <a:r>
            <a:rPr lang="en-US" sz="2800" kern="1200"/>
            <a:t>: Local customs and traditions</a:t>
          </a:r>
          <a:endParaRPr lang="en-US" sz="2800" kern="1200" dirty="0"/>
        </a:p>
      </dsp:txBody>
      <dsp:txXfrm>
        <a:off x="997053" y="3728856"/>
        <a:ext cx="5488493" cy="8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87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98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1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26" y="85725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3145601" y="2042630"/>
            <a:ext cx="5996450" cy="13157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TIẾNG ANH 9</a:t>
            </a:r>
          </a:p>
          <a:p>
            <a:pPr algn="ctr"/>
            <a:endParaRPr lang="en-US" sz="1350" b="1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5: OUR CUSTOMS &amp; TRADITIONS</a:t>
            </a:r>
          </a:p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Period 41 :  Looking back &amp; Projects</a:t>
            </a:r>
            <a:endParaRPr lang="en-VN" sz="24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1808991" y="103690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717192" y="3499626"/>
            <a:ext cx="334418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endParaRPr lang="en-US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1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khiếu</a:t>
            </a:r>
            <a:endParaRPr lang="en-VN" sz="21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4155370" y="131960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5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en-VN" sz="225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225600" y="1920200"/>
            <a:ext cx="1172314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FF9801"/>
                </a:solidFill>
              </a:rPr>
              <a:t>1. </a:t>
            </a:r>
            <a:r>
              <a:rPr lang="en-US" sz="3400"/>
              <a:t>These days, many teenagers write ______ emails instead of letters.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2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My dad bought ______ ornamental kumquat tree for Tet. 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3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I don’t like that restaurant. ______ food there isn’t very good.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4</a:t>
            </a:r>
            <a:r>
              <a:rPr lang="en-US" sz="3400" b="1">
                <a:solidFill>
                  <a:srgbClr val="FF9801"/>
                </a:solidFill>
              </a:rPr>
              <a:t>.</a:t>
            </a:r>
            <a:r>
              <a:rPr lang="en-US" sz="3400"/>
              <a:t> Don’t wear ______ hat when you go into a temple or a pagoda.</a:t>
            </a:r>
          </a:p>
          <a:p>
            <a:endParaRPr lang="en-US" sz="1500" dirty="0"/>
          </a:p>
          <a:p>
            <a:r>
              <a:rPr lang="en-US" sz="3400" b="1" dirty="0">
                <a:solidFill>
                  <a:srgbClr val="FF9801"/>
                </a:solidFill>
              </a:rPr>
              <a:t>5</a:t>
            </a:r>
            <a:r>
              <a:rPr lang="en-US" sz="3400" b="1">
                <a:solidFill>
                  <a:srgbClr val="FF9801"/>
                </a:solidFill>
              </a:rPr>
              <a:t>. </a:t>
            </a:r>
            <a:r>
              <a:rPr lang="en-US" sz="3400"/>
              <a:t>It’s becoming a custom for us to stay out very late on ______ New Year’s Eve.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9573" y="1215116"/>
            <a:ext cx="7511720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cs typeface="Arial" panose="020B0604020202020204" pitchFamily="34" charset="0"/>
              </a:rPr>
              <a:t>Complete the sentences with </a:t>
            </a:r>
            <a:r>
              <a:rPr lang="en-GB" sz="2400" b="1" i="1" dirty="0">
                <a:cs typeface="Arial" panose="020B0604020202020204" pitchFamily="34" charset="0"/>
              </a:rPr>
              <a:t>a, an, the </a:t>
            </a:r>
            <a:r>
              <a:rPr lang="en-GB" sz="2400" b="1" dirty="0">
                <a:cs typeface="Arial" panose="020B0604020202020204" pitchFamily="34" charset="0"/>
              </a:rPr>
              <a:t>or </a:t>
            </a:r>
            <a:r>
              <a:rPr lang="en-GB" sz="2400" b="1" i="1" dirty="0">
                <a:cs typeface="Arial" panose="020B0604020202020204" pitchFamily="34" charset="0"/>
              </a:rPr>
              <a:t>Ø</a:t>
            </a:r>
            <a:r>
              <a:rPr lang="en-GB" sz="2400" b="1" dirty="0">
                <a:cs typeface="Arial" panose="020B0604020202020204" pitchFamily="34" charset="0"/>
              </a:rPr>
              <a:t> (zero article).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8613" y="1174175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398" y="107153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3" name="Rectangle 3"/>
          <p:cNvSpPr/>
          <p:nvPr/>
        </p:nvSpPr>
        <p:spPr>
          <a:xfrm>
            <a:off x="7150784" y="1918910"/>
            <a:ext cx="55127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4" name="Rectangle 3"/>
          <p:cNvSpPr/>
          <p:nvPr/>
        </p:nvSpPr>
        <p:spPr>
          <a:xfrm>
            <a:off x="3795678" y="3204302"/>
            <a:ext cx="69405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an </a:t>
            </a:r>
          </a:p>
        </p:txBody>
      </p:sp>
      <p:sp>
        <p:nvSpPr>
          <p:cNvPr id="19" name="Rectangle 3"/>
          <p:cNvSpPr/>
          <p:nvPr/>
        </p:nvSpPr>
        <p:spPr>
          <a:xfrm>
            <a:off x="5689934" y="3951525"/>
            <a:ext cx="93388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0" name="Rectangle 3"/>
          <p:cNvSpPr/>
          <p:nvPr/>
        </p:nvSpPr>
        <p:spPr>
          <a:xfrm>
            <a:off x="3197958" y="4690208"/>
            <a:ext cx="46843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10395683" y="5427040"/>
            <a:ext cx="55342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Ø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7" name="Round Single Corner Rectangle 2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936887" y="1920200"/>
            <a:ext cx="99743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/>
              <a:t>Here are two easy ways to raise children’s awareness of (1) ______ customs and traditions. First, it is (2) ______ good idea for parents to teach children to cook. By doing this, children can learn and preserve their family recipes. Second, parents can take children to (3) ______ local festivals. This helps them discover (4) ______ culture of their community and develop (5) ______ understanding of local traditions.</a:t>
            </a:r>
            <a:endParaRPr lang="en-US" sz="3400" dirty="0">
              <a:solidFill>
                <a:srgbClr val="00B0F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6" y="1342773"/>
            <a:ext cx="9554679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text with </a:t>
            </a:r>
            <a:r>
              <a:rPr lang="en-US" sz="2600" b="1" i="1" dirty="0">
                <a:cs typeface="Arial" panose="020B0604020202020204" pitchFamily="34" charset="0"/>
              </a:rPr>
              <a:t>a, an, the </a:t>
            </a:r>
            <a:r>
              <a:rPr lang="en-US" sz="2600" b="1" dirty="0">
                <a:cs typeface="Arial" panose="020B0604020202020204" pitchFamily="34" charset="0"/>
              </a:rPr>
              <a:t>or </a:t>
            </a:r>
            <a:r>
              <a:rPr lang="en-US" sz="2600" b="1" i="1" dirty="0">
                <a:cs typeface="Arial" panose="020B0604020202020204" pitchFamily="34" charset="0"/>
              </a:rPr>
              <a:t>Ø</a:t>
            </a:r>
            <a:r>
              <a:rPr lang="en-US" sz="2600" b="1" dirty="0">
                <a:cs typeface="Arial" panose="020B0604020202020204" pitchFamily="34" charset="0"/>
              </a:rPr>
              <a:t> (zero </a:t>
            </a:r>
            <a:r>
              <a:rPr lang="en-US" sz="2600" b="1">
                <a:cs typeface="Arial" panose="020B0604020202020204" pitchFamily="34" charset="0"/>
              </a:rPr>
              <a:t>article).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5" name="Rectangle 3"/>
          <p:cNvSpPr/>
          <p:nvPr/>
        </p:nvSpPr>
        <p:spPr>
          <a:xfrm>
            <a:off x="1958535" y="247154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19" name="Rectangle 3"/>
          <p:cNvSpPr/>
          <p:nvPr/>
        </p:nvSpPr>
        <p:spPr>
          <a:xfrm>
            <a:off x="9778040" y="2462097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a </a:t>
            </a:r>
          </a:p>
        </p:txBody>
      </p:sp>
      <p:sp>
        <p:nvSpPr>
          <p:cNvPr id="21" name="Rectangle 3"/>
          <p:cNvSpPr/>
          <p:nvPr/>
        </p:nvSpPr>
        <p:spPr>
          <a:xfrm>
            <a:off x="9899845" y="400373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Ø </a:t>
            </a:r>
          </a:p>
        </p:txBody>
      </p:sp>
      <p:sp>
        <p:nvSpPr>
          <p:cNvPr id="22" name="Rectangle 3"/>
          <p:cNvSpPr/>
          <p:nvPr/>
        </p:nvSpPr>
        <p:spPr>
          <a:xfrm>
            <a:off x="8631308" y="4543962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the </a:t>
            </a:r>
          </a:p>
        </p:txBody>
      </p:sp>
      <p:sp>
        <p:nvSpPr>
          <p:cNvPr id="23" name="Rectangle 3"/>
          <p:cNvSpPr/>
          <p:nvPr/>
        </p:nvSpPr>
        <p:spPr>
          <a:xfrm>
            <a:off x="8986616" y="5063351"/>
            <a:ext cx="78466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400" b="1">
                <a:solidFill>
                  <a:srgbClr val="7030A0"/>
                </a:solidFill>
              </a:rPr>
              <a:t>an 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5" grpId="0"/>
      <p:bldP spid="15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87066" y="199630"/>
            <a:ext cx="3135365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21394" y="1071574"/>
            <a:ext cx="1089131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6C69"/>
                </a:solidFill>
                <a:effectLst/>
                <a:latin typeface="Tw Cen MT Condensed Extra Bold" panose="020B0803020202020204" pitchFamily="34" charset="0"/>
              </a:rPr>
              <a:t>LOCAL CUSTOMS AND TRADITIONS</a:t>
            </a:r>
            <a:endParaRPr lang="en-US" sz="4800" b="1" dirty="0">
              <a:solidFill>
                <a:srgbClr val="006C69"/>
              </a:solidFill>
              <a:latin typeface="Tw Cen MT Condensed Extra Bold" panose="020B0803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282" t="2278" r="2477" b="3096"/>
          <a:stretch/>
        </p:blipFill>
        <p:spPr>
          <a:xfrm>
            <a:off x="5723794" y="2552306"/>
            <a:ext cx="6217052" cy="3918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804" t="12652" r="2181" b="8693"/>
          <a:stretch/>
        </p:blipFill>
        <p:spPr>
          <a:xfrm>
            <a:off x="275018" y="2371142"/>
            <a:ext cx="5132251" cy="419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73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88668916"/>
              </p:ext>
            </p:extLst>
          </p:nvPr>
        </p:nvGraphicFramePr>
        <p:xfrm>
          <a:off x="2031999" y="1793577"/>
          <a:ext cx="7832969" cy="46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5" y="1331913"/>
            <a:ext cx="177789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162" y="2181159"/>
            <a:ext cx="70842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Prepare </a:t>
            </a:r>
            <a:r>
              <a:rPr lang="en-US" sz="3600" dirty="0"/>
              <a:t>for the next lesson.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54301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06" y="3058322"/>
            <a:ext cx="3414917" cy="341491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48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8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Notched Right Arrow 27"/>
          <p:cNvSpPr/>
          <p:nvPr/>
        </p:nvSpPr>
        <p:spPr>
          <a:xfrm>
            <a:off x="2720540" y="211902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Notched Right Arrow 39"/>
          <p:cNvSpPr/>
          <p:nvPr/>
        </p:nvSpPr>
        <p:spPr>
          <a:xfrm>
            <a:off x="2720540" y="371120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Notched Right Arrow 40"/>
          <p:cNvSpPr/>
          <p:nvPr/>
        </p:nvSpPr>
        <p:spPr>
          <a:xfrm>
            <a:off x="2720539" y="5303383"/>
            <a:ext cx="7332345" cy="151433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69942" y="1757476"/>
            <a:ext cx="3914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0915" y="237708"/>
            <a:ext cx="1306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762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ETHNIC GROUPS OF VIET NAM</a:t>
            </a:r>
          </a:p>
        </p:txBody>
      </p:sp>
      <p:sp>
        <p:nvSpPr>
          <p:cNvPr id="9" name="AutoShape 2" descr="The Rules of Connectors in Bangla | BD English 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3013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3150250" y="88279"/>
            <a:ext cx="88715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199101" y="121537"/>
            <a:ext cx="712319" cy="709214"/>
            <a:chOff x="2180974" y="148629"/>
            <a:chExt cx="712319" cy="709214"/>
          </a:xfrm>
        </p:grpSpPr>
        <p:sp>
          <p:nvSpPr>
            <p:cNvPr id="33" name="Oval 32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Chord 33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164944" y="95694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725119" y="1439546"/>
            <a:ext cx="532318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126" y="1271150"/>
            <a:ext cx="964452" cy="916490"/>
          </a:xfrm>
          <a:prstGeom prst="rect">
            <a:avLst/>
          </a:prstGeom>
        </p:spPr>
      </p:pic>
      <p:sp>
        <p:nvSpPr>
          <p:cNvPr id="29" name="Text Box 6"/>
          <p:cNvSpPr txBox="1"/>
          <p:nvPr/>
        </p:nvSpPr>
        <p:spPr>
          <a:xfrm>
            <a:off x="4336510" y="2581888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VOCABULARY REVIEW</a:t>
            </a:r>
          </a:p>
        </p:txBody>
      </p:sp>
      <p:sp>
        <p:nvSpPr>
          <p:cNvPr id="31" name="Text Box 8"/>
          <p:cNvSpPr txBox="1"/>
          <p:nvPr/>
        </p:nvSpPr>
        <p:spPr>
          <a:xfrm>
            <a:off x="4551737" y="4175980"/>
            <a:ext cx="4433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GRAMMAR REVIEW</a:t>
            </a:r>
          </a:p>
        </p:txBody>
      </p:sp>
      <p:sp>
        <p:nvSpPr>
          <p:cNvPr id="39" name="Text Box 13"/>
          <p:cNvSpPr txBox="1"/>
          <p:nvPr/>
        </p:nvSpPr>
        <p:spPr>
          <a:xfrm>
            <a:off x="5296427" y="5768160"/>
            <a:ext cx="2944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97172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5992877" y="1340332"/>
            <a:ext cx="5894322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Brainstorming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975100" y="2189427"/>
            <a:ext cx="5912100" cy="85760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1: Choose the correct option to complete each sentence. </a:t>
            </a:r>
          </a:p>
          <a:p>
            <a:r>
              <a:rPr lang="en-US">
                <a:solidFill>
                  <a:schemeClr val="tx1"/>
                </a:solidFill>
              </a:rPr>
              <a:t>Task 2: Fill in each blank with the suitable form of the word given.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89984" y="3311103"/>
            <a:ext cx="5897215" cy="10393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Task 3: Complete the sentences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>
                <a:solidFill>
                  <a:schemeClr val="tx1"/>
                </a:solidFill>
              </a:rPr>
              <a:t>Ø</a:t>
            </a:r>
            <a:r>
              <a:rPr lang="en-US">
                <a:solidFill>
                  <a:schemeClr val="tx1"/>
                </a:solidFill>
              </a:rPr>
              <a:t>. </a:t>
            </a:r>
          </a:p>
          <a:p>
            <a:r>
              <a:rPr lang="en-US">
                <a:solidFill>
                  <a:schemeClr val="tx1"/>
                </a:solidFill>
              </a:rPr>
              <a:t>Task 4: Complete the text with </a:t>
            </a:r>
            <a:r>
              <a:rPr lang="en-US" i="1">
                <a:solidFill>
                  <a:schemeClr val="tx1"/>
                </a:solidFill>
              </a:rPr>
              <a:t>a, an, the </a:t>
            </a:r>
            <a:r>
              <a:rPr lang="en-US">
                <a:solidFill>
                  <a:schemeClr val="tx1"/>
                </a:solidFill>
              </a:rPr>
              <a:t>or </a:t>
            </a:r>
            <a:r>
              <a:rPr lang="en-US" i="1">
                <a:solidFill>
                  <a:schemeClr val="tx1"/>
                </a:solidFill>
              </a:rPr>
              <a:t>Ø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89985" y="4609820"/>
            <a:ext cx="589721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tx1"/>
                </a:solidFill>
              </a:rPr>
              <a:t>LOCAL CUSTOMS AND TRADITIONS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992877" y="5554165"/>
            <a:ext cx="5894322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3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966875" y="1380643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56661" y="2321631"/>
            <a:ext cx="1835914" cy="59319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66875" y="3530046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GRAMMAR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3311885" y="465157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PROJECT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1" name="Curved Connector 40"/>
          <p:cNvCxnSpPr>
            <a:cxnSpLocks/>
            <a:stCxn id="37" idx="3"/>
            <a:endCxn id="38" idx="0"/>
          </p:cNvCxnSpPr>
          <p:nvPr/>
        </p:nvCxnSpPr>
        <p:spPr>
          <a:xfrm>
            <a:off x="2802789" y="1686746"/>
            <a:ext cx="1371829" cy="63488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2" name="Curved Connector 41"/>
          <p:cNvCxnSpPr>
            <a:stCxn id="38" idx="1"/>
            <a:endCxn id="39" idx="0"/>
          </p:cNvCxnSpPr>
          <p:nvPr/>
        </p:nvCxnSpPr>
        <p:spPr>
          <a:xfrm rot="10800000" flipV="1">
            <a:off x="1884833" y="2618228"/>
            <a:ext cx="1371829" cy="911818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urved Connector 46"/>
          <p:cNvCxnSpPr>
            <a:cxnSpLocks/>
            <a:stCxn id="39" idx="3"/>
            <a:endCxn id="40" idx="0"/>
          </p:cNvCxnSpPr>
          <p:nvPr/>
        </p:nvCxnSpPr>
        <p:spPr>
          <a:xfrm>
            <a:off x="2802789" y="3830770"/>
            <a:ext cx="1427053" cy="82080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966875" y="5638942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49" name="Curved Connector 48"/>
          <p:cNvCxnSpPr>
            <a:cxnSpLocks/>
            <a:stCxn id="40" idx="1"/>
            <a:endCxn id="48" idx="0"/>
          </p:cNvCxnSpPr>
          <p:nvPr/>
        </p:nvCxnSpPr>
        <p:spPr>
          <a:xfrm rot="10800000" flipV="1">
            <a:off x="1884833" y="4952300"/>
            <a:ext cx="1427053" cy="68664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267379" y="365657"/>
            <a:ext cx="539761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</a:rPr>
              <a:t>    </a:t>
            </a:r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396" y="239791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10447" b="25481"/>
          <a:stretch/>
        </p:blipFill>
        <p:spPr>
          <a:xfrm>
            <a:off x="4298339" y="2955623"/>
            <a:ext cx="3595321" cy="1579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5691"/>
          <a:stretch/>
        </p:blipFill>
        <p:spPr>
          <a:xfrm>
            <a:off x="309196" y="1556597"/>
            <a:ext cx="4834304" cy="103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12071"/>
          <a:stretch/>
        </p:blipFill>
        <p:spPr>
          <a:xfrm>
            <a:off x="7511318" y="1653610"/>
            <a:ext cx="4355124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11238" b="11417"/>
          <a:stretch/>
        </p:blipFill>
        <p:spPr>
          <a:xfrm>
            <a:off x="4828808" y="5043301"/>
            <a:ext cx="2451833" cy="8859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350874" y="1859968"/>
            <a:ext cx="115627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7941E"/>
                </a:solidFill>
              </a:rPr>
              <a:t>1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It is becoming a ______ for many families in Viet nam to celebrate Women’s Day and Family Day.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habit </a:t>
            </a:r>
            <a:r>
              <a:rPr lang="en-US" sz="3200" dirty="0"/>
              <a:t>	</a:t>
            </a:r>
            <a:r>
              <a:rPr lang="en-US" sz="3200"/>
              <a:t>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custom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2</a:t>
            </a:r>
            <a:r>
              <a:rPr lang="en-US" sz="3200" b="1">
                <a:solidFill>
                  <a:srgbClr val="F7941E"/>
                </a:solidFill>
              </a:rPr>
              <a:t>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______, we hold the Spring Festival on the 15th of January in lunar calendar.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Traditionally </a:t>
            </a:r>
            <a:r>
              <a:rPr lang="en-US" sz="3200" dirty="0"/>
              <a:t>	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In the past </a:t>
            </a:r>
            <a:endParaRPr lang="en-US" sz="3200" dirty="0"/>
          </a:p>
          <a:p>
            <a:r>
              <a:rPr lang="en-US" sz="3200" b="1" dirty="0">
                <a:solidFill>
                  <a:srgbClr val="F7941E"/>
                </a:solidFill>
              </a:rPr>
              <a:t>3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Janet is from a family of doctors, but she broke with ______ when she went to an art college.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tradition </a:t>
            </a:r>
            <a:r>
              <a:rPr lang="en-US" sz="3200" dirty="0"/>
              <a:t>	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habit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828210" y="2903904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274640" y="43709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1274640" y="5820703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  <p:bldP spid="2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487066" y="2572145"/>
            <a:ext cx="115627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7941E"/>
                </a:solidFill>
              </a:rPr>
              <a:t>4</a:t>
            </a:r>
            <a:r>
              <a:rPr lang="en-US" sz="3200">
                <a:solidFill>
                  <a:srgbClr val="F7941E"/>
                </a:solidFill>
              </a:rPr>
              <a:t>. </a:t>
            </a:r>
            <a:r>
              <a:rPr lang="en-US" sz="3200"/>
              <a:t>Having dinner at my grandparents’ house on Saturdays is one of the customs our family ______.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 </a:t>
            </a:r>
            <a:r>
              <a:rPr lang="en-US" sz="3200"/>
              <a:t>does </a:t>
            </a:r>
            <a:r>
              <a:rPr lang="en-US" sz="3200" dirty="0"/>
              <a:t>	</a:t>
            </a:r>
            <a:r>
              <a:rPr lang="en-US" sz="3200"/>
              <a:t>	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practises </a:t>
            </a:r>
            <a:endParaRPr lang="en-US" sz="3200" dirty="0"/>
          </a:p>
          <a:p>
            <a:r>
              <a:rPr lang="en-US" sz="3200" b="1">
                <a:solidFill>
                  <a:srgbClr val="F7941E"/>
                </a:solidFill>
              </a:rPr>
              <a:t>5.</a:t>
            </a:r>
            <a:r>
              <a:rPr lang="en-US" sz="3200">
                <a:solidFill>
                  <a:srgbClr val="0000FF"/>
                </a:solidFill>
              </a:rPr>
              <a:t> </a:t>
            </a:r>
            <a:r>
              <a:rPr lang="en-US" sz="3200"/>
              <a:t>Story telling is a great way to ______ the local tradition alive. </a:t>
            </a:r>
            <a:endParaRPr lang="en-US" sz="3200" dirty="0"/>
          </a:p>
          <a:p>
            <a:r>
              <a:rPr lang="en-US" sz="3200" dirty="0"/>
              <a:t>	</a:t>
            </a:r>
            <a:r>
              <a:rPr lang="en-US" sz="3200" b="1" dirty="0">
                <a:solidFill>
                  <a:srgbClr val="00B0F0"/>
                </a:solidFill>
              </a:rPr>
              <a:t>A</a:t>
            </a:r>
            <a:r>
              <a:rPr lang="en-US" sz="3200" b="1">
                <a:solidFill>
                  <a:srgbClr val="00B0F0"/>
                </a:solidFill>
              </a:rPr>
              <a:t>.</a:t>
            </a:r>
            <a:r>
              <a:rPr lang="en-US" sz="3200"/>
              <a:t> maintain </a:t>
            </a:r>
            <a:r>
              <a:rPr lang="en-US" sz="3200" dirty="0"/>
              <a:t>	</a:t>
            </a:r>
            <a:r>
              <a:rPr lang="en-US" sz="3200"/>
              <a:t>		</a:t>
            </a:r>
            <a:r>
              <a:rPr lang="en-US" sz="3200" b="1">
                <a:solidFill>
                  <a:srgbClr val="00B0F0"/>
                </a:solidFill>
              </a:rPr>
              <a:t>B.</a:t>
            </a:r>
            <a:r>
              <a:rPr lang="en-US" sz="3200"/>
              <a:t> keep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050717" y="1157893"/>
            <a:ext cx="799843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Choose the correct option to complete each sentence below.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49172" y="1157893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57" y="10552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64402" y="3616081"/>
            <a:ext cx="474296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5981498" y="457321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Group 17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5955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99223" y="2039060"/>
            <a:ext cx="1182561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9801"/>
                </a:solidFill>
              </a:rPr>
              <a:t>1. </a:t>
            </a:r>
            <a:r>
              <a:rPr lang="en-US" sz="3200"/>
              <a:t>Kien was so tall that no one recognized him at the family _______ last summer. </a:t>
            </a:r>
            <a:r>
              <a:rPr lang="en-US" sz="3200">
                <a:solidFill>
                  <a:srgbClr val="00B0F0"/>
                </a:solidFill>
              </a:rPr>
              <a:t>(union)</a:t>
            </a:r>
          </a:p>
          <a:p>
            <a:r>
              <a:rPr lang="en-US" sz="2000"/>
              <a:t> </a:t>
            </a:r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2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My mum puts in a lot of eﬀort to prepare ________ to worship our ancestors. </a:t>
            </a:r>
            <a:r>
              <a:rPr lang="en-US" sz="3200">
                <a:solidFill>
                  <a:srgbClr val="00B0F0"/>
                </a:solidFill>
              </a:rPr>
              <a:t>(oﬀer) 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3</a:t>
            </a:r>
            <a:r>
              <a:rPr lang="en-US" sz="3200" b="1">
                <a:solidFill>
                  <a:srgbClr val="FF9801"/>
                </a:solidFill>
              </a:rPr>
              <a:t>.</a:t>
            </a:r>
            <a:r>
              <a:rPr lang="en-US" sz="3200"/>
              <a:t> The festival ______ gathered on the riverside to cheer the boat racers. </a:t>
            </a:r>
            <a:r>
              <a:rPr lang="en-US" sz="3200">
                <a:solidFill>
                  <a:srgbClr val="00B0F0"/>
                </a:solidFill>
              </a:rPr>
              <a:t>(go) </a:t>
            </a:r>
          </a:p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3"/>
          <p:cNvSpPr/>
          <p:nvPr/>
        </p:nvSpPr>
        <p:spPr>
          <a:xfrm>
            <a:off x="10037704" y="2039060"/>
            <a:ext cx="1568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</a:rPr>
              <a:t>reunion</a:t>
            </a:r>
          </a:p>
        </p:txBody>
      </p:sp>
      <p:sp>
        <p:nvSpPr>
          <p:cNvPr id="6" name="Rectangle 3"/>
          <p:cNvSpPr/>
          <p:nvPr/>
        </p:nvSpPr>
        <p:spPr>
          <a:xfrm>
            <a:off x="7538223" y="3330353"/>
            <a:ext cx="17024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</a:rPr>
              <a:t>offerings</a:t>
            </a:r>
          </a:p>
        </p:txBody>
      </p:sp>
      <p:sp>
        <p:nvSpPr>
          <p:cNvPr id="8" name="Rectangle 3"/>
          <p:cNvSpPr/>
          <p:nvPr/>
        </p:nvSpPr>
        <p:spPr>
          <a:xfrm>
            <a:off x="2704607" y="4593523"/>
            <a:ext cx="1278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</a:rPr>
              <a:t>goers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7" grpId="0"/>
      <p:bldP spid="7" grpId="1"/>
      <p:bldP spid="6" grpId="0"/>
      <p:bldP spid="6" grpId="1"/>
      <p:bldP spid="8" grpId="0"/>
      <p:bldP spid="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349590" y="2253697"/>
            <a:ext cx="1133628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9801"/>
                </a:solidFill>
              </a:rPr>
              <a:t>4.</a:t>
            </a:r>
            <a:r>
              <a:rPr lang="en-US" sz="3200"/>
              <a:t> Dragon-snake (</a:t>
            </a:r>
            <a:r>
              <a:rPr lang="en-US" sz="3200" i="1"/>
              <a:t>Rong ran len may</a:t>
            </a:r>
            <a:r>
              <a:rPr lang="en-US" sz="3200"/>
              <a:t>) is a __________ Vietnamese game for children. It is very enjoyable. </a:t>
            </a:r>
            <a:r>
              <a:rPr lang="en-US" sz="3200">
                <a:solidFill>
                  <a:srgbClr val="00B0F0"/>
                </a:solidFill>
              </a:rPr>
              <a:t>(tradition) 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rgbClr val="FF9801"/>
                </a:solidFill>
              </a:rPr>
              <a:t>5</a:t>
            </a:r>
            <a:r>
              <a:rPr lang="en-US" sz="3200" b="1">
                <a:solidFill>
                  <a:srgbClr val="FF9801"/>
                </a:solidFill>
              </a:rPr>
              <a:t>. </a:t>
            </a:r>
            <a:r>
              <a:rPr lang="en-US" sz="3200"/>
              <a:t>We happened to see some locals ___________ animals in their village temples. </a:t>
            </a:r>
            <a:r>
              <a:rPr lang="en-US" sz="3200">
                <a:solidFill>
                  <a:srgbClr val="00B0F0"/>
                </a:solidFill>
              </a:rPr>
              <a:t>(worship)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1432" y="1208455"/>
            <a:ext cx="7811428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Fill in each blank with the suitable form of the </a:t>
            </a:r>
            <a:r>
              <a:rPr lang="en-US" sz="2400" b="1">
                <a:cs typeface="Arial" panose="020B0604020202020204" pitchFamily="34" charset="0"/>
              </a:rPr>
              <a:t>word given.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8826" y="1193499"/>
            <a:ext cx="502606" cy="502606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611" y="109085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3"/>
          <p:cNvSpPr/>
          <p:nvPr/>
        </p:nvSpPr>
        <p:spPr>
          <a:xfrm>
            <a:off x="7085266" y="2278154"/>
            <a:ext cx="2098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</a:rPr>
              <a:t>traditional</a:t>
            </a:r>
          </a:p>
        </p:txBody>
      </p:sp>
      <p:sp>
        <p:nvSpPr>
          <p:cNvPr id="21" name="Rectangle 3"/>
          <p:cNvSpPr/>
          <p:nvPr/>
        </p:nvSpPr>
        <p:spPr>
          <a:xfrm>
            <a:off x="6296016" y="3554283"/>
            <a:ext cx="240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b="1">
                <a:solidFill>
                  <a:srgbClr val="7030A0"/>
                </a:solidFill>
              </a:rPr>
              <a:t>worshipping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97115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2" grpId="0"/>
      <p:bldP spid="12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206</TotalTime>
  <Words>727</Words>
  <Application>Microsoft Office PowerPoint</Application>
  <PresentationFormat>Widescreen</PresentationFormat>
  <Paragraphs>119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Myriad Pro</vt:lpstr>
      <vt:lpstr>Times New Roman</vt:lpstr>
      <vt:lpstr>Tw Cen MT Condensed Extra 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Nguyen Thi Hien Nguyen Thi Hien</cp:lastModifiedBy>
  <cp:revision>160</cp:revision>
  <dcterms:created xsi:type="dcterms:W3CDTF">2020-12-09T02:04:00Z</dcterms:created>
  <dcterms:modified xsi:type="dcterms:W3CDTF">2023-11-14T03:31:45Z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FFD65965705C46AD93084736975FD37D</vt:lpwstr>
  </property>
  <property fmtid="{D5CDD505-2E9C-101B-9397-08002B2CF9AE}" pid="3" name="KSOProductBuildVer">
    <vt:lpwstr>1033-11.2.0.11380</vt:lpwstr>
  </property>
</Properties>
</file>