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407" r:id="rId2"/>
    <p:sldId id="372" r:id="rId3"/>
    <p:sldId id="373" r:id="rId4"/>
    <p:sldId id="375" r:id="rId5"/>
    <p:sldId id="279" r:id="rId6"/>
    <p:sldId id="376" r:id="rId7"/>
    <p:sldId id="377" r:id="rId8"/>
    <p:sldId id="378" r:id="rId9"/>
    <p:sldId id="379" r:id="rId10"/>
    <p:sldId id="380" r:id="rId11"/>
    <p:sldId id="347" r:id="rId12"/>
    <p:sldId id="402" r:id="rId13"/>
    <p:sldId id="404" r:id="rId14"/>
    <p:sldId id="397" r:id="rId15"/>
    <p:sldId id="406" r:id="rId16"/>
    <p:sldId id="314" r:id="rId17"/>
    <p:sldId id="330" r:id="rId18"/>
    <p:sldId id="39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7193A9"/>
    <a:srgbClr val="0000FF"/>
    <a:srgbClr val="CC3300"/>
    <a:srgbClr val="FFDAAB"/>
    <a:srgbClr val="0FB7BD"/>
    <a:srgbClr val="048DA4"/>
    <a:srgbClr val="00A9A5"/>
    <a:srgbClr val="F7941E"/>
    <a:srgbClr val="CBE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B8221-252E-4177-8EC7-8A6CE5C3AEEE}" v="179" dt="2022-01-21T04:36:04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2" autoAdjust="0"/>
    <p:restoredTop sz="94650"/>
  </p:normalViewPr>
  <p:slideViewPr>
    <p:cSldViewPr snapToGrid="0" showGuides="1">
      <p:cViewPr varScale="1">
        <p:scale>
          <a:sx n="62" d="100"/>
          <a:sy n="62" d="100"/>
        </p:scale>
        <p:origin x="99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64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2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67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55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6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7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66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5725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3114438" y="2042630"/>
            <a:ext cx="6058774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TIẾNG ANH 9</a:t>
            </a:r>
          </a:p>
          <a:p>
            <a:pPr algn="ctr"/>
            <a:endParaRPr lang="en-US" sz="135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4: ETHNIC GROUPS OF VIET NAM</a:t>
            </a:r>
          </a:p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6 :  SKILLS</a:t>
            </a:r>
            <a:r>
              <a:rPr lang="vi-VN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VN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1808991" y="103690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227795" y="3528047"/>
            <a:ext cx="33441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155370" y="131960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64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120227"/>
              </p:ext>
            </p:extLst>
          </p:nvPr>
        </p:nvGraphicFramePr>
        <p:xfrm>
          <a:off x="287079" y="1477927"/>
          <a:ext cx="11536326" cy="392216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1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5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9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362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39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gather</a:t>
                      </a:r>
                      <a:r>
                        <a:rPr lang="en-US" sz="30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(v)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706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</a:t>
                      </a:r>
                      <a:r>
                        <a:rPr lang="en-US" sz="30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 (v) 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0706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legend (n)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40502" y="4653461"/>
            <a:ext cx="3211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 err="1">
                <a:solidFill>
                  <a:srgbClr val="0000FF"/>
                </a:solidFill>
              </a:rPr>
              <a:t>tụ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họp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40502" y="2642908"/>
            <a:ext cx="3211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 err="1">
                <a:solidFill>
                  <a:srgbClr val="0000FF"/>
                </a:solidFill>
              </a:rPr>
              <a:t>để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lại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40502" y="3613945"/>
            <a:ext cx="3211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 err="1">
                <a:solidFill>
                  <a:srgbClr val="0000FF"/>
                </a:solidFill>
              </a:rPr>
              <a:t>truyền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thuyết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48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022E-16 L -0.28868 -0.3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0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28685 0.133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9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29388 0.15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9045"/>
            <a:ext cx="1075968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Match the phrases with the correct pictures.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2868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7357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4519" y="1988286"/>
            <a:ext cx="3082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</a:rPr>
              <a:t>1. catching fish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24435" y="1973449"/>
            <a:ext cx="3207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</a:rPr>
              <a:t>2. weaving clothing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49119" y="1988286"/>
            <a:ext cx="344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</a:rPr>
              <a:t>3. growing crops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7102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_______________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39670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_______________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76218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_______________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A92516-1E06-A14F-A463-18F06601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97" y="3288022"/>
            <a:ext cx="3569889" cy="1933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AAD3E6-D785-0D48-B6E3-73C39E446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230" y="3338978"/>
            <a:ext cx="3569889" cy="1889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D7DC1-6F3A-3B4F-A03C-7E61452C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734" y="3316917"/>
            <a:ext cx="3555014" cy="188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57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30351 0.53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27461 0.527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56511 0.531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17146"/>
            <a:ext cx="1070651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and tick </a:t>
            </a:r>
            <a:r>
              <a:rPr lang="en-US" sz="2800" dirty="0"/>
              <a:t>(</a:t>
            </a:r>
            <a:r>
              <a:rPr lang="en-US" sz="2800" b="1" dirty="0"/>
              <a:t>    ) the activities that minority children do to help their families.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842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66" y="1281195"/>
            <a:ext cx="378029" cy="3780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50337" y="2585346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1. look after the house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50337" y="3180768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2. weave clothing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0337" y="3776190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3. prepare food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50337" y="4371612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4. build houses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50337" y="4967034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5. grow crops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50337" y="5562456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6. raise livestock</a:t>
            </a:r>
          </a:p>
        </p:txBody>
      </p:sp>
      <p:sp>
        <p:nvSpPr>
          <p:cNvPr id="5" name="Rectangle 4"/>
          <p:cNvSpPr/>
          <p:nvPr/>
        </p:nvSpPr>
        <p:spPr>
          <a:xfrm>
            <a:off x="6836458" y="2690856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3" name="Rectangle 32"/>
          <p:cNvSpPr/>
          <p:nvPr/>
        </p:nvSpPr>
        <p:spPr>
          <a:xfrm>
            <a:off x="6836445" y="3286278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4" name="Rectangle 33"/>
          <p:cNvSpPr/>
          <p:nvPr/>
        </p:nvSpPr>
        <p:spPr>
          <a:xfrm>
            <a:off x="6836445" y="3923412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5" name="Rectangle 34"/>
          <p:cNvSpPr/>
          <p:nvPr/>
        </p:nvSpPr>
        <p:spPr>
          <a:xfrm>
            <a:off x="6836445" y="4527626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6" name="Rectangle 35"/>
          <p:cNvSpPr/>
          <p:nvPr/>
        </p:nvSpPr>
        <p:spPr>
          <a:xfrm>
            <a:off x="6836445" y="5096672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7" name="Rectangle 36"/>
          <p:cNvSpPr/>
          <p:nvPr/>
        </p:nvSpPr>
        <p:spPr>
          <a:xfrm>
            <a:off x="6836445" y="5687798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542" y="2719904"/>
            <a:ext cx="378029" cy="3780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54" y="3317161"/>
            <a:ext cx="378029" cy="3780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333" y="3954295"/>
            <a:ext cx="378029" cy="3780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11" y="5127555"/>
            <a:ext cx="378029" cy="3780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11" y="5718681"/>
            <a:ext cx="378029" cy="378029"/>
          </a:xfrm>
          <a:prstGeom prst="rect">
            <a:avLst/>
          </a:prstGeom>
        </p:spPr>
      </p:pic>
      <p:pic>
        <p:nvPicPr>
          <p:cNvPr id="2" name="Track 24.mp3" descr="Track 24.mp3">
            <a:hlinkClick r:id="" action="ppaction://media"/>
            <a:extLst>
              <a:ext uri="{FF2B5EF4-FFF2-40B4-BE49-F238E27FC236}">
                <a16:creationId xmlns:a16="http://schemas.microsoft.com/office/drawing/2014/main" id="{8D426EFA-5752-094D-BADB-A588542F5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2644" y="16332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93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9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874" y="1892595"/>
            <a:ext cx="58372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1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Minority children usually learn to work at ______.</a:t>
            </a:r>
          </a:p>
          <a:p>
            <a:r>
              <a:rPr lang="en-US" sz="2600" dirty="0"/>
              <a:t>A. twelve 	B. ten		C.  six </a:t>
            </a:r>
          </a:p>
          <a:p>
            <a:endParaRPr lang="en-US" sz="1000" dirty="0"/>
          </a:p>
          <a:p>
            <a:r>
              <a:rPr lang="en-US" sz="2600" b="1" dirty="0">
                <a:solidFill>
                  <a:srgbClr val="FF0000"/>
                </a:solidFill>
              </a:rPr>
              <a:t>2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Girls ______.</a:t>
            </a:r>
          </a:p>
          <a:p>
            <a:r>
              <a:rPr lang="en-US" sz="2600" dirty="0"/>
              <a:t>A. weave clothing</a:t>
            </a:r>
          </a:p>
          <a:p>
            <a:r>
              <a:rPr lang="en-US" sz="2600" dirty="0"/>
              <a:t>B. do the gardening</a:t>
            </a:r>
          </a:p>
          <a:p>
            <a:r>
              <a:rPr lang="en-US" sz="2600" dirty="0"/>
              <a:t>C. catch fish	</a:t>
            </a:r>
          </a:p>
          <a:p>
            <a:endParaRPr lang="en-US" sz="1000" dirty="0"/>
          </a:p>
          <a:p>
            <a:r>
              <a:rPr lang="en-US" sz="2600" b="1" dirty="0">
                <a:solidFill>
                  <a:srgbClr val="FF0000"/>
                </a:solidFill>
              </a:rPr>
              <a:t>3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Boys ______.</a:t>
            </a:r>
          </a:p>
          <a:p>
            <a:r>
              <a:rPr lang="en-US" sz="2600" dirty="0"/>
              <a:t>A. prepare food		</a:t>
            </a:r>
          </a:p>
          <a:p>
            <a:r>
              <a:rPr lang="en-US" sz="2600" dirty="0"/>
              <a:t>B. raise livestock</a:t>
            </a:r>
          </a:p>
          <a:p>
            <a:r>
              <a:rPr lang="en-US" sz="2600" dirty="0"/>
              <a:t>C. do housework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0934" y="1928115"/>
            <a:ext cx="58372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4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Children learn traditions through _____</a:t>
            </a:r>
          </a:p>
          <a:p>
            <a:r>
              <a:rPr lang="en-US" sz="2600" dirty="0"/>
              <a:t>A. work 	B. music	C.  stories</a:t>
            </a:r>
          </a:p>
          <a:p>
            <a:endParaRPr lang="en-US" sz="2600" dirty="0"/>
          </a:p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The number of minority children going to school is ______.</a:t>
            </a:r>
          </a:p>
          <a:p>
            <a:r>
              <a:rPr lang="en-US" sz="2600" dirty="0"/>
              <a:t>A. going up 	</a:t>
            </a:r>
          </a:p>
          <a:p>
            <a:r>
              <a:rPr lang="en-US" sz="2600" dirty="0"/>
              <a:t>B. going down</a:t>
            </a:r>
          </a:p>
          <a:p>
            <a:r>
              <a:rPr lang="en-US" sz="2600" dirty="0"/>
              <a:t>C. staying the same</a:t>
            </a:r>
          </a:p>
          <a:p>
            <a:endParaRPr lang="en-US" sz="2600" dirty="0"/>
          </a:p>
        </p:txBody>
      </p:sp>
      <p:sp>
        <p:nvSpPr>
          <p:cNvPr id="21" name="Oval 20"/>
          <p:cNvSpPr/>
          <p:nvPr/>
        </p:nvSpPr>
        <p:spPr>
          <a:xfrm>
            <a:off x="3963164" y="271584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871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30199" y="9367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14659" y="118051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7444" y="107787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8787" y="1217146"/>
            <a:ext cx="1070651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again and circle the correct answer A, B, or C.</a:t>
            </a:r>
          </a:p>
        </p:txBody>
      </p:sp>
      <p:sp>
        <p:nvSpPr>
          <p:cNvPr id="25" name="Oval 24"/>
          <p:cNvSpPr/>
          <p:nvPr/>
        </p:nvSpPr>
        <p:spPr>
          <a:xfrm>
            <a:off x="308935" y="363024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6" name="Oval 25"/>
          <p:cNvSpPr/>
          <p:nvPr/>
        </p:nvSpPr>
        <p:spPr>
          <a:xfrm>
            <a:off x="274630" y="576397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9" name="Oval 28"/>
          <p:cNvSpPr/>
          <p:nvPr/>
        </p:nvSpPr>
        <p:spPr>
          <a:xfrm>
            <a:off x="9835705" y="2324255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0" name="Oval 29"/>
          <p:cNvSpPr/>
          <p:nvPr/>
        </p:nvSpPr>
        <p:spPr>
          <a:xfrm>
            <a:off x="6188149" y="3914262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049927" y="1928115"/>
            <a:ext cx="10633" cy="44833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D21BB95F-227E-C94E-B657-2458D3070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9451" y="50171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3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8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5" grpId="0" animBg="1"/>
      <p:bldP spid="26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91577"/>
            <a:ext cx="96069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Note five things you do to help your family.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267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1117" y="2073349"/>
            <a:ext cx="3670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Example: </a:t>
            </a:r>
            <a:r>
              <a:rPr lang="en-US" sz="2800" dirty="0">
                <a:solidFill>
                  <a:srgbClr val="0000FF"/>
                </a:solidFill>
              </a:rPr>
              <a:t>- cook meals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DB1FC-5ACF-044B-B489-2B8D442B1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320" y="2702497"/>
            <a:ext cx="7607448" cy="395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07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74617"/>
            <a:ext cx="1066398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a paragraph (80 - 100 words) about the things you do to help your family. Use the ideas in 4.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842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362E0D-4B32-2D41-BA38-2C7C69A98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642" y="2197711"/>
            <a:ext cx="6843823" cy="464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52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62486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B4EE5-D525-4443-B04E-58910A374BDA}"/>
              </a:ext>
            </a:extLst>
          </p:cNvPr>
          <p:cNvSpPr txBox="1"/>
          <p:nvPr/>
        </p:nvSpPr>
        <p:spPr>
          <a:xfrm>
            <a:off x="2553415" y="1974561"/>
            <a:ext cx="913156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In this lesson, you have: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learnt new words related the topic of the listening text.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understood more about ethnic children through listening tasks.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written a paragraph about the things you do to help your family.</a:t>
            </a:r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486" y="2609590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002" y="1317734"/>
            <a:ext cx="218867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048" y="2357206"/>
            <a:ext cx="835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Learn by heart all </a:t>
            </a:r>
            <a:r>
              <a:rPr lang="en-US" sz="3200"/>
              <a:t>the new words</a:t>
            </a:r>
            <a:r>
              <a:rPr lang="en-US" sz="3200" dirty="0"/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Do exercises in the workbook.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Prepare for Lesson 7 – Looking back &amp; project.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80" y="3574397"/>
            <a:ext cx="3020335" cy="302033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3865" y="118551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004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4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69942" y="1757476"/>
            <a:ext cx="391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0915" y="237708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33" name="Oval 32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hord 33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022836" y="1737257"/>
            <a:ext cx="4472574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42" y="1568861"/>
            <a:ext cx="964452" cy="916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61" y="2653747"/>
            <a:ext cx="5763901" cy="371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401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267389" y="408187"/>
            <a:ext cx="4589531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96" y="239791"/>
            <a:ext cx="964452" cy="91649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92877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89985" y="2176086"/>
            <a:ext cx="5755112" cy="1654685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r>
              <a:rPr lang="en-US" dirty="0">
                <a:solidFill>
                  <a:schemeClr val="tx1"/>
                </a:solidFill>
              </a:rPr>
              <a:t>Task 1: Match the phrases with the correct pictures.</a:t>
            </a:r>
          </a:p>
          <a:p>
            <a:r>
              <a:rPr lang="en-GB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and tick the activities that minority children do to help their families.</a:t>
            </a:r>
          </a:p>
          <a:p>
            <a:r>
              <a:rPr lang="en-US" dirty="0">
                <a:solidFill>
                  <a:schemeClr val="tx1"/>
                </a:solidFill>
              </a:rPr>
              <a:t>Task 3: Listen again and circle the correct answer A, B, or C.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985074" y="5405997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6875" y="1285675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442998" y="2694624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LISTENING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66875" y="4317660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WRITING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478430" y="544775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41" name="Curved Connector 40"/>
          <p:cNvCxnSpPr>
            <a:cxnSpLocks/>
            <a:stCxn id="37" idx="3"/>
            <a:endCxn id="38" idx="0"/>
          </p:cNvCxnSpPr>
          <p:nvPr/>
        </p:nvCxnSpPr>
        <p:spPr>
          <a:xfrm>
            <a:off x="2802789" y="1591778"/>
            <a:ext cx="1558166" cy="1102846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38" idx="1"/>
            <a:endCxn id="39" idx="0"/>
          </p:cNvCxnSpPr>
          <p:nvPr/>
        </p:nvCxnSpPr>
        <p:spPr>
          <a:xfrm rot="10800000" flipV="1">
            <a:off x="1884832" y="3003428"/>
            <a:ext cx="1558166" cy="131423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Curved Connector 46"/>
          <p:cNvCxnSpPr>
            <a:stCxn id="39" idx="3"/>
            <a:endCxn id="40" idx="0"/>
          </p:cNvCxnSpPr>
          <p:nvPr/>
        </p:nvCxnSpPr>
        <p:spPr>
          <a:xfrm>
            <a:off x="2802789" y="4618384"/>
            <a:ext cx="1593598" cy="829370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985074" y="4165038"/>
            <a:ext cx="5743692" cy="927958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4: Note five things you do to help your family.</a:t>
            </a:r>
          </a:p>
          <a:p>
            <a:r>
              <a:rPr lang="en-US" dirty="0">
                <a:solidFill>
                  <a:schemeClr val="tx1"/>
                </a:solidFill>
              </a:rPr>
              <a:t>Task 5: Write a paragraph about the things you do to help your family. Use the ideas in 4.</a:t>
            </a:r>
          </a:p>
        </p:txBody>
      </p:sp>
    </p:spTree>
    <p:extLst>
      <p:ext uri="{BB962C8B-B14F-4D97-AF65-F5344CB8AC3E}">
        <p14:creationId xmlns:p14="http://schemas.microsoft.com/office/powerpoint/2010/main" val="432522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-7724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Cloud 1"/>
          <p:cNvSpPr/>
          <p:nvPr/>
        </p:nvSpPr>
        <p:spPr>
          <a:xfrm>
            <a:off x="3694519" y="2222205"/>
            <a:ext cx="4625162" cy="2711302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/>
              <a:t>What do you do to help your parents?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240233" y="2222205"/>
            <a:ext cx="946297" cy="4253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86529" y="1839839"/>
            <a:ext cx="2827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Clean the floor</a:t>
            </a:r>
          </a:p>
        </p:txBody>
      </p:sp>
      <p:cxnSp>
        <p:nvCxnSpPr>
          <p:cNvPr id="10" name="Straight Arrow Connector 9"/>
          <p:cNvCxnSpPr>
            <a:endCxn id="11" idx="1"/>
          </p:cNvCxnSpPr>
          <p:nvPr/>
        </p:nvCxnSpPr>
        <p:spPr>
          <a:xfrm>
            <a:off x="7895492" y="4281854"/>
            <a:ext cx="1396544" cy="5209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292036" y="4510454"/>
            <a:ext cx="2331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Cook meals</a:t>
            </a:r>
            <a:endParaRPr lang="en-US" sz="3200" b="1" dirty="0"/>
          </a:p>
        </p:txBody>
      </p:sp>
      <p:cxnSp>
        <p:nvCxnSpPr>
          <p:cNvPr id="12" name="Straight Arrow Connector 11"/>
          <p:cNvCxnSpPr>
            <a:endCxn id="14" idx="0"/>
          </p:cNvCxnSpPr>
          <p:nvPr/>
        </p:nvCxnSpPr>
        <p:spPr>
          <a:xfrm>
            <a:off x="5846885" y="5023485"/>
            <a:ext cx="864407" cy="7493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82351" y="5772883"/>
            <a:ext cx="3057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Feed the chicken</a:t>
            </a:r>
            <a:endParaRPr lang="en-US" sz="32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261947" y="4510454"/>
            <a:ext cx="1036223" cy="255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5054" y="4438710"/>
            <a:ext cx="3057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Collect the eggs</a:t>
            </a:r>
            <a:endParaRPr lang="en-US" sz="3200" b="1" dirty="0"/>
          </a:p>
        </p:txBody>
      </p:sp>
      <p:cxnSp>
        <p:nvCxnSpPr>
          <p:cNvPr id="17" name="Straight Arrow Connector 16"/>
          <p:cNvCxnSpPr>
            <a:endCxn id="18" idx="2"/>
          </p:cNvCxnSpPr>
          <p:nvPr/>
        </p:nvCxnSpPr>
        <p:spPr>
          <a:xfrm flipH="1" flipV="1">
            <a:off x="2829285" y="2207249"/>
            <a:ext cx="1207305" cy="8655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35463" y="1622474"/>
            <a:ext cx="3787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Look after the house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1" grpId="0"/>
      <p:bldP spid="14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97465" y="1463542"/>
            <a:ext cx="476663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gather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34629" y="4737018"/>
            <a:ext cx="3139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tụ</a:t>
            </a:r>
            <a:r>
              <a:rPr lang="en-US" sz="4800" dirty="0"/>
              <a:t> </a:t>
            </a:r>
            <a:r>
              <a:rPr lang="en-US" sz="4800" dirty="0" err="1"/>
              <a:t>họp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136741" y="3256025"/>
            <a:ext cx="2837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ɡæðər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 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88" y="1549900"/>
            <a:ext cx="6955047" cy="4499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ather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08" y="3366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26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39010" y="1613176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pass on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90282" y="4420096"/>
            <a:ext cx="37768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err="1"/>
              <a:t>để</a:t>
            </a:r>
            <a:r>
              <a:rPr lang="en-US" sz="4800"/>
              <a:t> lại, </a:t>
            </a:r>
          </a:p>
          <a:p>
            <a:pPr algn="ctr"/>
            <a:r>
              <a:rPr lang="en-US" sz="4800"/>
              <a:t>truyền lại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13583" y="3189758"/>
            <a:ext cx="27302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pɑːs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ɒn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96" y="2208467"/>
            <a:ext cx="4115094" cy="3383522"/>
          </a:xfrm>
          <a:prstGeom prst="rect">
            <a:avLst/>
          </a:prstGeom>
        </p:spPr>
      </p:pic>
      <p:pic>
        <p:nvPicPr>
          <p:cNvPr id="3" name="pass 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482" y="3306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8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139849" y="1329766"/>
            <a:ext cx="497929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legend </a:t>
            </a:r>
            <a:r>
              <a:rPr lang="en-US" sz="6600" dirty="0"/>
              <a:t>(n)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2575" y="4697237"/>
            <a:ext cx="3902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truyền</a:t>
            </a:r>
            <a:r>
              <a:rPr lang="en-US" sz="4800" dirty="0"/>
              <a:t> </a:t>
            </a:r>
            <a:r>
              <a:rPr lang="en-US" sz="4800" dirty="0" err="1"/>
              <a:t>thuyết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912813" y="3355419"/>
            <a:ext cx="30732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ledʒənd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5"/>
          <a:stretch/>
        </p:blipFill>
        <p:spPr>
          <a:xfrm>
            <a:off x="4547148" y="1987207"/>
            <a:ext cx="7477685" cy="373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legend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213" y="3466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6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788731"/>
              </p:ext>
            </p:extLst>
          </p:nvPr>
        </p:nvGraphicFramePr>
        <p:xfrm>
          <a:off x="1503484" y="1613411"/>
          <a:ext cx="9821008" cy="442461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727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3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9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60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159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gather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ɡæðər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 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tụ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họp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 on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pɑːs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ɒn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để</a:t>
                      </a:r>
                      <a:r>
                        <a:rPr lang="en-US" sz="3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lại, truyền</a:t>
                      </a:r>
                      <a:r>
                        <a:rPr lang="en-US" sz="320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legend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ledʒənd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truyền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thuyết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3" name="gather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354" y="2593000"/>
            <a:ext cx="609600" cy="609600"/>
          </a:xfrm>
          <a:prstGeom prst="rect">
            <a:avLst/>
          </a:prstGeom>
        </p:spPr>
      </p:pic>
      <p:pic>
        <p:nvPicPr>
          <p:cNvPr id="14" name="pass 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354" y="3825716"/>
            <a:ext cx="609600" cy="609600"/>
          </a:xfrm>
          <a:prstGeom prst="rect">
            <a:avLst/>
          </a:prstGeom>
        </p:spPr>
      </p:pic>
      <p:pic>
        <p:nvPicPr>
          <p:cNvPr id="15" name="legend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354" y="5058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3951</TotalTime>
  <Words>635</Words>
  <Application>Microsoft Office PowerPoint</Application>
  <PresentationFormat>Widescreen</PresentationFormat>
  <Paragraphs>147</Paragraphs>
  <Slides>18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Nguyen Thi Hien Nguyen Thi Hien</cp:lastModifiedBy>
  <cp:revision>538</cp:revision>
  <dcterms:created xsi:type="dcterms:W3CDTF">2020-12-09T02:04:09Z</dcterms:created>
  <dcterms:modified xsi:type="dcterms:W3CDTF">2023-11-14T03:19:27Z</dcterms:modified>
</cp:coreProperties>
</file>