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38" r:id="rId2"/>
    <p:sldId id="271" r:id="rId3"/>
    <p:sldId id="256" r:id="rId4"/>
    <p:sldId id="346" r:id="rId5"/>
    <p:sldId id="354" r:id="rId6"/>
    <p:sldId id="355" r:id="rId7"/>
    <p:sldId id="356" r:id="rId8"/>
    <p:sldId id="357" r:id="rId9"/>
    <p:sldId id="359" r:id="rId10"/>
    <p:sldId id="363" r:id="rId11"/>
    <p:sldId id="340" r:id="rId12"/>
    <p:sldId id="365" r:id="rId13"/>
    <p:sldId id="313" r:id="rId14"/>
    <p:sldId id="333" r:id="rId15"/>
    <p:sldId id="344" r:id="rId16"/>
    <p:sldId id="314" r:id="rId17"/>
    <p:sldId id="330" r:id="rId18"/>
    <p:sldId id="3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7941E"/>
    <a:srgbClr val="7193A9"/>
    <a:srgbClr val="800000"/>
    <a:srgbClr val="0000FF"/>
    <a:srgbClr val="CC33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 autoAdjust="0"/>
    <p:restoredTop sz="94650"/>
  </p:normalViewPr>
  <p:slideViewPr>
    <p:cSldViewPr snapToGrid="0" showGuides="1">
      <p:cViewPr varScale="1">
        <p:scale>
          <a:sx n="62" d="100"/>
          <a:sy n="62" d="100"/>
        </p:scale>
        <p:origin x="9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1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431936" y="2121489"/>
            <a:ext cx="6058774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4: ETHNIC GROUPS OF VIET NAM</a:t>
            </a: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Acloser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  2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834659" y="3528047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C9ADE-3EB4-9D4F-A9BB-70FBDAEC5C30}"/>
              </a:ext>
            </a:extLst>
          </p:cNvPr>
          <p:cNvSpPr txBox="1"/>
          <p:nvPr/>
        </p:nvSpPr>
        <p:spPr>
          <a:xfrm>
            <a:off x="131207" y="1721833"/>
            <a:ext cx="111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3. We didn’t have boarding schools for minority students in 1950.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DEFD1-79F1-4E4B-8F60-8D899B48883F}"/>
              </a:ext>
            </a:extLst>
          </p:cNvPr>
          <p:cNvSpPr txBox="1"/>
          <p:nvPr/>
        </p:nvSpPr>
        <p:spPr>
          <a:xfrm>
            <a:off x="131207" y="2703142"/>
            <a:ext cx="1235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Did you have boarding schools for minority students in 1960?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57402-C821-E946-95E0-796AD3500106}"/>
              </a:ext>
            </a:extLst>
          </p:cNvPr>
          <p:cNvSpPr txBox="1"/>
          <p:nvPr/>
        </p:nvSpPr>
        <p:spPr>
          <a:xfrm>
            <a:off x="131207" y="3482622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4. I attended the </a:t>
            </a:r>
            <a:r>
              <a:rPr lang="en-US" sz="3600" i="1" dirty="0">
                <a:solidFill>
                  <a:srgbClr val="002060"/>
                </a:solidFill>
              </a:rPr>
              <a:t>Ban</a:t>
            </a:r>
            <a:r>
              <a:rPr lang="en-US" sz="3600" dirty="0">
                <a:solidFill>
                  <a:srgbClr val="002060"/>
                </a:solidFill>
              </a:rPr>
              <a:t> Flower Festival in </a:t>
            </a:r>
            <a:r>
              <a:rPr lang="en-US" sz="3600" dirty="0" err="1">
                <a:solidFill>
                  <a:srgbClr val="002060"/>
                </a:solidFill>
              </a:rPr>
              <a:t>Dien</a:t>
            </a:r>
            <a:r>
              <a:rPr lang="en-US" sz="3600" dirty="0">
                <a:solidFill>
                  <a:srgbClr val="002060"/>
                </a:solidFill>
              </a:rPr>
              <a:t> Bien last year.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35EE5D-6137-8D45-A05C-3F41C0AA4E09}"/>
              </a:ext>
            </a:extLst>
          </p:cNvPr>
          <p:cNvSpPr txBox="1"/>
          <p:nvPr/>
        </p:nvSpPr>
        <p:spPr>
          <a:xfrm>
            <a:off x="131206" y="398510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Did you attend the </a:t>
            </a:r>
            <a:r>
              <a:rPr lang="en-US" sz="3600" i="1" dirty="0">
                <a:solidFill>
                  <a:srgbClr val="EF4B66"/>
                </a:solidFill>
              </a:rPr>
              <a:t>Ban</a:t>
            </a:r>
            <a:r>
              <a:rPr lang="en-US" sz="3600" dirty="0">
                <a:solidFill>
                  <a:srgbClr val="EF4B66"/>
                </a:solidFill>
              </a:rPr>
              <a:t> Flower Festival in </a:t>
            </a:r>
            <a:r>
              <a:rPr lang="en-US" sz="3600" dirty="0" err="1">
                <a:solidFill>
                  <a:srgbClr val="EF4B66"/>
                </a:solidFill>
              </a:rPr>
              <a:t>Dien</a:t>
            </a:r>
            <a:r>
              <a:rPr lang="en-US" sz="3600" dirty="0">
                <a:solidFill>
                  <a:srgbClr val="EF4B66"/>
                </a:solidFill>
              </a:rPr>
              <a:t> Bien last year?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4DA1E2-2F41-C240-95EE-CE15F0A6559B}"/>
              </a:ext>
            </a:extLst>
          </p:cNvPr>
          <p:cNvSpPr txBox="1"/>
          <p:nvPr/>
        </p:nvSpPr>
        <p:spPr>
          <a:xfrm>
            <a:off x="131206" y="4764583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5. We will watch a documentary about the Khmer.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F11BA-3422-F743-B149-3C7F987CCCF4}"/>
              </a:ext>
            </a:extLst>
          </p:cNvPr>
          <p:cNvSpPr txBox="1"/>
          <p:nvPr/>
        </p:nvSpPr>
        <p:spPr>
          <a:xfrm>
            <a:off x="131206" y="5267064"/>
            <a:ext cx="1171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Will you </a:t>
            </a:r>
            <a:r>
              <a:rPr lang="en-US" sz="3600" dirty="0" err="1">
                <a:solidFill>
                  <a:srgbClr val="EF4B66"/>
                </a:solidFill>
              </a:rPr>
              <a:t>wach</a:t>
            </a:r>
            <a:r>
              <a:rPr lang="en-US" sz="3600" dirty="0">
                <a:solidFill>
                  <a:srgbClr val="EF4B66"/>
                </a:solidFill>
              </a:rPr>
              <a:t> a documentary about the Khmer?</a:t>
            </a:r>
          </a:p>
        </p:txBody>
      </p:sp>
    </p:spTree>
    <p:extLst>
      <p:ext uri="{BB962C8B-B14F-4D97-AF65-F5344CB8AC3E}">
        <p14:creationId xmlns:p14="http://schemas.microsoft.com/office/powerpoint/2010/main" val="82015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126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1859968"/>
            <a:ext cx="10850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do you like best about Sa Pa? </a:t>
            </a:r>
          </a:p>
          <a:p>
            <a:r>
              <a:rPr lang="en-US" sz="3200" dirty="0"/>
              <a:t>    B: I like its local markets best.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Why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A: ______ can we find the most beautiful terraced fields? </a:t>
            </a:r>
          </a:p>
          <a:p>
            <a:r>
              <a:rPr lang="en-US" sz="3200" dirty="0"/>
              <a:t>    B: In Mu </a:t>
            </a:r>
            <a:r>
              <a:rPr lang="en-US" sz="3200" dirty="0" err="1"/>
              <a:t>Cang</a:t>
            </a:r>
            <a:r>
              <a:rPr lang="en-US" sz="3200" dirty="0"/>
              <a:t> Chai.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When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Where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is the </a:t>
            </a:r>
            <a:r>
              <a:rPr lang="en-US" sz="3200" i="1" dirty="0"/>
              <a:t>Ban</a:t>
            </a:r>
            <a:r>
              <a:rPr lang="en-US" sz="3200" dirty="0"/>
              <a:t> Flower Festival? </a:t>
            </a:r>
          </a:p>
          <a:p>
            <a:r>
              <a:rPr lang="en-US" sz="3200" dirty="0"/>
              <a:t>    B: It’s in spring.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When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Why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4331292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1247996" y="5791696"/>
            <a:ext cx="499731" cy="5405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969931" y="2878347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A5F22-E38B-6447-8E0D-69723784009D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126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2374318"/>
            <a:ext cx="11663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4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tall is an average stilt house? </a:t>
            </a:r>
          </a:p>
          <a:p>
            <a:r>
              <a:rPr lang="en-US" sz="3200" dirty="0"/>
              <a:t>    B: About 5 - 6 </a:t>
            </a:r>
            <a:r>
              <a:rPr lang="en-US" sz="3200" dirty="0" err="1"/>
              <a:t>metres</a:t>
            </a:r>
            <a:r>
              <a:rPr lang="en-US" sz="3200" dirty="0"/>
              <a:t> tall.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How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5.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A: ______ festival is more important for the </a:t>
            </a:r>
            <a:r>
              <a:rPr lang="en-US" sz="3200" dirty="0" err="1"/>
              <a:t>Kinh</a:t>
            </a:r>
            <a:r>
              <a:rPr lang="en-US" sz="3200" dirty="0"/>
              <a:t>: the Mid-Autumn </a:t>
            </a:r>
            <a:br>
              <a:rPr lang="en-US" sz="3200" dirty="0"/>
            </a:br>
            <a:r>
              <a:rPr lang="en-US" sz="3200" dirty="0"/>
              <a:t>    or the Lunar New Year? </a:t>
            </a:r>
          </a:p>
          <a:p>
            <a:r>
              <a:rPr lang="en-US" sz="3200" dirty="0"/>
              <a:t>    B: The Lunar New Year. 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A.</a:t>
            </a:r>
            <a:r>
              <a:rPr lang="en-US" sz="3200" dirty="0"/>
              <a:t> What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Which 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5314272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1246421" y="3383280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A5F22-E38B-6447-8E0D-69723784009D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8102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6" y="1231553"/>
            <a:ext cx="99970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C (countable) or U (uncountable) for the underlined words.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199" y="1872839"/>
            <a:ext cx="7579361" cy="4524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Some minority (1) </a:t>
            </a:r>
            <a:r>
              <a:rPr lang="en-US" sz="3600" b="1" u="sng" dirty="0"/>
              <a:t>groups</a:t>
            </a:r>
            <a:r>
              <a:rPr lang="en-US" sz="3600" dirty="0"/>
              <a:t> are farmers. They do not have much (2) </a:t>
            </a:r>
            <a:r>
              <a:rPr lang="en-US" sz="3600" b="1" u="sng" dirty="0"/>
              <a:t>land</a:t>
            </a:r>
            <a:r>
              <a:rPr lang="en-US" sz="3600" dirty="0"/>
              <a:t> and they use simple farming techniques. After finding an (3) </a:t>
            </a:r>
            <a:r>
              <a:rPr lang="en-US" sz="3600" b="1" u="sng" dirty="0"/>
              <a:t>area</a:t>
            </a:r>
            <a:r>
              <a:rPr lang="en-US" sz="3600" dirty="0"/>
              <a:t> for a garden, the men cut the (4) </a:t>
            </a:r>
            <a:r>
              <a:rPr lang="en-US" sz="3600" b="1" u="sng" dirty="0"/>
              <a:t>trees</a:t>
            </a:r>
            <a:r>
              <a:rPr lang="en-US" sz="3600" dirty="0"/>
              <a:t> down and burn them. The (5) </a:t>
            </a:r>
            <a:r>
              <a:rPr lang="en-US" sz="3600" b="1" u="sng" dirty="0"/>
              <a:t>ash</a:t>
            </a:r>
            <a:r>
              <a:rPr lang="en-US" sz="3600" dirty="0"/>
              <a:t> they collect helps enrich the soil. They then grow a few (6) </a:t>
            </a:r>
            <a:r>
              <a:rPr lang="en-US" sz="3600" b="1" u="sng" dirty="0"/>
              <a:t>crops</a:t>
            </a:r>
            <a:r>
              <a:rPr lang="en-US" sz="3600" dirty="0"/>
              <a:t> like rice and corn.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9210" y="2393842"/>
            <a:ext cx="2026450" cy="351891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500"/>
              </a:lnSpc>
              <a:buAutoNum type="arabicPeriod"/>
            </a:pPr>
            <a:r>
              <a:rPr lang="en-US" sz="3600" dirty="0"/>
              <a:t>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2.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3.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4.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5.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6.  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5157" y="2442289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5157" y="3016447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5157" y="3586325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5157" y="4156203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5157" y="4722351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65157" y="5289182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52" y="11416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2906" y="1188475"/>
            <a:ext cx="92574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the blank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much, many, a little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few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82762" y="11805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547" y="1077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22" y="1919725"/>
            <a:ext cx="1191022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My uncle has _____coffee plantation in </a:t>
            </a:r>
            <a:r>
              <a:rPr lang="en-US" sz="3200" dirty="0" err="1"/>
              <a:t>Kon</a:t>
            </a:r>
            <a:r>
              <a:rPr lang="en-US" sz="3200" dirty="0"/>
              <a:t> Tum.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How _______ ethnic groups live on the Hoang Lien Son mountain range?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There are only _______ waterwheels left in my village.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You should add ________ more water to your noodles. It’s a bit dry.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How ______ information about the Van </a:t>
            </a:r>
            <a:r>
              <a:rPr lang="en-US" sz="3200" dirty="0" err="1"/>
              <a:t>Kieu</a:t>
            </a:r>
            <a:r>
              <a:rPr lang="en-US" sz="3200" dirty="0"/>
              <a:t> have you collected?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7772" y="1925438"/>
            <a:ext cx="614169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793" y="266288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many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7907" y="414122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 few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0597" y="483939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 little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3048" y="5594020"/>
            <a:ext cx="1174603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much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593BC-5CE7-714C-93C2-C11AD1AA69B3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  <p:bldP spid="3" grpId="0"/>
      <p:bldP spid="2" grpId="0"/>
      <p:bldP spid="15" grpId="0"/>
      <p:bldP spid="16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6836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groups. Think of six nouns related to each of the topics below, in which 3 nouns are countable and 3 nouns are uncountable.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loud 1"/>
          <p:cNvSpPr/>
          <p:nvPr/>
        </p:nvSpPr>
        <p:spPr>
          <a:xfrm>
            <a:off x="628983" y="3429000"/>
            <a:ext cx="3817397" cy="236042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Leisure time</a:t>
            </a:r>
          </a:p>
        </p:txBody>
      </p:sp>
      <p:sp>
        <p:nvSpPr>
          <p:cNvPr id="21" name="Cloud 20"/>
          <p:cNvSpPr/>
          <p:nvPr/>
        </p:nvSpPr>
        <p:spPr>
          <a:xfrm>
            <a:off x="6538793" y="3576261"/>
            <a:ext cx="3817397" cy="2360428"/>
          </a:xfrm>
          <a:prstGeom prst="cloud">
            <a:avLst/>
          </a:prstGeom>
          <a:solidFill>
            <a:srgbClr val="F79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Living in the mountain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4095198" y="3429000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5862" y="3046228"/>
            <a:ext cx="133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Film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9540162" y="3153148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70826" y="2770376"/>
            <a:ext cx="160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Stilt house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CDA20-4074-CA43-9BD1-AD11E269B80C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C783B-4EBE-BF4D-A261-09832792E25E}"/>
              </a:ext>
            </a:extLst>
          </p:cNvPr>
          <p:cNvSpPr txBox="1"/>
          <p:nvPr/>
        </p:nvSpPr>
        <p:spPr>
          <a:xfrm>
            <a:off x="1183195" y="1270357"/>
            <a:ext cx="34662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GAME: WORD GAMES</a:t>
            </a:r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3" grpId="0"/>
      <p:bldP spid="2" grpId="0" animBg="1"/>
      <p:bldP spid="21" grpId="0" animBg="1"/>
      <p:bldP spid="6" grpId="0"/>
      <p:bldP spid="23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149944" y="1860063"/>
            <a:ext cx="1000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</a:t>
            </a:r>
            <a:r>
              <a:rPr lang="en-US" sz="3200" b="1" dirty="0">
                <a:solidFill>
                  <a:srgbClr val="002060"/>
                </a:solidFill>
              </a:rPr>
              <a:t> - </a:t>
            </a:r>
            <a:r>
              <a:rPr lang="en-US" sz="3200" b="1" i="1" dirty="0">
                <a:solidFill>
                  <a:srgbClr val="002060"/>
                </a:solidFill>
              </a:rPr>
              <a:t>Yes / No </a:t>
            </a:r>
            <a:r>
              <a:rPr lang="en-US" sz="3200" b="1" dirty="0">
                <a:solidFill>
                  <a:srgbClr val="002060"/>
                </a:solidFill>
              </a:rPr>
              <a:t>and </a:t>
            </a:r>
            <a:r>
              <a:rPr lang="en-US" sz="3200" b="1" dirty="0" err="1">
                <a:solidFill>
                  <a:srgbClr val="002060"/>
                </a:solidFill>
              </a:rPr>
              <a:t>Wh</a:t>
            </a:r>
            <a:r>
              <a:rPr lang="en-US" sz="3200" b="1" dirty="0">
                <a:solidFill>
                  <a:srgbClr val="002060"/>
                </a:solidFill>
              </a:rPr>
              <a:t>-questions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- Countable and uncountable nouns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6198" y="13228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83" y="11989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9037" r="40584" b="12849"/>
          <a:stretch>
            <a:fillRect/>
          </a:stretch>
        </p:blipFill>
        <p:spPr bwMode="auto">
          <a:xfrm>
            <a:off x="4005511" y="3496208"/>
            <a:ext cx="4700142" cy="31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692" y="2171544"/>
            <a:ext cx="774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Learn by heart all the words.</a:t>
            </a:r>
          </a:p>
          <a:p>
            <a:r>
              <a:rPr lang="en-US" sz="3600" dirty="0"/>
              <a:t>- Do exercises in the workbook.</a:t>
            </a:r>
          </a:p>
          <a:p>
            <a:r>
              <a:rPr lang="en-US" sz="3600" dirty="0"/>
              <a:t>- Prepare for Lesson 4 – Communication.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345949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0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7" y="2581651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81979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140288"/>
            <a:ext cx="5834102" cy="118278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Change the sentences into </a:t>
            </a:r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questions. </a:t>
            </a:r>
          </a:p>
          <a:p>
            <a:r>
              <a:rPr lang="en-GB" dirty="0">
                <a:solidFill>
                  <a:schemeClr val="tx1"/>
                </a:solidFill>
              </a:rPr>
              <a:t>Task 2: Choose the correct question word for each question below.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00033" y="5206028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6276" y="1240247"/>
            <a:ext cx="1962546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33" y="242567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YES / NO </a:t>
            </a:r>
            <a:r>
              <a:rPr lang="en-US" b="1" dirty="0">
                <a:solidFill>
                  <a:schemeClr val="tx1"/>
                </a:solidFill>
              </a:rPr>
              <a:t>AND WH-QUESTION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36276" y="3767546"/>
            <a:ext cx="1962546" cy="84944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COUNTABLE AND UNCOUNTABLE NOUNS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598822" y="1546350"/>
            <a:ext cx="1668568" cy="8793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617549" y="2734478"/>
            <a:ext cx="1731884" cy="103306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8" idx="0"/>
          </p:cNvCxnSpPr>
          <p:nvPr/>
        </p:nvCxnSpPr>
        <p:spPr>
          <a:xfrm>
            <a:off x="2598822" y="4192270"/>
            <a:ext cx="1716217" cy="109456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397082" y="528683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33751C-91F6-D04D-827A-768779375B43}"/>
              </a:ext>
            </a:extLst>
          </p:cNvPr>
          <p:cNvSpPr/>
          <p:nvPr/>
        </p:nvSpPr>
        <p:spPr>
          <a:xfrm>
            <a:off x="5985721" y="3568095"/>
            <a:ext cx="5834102" cy="12483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C or U for the underlined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Fill in each blank with </a:t>
            </a:r>
            <a:r>
              <a:rPr lang="en-US" i="1" dirty="0">
                <a:solidFill>
                  <a:schemeClr val="tx1"/>
                </a:solidFill>
              </a:rPr>
              <a:t>a, much, many, a little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i="1" dirty="0">
                <a:solidFill>
                  <a:schemeClr val="tx1"/>
                </a:solidFill>
              </a:rPr>
              <a:t>a few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</a:t>
            </a:r>
            <a:r>
              <a:rPr lang="en-US">
                <a:solidFill>
                  <a:schemeClr val="tx1"/>
                </a:solidFill>
              </a:rPr>
              <a:t>: Word games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-Point Star 4"/>
          <p:cNvSpPr/>
          <p:nvPr/>
        </p:nvSpPr>
        <p:spPr>
          <a:xfrm>
            <a:off x="487067" y="2092445"/>
            <a:ext cx="4295554" cy="3678865"/>
          </a:xfrm>
          <a:prstGeom prst="star10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Topic:</a:t>
            </a:r>
          </a:p>
          <a:p>
            <a:pPr algn="ctr"/>
            <a:r>
              <a:rPr lang="en-US" sz="4000" b="1" dirty="0"/>
              <a:t>Ethnic groups of Viet Nam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9546" y="1246276"/>
            <a:ext cx="209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2965" y="1742576"/>
            <a:ext cx="346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Communal house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59546" y="2304058"/>
            <a:ext cx="34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Wooden statue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9546" y="3395437"/>
            <a:ext cx="374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Folk dance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2965" y="3962921"/>
            <a:ext cx="402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Musical instrument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2966" y="4483612"/>
            <a:ext cx="419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Bamboo house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32967" y="5005710"/>
            <a:ext cx="41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32965" y="5515217"/>
            <a:ext cx="50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Five-colour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sticky rice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2966" y="6038437"/>
            <a:ext cx="50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Stilt house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2966" y="2823373"/>
            <a:ext cx="34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Terraced field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125433" y="1648047"/>
            <a:ext cx="1711841" cy="839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25433" y="2092445"/>
            <a:ext cx="1711841" cy="395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9" idx="1"/>
          </p:cNvCxnSpPr>
          <p:nvPr/>
        </p:nvCxnSpPr>
        <p:spPr>
          <a:xfrm>
            <a:off x="4125433" y="2499661"/>
            <a:ext cx="1834113" cy="6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0"/>
            <a:endCxn id="26" idx="1"/>
          </p:cNvCxnSpPr>
          <p:nvPr/>
        </p:nvCxnSpPr>
        <p:spPr>
          <a:xfrm flipV="1">
            <a:off x="4782624" y="3084983"/>
            <a:ext cx="1150342" cy="27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0"/>
            <a:endCxn id="20" idx="1"/>
          </p:cNvCxnSpPr>
          <p:nvPr/>
        </p:nvCxnSpPr>
        <p:spPr>
          <a:xfrm>
            <a:off x="4782624" y="3363456"/>
            <a:ext cx="1176922" cy="293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0"/>
            <a:endCxn id="21" idx="1"/>
          </p:cNvCxnSpPr>
          <p:nvPr/>
        </p:nvCxnSpPr>
        <p:spPr>
          <a:xfrm>
            <a:off x="4782624" y="3363456"/>
            <a:ext cx="1150341" cy="861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1"/>
          </p:cNvCxnSpPr>
          <p:nvPr/>
        </p:nvCxnSpPr>
        <p:spPr>
          <a:xfrm flipV="1">
            <a:off x="4242391" y="4745222"/>
            <a:ext cx="1690575" cy="99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3" idx="1"/>
          </p:cNvCxnSpPr>
          <p:nvPr/>
        </p:nvCxnSpPr>
        <p:spPr>
          <a:xfrm>
            <a:off x="4274288" y="4819993"/>
            <a:ext cx="1658679" cy="44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4" idx="1"/>
          </p:cNvCxnSpPr>
          <p:nvPr/>
        </p:nvCxnSpPr>
        <p:spPr>
          <a:xfrm>
            <a:off x="4242390" y="4844983"/>
            <a:ext cx="1690575" cy="93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5" idx="1"/>
          </p:cNvCxnSpPr>
          <p:nvPr/>
        </p:nvCxnSpPr>
        <p:spPr>
          <a:xfrm>
            <a:off x="4242390" y="4842225"/>
            <a:ext cx="1690576" cy="1457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7955" y="11161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Who’s faster?</a:t>
            </a:r>
          </a:p>
        </p:txBody>
      </p:sp>
    </p:spTree>
    <p:extLst>
      <p:ext uri="{BB962C8B-B14F-4D97-AF65-F5344CB8AC3E}">
        <p14:creationId xmlns:p14="http://schemas.microsoft.com/office/powerpoint/2010/main" val="178987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376748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harvest </a:t>
            </a:r>
            <a:r>
              <a:rPr lang="en-US" sz="6000" dirty="0"/>
              <a:t>(v)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074" y="4492342"/>
            <a:ext cx="3776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gặt</a:t>
            </a:r>
            <a:r>
              <a:rPr lang="en-US" sz="4800" dirty="0"/>
              <a:t> </a:t>
            </a:r>
            <a:r>
              <a:rPr lang="en-US" sz="4800" dirty="0" err="1"/>
              <a:t>hái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thu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74358" y="3189435"/>
            <a:ext cx="2808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hɑːvɪst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28" y="1887991"/>
            <a:ext cx="6262305" cy="4331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851" y="3300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07284" y="1450035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crop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7387" y="4682550"/>
            <a:ext cx="3866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vụ</a:t>
            </a:r>
            <a:r>
              <a:rPr lang="en-US" sz="4800" dirty="0"/>
              <a:t> </a:t>
            </a:r>
            <a:r>
              <a:rPr lang="en-US" sz="4800" dirty="0" err="1"/>
              <a:t>mùa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vụ</a:t>
            </a:r>
            <a:r>
              <a:rPr lang="en-US" sz="4800" dirty="0"/>
              <a:t> </a:t>
            </a:r>
            <a:r>
              <a:rPr lang="en-US" sz="4800" dirty="0" err="1"/>
              <a:t>trồng</a:t>
            </a:r>
            <a:r>
              <a:rPr lang="en-US" sz="4800" dirty="0"/>
              <a:t> </a:t>
            </a:r>
            <a:r>
              <a:rPr lang="en-US" sz="4800" dirty="0" err="1"/>
              <a:t>trọt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83495" y="3429000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krɒp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t="18336" r="17685" b="15935"/>
          <a:stretch>
            <a:fillRect/>
          </a:stretch>
        </p:blipFill>
        <p:spPr bwMode="auto">
          <a:xfrm>
            <a:off x="4965903" y="1854533"/>
            <a:ext cx="7058930" cy="4397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1E095D-AEA9-1E4A-904B-9432922BE226}"/>
              </a:ext>
            </a:extLst>
          </p:cNvPr>
          <p:cNvSpPr txBox="1"/>
          <p:nvPr/>
        </p:nvSpPr>
        <p:spPr>
          <a:xfrm>
            <a:off x="397387" y="111613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rop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202" y="3539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82307" y="1076242"/>
            <a:ext cx="7275979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waterwheel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01676" y="4950761"/>
            <a:ext cx="3730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bánh</a:t>
            </a:r>
            <a:r>
              <a:rPr lang="en-US" sz="4800" dirty="0"/>
              <a:t> </a:t>
            </a:r>
            <a:r>
              <a:rPr lang="en-US" sz="4800" dirty="0" err="1"/>
              <a:t>xe</a:t>
            </a:r>
            <a:r>
              <a:rPr lang="en-US" sz="4800" dirty="0"/>
              <a:t> </a:t>
            </a:r>
            <a:r>
              <a:rPr lang="en-US" sz="4800" dirty="0" err="1"/>
              <a:t>nước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01676" y="3256141"/>
            <a:ext cx="3376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wɔːtəwiːl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17524"/>
            <a:ext cx="5818705" cy="436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D4D70B1-384C-5243-8781-10ADB41050C2}"/>
              </a:ext>
            </a:extLst>
          </p:cNvPr>
          <p:cNvSpPr txBox="1"/>
          <p:nvPr/>
        </p:nvSpPr>
        <p:spPr>
          <a:xfrm>
            <a:off x="131207" y="131397"/>
            <a:ext cx="724114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waterwhee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051" y="3366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117" y="2163991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1. Women play an important role in a </a:t>
            </a:r>
            <a:r>
              <a:rPr lang="en-US" sz="3600" dirty="0" err="1">
                <a:solidFill>
                  <a:srgbClr val="002060"/>
                </a:solidFill>
              </a:rPr>
              <a:t>Jrai</a:t>
            </a:r>
            <a:r>
              <a:rPr lang="en-US" sz="3600" dirty="0">
                <a:solidFill>
                  <a:srgbClr val="002060"/>
                </a:solidFill>
              </a:rPr>
              <a:t> family.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1116" y="2838774"/>
            <a:ext cx="1057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Do women play an important role in a </a:t>
            </a:r>
            <a:r>
              <a:rPr lang="en-US" sz="3600" dirty="0" err="1">
                <a:solidFill>
                  <a:srgbClr val="EF4B66"/>
                </a:solidFill>
              </a:rPr>
              <a:t>Jrai</a:t>
            </a:r>
            <a:r>
              <a:rPr lang="en-US" sz="3600" dirty="0">
                <a:solidFill>
                  <a:srgbClr val="EF4B66"/>
                </a:solidFill>
              </a:rPr>
              <a:t> family?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1117" y="3796933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en-US" sz="3600" i="1" dirty="0" err="1">
                <a:solidFill>
                  <a:srgbClr val="002060"/>
                </a:solidFill>
              </a:rPr>
              <a:t>Mua</a:t>
            </a:r>
            <a:r>
              <a:rPr lang="en-US" sz="3600" i="1" dirty="0">
                <a:solidFill>
                  <a:srgbClr val="002060"/>
                </a:solidFill>
              </a:rPr>
              <a:t> sap </a:t>
            </a:r>
            <a:r>
              <a:rPr lang="en-US" sz="3600" dirty="0">
                <a:solidFill>
                  <a:srgbClr val="002060"/>
                </a:solidFill>
              </a:rPr>
              <a:t>is a popular folk dance of the Thai people.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116" y="4443264"/>
            <a:ext cx="113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Is </a:t>
            </a:r>
            <a:r>
              <a:rPr lang="en-US" sz="3600" i="1" dirty="0" err="1">
                <a:solidFill>
                  <a:srgbClr val="EF4B66"/>
                </a:solidFill>
              </a:rPr>
              <a:t>mua</a:t>
            </a:r>
            <a:r>
              <a:rPr lang="en-US" sz="3600" i="1" dirty="0">
                <a:solidFill>
                  <a:srgbClr val="EF4B66"/>
                </a:solidFill>
              </a:rPr>
              <a:t> sap</a:t>
            </a:r>
            <a:r>
              <a:rPr lang="en-US" sz="3600" dirty="0">
                <a:solidFill>
                  <a:srgbClr val="EF4B66"/>
                </a:solidFill>
              </a:rPr>
              <a:t> a popular folk dance of the Thai people?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3684</TotalTime>
  <Words>913</Words>
  <Application>Microsoft Office PowerPoint</Application>
  <PresentationFormat>Widescreen</PresentationFormat>
  <Paragraphs>156</Paragraphs>
  <Slides>18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317</cp:revision>
  <dcterms:created xsi:type="dcterms:W3CDTF">2020-12-09T02:04:09Z</dcterms:created>
  <dcterms:modified xsi:type="dcterms:W3CDTF">2023-11-15T14:36:22Z</dcterms:modified>
</cp:coreProperties>
</file>