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2" r:id="rId2"/>
    <p:sldId id="335" r:id="rId3"/>
    <p:sldId id="329" r:id="rId4"/>
    <p:sldId id="330" r:id="rId5"/>
    <p:sldId id="318" r:id="rId6"/>
    <p:sldId id="319" r:id="rId7"/>
    <p:sldId id="331" r:id="rId8"/>
    <p:sldId id="287" r:id="rId9"/>
    <p:sldId id="334" r:id="rId10"/>
    <p:sldId id="290" r:id="rId11"/>
    <p:sldId id="321" r:id="rId12"/>
    <p:sldId id="315" r:id="rId13"/>
    <p:sldId id="314" r:id="rId14"/>
    <p:sldId id="320" r:id="rId15"/>
    <p:sldId id="324" r:id="rId16"/>
    <p:sldId id="310" r:id="rId17"/>
    <p:sldId id="332" r:id="rId18"/>
    <p:sldId id="333" r:id="rId19"/>
    <p:sldId id="311" r:id="rId20"/>
    <p:sldId id="327" r:id="rId21"/>
    <p:sldId id="328" r:id="rId22"/>
    <p:sldId id="325" r:id="rId23"/>
  </p:sldIdLst>
  <p:sldSz cx="12436475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B6"/>
    <a:srgbClr val="7BD563"/>
    <a:srgbClr val="E8E150"/>
    <a:srgbClr val="34FB25"/>
    <a:srgbClr val="D09768"/>
    <a:srgbClr val="FFFF00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606" autoAdjust="0"/>
  </p:normalViewPr>
  <p:slideViewPr>
    <p:cSldViewPr>
      <p:cViewPr varScale="1">
        <p:scale>
          <a:sx n="62" d="100"/>
          <a:sy n="62" d="100"/>
        </p:scale>
        <p:origin x="764" y="40"/>
      </p:cViewPr>
      <p:guideLst>
        <p:guide orient="horz" pos="2160"/>
        <p:guide pos="3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36EBE4-92AC-4430-986B-18D5ACFB3A1E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39775"/>
            <a:ext cx="6713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55F563-7105-45D4-994E-0C6AF638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BBB3BBC-3DA9-4613-93AA-518DF09AA81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240E557-4B14-4D31-A6CD-E77CA35E39F1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6E311B0-9065-48FC-AA55-15BF2B7495F7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B06A245-9771-4342-AC44-F5C5A7BEE4A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130425"/>
            <a:ext cx="1056957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313" y="3886200"/>
            <a:ext cx="87058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14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96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74638"/>
            <a:ext cx="27971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274638"/>
            <a:ext cx="82423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95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52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4406900"/>
            <a:ext cx="105711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2906713"/>
            <a:ext cx="105711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78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600200"/>
            <a:ext cx="5519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438" y="1600200"/>
            <a:ext cx="5519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66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535113"/>
            <a:ext cx="5494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" y="2174875"/>
            <a:ext cx="5494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50" y="1535113"/>
            <a:ext cx="54959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50" y="2174875"/>
            <a:ext cx="54959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5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24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3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40909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513" y="273050"/>
            <a:ext cx="69516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1435100"/>
            <a:ext cx="40909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9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4612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4612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4612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8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74638"/>
            <a:ext cx="11191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600200"/>
            <a:ext cx="11191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300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49738" y="6245225"/>
            <a:ext cx="393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2225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0F711242-4E52-419C-9A3B-D13D98DB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2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590157" y="2044039"/>
            <a:ext cx="725616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1: LOCAL ENVIRONMENT</a:t>
            </a: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3 :   A closer look 2</a:t>
            </a:r>
            <a:endParaRPr lang="en-VN" sz="2400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931228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350033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2100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2100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2100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77607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2250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436475" cy="6858000"/>
          </a:xfr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4925" y="0"/>
            <a:ext cx="1272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i="1"/>
              <a:t>2- </a:t>
            </a:r>
            <a:r>
              <a:rPr lang="en-US" sz="5400" i="1" u="sng"/>
              <a:t>Meaning:</a:t>
            </a:r>
          </a:p>
        </p:txBody>
      </p:sp>
      <p:pic>
        <p:nvPicPr>
          <p:cNvPr id="6150" name="Picture 6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743200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0" y="2743200"/>
            <a:ext cx="2865438" cy="19685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MAIN VERB</a:t>
            </a:r>
          </a:p>
        </p:txBody>
      </p:sp>
      <p:sp>
        <p:nvSpPr>
          <p:cNvPr id="9" name="Flowchart: Alternate Process 8"/>
          <p:cNvSpPr>
            <a:spLocks noChangeArrowheads="1"/>
          </p:cNvSpPr>
          <p:nvPr/>
        </p:nvSpPr>
        <p:spPr bwMode="auto">
          <a:xfrm>
            <a:off x="4002088" y="2743200"/>
            <a:ext cx="2917825" cy="18923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PARTICLE</a:t>
            </a:r>
          </a:p>
        </p:txBody>
      </p:sp>
      <p:sp>
        <p:nvSpPr>
          <p:cNvPr id="10" name="Flowchart: Alternate Process 9"/>
          <p:cNvSpPr>
            <a:spLocks noChangeArrowheads="1"/>
          </p:cNvSpPr>
          <p:nvPr/>
        </p:nvSpPr>
        <p:spPr bwMode="auto">
          <a:xfrm>
            <a:off x="9248775" y="2743200"/>
            <a:ext cx="3146425" cy="1906588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PHRASAL VERB</a:t>
            </a:r>
          </a:p>
        </p:txBody>
      </p:sp>
      <p:sp>
        <p:nvSpPr>
          <p:cNvPr id="2" name="Plus 1"/>
          <p:cNvSpPr/>
          <p:nvPr/>
        </p:nvSpPr>
        <p:spPr bwMode="auto">
          <a:xfrm>
            <a:off x="2865438" y="3270250"/>
            <a:ext cx="914400" cy="914400"/>
          </a:xfrm>
          <a:prstGeom prst="mathPlu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:\Users\Administrator\Desktop\hinh nen\hinh-nen-powerpoint-1-448x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" y="-30163"/>
            <a:ext cx="12417425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</a:rPr>
              <a:t>		</a:t>
            </a:r>
            <a:r>
              <a:rPr lang="en-US" sz="3400">
                <a:solidFill>
                  <a:srgbClr val="C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u="sng"/>
              <a:t>Eat</a:t>
            </a:r>
            <a:r>
              <a:rPr lang="en-US" sz="3400" b="0"/>
              <a:t> to live not live to eat.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b="0"/>
              <a:t>She was wet because she was </a:t>
            </a:r>
            <a:r>
              <a:rPr lang="en-US" sz="3400" u="sng"/>
              <a:t>out</a:t>
            </a:r>
            <a:r>
              <a:rPr lang="en-US" sz="3400" b="0"/>
              <a:t> in the rain.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b="0">
                <a:sym typeface="Wingdings" pitchFamily="2" charset="2"/>
              </a:rPr>
              <a:t> Let’s </a:t>
            </a:r>
            <a:r>
              <a:rPr lang="en-US" sz="3400" u="sng">
                <a:sym typeface="Wingdings" pitchFamily="2" charset="2"/>
              </a:rPr>
              <a:t>eat out </a:t>
            </a:r>
            <a:r>
              <a:rPr lang="en-US" sz="3400" b="0">
                <a:sym typeface="Wingdings" pitchFamily="2" charset="2"/>
              </a:rPr>
              <a:t>today.</a:t>
            </a:r>
            <a:endParaRPr lang="en-US" sz="3400" b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9525" y="3036888"/>
            <a:ext cx="124174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solidFill>
                  <a:srgbClr val="C00000"/>
                </a:solidFill>
              </a:rPr>
              <a:t>	</a:t>
            </a:r>
            <a:r>
              <a:rPr lang="en-US" sz="3400">
                <a:solidFill>
                  <a:srgbClr val="C00000"/>
                </a:solidFill>
              </a:rPr>
              <a:t>	</a:t>
            </a:r>
            <a:endParaRPr lang="en-US" sz="3400" dirty="0">
              <a:solidFill>
                <a:srgbClr val="C00000"/>
              </a:solidFill>
            </a:endParaRP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u="sng" dirty="0"/>
              <a:t>Look</a:t>
            </a:r>
            <a:r>
              <a:rPr lang="en-US" sz="3400" b="0" dirty="0"/>
              <a:t>! The bus is coming.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/>
              <a:t>She is going </a:t>
            </a:r>
            <a:r>
              <a:rPr lang="en-US" sz="3400" u="sng"/>
              <a:t>down</a:t>
            </a:r>
            <a:r>
              <a:rPr lang="en-US" sz="3400" b="0"/>
              <a:t> town.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/>
              <a:t>There is a cat </a:t>
            </a:r>
            <a:r>
              <a:rPr lang="en-US" sz="3400" u="sng"/>
              <a:t>on</a:t>
            </a:r>
            <a:r>
              <a:rPr lang="en-US" sz="3400" b="0"/>
              <a:t> the fence.</a:t>
            </a:r>
            <a:endParaRPr lang="en-US" sz="34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b="0">
                <a:sym typeface="Wingdings" pitchFamily="2" charset="2"/>
              </a:rPr>
              <a:t> </a:t>
            </a:r>
            <a:r>
              <a:rPr lang="en-US" sz="3400" b="0"/>
              <a:t>She's so conceited. She always </a:t>
            </a:r>
            <a:r>
              <a:rPr lang="en-US" sz="3400" u="sng"/>
              <a:t>looks down on</a:t>
            </a:r>
            <a:r>
              <a:rPr lang="en-US" sz="3400" b="0"/>
              <a:t> everybody.</a:t>
            </a:r>
            <a:endParaRPr lang="en-US" sz="3400" b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7838" y="0"/>
            <a:ext cx="66294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eat       +       out       =      eat out</a:t>
            </a: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70038" y="3086100"/>
            <a:ext cx="9448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look       +       down    +    on      =       look down on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2" descr="C:\Users\Administrator\Desktop\hinh-nen-powerpoint-dep-chu-de-giao-duc-2_093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5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58850"/>
            <a:ext cx="131524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lnSpc>
                <a:spcPct val="80000"/>
              </a:lnSpc>
              <a:buFontTx/>
              <a:buAutoNum type="arabicPeriod"/>
            </a:pPr>
            <a:r>
              <a:rPr lang="en-US" sz="3600" u="sng">
                <a:cs typeface="Times New Roman" pitchFamily="18" charset="0"/>
              </a:rPr>
              <a:t>INTRANSITIVE: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The patient </a:t>
            </a:r>
            <a:r>
              <a:rPr lang="en-US" sz="3200" u="sng">
                <a:cs typeface="Times New Roman" pitchFamily="18" charset="0"/>
              </a:rPr>
              <a:t>passed away.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What time do you often </a:t>
            </a:r>
            <a:r>
              <a:rPr lang="en-US" sz="3200" u="sng">
                <a:cs typeface="Times New Roman" pitchFamily="18" charset="0"/>
              </a:rPr>
              <a:t>get up</a:t>
            </a:r>
            <a:r>
              <a:rPr lang="en-US" sz="3200"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/>
              <a:t>The supermarket </a:t>
            </a:r>
            <a:r>
              <a:rPr lang="en-US" sz="3200" u="sng"/>
              <a:t>closed down </a:t>
            </a:r>
            <a:r>
              <a:rPr lang="en-US" sz="3200" b="0"/>
              <a:t>because they didn't have many customers</a:t>
            </a:r>
          </a:p>
          <a:p>
            <a:pPr marL="742950" indent="-742950">
              <a:lnSpc>
                <a:spcPct val="80000"/>
              </a:lnSpc>
            </a:pP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600">
                <a:cs typeface="Times New Roman" pitchFamily="18" charset="0"/>
              </a:rPr>
              <a:t>2. </a:t>
            </a:r>
            <a:r>
              <a:rPr lang="en-US" sz="3600" u="sng">
                <a:cs typeface="Times New Roman" pitchFamily="18" charset="0"/>
              </a:rPr>
              <a:t>TRANSITIVE</a:t>
            </a:r>
            <a:r>
              <a:rPr lang="en-US" sz="3600">
                <a:cs typeface="Times New Roman" pitchFamily="18" charset="0"/>
              </a:rPr>
              <a:t> 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She </a:t>
            </a:r>
            <a:r>
              <a:rPr lang="en-US" sz="3200" b="0" u="sng">
                <a:cs typeface="Times New Roman" pitchFamily="18" charset="0"/>
              </a:rPr>
              <a:t>took after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her mother</a:t>
            </a:r>
            <a:r>
              <a:rPr lang="en-US" sz="3200"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Jack </a:t>
            </a:r>
            <a:r>
              <a:rPr lang="en-US" sz="3200" b="0" u="sng">
                <a:cs typeface="Times New Roman" pitchFamily="18" charset="0"/>
              </a:rPr>
              <a:t>made up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the ghost story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to prevent me.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Please </a:t>
            </a:r>
            <a:r>
              <a:rPr lang="en-US" sz="3200" b="0" u="sng">
                <a:cs typeface="Times New Roman" pitchFamily="18" charset="0"/>
              </a:rPr>
              <a:t>take off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your shoes </a:t>
            </a:r>
            <a:r>
              <a:rPr lang="en-US" sz="3200" b="0">
                <a:cs typeface="Times New Roman" pitchFamily="18" charset="0"/>
              </a:rPr>
              <a:t>when entering this room.</a:t>
            </a:r>
            <a:endParaRPr lang="en-US" sz="3200" b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br>
              <a:rPr lang="en-US" sz="3600">
                <a:cs typeface="Times New Roman" pitchFamily="18" charset="0"/>
              </a:rPr>
            </a:br>
            <a:endParaRPr lang="en-US" sz="3600"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4288" y="34925"/>
            <a:ext cx="1245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u="sng"/>
              <a:t>II. CLASSIFICATION: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2" descr="C:\Users\Administrator\Desktop\hinh-nen-powerpoint-don-gian-44-351x1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638" y="11113"/>
            <a:ext cx="11887200" cy="7970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SEPARABLE: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 on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light =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the light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 up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at 7 p.m. = 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up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 7 p.m.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down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 = 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down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40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4. 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NON-SEPARABLE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She was </a:t>
            </a:r>
            <a:r>
              <a:rPr lang="en-US" sz="3200" b="0" u="sng">
                <a:cs typeface="Times New Roman" pitchFamily="18" charset="0"/>
              </a:rPr>
              <a:t>looking for </a:t>
            </a:r>
            <a:r>
              <a:rPr lang="en-US" sz="3200" b="0">
                <a:cs typeface="Times New Roman" pitchFamily="18" charset="0"/>
              </a:rPr>
              <a:t>the passport which she had lost. </a:t>
            </a:r>
          </a:p>
          <a:p>
            <a:pPr>
              <a:defRPr/>
            </a:pPr>
            <a:r>
              <a:rPr lang="en-US" sz="3200" b="0">
                <a:cs typeface="Times New Roman" pitchFamily="18" charset="0"/>
              </a:rPr>
              <a:t>		</a:t>
            </a:r>
            <a:r>
              <a:rPr lang="en-US" sz="3200">
                <a:cs typeface="Times New Roman" pitchFamily="18" charset="0"/>
              </a:rPr>
              <a:t>( ≠ looking the passport for)</a:t>
            </a:r>
            <a:endParaRPr lang="en-US" sz="3200" b="0"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I can’t  </a:t>
            </a:r>
            <a:r>
              <a:rPr lang="en-US" sz="3200" b="0" u="sng">
                <a:cs typeface="Times New Roman" pitchFamily="18" charset="0"/>
              </a:rPr>
              <a:t>live on </a:t>
            </a:r>
            <a:r>
              <a:rPr lang="en-US" sz="3200" b="0">
                <a:cs typeface="Times New Roman" pitchFamily="18" charset="0"/>
              </a:rPr>
              <a:t>my teaching salary.</a:t>
            </a:r>
            <a:r>
              <a:rPr lang="en-US" sz="3200">
                <a:cs typeface="Times New Roman" pitchFamily="18" charset="0"/>
              </a:rPr>
              <a:t>(≠ live my salary on)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 away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quickly.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en-US" sz="3200">
                <a:cs typeface="Times New Roman" pitchFamily="18" charset="0"/>
              </a:rPr>
              <a:t>≠ ran quickly away)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32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3200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Note</a:t>
            </a: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	-  transitive: separable and non-separable.</a:t>
            </a:r>
          </a:p>
          <a:p>
            <a:pPr>
              <a:defRPr/>
            </a:pP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-  intransitive: non-separable</a:t>
            </a:r>
          </a:p>
          <a:p>
            <a:pPr>
              <a:defRPr/>
            </a:pP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</a:t>
            </a: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400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 descr="C:\Users\Administrator\Desktop\hinh-nen-powerpoint-mau-trang-de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" y="-457200"/>
            <a:ext cx="13000038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ownloads\homework-clipart-difficult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1200"/>
            <a:ext cx="4119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3670" y="1548130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Try to guess the meaning- base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	particle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	context</a:t>
            </a:r>
          </a:p>
          <a:p>
            <a:pPr marL="0" indent="0">
              <a:buFontTx/>
              <a:buNone/>
              <a:defRPr/>
            </a:pP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Ex: The bomb </a:t>
            </a:r>
            <a:r>
              <a:rPr lang="en-US" b="0" i="1" u="sng" dirty="0">
                <a:latin typeface="Times New Roman" pitchFamily="18" charset="0"/>
                <a:cs typeface="Times New Roman" pitchFamily="18" charset="0"/>
              </a:rPr>
              <a:t>went off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when there were thousands </a:t>
            </a:r>
          </a:p>
          <a:p>
            <a:pPr marL="0" indent="0">
              <a:buFontTx/>
              <a:buNone/>
              <a:defRPr/>
            </a:pP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  of people at the stadium.</a:t>
            </a:r>
          </a:p>
          <a:p>
            <a:pPr marL="0" indent="0">
              <a:buFontTx/>
              <a:buNone/>
              <a:defRPr/>
            </a:pP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2. Look up in a dictionary.</a:t>
            </a:r>
          </a:p>
          <a:p>
            <a:pPr marL="0" indent="0">
              <a:buFontTx/>
              <a:buNone/>
              <a:defRPr/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3. Make notes or put in sentences.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6981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III.  </a:t>
            </a:r>
            <a:r>
              <a:rPr lang="en-US" sz="5400" u="sng">
                <a:cs typeface="Times New Roman" pitchFamily="18" charset="0"/>
              </a:rPr>
              <a:t>STUDY TIPS</a:t>
            </a:r>
            <a:r>
              <a:rPr lang="en-US" sz="5400">
                <a:cs typeface="Times New Roman" pitchFamily="18" charset="0"/>
              </a:rPr>
              <a:t>:</a:t>
            </a:r>
            <a:endParaRPr lang="en-US" sz="5400"/>
          </a:p>
        </p:txBody>
      </p:sp>
      <p:sp>
        <p:nvSpPr>
          <p:cNvPr id="2" name="Right Arrow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81825" y="2438400"/>
            <a:ext cx="488950" cy="484188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Down Arrow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056938" y="228600"/>
            <a:ext cx="533400" cy="8493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2" descr="C:\Users\Administrator\Desktop\hinh nen\tmp83898499873112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4364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036638" y="26988"/>
            <a:ext cx="111918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Up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463" y="838200"/>
            <a:ext cx="1169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1. An upward movement: 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2. An increase, an improvement: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3. Completing, ending: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4. Approaching:</a:t>
            </a:r>
          </a:p>
          <a:p>
            <a:pPr>
              <a:spcBef>
                <a:spcPct val="20000"/>
              </a:spcBef>
            </a:pPr>
            <a:r>
              <a:rPr lang="en-US" sz="3600" b="0" u="sng">
                <a:cs typeface="Times New Roman" pitchFamily="18" charset="0"/>
              </a:rPr>
              <a:t>Examples: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left early, just as the Sun was </a:t>
            </a:r>
            <a:r>
              <a:rPr lang="en-US" sz="3600" b="0" u="sng">
                <a:cs typeface="Times New Roman" pitchFamily="18" charset="0"/>
              </a:rPr>
              <a:t>coming up</a:t>
            </a:r>
            <a:r>
              <a:rPr lang="en-US" sz="3600" b="0"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Sales have </a:t>
            </a:r>
            <a:r>
              <a:rPr lang="en-US" sz="3600" b="0" u="sng">
                <a:cs typeface="Times New Roman" pitchFamily="18" charset="0"/>
              </a:rPr>
              <a:t>gone up</a:t>
            </a:r>
            <a:r>
              <a:rPr lang="en-US" sz="3600" b="0">
                <a:cs typeface="Times New Roman" pitchFamily="18" charset="0"/>
              </a:rPr>
              <a:t> recently.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</a:t>
            </a:r>
            <a:r>
              <a:rPr lang="en-US" sz="3600" b="0" u="sng">
                <a:cs typeface="Times New Roman" pitchFamily="18" charset="0"/>
              </a:rPr>
              <a:t>used up </a:t>
            </a:r>
            <a:r>
              <a:rPr lang="en-US" sz="3600" b="0">
                <a:cs typeface="Times New Roman" pitchFamily="18" charset="0"/>
              </a:rPr>
              <a:t>all the eggs for this cake.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3600" b="0">
                <a:solidFill>
                  <a:schemeClr val="tx2"/>
                </a:solidFill>
                <a:cs typeface="Times New Roman" pitchFamily="18" charset="0"/>
              </a:rPr>
              <a:t>I waited for him but he never </a:t>
            </a:r>
            <a:r>
              <a:rPr lang="en-GB" sz="3600" b="0" u="sng">
                <a:solidFill>
                  <a:schemeClr val="tx2"/>
                </a:solidFill>
                <a:cs typeface="Times New Roman" pitchFamily="18" charset="0"/>
              </a:rPr>
              <a:t>showed up</a:t>
            </a:r>
            <a:endParaRPr lang="en-US" sz="3600" b="0" u="sng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600" b="0">
              <a:cs typeface="Times New Roman" pitchFamily="18" charset="0"/>
            </a:endParaRPr>
          </a:p>
        </p:txBody>
      </p:sp>
      <p:sp>
        <p:nvSpPr>
          <p:cNvPr id="12295" name="Left Arrow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247438" y="203200"/>
            <a:ext cx="817562" cy="457200"/>
          </a:xfrm>
          <a:prstGeom prst="lef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 descr="C:\Users\Administrator\Desktop\Hinh nen dep chuyen nghiep giao 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3"/>
          <p:cNvSpPr txBox="1">
            <a:spLocks/>
          </p:cNvSpPr>
          <p:nvPr/>
        </p:nvSpPr>
        <p:spPr bwMode="auto">
          <a:xfrm>
            <a:off x="1951038" y="808038"/>
            <a:ext cx="5376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IV. </a:t>
            </a:r>
            <a:r>
              <a:rPr lang="en-US" sz="5400" u="sng" dirty="0">
                <a:solidFill>
                  <a:srgbClr val="FF0000"/>
                </a:solidFill>
                <a:cs typeface="Times New Roman" pitchFamily="18" charset="0"/>
              </a:rPr>
              <a:t>PRACTICE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4. Match the phrasal verbs in A with their meaning in B.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3" y="1066800"/>
            <a:ext cx="111927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61437" y="5877282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Arial"/>
              </a:rPr>
              <a:t>                      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914" y="552333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1.c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2037" y="551455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8. d 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7664" y="551768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7. e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834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6. b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6154" y="557551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5. h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5982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4. a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1237" y="558489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3. f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9637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2. g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63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5. </a:t>
            </a:r>
            <a:r>
              <a:rPr lang="en-US" sz="2800" b="1" i="1" dirty="0">
                <a:solidFill>
                  <a:srgbClr val="FF0000"/>
                </a:solidFill>
              </a:rPr>
              <a:t>  </a:t>
            </a:r>
            <a:r>
              <a:rPr lang="en-US" sz="2800" b="1" dirty="0">
                <a:solidFill>
                  <a:srgbClr val="FF0000"/>
                </a:solidFill>
              </a:rPr>
              <a:t>Complete each sentence using the correct form of a phrasal verb in 4. You don't need to use all the verbs.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414463"/>
            <a:ext cx="10896600" cy="4529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8682" y="5279946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come 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910" y="4814560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close 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8519" y="4414450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live on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8637" y="391668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passed down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5436" y="3478976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turned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3375" y="251460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solidFill>
                  <a:srgbClr val="C00000"/>
                </a:solidFill>
                <a:effectLst/>
                <a:latin typeface="Arial"/>
              </a:rPr>
              <a:t>face up to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3707" y="5426839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8127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 descr="C:\Users\Administrator\Desktop\Ngon-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438" y="2362200"/>
            <a:ext cx="9220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.VnUniverse" pitchFamily="34" charset="0"/>
                <a:cs typeface="Times New Roman" pitchFamily="18" charset="0"/>
              </a:rPr>
              <a:t>Thanks so much for  your listening!</a:t>
            </a:r>
            <a:endParaRPr lang="en-US" sz="80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0"/>
            <a:ext cx="11191875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Grammar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990600"/>
            <a:ext cx="11582400" cy="4525963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Complex sentences: review</a:t>
            </a:r>
          </a:p>
          <a:p>
            <a:pPr marL="0" indent="0">
              <a:buNone/>
            </a:pPr>
            <a:r>
              <a:rPr lang="en-US" sz="2000" b="1" dirty="0"/>
              <a:t>1.  DEPENDENT</a:t>
            </a:r>
            <a:r>
              <a:rPr lang="vi-VN" sz="2000" b="1" dirty="0"/>
              <a:t> CLAUSES OF CONCESSION (MỆNH ĐỀ TRẠNG NGỮ CHỈ SỰ TƯƠNG PHẢN)</a:t>
            </a:r>
          </a:p>
          <a:p>
            <a:pPr marL="0" indent="0">
              <a:buNone/>
            </a:pPr>
            <a:r>
              <a:rPr lang="vi-VN" sz="2000" b="1" dirty="0"/>
              <a:t>*** Mệnh đề trạng ngữ chỉ sự tương phản</a:t>
            </a:r>
            <a:r>
              <a:rPr lang="vi-VN" sz="2000" dirty="0"/>
              <a:t> là mệnh đề phụ chỉ sự tương phản của hai hành động trong câu.</a:t>
            </a:r>
          </a:p>
          <a:p>
            <a:pPr marL="0" indent="0">
              <a:buNone/>
            </a:pPr>
            <a:r>
              <a:rPr lang="vi-VN" sz="2000" b="1" dirty="0"/>
              <a:t>*** </a:t>
            </a:r>
            <a:r>
              <a:rPr lang="vi-VN" sz="2000" dirty="0"/>
              <a:t>Mệnh đề này thường được bất đầu bằng các từ: </a:t>
            </a:r>
            <a:r>
              <a:rPr lang="vi-VN" sz="2000" b="1" dirty="0"/>
              <a:t>though, although, even though</a:t>
            </a:r>
            <a:r>
              <a:rPr lang="vi-VN" sz="2000" dirty="0"/>
              <a:t> (dù, mặc dù, cho dù), </a:t>
            </a:r>
            <a:r>
              <a:rPr lang="vi-VN" sz="2000" b="1" dirty="0"/>
              <a:t>in spite of, despite</a:t>
            </a:r>
            <a:r>
              <a:rPr lang="vi-VN" sz="2000" dirty="0"/>
              <a:t> (dù, mặc dù, cho dù).</a:t>
            </a:r>
          </a:p>
          <a:p>
            <a:pPr marL="0" indent="0">
              <a:buNone/>
            </a:pPr>
            <a:r>
              <a:rPr lang="en-US" sz="2000" b="1" dirty="0"/>
              <a:t>2. DEPENDENT</a:t>
            </a:r>
            <a:r>
              <a:rPr lang="vi-VN" sz="2000" b="1" dirty="0"/>
              <a:t> CLAUSES OF RESULT (MỆNH ĐỀ TRẠNG NGỮ CHỈ KẾT QUẢ)</a:t>
            </a:r>
          </a:p>
          <a:p>
            <a:pPr marL="0" indent="0">
              <a:buNone/>
            </a:pPr>
            <a:r>
              <a:rPr lang="vi-VN" sz="2000" b="1" dirty="0"/>
              <a:t>*** Mệnh đề trạng ngữ chỉ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quả</a:t>
            </a:r>
            <a:r>
              <a:rPr lang="en-US" sz="2000" b="1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mệnh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vi-VN" sz="2000" dirty="0"/>
              <a:t>diễn đạt kết quà của một sự việc hoặc một hành động. Mệnh đề bắt đầu bằng</a:t>
            </a:r>
            <a:r>
              <a:rPr lang="en-US" sz="2000" dirty="0"/>
              <a:t> </a:t>
            </a:r>
            <a:r>
              <a:rPr lang="en-US" sz="2000" b="1" dirty="0"/>
              <a:t>so that/in order that</a:t>
            </a:r>
            <a:endParaRPr lang="vi-VN" sz="2000" b="1" dirty="0"/>
          </a:p>
          <a:p>
            <a:pPr marL="0" indent="0">
              <a:buNone/>
            </a:pPr>
            <a:r>
              <a:rPr lang="en-US" sz="2000" b="1" dirty="0"/>
              <a:t>3. DEPENDENT</a:t>
            </a:r>
            <a:r>
              <a:rPr lang="vi-VN" sz="2000" b="1" dirty="0"/>
              <a:t> </a:t>
            </a:r>
            <a:r>
              <a:rPr lang="en-US" sz="2000" b="1" dirty="0"/>
              <a:t>CLAUSE OF PLACE (</a:t>
            </a:r>
            <a:r>
              <a:rPr lang="vi-VN" sz="2000" b="1" dirty="0"/>
              <a:t>Mệnh đề trạng ngữ chỉ nơi chốn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r>
              <a:rPr lang="vi-VN" sz="2000" b="1" dirty="0"/>
              <a:t> *** </a:t>
            </a:r>
            <a:r>
              <a:rPr lang="vi-VN" sz="2000" dirty="0"/>
              <a:t>Mệnh đề trạng ngữ chỉ nơi chốn được bắt đầu bằng </a:t>
            </a:r>
            <a:r>
              <a:rPr lang="vi-VN" sz="2000" b="1" dirty="0"/>
              <a:t>where</a:t>
            </a:r>
            <a:r>
              <a:rPr lang="vi-VN" sz="2000" dirty="0"/>
              <a:t> (nơi mà) và </a:t>
            </a:r>
            <a:r>
              <a:rPr lang="vi-VN" sz="2000" b="1" dirty="0"/>
              <a:t>wherever</a:t>
            </a:r>
            <a:r>
              <a:rPr lang="vi-VN" sz="2000" dirty="0"/>
              <a:t> (bất cứ nơi nào).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b="1" dirty="0"/>
              <a:t>DEPENDENT</a:t>
            </a:r>
            <a:r>
              <a:rPr lang="vi-VN" sz="2000" b="1" dirty="0"/>
              <a:t> </a:t>
            </a:r>
            <a:r>
              <a:rPr lang="en-US" sz="2000" b="1" dirty="0"/>
              <a:t>CLAUSE OF REASON (</a:t>
            </a:r>
            <a:r>
              <a:rPr lang="vi-VN" sz="2000" b="1" dirty="0"/>
              <a:t>Mệnh đề chỉ trạng ngữ chỉ lý do</a:t>
            </a:r>
            <a:r>
              <a:rPr lang="en-US" sz="2000" b="1" dirty="0"/>
              <a:t>)</a:t>
            </a:r>
            <a:endParaRPr lang="vi-VN" sz="2000" dirty="0"/>
          </a:p>
          <a:p>
            <a:pPr marL="0" indent="0">
              <a:buNone/>
            </a:pPr>
            <a:r>
              <a:rPr lang="vi-VN" sz="2000" b="1" dirty="0"/>
              <a:t>*** </a:t>
            </a:r>
            <a:r>
              <a:rPr lang="vi-VN" sz="2000" dirty="0"/>
              <a:t>Mệnh đề trạng ngữ chỉ lý do thường bắt đầu bằng:</a:t>
            </a:r>
            <a:r>
              <a:rPr lang="en-US" sz="2000" dirty="0"/>
              <a:t> </a:t>
            </a:r>
            <a:r>
              <a:rPr lang="vi-VN" sz="2000" b="1" dirty="0"/>
              <a:t>Because/Since/As</a:t>
            </a:r>
            <a:endParaRPr lang="vi-VN" sz="2000" dirty="0"/>
          </a:p>
          <a:p>
            <a:pPr marL="0" indent="0">
              <a:buNone/>
            </a:pPr>
            <a:br>
              <a:rPr lang="vi-VN" sz="2000" dirty="0"/>
            </a:br>
            <a:br>
              <a:rPr lang="vi-VN" sz="2000" dirty="0"/>
            </a:br>
            <a:br>
              <a:rPr lang="vi-VN" sz="2000" dirty="0"/>
            </a:br>
            <a:br>
              <a:rPr lang="vi-VN" sz="4400" dirty="0"/>
            </a:b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85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 they finally………….…a decision.</a:t>
            </a:r>
          </a:p>
          <a:p>
            <a:r>
              <a:rPr lang="en-US" sz="3600" b="0" dirty="0"/>
              <a:t>2. You should……..…..your research paper before you hand it in.</a:t>
            </a:r>
          </a:p>
          <a:p>
            <a:r>
              <a:rPr lang="en-US" sz="3600" b="0" dirty="0"/>
              <a:t>3. I woke up when my alarm clock…….…. .</a:t>
            </a:r>
          </a:p>
          <a:p>
            <a:r>
              <a:rPr lang="en-US" sz="3600" b="0" dirty="0"/>
              <a:t>4. He invited a lot of his friends to the party but few of them….……. </a:t>
            </a:r>
          </a:p>
          <a:p>
            <a:r>
              <a:rPr lang="en-US" sz="3600" b="0" dirty="0"/>
              <a:t>5. She will go back to work if her mother……………the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341438" y="1184275"/>
            <a:ext cx="97536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discussions, they finally </a:t>
            </a:r>
            <a:r>
              <a:rPr lang="en-US" sz="3600" b="0" dirty="0">
                <a:solidFill>
                  <a:srgbClr val="FF0000"/>
                </a:solidFill>
              </a:rPr>
              <a:t>arrived at </a:t>
            </a:r>
            <a:r>
              <a:rPr lang="en-US" sz="3600" b="0" dirty="0"/>
              <a:t>a decision.</a:t>
            </a:r>
          </a:p>
          <a:p>
            <a:r>
              <a:rPr lang="en-US" sz="3600" b="0" dirty="0"/>
              <a:t>2. You should </a:t>
            </a:r>
            <a:r>
              <a:rPr lang="en-US" sz="3600" b="0" dirty="0">
                <a:solidFill>
                  <a:srgbClr val="FF0000"/>
                </a:solidFill>
              </a:rPr>
              <a:t>go over </a:t>
            </a:r>
            <a:r>
              <a:rPr lang="en-US" sz="3600" b="0" dirty="0"/>
              <a:t>your research paper before you hand it in.</a:t>
            </a:r>
          </a:p>
          <a:p>
            <a:r>
              <a:rPr lang="en-US" sz="3600" b="0" dirty="0"/>
              <a:t>3. I woke up when my alarm clock </a:t>
            </a:r>
            <a:r>
              <a:rPr lang="en-US" sz="3600" b="0" dirty="0">
                <a:solidFill>
                  <a:srgbClr val="FF0000"/>
                </a:solidFill>
              </a:rPr>
              <a:t>went off.</a:t>
            </a:r>
            <a:r>
              <a:rPr lang="en-US" sz="3600" b="0" dirty="0"/>
              <a:t>	</a:t>
            </a:r>
          </a:p>
          <a:p>
            <a:r>
              <a:rPr lang="en-US" sz="3600" b="0" dirty="0"/>
              <a:t>4. He invited many friends to the party but few of them </a:t>
            </a:r>
            <a:r>
              <a:rPr lang="en-US" sz="3600" b="0" dirty="0">
                <a:solidFill>
                  <a:srgbClr val="FF0000"/>
                </a:solidFill>
              </a:rPr>
              <a:t>turned up</a:t>
            </a:r>
            <a:r>
              <a:rPr lang="en-US" sz="3600" b="0" dirty="0"/>
              <a:t>. </a:t>
            </a:r>
          </a:p>
          <a:p>
            <a:r>
              <a:rPr lang="en-US" sz="3600" b="0" dirty="0"/>
              <a:t>5. She will go back to work if her mother </a:t>
            </a:r>
            <a:r>
              <a:rPr lang="en-US" sz="3600" b="0" dirty="0">
                <a:solidFill>
                  <a:srgbClr val="FF0000"/>
                </a:solidFill>
              </a:rPr>
              <a:t>looks after </a:t>
            </a:r>
            <a:r>
              <a:rPr lang="en-US" sz="3600" b="0" dirty="0"/>
              <a:t>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058863" y="1295400"/>
            <a:ext cx="10210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436475" cy="609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When the bus stops, passengers……………….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get on 		B. get off 		C. get in		 D. get on with 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Sue was offered a job as a translator but she …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gave it away   	B. turned it down 	C. made it up 	D. filled it in 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3.If we ______wasting water , there will be a shortage of fresh water  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go out		 B. go up 		C. go in 		D. go on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It’s dark in here. Please ….all the lights,.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Turn off		B. cut off		C. Turn on		D. Go on</a:t>
            </a: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0"/>
            <a:ext cx="1243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4400" i="1" u="sng">
                <a:cs typeface="Times New Roman" pitchFamily="18" charset="0"/>
              </a:rPr>
              <a:t>3. Choose the best answers</a:t>
            </a:r>
            <a:r>
              <a:rPr lang="en-US" sz="2800">
                <a:cs typeface="Times New Roman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2636838" y="1143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19375" y="2183606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8315" y="31242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0038" y="4191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74638" y="567025"/>
            <a:ext cx="120396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Underline the dependent clause in each sentence below. Say whether it is a dependent clause of concession (DC), of purpose (DP), of reason (DR), or of time (DT).</a:t>
            </a:r>
          </a:p>
          <a:p>
            <a:pPr algn="just" eaLnBrk="0" hangingPunct="0"/>
            <a:r>
              <a:rPr lang="en-US" sz="3200" b="0" i="1" dirty="0">
                <a:solidFill>
                  <a:srgbClr val="333333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087563"/>
            <a:ext cx="109728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8150" y="2476500"/>
            <a:ext cx="68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DT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32700" y="3459163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DP 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4438" y="4403725"/>
            <a:ext cx="703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DC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78775" y="5410200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DR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39188" y="6384925"/>
            <a:ext cx="76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DT </a:t>
            </a:r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262063" y="2409825"/>
            <a:ext cx="4937125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61038" y="3429000"/>
            <a:ext cx="541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262063" y="4397375"/>
            <a:ext cx="3432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Straight Connector 19"/>
          <p:cNvCxnSpPr>
            <a:cxnSpLocks noChangeShapeType="1"/>
          </p:cNvCxnSpPr>
          <p:nvPr/>
        </p:nvCxnSpPr>
        <p:spPr bwMode="auto">
          <a:xfrm>
            <a:off x="6527800" y="54102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527800" y="5410200"/>
            <a:ext cx="4338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666038" y="6362700"/>
            <a:ext cx="373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Make a complex sentence from each pair of sentences. Use the subordinator provided and make any necessary changes.</a:t>
            </a:r>
            <a:r>
              <a:rPr lang="en-US" b="1" dirty="0"/>
              <a:t>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524000"/>
            <a:ext cx="11658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637" y="1578077"/>
            <a:ext cx="11496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1. The villagers are trying to learn English in order that they can communicate with foreign customers.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2. After we had eaten lunch, we went to Non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Nuoc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 marble village to buy some souvenirs.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3. Even though this hand-embroidered picture was expensive, we bought it.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4. This department store is an attraction in my city because the products are of good quality.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5. This is called a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Chuong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 conical hat since it was made in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Chuong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 village.</a:t>
            </a:r>
          </a:p>
        </p:txBody>
      </p:sp>
    </p:spTree>
    <p:extLst>
      <p:ext uri="{BB962C8B-B14F-4D97-AF65-F5344CB8AC3E}">
        <p14:creationId xmlns:p14="http://schemas.microsoft.com/office/powerpoint/2010/main" val="5534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 descr="C:\Users\Administrator\Desktop\hinh nen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45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788" y="1419225"/>
            <a:ext cx="12039600" cy="1628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PHRASAL VERBS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3" descr="C:\Users\Administrator\Desktop\hinh nen\58a27ee706a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Administrator\Desktop\phrasaloo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81000"/>
            <a:ext cx="967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3. Read this part of the conversation from GETTING STARTED. Pay attention to the underlined part and answer the questions.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1400174"/>
            <a:ext cx="11174390" cy="48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5237" y="163172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1. set up: start something (a business, an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take over: take control of something (a business, an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Arial"/>
              </a:rPr>
              <a:t>2. No, the individual words in the verb phrase do not help with comprehension. This is why they are sometimes considered difficult.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1369694"/>
            <a:ext cx="11174412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27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610350" y="1268413"/>
            <a:ext cx="548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-23813" y="22225"/>
            <a:ext cx="10052051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I- </a:t>
            </a:r>
            <a:r>
              <a:rPr lang="en-US" sz="5400" u="sng">
                <a:cs typeface="Times New Roman" pitchFamily="18" charset="0"/>
              </a:rPr>
              <a:t>DEFINITION:</a:t>
            </a:r>
          </a:p>
        </p:txBody>
      </p:sp>
      <p:cxnSp>
        <p:nvCxnSpPr>
          <p:cNvPr id="4" name="Straight Arrow Connector 3"/>
          <p:cNvCxnSpPr>
            <a:endCxn id="7" idx="0"/>
          </p:cNvCxnSpPr>
          <p:nvPr/>
        </p:nvCxnSpPr>
        <p:spPr bwMode="auto">
          <a:xfrm flipH="1">
            <a:off x="1901825" y="3424238"/>
            <a:ext cx="2259013" cy="8429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417638" y="4419600"/>
            <a:ext cx="10363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5638" y="2667000"/>
            <a:ext cx="9601200" cy="8096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   +   Particle (s) = Phrasal verb </a:t>
            </a:r>
          </a:p>
          <a:p>
            <a:pPr>
              <a:defRPr/>
            </a:pPr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100013" y="4267200"/>
            <a:ext cx="3603625" cy="25415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Preposition:</a:t>
            </a:r>
          </a:p>
          <a:p>
            <a:pPr>
              <a:defRPr/>
            </a:pP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on, in, at, after, off, with, about... 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 bwMode="auto">
          <a:xfrm>
            <a:off x="4160838" y="4267200"/>
            <a:ext cx="3249612" cy="2590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Adverb:  </a:t>
            </a: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over, up, down, into, away...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 bwMode="auto">
          <a:xfrm>
            <a:off x="7818438" y="4419600"/>
            <a:ext cx="4419600" cy="24384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Go:</a:t>
            </a:r>
          </a:p>
          <a:p>
            <a:pPr>
              <a:defRPr/>
            </a:pPr>
            <a:r>
              <a:rPr lang="en-US" sz="36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away, go on, go over, go off, go down with, go in for ...</a:t>
            </a: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 bwMode="auto">
          <a:xfrm>
            <a:off x="4008438" y="3476625"/>
            <a:ext cx="1776412" cy="7905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9609138" y="3476625"/>
            <a:ext cx="0" cy="995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1096963"/>
            <a:ext cx="10052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1- </a:t>
            </a:r>
            <a:r>
              <a:rPr lang="en-US" sz="5400" i="1" u="sng">
                <a:cs typeface="Times New Roman" pitchFamily="18" charset="0"/>
              </a:rPr>
              <a:t>Form</a:t>
            </a:r>
            <a:r>
              <a:rPr lang="en-US" sz="5400" u="sng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6. Complete the second sentence so that it has a similar meaning to the first sentence, using the word given.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1447800"/>
            <a:ext cx="1074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837" y="1647587"/>
            <a:ext cx="1013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1. Where did you find out about Disneyland Resort?</a:t>
            </a:r>
          </a:p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2. When did you get up this morning?</a:t>
            </a:r>
          </a:p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3. I'll look through this leaflet to see what activities are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/>
              </a:rPr>
              <a:t>organised</a:t>
            </a:r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 at this attraction.</a:t>
            </a:r>
          </a:p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4. They're going to bring out a guidebook to different beauty spots in Viet Nam.</a:t>
            </a:r>
          </a:p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/>
              </a:rPr>
              <a:t>5. I'm looking forward to the weekend!</a:t>
            </a:r>
          </a:p>
        </p:txBody>
      </p:sp>
    </p:spTree>
    <p:extLst>
      <p:ext uri="{BB962C8B-B14F-4D97-AF65-F5344CB8AC3E}">
        <p14:creationId xmlns:p14="http://schemas.microsoft.com/office/powerpoint/2010/main" val="3548198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1488</Words>
  <Application>Microsoft Office PowerPoint</Application>
  <PresentationFormat>Custom</PresentationFormat>
  <Paragraphs>167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.VnUniverse</vt:lpstr>
      <vt:lpstr>Arial</vt:lpstr>
      <vt:lpstr>Calibri</vt:lpstr>
      <vt:lpstr>Times New Roman</vt:lpstr>
      <vt:lpstr>Wingdings</vt:lpstr>
      <vt:lpstr>Default Design</vt:lpstr>
      <vt:lpstr>PowerPoint Presentation</vt:lpstr>
      <vt:lpstr>Grammar </vt:lpstr>
      <vt:lpstr>PowerPoint Presentation</vt:lpstr>
      <vt:lpstr>Make a complex sentence from each pair of sentences. Use the subordinator provided and make any necessary changes.  </vt:lpstr>
      <vt:lpstr>PowerPoint Presentation</vt:lpstr>
      <vt:lpstr>PowerPoint Presentation</vt:lpstr>
      <vt:lpstr>3. Read this part of the conversation from GETTING STARTED. Pay attention to the underlined part and answer the questions.</vt:lpstr>
      <vt:lpstr>PowerPoint Presentation</vt:lpstr>
      <vt:lpstr>6. Complete the second sentence so that it has a similar meaning to the first sentence, using the word given.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Match the phrasal verbs in A with their meaning in B. </vt:lpstr>
      <vt:lpstr>5.   Complete each sentence using the correct form of a phrasal verb in 4. You don't need to use all the verbs.</vt:lpstr>
      <vt:lpstr>`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Thi Hien Nguyen Thi Hien</cp:lastModifiedBy>
  <cp:revision>290</cp:revision>
  <cp:lastPrinted>2018-02-25T12:51:13Z</cp:lastPrinted>
  <dcterms:created xsi:type="dcterms:W3CDTF">2018-01-10T12:35:35Z</dcterms:created>
  <dcterms:modified xsi:type="dcterms:W3CDTF">2023-10-14T05:24:40Z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