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7" r:id="rId2"/>
    <p:sldId id="296" r:id="rId3"/>
    <p:sldId id="306" r:id="rId4"/>
    <p:sldId id="304" r:id="rId5"/>
    <p:sldId id="280" r:id="rId6"/>
    <p:sldId id="303" r:id="rId7"/>
    <p:sldId id="313" r:id="rId8"/>
    <p:sldId id="314" r:id="rId9"/>
    <p:sldId id="315" r:id="rId10"/>
    <p:sldId id="316" r:id="rId11"/>
    <p:sldId id="317" r:id="rId12"/>
    <p:sldId id="320" r:id="rId13"/>
    <p:sldId id="318" r:id="rId14"/>
    <p:sldId id="319" r:id="rId15"/>
    <p:sldId id="321" r:id="rId16"/>
    <p:sldId id="322" r:id="rId17"/>
    <p:sldId id="307" r:id="rId18"/>
    <p:sldId id="323" r:id="rId19"/>
    <p:sldId id="305" r:id="rId20"/>
    <p:sldId id="325" r:id="rId21"/>
    <p:sldId id="327" r:id="rId22"/>
    <p:sldId id="328" r:id="rId23"/>
    <p:sldId id="329" r:id="rId24"/>
    <p:sldId id="324" r:id="rId25"/>
    <p:sldId id="346" r:id="rId26"/>
    <p:sldId id="330" r:id="rId27"/>
    <p:sldId id="331" r:id="rId28"/>
    <p:sldId id="332" r:id="rId29"/>
    <p:sldId id="326" r:id="rId30"/>
    <p:sldId id="333" r:id="rId31"/>
    <p:sldId id="335" r:id="rId32"/>
    <p:sldId id="308" r:id="rId33"/>
    <p:sldId id="340" r:id="rId34"/>
    <p:sldId id="341" r:id="rId35"/>
    <p:sldId id="339" r:id="rId36"/>
    <p:sldId id="312" r:id="rId37"/>
    <p:sldId id="344" r:id="rId38"/>
    <p:sldId id="345" r:id="rId39"/>
    <p:sldId id="309" r:id="rId40"/>
    <p:sldId id="342" r:id="rId41"/>
    <p:sldId id="343" r:id="rId42"/>
    <p:sldId id="33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E2A47"/>
    <a:srgbClr val="81B051"/>
    <a:srgbClr val="92E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09" autoAdjust="0"/>
  </p:normalViewPr>
  <p:slideViewPr>
    <p:cSldViewPr>
      <p:cViewPr varScale="1">
        <p:scale>
          <a:sx n="65" d="100"/>
          <a:sy n="65" d="100"/>
        </p:scale>
        <p:origin x="7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63748-0A32-492E-9488-A9E407AE36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C258D00-322B-4952-8682-4B28B13796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D73BEF6-EE6E-4FA5-84E6-4B3FF4F46CA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5" name="Footer Placeholder 4">
            <a:extLst>
              <a:ext uri="{FF2B5EF4-FFF2-40B4-BE49-F238E27FC236}">
                <a16:creationId xmlns:a16="http://schemas.microsoft.com/office/drawing/2014/main" xmlns="" id="{CF22F585-F0A9-451D-905B-257A26297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BC05D9E-55AF-475F-B915-62D47ECF8AD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4162312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B53FE-6C04-48A8-8BD0-BDEB9708B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8BD3A9D-14B4-4530-92A2-2FDE9C2313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561EB7-8752-40BB-87A7-5744FC9F4908}"/>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5" name="Footer Placeholder 4">
            <a:extLst>
              <a:ext uri="{FF2B5EF4-FFF2-40B4-BE49-F238E27FC236}">
                <a16:creationId xmlns:a16="http://schemas.microsoft.com/office/drawing/2014/main" xmlns="" id="{7A8F981C-0D0B-4FD3-A5AB-8E52D1B4B8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8AC7E23-A4C1-4ADD-B905-75DEE2B1DFD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6253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35E698-59EB-4586-B26B-2EE8828F1C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9664AF-DD5A-4F21-BC30-B35D888DCA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658775-FCDC-4A12-A450-F3E64DE193C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5" name="Footer Placeholder 4">
            <a:extLst>
              <a:ext uri="{FF2B5EF4-FFF2-40B4-BE49-F238E27FC236}">
                <a16:creationId xmlns:a16="http://schemas.microsoft.com/office/drawing/2014/main" xmlns="" id="{1B9A884A-E970-4F50-992C-459E51839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973192E-D034-40B0-B7F6-BE564AB2FCA3}"/>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7170976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040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531DA-B10B-4E60-8C22-D5E38855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6F83D2-CFC0-4C19-9F0B-36B486A54A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BB6909-55E4-460C-B41E-529555261B1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5" name="Footer Placeholder 4">
            <a:extLst>
              <a:ext uri="{FF2B5EF4-FFF2-40B4-BE49-F238E27FC236}">
                <a16:creationId xmlns:a16="http://schemas.microsoft.com/office/drawing/2014/main" xmlns="" id="{1974046C-F09B-4458-9484-4F9233790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6A904C-FE21-494C-A9D9-C1B0FC8057B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6510068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1A815-495C-452D-9F91-924FFBE31A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E988B81-8E39-4878-A9BB-4F261BADBF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7E4562-4CDF-4D9B-B8D5-18852A70B0B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5" name="Footer Placeholder 4">
            <a:extLst>
              <a:ext uri="{FF2B5EF4-FFF2-40B4-BE49-F238E27FC236}">
                <a16:creationId xmlns:a16="http://schemas.microsoft.com/office/drawing/2014/main" xmlns="" id="{58DD419F-B235-4FC4-9EC6-29C6678503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F67758F-CD26-40B4-8777-AE1DF7A9B09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848748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B7AC2-BA3E-42F7-94E7-EF586ADAB1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B91006-4A65-4364-ABA4-36BC4B9E67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9A8DF8-B0C2-4D84-91CB-C3F7AED846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A27E407-F8D3-4E96-AACB-CD4BB3F44864}"/>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6" name="Footer Placeholder 5">
            <a:extLst>
              <a:ext uri="{FF2B5EF4-FFF2-40B4-BE49-F238E27FC236}">
                <a16:creationId xmlns:a16="http://schemas.microsoft.com/office/drawing/2014/main" xmlns="" id="{94FBA93B-927E-4E62-8E15-2052CD0EB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DCA2BEC-A13E-49B0-950B-CF41AEC6AB5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38495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D68255-E801-4E47-A4B2-C89C62C80C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16CF48-CBBD-4AD1-A709-2AD2986F85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0D8AC3-9A46-4474-9715-AAA28630FB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A93AB8-38CC-4830-A0C2-BAE970B99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CEAE88-B3DD-4758-BD66-5B786221A4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5F645A0-D15E-4385-8AD6-8A362C63A24F}"/>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8" name="Footer Placeholder 7">
            <a:extLst>
              <a:ext uri="{FF2B5EF4-FFF2-40B4-BE49-F238E27FC236}">
                <a16:creationId xmlns:a16="http://schemas.microsoft.com/office/drawing/2014/main" xmlns="" id="{8B217AF8-2FE2-4CE7-A5C9-680C3BB334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47C3A4-FAD2-4562-BDA6-A3C5ED86F35B}"/>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1360132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CC6B5-6E77-4E85-B070-B578E4C59E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2D06BA1-939D-460F-A221-53325233D92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4" name="Footer Placeholder 3">
            <a:extLst>
              <a:ext uri="{FF2B5EF4-FFF2-40B4-BE49-F238E27FC236}">
                <a16:creationId xmlns:a16="http://schemas.microsoft.com/office/drawing/2014/main" xmlns="" id="{4346D180-E2EB-4AB1-ACBF-071901DC4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95AE8AC-C513-46A6-A0C0-C929471D57C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494953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81D290-5F86-4E59-AD02-227F888AA0C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3" name="Footer Placeholder 2">
            <a:extLst>
              <a:ext uri="{FF2B5EF4-FFF2-40B4-BE49-F238E27FC236}">
                <a16:creationId xmlns:a16="http://schemas.microsoft.com/office/drawing/2014/main" xmlns="" id="{63C2ECCE-6E33-4423-B8A2-BAF3AB9DE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BE56365-0899-4D72-8DB8-66C3A61F195A}"/>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8211876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398B7-A4E8-40A2-9720-FF6047EE10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AA5F504-2CF3-4919-A7CB-F90EF6BB5E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259094F-A453-4384-A51F-6A0DB23C07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2765CB-F8D0-4F8B-996D-15EBEFC1D7DB}"/>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6" name="Footer Placeholder 5">
            <a:extLst>
              <a:ext uri="{FF2B5EF4-FFF2-40B4-BE49-F238E27FC236}">
                <a16:creationId xmlns:a16="http://schemas.microsoft.com/office/drawing/2014/main" xmlns="" id="{C09B9602-29C9-48FF-B6AE-F4A59D9922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F81F104-7905-4C54-A80F-EF7AEEC1DB6F}"/>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363790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B5822-B002-4C05-8208-9C17407DAD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4F7CEC2-4E3F-4E25-ACBC-7DF01BC6F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8F157E8-BF39-4002-93EE-B27EC0902A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7056D4-7772-40D4-ACBC-AE9E4166F212}"/>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4/11/2023</a:t>
            </a:fld>
            <a:endParaRPr lang="en-US"/>
          </a:p>
        </p:txBody>
      </p:sp>
      <p:sp>
        <p:nvSpPr>
          <p:cNvPr id="6" name="Footer Placeholder 5">
            <a:extLst>
              <a:ext uri="{FF2B5EF4-FFF2-40B4-BE49-F238E27FC236}">
                <a16:creationId xmlns:a16="http://schemas.microsoft.com/office/drawing/2014/main" xmlns="" id="{676F292C-7686-4BE4-AB04-4D7905E535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31D4033-A0EE-4A31-9824-17EBE5409F7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85786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xmlns="" id="{E3B79882-9948-4EE5-9486-2BD72DCE4BC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12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7.jpe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25.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8.png"/><Relationship Id="rId11" Type="http://schemas.openxmlformats.org/officeDocument/2006/relationships/image" Target="../media/image30.jpe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8.png"/><Relationship Id="rId11" Type="http://schemas.openxmlformats.org/officeDocument/2006/relationships/image" Target="../media/image33.jpeg"/><Relationship Id="rId5" Type="http://schemas.openxmlformats.org/officeDocument/2006/relationships/image" Target="../media/image7.png"/><Relationship Id="rId10" Type="http://schemas.openxmlformats.org/officeDocument/2006/relationships/image" Target="../media/image32.jpeg"/><Relationship Id="rId4" Type="http://schemas.openxmlformats.org/officeDocument/2006/relationships/image" Target="../media/image5.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4.jp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5.jpe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6.jpeg"/><Relationship Id="rId4" Type="http://schemas.openxmlformats.org/officeDocument/2006/relationships/image" Target="../media/image5.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7.jpe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0.jpeg"/><Relationship Id="rId4" Type="http://schemas.openxmlformats.org/officeDocument/2006/relationships/image" Target="../media/image5.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1.jpeg"/><Relationship Id="rId4" Type="http://schemas.openxmlformats.org/officeDocument/2006/relationships/image" Target="../media/image5.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2.jpg"/><Relationship Id="rId4" Type="http://schemas.openxmlformats.org/officeDocument/2006/relationships/image" Target="../media/image5.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jpeg"/><Relationship Id="rId4" Type="http://schemas.openxmlformats.org/officeDocument/2006/relationships/image" Target="../media/image5.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4.jpg"/><Relationship Id="rId4" Type="http://schemas.openxmlformats.org/officeDocument/2006/relationships/image" Target="../media/image5.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45.gif"/></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6.gif"/><Relationship Id="rId4" Type="http://schemas.openxmlformats.org/officeDocument/2006/relationships/image" Target="../media/image5.pn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7.jpeg"/><Relationship Id="rId4" Type="http://schemas.openxmlformats.org/officeDocument/2006/relationships/image" Target="../media/image5.pn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8.jpeg"/><Relationship Id="rId4" Type="http://schemas.openxmlformats.org/officeDocument/2006/relationships/image" Target="../media/image5.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9.jpeg"/><Relationship Id="rId4" Type="http://schemas.openxmlformats.org/officeDocument/2006/relationships/image" Target="../media/image5.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0.jpeg"/><Relationship Id="rId4" Type="http://schemas.openxmlformats.org/officeDocument/2006/relationships/image" Target="../media/image5.png"/><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5.jpeg"/><Relationship Id="rId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jpe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8.jpeg"/><Relationship Id="rId5" Type="http://schemas.openxmlformats.org/officeDocument/2006/relationships/image" Target="../media/image7.png"/><Relationship Id="rId10" Type="http://schemas.openxmlformats.org/officeDocument/2006/relationships/image" Target="../media/image17.jpe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1582057" y="1580505"/>
            <a:ext cx="9274629" cy="1846659"/>
          </a:xfrm>
          <a:prstGeom prst="rect">
            <a:avLst/>
          </a:prstGeom>
          <a:noFill/>
        </p:spPr>
        <p:txBody>
          <a:bodyPr wrap="square" rtlCol="0">
            <a:spAutoFit/>
          </a:bodyPr>
          <a:lstStyle/>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33: </a:t>
            </a:r>
            <a:endParaRPr lang="en-US" sz="3200" b="1" dirty="0" smtClean="0">
              <a:ln w="38100">
                <a:noFill/>
              </a:ln>
              <a:solidFill>
                <a:srgbClr val="FFFF00"/>
              </a:solidFill>
              <a:latin typeface="Times New Roman" panose="02020603050405020304" pitchFamily="18" charset="0"/>
              <a:cs typeface="Times New Roman" panose="02020603050405020304" pitchFamily="18" charset="0"/>
            </a:endParaRPr>
          </a:p>
          <a:p>
            <a:pPr algn="ctr"/>
            <a:r>
              <a:rPr lang="en-US" sz="3200" b="1" smtClean="0">
                <a:ln w="38100">
                  <a:noFill/>
                </a:ln>
                <a:solidFill>
                  <a:srgbClr val="FFFF00"/>
                </a:solidFill>
                <a:latin typeface="Times New Roman" panose="02020603050405020304" pitchFamily="18" charset="0"/>
                <a:cs typeface="Times New Roman" panose="02020603050405020304" pitchFamily="18" charset="0"/>
              </a:rPr>
              <a:t>CẢM ỨNG Ở SINH VẬT VÀ TẬP TÍNH Ở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ĐỘNG VẬT </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3605058" y="3561062"/>
            <a:ext cx="4017575"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Lương</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Kim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Yến</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Tự</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nhiên</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7912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8" name="Picture 8" descr="Hot and cold temperatures Royalty Free Vector Image">
            <a:extLst>
              <a:ext uri="{FF2B5EF4-FFF2-40B4-BE49-F238E27FC236}">
                <a16:creationId xmlns:a16="http://schemas.microsoft.com/office/drawing/2014/main" xmlns="" id="{C86B4B36-9603-4228-9FCC-A5F38D43F5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8" b="51530"/>
          <a:stretch/>
        </p:blipFill>
        <p:spPr bwMode="auto">
          <a:xfrm>
            <a:off x="1580894" y="788880"/>
            <a:ext cx="9030212" cy="44362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D7181C74-AC3E-4573-8C32-B6BD57AAFF18}"/>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c. Phản ứng của cơ thể người đối với nhiệt độ</a:t>
            </a:r>
          </a:p>
        </p:txBody>
      </p:sp>
    </p:spTree>
    <p:custDataLst>
      <p:tags r:id="rId1"/>
    </p:custDataLst>
    <p:extLst>
      <p:ext uri="{BB962C8B-B14F-4D97-AF65-F5344CB8AC3E}">
        <p14:creationId xmlns:p14="http://schemas.microsoft.com/office/powerpoint/2010/main" val="53230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xmlns="" id="{AA2955B8-59E6-446C-A0EB-B4C28BDCAC9C}"/>
              </a:ext>
            </a:extLst>
          </p:cNvPr>
          <p:cNvSpPr txBox="1"/>
          <p:nvPr/>
        </p:nvSpPr>
        <p:spPr>
          <a:xfrm>
            <a:off x="1774754" y="5573843"/>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d. Phản ứng của gà con đối với tiếng kêu của gà mẹ </a:t>
            </a:r>
          </a:p>
        </p:txBody>
      </p:sp>
      <p:pic>
        <p:nvPicPr>
          <p:cNvPr id="6150" name="Picture 6" descr="Chicks following chicken spring easter chickens Vector Image">
            <a:extLst>
              <a:ext uri="{FF2B5EF4-FFF2-40B4-BE49-F238E27FC236}">
                <a16:creationId xmlns:a16="http://schemas.microsoft.com/office/drawing/2014/main" xmlns="" id="{205A8EC9-C3CB-423A-8998-CF7B9CBA1D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339" b="23563"/>
          <a:stretch/>
        </p:blipFill>
        <p:spPr bwMode="auto">
          <a:xfrm>
            <a:off x="1794138" y="1021476"/>
            <a:ext cx="8603724" cy="423447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787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xmlns="" id="{AA2955B8-59E6-446C-A0EB-B4C28BDCAC9C}"/>
              </a:ext>
            </a:extLst>
          </p:cNvPr>
          <p:cNvSpPr txBox="1"/>
          <p:nvPr/>
        </p:nvSpPr>
        <p:spPr>
          <a:xfrm>
            <a:off x="916289" y="2990033"/>
            <a:ext cx="4343400" cy="87793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lnSpc>
                <a:spcPct val="125000"/>
              </a:lnSpc>
            </a:pPr>
            <a:r>
              <a:rPr lang="vi-VN" sz="2400" b="1">
                <a:solidFill>
                  <a:srgbClr val="C00000"/>
                </a:solidFill>
              </a:rPr>
              <a:t>e. Phản ứng của cây trầu bà đối với giá thể</a:t>
            </a:r>
          </a:p>
        </p:txBody>
      </p:sp>
      <p:pic>
        <p:nvPicPr>
          <p:cNvPr id="12" name="Picture 12" descr="Premium Photo | Golden pothos, devil's ivy, epipremnum aureum plant on wall">
            <a:extLst>
              <a:ext uri="{FF2B5EF4-FFF2-40B4-BE49-F238E27FC236}">
                <a16:creationId xmlns:a16="http://schemas.microsoft.com/office/drawing/2014/main" xmlns="" id="{6B11EA8D-F673-4312-A884-DACF4F4DC14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986" t="24575" b="590"/>
          <a:stretch/>
        </p:blipFill>
        <p:spPr bwMode="auto">
          <a:xfrm>
            <a:off x="6012542" y="346977"/>
            <a:ext cx="5011011" cy="61640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72364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996206" y="633042"/>
            <a:ext cx="8823664" cy="914400"/>
            <a:chOff x="1329259" y="576203"/>
            <a:chExt cx="8823664"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Quan sát hình rồi hoàn thành bảng theo mẫu:</a:t>
              </a:r>
            </a:p>
          </p:txBody>
        </p:sp>
      </p:grpSp>
      <p:grpSp>
        <p:nvGrpSpPr>
          <p:cNvPr id="38" name="Group 37">
            <a:extLst>
              <a:ext uri="{FF2B5EF4-FFF2-40B4-BE49-F238E27FC236}">
                <a16:creationId xmlns:a16="http://schemas.microsoft.com/office/drawing/2014/main" xmlns="" id="{1F892F65-DE53-47EB-93F9-97E2DB53FF82}"/>
              </a:ext>
            </a:extLst>
          </p:cNvPr>
          <p:cNvGrpSpPr/>
          <p:nvPr/>
        </p:nvGrpSpPr>
        <p:grpSpPr>
          <a:xfrm>
            <a:off x="494250" y="2033081"/>
            <a:ext cx="3727383" cy="2058911"/>
            <a:chOff x="730660" y="2033081"/>
            <a:chExt cx="3727383" cy="2058911"/>
          </a:xfrm>
        </p:grpSpPr>
        <p:pic>
          <p:nvPicPr>
            <p:cNvPr id="5122" name="Picture 2" descr="Plant Tropisms - Phototropism, Thigmotropism, and More">
              <a:extLst>
                <a:ext uri="{FF2B5EF4-FFF2-40B4-BE49-F238E27FC236}">
                  <a16:creationId xmlns:a16="http://schemas.microsoft.com/office/drawing/2014/main" xmlns="" id="{C4597F6F-9EC3-44E3-96F5-2625F06B052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37" r="5537"/>
            <a:stretch/>
          </p:blipFill>
          <p:spPr bwMode="auto">
            <a:xfrm>
              <a:off x="1235075" y="2033081"/>
              <a:ext cx="3222968"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xmlns="" id="{4FD86069-44A5-40C7-BFCD-319BFD41BE86}"/>
                </a:ext>
              </a:extLst>
            </p:cNvPr>
            <p:cNvGrpSpPr/>
            <p:nvPr/>
          </p:nvGrpSpPr>
          <p:grpSpPr>
            <a:xfrm>
              <a:off x="730660" y="3448608"/>
              <a:ext cx="486317" cy="643384"/>
              <a:chOff x="756854" y="3448608"/>
              <a:chExt cx="486317" cy="643384"/>
            </a:xfrm>
          </p:grpSpPr>
          <p:sp>
            <p:nvSpPr>
              <p:cNvPr id="2" name="Rectangle 1">
                <a:extLst>
                  <a:ext uri="{FF2B5EF4-FFF2-40B4-BE49-F238E27FC236}">
                    <a16:creationId xmlns:a16="http://schemas.microsoft.com/office/drawing/2014/main" xmlns="" id="{9F922953-166E-4551-AB5C-0000BE495596}"/>
                  </a:ext>
                </a:extLst>
              </p:cNvPr>
              <p:cNvSpPr/>
              <p:nvPr/>
            </p:nvSpPr>
            <p:spPr>
              <a:xfrm>
                <a:off x="756854" y="3448608"/>
                <a:ext cx="486317"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172308E-F606-436B-80A3-AF92BB49CED9}"/>
                  </a:ext>
                </a:extLst>
              </p:cNvPr>
              <p:cNvSpPr txBox="1"/>
              <p:nvPr/>
            </p:nvSpPr>
            <p:spPr>
              <a:xfrm>
                <a:off x="807491" y="3489640"/>
                <a:ext cx="385042" cy="523220"/>
              </a:xfrm>
              <a:prstGeom prst="rect">
                <a:avLst/>
              </a:prstGeom>
              <a:noFill/>
            </p:spPr>
            <p:txBody>
              <a:bodyPr wrap="none" rtlCol="0">
                <a:spAutoFit/>
              </a:bodyPr>
              <a:lstStyle/>
              <a:p>
                <a:pPr algn="ctr"/>
                <a:r>
                  <a:rPr lang="en-US" sz="2800" b="1">
                    <a:solidFill>
                      <a:srgbClr val="C00000"/>
                    </a:solidFill>
                  </a:rPr>
                  <a:t>a</a:t>
                </a:r>
              </a:p>
            </p:txBody>
          </p:sp>
        </p:grpSp>
      </p:grpSp>
      <p:grpSp>
        <p:nvGrpSpPr>
          <p:cNvPr id="49" name="Group 48">
            <a:extLst>
              <a:ext uri="{FF2B5EF4-FFF2-40B4-BE49-F238E27FC236}">
                <a16:creationId xmlns:a16="http://schemas.microsoft.com/office/drawing/2014/main" xmlns="" id="{EF82B88A-4E0D-4D26-9523-17BB29F054D0}"/>
              </a:ext>
            </a:extLst>
          </p:cNvPr>
          <p:cNvGrpSpPr/>
          <p:nvPr/>
        </p:nvGrpSpPr>
        <p:grpSpPr>
          <a:xfrm>
            <a:off x="4716437" y="2033080"/>
            <a:ext cx="3631962" cy="2058354"/>
            <a:chOff x="4972716" y="2033080"/>
            <a:chExt cx="3631962" cy="2058354"/>
          </a:xfrm>
        </p:grpSpPr>
        <p:pic>
          <p:nvPicPr>
            <p:cNvPr id="5124" name="Picture 4" descr="What Are The 5 Tropisms And The Plant's Response To Each? - WorldAtlas">
              <a:extLst>
                <a:ext uri="{FF2B5EF4-FFF2-40B4-BE49-F238E27FC236}">
                  <a16:creationId xmlns:a16="http://schemas.microsoft.com/office/drawing/2014/main" xmlns="" id="{1E7CC59E-F305-4161-89AB-8E37ED98DEA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3967" b="16379"/>
            <a:stretch/>
          </p:blipFill>
          <p:spPr bwMode="auto">
            <a:xfrm>
              <a:off x="5480332" y="2033080"/>
              <a:ext cx="3124346"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xmlns="" id="{C515B539-C881-40E4-8065-D4E0400622DA}"/>
                </a:ext>
              </a:extLst>
            </p:cNvPr>
            <p:cNvGrpSpPr/>
            <p:nvPr/>
          </p:nvGrpSpPr>
          <p:grpSpPr>
            <a:xfrm>
              <a:off x="4972716" y="3448050"/>
              <a:ext cx="486318" cy="643384"/>
              <a:chOff x="6190649" y="3448050"/>
              <a:chExt cx="486318" cy="643384"/>
            </a:xfrm>
          </p:grpSpPr>
          <p:sp>
            <p:nvSpPr>
              <p:cNvPr id="20" name="Rectangle 19">
                <a:extLst>
                  <a:ext uri="{FF2B5EF4-FFF2-40B4-BE49-F238E27FC236}">
                    <a16:creationId xmlns:a16="http://schemas.microsoft.com/office/drawing/2014/main" xmlns="" id="{0B73B5FB-A25C-4BDB-9988-CB10AED152E3}"/>
                  </a:ext>
                </a:extLst>
              </p:cNvPr>
              <p:cNvSpPr/>
              <p:nvPr/>
            </p:nvSpPr>
            <p:spPr>
              <a:xfrm>
                <a:off x="6190649" y="3448050"/>
                <a:ext cx="486318"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E699FD1-6EEB-488A-BC7B-54D95409EB66}"/>
                  </a:ext>
                </a:extLst>
              </p:cNvPr>
              <p:cNvSpPr txBox="1"/>
              <p:nvPr/>
            </p:nvSpPr>
            <p:spPr>
              <a:xfrm>
                <a:off x="6231669" y="3505312"/>
                <a:ext cx="404278" cy="523220"/>
              </a:xfrm>
              <a:prstGeom prst="rect">
                <a:avLst/>
              </a:prstGeom>
              <a:noFill/>
            </p:spPr>
            <p:txBody>
              <a:bodyPr wrap="none" rtlCol="0">
                <a:spAutoFit/>
              </a:bodyPr>
              <a:lstStyle/>
              <a:p>
                <a:pPr algn="ctr"/>
                <a:r>
                  <a:rPr lang="en-US" sz="2800" b="1">
                    <a:solidFill>
                      <a:srgbClr val="C00000"/>
                    </a:solidFill>
                  </a:rPr>
                  <a:t>b</a:t>
                </a:r>
              </a:p>
            </p:txBody>
          </p:sp>
        </p:grpSp>
      </p:grpSp>
      <p:grpSp>
        <p:nvGrpSpPr>
          <p:cNvPr id="50" name="Group 49">
            <a:extLst>
              <a:ext uri="{FF2B5EF4-FFF2-40B4-BE49-F238E27FC236}">
                <a16:creationId xmlns:a16="http://schemas.microsoft.com/office/drawing/2014/main" xmlns="" id="{18A02CF6-8EEE-45D3-9128-9A448AD37F1C}"/>
              </a:ext>
            </a:extLst>
          </p:cNvPr>
          <p:cNvGrpSpPr/>
          <p:nvPr/>
        </p:nvGrpSpPr>
        <p:grpSpPr>
          <a:xfrm>
            <a:off x="494527" y="4419600"/>
            <a:ext cx="3727383" cy="2057044"/>
            <a:chOff x="730660" y="4419600"/>
            <a:chExt cx="3727383" cy="2057044"/>
          </a:xfrm>
        </p:grpSpPr>
        <p:pic>
          <p:nvPicPr>
            <p:cNvPr id="5128" name="Picture 8" descr="Hot and cold temperatures Royalty Free Vector Image">
              <a:extLst>
                <a:ext uri="{FF2B5EF4-FFF2-40B4-BE49-F238E27FC236}">
                  <a16:creationId xmlns:a16="http://schemas.microsoft.com/office/drawing/2014/main" xmlns="" id="{C86B4B36-9603-4228-9FCC-A5F38D43F5A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868" b="33314"/>
            <a:stretch/>
          </p:blipFill>
          <p:spPr bwMode="auto">
            <a:xfrm>
              <a:off x="1254125" y="4419600"/>
              <a:ext cx="3203918" cy="203930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46A2AF55-A616-499E-8E40-F39AD54B6E5E}"/>
                </a:ext>
              </a:extLst>
            </p:cNvPr>
            <p:cNvGrpSpPr/>
            <p:nvPr/>
          </p:nvGrpSpPr>
          <p:grpSpPr>
            <a:xfrm>
              <a:off x="730660" y="5833260"/>
              <a:ext cx="504415" cy="643384"/>
              <a:chOff x="730660" y="5833260"/>
              <a:chExt cx="504415" cy="643384"/>
            </a:xfrm>
          </p:grpSpPr>
          <p:sp>
            <p:nvSpPr>
              <p:cNvPr id="21" name="Rectangle 20">
                <a:extLst>
                  <a:ext uri="{FF2B5EF4-FFF2-40B4-BE49-F238E27FC236}">
                    <a16:creationId xmlns:a16="http://schemas.microsoft.com/office/drawing/2014/main" xmlns="" id="{59A0F35F-456A-4E0A-BDAA-A043FBBBEC4B}"/>
                  </a:ext>
                </a:extLst>
              </p:cNvPr>
              <p:cNvSpPr/>
              <p:nvPr/>
            </p:nvSpPr>
            <p:spPr>
              <a:xfrm>
                <a:off x="730660" y="5833260"/>
                <a:ext cx="504415"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4567540E-3B62-43D7-A9B0-1A529883044B}"/>
                  </a:ext>
                </a:extLst>
              </p:cNvPr>
              <p:cNvSpPr txBox="1"/>
              <p:nvPr/>
            </p:nvSpPr>
            <p:spPr>
              <a:xfrm>
                <a:off x="790346" y="5867148"/>
                <a:ext cx="385042" cy="523220"/>
              </a:xfrm>
              <a:prstGeom prst="rect">
                <a:avLst/>
              </a:prstGeom>
              <a:noFill/>
            </p:spPr>
            <p:txBody>
              <a:bodyPr wrap="square" rtlCol="0">
                <a:spAutoFit/>
              </a:bodyPr>
              <a:lstStyle/>
              <a:p>
                <a:pPr algn="ctr"/>
                <a:r>
                  <a:rPr lang="en-US" sz="2800" b="1">
                    <a:solidFill>
                      <a:srgbClr val="C00000"/>
                    </a:solidFill>
                  </a:rPr>
                  <a:t>c</a:t>
                </a:r>
              </a:p>
            </p:txBody>
          </p:sp>
        </p:grpSp>
      </p:grpSp>
      <p:grpSp>
        <p:nvGrpSpPr>
          <p:cNvPr id="51" name="Group 50">
            <a:extLst>
              <a:ext uri="{FF2B5EF4-FFF2-40B4-BE49-F238E27FC236}">
                <a16:creationId xmlns:a16="http://schemas.microsoft.com/office/drawing/2014/main" xmlns="" id="{E2529420-925C-4F3F-BF07-E790078EBC4E}"/>
              </a:ext>
            </a:extLst>
          </p:cNvPr>
          <p:cNvGrpSpPr/>
          <p:nvPr/>
        </p:nvGrpSpPr>
        <p:grpSpPr>
          <a:xfrm>
            <a:off x="4716437" y="4419600"/>
            <a:ext cx="3629581" cy="2058354"/>
            <a:chOff x="4975097" y="4419600"/>
            <a:chExt cx="3629581" cy="2058354"/>
          </a:xfrm>
        </p:grpSpPr>
        <p:pic>
          <p:nvPicPr>
            <p:cNvPr id="23" name="Picture 6" descr="Chicks following chicken spring easter chickens Vector Image">
              <a:extLst>
                <a:ext uri="{FF2B5EF4-FFF2-40B4-BE49-F238E27FC236}">
                  <a16:creationId xmlns:a16="http://schemas.microsoft.com/office/drawing/2014/main" xmlns="" id="{271789AC-D0B1-48E6-8FF6-3B2878D814D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004" b="14306"/>
            <a:stretch/>
          </p:blipFill>
          <p:spPr bwMode="auto">
            <a:xfrm>
              <a:off x="5480332" y="4419600"/>
              <a:ext cx="3124346" cy="203949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6C67C0B6-CE85-4050-BDEF-64FD1BBF2908}"/>
                </a:ext>
              </a:extLst>
            </p:cNvPr>
            <p:cNvGrpSpPr/>
            <p:nvPr/>
          </p:nvGrpSpPr>
          <p:grpSpPr>
            <a:xfrm>
              <a:off x="4975097" y="5834570"/>
              <a:ext cx="485840" cy="643384"/>
              <a:chOff x="6190649" y="5834570"/>
              <a:chExt cx="485840" cy="643384"/>
            </a:xfrm>
          </p:grpSpPr>
          <p:sp>
            <p:nvSpPr>
              <p:cNvPr id="22" name="Rectangle 21">
                <a:extLst>
                  <a:ext uri="{FF2B5EF4-FFF2-40B4-BE49-F238E27FC236}">
                    <a16:creationId xmlns:a16="http://schemas.microsoft.com/office/drawing/2014/main" xmlns="" id="{34994D49-80F8-4BB3-92E2-225ECB0163B4}"/>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BC3A18D8-CE00-480B-A066-01A303A7A016}"/>
                  </a:ext>
                </a:extLst>
              </p:cNvPr>
              <p:cNvSpPr txBox="1"/>
              <p:nvPr/>
            </p:nvSpPr>
            <p:spPr>
              <a:xfrm>
                <a:off x="6231430" y="5894652"/>
                <a:ext cx="404278" cy="523220"/>
              </a:xfrm>
              <a:prstGeom prst="rect">
                <a:avLst/>
              </a:prstGeom>
              <a:noFill/>
              <a:ln w="38100">
                <a:noFill/>
              </a:ln>
            </p:spPr>
            <p:txBody>
              <a:bodyPr wrap="none" rtlCol="0">
                <a:spAutoFit/>
              </a:bodyPr>
              <a:lstStyle/>
              <a:p>
                <a:pPr algn="ctr"/>
                <a:r>
                  <a:rPr lang="en-US" sz="2800" b="1">
                    <a:solidFill>
                      <a:srgbClr val="C00000"/>
                    </a:solidFill>
                  </a:rPr>
                  <a:t>d</a:t>
                </a:r>
              </a:p>
            </p:txBody>
          </p:sp>
        </p:grpSp>
      </p:grpSp>
      <p:grpSp>
        <p:nvGrpSpPr>
          <p:cNvPr id="52" name="Group 51">
            <a:extLst>
              <a:ext uri="{FF2B5EF4-FFF2-40B4-BE49-F238E27FC236}">
                <a16:creationId xmlns:a16="http://schemas.microsoft.com/office/drawing/2014/main" xmlns="" id="{5B5E4638-A624-4BA3-A510-041BBF978ABB}"/>
              </a:ext>
            </a:extLst>
          </p:cNvPr>
          <p:cNvGrpSpPr/>
          <p:nvPr/>
        </p:nvGrpSpPr>
        <p:grpSpPr>
          <a:xfrm>
            <a:off x="8840545" y="2033080"/>
            <a:ext cx="2856929" cy="4444874"/>
            <a:chOff x="8935882" y="2033080"/>
            <a:chExt cx="2856929" cy="4444874"/>
          </a:xfrm>
        </p:grpSpPr>
        <p:pic>
          <p:nvPicPr>
            <p:cNvPr id="32" name="Picture 12" descr="Premium Photo | Golden pothos, devil's ivy, epipremnum aureum plant on wall">
              <a:extLst>
                <a:ext uri="{FF2B5EF4-FFF2-40B4-BE49-F238E27FC236}">
                  <a16:creationId xmlns:a16="http://schemas.microsoft.com/office/drawing/2014/main" xmlns="" id="{D85E1B71-EE81-4049-BF9B-43A28E28A9E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765" r="9833"/>
            <a:stretch/>
          </p:blipFill>
          <p:spPr bwMode="auto">
            <a:xfrm>
              <a:off x="9440707" y="2033080"/>
              <a:ext cx="2352104" cy="442601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xmlns="" id="{1209780E-CAB3-487A-9345-BE7E6372817C}"/>
                </a:ext>
              </a:extLst>
            </p:cNvPr>
            <p:cNvGrpSpPr/>
            <p:nvPr/>
          </p:nvGrpSpPr>
          <p:grpSpPr>
            <a:xfrm>
              <a:off x="8935882" y="5834570"/>
              <a:ext cx="485840" cy="643384"/>
              <a:chOff x="6190649" y="5834570"/>
              <a:chExt cx="485840" cy="643384"/>
            </a:xfrm>
          </p:grpSpPr>
          <p:sp>
            <p:nvSpPr>
              <p:cNvPr id="47" name="Rectangle 46">
                <a:extLst>
                  <a:ext uri="{FF2B5EF4-FFF2-40B4-BE49-F238E27FC236}">
                    <a16:creationId xmlns:a16="http://schemas.microsoft.com/office/drawing/2014/main" xmlns="" id="{1F9D17DA-66F0-4E65-B215-A7B0C83F282A}"/>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1BE6CBD2-E5A2-47D6-8DF6-1D2AC82E9609}"/>
                  </a:ext>
                </a:extLst>
              </p:cNvPr>
              <p:cNvSpPr txBox="1"/>
              <p:nvPr/>
            </p:nvSpPr>
            <p:spPr>
              <a:xfrm>
                <a:off x="6241048" y="5894652"/>
                <a:ext cx="385042" cy="523220"/>
              </a:xfrm>
              <a:prstGeom prst="rect">
                <a:avLst/>
              </a:prstGeom>
              <a:noFill/>
              <a:ln w="38100">
                <a:noFill/>
              </a:ln>
            </p:spPr>
            <p:txBody>
              <a:bodyPr wrap="none" rtlCol="0">
                <a:spAutoFit/>
              </a:bodyPr>
              <a:lstStyle/>
              <a:p>
                <a:pPr algn="ctr"/>
                <a:r>
                  <a:rPr lang="en-US" sz="2800" b="1">
                    <a:solidFill>
                      <a:srgbClr val="C00000"/>
                    </a:solidFill>
                  </a:rPr>
                  <a:t>e</a:t>
                </a:r>
              </a:p>
            </p:txBody>
          </p:sp>
        </p:grpSp>
      </p:grpSp>
    </p:spTree>
    <p:custDataLst>
      <p:tags r:id="rId1"/>
    </p:custDataLst>
    <p:extLst>
      <p:ext uri="{BB962C8B-B14F-4D97-AF65-F5344CB8AC3E}">
        <p14:creationId xmlns:p14="http://schemas.microsoft.com/office/powerpoint/2010/main" val="17889020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996206" y="633042"/>
            <a:ext cx="9471894" cy="914400"/>
            <a:chOff x="1329259" y="576203"/>
            <a:chExt cx="9471894"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84610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xmlns="" id="{1F6D3EB9-FED2-4160-8687-88D329F8BDC8}"/>
              </a:ext>
            </a:extLst>
          </p:cNvPr>
          <p:cNvGraphicFramePr>
            <a:graphicFrameLocks noGrp="1"/>
          </p:cNvGraphicFramePr>
          <p:nvPr>
            <p:extLst>
              <p:ext uri="{D42A27DB-BD31-4B8C-83A1-F6EECF244321}">
                <p14:modId xmlns:p14="http://schemas.microsoft.com/office/powerpoint/2010/main" val="3231397393"/>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xmlns="" val="662557893"/>
                    </a:ext>
                  </a:extLst>
                </a:gridCol>
                <a:gridCol w="2286000">
                  <a:extLst>
                    <a:ext uri="{9D8B030D-6E8A-4147-A177-3AD203B41FA5}">
                      <a16:colId xmlns:a16="http://schemas.microsoft.com/office/drawing/2014/main" xmlns="" val="4027861904"/>
                    </a:ext>
                  </a:extLst>
                </a:gridCol>
                <a:gridCol w="7124700">
                  <a:extLst>
                    <a:ext uri="{9D8B030D-6E8A-4147-A177-3AD203B41FA5}">
                      <a16:colId xmlns:a16="http://schemas.microsoft.com/office/drawing/2014/main" xmlns=""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xmlns=""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dirty="0"/>
                        <a:t>Ánh sáng</a:t>
                      </a:r>
                    </a:p>
                  </a:txBody>
                  <a:tcPr anchor="ctr">
                    <a:solidFill>
                      <a:schemeClr val="accent4">
                        <a:lumMod val="20000"/>
                        <a:lumOff val="80000"/>
                      </a:schemeClr>
                    </a:solidFill>
                  </a:tcPr>
                </a:tc>
                <a:tc>
                  <a:txBody>
                    <a:bodyPr/>
                    <a:lstStyle/>
                    <a:p>
                      <a:pPr algn="ctr"/>
                      <a:r>
                        <a:rPr lang="vi-VN" sz="2000" noProof="0" dirty="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xmlns=""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xmlns=""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xmlns=""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xmlns=""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xmlns="" val="2811158704"/>
                  </a:ext>
                </a:extLst>
              </a:tr>
            </a:tbl>
          </a:graphicData>
        </a:graphic>
      </p:graphicFrame>
    </p:spTree>
    <p:custDataLst>
      <p:tags r:id="rId1"/>
    </p:custDataLst>
    <p:extLst>
      <p:ext uri="{BB962C8B-B14F-4D97-AF65-F5344CB8AC3E}">
        <p14:creationId xmlns:p14="http://schemas.microsoft.com/office/powerpoint/2010/main" val="1577219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996206" y="633042"/>
            <a:ext cx="9281394" cy="914400"/>
            <a:chOff x="1329259" y="576203"/>
            <a:chExt cx="9281394"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82705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xmlns="" id="{1F6D3EB9-FED2-4160-8687-88D329F8BDC8}"/>
              </a:ext>
            </a:extLst>
          </p:cNvPr>
          <p:cNvGraphicFramePr>
            <a:graphicFrameLocks noGrp="1"/>
          </p:cNvGraphicFramePr>
          <p:nvPr>
            <p:extLst>
              <p:ext uri="{D42A27DB-BD31-4B8C-83A1-F6EECF244321}">
                <p14:modId xmlns:p14="http://schemas.microsoft.com/office/powerpoint/2010/main" val="1521387334"/>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xmlns="" val="662557893"/>
                    </a:ext>
                  </a:extLst>
                </a:gridCol>
                <a:gridCol w="2286000">
                  <a:extLst>
                    <a:ext uri="{9D8B030D-6E8A-4147-A177-3AD203B41FA5}">
                      <a16:colId xmlns:a16="http://schemas.microsoft.com/office/drawing/2014/main" xmlns="" val="4027861904"/>
                    </a:ext>
                  </a:extLst>
                </a:gridCol>
                <a:gridCol w="7124700">
                  <a:extLst>
                    <a:ext uri="{9D8B030D-6E8A-4147-A177-3AD203B41FA5}">
                      <a16:colId xmlns:a16="http://schemas.microsoft.com/office/drawing/2014/main" xmlns=""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xmlns=""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a:t>Ánh sáng</a:t>
                      </a:r>
                    </a:p>
                  </a:txBody>
                  <a:tcPr anchor="ctr">
                    <a:solidFill>
                      <a:schemeClr val="accent4">
                        <a:lumMod val="20000"/>
                        <a:lumOff val="80000"/>
                      </a:schemeClr>
                    </a:solidFill>
                  </a:tcPr>
                </a:tc>
                <a:tc>
                  <a:txBody>
                    <a:bodyPr/>
                    <a:lstStyle/>
                    <a:p>
                      <a:pPr algn="ctr"/>
                      <a:r>
                        <a:rPr lang="vi-VN" sz="2000" noProof="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xmlns=""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Nguồn nước</a:t>
                      </a:r>
                    </a:p>
                  </a:txBody>
                  <a:tcPr anchor="ctr">
                    <a:solidFill>
                      <a:schemeClr val="accent4">
                        <a:lumMod val="20000"/>
                        <a:lumOff val="80000"/>
                      </a:schemeClr>
                    </a:solidFill>
                  </a:tcPr>
                </a:tc>
                <a:tc>
                  <a:txBody>
                    <a:bodyPr/>
                    <a:lstStyle/>
                    <a:p>
                      <a:pPr algn="ctr"/>
                      <a:r>
                        <a:rPr lang="vi-VN" sz="2000" noProof="0"/>
                        <a:t>Rễ cây mọc hướng về phía có nguồn nước</a:t>
                      </a:r>
                    </a:p>
                  </a:txBody>
                  <a:tcPr anchor="ctr">
                    <a:solidFill>
                      <a:schemeClr val="accent4">
                        <a:lumMod val="20000"/>
                        <a:lumOff val="80000"/>
                      </a:schemeClr>
                    </a:solidFill>
                  </a:tcPr>
                </a:tc>
                <a:extLst>
                  <a:ext uri="{0D108BD9-81ED-4DB2-BD59-A6C34878D82A}">
                    <a16:rowId xmlns:a16="http://schemas.microsoft.com/office/drawing/2014/main" xmlns=""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dirty="0"/>
                        <a:t>Nhiệt độ thấp/cao</a:t>
                      </a:r>
                    </a:p>
                  </a:txBody>
                  <a:tcPr anchor="ctr">
                    <a:solidFill>
                      <a:schemeClr val="accent4">
                        <a:lumMod val="20000"/>
                        <a:lumOff val="80000"/>
                      </a:schemeClr>
                    </a:solidFill>
                  </a:tcPr>
                </a:tc>
                <a:tc>
                  <a:txBody>
                    <a:bodyPr/>
                    <a:lstStyle/>
                    <a:p>
                      <a:pPr algn="ctr"/>
                      <a:r>
                        <a:rPr lang="vi-VN" sz="2000" noProof="0" dirty="0"/>
                        <a:t>Run rẩy/toát mồ hôi</a:t>
                      </a:r>
                    </a:p>
                  </a:txBody>
                  <a:tcPr anchor="ctr">
                    <a:solidFill>
                      <a:schemeClr val="accent4">
                        <a:lumMod val="20000"/>
                        <a:lumOff val="80000"/>
                      </a:schemeClr>
                    </a:solidFill>
                  </a:tcPr>
                </a:tc>
                <a:extLst>
                  <a:ext uri="{0D108BD9-81ED-4DB2-BD59-A6C34878D82A}">
                    <a16:rowId xmlns:a16="http://schemas.microsoft.com/office/drawing/2014/main" xmlns=""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dirty="0"/>
                        <a:t>Tiếng gà mẹ</a:t>
                      </a:r>
                    </a:p>
                  </a:txBody>
                  <a:tcPr anchor="ctr">
                    <a:solidFill>
                      <a:schemeClr val="accent4">
                        <a:lumMod val="20000"/>
                        <a:lumOff val="80000"/>
                      </a:schemeClr>
                    </a:solidFill>
                  </a:tcPr>
                </a:tc>
                <a:tc>
                  <a:txBody>
                    <a:bodyPr/>
                    <a:lstStyle/>
                    <a:p>
                      <a:pPr algn="ctr"/>
                      <a:r>
                        <a:rPr lang="vi-VN" sz="2000" noProof="0" dirty="0"/>
                        <a:t>Gà con chạy tới nơi có gà mẹ</a:t>
                      </a:r>
                    </a:p>
                  </a:txBody>
                  <a:tcPr anchor="ctr">
                    <a:solidFill>
                      <a:schemeClr val="accent4">
                        <a:lumMod val="20000"/>
                        <a:lumOff val="80000"/>
                      </a:schemeClr>
                    </a:solidFill>
                  </a:tcPr>
                </a:tc>
                <a:extLst>
                  <a:ext uri="{0D108BD9-81ED-4DB2-BD59-A6C34878D82A}">
                    <a16:rowId xmlns:a16="http://schemas.microsoft.com/office/drawing/2014/main" xmlns=""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dirty="0"/>
                        <a:t>Giá thể</a:t>
                      </a:r>
                    </a:p>
                  </a:txBody>
                  <a:tcPr anchor="ctr">
                    <a:solidFill>
                      <a:schemeClr val="accent4">
                        <a:lumMod val="20000"/>
                        <a:lumOff val="80000"/>
                      </a:schemeClr>
                    </a:solidFill>
                  </a:tcPr>
                </a:tc>
                <a:tc>
                  <a:txBody>
                    <a:bodyPr/>
                    <a:lstStyle/>
                    <a:p>
                      <a:pPr algn="ctr"/>
                      <a:r>
                        <a:rPr lang="vi-VN" sz="2000" noProof="0" dirty="0"/>
                        <a:t>Cây bám vào giá thể</a:t>
                      </a:r>
                    </a:p>
                  </a:txBody>
                  <a:tcPr anchor="ctr">
                    <a:solidFill>
                      <a:schemeClr val="accent4">
                        <a:lumMod val="20000"/>
                        <a:lumOff val="80000"/>
                      </a:schemeClr>
                    </a:solidFill>
                  </a:tcPr>
                </a:tc>
                <a:extLst>
                  <a:ext uri="{0D108BD9-81ED-4DB2-BD59-A6C34878D82A}">
                    <a16:rowId xmlns:a16="http://schemas.microsoft.com/office/drawing/2014/main" xmlns="" val="2811158704"/>
                  </a:ext>
                </a:extLst>
              </a:tr>
            </a:tbl>
          </a:graphicData>
        </a:graphic>
      </p:graphicFrame>
      <p:sp>
        <p:nvSpPr>
          <p:cNvPr id="2" name="Rectangle 1">
            <a:extLst>
              <a:ext uri="{FF2B5EF4-FFF2-40B4-BE49-F238E27FC236}">
                <a16:creationId xmlns:a16="http://schemas.microsoft.com/office/drawing/2014/main" xmlns="" id="{8B317275-6538-D07A-4A44-98A0DDCC0330}"/>
              </a:ext>
            </a:extLst>
          </p:cNvPr>
          <p:cNvSpPr/>
          <p:nvPr/>
        </p:nvSpPr>
        <p:spPr>
          <a:xfrm>
            <a:off x="2188230" y="328403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5D5BD0D-9657-C1E8-9302-68A6F7022872}"/>
              </a:ext>
            </a:extLst>
          </p:cNvPr>
          <p:cNvSpPr/>
          <p:nvPr/>
        </p:nvSpPr>
        <p:spPr>
          <a:xfrm>
            <a:off x="2188230" y="408648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EEE4B8A-45CA-0762-2763-8157EC9125EE}"/>
              </a:ext>
            </a:extLst>
          </p:cNvPr>
          <p:cNvSpPr/>
          <p:nvPr/>
        </p:nvSpPr>
        <p:spPr>
          <a:xfrm>
            <a:off x="2188230" y="487972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E7E1481-6489-251F-3EF9-7DCABF7E76C1}"/>
              </a:ext>
            </a:extLst>
          </p:cNvPr>
          <p:cNvSpPr/>
          <p:nvPr/>
        </p:nvSpPr>
        <p:spPr>
          <a:xfrm>
            <a:off x="2188230" y="568217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ACFB48FA-FA9B-D87B-FA2D-45FD80EBFE88}"/>
              </a:ext>
            </a:extLst>
          </p:cNvPr>
          <p:cNvSpPr/>
          <p:nvPr/>
        </p:nvSpPr>
        <p:spPr>
          <a:xfrm>
            <a:off x="4706379" y="5686655"/>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FBA6BD33-1FB2-358D-F008-1E19F247B1A6}"/>
              </a:ext>
            </a:extLst>
          </p:cNvPr>
          <p:cNvSpPr/>
          <p:nvPr/>
        </p:nvSpPr>
        <p:spPr>
          <a:xfrm>
            <a:off x="4706379" y="4879727"/>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63486A2-AAAD-DB05-99C6-E315A28A1C88}"/>
              </a:ext>
            </a:extLst>
          </p:cNvPr>
          <p:cNvSpPr/>
          <p:nvPr/>
        </p:nvSpPr>
        <p:spPr>
          <a:xfrm>
            <a:off x="4706379" y="4086482"/>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3C48A5A1-6B3B-96C6-596D-26BC8EA1DC11}"/>
              </a:ext>
            </a:extLst>
          </p:cNvPr>
          <p:cNvSpPr/>
          <p:nvPr/>
        </p:nvSpPr>
        <p:spPr>
          <a:xfrm>
            <a:off x="4706378" y="3290078"/>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80957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6" presetClass="exit" presetSubtype="21" fill="hold" grpId="0" nodeType="with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xmlns="" id="{5FF3FF53-EF7A-4766-9D8E-846168E6F0E9}"/>
              </a:ext>
            </a:extLst>
          </p:cNvPr>
          <p:cNvGrpSpPr/>
          <p:nvPr/>
        </p:nvGrpSpPr>
        <p:grpSpPr>
          <a:xfrm>
            <a:off x="1684168" y="610435"/>
            <a:ext cx="8904406" cy="1288814"/>
            <a:chOff x="1996206" y="2784593"/>
            <a:chExt cx="8904406" cy="1288814"/>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6206"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3007044" y="2784593"/>
              <a:ext cx="7893568"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Nêu thêm một số ví dụ về hiện tượng cảm ứng ở động vật và thực vật. Chỉ rõ tác nhân kích thích và phản ứng của sinh vật.</a:t>
              </a:r>
            </a:p>
          </p:txBody>
        </p:sp>
      </p:grpSp>
      <p:grpSp>
        <p:nvGrpSpPr>
          <p:cNvPr id="15" name="Group 14">
            <a:extLst>
              <a:ext uri="{FF2B5EF4-FFF2-40B4-BE49-F238E27FC236}">
                <a16:creationId xmlns:a16="http://schemas.microsoft.com/office/drawing/2014/main" xmlns="" id="{8EA25583-1FFB-4496-BDAF-173070486CD9}"/>
              </a:ext>
            </a:extLst>
          </p:cNvPr>
          <p:cNvGrpSpPr/>
          <p:nvPr/>
        </p:nvGrpSpPr>
        <p:grpSpPr>
          <a:xfrm>
            <a:off x="534098" y="2251753"/>
            <a:ext cx="1524000" cy="457250"/>
            <a:chOff x="800100" y="1783116"/>
            <a:chExt cx="1524000" cy="457250"/>
          </a:xfrm>
        </p:grpSpPr>
        <p:sp>
          <p:nvSpPr>
            <p:cNvPr id="16" name="Rectangle 15">
              <a:extLst>
                <a:ext uri="{FF2B5EF4-FFF2-40B4-BE49-F238E27FC236}">
                  <a16:creationId xmlns:a16="http://schemas.microsoft.com/office/drawing/2014/main" xmlns="" id="{315837F7-E841-4EEF-B91B-9D7F09241B7B}"/>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xmlns="" id="{B4AA1844-FDC0-4DC2-B037-F202B3BEE98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xmlns="" id="{8B3D334E-A056-4960-A29C-B36E371F0FF8}"/>
              </a:ext>
            </a:extLst>
          </p:cNvPr>
          <p:cNvSpPr txBox="1"/>
          <p:nvPr/>
        </p:nvSpPr>
        <p:spPr>
          <a:xfrm>
            <a:off x="1912257" y="2996060"/>
            <a:ext cx="9440845" cy="2840008"/>
          </a:xfrm>
          <a:prstGeom prst="rect">
            <a:avLst/>
          </a:prstGeom>
          <a:noFill/>
        </p:spPr>
        <p:txBody>
          <a:bodyPr wrap="square" lIns="0" tIns="0" rIns="0" bIns="0" rtlCol="0">
            <a:spAutoFit/>
          </a:bodyPr>
          <a:lstStyle/>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Con người nổi da gà khi trời lạnh.</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Gà chạy đến khi có người cho ăn.</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Chó sủa khi gặp người lạ.</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Cây hoa quỳnh nở vào ban đêm.</a:t>
            </a:r>
          </a:p>
        </p:txBody>
      </p:sp>
    </p:spTree>
    <p:custDataLst>
      <p:tags r:id="rId1"/>
    </p:custDataLst>
    <p:extLst>
      <p:ext uri="{BB962C8B-B14F-4D97-AF65-F5344CB8AC3E}">
        <p14:creationId xmlns:p14="http://schemas.microsoft.com/office/powerpoint/2010/main" val="36874421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24" name="Picture 6">
            <a:extLst>
              <a:ext uri="{FF2B5EF4-FFF2-40B4-BE49-F238E27FC236}">
                <a16:creationId xmlns:a16="http://schemas.microsoft.com/office/drawing/2014/main" xmlns="" id="{B4B2EE6E-A75A-4A1A-AB49-17385D4107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819" y="1418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B47AF0D9-48C7-48D4-B2BA-74FC9CE9F993}"/>
              </a:ext>
            </a:extLst>
          </p:cNvPr>
          <p:cNvSpPr txBox="1"/>
          <p:nvPr/>
        </p:nvSpPr>
        <p:spPr>
          <a:xfrm>
            <a:off x="1892707" y="1284992"/>
            <a:ext cx="9436474"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b="1" dirty="0">
                <a:solidFill>
                  <a:srgbClr val="C00000"/>
                </a:solidFill>
              </a:rPr>
              <a:t>Câu hỏi: </a:t>
            </a:r>
            <a:r>
              <a:rPr lang="vi-VN" dirty="0"/>
              <a:t>Nếu các sinh vật không có phản ứng đối với các kích thích đến từ môi trường (ví dụ: cây ở hình không có phản ứng hướng về phía có ánh sáng) thì điều gì sẽ xảy ra? Từ đó cho biết vai trò của cảm ứng với sinh vật.</a:t>
            </a:r>
          </a:p>
        </p:txBody>
      </p:sp>
      <p:grpSp>
        <p:nvGrpSpPr>
          <p:cNvPr id="26" name="Group 25">
            <a:extLst>
              <a:ext uri="{FF2B5EF4-FFF2-40B4-BE49-F238E27FC236}">
                <a16:creationId xmlns:a16="http://schemas.microsoft.com/office/drawing/2014/main" xmlns="" id="{EAD188EF-16AB-416D-9352-E5323FFC172F}"/>
              </a:ext>
            </a:extLst>
          </p:cNvPr>
          <p:cNvGrpSpPr/>
          <p:nvPr/>
        </p:nvGrpSpPr>
        <p:grpSpPr>
          <a:xfrm>
            <a:off x="435218" y="2744564"/>
            <a:ext cx="1524000" cy="457250"/>
            <a:chOff x="800100" y="1783116"/>
            <a:chExt cx="1524000" cy="457250"/>
          </a:xfrm>
        </p:grpSpPr>
        <p:sp>
          <p:nvSpPr>
            <p:cNvPr id="27" name="Rectangle 26">
              <a:extLst>
                <a:ext uri="{FF2B5EF4-FFF2-40B4-BE49-F238E27FC236}">
                  <a16:creationId xmlns:a16="http://schemas.microsoft.com/office/drawing/2014/main" xmlns="" id="{CEC5D7DD-152D-447C-8DF4-D1EBDCFDFABE}"/>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xmlns="" id="{65030DC6-BF89-4FDD-832B-DED1106C5AF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9" name="TextBox 28">
            <a:extLst>
              <a:ext uri="{FF2B5EF4-FFF2-40B4-BE49-F238E27FC236}">
                <a16:creationId xmlns:a16="http://schemas.microsoft.com/office/drawing/2014/main" xmlns="" id="{747D2618-F2F8-4870-86AA-E96C92C12275}"/>
              </a:ext>
            </a:extLst>
          </p:cNvPr>
          <p:cNvSpPr txBox="1"/>
          <p:nvPr/>
        </p:nvSpPr>
        <p:spPr>
          <a:xfrm>
            <a:off x="1813377" y="3568626"/>
            <a:ext cx="4130223" cy="804772"/>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Thì sinh vật sẽ không thích ứng được với môi trường sống.</a:t>
            </a:r>
            <a:endParaRPr lang="en-US" sz="2200" dirty="0"/>
          </a:p>
        </p:txBody>
      </p:sp>
      <p:pic>
        <p:nvPicPr>
          <p:cNvPr id="30" name="Picture 2">
            <a:extLst>
              <a:ext uri="{FF2B5EF4-FFF2-40B4-BE49-F238E27FC236}">
                <a16:creationId xmlns:a16="http://schemas.microsoft.com/office/drawing/2014/main" xmlns="" id="{029C2732-B139-4DA2-9BA4-0A5760432B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1540" y="369355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2155633C-4FE0-4880-966B-4B64E0A8CB7A}"/>
              </a:ext>
            </a:extLst>
          </p:cNvPr>
          <p:cNvSpPr txBox="1"/>
          <p:nvPr/>
        </p:nvSpPr>
        <p:spPr>
          <a:xfrm>
            <a:off x="1813377" y="4992083"/>
            <a:ext cx="4130223" cy="1227965"/>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Cảm ứng giúp sinh vật thích ứng với những thay đổi của môi trường để tồn tại và phát triển.</a:t>
            </a:r>
            <a:endParaRPr lang="en-US" sz="2200" dirty="0"/>
          </a:p>
        </p:txBody>
      </p:sp>
      <p:pic>
        <p:nvPicPr>
          <p:cNvPr id="32" name="Picture 2">
            <a:extLst>
              <a:ext uri="{FF2B5EF4-FFF2-40B4-BE49-F238E27FC236}">
                <a16:creationId xmlns:a16="http://schemas.microsoft.com/office/drawing/2014/main" xmlns="" id="{525BD015-FC97-499D-9A5E-EDA0B65C6A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1540" y="52403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Truth About Phototropism | amomentofscience - Indiana Public Media">
            <a:extLst>
              <a:ext uri="{FF2B5EF4-FFF2-40B4-BE49-F238E27FC236}">
                <a16:creationId xmlns:a16="http://schemas.microsoft.com/office/drawing/2014/main" xmlns="" id="{341162CA-168C-443B-80AA-AA29C9182E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10" r="3310"/>
          <a:stretch/>
        </p:blipFill>
        <p:spPr bwMode="auto">
          <a:xfrm>
            <a:off x="6334784" y="2744564"/>
            <a:ext cx="5213262" cy="372188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6430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5" name="TextBox 24">
            <a:extLst>
              <a:ext uri="{FF2B5EF4-FFF2-40B4-BE49-F238E27FC236}">
                <a16:creationId xmlns:a16="http://schemas.microsoft.com/office/drawing/2014/main" xmlns="" id="{B47AF0D9-48C7-48D4-B2BA-74FC9CE9F993}"/>
              </a:ext>
            </a:extLst>
          </p:cNvPr>
          <p:cNvSpPr txBox="1"/>
          <p:nvPr/>
        </p:nvSpPr>
        <p:spPr>
          <a:xfrm>
            <a:off x="2174029" y="1469412"/>
            <a:ext cx="867886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Cảm ứng giúp sinh vật </a:t>
            </a:r>
            <a:r>
              <a:rPr lang="vi-VN" sz="2400" b="1" dirty="0">
                <a:solidFill>
                  <a:srgbClr val="FF0000"/>
                </a:solidFill>
              </a:rPr>
              <a:t>thích ứng với những thay đổi của môi trường</a:t>
            </a:r>
            <a:r>
              <a:rPr lang="vi-VN" sz="2400" dirty="0">
                <a:solidFill>
                  <a:srgbClr val="FF0000"/>
                </a:solidFill>
              </a:rPr>
              <a:t> </a:t>
            </a:r>
            <a:r>
              <a:rPr lang="vi-VN" sz="2400" dirty="0"/>
              <a:t>để tồn tại và phát triển.</a:t>
            </a:r>
          </a:p>
        </p:txBody>
      </p:sp>
      <p:pic>
        <p:nvPicPr>
          <p:cNvPr id="15" name="Picture 2">
            <a:extLst>
              <a:ext uri="{FF2B5EF4-FFF2-40B4-BE49-F238E27FC236}">
                <a16:creationId xmlns:a16="http://schemas.microsoft.com/office/drawing/2014/main" xmlns="" id="{F1D6426E-B67A-40C6-BFEF-FD91758D3B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728" y="150694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w Animals React to Inequality | Psychology Today">
            <a:extLst>
              <a:ext uri="{FF2B5EF4-FFF2-40B4-BE49-F238E27FC236}">
                <a16:creationId xmlns:a16="http://schemas.microsoft.com/office/drawing/2014/main" xmlns="" id="{2DD8B920-F168-499A-8B69-C319C657FFE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33" r="11233"/>
          <a:stretch/>
        </p:blipFill>
        <p:spPr bwMode="auto">
          <a:xfrm>
            <a:off x="457200" y="2677806"/>
            <a:ext cx="5410200" cy="365330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6388" name="Picture 4" descr="Plants are more intelligent than you may think • Earth.com">
            <a:extLst>
              <a:ext uri="{FF2B5EF4-FFF2-40B4-BE49-F238E27FC236}">
                <a16:creationId xmlns:a16="http://schemas.microsoft.com/office/drawing/2014/main" xmlns="" id="{C13C5274-4278-4E35-97A7-B270211304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2673513"/>
            <a:ext cx="5410201" cy="3657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63397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xmlns=""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xmlns=""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xmlns=""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xmlns=""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xmlns=""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xmlns="" id="{67A9EFFB-7625-4901-9576-E1989BA24E62}"/>
              </a:ext>
            </a:extLst>
          </p:cNvPr>
          <p:cNvSpPr txBox="1"/>
          <p:nvPr/>
        </p:nvSpPr>
        <p:spPr>
          <a:xfrm>
            <a:off x="1419337" y="3784791"/>
            <a:ext cx="9353331" cy="1106713"/>
          </a:xfrm>
          <a:prstGeom prst="rect">
            <a:avLst/>
          </a:prstGeom>
          <a:noFill/>
        </p:spPr>
        <p:txBody>
          <a:bodyPr wrap="none" lIns="0" tIns="0" rIns="0" bIns="0" rtlCol="0">
            <a:spAutoFit/>
          </a:bodyPr>
          <a:lstStyle/>
          <a:p>
            <a:pPr algn="ctr">
              <a:lnSpc>
                <a:spcPct val="120000"/>
              </a:lnSpc>
            </a:pPr>
            <a:r>
              <a:rPr lang="en-US" sz="6600" b="1" spc="-80">
                <a:solidFill>
                  <a:schemeClr val="bg1"/>
                </a:solidFill>
              </a:rPr>
              <a:t>TẬP TÍNH Ở ĐỘNG VẬT</a:t>
            </a:r>
          </a:p>
        </p:txBody>
      </p:sp>
      <p:grpSp>
        <p:nvGrpSpPr>
          <p:cNvPr id="6" name="Group 5">
            <a:extLst>
              <a:ext uri="{FF2B5EF4-FFF2-40B4-BE49-F238E27FC236}">
                <a16:creationId xmlns:a16="http://schemas.microsoft.com/office/drawing/2014/main" xmlns="" id="{27816415-09B5-4687-B2D2-B0F32588267B}"/>
              </a:ext>
            </a:extLst>
          </p:cNvPr>
          <p:cNvGrpSpPr/>
          <p:nvPr/>
        </p:nvGrpSpPr>
        <p:grpSpPr>
          <a:xfrm>
            <a:off x="4021289" y="2101881"/>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xmlns=""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2</a:t>
              </a:r>
            </a:p>
          </p:txBody>
        </p:sp>
      </p:grpSp>
      <p:pic>
        <p:nvPicPr>
          <p:cNvPr id="126" name="Picture 125">
            <a:extLst>
              <a:ext uri="{FF2B5EF4-FFF2-40B4-BE49-F238E27FC236}">
                <a16:creationId xmlns:a16="http://schemas.microsoft.com/office/drawing/2014/main" xmlns=""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xmlns="" id="{3E43D7D9-EF48-454D-8169-2D0C22DE983B}"/>
              </a:ext>
            </a:extLst>
          </p:cNvPr>
          <p:cNvGrpSpPr/>
          <p:nvPr/>
        </p:nvGrpSpPr>
        <p:grpSpPr>
          <a:xfrm rot="12600000" flipH="1" flipV="1">
            <a:off x="2513189" y="2138898"/>
            <a:ext cx="1186113" cy="1003465"/>
            <a:chOff x="9909467" y="4975537"/>
            <a:chExt cx="1774754" cy="1501461"/>
          </a:xfrm>
        </p:grpSpPr>
        <p:pic>
          <p:nvPicPr>
            <p:cNvPr id="25" name="Picture 24">
              <a:extLst>
                <a:ext uri="{FF2B5EF4-FFF2-40B4-BE49-F238E27FC236}">
                  <a16:creationId xmlns:a16="http://schemas.microsoft.com/office/drawing/2014/main" xmlns=""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xmlns=""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xmlns="" id="{51405DC4-EFED-4BB7-9F9D-532B828B1143}"/>
              </a:ext>
            </a:extLst>
          </p:cNvPr>
          <p:cNvGrpSpPr/>
          <p:nvPr/>
        </p:nvGrpSpPr>
        <p:grpSpPr>
          <a:xfrm rot="9000000" flipV="1">
            <a:off x="8445689" y="2099920"/>
            <a:ext cx="1186113" cy="1003465"/>
            <a:chOff x="9909467" y="4975537"/>
            <a:chExt cx="1774754" cy="1501461"/>
          </a:xfrm>
        </p:grpSpPr>
        <p:pic>
          <p:nvPicPr>
            <p:cNvPr id="28" name="Picture 27">
              <a:extLst>
                <a:ext uri="{FF2B5EF4-FFF2-40B4-BE49-F238E27FC236}">
                  <a16:creationId xmlns:a16="http://schemas.microsoft.com/office/drawing/2014/main" xmlns=""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xmlns=""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xmlns=""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extLst>
      <p:ext uri="{BB962C8B-B14F-4D97-AF65-F5344CB8AC3E}">
        <p14:creationId xmlns:p14="http://schemas.microsoft.com/office/powerpoint/2010/main" val="351971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xmlns=""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xmlns=""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xmlns=""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xmlns=""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xmlns=""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xmlns=""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146" name="Picture 6" descr="TLTH - Bộ SGK Lớp 6 - Kết nối tri thức với cuộc sống - Công ty Cổ phần Đầu  tư và Phát triển Giáo dục Phương Nam">
            <a:extLst>
              <a:ext uri="{FF2B5EF4-FFF2-40B4-BE49-F238E27FC236}">
                <a16:creationId xmlns:a16="http://schemas.microsoft.com/office/drawing/2014/main" xmlns="" id="{7EE478A4-3DEF-4D2A-80C8-4CEFF645F23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52525" y="641350"/>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24813855-BB80-4694-8C09-150FFA66C703}"/>
              </a:ext>
            </a:extLst>
          </p:cNvPr>
          <p:cNvSpPr txBox="1"/>
          <p:nvPr/>
        </p:nvSpPr>
        <p:spPr>
          <a:xfrm>
            <a:off x="1550044" y="3672759"/>
            <a:ext cx="9091913" cy="1106713"/>
          </a:xfrm>
          <a:prstGeom prst="rect">
            <a:avLst/>
          </a:prstGeom>
          <a:noFill/>
        </p:spPr>
        <p:txBody>
          <a:bodyPr wrap="none" lIns="0" tIns="0" rIns="0" bIns="0" rtlCol="0">
            <a:spAutoFit/>
          </a:bodyPr>
          <a:lstStyle/>
          <a:p>
            <a:pPr>
              <a:lnSpc>
                <a:spcPct val="120000"/>
              </a:lnSpc>
            </a:pPr>
            <a:r>
              <a:rPr lang="en-US" sz="6600" b="1" spc="-80">
                <a:solidFill>
                  <a:schemeClr val="bg1"/>
                </a:solidFill>
              </a:rPr>
              <a:t>CẢM ỨNG Ở SINH VẬT</a:t>
            </a:r>
          </a:p>
        </p:txBody>
      </p:sp>
      <p:grpSp>
        <p:nvGrpSpPr>
          <p:cNvPr id="11" name="Group 10">
            <a:extLst>
              <a:ext uri="{FF2B5EF4-FFF2-40B4-BE49-F238E27FC236}">
                <a16:creationId xmlns:a16="http://schemas.microsoft.com/office/drawing/2014/main" xmlns="" id="{ECC9C73C-B2C9-4FB2-9B00-BCD20FB7A8E1}"/>
              </a:ext>
            </a:extLst>
          </p:cNvPr>
          <p:cNvGrpSpPr/>
          <p:nvPr/>
        </p:nvGrpSpPr>
        <p:grpSpPr>
          <a:xfrm>
            <a:off x="3048002" y="2000281"/>
            <a:ext cx="6095998" cy="1252584"/>
            <a:chOff x="-265897" y="2000281"/>
            <a:chExt cx="6095998" cy="1252584"/>
          </a:xfrm>
        </p:grpSpPr>
        <p:sp>
          <p:nvSpPr>
            <p:cNvPr id="12" name="Google Shape;583;p33">
              <a:extLst>
                <a:ext uri="{FF2B5EF4-FFF2-40B4-BE49-F238E27FC236}">
                  <a16:creationId xmlns:a16="http://schemas.microsoft.com/office/drawing/2014/main" xmlns="" id="{172E0528-4010-4E52-AED8-E91403978C1E}"/>
                </a:ext>
              </a:extLst>
            </p:cNvPr>
            <p:cNvSpPr/>
            <p:nvPr/>
          </p:nvSpPr>
          <p:spPr>
            <a:xfrm>
              <a:off x="-265897" y="2000281"/>
              <a:ext cx="6095998"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xmlns="" id="{68A583FC-0373-427D-A83E-9F9EE6EF25CB}"/>
                </a:ext>
              </a:extLst>
            </p:cNvPr>
            <p:cNvSpPr txBox="1"/>
            <p:nvPr/>
          </p:nvSpPr>
          <p:spPr>
            <a:xfrm>
              <a:off x="71423" y="2073217"/>
              <a:ext cx="5421356" cy="1106713"/>
            </a:xfrm>
            <a:prstGeom prst="rect">
              <a:avLst/>
            </a:prstGeom>
            <a:noFill/>
          </p:spPr>
          <p:txBody>
            <a:bodyPr wrap="none" lIns="0" tIns="0" rIns="0" bIns="0" rtlCol="0">
              <a:spAutoFit/>
            </a:bodyPr>
            <a:lstStyle/>
            <a:p>
              <a:pPr>
                <a:lnSpc>
                  <a:spcPct val="120000"/>
                </a:lnSpc>
              </a:pPr>
              <a:r>
                <a:rPr lang="en-US" sz="6600" b="1">
                  <a:solidFill>
                    <a:srgbClr val="0E2A47"/>
                  </a:solidFill>
                </a:rPr>
                <a:t>CHƯƠNG VIII</a:t>
              </a:r>
            </a:p>
          </p:txBody>
        </p:sp>
      </p:grpSp>
      <p:pic>
        <p:nvPicPr>
          <p:cNvPr id="14" name="Picture 13">
            <a:extLst>
              <a:ext uri="{FF2B5EF4-FFF2-40B4-BE49-F238E27FC236}">
                <a16:creationId xmlns:a16="http://schemas.microsoft.com/office/drawing/2014/main" xmlns=""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5" name="Picture 14">
            <a:extLst>
              <a:ext uri="{FF2B5EF4-FFF2-40B4-BE49-F238E27FC236}">
                <a16:creationId xmlns:a16="http://schemas.microsoft.com/office/drawing/2014/main" xmlns="" id="{DC4ADD10-B043-43D0-86F8-F4D4A7C50D4E}"/>
              </a:ext>
            </a:extLst>
          </p:cNvPr>
          <p:cNvPicPr>
            <a:picLocks noChangeAspect="1"/>
          </p:cNvPicPr>
          <p:nvPr/>
        </p:nvPicPr>
        <p:blipFill>
          <a:blip r:embed="rId7"/>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xmlns="" id="{54AC3BFE-B3E4-4534-9C82-C4CB093DBA5C}"/>
              </a:ext>
            </a:extLst>
          </p:cNvPr>
          <p:cNvPicPr>
            <a:picLocks noChangeAspect="1"/>
          </p:cNvPicPr>
          <p:nvPr/>
        </p:nvPicPr>
        <p:blipFill>
          <a:blip r:embed="rId8"/>
          <a:stretch>
            <a:fillRect/>
          </a:stretch>
        </p:blipFill>
        <p:spPr>
          <a:xfrm rot="20356276">
            <a:off x="411764" y="5400453"/>
            <a:ext cx="2079583" cy="1105164"/>
          </a:xfrm>
          <a:prstGeom prst="rect">
            <a:avLst/>
          </a:prstGeom>
        </p:spPr>
      </p:pic>
      <p:pic>
        <p:nvPicPr>
          <p:cNvPr id="17" name="Picture 16">
            <a:extLst>
              <a:ext uri="{FF2B5EF4-FFF2-40B4-BE49-F238E27FC236}">
                <a16:creationId xmlns:a16="http://schemas.microsoft.com/office/drawing/2014/main" xmlns="" id="{6AA05923-D999-49E6-B3F4-97DF7122706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rot="1308932">
            <a:off x="9909467" y="5431066"/>
            <a:ext cx="1774754" cy="104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7" name="Picture 6">
            <a:extLst>
              <a:ext uri="{FF2B5EF4-FFF2-40B4-BE49-F238E27FC236}">
                <a16:creationId xmlns:a16="http://schemas.microsoft.com/office/drawing/2014/main" xmlns="" id="{22F53A5B-57E8-472E-B765-ED45190609B0}"/>
              </a:ext>
            </a:extLst>
          </p:cNvPr>
          <p:cNvPicPr>
            <a:picLocks noChangeAspect="1"/>
          </p:cNvPicPr>
          <p:nvPr/>
        </p:nvPicPr>
        <p:blipFill rotWithShape="1">
          <a:blip r:embed="rId10">
            <a:extLst>
              <a:ext uri="{28A0092B-C50C-407E-A947-70E740481C1C}">
                <a14:useLocalDpi xmlns:a14="http://schemas.microsoft.com/office/drawing/2010/main" val="0"/>
              </a:ext>
            </a:extLst>
          </a:blip>
          <a:srcRect l="665" t="14378" r="-665" b="14378"/>
          <a:stretch/>
        </p:blipFill>
        <p:spPr>
          <a:xfrm>
            <a:off x="1586392" y="1851508"/>
            <a:ext cx="9019216" cy="3614394"/>
          </a:xfrm>
          <a:prstGeom prst="rect">
            <a:avLst/>
          </a:prstGeom>
          <a:ln w="38100">
            <a:solidFill>
              <a:srgbClr val="0E2A47"/>
            </a:solidFill>
          </a:ln>
        </p:spPr>
      </p:pic>
      <p:grpSp>
        <p:nvGrpSpPr>
          <p:cNvPr id="12" name="Group 11">
            <a:extLst>
              <a:ext uri="{FF2B5EF4-FFF2-40B4-BE49-F238E27FC236}">
                <a16:creationId xmlns:a16="http://schemas.microsoft.com/office/drawing/2014/main" xmlns="" id="{0189E3E5-14E5-4E02-8AFA-4D0C2B4A9306}"/>
              </a:ext>
            </a:extLst>
          </p:cNvPr>
          <p:cNvGrpSpPr/>
          <p:nvPr/>
        </p:nvGrpSpPr>
        <p:grpSpPr>
          <a:xfrm>
            <a:off x="4134893" y="5773105"/>
            <a:ext cx="3921423" cy="731520"/>
            <a:chOff x="4134893" y="5773105"/>
            <a:chExt cx="3921423" cy="731520"/>
          </a:xfrm>
        </p:grpSpPr>
        <p:sp>
          <p:nvSpPr>
            <p:cNvPr id="18" name="TextBox 17">
              <a:extLst>
                <a:ext uri="{FF2B5EF4-FFF2-40B4-BE49-F238E27FC236}">
                  <a16:creationId xmlns:a16="http://schemas.microsoft.com/office/drawing/2014/main" xmlns="" id="{EA70BE8B-5CB1-4E7B-89B5-F887970CEDD7}"/>
                </a:ext>
              </a:extLst>
            </p:cNvPr>
            <p:cNvSpPr txBox="1"/>
            <p:nvPr/>
          </p:nvSpPr>
          <p:spPr>
            <a:xfrm>
              <a:off x="4971344" y="5937656"/>
              <a:ext cx="224931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di cư</a:t>
              </a:r>
              <a:endParaRPr lang="vi-VN" sz="2400"/>
            </a:p>
          </p:txBody>
        </p:sp>
        <p:pic>
          <p:nvPicPr>
            <p:cNvPr id="20" name="Picture 2">
              <a:extLst>
                <a:ext uri="{FF2B5EF4-FFF2-40B4-BE49-F238E27FC236}">
                  <a16:creationId xmlns:a16="http://schemas.microsoft.com/office/drawing/2014/main" xmlns="" id="{7E636336-3BBE-4884-BB52-26B1A30769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34893"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xmlns="" id="{61A034BF-53F1-4FD8-B8C9-EAE5A51715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4796"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197299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zh-CN" dirty="0">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5842" name="Picture 2" descr="Cat and Mouse">
            <a:extLst>
              <a:ext uri="{FF2B5EF4-FFF2-40B4-BE49-F238E27FC236}">
                <a16:creationId xmlns:a16="http://schemas.microsoft.com/office/drawing/2014/main" xmlns="" id="{34D9FB28-0AB8-416A-BF2A-F6DE81F86CD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651" b="6555"/>
          <a:stretch/>
        </p:blipFill>
        <p:spPr bwMode="auto">
          <a:xfrm>
            <a:off x="1794584" y="1916502"/>
            <a:ext cx="8601246" cy="354939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FF7FBE1B-CE4E-4E9B-AA14-A1285B302D16}"/>
              </a:ext>
            </a:extLst>
          </p:cNvPr>
          <p:cNvGrpSpPr/>
          <p:nvPr/>
        </p:nvGrpSpPr>
        <p:grpSpPr>
          <a:xfrm>
            <a:off x="3970761" y="5773105"/>
            <a:ext cx="4250480" cy="731520"/>
            <a:chOff x="3970761" y="5773105"/>
            <a:chExt cx="4250480" cy="731520"/>
          </a:xfrm>
        </p:grpSpPr>
        <p:sp>
          <p:nvSpPr>
            <p:cNvPr id="14" name="TextBox 13">
              <a:extLst>
                <a:ext uri="{FF2B5EF4-FFF2-40B4-BE49-F238E27FC236}">
                  <a16:creationId xmlns:a16="http://schemas.microsoft.com/office/drawing/2014/main" xmlns="" id="{01C1B104-0EBD-43DE-B54C-02A8B3E869A1}"/>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Tập tính săn mồi</a:t>
              </a:r>
              <a:endParaRPr lang="vi-VN" sz="2400" dirty="0"/>
            </a:p>
          </p:txBody>
        </p:sp>
        <p:pic>
          <p:nvPicPr>
            <p:cNvPr id="15" name="Picture 2">
              <a:extLst>
                <a:ext uri="{FF2B5EF4-FFF2-40B4-BE49-F238E27FC236}">
                  <a16:creationId xmlns:a16="http://schemas.microsoft.com/office/drawing/2014/main" xmlns="" id="{BB7E2A56-33DB-457E-BB48-1B86F2EB14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D42F6175-D498-4479-87E1-15D327F20F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004691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34818" name="Picture 2" descr="African Buffalo HD Wallpaper | Background Image | 3600x2250">
            <a:extLst>
              <a:ext uri="{FF2B5EF4-FFF2-40B4-BE49-F238E27FC236}">
                <a16:creationId xmlns:a16="http://schemas.microsoft.com/office/drawing/2014/main" xmlns="" id="{C60F660F-C9A1-492F-A91D-6C1A978A6A7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318" b="19318"/>
          <a:stretch/>
        </p:blipFill>
        <p:spPr bwMode="auto">
          <a:xfrm>
            <a:off x="1257300" y="1851508"/>
            <a:ext cx="9677400" cy="371149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1110DF23-0E9D-4084-BA82-65DA9DAE0B65}"/>
              </a:ext>
            </a:extLst>
          </p:cNvPr>
          <p:cNvGrpSpPr/>
          <p:nvPr/>
        </p:nvGrpSpPr>
        <p:grpSpPr>
          <a:xfrm>
            <a:off x="3970761" y="5773105"/>
            <a:ext cx="4250480" cy="731520"/>
            <a:chOff x="3970761" y="5773105"/>
            <a:chExt cx="4250480" cy="731520"/>
          </a:xfrm>
        </p:grpSpPr>
        <p:sp>
          <p:nvSpPr>
            <p:cNvPr id="15" name="TextBox 14">
              <a:extLst>
                <a:ext uri="{FF2B5EF4-FFF2-40B4-BE49-F238E27FC236}">
                  <a16:creationId xmlns:a16="http://schemas.microsoft.com/office/drawing/2014/main" xmlns="" id="{7409CC9D-D631-4689-AEC3-DD569703ECCD}"/>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bầy đàn</a:t>
              </a:r>
              <a:endParaRPr lang="vi-VN" sz="2400"/>
            </a:p>
          </p:txBody>
        </p:sp>
        <p:pic>
          <p:nvPicPr>
            <p:cNvPr id="16" name="Picture 2">
              <a:extLst>
                <a:ext uri="{FF2B5EF4-FFF2-40B4-BE49-F238E27FC236}">
                  <a16:creationId xmlns:a16="http://schemas.microsoft.com/office/drawing/2014/main" xmlns="" id="{66D6BEDD-380B-448C-8E06-64C9A2BA784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F0B8CC24-9D84-4485-83B6-8ADAEA02533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641374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3794" name="Picture 2" descr="Feeding Birds Wallpapers - Wallpaper Cave">
            <a:extLst>
              <a:ext uri="{FF2B5EF4-FFF2-40B4-BE49-F238E27FC236}">
                <a16:creationId xmlns:a16="http://schemas.microsoft.com/office/drawing/2014/main" xmlns="" id="{0206782D-E43B-4307-AE67-805979789E1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9812" b="21287"/>
          <a:stretch/>
        </p:blipFill>
        <p:spPr bwMode="auto">
          <a:xfrm>
            <a:off x="1371600" y="1781137"/>
            <a:ext cx="9753600" cy="378021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529836A2-B9E6-4981-B5AD-AF8E7A7E5053}"/>
              </a:ext>
            </a:extLst>
          </p:cNvPr>
          <p:cNvGrpSpPr/>
          <p:nvPr/>
        </p:nvGrpSpPr>
        <p:grpSpPr>
          <a:xfrm>
            <a:off x="2802924" y="5773105"/>
            <a:ext cx="6581265" cy="731520"/>
            <a:chOff x="2802924" y="5773105"/>
            <a:chExt cx="6581265" cy="731520"/>
          </a:xfrm>
        </p:grpSpPr>
        <p:sp>
          <p:nvSpPr>
            <p:cNvPr id="18" name="TextBox 17">
              <a:extLst>
                <a:ext uri="{FF2B5EF4-FFF2-40B4-BE49-F238E27FC236}">
                  <a16:creationId xmlns:a16="http://schemas.microsoft.com/office/drawing/2014/main" xmlns="" id="{6EEB8223-042F-44B6-A36F-D2AC33B6F0E6}"/>
                </a:ext>
              </a:extLst>
            </p:cNvPr>
            <p:cNvSpPr txBox="1"/>
            <p:nvPr/>
          </p:nvSpPr>
          <p:spPr>
            <a:xfrm>
              <a:off x="3509810" y="5937656"/>
              <a:ext cx="517238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sinh sản, chăm sóc con</a:t>
              </a:r>
              <a:endParaRPr lang="vi-VN" sz="2400"/>
            </a:p>
          </p:txBody>
        </p:sp>
        <p:pic>
          <p:nvPicPr>
            <p:cNvPr id="20" name="Picture 2">
              <a:extLst>
                <a:ext uri="{FF2B5EF4-FFF2-40B4-BE49-F238E27FC236}">
                  <a16:creationId xmlns:a16="http://schemas.microsoft.com/office/drawing/2014/main" xmlns="" id="{86B1F7C8-87DA-44FE-9D1B-DE8ECF7F83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2924"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xmlns="" id="{6D67C4BB-AED5-42D5-A11F-7D3C56EFB25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2669"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84374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xmlns="" id="{18AC279A-A9A4-431B-9CF5-F2D3A8F47FE3}"/>
              </a:ext>
            </a:extLst>
          </p:cNvPr>
          <p:cNvSpPr txBox="1"/>
          <p:nvPr/>
        </p:nvSpPr>
        <p:spPr>
          <a:xfrm>
            <a:off x="2026557" y="1717252"/>
            <a:ext cx="9220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Theo em tập tính là gì? Có những loại tập tính nàò? </a:t>
            </a:r>
            <a:r>
              <a:rPr lang="vi-VN" sz="2400" b="1" dirty="0">
                <a:solidFill>
                  <a:srgbClr val="C00000"/>
                </a:solidFill>
                <a:ea typeface="Microsoft YaHei"/>
              </a:rPr>
              <a:t>C</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ho ví dụ.</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pic>
        <p:nvPicPr>
          <p:cNvPr id="38914" name="Picture 2" descr="Horse Herd Wallpapers - Wallpaper Cave">
            <a:extLst>
              <a:ext uri="{FF2B5EF4-FFF2-40B4-BE49-F238E27FC236}">
                <a16:creationId xmlns:a16="http://schemas.microsoft.com/office/drawing/2014/main" xmlns="" id="{126FA5E9-7969-468A-B8B8-B6B6B89CCF1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xmlns="" id="{CE0334CE-9ED5-02DC-71F9-09137C5D27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957" y="127468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861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strVal val="#ppt_w+.3"/>
                                          </p:val>
                                        </p:tav>
                                        <p:tav tm="100000">
                                          <p:val>
                                            <p:strVal val="#ppt_w"/>
                                          </p:val>
                                        </p:tav>
                                      </p:tavLst>
                                    </p:anim>
                                    <p:anim calcmode="lin" valueType="num">
                                      <p:cBhvr>
                                        <p:cTn id="13" dur="1000" fill="hold"/>
                                        <p:tgtEl>
                                          <p:spTgt spid="2050"/>
                                        </p:tgtEl>
                                        <p:attrNameLst>
                                          <p:attrName>ppt_h</p:attrName>
                                        </p:attrNameLst>
                                      </p:cBhvr>
                                      <p:tavLst>
                                        <p:tav tm="0">
                                          <p:val>
                                            <p:strVal val="#ppt_h"/>
                                          </p:val>
                                        </p:tav>
                                        <p:tav tm="100000">
                                          <p:val>
                                            <p:strVal val="#ppt_h"/>
                                          </p:val>
                                        </p:tav>
                                      </p:tavLst>
                                    </p:anim>
                                    <p:animEffect transition="in" filter="fade">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xmlns="" id="{18AC279A-A9A4-431B-9CF5-F2D3A8F47FE3}"/>
              </a:ext>
            </a:extLst>
          </p:cNvPr>
          <p:cNvSpPr txBox="1"/>
          <p:nvPr/>
        </p:nvSpPr>
        <p:spPr>
          <a:xfrm>
            <a:off x="2026558" y="1398965"/>
            <a:ext cx="9220200"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một chuỗi những phản ứng trả lời các kích thích đến từ môi trường bên trong hoặc bên ngoài cơ thể, đảm bảo cho động vật tồn tại và phát triển.</a:t>
            </a:r>
          </a:p>
        </p:txBody>
      </p:sp>
      <p:pic>
        <p:nvPicPr>
          <p:cNvPr id="24" name="Picture 2">
            <a:extLst>
              <a:ext uri="{FF2B5EF4-FFF2-40B4-BE49-F238E27FC236}">
                <a16:creationId xmlns:a16="http://schemas.microsoft.com/office/drawing/2014/main" xmlns="" id="{F4C167CC-1030-4523-827C-DBCA57DEF8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243" y="158617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orse Herd Wallpapers - Wallpaper Cave">
            <a:extLst>
              <a:ext uri="{FF2B5EF4-FFF2-40B4-BE49-F238E27FC236}">
                <a16:creationId xmlns:a16="http://schemas.microsoft.com/office/drawing/2014/main" xmlns="" id="{126FA5E9-7969-468A-B8B8-B6B6B89CCF1D}"/>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60201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8" name="TextBox 17">
            <a:extLst>
              <a:ext uri="{FF2B5EF4-FFF2-40B4-BE49-F238E27FC236}">
                <a16:creationId xmlns:a16="http://schemas.microsoft.com/office/drawing/2014/main" xmlns="" id="{881F7746-AD8E-464A-B1C8-C9A16756BC7B}"/>
              </a:ext>
            </a:extLst>
          </p:cNvPr>
          <p:cNvSpPr txBox="1"/>
          <p:nvPr/>
        </p:nvSpPr>
        <p:spPr>
          <a:xfrm>
            <a:off x="2320013" y="1616200"/>
            <a:ext cx="933127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bẩm sinh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sinh ra đã có, đặc trưng cho loài.</a:t>
            </a:r>
          </a:p>
        </p:txBody>
      </p:sp>
      <p:pic>
        <p:nvPicPr>
          <p:cNvPr id="25" name="Picture 2">
            <a:extLst>
              <a:ext uri="{FF2B5EF4-FFF2-40B4-BE49-F238E27FC236}">
                <a16:creationId xmlns:a16="http://schemas.microsoft.com/office/drawing/2014/main" xmlns="" id="{921D7D80-4A4F-4038-A729-8EE7CB0977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300" y="141112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Free download Tiger Apple HD Wallpaper Full Screen Wallpaper Wallpaper Tiger  [1920x1200] for your Desktop, Mobile &amp; Tablet | Explore 48+ Free Full  Screen Wallpapers | Free Full Screen Computer Wallpapers, Free">
            <a:extLst>
              <a:ext uri="{FF2B5EF4-FFF2-40B4-BE49-F238E27FC236}">
                <a16:creationId xmlns:a16="http://schemas.microsoft.com/office/drawing/2014/main" xmlns="" id="{D1CF310F-6190-4301-86C4-F427553E83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01" b="8921"/>
          <a:stretch/>
        </p:blipFill>
        <p:spPr bwMode="auto">
          <a:xfrm>
            <a:off x="990600" y="2545053"/>
            <a:ext cx="10210800" cy="383398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03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2" name="TextBox 21">
            <a:extLst>
              <a:ext uri="{FF2B5EF4-FFF2-40B4-BE49-F238E27FC236}">
                <a16:creationId xmlns:a16="http://schemas.microsoft.com/office/drawing/2014/main" xmlns="" id="{E876C222-8A2E-401F-BAB9-FB6F5D2BF640}"/>
              </a:ext>
            </a:extLst>
          </p:cNvPr>
          <p:cNvSpPr txBox="1"/>
          <p:nvPr/>
        </p:nvSpPr>
        <p:spPr>
          <a:xfrm>
            <a:off x="2041072" y="1391478"/>
            <a:ext cx="92202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học được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được hình thành trong quá trình sống của cá thể, thông qua học tập và rút kinh nghiệm.</a:t>
            </a:r>
          </a:p>
        </p:txBody>
      </p:sp>
      <p:pic>
        <p:nvPicPr>
          <p:cNvPr id="26" name="Picture 2">
            <a:extLst>
              <a:ext uri="{FF2B5EF4-FFF2-40B4-BE49-F238E27FC236}">
                <a16:creationId xmlns:a16="http://schemas.microsoft.com/office/drawing/2014/main" xmlns="" id="{CCA975FB-555D-4505-809B-EF48F6097A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729" y="135708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Wallpaper greens, field, nature, sheep, pasture, meadow, sheep, cattle, the  herd, sheep, flock, sheep, a flock of sheep images for desktop, section  животные - download">
            <a:extLst>
              <a:ext uri="{FF2B5EF4-FFF2-40B4-BE49-F238E27FC236}">
                <a16:creationId xmlns:a16="http://schemas.microsoft.com/office/drawing/2014/main" xmlns="" id="{F95F93C6-1C12-467C-8DC1-59B9CE3E7A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701" b="2869"/>
          <a:stretch/>
        </p:blipFill>
        <p:spPr bwMode="auto">
          <a:xfrm>
            <a:off x="930730" y="2529194"/>
            <a:ext cx="10330542" cy="385188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44320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3" name="TextBox 22">
            <a:extLst>
              <a:ext uri="{FF2B5EF4-FFF2-40B4-BE49-F238E27FC236}">
                <a16:creationId xmlns:a16="http://schemas.microsoft.com/office/drawing/2014/main" xmlns="" id="{0F048ED4-B478-4D78-BEBD-24BF4C933CCB}"/>
              </a:ext>
            </a:extLst>
          </p:cNvPr>
          <p:cNvSpPr txBox="1"/>
          <p:nvPr/>
        </p:nvSpPr>
        <p:spPr>
          <a:xfrm>
            <a:off x="2008414" y="1415063"/>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Các tập tính thường gặp ở động vật là tập tính kiếm ăn, tập tính bảo vệ lãnh thổ, tập tính sinh sản, chăm sóc con non, tập tính di cư,...</a:t>
            </a:r>
          </a:p>
        </p:txBody>
      </p:sp>
      <p:pic>
        <p:nvPicPr>
          <p:cNvPr id="27" name="Picture 2">
            <a:extLst>
              <a:ext uri="{FF2B5EF4-FFF2-40B4-BE49-F238E27FC236}">
                <a16:creationId xmlns:a16="http://schemas.microsoft.com/office/drawing/2014/main" xmlns="" id="{B953CD8B-10B9-4128-86FA-4156583C839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138067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CDF28FB8-5600-461E-B9DD-6E6DE41394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8646" b="22146"/>
          <a:stretch/>
        </p:blipFill>
        <p:spPr>
          <a:xfrm>
            <a:off x="838200" y="2650545"/>
            <a:ext cx="10515600" cy="3631981"/>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277538727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566844" y="633042"/>
            <a:ext cx="9582151" cy="914400"/>
            <a:chOff x="1329259" y="576203"/>
            <a:chExt cx="9582151"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63891" y="892001"/>
              <a:ext cx="8547519"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Lấy thêm ví dụ về tập tính ở người và động vật.</a:t>
              </a:r>
            </a:p>
          </p:txBody>
        </p:sp>
      </p:grpSp>
      <p:grpSp>
        <p:nvGrpSpPr>
          <p:cNvPr id="14" name="Group 13">
            <a:extLst>
              <a:ext uri="{FF2B5EF4-FFF2-40B4-BE49-F238E27FC236}">
                <a16:creationId xmlns:a16="http://schemas.microsoft.com/office/drawing/2014/main" xmlns="" id="{8EE26EE7-516B-44BA-9010-B80162D1F7A9}"/>
              </a:ext>
            </a:extLst>
          </p:cNvPr>
          <p:cNvGrpSpPr/>
          <p:nvPr/>
        </p:nvGrpSpPr>
        <p:grpSpPr>
          <a:xfrm>
            <a:off x="534098" y="2005010"/>
            <a:ext cx="1524000" cy="457250"/>
            <a:chOff x="800100" y="1783116"/>
            <a:chExt cx="1524000" cy="457250"/>
          </a:xfrm>
        </p:grpSpPr>
        <p:sp>
          <p:nvSpPr>
            <p:cNvPr id="16" name="Rectangle 15">
              <a:extLst>
                <a:ext uri="{FF2B5EF4-FFF2-40B4-BE49-F238E27FC236}">
                  <a16:creationId xmlns:a16="http://schemas.microsoft.com/office/drawing/2014/main" xmlns="" id="{D54B64EB-88D4-41FC-A2FB-9B0A5FEABEAF}"/>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xmlns="" id="{5D2FCA95-C82F-48AA-A428-2CEE251B774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xmlns="" id="{083A30C3-5384-4E88-BB82-8461467334FD}"/>
              </a:ext>
            </a:extLst>
          </p:cNvPr>
          <p:cNvSpPr txBox="1"/>
          <p:nvPr/>
        </p:nvSpPr>
        <p:spPr>
          <a:xfrm>
            <a:off x="1897473" y="2956598"/>
            <a:ext cx="9304108"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Tập tính ở người: </a:t>
            </a:r>
            <a:r>
              <a:rPr lang="vi-VN" sz="2400" dirty="0"/>
              <a:t>dừng xe khi gặp đèn đỏ, tập thể dục buổi sáng, thờ cúng,...</a:t>
            </a:r>
          </a:p>
        </p:txBody>
      </p:sp>
      <p:pic>
        <p:nvPicPr>
          <p:cNvPr id="21" name="Picture 2">
            <a:extLst>
              <a:ext uri="{FF2B5EF4-FFF2-40B4-BE49-F238E27FC236}">
                <a16:creationId xmlns:a16="http://schemas.microsoft.com/office/drawing/2014/main" xmlns="" id="{19B6B741-83CC-4890-A41D-0266A202AA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420" y="302639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A87596AC-8681-41E6-B911-D0AEE8CBF9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420" y="44543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896CE034-762F-4259-9C83-ECE685FC2443}"/>
              </a:ext>
            </a:extLst>
          </p:cNvPr>
          <p:cNvSpPr txBox="1"/>
          <p:nvPr/>
        </p:nvSpPr>
        <p:spPr>
          <a:xfrm>
            <a:off x="1903883" y="4361712"/>
            <a:ext cx="9245111" cy="877933"/>
          </a:xfrm>
          <a:prstGeom prst="rect">
            <a:avLst/>
          </a:prstGeom>
          <a:noFill/>
        </p:spPr>
        <p:txBody>
          <a:bodyPr wrap="square" lIns="0" tIns="0" rIns="0" bIns="0" rtlCol="0">
            <a:spAutoFit/>
          </a:bodyPr>
          <a:lstStyle>
            <a:defPPr>
              <a:defRPr lang="en-US"/>
            </a:defPPr>
            <a:lvl1pPr>
              <a:lnSpc>
                <a:spcPct val="125000"/>
              </a:lnSpc>
              <a:defRPr sz="2400" b="1">
                <a:latin typeface="Arial" panose="020B0604020202020204" pitchFamily="34" charset="0"/>
                <a:cs typeface="Arial" panose="020B0604020202020204" pitchFamily="34" charset="0"/>
              </a:defRPr>
            </a:lvl1pPr>
          </a:lstStyle>
          <a:p>
            <a:r>
              <a:rPr lang="vi-VN" dirty="0"/>
              <a:t>Tập tính ở động vật: </a:t>
            </a:r>
            <a:r>
              <a:rPr lang="vi-VN" b="0" dirty="0"/>
              <a:t>ve sầu kêu vào mùa hè, chó thức canh nhà ban đêm, ếch kêu to tìm kiếm bạn đời, chó vẫy đuôi khi chủ gọi,...</a:t>
            </a:r>
          </a:p>
        </p:txBody>
      </p:sp>
    </p:spTree>
    <p:custDataLst>
      <p:tags r:id="rId1"/>
    </p:custDataLst>
    <p:extLst>
      <p:ext uri="{BB962C8B-B14F-4D97-AF65-F5344CB8AC3E}">
        <p14:creationId xmlns:p14="http://schemas.microsoft.com/office/powerpoint/2010/main" val="4002046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7" name="Picture 6">
            <a:extLst>
              <a:ext uri="{FF2B5EF4-FFF2-40B4-BE49-F238E27FC236}">
                <a16:creationId xmlns:a16="http://schemas.microsoft.com/office/drawing/2014/main" xmlns="" id="{5BEF2722-4988-49CB-BBE5-47C723B7F579}"/>
              </a:ext>
            </a:extLst>
          </p:cNvPr>
          <p:cNvPicPr>
            <a:picLocks noChangeAspect="1"/>
          </p:cNvPicPr>
          <p:nvPr/>
        </p:nvPicPr>
        <p:blipFill>
          <a:blip r:embed="rId5"/>
          <a:stretch>
            <a:fillRect/>
          </a:stretch>
        </p:blipFill>
        <p:spPr>
          <a:xfrm rot="2021317">
            <a:off x="10795687" y="-199572"/>
            <a:ext cx="1937878" cy="1333500"/>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60F4E0A0-92D8-4DB8-9CC2-174BB0F92DD5}"/>
              </a:ext>
            </a:extLst>
          </p:cNvPr>
          <p:cNvPicPr>
            <a:picLocks noChangeAspect="1"/>
          </p:cNvPicPr>
          <p:nvPr/>
        </p:nvPicPr>
        <p:blipFill>
          <a:blip r:embed="rId8"/>
          <a:stretch>
            <a:fillRect/>
          </a:stretch>
        </p:blipFill>
        <p:spPr>
          <a:xfrm rot="20221989">
            <a:off x="-535214" y="5974444"/>
            <a:ext cx="1993900" cy="1059629"/>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2467097" y="762000"/>
            <a:ext cx="834509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Khi ta chạm vào lá cây trinh nữ (xấu hổ), lá cây sẽ cụp lại. Đây là hiện tượng gì? Hiện tượng này có ý nghĩa như thế nào đối với sinh vật?</a:t>
            </a:r>
          </a:p>
        </p:txBody>
      </p:sp>
      <p:pic>
        <p:nvPicPr>
          <p:cNvPr id="3078" name="Picture 6">
            <a:extLst>
              <a:ext uri="{FF2B5EF4-FFF2-40B4-BE49-F238E27FC236}">
                <a16:creationId xmlns:a16="http://schemas.microsoft.com/office/drawing/2014/main" xmlns="" id="{E6E02147-F86B-4185-8091-67C2BED252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9808" y="94920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mazon.com : 20 Sleeping Grass Seeds to Grow - Amazing Plant That Moves  When Touched - Sensitive Plant : Patio, Lawn &amp; Garden">
            <a:extLst>
              <a:ext uri="{FF2B5EF4-FFF2-40B4-BE49-F238E27FC236}">
                <a16:creationId xmlns:a16="http://schemas.microsoft.com/office/drawing/2014/main" xmlns="" id="{50E5241D-3055-4475-8BC1-A30978DE9F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7" r="337"/>
          <a:stretch/>
        </p:blipFill>
        <p:spPr bwMode="auto">
          <a:xfrm>
            <a:off x="6340112" y="2617941"/>
            <a:ext cx="5363665"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3080" name="Picture 8" descr="Sleeping grass...brush it with your finger or toe and it folds up, Venus  flytrap style, like it's sleeping... | Medicinal plants, Plant leaves,  Plants">
            <a:extLst>
              <a:ext uri="{FF2B5EF4-FFF2-40B4-BE49-F238E27FC236}">
                <a16:creationId xmlns:a16="http://schemas.microsoft.com/office/drawing/2014/main" xmlns="" id="{28698EE3-B53F-4135-8B65-7436DDC086B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58" b="458"/>
          <a:stretch/>
        </p:blipFill>
        <p:spPr bwMode="auto">
          <a:xfrm>
            <a:off x="488223" y="2617941"/>
            <a:ext cx="5363666"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8521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7" name="Group 6">
            <a:extLst>
              <a:ext uri="{FF2B5EF4-FFF2-40B4-BE49-F238E27FC236}">
                <a16:creationId xmlns:a16="http://schemas.microsoft.com/office/drawing/2014/main" xmlns="" id="{4E18B8F9-DE34-4942-B09B-725DCB28A98D}"/>
              </a:ext>
            </a:extLst>
          </p:cNvPr>
          <p:cNvGrpSpPr/>
          <p:nvPr/>
        </p:nvGrpSpPr>
        <p:grpSpPr>
          <a:xfrm>
            <a:off x="1167493" y="1339810"/>
            <a:ext cx="9857014" cy="1288814"/>
            <a:chOff x="912586" y="1339810"/>
            <a:chExt cx="9857014" cy="1288814"/>
          </a:xfrm>
        </p:grpSpPr>
        <p:sp>
          <p:nvSpPr>
            <p:cNvPr id="33" name="TextBox 32">
              <a:extLst>
                <a:ext uri="{FF2B5EF4-FFF2-40B4-BE49-F238E27FC236}">
                  <a16:creationId xmlns:a16="http://schemas.microsoft.com/office/drawing/2014/main" xmlns="" id="{F21BF9BF-7F32-4068-AC3B-ED87EE21D3D1}"/>
                </a:ext>
              </a:extLst>
            </p:cNvPr>
            <p:cNvSpPr txBox="1"/>
            <p:nvPr/>
          </p:nvSpPr>
          <p:spPr>
            <a:xfrm>
              <a:off x="2008414" y="1339810"/>
              <a:ext cx="876118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Tập tính có vai trò quan trọng đối với đời sống động vật. Nhờ có tập tính, động vật có thể </a:t>
              </a:r>
              <a:r>
                <a:rPr lang="vi-VN" sz="2400" b="1" dirty="0"/>
                <a:t>thích ứng với môi trường</a:t>
              </a:r>
              <a:r>
                <a:rPr lang="vi-VN" sz="2400" dirty="0"/>
                <a:t>, đảm bảo cho chúng tồn tại và phát triển.</a:t>
              </a:r>
            </a:p>
          </p:txBody>
        </p:sp>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1527017"/>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698" name="Picture 2" descr="Nhạc Con Bò 💚 Đi Chăn Bò Cầm Cây Roi Thật To 💚 Thỏ Đi Tắm Nắng - YouTube">
            <a:extLst>
              <a:ext uri="{FF2B5EF4-FFF2-40B4-BE49-F238E27FC236}">
                <a16:creationId xmlns:a16="http://schemas.microsoft.com/office/drawing/2014/main" xmlns="" id="{470BB244-919E-4ABF-9464-EE04090BA98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547" b="26085"/>
          <a:stretch/>
        </p:blipFill>
        <p:spPr bwMode="auto">
          <a:xfrm>
            <a:off x="1385460" y="2917029"/>
            <a:ext cx="9421081" cy="346404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91140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xmlns="" id="{B1D553F1-27E0-4E13-BF8D-F6F25B1B5DB3}"/>
              </a:ext>
            </a:extLst>
          </p:cNvPr>
          <p:cNvGrpSpPr/>
          <p:nvPr/>
        </p:nvGrpSpPr>
        <p:grpSpPr>
          <a:xfrm>
            <a:off x="1996206" y="513121"/>
            <a:ext cx="8823664" cy="914400"/>
            <a:chOff x="1329259" y="576203"/>
            <a:chExt cx="8823664" cy="914400"/>
          </a:xfrm>
        </p:grpSpPr>
        <p:pic>
          <p:nvPicPr>
            <p:cNvPr id="17" name="Picture 6">
              <a:extLst>
                <a:ext uri="{FF2B5EF4-FFF2-40B4-BE49-F238E27FC236}">
                  <a16:creationId xmlns:a16="http://schemas.microsoft.com/office/drawing/2014/main" xmlns="" id="{4EAE117C-7B95-4AF9-8BDE-0EF000B275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a:t>
              </a:r>
              <a:r>
                <a:rPr lang="vi-VN" sz="2400"/>
                <a:t>Quan sát hình rồi hoàn thành bảng theo mẫu:</a:t>
              </a:r>
            </a:p>
          </p:txBody>
        </p:sp>
      </p:grpSp>
      <p:graphicFrame>
        <p:nvGraphicFramePr>
          <p:cNvPr id="14" name="Table 14">
            <a:extLst>
              <a:ext uri="{FF2B5EF4-FFF2-40B4-BE49-F238E27FC236}">
                <a16:creationId xmlns:a16="http://schemas.microsoft.com/office/drawing/2014/main" xmlns="" id="{1F6D3EB9-FED2-4160-8687-88D329F8BDC8}"/>
              </a:ext>
            </a:extLst>
          </p:cNvPr>
          <p:cNvGraphicFramePr>
            <a:graphicFrameLocks noGrp="1"/>
          </p:cNvGraphicFramePr>
          <p:nvPr>
            <p:extLst>
              <p:ext uri="{D42A27DB-BD31-4B8C-83A1-F6EECF244321}">
                <p14:modId xmlns:p14="http://schemas.microsoft.com/office/powerpoint/2010/main" val="1053031727"/>
              </p:ext>
            </p:extLst>
          </p:nvPr>
        </p:nvGraphicFramePr>
        <p:xfrm>
          <a:off x="609601" y="1596994"/>
          <a:ext cx="10972800" cy="4686354"/>
        </p:xfrm>
        <a:graphic>
          <a:graphicData uri="http://schemas.openxmlformats.org/drawingml/2006/table">
            <a:tbl>
              <a:tblPr firstRow="1" bandRow="1">
                <a:tableStyleId>{5940675A-B579-460E-94D1-54222C63F5DA}</a:tableStyleId>
              </a:tblPr>
              <a:tblGrid>
                <a:gridCol w="5333999">
                  <a:extLst>
                    <a:ext uri="{9D8B030D-6E8A-4147-A177-3AD203B41FA5}">
                      <a16:colId xmlns:a16="http://schemas.microsoft.com/office/drawing/2014/main" xmlns="" val="662557893"/>
                    </a:ext>
                  </a:extLst>
                </a:gridCol>
                <a:gridCol w="5638801">
                  <a:extLst>
                    <a:ext uri="{9D8B030D-6E8A-4147-A177-3AD203B41FA5}">
                      <a16:colId xmlns:a16="http://schemas.microsoft.com/office/drawing/2014/main" xmlns="" val="4027861904"/>
                    </a:ext>
                  </a:extLst>
                </a:gridCol>
              </a:tblGrid>
              <a:tr h="536039">
                <a:tc>
                  <a:txBody>
                    <a:bodyPr/>
                    <a:lstStyle/>
                    <a:p>
                      <a:pPr algn="ctr">
                        <a:lnSpc>
                          <a:spcPct val="120000"/>
                        </a:lnSpc>
                      </a:pPr>
                      <a:r>
                        <a:rPr lang="vi-VN" sz="2000" b="1" noProof="0"/>
                        <a:t>Tập tính ở động vật</a:t>
                      </a:r>
                    </a:p>
                  </a:txBody>
                  <a:tcPr anchor="ctr">
                    <a:solidFill>
                      <a:schemeClr val="accent5">
                        <a:lumMod val="20000"/>
                        <a:lumOff val="80000"/>
                      </a:schemeClr>
                    </a:solidFill>
                  </a:tcPr>
                </a:tc>
                <a:tc>
                  <a:txBody>
                    <a:bodyPr/>
                    <a:lstStyle/>
                    <a:p>
                      <a:pPr algn="ctr">
                        <a:lnSpc>
                          <a:spcPct val="120000"/>
                        </a:lnSpc>
                      </a:pPr>
                      <a:r>
                        <a:rPr lang="vi-VN" sz="2000" b="1" noProof="0"/>
                        <a:t>Tác dụng đối với động vật</a:t>
                      </a:r>
                    </a:p>
                  </a:txBody>
                  <a:tcPr anchor="ctr">
                    <a:solidFill>
                      <a:schemeClr val="accent5">
                        <a:lumMod val="20000"/>
                        <a:lumOff val="80000"/>
                      </a:schemeClr>
                    </a:solidFill>
                  </a:tcPr>
                </a:tc>
                <a:extLst>
                  <a:ext uri="{0D108BD9-81ED-4DB2-BD59-A6C34878D82A}">
                    <a16:rowId xmlns:a16="http://schemas.microsoft.com/office/drawing/2014/main" xmlns="" val="1640961682"/>
                  </a:ext>
                </a:extLst>
              </a:tr>
              <a:tr h="681364">
                <a:tc>
                  <a:txBody>
                    <a:bodyPr/>
                    <a:lstStyle/>
                    <a:p>
                      <a:pPr algn="l">
                        <a:lnSpc>
                          <a:spcPct val="120000"/>
                        </a:lnSpc>
                      </a:pPr>
                      <a:r>
                        <a:rPr lang="vi-VN" sz="1800" b="0" noProof="0"/>
                        <a:t>Mèo bắt chuột thường rình mồi, vồ mồi, vờn mồi</a:t>
                      </a:r>
                    </a:p>
                  </a:txBody>
                  <a:tcPr anchor="ctr">
                    <a:solidFill>
                      <a:schemeClr val="accent4">
                        <a:lumMod val="20000"/>
                        <a:lumOff val="80000"/>
                      </a:schemeClr>
                    </a:solidFill>
                  </a:tcPr>
                </a:tc>
                <a:tc>
                  <a:txBody>
                    <a:bodyPr/>
                    <a:lstStyle/>
                    <a:p>
                      <a:pPr algn="ctr">
                        <a:lnSpc>
                          <a:spcPct val="120000"/>
                        </a:lnSpc>
                      </a:pPr>
                      <a:r>
                        <a:rPr lang="vi-VN" sz="1800" noProof="0" dirty="0"/>
                        <a:t>Giúp mèo bắt được con mồi</a:t>
                      </a:r>
                    </a:p>
                  </a:txBody>
                  <a:tcPr anchor="ctr">
                    <a:solidFill>
                      <a:schemeClr val="accent4">
                        <a:lumMod val="20000"/>
                        <a:lumOff val="80000"/>
                      </a:schemeClr>
                    </a:solidFill>
                  </a:tcPr>
                </a:tc>
                <a:extLst>
                  <a:ext uri="{0D108BD9-81ED-4DB2-BD59-A6C34878D82A}">
                    <a16:rowId xmlns:a16="http://schemas.microsoft.com/office/drawing/2014/main" xmlns="" val="1432576354"/>
                  </a:ext>
                </a:extLst>
              </a:tr>
              <a:tr h="743495">
                <a:tc>
                  <a:txBody>
                    <a:bodyPr/>
                    <a:lstStyle/>
                    <a:p>
                      <a:pPr algn="l">
                        <a:lnSpc>
                          <a:spcPct val="120000"/>
                        </a:lnSpc>
                      </a:pPr>
                      <a:r>
                        <a:rPr lang="vi-VN" sz="1800" b="0" noProof="0"/>
                        <a:t>Chim công đực thường múa, khoe bộ lông sặc sỡ để quyến rũ con cái vào mùa sinh sản</a:t>
                      </a:r>
                    </a:p>
                  </a:txBody>
                  <a:tcPr anchor="ctr">
                    <a:solidFill>
                      <a:schemeClr val="accent4">
                        <a:lumMod val="20000"/>
                        <a:lumOff val="80000"/>
                      </a:schemeClr>
                    </a:solidFill>
                  </a:tcPr>
                </a:tc>
                <a:tc>
                  <a:txBody>
                    <a:bodyPr/>
                    <a:lstStyle/>
                    <a:p>
                      <a:pPr algn="ctr">
                        <a:lnSpc>
                          <a:spcPct val="120000"/>
                        </a:lnSpc>
                      </a:pPr>
                      <a:r>
                        <a:rPr lang="vi-VN" sz="1800" noProof="0" dirty="0"/>
                        <a:t>Thu hút con cái để giao phối và sinh sản</a:t>
                      </a:r>
                    </a:p>
                  </a:txBody>
                  <a:tcPr anchor="ctr">
                    <a:solidFill>
                      <a:schemeClr val="accent4">
                        <a:lumMod val="20000"/>
                        <a:lumOff val="80000"/>
                      </a:schemeClr>
                    </a:solidFill>
                  </a:tcPr>
                </a:tc>
                <a:extLst>
                  <a:ext uri="{0D108BD9-81ED-4DB2-BD59-A6C34878D82A}">
                    <a16:rowId xmlns:a16="http://schemas.microsoft.com/office/drawing/2014/main" xmlns="" val="1873863734"/>
                  </a:ext>
                </a:extLst>
              </a:tr>
              <a:tr h="681364">
                <a:tc>
                  <a:txBody>
                    <a:bodyPr/>
                    <a:lstStyle/>
                    <a:p>
                      <a:pPr algn="l">
                        <a:lnSpc>
                          <a:spcPct val="120000"/>
                        </a:lnSpc>
                      </a:pPr>
                      <a:r>
                        <a:rPr lang="vi-VN" sz="1800" b="0" noProof="0"/>
                        <a:t>Chim én di cư về phương nam vào cuối mùa thu</a:t>
                      </a:r>
                    </a:p>
                  </a:txBody>
                  <a:tcPr anchor="ctr">
                    <a:solidFill>
                      <a:schemeClr val="accent4">
                        <a:lumMod val="20000"/>
                        <a:lumOff val="80000"/>
                      </a:schemeClr>
                    </a:solidFill>
                  </a:tcPr>
                </a:tc>
                <a:tc>
                  <a:txBody>
                    <a:bodyPr/>
                    <a:lstStyle/>
                    <a:p>
                      <a:pPr algn="ctr">
                        <a:lnSpc>
                          <a:spcPct val="120000"/>
                        </a:lnSpc>
                      </a:pPr>
                      <a:r>
                        <a:rPr lang="vi-VN" sz="1800" noProof="0" dirty="0"/>
                        <a:t>Tránh rét về mùa đông</a:t>
                      </a:r>
                    </a:p>
                  </a:txBody>
                  <a:tcPr anchor="ctr">
                    <a:solidFill>
                      <a:schemeClr val="accent4">
                        <a:lumMod val="20000"/>
                        <a:lumOff val="80000"/>
                      </a:schemeClr>
                    </a:solidFill>
                  </a:tcPr>
                </a:tc>
                <a:extLst>
                  <a:ext uri="{0D108BD9-81ED-4DB2-BD59-A6C34878D82A}">
                    <a16:rowId xmlns:a16="http://schemas.microsoft.com/office/drawing/2014/main" xmlns="" val="2333249424"/>
                  </a:ext>
                </a:extLst>
              </a:tr>
              <a:tr h="681364">
                <a:tc>
                  <a:txBody>
                    <a:bodyPr/>
                    <a:lstStyle/>
                    <a:p>
                      <a:pPr algn="l">
                        <a:lnSpc>
                          <a:spcPct val="120000"/>
                        </a:lnSpc>
                      </a:pPr>
                      <a:r>
                        <a:rPr lang="vi-VN" sz="1800" b="0" noProof="0"/>
                        <a:t>Chó sói thường đánh dấu lãnh thổ bằng nước tiểu</a:t>
                      </a:r>
                    </a:p>
                  </a:txBody>
                  <a:tcPr anchor="ctr">
                    <a:solidFill>
                      <a:schemeClr val="accent4">
                        <a:lumMod val="20000"/>
                        <a:lumOff val="80000"/>
                      </a:schemeClr>
                    </a:solidFill>
                  </a:tcPr>
                </a:tc>
                <a:tc>
                  <a:txBody>
                    <a:bodyPr/>
                    <a:lstStyle/>
                    <a:p>
                      <a:pPr algn="ctr">
                        <a:lnSpc>
                          <a:spcPct val="120000"/>
                        </a:lnSpc>
                      </a:pPr>
                      <a:r>
                        <a:rPr lang="vi-VN" sz="1800" noProof="0" dirty="0"/>
                        <a:t>Bảo vệ vùng sinh tồn</a:t>
                      </a:r>
                    </a:p>
                  </a:txBody>
                  <a:tcPr anchor="ctr">
                    <a:solidFill>
                      <a:schemeClr val="accent4">
                        <a:lumMod val="20000"/>
                        <a:lumOff val="80000"/>
                      </a:schemeClr>
                    </a:solidFill>
                  </a:tcPr>
                </a:tc>
                <a:extLst>
                  <a:ext uri="{0D108BD9-81ED-4DB2-BD59-A6C34878D82A}">
                    <a16:rowId xmlns:a16="http://schemas.microsoft.com/office/drawing/2014/main" xmlns="" val="2184130172"/>
                  </a:ext>
                </a:extLst>
              </a:tr>
              <a:tr h="681364">
                <a:tc>
                  <a:txBody>
                    <a:bodyPr/>
                    <a:lstStyle/>
                    <a:p>
                      <a:pPr algn="l">
                        <a:lnSpc>
                          <a:spcPct val="120000"/>
                        </a:lnSpc>
                      </a:pPr>
                      <a:r>
                        <a:rPr lang="vi-VN" sz="1800" b="0" noProof="0"/>
                        <a:t>Trâu rừng thường sống theo đàn</a:t>
                      </a:r>
                    </a:p>
                  </a:txBody>
                  <a:tcPr anchor="ctr">
                    <a:solidFill>
                      <a:schemeClr val="accent4">
                        <a:lumMod val="20000"/>
                        <a:lumOff val="80000"/>
                      </a:schemeClr>
                    </a:solidFill>
                  </a:tcPr>
                </a:tc>
                <a:tc>
                  <a:txBody>
                    <a:bodyPr/>
                    <a:lstStyle/>
                    <a:p>
                      <a:pPr algn="ctr">
                        <a:lnSpc>
                          <a:spcPct val="120000"/>
                        </a:lnSpc>
                      </a:pPr>
                      <a:r>
                        <a:rPr lang="vi-VN" sz="1800" noProof="0" dirty="0"/>
                        <a:t>Chống lại kẻ thù và hỗ trợ kiếm ăn</a:t>
                      </a:r>
                    </a:p>
                  </a:txBody>
                  <a:tcPr anchor="ctr">
                    <a:solidFill>
                      <a:schemeClr val="accent4">
                        <a:lumMod val="20000"/>
                        <a:lumOff val="80000"/>
                      </a:schemeClr>
                    </a:solidFill>
                  </a:tcPr>
                </a:tc>
                <a:extLst>
                  <a:ext uri="{0D108BD9-81ED-4DB2-BD59-A6C34878D82A}">
                    <a16:rowId xmlns:a16="http://schemas.microsoft.com/office/drawing/2014/main" xmlns="" val="2811158704"/>
                  </a:ext>
                </a:extLst>
              </a:tr>
              <a:tr h="681364">
                <a:tc>
                  <a:txBody>
                    <a:bodyPr/>
                    <a:lstStyle/>
                    <a:p>
                      <a:pPr algn="l">
                        <a:lnSpc>
                          <a:spcPct val="120000"/>
                        </a:lnSpc>
                      </a:pPr>
                      <a:r>
                        <a:rPr lang="vi-VN" sz="1800" b="0" noProof="0"/>
                        <a:t>Tập thể dục buổi sáng ở người</a:t>
                      </a:r>
                    </a:p>
                  </a:txBody>
                  <a:tcPr anchor="ctr">
                    <a:solidFill>
                      <a:schemeClr val="accent4">
                        <a:lumMod val="20000"/>
                        <a:lumOff val="80000"/>
                      </a:schemeClr>
                    </a:solidFill>
                  </a:tcPr>
                </a:tc>
                <a:tc>
                  <a:txBody>
                    <a:bodyPr/>
                    <a:lstStyle/>
                    <a:p>
                      <a:pPr algn="ctr">
                        <a:lnSpc>
                          <a:spcPct val="120000"/>
                        </a:lnSpc>
                      </a:pPr>
                      <a:r>
                        <a:rPr lang="vi-VN" sz="1800" noProof="0" dirty="0"/>
                        <a:t>Tăng cường sức khỏe</a:t>
                      </a:r>
                    </a:p>
                  </a:txBody>
                  <a:tcPr anchor="ctr">
                    <a:solidFill>
                      <a:schemeClr val="accent4">
                        <a:lumMod val="20000"/>
                        <a:lumOff val="80000"/>
                      </a:schemeClr>
                    </a:solidFill>
                  </a:tcPr>
                </a:tc>
                <a:extLst>
                  <a:ext uri="{0D108BD9-81ED-4DB2-BD59-A6C34878D82A}">
                    <a16:rowId xmlns:a16="http://schemas.microsoft.com/office/drawing/2014/main" xmlns="" val="1668453301"/>
                  </a:ext>
                </a:extLst>
              </a:tr>
            </a:tbl>
          </a:graphicData>
        </a:graphic>
      </p:graphicFrame>
      <p:sp>
        <p:nvSpPr>
          <p:cNvPr id="2" name="Rectangle 1">
            <a:extLst>
              <a:ext uri="{FF2B5EF4-FFF2-40B4-BE49-F238E27FC236}">
                <a16:creationId xmlns:a16="http://schemas.microsoft.com/office/drawing/2014/main" xmlns="" id="{014857B3-A034-A8B3-8382-FF7C5AB8C031}"/>
              </a:ext>
            </a:extLst>
          </p:cNvPr>
          <p:cNvSpPr/>
          <p:nvPr/>
        </p:nvSpPr>
        <p:spPr>
          <a:xfrm>
            <a:off x="6477000" y="2286000"/>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55EE81F-C403-BB50-2B60-0C6AF9E83344}"/>
              </a:ext>
            </a:extLst>
          </p:cNvPr>
          <p:cNvSpPr/>
          <p:nvPr/>
        </p:nvSpPr>
        <p:spPr>
          <a:xfrm>
            <a:off x="6477000" y="3014929"/>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FB06FAB-63BD-01B7-9021-0ED14F5FD67A}"/>
              </a:ext>
            </a:extLst>
          </p:cNvPr>
          <p:cNvSpPr/>
          <p:nvPr/>
        </p:nvSpPr>
        <p:spPr>
          <a:xfrm>
            <a:off x="6477000" y="37408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A7E076F-609B-C5C3-3905-B4D7DCF1654E}"/>
              </a:ext>
            </a:extLst>
          </p:cNvPr>
          <p:cNvSpPr/>
          <p:nvPr/>
        </p:nvSpPr>
        <p:spPr>
          <a:xfrm>
            <a:off x="6477000" y="4413911"/>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F67326D-3BA9-5A13-BE07-7C646EC30728}"/>
              </a:ext>
            </a:extLst>
          </p:cNvPr>
          <p:cNvSpPr/>
          <p:nvPr/>
        </p:nvSpPr>
        <p:spPr>
          <a:xfrm>
            <a:off x="6477000" y="50705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274D4E51-3DDB-6B2E-CCA2-24CC48DD5296}"/>
              </a:ext>
            </a:extLst>
          </p:cNvPr>
          <p:cNvSpPr/>
          <p:nvPr/>
        </p:nvSpPr>
        <p:spPr>
          <a:xfrm>
            <a:off x="6488373" y="5743606"/>
            <a:ext cx="4953000" cy="381000"/>
          </a:xfrm>
          <a:prstGeom prst="rect">
            <a:avLst/>
          </a:prstGeom>
          <a:solidFill>
            <a:srgbClr val="FFF2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42957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xmlns=""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xmlns=""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xmlns=""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xmlns=""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xmlns=""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xmlns=""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xmlns="" id="{CB596D3C-BE9E-4912-B0D5-C78A7E85BD12}"/>
                </a:ext>
              </a:extLst>
            </p:cNvPr>
            <p:cNvSpPr txBox="1"/>
            <p:nvPr/>
          </p:nvSpPr>
          <p:spPr>
            <a:xfrm>
              <a:off x="312675" y="2073217"/>
              <a:ext cx="4938853" cy="1106713"/>
            </a:xfrm>
            <a:prstGeom prst="rect">
              <a:avLst/>
            </a:prstGeom>
            <a:noFill/>
          </p:spPr>
          <p:txBody>
            <a:bodyPr wrap="none" lIns="0" tIns="0" rIns="0" bIns="0" rtlCol="0">
              <a:spAutoFit/>
            </a:bodyPr>
            <a:lstStyle/>
            <a:p>
              <a:pPr>
                <a:lnSpc>
                  <a:spcPct val="120000"/>
                </a:lnSpc>
              </a:pPr>
              <a:r>
                <a:rPr lang="en-US" sz="6600" b="1">
                  <a:solidFill>
                    <a:srgbClr val="0E2A47"/>
                  </a:solidFill>
                </a:rPr>
                <a:t>EM CÓ BIẾT</a:t>
              </a:r>
            </a:p>
          </p:txBody>
        </p:sp>
      </p:grpSp>
      <p:pic>
        <p:nvPicPr>
          <p:cNvPr id="126" name="Picture 125">
            <a:extLst>
              <a:ext uri="{FF2B5EF4-FFF2-40B4-BE49-F238E27FC236}">
                <a16:creationId xmlns:a16="http://schemas.microsoft.com/office/drawing/2014/main" xmlns=""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xmlns=""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xmlns=""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xmlns=""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xmlns=""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xmlns=""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xmlns=""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xmlns=""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xmlns=""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xmlns=""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xmlns=""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xmlns=""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41769557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xmlns="" id="{04CE0CA8-A0B1-4998-B647-F3D0D5E00883}"/>
              </a:ext>
            </a:extLst>
          </p:cNvPr>
          <p:cNvGrpSpPr/>
          <p:nvPr/>
        </p:nvGrpSpPr>
        <p:grpSpPr>
          <a:xfrm>
            <a:off x="652236" y="854443"/>
            <a:ext cx="10887529" cy="1587679"/>
            <a:chOff x="771071" y="1130214"/>
            <a:chExt cx="10887529" cy="1587679"/>
          </a:xfrm>
        </p:grpSpPr>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071" y="146685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F951197-E69C-4F73-9D16-29EB30A47721}"/>
                </a:ext>
              </a:extLst>
            </p:cNvPr>
            <p:cNvSpPr txBox="1"/>
            <p:nvPr/>
          </p:nvSpPr>
          <p:spPr>
            <a:xfrm>
              <a:off x="1901252" y="1130214"/>
              <a:ext cx="9757348" cy="158767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dirty="0"/>
                <a:t>Chim tu hú là loài chim có một không hai trong tự nhiên. Thay vì làm tổ</a:t>
              </a:r>
              <a:r>
                <a:rPr lang="en-US" dirty="0"/>
                <a:t>, </a:t>
              </a:r>
              <a:r>
                <a:rPr lang="vi-VN" dirty="0"/>
                <a:t>đẻ</a:t>
              </a:r>
              <a:r>
                <a:rPr lang="en-US" dirty="0"/>
                <a:t> </a:t>
              </a:r>
              <a:r>
                <a:rPr lang="vi-VN" dirty="0"/>
                <a:t>trứng, ấp và chăm sóc con non như nhiều loài chim khác, chim tu hú mẹ lại đi gửi trứng của mình vào tổ của những loài chim khác (thường là chim chích) và giao trách nhiệm chăm sóc con non cho những con chim mẹ khác loài</a:t>
              </a:r>
              <a:r>
                <a:rPr lang="en-US" dirty="0"/>
                <a:t>. </a:t>
              </a:r>
            </a:p>
          </p:txBody>
        </p:sp>
      </p:grpSp>
      <p:pic>
        <p:nvPicPr>
          <p:cNvPr id="16" name="Picture 15">
            <a:extLst>
              <a:ext uri="{FF2B5EF4-FFF2-40B4-BE49-F238E27FC236}">
                <a16:creationId xmlns:a16="http://schemas.microsoft.com/office/drawing/2014/main" xmlns="" id="{14A61B18-6795-4957-BF79-CE663EA8740C}"/>
              </a:ext>
            </a:extLst>
          </p:cNvPr>
          <p:cNvPicPr>
            <a:picLocks noChangeAspect="1"/>
          </p:cNvPicPr>
          <p:nvPr/>
        </p:nvPicPr>
        <p:blipFill rotWithShape="1">
          <a:blip r:embed="rId10">
            <a:extLst>
              <a:ext uri="{28A0092B-C50C-407E-A947-70E740481C1C}">
                <a14:useLocalDpi xmlns:a14="http://schemas.microsoft.com/office/drawing/2010/main" val="0"/>
              </a:ext>
            </a:extLst>
          </a:blip>
          <a:srcRect t="14909" b="23019"/>
          <a:stretch/>
        </p:blipFill>
        <p:spPr>
          <a:xfrm>
            <a:off x="838200" y="2730534"/>
            <a:ext cx="10515600" cy="3671587"/>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34084200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3" name="TextBox 12">
            <a:extLst>
              <a:ext uri="{FF2B5EF4-FFF2-40B4-BE49-F238E27FC236}">
                <a16:creationId xmlns:a16="http://schemas.microsoft.com/office/drawing/2014/main" xmlns="" id="{33F1D348-F670-4D54-9D27-B08928503A72}"/>
              </a:ext>
            </a:extLst>
          </p:cNvPr>
          <p:cNvSpPr txBox="1"/>
          <p:nvPr/>
        </p:nvSpPr>
        <p:spPr>
          <a:xfrm>
            <a:off x="504872" y="2705191"/>
            <a:ext cx="5827482" cy="306160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Sau khi chim chích đẻ trứng vào tổ từ một đến hai ngày, chim tu hú sẽ tìm cách đẻ trộm trứng của mình vào đó. Kích thước trứng của chim tu hú gần bằng trứng của chim chích, hoa văn cũng rất giống nhau nên cặp đôi chim chích không nhận ra và vẫn ấp nở bình thường.</a:t>
            </a:r>
          </a:p>
        </p:txBody>
      </p:sp>
      <p:pic>
        <p:nvPicPr>
          <p:cNvPr id="21506" name="Picture 2" descr="Tại sao nói Tu hú là loài chim &quot;lưu manh&quot;? - Giải Đáp Việt - Tri Thức Cho  Người Việt">
            <a:extLst>
              <a:ext uri="{FF2B5EF4-FFF2-40B4-BE49-F238E27FC236}">
                <a16:creationId xmlns:a16="http://schemas.microsoft.com/office/drawing/2014/main" xmlns="" id="{F834FBA9-B266-469D-BE6C-1FCBCEA4C25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768726"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BDB15726-E9D3-4D18-80A7-11D97A344D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2500"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C8920AD6-7885-465A-8C3B-F37E46852B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9467" y="17344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6188CD68-46B4-49D4-93C2-588ED2FC14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6433" y="1734499"/>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10701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6392"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C2D60839-9001-4097-B2A5-D70CEF8F0768}"/>
              </a:ext>
            </a:extLst>
          </p:cNvPr>
          <p:cNvSpPr txBox="1"/>
          <p:nvPr/>
        </p:nvSpPr>
        <p:spPr>
          <a:xfrm>
            <a:off x="751229" y="2927365"/>
            <a:ext cx="545866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Trứng chim tu hú thường nở trước trứng chim chích. Sau khi nở ra, chim tu hú non đẩy hết các chú chim chích mới nở và những quả trứng chưa kịp nở ra khỏi tổ nhằm độc chiếm nguồn thức ăn từ bố mẹ nuôi.</a:t>
            </a:r>
          </a:p>
        </p:txBody>
      </p:sp>
      <p:pic>
        <p:nvPicPr>
          <p:cNvPr id="24578" name="Picture 2" descr="Đây là loài chim có tập tính tàn nhẫn nhất">
            <a:extLst>
              <a:ext uri="{FF2B5EF4-FFF2-40B4-BE49-F238E27FC236}">
                <a16:creationId xmlns:a16="http://schemas.microsoft.com/office/drawing/2014/main" xmlns="" id="{840759A6-7E1E-4EE1-ABF4-52C8D9D2355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92160" y="2000250"/>
            <a:ext cx="4762500" cy="2857500"/>
          </a:xfrm>
          <a:prstGeom prst="rect">
            <a:avLst/>
          </a:prstGeom>
          <a:ln w="38100">
            <a:solidFill>
              <a:srgbClr val="0E2A47"/>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7C0B19BF-D68C-4541-9E32-BE0D5CDFCD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3359" y="19313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9F436456-36E2-418A-9919-E3EAB3B6C6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0325" y="1931306"/>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52846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xmlns=""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xmlns=""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xmlns=""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xmlns=""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xmlns=""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xmlns=""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xmlns="" id="{CB596D3C-BE9E-4912-B0D5-C78A7E85BD12}"/>
                </a:ext>
              </a:extLst>
            </p:cNvPr>
            <p:cNvSpPr txBox="1"/>
            <p:nvPr/>
          </p:nvSpPr>
          <p:spPr>
            <a:xfrm>
              <a:off x="360767" y="2073217"/>
              <a:ext cx="4842672"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ĐÃ HỌC</a:t>
              </a:r>
            </a:p>
          </p:txBody>
        </p:sp>
      </p:grpSp>
      <p:pic>
        <p:nvPicPr>
          <p:cNvPr id="126" name="Picture 125">
            <a:extLst>
              <a:ext uri="{FF2B5EF4-FFF2-40B4-BE49-F238E27FC236}">
                <a16:creationId xmlns:a16="http://schemas.microsoft.com/office/drawing/2014/main" xmlns=""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xmlns=""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xmlns=""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xmlns=""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xmlns=""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xmlns=""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xmlns=""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xmlns=""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xmlns=""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xmlns=""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xmlns=""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xmlns=""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2156943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D40B8AC-FD77-4C5C-9578-1FA3ED3D98E8}"/>
              </a:ext>
            </a:extLst>
          </p:cNvPr>
          <p:cNvSpPr txBox="1"/>
          <p:nvPr/>
        </p:nvSpPr>
        <p:spPr>
          <a:xfrm>
            <a:off x="2008414" y="1050869"/>
            <a:ext cx="92710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là phản ứng của sinh vật đối với kích thích từ môi trường.</a:t>
            </a:r>
          </a:p>
        </p:txBody>
      </p:sp>
      <p:sp>
        <p:nvSpPr>
          <p:cNvPr id="13" name="TextBox 12">
            <a:extLst>
              <a:ext uri="{FF2B5EF4-FFF2-40B4-BE49-F238E27FC236}">
                <a16:creationId xmlns:a16="http://schemas.microsoft.com/office/drawing/2014/main" xmlns="" id="{ACB7A3C3-BE6A-4A0A-84E5-AA81CD44C766}"/>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Cảm ứng </a:t>
            </a:r>
            <a:r>
              <a:rPr lang="vi-VN" sz="2400" dirty="0"/>
              <a:t>giúp sinh vật </a:t>
            </a:r>
            <a:r>
              <a:rPr lang="vi-VN" sz="2400" b="1" dirty="0"/>
              <a:t>thích ứng với sự thay đổi của môi trường </a:t>
            </a:r>
            <a:r>
              <a:rPr lang="vi-VN" sz="2400" dirty="0"/>
              <a:t>để tồn tại và phát triển.</a:t>
            </a:r>
          </a:p>
        </p:txBody>
      </p:sp>
      <p:pic>
        <p:nvPicPr>
          <p:cNvPr id="14" name="Picture 2">
            <a:extLst>
              <a:ext uri="{FF2B5EF4-FFF2-40B4-BE49-F238E27FC236}">
                <a16:creationId xmlns:a16="http://schemas.microsoft.com/office/drawing/2014/main" xmlns="" id="{A373E1AC-8251-4E92-BDA2-47618A9649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What Are The 5 Tropisms And The Plant's Response To Each? - WorldAtlas">
            <a:extLst>
              <a:ext uri="{FF2B5EF4-FFF2-40B4-BE49-F238E27FC236}">
                <a16:creationId xmlns:a16="http://schemas.microsoft.com/office/drawing/2014/main" xmlns="" id="{A5B85F8D-C07E-41EF-941A-1C84C5B19DA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799" b="38877"/>
          <a:stretch/>
        </p:blipFill>
        <p:spPr bwMode="auto">
          <a:xfrm>
            <a:off x="1603426" y="3174456"/>
            <a:ext cx="8985148" cy="319863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924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79487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A373E1AC-8251-4E92-BDA2-47618A9649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1967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3B55A9C1-1F5A-49BD-A8E3-618EA12A2171}"/>
              </a:ext>
            </a:extLst>
          </p:cNvPr>
          <p:cNvSpPr txBox="1"/>
          <p:nvPr/>
        </p:nvSpPr>
        <p:spPr>
          <a:xfrm>
            <a:off x="2008414" y="829270"/>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là một chuỗi những phản ứng của động vật trả lời kích thích từ môi trường, đảm bảo cho động vật tồn tại và phát triển</a:t>
            </a:r>
          </a:p>
        </p:txBody>
      </p:sp>
      <p:sp>
        <p:nvSpPr>
          <p:cNvPr id="16" name="TextBox 15">
            <a:extLst>
              <a:ext uri="{FF2B5EF4-FFF2-40B4-BE49-F238E27FC236}">
                <a16:creationId xmlns:a16="http://schemas.microsoft.com/office/drawing/2014/main" xmlns="" id="{6B92EEAF-9880-4E0C-8FDC-F575DF46877F}"/>
              </a:ext>
            </a:extLst>
          </p:cNvPr>
          <p:cNvSpPr txBox="1"/>
          <p:nvPr/>
        </p:nvSpPr>
        <p:spPr>
          <a:xfrm>
            <a:off x="2008414" y="2002348"/>
            <a:ext cx="9271000" cy="845616"/>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r>
              <a:rPr lang="vi-VN" b="1" dirty="0">
                <a:solidFill>
                  <a:srgbClr val="C00000"/>
                </a:solidFill>
              </a:rPr>
              <a:t>Tập tính </a:t>
            </a:r>
            <a:r>
              <a:rPr lang="vi-VN" dirty="0"/>
              <a:t>giúp động vật thích ứng với môi trường sống để tồn tại và phát triển</a:t>
            </a:r>
          </a:p>
        </p:txBody>
      </p:sp>
      <p:pic>
        <p:nvPicPr>
          <p:cNvPr id="17410" name="Picture 2" descr="Download &quot;Lions&quot; wallpapers for mobile phone, free &quot;Lions&quot; HD pictures">
            <a:extLst>
              <a:ext uri="{FF2B5EF4-FFF2-40B4-BE49-F238E27FC236}">
                <a16:creationId xmlns:a16="http://schemas.microsoft.com/office/drawing/2014/main" xmlns="" id="{0F783541-1028-47C5-9A4B-2BA2DE43CB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062" b="23062"/>
          <a:stretch/>
        </p:blipFill>
        <p:spPr bwMode="auto">
          <a:xfrm>
            <a:off x="762000" y="3140064"/>
            <a:ext cx="10668000" cy="323302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36776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xmlns=""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xmlns=""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xmlns=""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xmlns=""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xmlns=""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494971"/>
            <a:ext cx="13080776" cy="3868058"/>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grpSp>
        <p:nvGrpSpPr>
          <p:cNvPr id="6" name="Group 5">
            <a:extLst>
              <a:ext uri="{FF2B5EF4-FFF2-40B4-BE49-F238E27FC236}">
                <a16:creationId xmlns:a16="http://schemas.microsoft.com/office/drawing/2014/main" xmlns="" id="{27816415-09B5-4687-B2D2-B0F32588267B}"/>
              </a:ext>
            </a:extLst>
          </p:cNvPr>
          <p:cNvGrpSpPr/>
          <p:nvPr/>
        </p:nvGrpSpPr>
        <p:grpSpPr>
          <a:xfrm>
            <a:off x="3257550" y="2200365"/>
            <a:ext cx="5676900" cy="1252584"/>
            <a:chOff x="-56348" y="2000281"/>
            <a:chExt cx="5676900" cy="1252584"/>
          </a:xfrm>
        </p:grpSpPr>
        <p:sp>
          <p:nvSpPr>
            <p:cNvPr id="31" name="Google Shape;583;p33"/>
            <p:cNvSpPr/>
            <p:nvPr/>
          </p:nvSpPr>
          <p:spPr>
            <a:xfrm>
              <a:off x="-56348" y="2000281"/>
              <a:ext cx="567690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xmlns="" id="{CB596D3C-BE9E-4912-B0D5-C78A7E85BD12}"/>
                </a:ext>
              </a:extLst>
            </p:cNvPr>
            <p:cNvSpPr txBox="1"/>
            <p:nvPr/>
          </p:nvSpPr>
          <p:spPr>
            <a:xfrm>
              <a:off x="312676" y="2073217"/>
              <a:ext cx="4938853" cy="1106713"/>
            </a:xfrm>
            <a:prstGeom prst="rect">
              <a:avLst/>
            </a:prstGeom>
            <a:noFill/>
          </p:spPr>
          <p:txBody>
            <a:bodyPr wrap="none" lIns="0" tIns="0" rIns="0" bIns="0" rtlCol="0">
              <a:spAutoFit/>
            </a:bodyPr>
            <a:lstStyle/>
            <a:p>
              <a:pPr algn="ctr">
                <a:lnSpc>
                  <a:spcPct val="120000"/>
                </a:lnSpc>
              </a:pPr>
              <a:r>
                <a:rPr lang="en-US" sz="6600" b="1">
                  <a:solidFill>
                    <a:srgbClr val="0E2A47"/>
                  </a:solidFill>
                </a:rPr>
                <a:t>EM CÓ THỂ </a:t>
              </a:r>
            </a:p>
          </p:txBody>
        </p:sp>
      </p:grpSp>
      <p:pic>
        <p:nvPicPr>
          <p:cNvPr id="126" name="Picture 125">
            <a:extLst>
              <a:ext uri="{FF2B5EF4-FFF2-40B4-BE49-F238E27FC236}">
                <a16:creationId xmlns:a16="http://schemas.microsoft.com/office/drawing/2014/main" xmlns="" id="{136ED73C-10AC-4DDA-9A5B-3CB041353FB2}"/>
              </a:ext>
            </a:extLst>
          </p:cNvPr>
          <p:cNvPicPr>
            <a:picLocks noChangeAspect="1"/>
          </p:cNvPicPr>
          <p:nvPr/>
        </p:nvPicPr>
        <p:blipFill>
          <a:blip r:embed="rId4"/>
          <a:stretch>
            <a:fillRect/>
          </a:stretch>
        </p:blipFill>
        <p:spPr>
          <a:xfrm rot="18123950">
            <a:off x="-427725" y="2565416"/>
            <a:ext cx="3250006" cy="1727169"/>
          </a:xfrm>
          <a:prstGeom prst="rect">
            <a:avLst/>
          </a:prstGeom>
        </p:spPr>
      </p:pic>
      <p:pic>
        <p:nvPicPr>
          <p:cNvPr id="35" name="Picture 34">
            <a:extLst>
              <a:ext uri="{FF2B5EF4-FFF2-40B4-BE49-F238E27FC236}">
                <a16:creationId xmlns:a16="http://schemas.microsoft.com/office/drawing/2014/main" xmlns="" id="{BAAC367A-3EA8-48EE-A3FE-925505904339}"/>
              </a:ext>
            </a:extLst>
          </p:cNvPr>
          <p:cNvPicPr>
            <a:picLocks noChangeAspect="1"/>
          </p:cNvPicPr>
          <p:nvPr/>
        </p:nvPicPr>
        <p:blipFill>
          <a:blip r:embed="rId4"/>
          <a:stretch>
            <a:fillRect/>
          </a:stretch>
        </p:blipFill>
        <p:spPr>
          <a:xfrm rot="3476050" flipH="1">
            <a:off x="9369717" y="2565417"/>
            <a:ext cx="3250006" cy="1727169"/>
          </a:xfrm>
          <a:prstGeom prst="rect">
            <a:avLst/>
          </a:prstGeom>
        </p:spPr>
      </p:pic>
      <p:grpSp>
        <p:nvGrpSpPr>
          <p:cNvPr id="4" name="Group 3">
            <a:extLst>
              <a:ext uri="{FF2B5EF4-FFF2-40B4-BE49-F238E27FC236}">
                <a16:creationId xmlns:a16="http://schemas.microsoft.com/office/drawing/2014/main" xmlns="" id="{2A91EA1A-52D3-4C35-9CF6-C65F53FD9DB6}"/>
              </a:ext>
            </a:extLst>
          </p:cNvPr>
          <p:cNvGrpSpPr/>
          <p:nvPr/>
        </p:nvGrpSpPr>
        <p:grpSpPr>
          <a:xfrm>
            <a:off x="3622159" y="3665661"/>
            <a:ext cx="4947682" cy="1231488"/>
            <a:chOff x="3555533" y="3665661"/>
            <a:chExt cx="4947682" cy="1231488"/>
          </a:xfrm>
        </p:grpSpPr>
        <p:grpSp>
          <p:nvGrpSpPr>
            <p:cNvPr id="27" name="Group 26">
              <a:extLst>
                <a:ext uri="{FF2B5EF4-FFF2-40B4-BE49-F238E27FC236}">
                  <a16:creationId xmlns:a16="http://schemas.microsoft.com/office/drawing/2014/main" xmlns="" id="{51405DC4-EFED-4BB7-9F9D-532B828B1143}"/>
                </a:ext>
              </a:extLst>
            </p:cNvPr>
            <p:cNvGrpSpPr/>
            <p:nvPr/>
          </p:nvGrpSpPr>
          <p:grpSpPr>
            <a:xfrm rot="9000000" flipV="1">
              <a:off x="3555533" y="3665661"/>
              <a:ext cx="1455641" cy="1231488"/>
              <a:chOff x="9909467" y="4975537"/>
              <a:chExt cx="1774754" cy="1501461"/>
            </a:xfrm>
          </p:grpSpPr>
          <p:pic>
            <p:nvPicPr>
              <p:cNvPr id="28" name="Picture 27">
                <a:extLst>
                  <a:ext uri="{FF2B5EF4-FFF2-40B4-BE49-F238E27FC236}">
                    <a16:creationId xmlns:a16="http://schemas.microsoft.com/office/drawing/2014/main" xmlns=""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xmlns=""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6" name="Group 35">
              <a:extLst>
                <a:ext uri="{FF2B5EF4-FFF2-40B4-BE49-F238E27FC236}">
                  <a16:creationId xmlns:a16="http://schemas.microsoft.com/office/drawing/2014/main" xmlns="" id="{ED115B01-7812-4DDF-8DE6-589C864CE32C}"/>
                </a:ext>
              </a:extLst>
            </p:cNvPr>
            <p:cNvGrpSpPr/>
            <p:nvPr/>
          </p:nvGrpSpPr>
          <p:grpSpPr>
            <a:xfrm rot="9000000" flipV="1">
              <a:off x="5301554" y="3665661"/>
              <a:ext cx="1455641" cy="1231488"/>
              <a:chOff x="9909467" y="4975537"/>
              <a:chExt cx="1774754" cy="1501461"/>
            </a:xfrm>
          </p:grpSpPr>
          <p:pic>
            <p:nvPicPr>
              <p:cNvPr id="37" name="Picture 36">
                <a:extLst>
                  <a:ext uri="{FF2B5EF4-FFF2-40B4-BE49-F238E27FC236}">
                    <a16:creationId xmlns:a16="http://schemas.microsoft.com/office/drawing/2014/main" xmlns="" id="{BC9F5291-6A26-4F71-BAF2-A0F06EB2FBA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38" name="Picture 37">
                <a:extLst>
                  <a:ext uri="{FF2B5EF4-FFF2-40B4-BE49-F238E27FC236}">
                    <a16:creationId xmlns:a16="http://schemas.microsoft.com/office/drawing/2014/main" xmlns="" id="{DDDCD665-8177-486D-8687-234CEAA9C0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39" name="Group 38">
              <a:extLst>
                <a:ext uri="{FF2B5EF4-FFF2-40B4-BE49-F238E27FC236}">
                  <a16:creationId xmlns:a16="http://schemas.microsoft.com/office/drawing/2014/main" xmlns="" id="{2A473082-E9A7-41B7-8E10-586DBCFCBB79}"/>
                </a:ext>
              </a:extLst>
            </p:cNvPr>
            <p:cNvGrpSpPr/>
            <p:nvPr/>
          </p:nvGrpSpPr>
          <p:grpSpPr>
            <a:xfrm rot="9000000" flipV="1">
              <a:off x="7047574" y="3665661"/>
              <a:ext cx="1455641" cy="1231488"/>
              <a:chOff x="9909467" y="4975537"/>
              <a:chExt cx="1774754" cy="1501461"/>
            </a:xfrm>
          </p:grpSpPr>
          <p:pic>
            <p:nvPicPr>
              <p:cNvPr id="40" name="Picture 39">
                <a:extLst>
                  <a:ext uri="{FF2B5EF4-FFF2-40B4-BE49-F238E27FC236}">
                    <a16:creationId xmlns:a16="http://schemas.microsoft.com/office/drawing/2014/main" xmlns="" id="{ED284C65-1BB8-4D68-BC35-7AB2A6DDE1F1}"/>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41" name="Picture 40">
                <a:extLst>
                  <a:ext uri="{FF2B5EF4-FFF2-40B4-BE49-F238E27FC236}">
                    <a16:creationId xmlns:a16="http://schemas.microsoft.com/office/drawing/2014/main" xmlns="" id="{54E328F7-07F9-4DAC-8263-6C877860AA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spTree>
    <p:custDataLst>
      <p:tags r:id="rId1"/>
    </p:custDataLst>
    <p:extLst>
      <p:ext uri="{BB962C8B-B14F-4D97-AF65-F5344CB8AC3E}">
        <p14:creationId xmlns:p14="http://schemas.microsoft.com/office/powerpoint/2010/main" val="3683820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xmlns=""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xmlns=""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xmlns=""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xmlns=""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xmlns=""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xmlns=""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0" name="TextBox 9">
            <a:extLst>
              <a:ext uri="{FF2B5EF4-FFF2-40B4-BE49-F238E27FC236}">
                <a16:creationId xmlns:a16="http://schemas.microsoft.com/office/drawing/2014/main" xmlns="" id="{24813855-BB80-4694-8C09-150FFA66C703}"/>
              </a:ext>
            </a:extLst>
          </p:cNvPr>
          <p:cNvSpPr txBox="1"/>
          <p:nvPr/>
        </p:nvSpPr>
        <p:spPr>
          <a:xfrm>
            <a:off x="1229668" y="2743845"/>
            <a:ext cx="9732664" cy="2114169"/>
          </a:xfrm>
          <a:prstGeom prst="rect">
            <a:avLst/>
          </a:prstGeom>
          <a:noFill/>
        </p:spPr>
        <p:txBody>
          <a:bodyPr wrap="none" lIns="0" tIns="0" rIns="0" bIns="0" rtlCol="0">
            <a:spAutoFit/>
          </a:bodyPr>
          <a:lstStyle/>
          <a:p>
            <a:pPr algn="ctr">
              <a:lnSpc>
                <a:spcPct val="120000"/>
              </a:lnSpc>
            </a:pPr>
            <a:r>
              <a:rPr lang="en-US" sz="6000" b="1" spc="-80">
                <a:solidFill>
                  <a:schemeClr val="bg1"/>
                </a:solidFill>
              </a:rPr>
              <a:t>CẢM ỨNG Ở SINH VẬT</a:t>
            </a:r>
          </a:p>
          <a:p>
            <a:pPr algn="ctr">
              <a:lnSpc>
                <a:spcPct val="120000"/>
              </a:lnSpc>
            </a:pPr>
            <a:r>
              <a:rPr lang="en-US" sz="6000" b="1" spc="-80">
                <a:solidFill>
                  <a:schemeClr val="bg1"/>
                </a:solidFill>
              </a:rPr>
              <a:t>VÀ TẬP TÍNH Ở ĐỘNG VẬT</a:t>
            </a:r>
          </a:p>
        </p:txBody>
      </p:sp>
      <p:grpSp>
        <p:nvGrpSpPr>
          <p:cNvPr id="11" name="Group 10">
            <a:extLst>
              <a:ext uri="{FF2B5EF4-FFF2-40B4-BE49-F238E27FC236}">
                <a16:creationId xmlns:a16="http://schemas.microsoft.com/office/drawing/2014/main" xmlns="" id="{ECC9C73C-B2C9-4FB2-9B00-BCD20FB7A8E1}"/>
              </a:ext>
            </a:extLst>
          </p:cNvPr>
          <p:cNvGrpSpPr/>
          <p:nvPr/>
        </p:nvGrpSpPr>
        <p:grpSpPr>
          <a:xfrm>
            <a:off x="4195445" y="1143939"/>
            <a:ext cx="3801110" cy="1252584"/>
            <a:chOff x="-265897" y="2000281"/>
            <a:chExt cx="3801110" cy="1252584"/>
          </a:xfrm>
        </p:grpSpPr>
        <p:sp>
          <p:nvSpPr>
            <p:cNvPr id="12" name="Google Shape;583;p33">
              <a:extLst>
                <a:ext uri="{FF2B5EF4-FFF2-40B4-BE49-F238E27FC236}">
                  <a16:creationId xmlns:a16="http://schemas.microsoft.com/office/drawing/2014/main" xmlns="" id="{172E0528-4010-4E52-AED8-E91403978C1E}"/>
                </a:ext>
              </a:extLst>
            </p:cNvPr>
            <p:cNvSpPr/>
            <p:nvPr/>
          </p:nvSpPr>
          <p:spPr>
            <a:xfrm>
              <a:off x="-265897" y="2000281"/>
              <a:ext cx="380111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xmlns="" id="{68A583FC-0373-427D-A83E-9F9EE6EF25CB}"/>
                </a:ext>
              </a:extLst>
            </p:cNvPr>
            <p:cNvSpPr txBox="1"/>
            <p:nvPr/>
          </p:nvSpPr>
          <p:spPr>
            <a:xfrm>
              <a:off x="175926" y="2073217"/>
              <a:ext cx="2917465" cy="1106713"/>
            </a:xfrm>
            <a:prstGeom prst="rect">
              <a:avLst/>
            </a:prstGeom>
            <a:noFill/>
          </p:spPr>
          <p:txBody>
            <a:bodyPr wrap="none" lIns="0" tIns="0" rIns="0" bIns="0" rtlCol="0">
              <a:spAutoFit/>
            </a:bodyPr>
            <a:lstStyle/>
            <a:p>
              <a:pPr>
                <a:lnSpc>
                  <a:spcPct val="120000"/>
                </a:lnSpc>
              </a:pPr>
              <a:r>
                <a:rPr lang="en-US" sz="6600" b="1">
                  <a:solidFill>
                    <a:srgbClr val="0E2A47"/>
                  </a:solidFill>
                </a:rPr>
                <a:t>BÀI 33:</a:t>
              </a:r>
            </a:p>
          </p:txBody>
        </p:sp>
      </p:grpSp>
      <p:pic>
        <p:nvPicPr>
          <p:cNvPr id="15" name="Picture 14">
            <a:extLst>
              <a:ext uri="{FF2B5EF4-FFF2-40B4-BE49-F238E27FC236}">
                <a16:creationId xmlns:a16="http://schemas.microsoft.com/office/drawing/2014/main" xmlns=""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xmlns=""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xmlns=""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xmlns=""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xmlns=""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xmlns=""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xmlns=""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xmlns=""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4108612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xmlns="" id="{723B011F-8035-4B1E-827F-8F87412763F2}"/>
              </a:ext>
            </a:extLst>
          </p:cNvPr>
          <p:cNvGrpSpPr/>
          <p:nvPr/>
        </p:nvGrpSpPr>
        <p:grpSpPr>
          <a:xfrm>
            <a:off x="2666093" y="689801"/>
            <a:ext cx="7486830" cy="914400"/>
            <a:chOff x="912586" y="1488087"/>
            <a:chExt cx="7486830" cy="914400"/>
          </a:xfrm>
        </p:grpSpPr>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586" y="148808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E39C560B-0378-472A-A34D-5846684321FC}"/>
                </a:ext>
              </a:extLst>
            </p:cNvPr>
            <p:cNvSpPr txBox="1"/>
            <p:nvPr/>
          </p:nvSpPr>
          <p:spPr>
            <a:xfrm>
              <a:off x="2008414" y="1744078"/>
              <a:ext cx="639100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Hình thành các thói quen tốt cho bản thân.</a:t>
              </a:r>
            </a:p>
          </p:txBody>
        </p:sp>
      </p:grpSp>
      <p:pic>
        <p:nvPicPr>
          <p:cNvPr id="20486" name="Picture 6" descr="Study Wallpapers - Wallpaper Cave">
            <a:extLst>
              <a:ext uri="{FF2B5EF4-FFF2-40B4-BE49-F238E27FC236}">
                <a16:creationId xmlns:a16="http://schemas.microsoft.com/office/drawing/2014/main" xmlns="" id="{1EA358CD-6E4F-47DA-95F3-79061F5C01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236" b="24194"/>
          <a:stretch/>
        </p:blipFill>
        <p:spPr bwMode="auto">
          <a:xfrm>
            <a:off x="609600" y="1973262"/>
            <a:ext cx="10668000" cy="442292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22800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34" name="Picture 2">
            <a:extLst>
              <a:ext uri="{FF2B5EF4-FFF2-40B4-BE49-F238E27FC236}">
                <a16:creationId xmlns:a16="http://schemas.microsoft.com/office/drawing/2014/main" xmlns="" id="{04BDCB73-15BB-486C-B9E6-0E2F60D488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7784"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1F7C80C-6B8C-4681-BC33-DC260E2C19D5}"/>
              </a:ext>
            </a:extLst>
          </p:cNvPr>
          <p:cNvSpPr txBox="1"/>
          <p:nvPr/>
        </p:nvSpPr>
        <p:spPr>
          <a:xfrm>
            <a:off x="703359" y="2697951"/>
            <a:ext cx="4556490" cy="261840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Vận dụng kiến thức về cảm ứng, lập và thực hiện được kế hoạch hình thành các thói quen cho bản thân như thức dậy và đi ngủ đúng giờ, thực hiện tốt các quy định về an toàn giao thông,…</a:t>
            </a:r>
          </a:p>
        </p:txBody>
      </p:sp>
      <p:pic>
        <p:nvPicPr>
          <p:cNvPr id="19458" name="Picture 2" descr="Kids daily routine activities Royalty Free Vector Image">
            <a:extLst>
              <a:ext uri="{FF2B5EF4-FFF2-40B4-BE49-F238E27FC236}">
                <a16:creationId xmlns:a16="http://schemas.microsoft.com/office/drawing/2014/main" xmlns="" id="{96A0DDA3-A567-4330-8744-F5B96401618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7936"/>
          <a:stretch/>
        </p:blipFill>
        <p:spPr bwMode="auto">
          <a:xfrm>
            <a:off x="5469076" y="272143"/>
            <a:ext cx="6350000" cy="631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F725D643-EA98-410E-8E1D-8EF30F9C72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9827" y="165121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77D13327-ACFC-45D5-8C03-FB846B8263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1870" y="1651217"/>
            <a:ext cx="914400" cy="914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17523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xmlns=""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xmlns=""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xmlns=""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xmlns=""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xmlns=""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xmlns=""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2" name="Google Shape;583;p33">
            <a:extLst>
              <a:ext uri="{FF2B5EF4-FFF2-40B4-BE49-F238E27FC236}">
                <a16:creationId xmlns:a16="http://schemas.microsoft.com/office/drawing/2014/main" xmlns="" id="{172E0528-4010-4E52-AED8-E91403978C1E}"/>
              </a:ext>
            </a:extLst>
          </p:cNvPr>
          <p:cNvSpPr/>
          <p:nvPr/>
        </p:nvSpPr>
        <p:spPr>
          <a:xfrm>
            <a:off x="1371600" y="2048032"/>
            <a:ext cx="9448800" cy="2761936"/>
          </a:xfrm>
          <a:prstGeom prst="roundRect">
            <a:avLst>
              <a:gd name="adj" fmla="val 11300"/>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xmlns="" id="{68A583FC-0373-427D-A83E-9F9EE6EF25CB}"/>
              </a:ext>
            </a:extLst>
          </p:cNvPr>
          <p:cNvSpPr txBox="1"/>
          <p:nvPr/>
        </p:nvSpPr>
        <p:spPr>
          <a:xfrm>
            <a:off x="1820791" y="2371916"/>
            <a:ext cx="8550418" cy="2114169"/>
          </a:xfrm>
          <a:prstGeom prst="rect">
            <a:avLst/>
          </a:prstGeom>
          <a:noFill/>
        </p:spPr>
        <p:txBody>
          <a:bodyPr wrap="none" lIns="0" tIns="0" rIns="0" bIns="0" rtlCol="0">
            <a:spAutoFit/>
          </a:bodyPr>
          <a:lstStyle/>
          <a:p>
            <a:pPr algn="ctr">
              <a:lnSpc>
                <a:spcPct val="120000"/>
              </a:lnSpc>
            </a:pPr>
            <a:r>
              <a:rPr lang="en-US" sz="6000" b="1">
                <a:solidFill>
                  <a:srgbClr val="0E2A47"/>
                </a:solidFill>
              </a:rPr>
              <a:t>CẢM ƠN CÁC EM</a:t>
            </a:r>
          </a:p>
          <a:p>
            <a:pPr algn="ctr">
              <a:lnSpc>
                <a:spcPct val="120000"/>
              </a:lnSpc>
            </a:pPr>
            <a:r>
              <a:rPr lang="en-US" sz="6000" b="1">
                <a:solidFill>
                  <a:srgbClr val="0E2A47"/>
                </a:solidFill>
              </a:rPr>
              <a:t>ĐÃ CHÚ Ý LẮNG NGHE</a:t>
            </a:r>
          </a:p>
        </p:txBody>
      </p:sp>
      <p:pic>
        <p:nvPicPr>
          <p:cNvPr id="15" name="Picture 14">
            <a:extLst>
              <a:ext uri="{FF2B5EF4-FFF2-40B4-BE49-F238E27FC236}">
                <a16:creationId xmlns:a16="http://schemas.microsoft.com/office/drawing/2014/main" xmlns=""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xmlns=""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xmlns=""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xmlns=""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xmlns=""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xmlns=""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xmlns=""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xmlns=""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31006507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xmlns=""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xmlns=""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xmlns=""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xmlns=""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xmlns=""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xmlns="" id="{67A9EFFB-7625-4901-9576-E1989BA24E62}"/>
              </a:ext>
            </a:extLst>
          </p:cNvPr>
          <p:cNvSpPr txBox="1"/>
          <p:nvPr/>
        </p:nvSpPr>
        <p:spPr>
          <a:xfrm>
            <a:off x="1580213" y="3363877"/>
            <a:ext cx="9031575" cy="1902765"/>
          </a:xfrm>
          <a:prstGeom prst="rect">
            <a:avLst/>
          </a:prstGeom>
          <a:noFill/>
        </p:spPr>
        <p:txBody>
          <a:bodyPr wrap="none" lIns="0" tIns="0" rIns="0" bIns="0" rtlCol="0">
            <a:spAutoFit/>
          </a:bodyPr>
          <a:lstStyle/>
          <a:p>
            <a:pPr algn="ctr">
              <a:lnSpc>
                <a:spcPct val="120000"/>
              </a:lnSpc>
            </a:pPr>
            <a:r>
              <a:rPr lang="en-US" sz="5400" b="1" spc="-80">
                <a:solidFill>
                  <a:schemeClr val="bg1"/>
                </a:solidFill>
              </a:rPr>
              <a:t>CẢM ỨNG VÀ VAI TRÒ</a:t>
            </a:r>
          </a:p>
          <a:p>
            <a:pPr algn="ctr">
              <a:lnSpc>
                <a:spcPct val="120000"/>
              </a:lnSpc>
            </a:pPr>
            <a:r>
              <a:rPr lang="en-US" sz="5400" b="1" spc="-80">
                <a:solidFill>
                  <a:schemeClr val="bg1"/>
                </a:solidFill>
              </a:rPr>
              <a:t>CỦA CẢM ỨNG Ở SINH VẬT</a:t>
            </a:r>
          </a:p>
        </p:txBody>
      </p:sp>
      <p:grpSp>
        <p:nvGrpSpPr>
          <p:cNvPr id="6" name="Group 5">
            <a:extLst>
              <a:ext uri="{FF2B5EF4-FFF2-40B4-BE49-F238E27FC236}">
                <a16:creationId xmlns:a16="http://schemas.microsoft.com/office/drawing/2014/main" xmlns="" id="{27816415-09B5-4687-B2D2-B0F32588267B}"/>
              </a:ext>
            </a:extLst>
          </p:cNvPr>
          <p:cNvGrpSpPr/>
          <p:nvPr/>
        </p:nvGrpSpPr>
        <p:grpSpPr>
          <a:xfrm>
            <a:off x="4021289" y="1709995"/>
            <a:ext cx="4149423" cy="1252584"/>
            <a:chOff x="707390" y="2000281"/>
            <a:chExt cx="4149423" cy="1252584"/>
          </a:xfrm>
        </p:grpSpPr>
        <p:sp>
          <p:nvSpPr>
            <p:cNvPr id="31" name="Google Shape;583;p33"/>
            <p:cNvSpPr/>
            <p:nvPr/>
          </p:nvSpPr>
          <p:spPr>
            <a:xfrm>
              <a:off x="707390" y="2000281"/>
              <a:ext cx="4149423"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13" name="TextBox 112">
              <a:extLst>
                <a:ext uri="{FF2B5EF4-FFF2-40B4-BE49-F238E27FC236}">
                  <a16:creationId xmlns:a16="http://schemas.microsoft.com/office/drawing/2014/main" xmlns="" id="{CB596D3C-BE9E-4912-B0D5-C78A7E85BD12}"/>
                </a:ext>
              </a:extLst>
            </p:cNvPr>
            <p:cNvSpPr txBox="1"/>
            <p:nvPr/>
          </p:nvSpPr>
          <p:spPr>
            <a:xfrm>
              <a:off x="1230394" y="2073217"/>
              <a:ext cx="3103414" cy="1106713"/>
            </a:xfrm>
            <a:prstGeom prst="rect">
              <a:avLst/>
            </a:prstGeom>
            <a:noFill/>
          </p:spPr>
          <p:txBody>
            <a:bodyPr wrap="none" lIns="0" tIns="0" rIns="0" bIns="0" rtlCol="0">
              <a:spAutoFit/>
            </a:bodyPr>
            <a:lstStyle/>
            <a:p>
              <a:pPr>
                <a:lnSpc>
                  <a:spcPct val="120000"/>
                </a:lnSpc>
              </a:pPr>
              <a:r>
                <a:rPr lang="en-US" sz="6600" b="1">
                  <a:solidFill>
                    <a:srgbClr val="0E2A47"/>
                  </a:solidFill>
                </a:rPr>
                <a:t>PHẦN 1</a:t>
              </a:r>
            </a:p>
          </p:txBody>
        </p:sp>
      </p:grpSp>
      <p:pic>
        <p:nvPicPr>
          <p:cNvPr id="126" name="Picture 125">
            <a:extLst>
              <a:ext uri="{FF2B5EF4-FFF2-40B4-BE49-F238E27FC236}">
                <a16:creationId xmlns:a16="http://schemas.microsoft.com/office/drawing/2014/main" xmlns=""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xmlns="" id="{3E43D7D9-EF48-454D-8169-2D0C22DE983B}"/>
              </a:ext>
            </a:extLst>
          </p:cNvPr>
          <p:cNvGrpSpPr/>
          <p:nvPr/>
        </p:nvGrpSpPr>
        <p:grpSpPr>
          <a:xfrm rot="12600000" flipH="1" flipV="1">
            <a:off x="2513189" y="1747012"/>
            <a:ext cx="1186113" cy="1003465"/>
            <a:chOff x="9909467" y="4975537"/>
            <a:chExt cx="1774754" cy="1501461"/>
          </a:xfrm>
        </p:grpSpPr>
        <p:pic>
          <p:nvPicPr>
            <p:cNvPr id="25" name="Picture 24">
              <a:extLst>
                <a:ext uri="{FF2B5EF4-FFF2-40B4-BE49-F238E27FC236}">
                  <a16:creationId xmlns:a16="http://schemas.microsoft.com/office/drawing/2014/main" xmlns=""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xmlns=""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xmlns="" id="{51405DC4-EFED-4BB7-9F9D-532B828B1143}"/>
              </a:ext>
            </a:extLst>
          </p:cNvPr>
          <p:cNvGrpSpPr/>
          <p:nvPr/>
        </p:nvGrpSpPr>
        <p:grpSpPr>
          <a:xfrm rot="9000000" flipV="1">
            <a:off x="8445689" y="1708034"/>
            <a:ext cx="1186113" cy="1003465"/>
            <a:chOff x="9909467" y="4975537"/>
            <a:chExt cx="1774754" cy="1501461"/>
          </a:xfrm>
        </p:grpSpPr>
        <p:pic>
          <p:nvPicPr>
            <p:cNvPr id="28" name="Picture 27">
              <a:extLst>
                <a:ext uri="{FF2B5EF4-FFF2-40B4-BE49-F238E27FC236}">
                  <a16:creationId xmlns:a16="http://schemas.microsoft.com/office/drawing/2014/main" xmlns=""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xmlns=""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xmlns=""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819401" y="331196"/>
            <a:ext cx="6553200"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xmlns=""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1. CẢM ỨNG Ở SINH VẬT LÀ GÌ?</a:t>
            </a:r>
          </a:p>
        </p:txBody>
      </p:sp>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xmlns="" id="{18AC279A-A9A4-431B-9CF5-F2D3A8F47FE3}"/>
              </a:ext>
            </a:extLst>
          </p:cNvPr>
          <p:cNvSpPr txBox="1"/>
          <p:nvPr/>
        </p:nvSpPr>
        <p:spPr>
          <a:xfrm>
            <a:off x="2165000" y="1398965"/>
            <a:ext cx="906086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t>Cảm ứng là phản ứng của sinh vật đối với các kích thích đến từ môi trường.</a:t>
            </a:r>
          </a:p>
        </p:txBody>
      </p:sp>
      <p:pic>
        <p:nvPicPr>
          <p:cNvPr id="2052" name="Picture 4">
            <a:extLst>
              <a:ext uri="{FF2B5EF4-FFF2-40B4-BE49-F238E27FC236}">
                <a16:creationId xmlns:a16="http://schemas.microsoft.com/office/drawing/2014/main" xmlns="" id="{A340EE5B-9F1F-41B5-96DD-51C07486FA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6140" y="12852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imal Encounters Mobile Petting Zoo &amp; Animal Shows | Seattle's Child">
            <a:extLst>
              <a:ext uri="{FF2B5EF4-FFF2-40B4-BE49-F238E27FC236}">
                <a16:creationId xmlns:a16="http://schemas.microsoft.com/office/drawing/2014/main" xmlns="" id="{574CF1E3-6630-4A85-BFD5-E05BB89391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32" b="5332"/>
          <a:stretch/>
        </p:blipFill>
        <p:spPr bwMode="auto">
          <a:xfrm>
            <a:off x="480241" y="2779860"/>
            <a:ext cx="5375638"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7" name="Picture 2" descr="Premium Photo | A sensitive compound leaf of mimosa pudica - sensitive  plant, shame plants. the girl touches the plant">
            <a:extLst>
              <a:ext uri="{FF2B5EF4-FFF2-40B4-BE49-F238E27FC236}">
                <a16:creationId xmlns:a16="http://schemas.microsoft.com/office/drawing/2014/main" xmlns="" id="{951700D6-83A7-4986-A0A2-CCA0D9F7F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35" t="32900" r="14568" b="5463"/>
          <a:stretch/>
        </p:blipFill>
        <p:spPr bwMode="auto">
          <a:xfrm>
            <a:off x="6336120" y="2779397"/>
            <a:ext cx="5375638" cy="360273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35949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5" name="TextBox 14">
            <a:extLst>
              <a:ext uri="{FF2B5EF4-FFF2-40B4-BE49-F238E27FC236}">
                <a16:creationId xmlns:a16="http://schemas.microsoft.com/office/drawing/2014/main" xmlns="" id="{4920267C-C04A-472E-9D5B-C5F3ABAA838C}"/>
              </a:ext>
            </a:extLst>
          </p:cNvPr>
          <p:cNvSpPr txBox="1"/>
          <p:nvPr/>
        </p:nvSpPr>
        <p:spPr>
          <a:xfrm>
            <a:off x="2352107" y="479327"/>
            <a:ext cx="748778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Hình 33.1 - Một số hiện tượng cảm ứng ở sinh vật</a:t>
            </a:r>
          </a:p>
        </p:txBody>
      </p:sp>
      <p:pic>
        <p:nvPicPr>
          <p:cNvPr id="16" name="Picture 4">
            <a:extLst>
              <a:ext uri="{FF2B5EF4-FFF2-40B4-BE49-F238E27FC236}">
                <a16:creationId xmlns:a16="http://schemas.microsoft.com/office/drawing/2014/main" xmlns="" id="{E51BA5D7-A093-456B-9D99-4A4E95F2E6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5398"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xmlns="" id="{B044F2FD-F84A-4217-BE65-AEF7C1471F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9893"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lant Tropisms - Phototropism, Thigmotropism, and More">
            <a:extLst>
              <a:ext uri="{FF2B5EF4-FFF2-40B4-BE49-F238E27FC236}">
                <a16:creationId xmlns:a16="http://schemas.microsoft.com/office/drawing/2014/main" xmlns="" id="{C4597F6F-9EC3-44E3-96F5-2625F06B052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07" r="13199"/>
          <a:stretch/>
        </p:blipFill>
        <p:spPr bwMode="auto">
          <a:xfrm>
            <a:off x="422372"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4" name="Picture 4" descr="What Are The 5 Tropisms And The Plant's Response To Each? - WorldAtlas">
            <a:extLst>
              <a:ext uri="{FF2B5EF4-FFF2-40B4-BE49-F238E27FC236}">
                <a16:creationId xmlns:a16="http://schemas.microsoft.com/office/drawing/2014/main" xmlns="" id="{1E7CC59E-F305-4161-89AB-8E37ED98DEA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235" b="3235"/>
          <a:stretch/>
        </p:blipFill>
        <p:spPr bwMode="auto">
          <a:xfrm>
            <a:off x="4579986"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8" name="Picture 8" descr="Hot and cold temperatures Royalty Free Vector Image">
            <a:extLst>
              <a:ext uri="{FF2B5EF4-FFF2-40B4-BE49-F238E27FC236}">
                <a16:creationId xmlns:a16="http://schemas.microsoft.com/office/drawing/2014/main" xmlns="" id="{C86B4B36-9603-4228-9FCC-A5F38D43F5A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901" b="31923"/>
          <a:stretch/>
        </p:blipFill>
        <p:spPr bwMode="auto">
          <a:xfrm>
            <a:off x="422374" y="3945164"/>
            <a:ext cx="3811512" cy="25143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3" name="Picture 6" descr="Chicks following chicken spring easter chickens Vector Image">
            <a:extLst>
              <a:ext uri="{FF2B5EF4-FFF2-40B4-BE49-F238E27FC236}">
                <a16:creationId xmlns:a16="http://schemas.microsoft.com/office/drawing/2014/main" xmlns="" id="{271789AC-D0B1-48E6-8FF6-3B2878D814D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851" b="13567"/>
          <a:stretch/>
        </p:blipFill>
        <p:spPr bwMode="auto">
          <a:xfrm>
            <a:off x="4579987" y="3944496"/>
            <a:ext cx="3811512" cy="2514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32" name="Picture 12" descr="Premium Photo | Golden pothos, devil's ivy, epipremnum aureum plant on wall">
            <a:extLst>
              <a:ext uri="{FF2B5EF4-FFF2-40B4-BE49-F238E27FC236}">
                <a16:creationId xmlns:a16="http://schemas.microsoft.com/office/drawing/2014/main" xmlns="" id="{B9FF9856-E29E-4F73-98C2-C257DA752B0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9375" r="8395"/>
          <a:stretch/>
        </p:blipFill>
        <p:spPr bwMode="auto">
          <a:xfrm>
            <a:off x="8737600" y="1173845"/>
            <a:ext cx="3055211" cy="528525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3272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2" name="Picture 2" descr="Plant Tropisms - Phototropism, Thigmotropism, and More">
            <a:extLst>
              <a:ext uri="{FF2B5EF4-FFF2-40B4-BE49-F238E27FC236}">
                <a16:creationId xmlns:a16="http://schemas.microsoft.com/office/drawing/2014/main" xmlns="" id="{C4597F6F-9EC3-44E3-96F5-2625F06B05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79" b="10609"/>
          <a:stretch/>
        </p:blipFill>
        <p:spPr bwMode="auto">
          <a:xfrm>
            <a:off x="955282" y="526155"/>
            <a:ext cx="10281436" cy="50509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BFA937A-92C6-4B02-B2D4-89296C9390FD}"/>
              </a:ext>
            </a:extLst>
          </p:cNvPr>
          <p:cNvSpPr txBox="1"/>
          <p:nvPr/>
        </p:nvSpPr>
        <p:spPr>
          <a:xfrm>
            <a:off x="1774754" y="5922185"/>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a. Phản ứng của cây đối với ánh sáng chiếu từ một phía</a:t>
            </a:r>
          </a:p>
        </p:txBody>
      </p:sp>
    </p:spTree>
    <p:custDataLst>
      <p:tags r:id="rId1"/>
    </p:custDataLst>
    <p:extLst>
      <p:ext uri="{BB962C8B-B14F-4D97-AF65-F5344CB8AC3E}">
        <p14:creationId xmlns:p14="http://schemas.microsoft.com/office/powerpoint/2010/main" val="773810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xmlns=""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xmlns=""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xmlns=""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xmlns=""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4" name="Picture 4" descr="What Are The 5 Tropisms And The Plant's Response To Each? - WorldAtlas">
            <a:extLst>
              <a:ext uri="{FF2B5EF4-FFF2-40B4-BE49-F238E27FC236}">
                <a16:creationId xmlns:a16="http://schemas.microsoft.com/office/drawing/2014/main" xmlns="" id="{1E7CC59E-F305-4161-89AB-8E37ED98DE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967" b="16379"/>
          <a:stretch/>
        </p:blipFill>
        <p:spPr bwMode="auto">
          <a:xfrm>
            <a:off x="1974170" y="1083308"/>
            <a:ext cx="8243661" cy="404985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14049B8-BD2C-4B38-8DA1-EE08D8A36D51}"/>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b. Phản ứng của rễ cây đối với nguồn nước</a:t>
            </a:r>
          </a:p>
        </p:txBody>
      </p:sp>
    </p:spTree>
    <p:custDataLst>
      <p:tags r:id="rId1"/>
    </p:custDataLst>
    <p:extLst>
      <p:ext uri="{BB962C8B-B14F-4D97-AF65-F5344CB8AC3E}">
        <p14:creationId xmlns:p14="http://schemas.microsoft.com/office/powerpoint/2010/main" val="7532889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0">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365</TotalTime>
  <Words>1391</Words>
  <Application>Microsoft Office PowerPoint</Application>
  <PresentationFormat>Widescreen</PresentationFormat>
  <Paragraphs>137</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Microsoft YaHei</vt:lpstr>
      <vt:lpstr>Arial</vt:lpstr>
      <vt:lpstr>Times New Roman</vt:lpstr>
      <vt:lpstr>Wingdings</vt:lpstr>
      <vt:lpstr>思源宋体 CN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cp:lastModifiedBy>
  <cp:revision>56</cp:revision>
  <dcterms:created xsi:type="dcterms:W3CDTF">2022-05-23T11:31:22Z</dcterms:created>
  <dcterms:modified xsi:type="dcterms:W3CDTF">2023-04-11T09:19:37Z</dcterms:modified>
  <cp:category>9Slide.vn</cp:category>
</cp:coreProperties>
</file>