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13" r:id="rId4"/>
    <p:sldId id="312" r:id="rId5"/>
    <p:sldId id="256" r:id="rId6"/>
    <p:sldId id="257" r:id="rId7"/>
    <p:sldId id="258" r:id="rId8"/>
    <p:sldId id="303" r:id="rId9"/>
    <p:sldId id="260" r:id="rId10"/>
    <p:sldId id="259" r:id="rId11"/>
    <p:sldId id="309" r:id="rId12"/>
    <p:sldId id="261" r:id="rId13"/>
    <p:sldId id="262" r:id="rId14"/>
    <p:sldId id="263" r:id="rId15"/>
    <p:sldId id="264" r:id="rId16"/>
    <p:sldId id="266" r:id="rId17"/>
    <p:sldId id="265" r:id="rId18"/>
    <p:sldId id="267" r:id="rId19"/>
    <p:sldId id="272" r:id="rId20"/>
    <p:sldId id="304" r:id="rId21"/>
    <p:sldId id="305" r:id="rId22"/>
    <p:sldId id="268" r:id="rId23"/>
    <p:sldId id="306" r:id="rId24"/>
    <p:sldId id="307" r:id="rId25"/>
    <p:sldId id="273" r:id="rId26"/>
    <p:sldId id="274" r:id="rId27"/>
    <p:sldId id="310" r:id="rId28"/>
    <p:sldId id="276" r:id="rId29"/>
    <p:sldId id="308" r:id="rId30"/>
    <p:sldId id="279" r:id="rId31"/>
    <p:sldId id="278" r:id="rId32"/>
    <p:sldId id="277" r:id="rId33"/>
    <p:sldId id="287" r:id="rId34"/>
    <p:sldId id="280" r:id="rId35"/>
    <p:sldId id="281" r:id="rId36"/>
    <p:sldId id="282" r:id="rId37"/>
    <p:sldId id="286" r:id="rId38"/>
    <p:sldId id="283" r:id="rId39"/>
    <p:sldId id="284" r:id="rId40"/>
    <p:sldId id="285" r:id="rId41"/>
    <p:sldId id="288" r:id="rId42"/>
    <p:sldId id="299" r:id="rId43"/>
    <p:sldId id="290" r:id="rId44"/>
    <p:sldId id="291" r:id="rId45"/>
    <p:sldId id="292" r:id="rId46"/>
    <p:sldId id="294" r:id="rId47"/>
    <p:sldId id="293" r:id="rId48"/>
    <p:sldId id="295" r:id="rId49"/>
    <p:sldId id="289" r:id="rId50"/>
    <p:sldId id="298" r:id="rId51"/>
    <p:sldId id="301" r:id="rId52"/>
    <p:sldId id="302" r:id="rId53"/>
    <p:sldId id="31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2E3"/>
    <a:srgbClr val="00FF00"/>
    <a:srgbClr val="FF6600"/>
    <a:srgbClr val="8AFAF7"/>
    <a:srgbClr val="01966F"/>
    <a:srgbClr val="ACDABC"/>
    <a:srgbClr val="218B5D"/>
    <a:srgbClr val="EDFEC7"/>
    <a:srgbClr val="479103"/>
    <a:srgbClr val="756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8" autoAdjust="0"/>
    <p:restoredTop sz="92923" autoAdjust="0"/>
  </p:normalViewPr>
  <p:slideViewPr>
    <p:cSldViewPr snapToGrid="0">
      <p:cViewPr varScale="1">
        <p:scale>
          <a:sx n="65" d="100"/>
          <a:sy n="65" d="100"/>
        </p:scale>
        <p:origin x="6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B5E813-5DA0-4CE7-B6A6-4FD43C09D8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1A7748E-8EF1-41B2-90BB-A17D018A2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6ABE047-3938-4AD1-B40D-E6B5F9985D07}"/>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5" name="Footer Placeholder 4">
            <a:extLst>
              <a:ext uri="{FF2B5EF4-FFF2-40B4-BE49-F238E27FC236}">
                <a16:creationId xmlns:a16="http://schemas.microsoft.com/office/drawing/2014/main" xmlns="" id="{8688005C-5936-42F0-8E25-1870CD495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881172-98F1-4B4A-9222-EAAC28CF4D05}"/>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903832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90E1D3-5EB3-4F0A-B5AA-52A890E83A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3D7BD3-B35D-4D57-8752-6A7C1D7546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042743-E322-4AFD-AC51-D781F3F2A758}"/>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5" name="Footer Placeholder 4">
            <a:extLst>
              <a:ext uri="{FF2B5EF4-FFF2-40B4-BE49-F238E27FC236}">
                <a16:creationId xmlns:a16="http://schemas.microsoft.com/office/drawing/2014/main" xmlns="" id="{6C442C1E-0E3C-411E-B15E-EF25B4BD7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B0CEB7-FD03-40BB-A68F-5177885C3A03}"/>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02059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9FF2957-55CB-44DA-ACE3-39B4314A8E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267DD6-6CF4-4512-AC8F-67C7DEEB2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1DECE5-AD6A-49C9-826A-4EB82AC7D2BE}"/>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5" name="Footer Placeholder 4">
            <a:extLst>
              <a:ext uri="{FF2B5EF4-FFF2-40B4-BE49-F238E27FC236}">
                <a16:creationId xmlns:a16="http://schemas.microsoft.com/office/drawing/2014/main" xmlns="" id="{B6352A61-C07E-4061-9774-83405405C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2258AB-E9C2-4682-BECD-A36FF5BFD629}"/>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24022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Tuesday, March 14,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323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Tuesday, March 14,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21758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Tuesday, March 14,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02024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Tuesday, March 14,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13881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Tuesday, March 14, 2023</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17085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Tuesday, March 14, 2023</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7030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Tuesday, March 14, 2023</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87359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Tuesday, March 14,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717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BB90CF-0900-4157-A02B-4CFD7A1C7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52E233-65A3-4210-ADA1-5D3146AFE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3DBF2D-D43E-46F8-B340-6F8F2984F8CA}"/>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5" name="Footer Placeholder 4">
            <a:extLst>
              <a:ext uri="{FF2B5EF4-FFF2-40B4-BE49-F238E27FC236}">
                <a16:creationId xmlns:a16="http://schemas.microsoft.com/office/drawing/2014/main" xmlns="" id="{528CBEFF-B180-416B-B1F2-15B545AEE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BD8577-AE3D-4155-8F6F-B78461E0253D}"/>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32426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Tuesday, March 14,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290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Tuesday, March 14,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2926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Tuesday, March 14,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93288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xmlns=""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3/14/2023</a:t>
            </a:fld>
            <a:endParaRPr lang="en-US" dirty="0"/>
          </a:p>
        </p:txBody>
      </p:sp>
      <p:sp>
        <p:nvSpPr>
          <p:cNvPr id="24" name="Footer Placeholder 23">
            <a:extLst>
              <a:ext uri="{FF2B5EF4-FFF2-40B4-BE49-F238E27FC236}">
                <a16:creationId xmlns:a16="http://schemas.microsoft.com/office/drawing/2014/main" xmlns=""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xmlns=""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xmlns=""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xmlns=""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xmlns=""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901152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xmlns="" id="{6923EF53-7767-4C94-BEF6-D452927945DA}"/>
              </a:ext>
            </a:extLst>
          </p:cNvPr>
          <p:cNvSpPr>
            <a:spLocks noGrp="1"/>
          </p:cNvSpPr>
          <p:nvPr>
            <p:ph type="dt" sz="half" idx="10"/>
          </p:nvPr>
        </p:nvSpPr>
        <p:spPr/>
        <p:txBody>
          <a:bodyPr/>
          <a:lstStyle/>
          <a:p>
            <a:fld id="{22F3E5F3-28EE-488F-BD53-B744C06C3DEC}" type="datetime1">
              <a:rPr lang="en-US" smtClean="0"/>
              <a:t>3/14/2023</a:t>
            </a:fld>
            <a:endParaRPr lang="en-US" dirty="0"/>
          </a:p>
        </p:txBody>
      </p:sp>
      <p:sp>
        <p:nvSpPr>
          <p:cNvPr id="11" name="Footer Placeholder 10">
            <a:extLst>
              <a:ext uri="{FF2B5EF4-FFF2-40B4-BE49-F238E27FC236}">
                <a16:creationId xmlns:a16="http://schemas.microsoft.com/office/drawing/2014/main" xmlns=""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xmlns=""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6981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xmlns=""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xmlns=""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xmlns=""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xmlns=""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xmlns=""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xmlns=""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xmlns=""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xmlns=""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xmlns=""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xmlns=""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xmlns=""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xmlns=""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xmlns=""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xmlns=""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xmlns=""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xmlns=""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xmlns=""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3/14/2023</a:t>
            </a:fld>
            <a:endParaRPr lang="en-US" dirty="0"/>
          </a:p>
        </p:txBody>
      </p:sp>
    </p:spTree>
    <p:extLst>
      <p:ext uri="{BB962C8B-B14F-4D97-AF65-F5344CB8AC3E}">
        <p14:creationId xmlns:p14="http://schemas.microsoft.com/office/powerpoint/2010/main" val="302800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xmlns="" id="{7C1D6427-F07F-4D50-B151-455100AF70FF}"/>
              </a:ext>
            </a:extLst>
          </p:cNvPr>
          <p:cNvSpPr>
            <a:spLocks noGrp="1"/>
          </p:cNvSpPr>
          <p:nvPr>
            <p:ph type="dt" sz="half" idx="10"/>
          </p:nvPr>
        </p:nvSpPr>
        <p:spPr/>
        <p:txBody>
          <a:bodyPr/>
          <a:lstStyle/>
          <a:p>
            <a:fld id="{D0158CFD-9357-46BE-A189-D637A67C8730}" type="datetime1">
              <a:rPr lang="en-US" smtClean="0"/>
              <a:t>3/14/2023</a:t>
            </a:fld>
            <a:endParaRPr lang="en-US" dirty="0"/>
          </a:p>
        </p:txBody>
      </p:sp>
      <p:sp>
        <p:nvSpPr>
          <p:cNvPr id="9" name="Footer Placeholder 8">
            <a:extLst>
              <a:ext uri="{FF2B5EF4-FFF2-40B4-BE49-F238E27FC236}">
                <a16:creationId xmlns:a16="http://schemas.microsoft.com/office/drawing/2014/main" xmlns=""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6464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xmlns="" id="{3771BF97-4D2A-43A4-8CDC-2250017EB045}"/>
              </a:ext>
            </a:extLst>
          </p:cNvPr>
          <p:cNvSpPr>
            <a:spLocks noGrp="1"/>
          </p:cNvSpPr>
          <p:nvPr>
            <p:ph type="dt" sz="half" idx="10"/>
          </p:nvPr>
        </p:nvSpPr>
        <p:spPr/>
        <p:txBody>
          <a:bodyPr/>
          <a:lstStyle/>
          <a:p>
            <a:fld id="{7B4742EE-B331-4632-BD10-A82FED6B6FC0}" type="datetime1">
              <a:rPr lang="en-US" smtClean="0"/>
              <a:t>3/14/2023</a:t>
            </a:fld>
            <a:endParaRPr lang="en-US" dirty="0"/>
          </a:p>
        </p:txBody>
      </p:sp>
      <p:sp>
        <p:nvSpPr>
          <p:cNvPr id="11" name="Footer Placeholder 10">
            <a:extLst>
              <a:ext uri="{FF2B5EF4-FFF2-40B4-BE49-F238E27FC236}">
                <a16:creationId xmlns:a16="http://schemas.microsoft.com/office/drawing/2014/main" xmlns=""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xmlns=""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xmlns=""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779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xmlns="" id="{CF30096C-3491-4EF2-ABB2-D57F3F4B5BD5}"/>
              </a:ext>
            </a:extLst>
          </p:cNvPr>
          <p:cNvSpPr>
            <a:spLocks noGrp="1"/>
          </p:cNvSpPr>
          <p:nvPr>
            <p:ph type="dt" sz="half" idx="10"/>
          </p:nvPr>
        </p:nvSpPr>
        <p:spPr/>
        <p:txBody>
          <a:bodyPr/>
          <a:lstStyle/>
          <a:p>
            <a:fld id="{451BA835-D13F-49F4-8F11-5D576AC65FAD}" type="datetime1">
              <a:rPr lang="en-US" smtClean="0"/>
              <a:t>3/14/2023</a:t>
            </a:fld>
            <a:endParaRPr lang="en-US" dirty="0"/>
          </a:p>
        </p:txBody>
      </p:sp>
      <p:sp>
        <p:nvSpPr>
          <p:cNvPr id="7" name="Footer Placeholder 6">
            <a:extLst>
              <a:ext uri="{FF2B5EF4-FFF2-40B4-BE49-F238E27FC236}">
                <a16:creationId xmlns:a16="http://schemas.microsoft.com/office/drawing/2014/main" xmlns=""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56270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209BEFCA-6D6F-4F26-823F-C86CA694B830}"/>
              </a:ext>
            </a:extLst>
          </p:cNvPr>
          <p:cNvSpPr>
            <a:spLocks noGrp="1"/>
          </p:cNvSpPr>
          <p:nvPr>
            <p:ph type="dt" sz="half" idx="10"/>
          </p:nvPr>
        </p:nvSpPr>
        <p:spPr/>
        <p:txBody>
          <a:bodyPr/>
          <a:lstStyle/>
          <a:p>
            <a:fld id="{ADBD1799-ACB5-4CB2-86A2-5C574F1C8706}" type="datetime1">
              <a:rPr lang="en-US" smtClean="0"/>
              <a:t>3/14/2023</a:t>
            </a:fld>
            <a:endParaRPr lang="en-US" dirty="0"/>
          </a:p>
        </p:txBody>
      </p:sp>
      <p:sp>
        <p:nvSpPr>
          <p:cNvPr id="6" name="Footer Placeholder 5">
            <a:extLst>
              <a:ext uri="{FF2B5EF4-FFF2-40B4-BE49-F238E27FC236}">
                <a16:creationId xmlns:a16="http://schemas.microsoft.com/office/drawing/2014/main" xmlns=""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7792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0D9E6E-8E66-4B2C-B8C9-0ECC9811EA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9FF5B47-C410-4D41-8A04-4B1688D025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ABB6E7F-772A-467A-ACF2-56021D6545D8}"/>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5" name="Footer Placeholder 4">
            <a:extLst>
              <a:ext uri="{FF2B5EF4-FFF2-40B4-BE49-F238E27FC236}">
                <a16:creationId xmlns:a16="http://schemas.microsoft.com/office/drawing/2014/main" xmlns="" id="{5777D6E3-1DA0-4C17-9F1A-22BED0647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4BEB2-AD41-4C5E-B865-885B9D44BAEC}"/>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7514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xmlns=""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3/14/2023</a:t>
            </a:fld>
            <a:endParaRPr lang="en-US" dirty="0"/>
          </a:p>
        </p:txBody>
      </p:sp>
      <p:sp>
        <p:nvSpPr>
          <p:cNvPr id="9" name="Footer Placeholder 8">
            <a:extLst>
              <a:ext uri="{FF2B5EF4-FFF2-40B4-BE49-F238E27FC236}">
                <a16:creationId xmlns:a16="http://schemas.microsoft.com/office/drawing/2014/main" xmlns=""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xmlns=""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52852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xmlns=""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3/14/2023</a:t>
            </a:fld>
            <a:endParaRPr lang="en-US" dirty="0"/>
          </a:p>
        </p:txBody>
      </p:sp>
      <p:sp>
        <p:nvSpPr>
          <p:cNvPr id="12" name="Footer Placeholder 11">
            <a:extLst>
              <a:ext uri="{FF2B5EF4-FFF2-40B4-BE49-F238E27FC236}">
                <a16:creationId xmlns:a16="http://schemas.microsoft.com/office/drawing/2014/main" xmlns=""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xmlns=""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0222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36397E4A-EB6A-4FA6-AA4F-69EA0C70FDC9}"/>
              </a:ext>
            </a:extLst>
          </p:cNvPr>
          <p:cNvSpPr>
            <a:spLocks noGrp="1"/>
          </p:cNvSpPr>
          <p:nvPr>
            <p:ph type="dt" sz="half" idx="10"/>
          </p:nvPr>
        </p:nvSpPr>
        <p:spPr/>
        <p:txBody>
          <a:bodyPr/>
          <a:lstStyle/>
          <a:p>
            <a:fld id="{6F86ED0C-1DA7-41F0-94CF-6218B1FEDFF1}" type="datetime1">
              <a:rPr lang="en-US" smtClean="0"/>
              <a:t>3/14/2023</a:t>
            </a:fld>
            <a:endParaRPr lang="en-US" dirty="0"/>
          </a:p>
        </p:txBody>
      </p:sp>
      <p:sp>
        <p:nvSpPr>
          <p:cNvPr id="8" name="Footer Placeholder 7">
            <a:extLst>
              <a:ext uri="{FF2B5EF4-FFF2-40B4-BE49-F238E27FC236}">
                <a16:creationId xmlns:a16="http://schemas.microsoft.com/office/drawing/2014/main" xmlns=""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72605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3/14/2023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xmlns=""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4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12840-27AD-49DF-AD8E-26F5B7D55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B264A3-9F4B-4A0E-9A09-B0FAF4DF3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575139-A31C-4A7E-9A7B-FDA1028BC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28F5D31-A89D-434C-B788-ED5F11F565E3}"/>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6" name="Footer Placeholder 5">
            <a:extLst>
              <a:ext uri="{FF2B5EF4-FFF2-40B4-BE49-F238E27FC236}">
                <a16:creationId xmlns:a16="http://schemas.microsoft.com/office/drawing/2014/main" xmlns="" id="{A555F5A9-0A81-4540-BBB7-23BB14EFB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70541F-882E-4E19-851D-29F33C452D14}"/>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123226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ACF74-8C8C-492D-A5CB-48AB1ED15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8BA635F-6C6E-4B75-BF43-8C8C485DE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2FAB5D-EFFB-4D45-AEC9-4DFC6FF03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12AF902-8B74-4B66-8CAC-E5D2463B7C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48089-75D8-45C3-913A-A6A6F078E2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B3FA5D2-7289-41DF-86B5-8ED6426A07FF}"/>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8" name="Footer Placeholder 7">
            <a:extLst>
              <a:ext uri="{FF2B5EF4-FFF2-40B4-BE49-F238E27FC236}">
                <a16:creationId xmlns:a16="http://schemas.microsoft.com/office/drawing/2014/main" xmlns="" id="{F914C8DB-6CC5-4C8C-93F3-C291127DB2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615A550-E23B-4FAD-8C0E-B587485C78E6}"/>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300252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71773-1138-4B64-911F-9D76EC329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E9D6C7A-7EF5-4A4D-A82E-DF40A4D8BE46}"/>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4" name="Footer Placeholder 3">
            <a:extLst>
              <a:ext uri="{FF2B5EF4-FFF2-40B4-BE49-F238E27FC236}">
                <a16:creationId xmlns:a16="http://schemas.microsoft.com/office/drawing/2014/main" xmlns="" id="{7A807365-9604-4221-B49E-5D3B8281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94A8C3C-5C8D-46E5-88B5-6E3DD0589EB5}"/>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534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B3DE7D-81EF-443F-B206-A4E091023717}"/>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3" name="Footer Placeholder 2">
            <a:extLst>
              <a:ext uri="{FF2B5EF4-FFF2-40B4-BE49-F238E27FC236}">
                <a16:creationId xmlns:a16="http://schemas.microsoft.com/office/drawing/2014/main" xmlns="" id="{406C0A40-E27A-4300-B105-47246DFE33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0E0EBC-EC10-486A-BDB9-4EC502E6A43A}"/>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402126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87CC72-4759-4C3C-9698-680A04703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4257496-8719-4A51-93F6-22492A41E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976144E-25E3-445E-B936-0FF66E868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33D058-5716-4011-A8D4-12D2F2061287}"/>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6" name="Footer Placeholder 5">
            <a:extLst>
              <a:ext uri="{FF2B5EF4-FFF2-40B4-BE49-F238E27FC236}">
                <a16:creationId xmlns:a16="http://schemas.microsoft.com/office/drawing/2014/main" xmlns="" id="{66A447B1-8B0B-4A56-BE60-8AC734031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8BDFE5-7EFE-49CA-BB38-6184F7BA074D}"/>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24381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0B7F-D5ED-4F15-8995-EFD040266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649A92A-ED00-42ED-B724-7E379FF66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131F8EE-AFE8-41AB-94C9-EBCA4D253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DE92B64-CB72-4DAA-8855-EFEF4B634DD2}"/>
              </a:ext>
            </a:extLst>
          </p:cNvPr>
          <p:cNvSpPr>
            <a:spLocks noGrp="1"/>
          </p:cNvSpPr>
          <p:nvPr>
            <p:ph type="dt" sz="half" idx="10"/>
          </p:nvPr>
        </p:nvSpPr>
        <p:spPr/>
        <p:txBody>
          <a:bodyPr/>
          <a:lstStyle/>
          <a:p>
            <a:fld id="{26C8DAB5-5F90-4677-97D0-EA7ABD7C0B35}" type="datetimeFigureOut">
              <a:rPr lang="en-US" smtClean="0"/>
              <a:t>3/14/2023</a:t>
            </a:fld>
            <a:endParaRPr lang="en-US"/>
          </a:p>
        </p:txBody>
      </p:sp>
      <p:sp>
        <p:nvSpPr>
          <p:cNvPr id="6" name="Footer Placeholder 5">
            <a:extLst>
              <a:ext uri="{FF2B5EF4-FFF2-40B4-BE49-F238E27FC236}">
                <a16:creationId xmlns:a16="http://schemas.microsoft.com/office/drawing/2014/main" xmlns="" id="{0883B7C8-0D5B-4E43-BA9F-05823D03D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B00BE0-B300-4F96-B64F-1AA440C2A39C}"/>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401807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3E4F6EF-005E-4CE2-8AA6-0632E46EA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6D02090-3626-4DB0-932D-8826703D2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01F5B4-AE37-44A3-A931-A316F9A02D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8DAB5-5F90-4677-97D0-EA7ABD7C0B35}" type="datetimeFigureOut">
              <a:rPr lang="en-US" smtClean="0"/>
              <a:t>3/14/2023</a:t>
            </a:fld>
            <a:endParaRPr lang="en-US"/>
          </a:p>
        </p:txBody>
      </p:sp>
      <p:sp>
        <p:nvSpPr>
          <p:cNvPr id="5" name="Footer Placeholder 4">
            <a:extLst>
              <a:ext uri="{FF2B5EF4-FFF2-40B4-BE49-F238E27FC236}">
                <a16:creationId xmlns:a16="http://schemas.microsoft.com/office/drawing/2014/main" xmlns="" id="{C0354519-E530-454E-A12B-6CD374B9E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A26B514-9370-4B02-A727-C33D5F73A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F7FA0-59A9-4911-9745-CE422444120A}" type="slidenum">
              <a:rPr lang="en-US" smtClean="0"/>
              <a:t>‹#›</a:t>
            </a:fld>
            <a:endParaRPr lang="en-US"/>
          </a:p>
        </p:txBody>
      </p:sp>
    </p:spTree>
    <p:extLst>
      <p:ext uri="{BB962C8B-B14F-4D97-AF65-F5344CB8AC3E}">
        <p14:creationId xmlns:p14="http://schemas.microsoft.com/office/powerpoint/2010/main" val="762050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Tuesday, March 14, 2023</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7594128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3/14/2023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xmlns=""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756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47DD1AF-1262-2A13-C784-A99C0C12842A}"/>
              </a:ext>
            </a:extLst>
          </p:cNvPr>
          <p:cNvSpPr txBox="1"/>
          <p:nvPr/>
        </p:nvSpPr>
        <p:spPr>
          <a:xfrm>
            <a:off x="1582057" y="1580505"/>
            <a:ext cx="9274629" cy="1846659"/>
          </a:xfrm>
          <a:prstGeom prst="rect">
            <a:avLst/>
          </a:prstGeom>
          <a:noFill/>
        </p:spPr>
        <p:txBody>
          <a:bodyPr wrap="square" rtlCol="0">
            <a:spAutoFit/>
          </a:bodyPr>
          <a:lstStyle/>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smtClean="0">
                <a:ln w="38100">
                  <a:noFill/>
                </a:ln>
                <a:solidFill>
                  <a:srgbClr val="FFFF00"/>
                </a:solidFill>
                <a:latin typeface="Times New Roman" panose="02020603050405020304" pitchFamily="18" charset="0"/>
                <a:cs typeface="Times New Roman" panose="02020603050405020304" pitchFamily="18" charset="0"/>
              </a:rPr>
              <a:t>BÀI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30</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 </a:t>
            </a:r>
            <a:endParaRPr lang="en-US" sz="3200" b="1" dirty="0" smtClean="0">
              <a:ln w="38100">
                <a:noFill/>
              </a:ln>
              <a:solidFill>
                <a:srgbClr val="FFFF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TRAO ĐỔI NƯỚC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VÀ CHẤT DINH DƯỠNG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Ở THỰC VẬT </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 xmlns:a16="http://schemas.microsoft.com/office/drawing/2014/main" id="{0D979643-5930-F34B-D70D-3C7631DB7CF4}"/>
              </a:ext>
            </a:extLst>
          </p:cNvPr>
          <p:cNvSpPr txBox="1"/>
          <p:nvPr/>
        </p:nvSpPr>
        <p:spPr>
          <a:xfrm>
            <a:off x="3605058" y="3561062"/>
            <a:ext cx="4017575"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Lương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Kim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Yến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502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10;&#10;Description automatically generated with low confidence">
            <a:extLst>
              <a:ext uri="{FF2B5EF4-FFF2-40B4-BE49-F238E27FC236}">
                <a16:creationId xmlns:a16="http://schemas.microsoft.com/office/drawing/2014/main" xmlns="" id="{FFBD2E58-3DB2-4424-BA55-E00CB5D8C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Parallelogram 9">
            <a:extLst>
              <a:ext uri="{FF2B5EF4-FFF2-40B4-BE49-F238E27FC236}">
                <a16:creationId xmlns:a16="http://schemas.microsoft.com/office/drawing/2014/main" xmlns="" id="{E04E10D5-ACDA-450E-8054-8E367A298BB3}"/>
              </a:ext>
            </a:extLst>
          </p:cNvPr>
          <p:cNvSpPr/>
          <p:nvPr/>
        </p:nvSpPr>
        <p:spPr>
          <a:xfrm flipH="1">
            <a:off x="5805029" y="0"/>
            <a:ext cx="9121140" cy="6858000"/>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1B63A117-7F64-4175-9D54-A73A5159CB05}"/>
              </a:ext>
            </a:extLst>
          </p:cNvPr>
          <p:cNvGrpSpPr/>
          <p:nvPr/>
        </p:nvGrpSpPr>
        <p:grpSpPr>
          <a:xfrm>
            <a:off x="8318359" y="714887"/>
            <a:ext cx="2555522" cy="1804043"/>
            <a:chOff x="8207587" y="773027"/>
            <a:chExt cx="2555522" cy="1804043"/>
          </a:xfrm>
        </p:grpSpPr>
        <p:sp>
          <p:nvSpPr>
            <p:cNvPr id="5" name="Diamond 4">
              <a:extLst>
                <a:ext uri="{FF2B5EF4-FFF2-40B4-BE49-F238E27FC236}">
                  <a16:creationId xmlns:a16="http://schemas.microsoft.com/office/drawing/2014/main" xmlns="" id="{397AA3C8-3F25-4D34-9993-8E65695ED858}"/>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xmlns="" id="{09173665-50FE-4270-98F1-455BF1989204}"/>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B0A20965-366D-4B39-AF43-B80FD9470E96}"/>
                </a:ext>
              </a:extLst>
            </p:cNvPr>
            <p:cNvGrpSpPr/>
            <p:nvPr/>
          </p:nvGrpSpPr>
          <p:grpSpPr>
            <a:xfrm>
              <a:off x="8593808" y="777776"/>
              <a:ext cx="1783080" cy="1783080"/>
              <a:chOff x="8593808" y="777776"/>
              <a:chExt cx="1783080" cy="1783080"/>
            </a:xfrm>
          </p:grpSpPr>
          <p:sp>
            <p:nvSpPr>
              <p:cNvPr id="8" name="Diamond 7">
                <a:extLst>
                  <a:ext uri="{FF2B5EF4-FFF2-40B4-BE49-F238E27FC236}">
                    <a16:creationId xmlns:a16="http://schemas.microsoft.com/office/drawing/2014/main" xmlns="" id="{4CDA0F7D-71EE-4B0D-809A-41A09718E6EE}"/>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
            <p:nvSpPr>
              <p:cNvPr id="9" name="Diamond 8">
                <a:extLst>
                  <a:ext uri="{FF2B5EF4-FFF2-40B4-BE49-F238E27FC236}">
                    <a16:creationId xmlns:a16="http://schemas.microsoft.com/office/drawing/2014/main" xmlns="" id="{328340BC-AAF2-446C-90C3-8AA5CED802E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xmlns="" id="{26E6572B-56B6-4239-9B34-3FA01D9C6DE7}"/>
              </a:ext>
            </a:extLst>
          </p:cNvPr>
          <p:cNvSpPr txBox="1"/>
          <p:nvPr/>
        </p:nvSpPr>
        <p:spPr>
          <a:xfrm>
            <a:off x="7176841" y="3196114"/>
            <a:ext cx="4649400" cy="2085827"/>
          </a:xfrm>
          <a:prstGeom prst="rect">
            <a:avLst/>
          </a:prstGeom>
          <a:noFill/>
        </p:spPr>
        <p:txBody>
          <a:bodyPr wrap="square" rtlCol="0">
            <a:spAutoFit/>
          </a:bodyPr>
          <a:lstStyle/>
          <a:p>
            <a:pPr algn="ctr">
              <a:lnSpc>
                <a:spcPct val="110000"/>
              </a:lnSpc>
            </a:pPr>
            <a:r>
              <a:rPr lang="vi-VN" sz="4000" b="1" dirty="0">
                <a:solidFill>
                  <a:schemeClr val="bg1"/>
                </a:solidFill>
              </a:rPr>
              <a:t>SỰ VẬN CHUYỂN CÁC CHẤT TRONG CÂY</a:t>
            </a:r>
            <a:endParaRPr lang="en-US" sz="4000" b="1" dirty="0">
              <a:solidFill>
                <a:schemeClr val="bg1"/>
              </a:solidFill>
            </a:endParaRPr>
          </a:p>
        </p:txBody>
      </p:sp>
      <p:sp>
        <p:nvSpPr>
          <p:cNvPr id="12" name="Rectangle: Rounded Corners 11">
            <a:extLst>
              <a:ext uri="{FF2B5EF4-FFF2-40B4-BE49-F238E27FC236}">
                <a16:creationId xmlns:a16="http://schemas.microsoft.com/office/drawing/2014/main" xmlns="" id="{BC8E8C2D-1A41-42DB-A34B-B535DE269604}"/>
              </a:ext>
            </a:extLst>
          </p:cNvPr>
          <p:cNvSpPr/>
          <p:nvPr/>
        </p:nvSpPr>
        <p:spPr>
          <a:xfrm>
            <a:off x="9712960" y="5476240"/>
            <a:ext cx="2113280" cy="162560"/>
          </a:xfrm>
          <a:prstGeom prst="roundRect">
            <a:avLst>
              <a:gd name="adj" fmla="val 50000"/>
            </a:avLst>
          </a:prstGeom>
          <a:gradFill>
            <a:gsLst>
              <a:gs pos="30000">
                <a:srgbClr val="FF7972"/>
              </a:gs>
              <a:gs pos="69000">
                <a:srgbClr val="FF8658"/>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35632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D5F9A6B-F171-4F90-B2C6-579B9A2592A9}"/>
              </a:ext>
            </a:extLst>
          </p:cNvPr>
          <p:cNvGrpSpPr/>
          <p:nvPr/>
        </p:nvGrpSpPr>
        <p:grpSpPr>
          <a:xfrm>
            <a:off x="6990886" y="872566"/>
            <a:ext cx="5041913" cy="5350951"/>
            <a:chOff x="6990886" y="872566"/>
            <a:chExt cx="5041913" cy="5350951"/>
          </a:xfrm>
        </p:grpSpPr>
        <p:grpSp>
          <p:nvGrpSpPr>
            <p:cNvPr id="7" name="Group 6">
              <a:extLst>
                <a:ext uri="{FF2B5EF4-FFF2-40B4-BE49-F238E27FC236}">
                  <a16:creationId xmlns:a16="http://schemas.microsoft.com/office/drawing/2014/main" xmlns="" id="{8A189FEA-9413-4943-8082-6E54A49CD1B6}"/>
                </a:ext>
              </a:extLst>
            </p:cNvPr>
            <p:cNvGrpSpPr/>
            <p:nvPr/>
          </p:nvGrpSpPr>
          <p:grpSpPr>
            <a:xfrm>
              <a:off x="6994012" y="872566"/>
              <a:ext cx="4521554" cy="5350951"/>
              <a:chOff x="7180624" y="1059180"/>
              <a:chExt cx="4120896" cy="4876800"/>
            </a:xfrm>
          </p:grpSpPr>
          <p:pic>
            <p:nvPicPr>
              <p:cNvPr id="4" name="Picture 3" descr="A tree with many branches&#10;&#10;Description automatically generated with low confidence">
                <a:extLst>
                  <a:ext uri="{FF2B5EF4-FFF2-40B4-BE49-F238E27FC236}">
                    <a16:creationId xmlns:a16="http://schemas.microsoft.com/office/drawing/2014/main" xmlns="" id="{2688715A-4185-4ACF-9C46-38B7270102C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375" b="90000" l="2959" r="98521">
                            <a14:foregroundMark x1="53994" y1="61875" x2="53994" y2="61875"/>
                            <a14:foregroundMark x1="54216" y1="54063" x2="54216" y2="65000"/>
                            <a14:foregroundMark x1="55473" y1="51250" x2="55473" y2="51250"/>
                            <a14:foregroundMark x1="55104" y1="73250" x2="55104" y2="73250"/>
                            <a14:foregroundMark x1="40311" y1="76375" x2="40311" y2="76375"/>
                            <a14:foregroundMark x1="40311" y1="76563" x2="40311" y2="76563"/>
                            <a14:foregroundMark x1="39201" y1="77375" x2="39201" y2="77375"/>
                            <a14:foregroundMark x1="31435" y1="78938" x2="31435" y2="78938"/>
                            <a14:foregroundMark x1="31805" y1="77938" x2="31805" y2="77938"/>
                            <a14:foregroundMark x1="65237" y1="82813" x2="65237" y2="82813"/>
                            <a14:foregroundMark x1="60133" y1="81875" x2="60133" y2="81875"/>
                            <a14:foregroundMark x1="58654" y1="81438" x2="58654" y2="81438"/>
                            <a14:foregroundMark x1="48077" y1="80625" x2="48077" y2="80625"/>
                            <a14:foregroundMark x1="78402" y1="77813" x2="78402" y2="77813"/>
                            <a14:foregroundMark x1="81879" y1="78750" x2="81879" y2="78750"/>
                            <a14:foregroundMark x1="78180" y1="76875" x2="78180" y2="76875"/>
                            <a14:foregroundMark x1="74704" y1="76063" x2="74704" y2="76063"/>
                            <a14:foregroundMark x1="74852" y1="76875" x2="74852" y2="76875"/>
                            <a14:foregroundMark x1="73595" y1="75500" x2="73595" y2="75500"/>
                            <a14:foregroundMark x1="94157" y1="31438" x2="94157" y2="31438"/>
                            <a14:foregroundMark x1="60281" y1="7813" x2="60281" y2="7813"/>
                            <a14:foregroundMark x1="51553" y1="2313" x2="51553" y2="2313"/>
                            <a14:foregroundMark x1="7544" y1="22500" x2="7544" y2="22500"/>
                            <a14:foregroundMark x1="2959" y1="33000" x2="2959" y2="33000"/>
                            <a14:foregroundMark x1="98521" y1="29875" x2="98521" y2="29875"/>
                            <a14:foregroundMark x1="44379" y1="2313" x2="44379" y2="2313"/>
                            <a14:foregroundMark x1="43121" y1="1375" x2="43121" y2="1375"/>
                            <a14:foregroundMark x1="34541" y1="70313" x2="34615" y2="70750"/>
                            <a14:foregroundMark x1="33876" y1="70938" x2="55843" y2="80750"/>
                            <a14:foregroundMark x1="55843" y1="80750" x2="56065" y2="80750"/>
                            <a14:foregroundMark x1="36243" y1="76750" x2="67899" y2="83625"/>
                            <a14:foregroundMark x1="74926" y1="74813" x2="48964" y2="84500"/>
                            <a14:foregroundMark x1="77071" y1="76438" x2="54364" y2="85938"/>
                            <a14:foregroundMark x1="84467" y1="80125" x2="57322" y2="83875"/>
                            <a14:foregroundMark x1="28994" y1="77188" x2="52293" y2="84813"/>
                            <a14:foregroundMark x1="30325" y1="77813" x2="54142" y2="89688"/>
                            <a14:foregroundMark x1="54142" y1="89688" x2="54216" y2="89688"/>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4876800"/>
              </a:xfrm>
              <a:prstGeom prst="rect">
                <a:avLst/>
              </a:prstGeom>
            </p:spPr>
          </p:pic>
          <p:pic>
            <p:nvPicPr>
              <p:cNvPr id="6" name="Picture 5">
                <a:extLst>
                  <a:ext uri="{FF2B5EF4-FFF2-40B4-BE49-F238E27FC236}">
                    <a16:creationId xmlns:a16="http://schemas.microsoft.com/office/drawing/2014/main" xmlns="" id="{BADD6462-BEAC-4434-B445-6DDC48897A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 b="96405" l="1629" r="96906">
                            <a14:foregroundMark x1="50814" y1="6209" x2="50814" y2="6209"/>
                            <a14:foregroundMark x1="8143" y1="74837" x2="8143" y2="74837"/>
                            <a14:foregroundMark x1="6515" y1="48366" x2="6840" y2="72876"/>
                            <a14:foregroundMark x1="9772" y1="83333" x2="66775" y2="94444"/>
                            <a14:foregroundMark x1="89739" y1="87582" x2="93648" y2="74510"/>
                            <a14:foregroundMark x1="97231" y1="73856" x2="96417" y2="78758"/>
                            <a14:foregroundMark x1="1629" y1="79412" x2="4723" y2="87582"/>
                            <a14:foregroundMark x1="90554" y1="94118" x2="92020" y2="96732"/>
                            <a14:foregroundMark x1="39902" y1="8497" x2="64984" y2="980"/>
                            <a14:foregroundMark x1="64984" y1="980" x2="65309" y2="980"/>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2053736"/>
              </a:xfrm>
              <a:prstGeom prst="rect">
                <a:avLst/>
              </a:prstGeom>
            </p:spPr>
          </p:pic>
        </p:grpSp>
        <p:grpSp>
          <p:nvGrpSpPr>
            <p:cNvPr id="15" name="Group 14">
              <a:extLst>
                <a:ext uri="{FF2B5EF4-FFF2-40B4-BE49-F238E27FC236}">
                  <a16:creationId xmlns:a16="http://schemas.microsoft.com/office/drawing/2014/main" xmlns="" id="{819047F3-0C2B-46D6-B10B-2722178218EB}"/>
                </a:ext>
              </a:extLst>
            </p:cNvPr>
            <p:cNvGrpSpPr/>
            <p:nvPr/>
          </p:nvGrpSpPr>
          <p:grpSpPr>
            <a:xfrm>
              <a:off x="6990886" y="5854185"/>
              <a:ext cx="5041913" cy="369332"/>
              <a:chOff x="2468190" y="5663953"/>
              <a:chExt cx="5041913" cy="369332"/>
            </a:xfrm>
          </p:grpSpPr>
          <p:sp>
            <p:nvSpPr>
              <p:cNvPr id="16" name="Rectangle: Rounded Corners 15">
                <a:extLst>
                  <a:ext uri="{FF2B5EF4-FFF2-40B4-BE49-F238E27FC236}">
                    <a16:creationId xmlns:a16="http://schemas.microsoft.com/office/drawing/2014/main" xmlns="" id="{FDE5D22A-8ADD-48C3-9323-B83A6C95AF0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30.2</a:t>
                </a:r>
                <a:endParaRPr lang="en-US" b="1"/>
              </a:p>
            </p:txBody>
          </p:sp>
          <p:sp>
            <p:nvSpPr>
              <p:cNvPr id="17" name="TextBox 16">
                <a:extLst>
                  <a:ext uri="{FF2B5EF4-FFF2-40B4-BE49-F238E27FC236}">
                    <a16:creationId xmlns:a16="http://schemas.microsoft.com/office/drawing/2014/main" xmlns="" id="{CE921C5A-CD88-4CA9-9EEC-94D5C97236BA}"/>
                  </a:ext>
                </a:extLst>
              </p:cNvPr>
              <p:cNvSpPr txBox="1"/>
              <p:nvPr/>
            </p:nvSpPr>
            <p:spPr>
              <a:xfrm>
                <a:off x="3799840" y="5663953"/>
                <a:ext cx="3710263" cy="369332"/>
              </a:xfrm>
              <a:prstGeom prst="rect">
                <a:avLst/>
              </a:prstGeom>
              <a:noFill/>
            </p:spPr>
            <p:txBody>
              <a:bodyPr wrap="square" rtlCol="0">
                <a:spAutoFit/>
              </a:bodyPr>
              <a:lstStyle/>
              <a:p>
                <a:r>
                  <a:rPr lang="vi-VN" dirty="0"/>
                  <a:t>Sự vận chuyển các chất trong cây</a:t>
                </a:r>
                <a:endParaRPr lang="en-US" dirty="0"/>
              </a:p>
            </p:txBody>
          </p:sp>
        </p:grpSp>
      </p:grpSp>
      <p:sp>
        <p:nvSpPr>
          <p:cNvPr id="2" name="TextBox 1">
            <a:extLst>
              <a:ext uri="{FF2B5EF4-FFF2-40B4-BE49-F238E27FC236}">
                <a16:creationId xmlns:a16="http://schemas.microsoft.com/office/drawing/2014/main" xmlns="" id="{4D161DDD-4912-4507-8808-7B0967C924D1}"/>
              </a:ext>
            </a:extLst>
          </p:cNvPr>
          <p:cNvSpPr txBox="1"/>
          <p:nvPr/>
        </p:nvSpPr>
        <p:spPr>
          <a:xfrm>
            <a:off x="371805" y="1250217"/>
            <a:ext cx="6215607" cy="1389996"/>
          </a:xfrm>
          <a:prstGeom prst="rect">
            <a:avLst/>
          </a:prstGeom>
          <a:noFill/>
        </p:spPr>
        <p:txBody>
          <a:bodyPr wrap="square" rtlCol="0">
            <a:spAutoFit/>
          </a:bodyPr>
          <a:lstStyle/>
          <a:p>
            <a:pPr algn="just">
              <a:lnSpc>
                <a:spcPct val="120000"/>
              </a:lnSpc>
            </a:pPr>
            <a:r>
              <a:rPr lang="vi-VN" sz="2400" b="1" dirty="0">
                <a:solidFill>
                  <a:srgbClr val="FF0000"/>
                </a:solidFill>
              </a:rPr>
              <a:t>Nước</a:t>
            </a:r>
            <a:r>
              <a:rPr lang="vi-VN" sz="2400" dirty="0">
                <a:solidFill>
                  <a:schemeClr val="bg2">
                    <a:lumMod val="25000"/>
                  </a:schemeClr>
                </a:solidFill>
              </a:rPr>
              <a:t> </a:t>
            </a:r>
            <a:r>
              <a:rPr lang="vi-VN" sz="2400" dirty="0"/>
              <a:t>và</a:t>
            </a:r>
            <a:r>
              <a:rPr lang="vi-VN" sz="2400" dirty="0">
                <a:solidFill>
                  <a:schemeClr val="bg2">
                    <a:lumMod val="25000"/>
                  </a:schemeClr>
                </a:solidFill>
              </a:rPr>
              <a:t> </a:t>
            </a:r>
            <a:r>
              <a:rPr lang="vi-VN" sz="2400" b="1" dirty="0">
                <a:solidFill>
                  <a:srgbClr val="FF0000"/>
                </a:solidFill>
              </a:rPr>
              <a:t>chất khoáng hòa tan</a:t>
            </a:r>
            <a:r>
              <a:rPr lang="vi-VN" sz="2400" dirty="0">
                <a:solidFill>
                  <a:srgbClr val="FF0000"/>
                </a:solidFill>
              </a:rPr>
              <a:t> </a:t>
            </a:r>
            <a:r>
              <a:rPr lang="vi-VN" sz="2400" dirty="0"/>
              <a:t>từ môi trường ngoài được hấp thụ vào rễ, tiếp tục vận chuyển lên thân và lá cây theo</a:t>
            </a:r>
            <a:r>
              <a:rPr lang="vi-VN" sz="2400" dirty="0">
                <a:solidFill>
                  <a:schemeClr val="bg2">
                    <a:lumMod val="25000"/>
                  </a:schemeClr>
                </a:solidFill>
              </a:rPr>
              <a:t> </a:t>
            </a:r>
            <a:r>
              <a:rPr lang="vi-VN" sz="2400" b="1" dirty="0">
                <a:solidFill>
                  <a:srgbClr val="FF0000"/>
                </a:solidFill>
              </a:rPr>
              <a:t>mạch gỗ</a:t>
            </a:r>
            <a:endParaRPr lang="en-US" sz="2400" b="1" dirty="0">
              <a:solidFill>
                <a:srgbClr val="FF0000"/>
              </a:solidFill>
            </a:endParaRPr>
          </a:p>
        </p:txBody>
      </p:sp>
      <p:sp>
        <p:nvSpPr>
          <p:cNvPr id="8" name="Freeform: Shape 7">
            <a:extLst>
              <a:ext uri="{FF2B5EF4-FFF2-40B4-BE49-F238E27FC236}">
                <a16:creationId xmlns:a16="http://schemas.microsoft.com/office/drawing/2014/main" xmlns="" id="{508DDDF1-F77B-446B-A05E-58C015D905BA}"/>
              </a:ext>
            </a:extLst>
          </p:cNvPr>
          <p:cNvSpPr/>
          <p:nvPr/>
        </p:nvSpPr>
        <p:spPr>
          <a:xfrm>
            <a:off x="8210938" y="1390261"/>
            <a:ext cx="1136205" cy="371358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205" h="3713584">
                <a:moveTo>
                  <a:pt x="0" y="3713584"/>
                </a:moveTo>
                <a:cubicBezTo>
                  <a:pt x="325016" y="3624165"/>
                  <a:pt x="650032" y="3534747"/>
                  <a:pt x="830424" y="3424335"/>
                </a:cubicBezTo>
                <a:cubicBezTo>
                  <a:pt x="1010816" y="3313923"/>
                  <a:pt x="1034143" y="3312367"/>
                  <a:pt x="1082351" y="3051110"/>
                </a:cubicBezTo>
                <a:cubicBezTo>
                  <a:pt x="1130559" y="2789853"/>
                  <a:pt x="1121228" y="2136710"/>
                  <a:pt x="1119673" y="1856792"/>
                </a:cubicBezTo>
                <a:cubicBezTo>
                  <a:pt x="1118118" y="1576874"/>
                  <a:pt x="1180322" y="1632857"/>
                  <a:pt x="1073020" y="1371600"/>
                </a:cubicBezTo>
                <a:cubicBezTo>
                  <a:pt x="965718" y="1110343"/>
                  <a:pt x="634481" y="517849"/>
                  <a:pt x="475861" y="289249"/>
                </a:cubicBezTo>
                <a:cubicBezTo>
                  <a:pt x="317241" y="60649"/>
                  <a:pt x="219269" y="30324"/>
                  <a:pt x="12129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3961DEF4-C4C6-4150-B292-5BD740B6C74D}"/>
              </a:ext>
            </a:extLst>
          </p:cNvPr>
          <p:cNvSpPr/>
          <p:nvPr/>
        </p:nvSpPr>
        <p:spPr>
          <a:xfrm flipH="1">
            <a:off x="9526863" y="1862701"/>
            <a:ext cx="540147" cy="296301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 name="connsiteX0" fmla="*/ 0 w 1123259"/>
              <a:gd name="connsiteY0" fmla="*/ 3713584 h 3713584"/>
              <a:gd name="connsiteX1" fmla="*/ 830424 w 1123259"/>
              <a:gd name="connsiteY1" fmla="*/ 3424335 h 3713584"/>
              <a:gd name="connsiteX2" fmla="*/ 1082351 w 1123259"/>
              <a:gd name="connsiteY2" fmla="*/ 3051110 h 3713584"/>
              <a:gd name="connsiteX3" fmla="*/ 1119673 w 1123259"/>
              <a:gd name="connsiteY3" fmla="*/ 1856792 h 3713584"/>
              <a:gd name="connsiteX4" fmla="*/ 1073020 w 1123259"/>
              <a:gd name="connsiteY4" fmla="*/ 1371600 h 3713584"/>
              <a:gd name="connsiteX5" fmla="*/ 689221 w 1123259"/>
              <a:gd name="connsiteY5" fmla="*/ 578809 h 3713584"/>
              <a:gd name="connsiteX6" fmla="*/ 121298 w 1123259"/>
              <a:gd name="connsiteY6" fmla="*/ 0 h 37135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55261 w 1121415"/>
              <a:gd name="connsiteY5" fmla="*/ 2232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698505"/>
              <a:gd name="connsiteY0" fmla="*/ 3103984 h 3103984"/>
              <a:gd name="connsiteX1" fmla="*/ 407514 w 698505"/>
              <a:gd name="connsiteY1" fmla="*/ 2951895 h 3103984"/>
              <a:gd name="connsiteX2" fmla="*/ 659441 w 698505"/>
              <a:gd name="connsiteY2" fmla="*/ 2578670 h 3103984"/>
              <a:gd name="connsiteX3" fmla="*/ 696763 w 698505"/>
              <a:gd name="connsiteY3" fmla="*/ 1384352 h 3103984"/>
              <a:gd name="connsiteX4" fmla="*/ 650110 w 698505"/>
              <a:gd name="connsiteY4" fmla="*/ 899160 h 3103984"/>
              <a:gd name="connsiteX5" fmla="*/ 418711 w 698505"/>
              <a:gd name="connsiteY5" fmla="*/ 294329 h 3103984"/>
              <a:gd name="connsiteX6" fmla="*/ 158128 w 698505"/>
              <a:gd name="connsiteY6" fmla="*/ 0 h 3103984"/>
              <a:gd name="connsiteX0" fmla="*/ 0 w 697184"/>
              <a:gd name="connsiteY0" fmla="*/ 3103984 h 3103984"/>
              <a:gd name="connsiteX1" fmla="*/ 468474 w 697184"/>
              <a:gd name="connsiteY1" fmla="*/ 2894745 h 3103984"/>
              <a:gd name="connsiteX2" fmla="*/ 659441 w 697184"/>
              <a:gd name="connsiteY2" fmla="*/ 2578670 h 3103984"/>
              <a:gd name="connsiteX3" fmla="*/ 696763 w 697184"/>
              <a:gd name="connsiteY3" fmla="*/ 1384352 h 3103984"/>
              <a:gd name="connsiteX4" fmla="*/ 650110 w 697184"/>
              <a:gd name="connsiteY4" fmla="*/ 899160 h 3103984"/>
              <a:gd name="connsiteX5" fmla="*/ 418711 w 697184"/>
              <a:gd name="connsiteY5" fmla="*/ 294329 h 3103984"/>
              <a:gd name="connsiteX6" fmla="*/ 158128 w 697184"/>
              <a:gd name="connsiteY6" fmla="*/ 0 h 3103984"/>
              <a:gd name="connsiteX0" fmla="*/ 32372 w 539056"/>
              <a:gd name="connsiteY0" fmla="*/ 2963014 h 2963014"/>
              <a:gd name="connsiteX1" fmla="*/ 310346 w 539056"/>
              <a:gd name="connsiteY1" fmla="*/ 2894745 h 2963014"/>
              <a:gd name="connsiteX2" fmla="*/ 501313 w 539056"/>
              <a:gd name="connsiteY2" fmla="*/ 2578670 h 2963014"/>
              <a:gd name="connsiteX3" fmla="*/ 538635 w 539056"/>
              <a:gd name="connsiteY3" fmla="*/ 1384352 h 2963014"/>
              <a:gd name="connsiteX4" fmla="*/ 491982 w 539056"/>
              <a:gd name="connsiteY4" fmla="*/ 899160 h 2963014"/>
              <a:gd name="connsiteX5" fmla="*/ 260583 w 539056"/>
              <a:gd name="connsiteY5" fmla="*/ 294329 h 2963014"/>
              <a:gd name="connsiteX6" fmla="*/ 0 w 539056"/>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02"/>
              <a:gd name="connsiteY0" fmla="*/ 2963014 h 2963014"/>
              <a:gd name="connsiteX1" fmla="*/ 378926 w 538702"/>
              <a:gd name="connsiteY1" fmla="*/ 2869980 h 2963014"/>
              <a:gd name="connsiteX2" fmla="*/ 501313 w 538702"/>
              <a:gd name="connsiteY2" fmla="*/ 2578670 h 2963014"/>
              <a:gd name="connsiteX3" fmla="*/ 538635 w 538702"/>
              <a:gd name="connsiteY3" fmla="*/ 1384352 h 2963014"/>
              <a:gd name="connsiteX4" fmla="*/ 491982 w 538702"/>
              <a:gd name="connsiteY4" fmla="*/ 899160 h 2963014"/>
              <a:gd name="connsiteX5" fmla="*/ 260583 w 538702"/>
              <a:gd name="connsiteY5" fmla="*/ 294329 h 2963014"/>
              <a:gd name="connsiteX6" fmla="*/ 0 w 538702"/>
              <a:gd name="connsiteY6" fmla="*/ 0 h 2963014"/>
              <a:gd name="connsiteX0" fmla="*/ 32372 w 540147"/>
              <a:gd name="connsiteY0" fmla="*/ 2963014 h 2963014"/>
              <a:gd name="connsiteX1" fmla="*/ 378926 w 540147"/>
              <a:gd name="connsiteY1" fmla="*/ 2869980 h 2963014"/>
              <a:gd name="connsiteX2" fmla="*/ 522268 w 540147"/>
              <a:gd name="connsiteY2" fmla="*/ 2563430 h 2963014"/>
              <a:gd name="connsiteX3" fmla="*/ 538635 w 540147"/>
              <a:gd name="connsiteY3" fmla="*/ 1384352 h 2963014"/>
              <a:gd name="connsiteX4" fmla="*/ 491982 w 540147"/>
              <a:gd name="connsiteY4" fmla="*/ 899160 h 2963014"/>
              <a:gd name="connsiteX5" fmla="*/ 260583 w 540147"/>
              <a:gd name="connsiteY5" fmla="*/ 294329 h 2963014"/>
              <a:gd name="connsiteX6" fmla="*/ 0 w 540147"/>
              <a:gd name="connsiteY6" fmla="*/ 0 h 296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147" h="2963014">
                <a:moveTo>
                  <a:pt x="32372" y="2963014"/>
                </a:moveTo>
                <a:cubicBezTo>
                  <a:pt x="357388" y="2873595"/>
                  <a:pt x="297277" y="2936577"/>
                  <a:pt x="378926" y="2869980"/>
                </a:cubicBezTo>
                <a:cubicBezTo>
                  <a:pt x="460575" y="2803383"/>
                  <a:pt x="508985" y="2778650"/>
                  <a:pt x="522268" y="2563430"/>
                </a:cubicBezTo>
                <a:cubicBezTo>
                  <a:pt x="535551" y="2348210"/>
                  <a:pt x="543683" y="1661730"/>
                  <a:pt x="538635" y="1384352"/>
                </a:cubicBezTo>
                <a:cubicBezTo>
                  <a:pt x="533587" y="1106974"/>
                  <a:pt x="538324" y="1080830"/>
                  <a:pt x="491982" y="899160"/>
                </a:cubicBezTo>
                <a:cubicBezTo>
                  <a:pt x="445640" y="717490"/>
                  <a:pt x="426823" y="563569"/>
                  <a:pt x="260583" y="294329"/>
                </a:cubicBezTo>
                <a:cubicBezTo>
                  <a:pt x="137523" y="116529"/>
                  <a:pt x="166551" y="154784"/>
                  <a:pt x="0"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168F3BE-F86D-4D95-90CB-C4E17EF24F6E}"/>
              </a:ext>
            </a:extLst>
          </p:cNvPr>
          <p:cNvSpPr txBox="1"/>
          <p:nvPr/>
        </p:nvSpPr>
        <p:spPr>
          <a:xfrm>
            <a:off x="371805" y="3247053"/>
            <a:ext cx="6215607" cy="1833194"/>
          </a:xfrm>
          <a:prstGeom prst="rect">
            <a:avLst/>
          </a:prstGeom>
          <a:noFill/>
        </p:spPr>
        <p:txBody>
          <a:bodyPr wrap="square" rtlCol="0">
            <a:spAutoFit/>
          </a:bodyPr>
          <a:lstStyle/>
          <a:p>
            <a:pPr algn="just">
              <a:lnSpc>
                <a:spcPct val="120000"/>
              </a:lnSpc>
            </a:pPr>
            <a:r>
              <a:rPr lang="vi-VN" sz="2400" b="1" dirty="0">
                <a:solidFill>
                  <a:srgbClr val="00B0F0"/>
                </a:solidFill>
              </a:rPr>
              <a:t>Chất hữu cơ </a:t>
            </a:r>
            <a:r>
              <a:rPr lang="vi-VN" sz="2400" dirty="0"/>
              <a:t>tổng hợp ở lá được vận chuyển theo</a:t>
            </a:r>
            <a:r>
              <a:rPr lang="vi-VN" sz="2400" dirty="0">
                <a:solidFill>
                  <a:schemeClr val="bg2">
                    <a:lumMod val="25000"/>
                  </a:schemeClr>
                </a:solidFill>
              </a:rPr>
              <a:t> </a:t>
            </a:r>
            <a:r>
              <a:rPr lang="vi-VN" sz="2400" b="1" dirty="0">
                <a:solidFill>
                  <a:srgbClr val="00B0F0"/>
                </a:solidFill>
              </a:rPr>
              <a:t>mạch rây </a:t>
            </a:r>
            <a:r>
              <a:rPr lang="vi-VN" sz="2400" dirty="0"/>
              <a:t>trong thân và cành đến các nơi cần sử dụng hoặc bộ phận dự trữ của cây (hạt, củ, quả).</a:t>
            </a:r>
            <a:endParaRPr lang="en-US" sz="2400" dirty="0"/>
          </a:p>
        </p:txBody>
      </p:sp>
      <p:sp>
        <p:nvSpPr>
          <p:cNvPr id="10" name="TextBox 9">
            <a:extLst>
              <a:ext uri="{FF2B5EF4-FFF2-40B4-BE49-F238E27FC236}">
                <a16:creationId xmlns:a16="http://schemas.microsoft.com/office/drawing/2014/main" xmlns="" id="{C1ECF8FA-C53A-4F8B-8232-30802195B6CD}"/>
              </a:ext>
            </a:extLst>
          </p:cNvPr>
          <p:cNvSpPr txBox="1"/>
          <p:nvPr/>
        </p:nvSpPr>
        <p:spPr>
          <a:xfrm>
            <a:off x="6654696" y="4780679"/>
            <a:ext cx="1556242" cy="646331"/>
          </a:xfrm>
          <a:prstGeom prst="rect">
            <a:avLst/>
          </a:prstGeom>
          <a:noFill/>
        </p:spPr>
        <p:txBody>
          <a:bodyPr wrap="square" rtlCol="0">
            <a:spAutoFit/>
          </a:bodyPr>
          <a:lstStyle/>
          <a:p>
            <a:pPr algn="ctr"/>
            <a:r>
              <a:rPr lang="vi-VN" b="1" dirty="0">
                <a:solidFill>
                  <a:srgbClr val="FF0000"/>
                </a:solidFill>
              </a:rPr>
              <a:t>Nước và khoáng chất</a:t>
            </a:r>
            <a:endParaRPr lang="en-US" b="1" dirty="0">
              <a:solidFill>
                <a:srgbClr val="FF0000"/>
              </a:solidFill>
            </a:endParaRPr>
          </a:p>
        </p:txBody>
      </p:sp>
      <p:grpSp>
        <p:nvGrpSpPr>
          <p:cNvPr id="21" name="Group 20">
            <a:extLst>
              <a:ext uri="{FF2B5EF4-FFF2-40B4-BE49-F238E27FC236}">
                <a16:creationId xmlns:a16="http://schemas.microsoft.com/office/drawing/2014/main" xmlns="" id="{853DA8B1-EC0C-4D67-B8C9-71EABB32AA69}"/>
              </a:ext>
            </a:extLst>
          </p:cNvPr>
          <p:cNvGrpSpPr/>
          <p:nvPr/>
        </p:nvGrpSpPr>
        <p:grpSpPr>
          <a:xfrm>
            <a:off x="7250401" y="3691652"/>
            <a:ext cx="2091784" cy="369332"/>
            <a:chOff x="7255359" y="3691652"/>
            <a:chExt cx="2091784" cy="369332"/>
          </a:xfrm>
        </p:grpSpPr>
        <p:sp>
          <p:nvSpPr>
            <p:cNvPr id="18" name="TextBox 17">
              <a:extLst>
                <a:ext uri="{FF2B5EF4-FFF2-40B4-BE49-F238E27FC236}">
                  <a16:creationId xmlns:a16="http://schemas.microsoft.com/office/drawing/2014/main" xmlns="" id="{C18ACA17-8A1B-4504-B37B-C72B31E4377D}"/>
                </a:ext>
              </a:extLst>
            </p:cNvPr>
            <p:cNvSpPr txBox="1"/>
            <p:nvPr/>
          </p:nvSpPr>
          <p:spPr>
            <a:xfrm>
              <a:off x="7255359" y="3691652"/>
              <a:ext cx="1556242" cy="369332"/>
            </a:xfrm>
            <a:prstGeom prst="rect">
              <a:avLst/>
            </a:prstGeom>
            <a:noFill/>
          </p:spPr>
          <p:txBody>
            <a:bodyPr wrap="square" rtlCol="0">
              <a:spAutoFit/>
            </a:bodyPr>
            <a:lstStyle/>
            <a:p>
              <a:pPr algn="ctr"/>
              <a:r>
                <a:rPr lang="vi-VN" b="1" dirty="0">
                  <a:solidFill>
                    <a:srgbClr val="FF0000"/>
                  </a:solidFill>
                </a:rPr>
                <a:t>Mạch gỗ</a:t>
              </a:r>
              <a:endParaRPr lang="en-US" b="1" dirty="0">
                <a:solidFill>
                  <a:srgbClr val="FF0000"/>
                </a:solidFill>
              </a:endParaRPr>
            </a:p>
          </p:txBody>
        </p:sp>
        <p:cxnSp>
          <p:nvCxnSpPr>
            <p:cNvPr id="20" name="Straight Connector 19">
              <a:extLst>
                <a:ext uri="{FF2B5EF4-FFF2-40B4-BE49-F238E27FC236}">
                  <a16:creationId xmlns:a16="http://schemas.microsoft.com/office/drawing/2014/main" xmlns="" id="{37DB5770-579C-4850-B249-9EE6A7132511}"/>
                </a:ext>
              </a:extLst>
            </p:cNvPr>
            <p:cNvCxnSpPr/>
            <p:nvPr/>
          </p:nvCxnSpPr>
          <p:spPr>
            <a:xfrm>
              <a:off x="85640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A95C1759-655E-40B0-9B14-705D09A38798}"/>
              </a:ext>
            </a:extLst>
          </p:cNvPr>
          <p:cNvSpPr txBox="1"/>
          <p:nvPr/>
        </p:nvSpPr>
        <p:spPr>
          <a:xfrm>
            <a:off x="7432817" y="975213"/>
            <a:ext cx="971518" cy="369332"/>
          </a:xfrm>
          <a:prstGeom prst="rect">
            <a:avLst/>
          </a:prstGeom>
          <a:noFill/>
        </p:spPr>
        <p:txBody>
          <a:bodyPr wrap="square" rtlCol="0">
            <a:spAutoFit/>
          </a:bodyPr>
          <a:lstStyle/>
          <a:p>
            <a:pPr algn="ctr"/>
            <a:r>
              <a:rPr lang="vi-VN" b="1" dirty="0">
                <a:solidFill>
                  <a:srgbClr val="FF0000"/>
                </a:solidFill>
              </a:rPr>
              <a:t>Nước</a:t>
            </a:r>
            <a:endParaRPr lang="en-US" b="1" dirty="0">
              <a:solidFill>
                <a:srgbClr val="FF0000"/>
              </a:solidFill>
            </a:endParaRPr>
          </a:p>
        </p:txBody>
      </p:sp>
      <p:sp>
        <p:nvSpPr>
          <p:cNvPr id="23" name="TextBox 22">
            <a:extLst>
              <a:ext uri="{FF2B5EF4-FFF2-40B4-BE49-F238E27FC236}">
                <a16:creationId xmlns:a16="http://schemas.microsoft.com/office/drawing/2014/main" xmlns="" id="{D6AB9E1F-6EFC-4661-AE4D-41917F90CC5F}"/>
              </a:ext>
            </a:extLst>
          </p:cNvPr>
          <p:cNvSpPr txBox="1"/>
          <p:nvPr/>
        </p:nvSpPr>
        <p:spPr>
          <a:xfrm>
            <a:off x="9830479" y="1390261"/>
            <a:ext cx="1568206" cy="369332"/>
          </a:xfrm>
          <a:prstGeom prst="rect">
            <a:avLst/>
          </a:prstGeom>
          <a:solidFill>
            <a:srgbClr val="00B0F0"/>
          </a:solidFill>
        </p:spPr>
        <p:txBody>
          <a:bodyPr wrap="square" rtlCol="0">
            <a:spAutoFit/>
          </a:bodyPr>
          <a:lstStyle/>
          <a:p>
            <a:pPr algn="ctr"/>
            <a:r>
              <a:rPr lang="vi-VN" b="1">
                <a:solidFill>
                  <a:schemeClr val="bg1"/>
                </a:solidFill>
              </a:rPr>
              <a:t>Chất hữu cơ</a:t>
            </a:r>
            <a:endParaRPr lang="en-US" b="1">
              <a:solidFill>
                <a:schemeClr val="bg1"/>
              </a:solidFill>
            </a:endParaRPr>
          </a:p>
        </p:txBody>
      </p:sp>
      <p:grpSp>
        <p:nvGrpSpPr>
          <p:cNvPr id="24" name="Group 23">
            <a:extLst>
              <a:ext uri="{FF2B5EF4-FFF2-40B4-BE49-F238E27FC236}">
                <a16:creationId xmlns:a16="http://schemas.microsoft.com/office/drawing/2014/main" xmlns="" id="{90D7443F-ECB7-4495-BDD2-620AFD173E0E}"/>
              </a:ext>
            </a:extLst>
          </p:cNvPr>
          <p:cNvGrpSpPr/>
          <p:nvPr/>
        </p:nvGrpSpPr>
        <p:grpSpPr>
          <a:xfrm>
            <a:off x="9526863" y="3705115"/>
            <a:ext cx="2090705" cy="369332"/>
            <a:chOff x="7078164" y="3701799"/>
            <a:chExt cx="2090705" cy="369332"/>
          </a:xfrm>
        </p:grpSpPr>
        <p:sp>
          <p:nvSpPr>
            <p:cNvPr id="25" name="TextBox 24">
              <a:extLst>
                <a:ext uri="{FF2B5EF4-FFF2-40B4-BE49-F238E27FC236}">
                  <a16:creationId xmlns:a16="http://schemas.microsoft.com/office/drawing/2014/main" xmlns="" id="{6C0F0799-B2FA-41F8-807A-F3D4AA060F50}"/>
                </a:ext>
              </a:extLst>
            </p:cNvPr>
            <p:cNvSpPr txBox="1"/>
            <p:nvPr/>
          </p:nvSpPr>
          <p:spPr>
            <a:xfrm>
              <a:off x="7612627" y="3701799"/>
              <a:ext cx="1556242" cy="369332"/>
            </a:xfrm>
            <a:prstGeom prst="rect">
              <a:avLst/>
            </a:prstGeom>
            <a:noFill/>
          </p:spPr>
          <p:txBody>
            <a:bodyPr wrap="square" rtlCol="0">
              <a:spAutoFit/>
            </a:bodyPr>
            <a:lstStyle/>
            <a:p>
              <a:pPr algn="ctr"/>
              <a:r>
                <a:rPr lang="vi-VN" b="1" dirty="0">
                  <a:solidFill>
                    <a:srgbClr val="00B0F0"/>
                  </a:solidFill>
                </a:rPr>
                <a:t>Mạch rây</a:t>
              </a:r>
              <a:endParaRPr lang="en-US" b="1" dirty="0">
                <a:solidFill>
                  <a:srgbClr val="00B0F0"/>
                </a:solidFill>
              </a:endParaRPr>
            </a:p>
          </p:txBody>
        </p:sp>
        <p:cxnSp>
          <p:nvCxnSpPr>
            <p:cNvPr id="26" name="Straight Connector 25">
              <a:extLst>
                <a:ext uri="{FF2B5EF4-FFF2-40B4-BE49-F238E27FC236}">
                  <a16:creationId xmlns:a16="http://schemas.microsoft.com/office/drawing/2014/main" xmlns="" id="{DEDED487-234F-45B6-9A8C-5A0557781E90}"/>
                </a:ext>
              </a:extLst>
            </p:cNvPr>
            <p:cNvCxnSpPr/>
            <p:nvPr/>
          </p:nvCxnSpPr>
          <p:spPr>
            <a:xfrm>
              <a:off x="70781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9182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repeatCount="indefinite"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iterate type="wd">
                                    <p:tmPct val="10000"/>
                                  </p:iterate>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repeatCount="indefinite"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2" grpId="0" animBg="1"/>
      <p:bldP spid="9" grpId="0"/>
      <p:bldP spid="10" grpId="0"/>
      <p:bldP spid="22"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xmlns="" id="{F2877DC0-78A6-42F5-8814-64E35C86E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08380"/>
            <a:ext cx="1828806" cy="1828806"/>
          </a:xfrm>
          <a:prstGeom prst="rect">
            <a:avLst/>
          </a:prstGeom>
        </p:spPr>
      </p:pic>
      <p:sp>
        <p:nvSpPr>
          <p:cNvPr id="3" name="TextBox 2">
            <a:extLst>
              <a:ext uri="{FF2B5EF4-FFF2-40B4-BE49-F238E27FC236}">
                <a16:creationId xmlns:a16="http://schemas.microsoft.com/office/drawing/2014/main" xmlns="" id="{D7E2EBFD-EBAB-4707-B6F9-500D358BEA51}"/>
              </a:ext>
            </a:extLst>
          </p:cNvPr>
          <p:cNvSpPr txBox="1"/>
          <p:nvPr/>
        </p:nvSpPr>
        <p:spPr>
          <a:xfrm>
            <a:off x="1552576" y="390524"/>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Đọc thông tin mục II kết hợp với quan sát hình 30.2, thảo luận và hoàn thành theo mẫu bảng 30.1.</a:t>
            </a:r>
            <a:endParaRPr lang="en-US" dirty="0"/>
          </a:p>
        </p:txBody>
      </p:sp>
      <p:grpSp>
        <p:nvGrpSpPr>
          <p:cNvPr id="22" name="Group 21">
            <a:extLst>
              <a:ext uri="{FF2B5EF4-FFF2-40B4-BE49-F238E27FC236}">
                <a16:creationId xmlns:a16="http://schemas.microsoft.com/office/drawing/2014/main" xmlns="" id="{ABF544D8-7BC4-4CE2-9C0B-0C8533CF7A9E}"/>
              </a:ext>
            </a:extLst>
          </p:cNvPr>
          <p:cNvGrpSpPr/>
          <p:nvPr/>
        </p:nvGrpSpPr>
        <p:grpSpPr>
          <a:xfrm>
            <a:off x="195187" y="1578189"/>
            <a:ext cx="4472850" cy="4374843"/>
            <a:chOff x="6654696" y="872566"/>
            <a:chExt cx="5487553" cy="5367312"/>
          </a:xfrm>
        </p:grpSpPr>
        <p:grpSp>
          <p:nvGrpSpPr>
            <p:cNvPr id="4" name="Group 3">
              <a:extLst>
                <a:ext uri="{FF2B5EF4-FFF2-40B4-BE49-F238E27FC236}">
                  <a16:creationId xmlns:a16="http://schemas.microsoft.com/office/drawing/2014/main" xmlns="" id="{015A5D7C-0256-412C-A28F-4B1AD99CECD2}"/>
                </a:ext>
              </a:extLst>
            </p:cNvPr>
            <p:cNvGrpSpPr/>
            <p:nvPr/>
          </p:nvGrpSpPr>
          <p:grpSpPr>
            <a:xfrm>
              <a:off x="6990886" y="872566"/>
              <a:ext cx="5151363" cy="5367312"/>
              <a:chOff x="6990886" y="872566"/>
              <a:chExt cx="5151363" cy="5367312"/>
            </a:xfrm>
          </p:grpSpPr>
          <p:grpSp>
            <p:nvGrpSpPr>
              <p:cNvPr id="5" name="Group 4">
                <a:extLst>
                  <a:ext uri="{FF2B5EF4-FFF2-40B4-BE49-F238E27FC236}">
                    <a16:creationId xmlns:a16="http://schemas.microsoft.com/office/drawing/2014/main" xmlns="" id="{AAEE14C9-9ADF-4846-BCAA-95715CAD8A9E}"/>
                  </a:ext>
                </a:extLst>
              </p:cNvPr>
              <p:cNvGrpSpPr/>
              <p:nvPr/>
            </p:nvGrpSpPr>
            <p:grpSpPr>
              <a:xfrm>
                <a:off x="6994012" y="872566"/>
                <a:ext cx="4521554" cy="5350951"/>
                <a:chOff x="7180624" y="1059180"/>
                <a:chExt cx="4120896" cy="4876800"/>
              </a:xfrm>
            </p:grpSpPr>
            <p:pic>
              <p:nvPicPr>
                <p:cNvPr id="9" name="Picture 8" descr="A tree with many branches&#10;&#10;Description automatically generated with low confidence">
                  <a:extLst>
                    <a:ext uri="{FF2B5EF4-FFF2-40B4-BE49-F238E27FC236}">
                      <a16:creationId xmlns:a16="http://schemas.microsoft.com/office/drawing/2014/main" xmlns="" id="{1B56263A-B257-41EB-825C-C8FE7D87705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375" b="90000" l="2959" r="98521">
                              <a14:foregroundMark x1="53994" y1="61875" x2="53994" y2="61875"/>
                              <a14:foregroundMark x1="54216" y1="54063" x2="54216" y2="65000"/>
                              <a14:foregroundMark x1="55473" y1="51250" x2="55473" y2="51250"/>
                              <a14:foregroundMark x1="55104" y1="73250" x2="55104" y2="73250"/>
                              <a14:foregroundMark x1="40311" y1="76375" x2="40311" y2="76375"/>
                              <a14:foregroundMark x1="40311" y1="76563" x2="40311" y2="76563"/>
                              <a14:foregroundMark x1="39201" y1="77375" x2="39201" y2="77375"/>
                              <a14:foregroundMark x1="31435" y1="78938" x2="31435" y2="78938"/>
                              <a14:foregroundMark x1="31805" y1="77938" x2="31805" y2="77938"/>
                              <a14:foregroundMark x1="65237" y1="82813" x2="65237" y2="82813"/>
                              <a14:foregroundMark x1="60133" y1="81875" x2="60133" y2="81875"/>
                              <a14:foregroundMark x1="58654" y1="81438" x2="58654" y2="81438"/>
                              <a14:foregroundMark x1="48077" y1="80625" x2="48077" y2="80625"/>
                              <a14:foregroundMark x1="78402" y1="77813" x2="78402" y2="77813"/>
                              <a14:foregroundMark x1="81879" y1="78750" x2="81879" y2="78750"/>
                              <a14:foregroundMark x1="78180" y1="76875" x2="78180" y2="76875"/>
                              <a14:foregroundMark x1="74704" y1="76063" x2="74704" y2="76063"/>
                              <a14:foregroundMark x1="74852" y1="76875" x2="74852" y2="76875"/>
                              <a14:foregroundMark x1="73595" y1="75500" x2="73595" y2="75500"/>
                              <a14:foregroundMark x1="94157" y1="31438" x2="94157" y2="31438"/>
                              <a14:foregroundMark x1="60281" y1="7813" x2="60281" y2="7813"/>
                              <a14:foregroundMark x1="51553" y1="2313" x2="51553" y2="2313"/>
                              <a14:foregroundMark x1="7544" y1="22500" x2="7544" y2="22500"/>
                              <a14:foregroundMark x1="2959" y1="33000" x2="2959" y2="33000"/>
                              <a14:foregroundMark x1="98521" y1="29875" x2="98521" y2="29875"/>
                              <a14:foregroundMark x1="44379" y1="2313" x2="44379" y2="2313"/>
                              <a14:foregroundMark x1="43121" y1="1375" x2="43121" y2="1375"/>
                              <a14:foregroundMark x1="34541" y1="70313" x2="34615" y2="70750"/>
                              <a14:foregroundMark x1="33876" y1="70938" x2="55843" y2="80750"/>
                              <a14:foregroundMark x1="55843" y1="80750" x2="56065" y2="80750"/>
                              <a14:foregroundMark x1="36243" y1="76750" x2="67899" y2="83625"/>
                              <a14:foregroundMark x1="74926" y1="74813" x2="48964" y2="84500"/>
                              <a14:foregroundMark x1="77071" y1="76438" x2="54364" y2="85938"/>
                              <a14:foregroundMark x1="84467" y1="80125" x2="57322" y2="83875"/>
                              <a14:foregroundMark x1="28994" y1="77188" x2="52293" y2="84813"/>
                              <a14:foregroundMark x1="30325" y1="77813" x2="54142" y2="89688"/>
                              <a14:foregroundMark x1="54142" y1="89688" x2="54216" y2="89688"/>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4876800"/>
                </a:xfrm>
                <a:prstGeom prst="rect">
                  <a:avLst/>
                </a:prstGeom>
              </p:spPr>
            </p:pic>
            <p:pic>
              <p:nvPicPr>
                <p:cNvPr id="10" name="Picture 9">
                  <a:extLst>
                    <a:ext uri="{FF2B5EF4-FFF2-40B4-BE49-F238E27FC236}">
                      <a16:creationId xmlns:a16="http://schemas.microsoft.com/office/drawing/2014/main" xmlns="" id="{70C5E1C2-B5F5-409E-8606-F0FF31B49C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0" b="96405" l="1629" r="96906">
                              <a14:foregroundMark x1="50814" y1="6209" x2="50814" y2="6209"/>
                              <a14:foregroundMark x1="8143" y1="74837" x2="8143" y2="74837"/>
                              <a14:foregroundMark x1="6515" y1="48366" x2="6840" y2="72876"/>
                              <a14:foregroundMark x1="9772" y1="83333" x2="66775" y2="94444"/>
                              <a14:foregroundMark x1="89739" y1="87582" x2="93648" y2="74510"/>
                              <a14:foregroundMark x1="97231" y1="73856" x2="96417" y2="78758"/>
                              <a14:foregroundMark x1="1629" y1="79412" x2="4723" y2="87582"/>
                              <a14:foregroundMark x1="90554" y1="94118" x2="92020" y2="96732"/>
                              <a14:foregroundMark x1="39902" y1="8497" x2="64984" y2="980"/>
                              <a14:foregroundMark x1="64984" y1="980" x2="65309" y2="980"/>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2053736"/>
                </a:xfrm>
                <a:prstGeom prst="rect">
                  <a:avLst/>
                </a:prstGeom>
              </p:spPr>
            </p:pic>
          </p:grpSp>
          <p:grpSp>
            <p:nvGrpSpPr>
              <p:cNvPr id="6" name="Group 5">
                <a:extLst>
                  <a:ext uri="{FF2B5EF4-FFF2-40B4-BE49-F238E27FC236}">
                    <a16:creationId xmlns:a16="http://schemas.microsoft.com/office/drawing/2014/main" xmlns="" id="{AF799034-7EDD-4B63-B9D4-317A4095004F}"/>
                  </a:ext>
                </a:extLst>
              </p:cNvPr>
              <p:cNvGrpSpPr/>
              <p:nvPr/>
            </p:nvGrpSpPr>
            <p:grpSpPr>
              <a:xfrm>
                <a:off x="6990886" y="5854185"/>
                <a:ext cx="5151363" cy="385693"/>
                <a:chOff x="2468190" y="5663953"/>
                <a:chExt cx="5151363" cy="385693"/>
              </a:xfrm>
            </p:grpSpPr>
            <p:sp>
              <p:nvSpPr>
                <p:cNvPr id="7" name="Rectangle: Rounded Corners 6">
                  <a:extLst>
                    <a:ext uri="{FF2B5EF4-FFF2-40B4-BE49-F238E27FC236}">
                      <a16:creationId xmlns:a16="http://schemas.microsoft.com/office/drawing/2014/main" xmlns="" id="{8B036F70-B3F8-4718-9D45-01A27E3D60B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t>Hình 30.2</a:t>
                  </a:r>
                  <a:endParaRPr lang="en-US" sz="1400" b="1"/>
                </a:p>
              </p:txBody>
            </p:sp>
            <p:sp>
              <p:nvSpPr>
                <p:cNvPr id="8" name="TextBox 7">
                  <a:extLst>
                    <a:ext uri="{FF2B5EF4-FFF2-40B4-BE49-F238E27FC236}">
                      <a16:creationId xmlns:a16="http://schemas.microsoft.com/office/drawing/2014/main" xmlns="" id="{7F5369D4-ED49-40DC-8362-A45D12AF2A4D}"/>
                    </a:ext>
                  </a:extLst>
                </p:cNvPr>
                <p:cNvSpPr txBox="1"/>
                <p:nvPr/>
              </p:nvSpPr>
              <p:spPr>
                <a:xfrm>
                  <a:off x="3799840" y="5663953"/>
                  <a:ext cx="3819713" cy="385693"/>
                </a:xfrm>
                <a:prstGeom prst="rect">
                  <a:avLst/>
                </a:prstGeom>
                <a:noFill/>
              </p:spPr>
              <p:txBody>
                <a:bodyPr wrap="square" rtlCol="0">
                  <a:spAutoFit/>
                </a:bodyPr>
                <a:lstStyle/>
                <a:p>
                  <a:r>
                    <a:rPr lang="vi-VN" sz="1400" dirty="0"/>
                    <a:t>Sự vận chuyển các chất trong cây</a:t>
                  </a:r>
                  <a:endParaRPr lang="en-US" sz="1400" dirty="0"/>
                </a:p>
              </p:txBody>
            </p:sp>
          </p:grpSp>
        </p:grpSp>
        <p:sp>
          <p:nvSpPr>
            <p:cNvPr id="11" name="Freeform: Shape 10">
              <a:extLst>
                <a:ext uri="{FF2B5EF4-FFF2-40B4-BE49-F238E27FC236}">
                  <a16:creationId xmlns:a16="http://schemas.microsoft.com/office/drawing/2014/main" xmlns="" id="{585E9D22-351B-490C-862E-2F0EF11742FC}"/>
                </a:ext>
              </a:extLst>
            </p:cNvPr>
            <p:cNvSpPr/>
            <p:nvPr/>
          </p:nvSpPr>
          <p:spPr>
            <a:xfrm>
              <a:off x="8210938" y="1390261"/>
              <a:ext cx="1136205" cy="371358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205" h="3713584">
                  <a:moveTo>
                    <a:pt x="0" y="3713584"/>
                  </a:moveTo>
                  <a:cubicBezTo>
                    <a:pt x="325016" y="3624165"/>
                    <a:pt x="650032" y="3534747"/>
                    <a:pt x="830424" y="3424335"/>
                  </a:cubicBezTo>
                  <a:cubicBezTo>
                    <a:pt x="1010816" y="3313923"/>
                    <a:pt x="1034143" y="3312367"/>
                    <a:pt x="1082351" y="3051110"/>
                  </a:cubicBezTo>
                  <a:cubicBezTo>
                    <a:pt x="1130559" y="2789853"/>
                    <a:pt x="1121228" y="2136710"/>
                    <a:pt x="1119673" y="1856792"/>
                  </a:cubicBezTo>
                  <a:cubicBezTo>
                    <a:pt x="1118118" y="1576874"/>
                    <a:pt x="1180322" y="1632857"/>
                    <a:pt x="1073020" y="1371600"/>
                  </a:cubicBezTo>
                  <a:cubicBezTo>
                    <a:pt x="965718" y="1110343"/>
                    <a:pt x="634481" y="517849"/>
                    <a:pt x="475861" y="289249"/>
                  </a:cubicBezTo>
                  <a:cubicBezTo>
                    <a:pt x="317241" y="60649"/>
                    <a:pt x="219269" y="30324"/>
                    <a:pt x="12129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Freeform: Shape 11">
              <a:extLst>
                <a:ext uri="{FF2B5EF4-FFF2-40B4-BE49-F238E27FC236}">
                  <a16:creationId xmlns:a16="http://schemas.microsoft.com/office/drawing/2014/main" xmlns="" id="{8BD6C510-E3BC-4685-B62A-51F3EB62DB33}"/>
                </a:ext>
              </a:extLst>
            </p:cNvPr>
            <p:cNvSpPr/>
            <p:nvPr/>
          </p:nvSpPr>
          <p:spPr>
            <a:xfrm flipH="1">
              <a:off x="9526863" y="1862701"/>
              <a:ext cx="540147" cy="296301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 name="connsiteX0" fmla="*/ 0 w 1123259"/>
                <a:gd name="connsiteY0" fmla="*/ 3713584 h 3713584"/>
                <a:gd name="connsiteX1" fmla="*/ 830424 w 1123259"/>
                <a:gd name="connsiteY1" fmla="*/ 3424335 h 3713584"/>
                <a:gd name="connsiteX2" fmla="*/ 1082351 w 1123259"/>
                <a:gd name="connsiteY2" fmla="*/ 3051110 h 3713584"/>
                <a:gd name="connsiteX3" fmla="*/ 1119673 w 1123259"/>
                <a:gd name="connsiteY3" fmla="*/ 1856792 h 3713584"/>
                <a:gd name="connsiteX4" fmla="*/ 1073020 w 1123259"/>
                <a:gd name="connsiteY4" fmla="*/ 1371600 h 3713584"/>
                <a:gd name="connsiteX5" fmla="*/ 689221 w 1123259"/>
                <a:gd name="connsiteY5" fmla="*/ 578809 h 3713584"/>
                <a:gd name="connsiteX6" fmla="*/ 121298 w 1123259"/>
                <a:gd name="connsiteY6" fmla="*/ 0 h 37135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55261 w 1121415"/>
                <a:gd name="connsiteY5" fmla="*/ 2232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698505"/>
                <a:gd name="connsiteY0" fmla="*/ 3103984 h 3103984"/>
                <a:gd name="connsiteX1" fmla="*/ 407514 w 698505"/>
                <a:gd name="connsiteY1" fmla="*/ 2951895 h 3103984"/>
                <a:gd name="connsiteX2" fmla="*/ 659441 w 698505"/>
                <a:gd name="connsiteY2" fmla="*/ 2578670 h 3103984"/>
                <a:gd name="connsiteX3" fmla="*/ 696763 w 698505"/>
                <a:gd name="connsiteY3" fmla="*/ 1384352 h 3103984"/>
                <a:gd name="connsiteX4" fmla="*/ 650110 w 698505"/>
                <a:gd name="connsiteY4" fmla="*/ 899160 h 3103984"/>
                <a:gd name="connsiteX5" fmla="*/ 418711 w 698505"/>
                <a:gd name="connsiteY5" fmla="*/ 294329 h 3103984"/>
                <a:gd name="connsiteX6" fmla="*/ 158128 w 698505"/>
                <a:gd name="connsiteY6" fmla="*/ 0 h 3103984"/>
                <a:gd name="connsiteX0" fmla="*/ 0 w 697184"/>
                <a:gd name="connsiteY0" fmla="*/ 3103984 h 3103984"/>
                <a:gd name="connsiteX1" fmla="*/ 468474 w 697184"/>
                <a:gd name="connsiteY1" fmla="*/ 2894745 h 3103984"/>
                <a:gd name="connsiteX2" fmla="*/ 659441 w 697184"/>
                <a:gd name="connsiteY2" fmla="*/ 2578670 h 3103984"/>
                <a:gd name="connsiteX3" fmla="*/ 696763 w 697184"/>
                <a:gd name="connsiteY3" fmla="*/ 1384352 h 3103984"/>
                <a:gd name="connsiteX4" fmla="*/ 650110 w 697184"/>
                <a:gd name="connsiteY4" fmla="*/ 899160 h 3103984"/>
                <a:gd name="connsiteX5" fmla="*/ 418711 w 697184"/>
                <a:gd name="connsiteY5" fmla="*/ 294329 h 3103984"/>
                <a:gd name="connsiteX6" fmla="*/ 158128 w 697184"/>
                <a:gd name="connsiteY6" fmla="*/ 0 h 3103984"/>
                <a:gd name="connsiteX0" fmla="*/ 32372 w 539056"/>
                <a:gd name="connsiteY0" fmla="*/ 2963014 h 2963014"/>
                <a:gd name="connsiteX1" fmla="*/ 310346 w 539056"/>
                <a:gd name="connsiteY1" fmla="*/ 2894745 h 2963014"/>
                <a:gd name="connsiteX2" fmla="*/ 501313 w 539056"/>
                <a:gd name="connsiteY2" fmla="*/ 2578670 h 2963014"/>
                <a:gd name="connsiteX3" fmla="*/ 538635 w 539056"/>
                <a:gd name="connsiteY3" fmla="*/ 1384352 h 2963014"/>
                <a:gd name="connsiteX4" fmla="*/ 491982 w 539056"/>
                <a:gd name="connsiteY4" fmla="*/ 899160 h 2963014"/>
                <a:gd name="connsiteX5" fmla="*/ 260583 w 539056"/>
                <a:gd name="connsiteY5" fmla="*/ 294329 h 2963014"/>
                <a:gd name="connsiteX6" fmla="*/ 0 w 539056"/>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02"/>
                <a:gd name="connsiteY0" fmla="*/ 2963014 h 2963014"/>
                <a:gd name="connsiteX1" fmla="*/ 378926 w 538702"/>
                <a:gd name="connsiteY1" fmla="*/ 2869980 h 2963014"/>
                <a:gd name="connsiteX2" fmla="*/ 501313 w 538702"/>
                <a:gd name="connsiteY2" fmla="*/ 2578670 h 2963014"/>
                <a:gd name="connsiteX3" fmla="*/ 538635 w 538702"/>
                <a:gd name="connsiteY3" fmla="*/ 1384352 h 2963014"/>
                <a:gd name="connsiteX4" fmla="*/ 491982 w 538702"/>
                <a:gd name="connsiteY4" fmla="*/ 899160 h 2963014"/>
                <a:gd name="connsiteX5" fmla="*/ 260583 w 538702"/>
                <a:gd name="connsiteY5" fmla="*/ 294329 h 2963014"/>
                <a:gd name="connsiteX6" fmla="*/ 0 w 538702"/>
                <a:gd name="connsiteY6" fmla="*/ 0 h 2963014"/>
                <a:gd name="connsiteX0" fmla="*/ 32372 w 540147"/>
                <a:gd name="connsiteY0" fmla="*/ 2963014 h 2963014"/>
                <a:gd name="connsiteX1" fmla="*/ 378926 w 540147"/>
                <a:gd name="connsiteY1" fmla="*/ 2869980 h 2963014"/>
                <a:gd name="connsiteX2" fmla="*/ 522268 w 540147"/>
                <a:gd name="connsiteY2" fmla="*/ 2563430 h 2963014"/>
                <a:gd name="connsiteX3" fmla="*/ 538635 w 540147"/>
                <a:gd name="connsiteY3" fmla="*/ 1384352 h 2963014"/>
                <a:gd name="connsiteX4" fmla="*/ 491982 w 540147"/>
                <a:gd name="connsiteY4" fmla="*/ 899160 h 2963014"/>
                <a:gd name="connsiteX5" fmla="*/ 260583 w 540147"/>
                <a:gd name="connsiteY5" fmla="*/ 294329 h 2963014"/>
                <a:gd name="connsiteX6" fmla="*/ 0 w 540147"/>
                <a:gd name="connsiteY6" fmla="*/ 0 h 296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147" h="2963014">
                  <a:moveTo>
                    <a:pt x="32372" y="2963014"/>
                  </a:moveTo>
                  <a:cubicBezTo>
                    <a:pt x="357388" y="2873595"/>
                    <a:pt x="297277" y="2936577"/>
                    <a:pt x="378926" y="2869980"/>
                  </a:cubicBezTo>
                  <a:cubicBezTo>
                    <a:pt x="460575" y="2803383"/>
                    <a:pt x="508985" y="2778650"/>
                    <a:pt x="522268" y="2563430"/>
                  </a:cubicBezTo>
                  <a:cubicBezTo>
                    <a:pt x="535551" y="2348210"/>
                    <a:pt x="543683" y="1661730"/>
                    <a:pt x="538635" y="1384352"/>
                  </a:cubicBezTo>
                  <a:cubicBezTo>
                    <a:pt x="533587" y="1106974"/>
                    <a:pt x="538324" y="1080830"/>
                    <a:pt x="491982" y="899160"/>
                  </a:cubicBezTo>
                  <a:cubicBezTo>
                    <a:pt x="445640" y="717490"/>
                    <a:pt x="426823" y="563569"/>
                    <a:pt x="260583" y="294329"/>
                  </a:cubicBezTo>
                  <a:cubicBezTo>
                    <a:pt x="137523" y="116529"/>
                    <a:pt x="166551" y="154784"/>
                    <a:pt x="0"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 name="TextBox 12">
              <a:extLst>
                <a:ext uri="{FF2B5EF4-FFF2-40B4-BE49-F238E27FC236}">
                  <a16:creationId xmlns:a16="http://schemas.microsoft.com/office/drawing/2014/main" xmlns="" id="{545CD9F5-6420-42FD-907A-46AF362B6792}"/>
                </a:ext>
              </a:extLst>
            </p:cNvPr>
            <p:cNvSpPr txBox="1"/>
            <p:nvPr/>
          </p:nvSpPr>
          <p:spPr>
            <a:xfrm>
              <a:off x="6654696" y="4780680"/>
              <a:ext cx="1556242" cy="666197"/>
            </a:xfrm>
            <a:prstGeom prst="rect">
              <a:avLst/>
            </a:prstGeom>
            <a:noFill/>
          </p:spPr>
          <p:txBody>
            <a:bodyPr wrap="square" rtlCol="0">
              <a:spAutoFit/>
            </a:bodyPr>
            <a:lstStyle/>
            <a:p>
              <a:pPr algn="ctr"/>
              <a:r>
                <a:rPr lang="vi-VN" sz="1400" b="1">
                  <a:solidFill>
                    <a:srgbClr val="FF0000"/>
                  </a:solidFill>
                </a:rPr>
                <a:t>Nước và khoáng chất</a:t>
              </a:r>
              <a:endParaRPr lang="en-US" sz="1400" b="1">
                <a:solidFill>
                  <a:srgbClr val="FF0000"/>
                </a:solidFill>
              </a:endParaRPr>
            </a:p>
          </p:txBody>
        </p:sp>
        <p:grpSp>
          <p:nvGrpSpPr>
            <p:cNvPr id="14" name="Group 13">
              <a:extLst>
                <a:ext uri="{FF2B5EF4-FFF2-40B4-BE49-F238E27FC236}">
                  <a16:creationId xmlns:a16="http://schemas.microsoft.com/office/drawing/2014/main" xmlns="" id="{B2D82377-0F68-4FDC-8AD8-A095B5314E5F}"/>
                </a:ext>
              </a:extLst>
            </p:cNvPr>
            <p:cNvGrpSpPr/>
            <p:nvPr/>
          </p:nvGrpSpPr>
          <p:grpSpPr>
            <a:xfrm>
              <a:off x="7250401" y="3691652"/>
              <a:ext cx="2091784" cy="385693"/>
              <a:chOff x="7255359" y="3691652"/>
              <a:chExt cx="2091784" cy="385693"/>
            </a:xfrm>
          </p:grpSpPr>
          <p:sp>
            <p:nvSpPr>
              <p:cNvPr id="15" name="TextBox 14">
                <a:extLst>
                  <a:ext uri="{FF2B5EF4-FFF2-40B4-BE49-F238E27FC236}">
                    <a16:creationId xmlns:a16="http://schemas.microsoft.com/office/drawing/2014/main" xmlns="" id="{2EF4B11C-7877-4314-B911-D24F737946EF}"/>
                  </a:ext>
                </a:extLst>
              </p:cNvPr>
              <p:cNvSpPr txBox="1"/>
              <p:nvPr/>
            </p:nvSpPr>
            <p:spPr>
              <a:xfrm>
                <a:off x="7255359" y="3691652"/>
                <a:ext cx="1556242" cy="385693"/>
              </a:xfrm>
              <a:prstGeom prst="rect">
                <a:avLst/>
              </a:prstGeom>
              <a:noFill/>
            </p:spPr>
            <p:txBody>
              <a:bodyPr wrap="square" rtlCol="0">
                <a:spAutoFit/>
              </a:bodyPr>
              <a:lstStyle/>
              <a:p>
                <a:pPr algn="ctr"/>
                <a:r>
                  <a:rPr lang="vi-VN" sz="1400" b="1">
                    <a:solidFill>
                      <a:srgbClr val="FF0000"/>
                    </a:solidFill>
                  </a:rPr>
                  <a:t>Mạch gỗ</a:t>
                </a:r>
                <a:endParaRPr lang="en-US" sz="1400" b="1">
                  <a:solidFill>
                    <a:srgbClr val="FF0000"/>
                  </a:solidFill>
                </a:endParaRPr>
              </a:p>
            </p:txBody>
          </p:sp>
          <p:cxnSp>
            <p:nvCxnSpPr>
              <p:cNvPr id="16" name="Straight Connector 15">
                <a:extLst>
                  <a:ext uri="{FF2B5EF4-FFF2-40B4-BE49-F238E27FC236}">
                    <a16:creationId xmlns:a16="http://schemas.microsoft.com/office/drawing/2014/main" xmlns="" id="{90230D4B-75AC-4059-B433-3BB2D87CF400}"/>
                  </a:ext>
                </a:extLst>
              </p:cNvPr>
              <p:cNvCxnSpPr/>
              <p:nvPr/>
            </p:nvCxnSpPr>
            <p:spPr>
              <a:xfrm>
                <a:off x="85640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D28867D0-8170-4A11-9494-5B39B91A8EDC}"/>
                </a:ext>
              </a:extLst>
            </p:cNvPr>
            <p:cNvSpPr txBox="1"/>
            <p:nvPr/>
          </p:nvSpPr>
          <p:spPr>
            <a:xfrm>
              <a:off x="7432816" y="975214"/>
              <a:ext cx="971518" cy="385693"/>
            </a:xfrm>
            <a:prstGeom prst="rect">
              <a:avLst/>
            </a:prstGeom>
            <a:noFill/>
          </p:spPr>
          <p:txBody>
            <a:bodyPr wrap="square" rtlCol="0">
              <a:spAutoFit/>
            </a:bodyPr>
            <a:lstStyle/>
            <a:p>
              <a:pPr algn="ctr"/>
              <a:r>
                <a:rPr lang="vi-VN" sz="1400" b="1">
                  <a:solidFill>
                    <a:srgbClr val="FF0000"/>
                  </a:solidFill>
                </a:rPr>
                <a:t>Nước</a:t>
              </a:r>
              <a:endParaRPr lang="en-US" sz="1400" b="1">
                <a:solidFill>
                  <a:srgbClr val="FF0000"/>
                </a:solidFill>
              </a:endParaRPr>
            </a:p>
          </p:txBody>
        </p:sp>
        <p:sp>
          <p:nvSpPr>
            <p:cNvPr id="18" name="TextBox 17">
              <a:extLst>
                <a:ext uri="{FF2B5EF4-FFF2-40B4-BE49-F238E27FC236}">
                  <a16:creationId xmlns:a16="http://schemas.microsoft.com/office/drawing/2014/main" xmlns="" id="{2F64C636-E14B-481E-B2C0-C3531E5EA8FB}"/>
                </a:ext>
              </a:extLst>
            </p:cNvPr>
            <p:cNvSpPr txBox="1"/>
            <p:nvPr/>
          </p:nvSpPr>
          <p:spPr>
            <a:xfrm>
              <a:off x="9830477" y="1390261"/>
              <a:ext cx="1685088" cy="385693"/>
            </a:xfrm>
            <a:prstGeom prst="rect">
              <a:avLst/>
            </a:prstGeom>
            <a:solidFill>
              <a:srgbClr val="00B0F0"/>
            </a:solidFill>
          </p:spPr>
          <p:txBody>
            <a:bodyPr wrap="square" rtlCol="0">
              <a:spAutoFit/>
            </a:bodyPr>
            <a:lstStyle/>
            <a:p>
              <a:pPr algn="ctr"/>
              <a:r>
                <a:rPr lang="vi-VN" sz="1400" b="1">
                  <a:solidFill>
                    <a:schemeClr val="bg1"/>
                  </a:solidFill>
                </a:rPr>
                <a:t>Chất hữu cơ</a:t>
              </a:r>
              <a:endParaRPr lang="en-US" sz="1400" b="1">
                <a:solidFill>
                  <a:schemeClr val="bg1"/>
                </a:solidFill>
              </a:endParaRPr>
            </a:p>
          </p:txBody>
        </p:sp>
        <p:grpSp>
          <p:nvGrpSpPr>
            <p:cNvPr id="19" name="Group 18">
              <a:extLst>
                <a:ext uri="{FF2B5EF4-FFF2-40B4-BE49-F238E27FC236}">
                  <a16:creationId xmlns:a16="http://schemas.microsoft.com/office/drawing/2014/main" xmlns="" id="{8F4E6829-F580-4B67-B075-C0E733B7E178}"/>
                </a:ext>
              </a:extLst>
            </p:cNvPr>
            <p:cNvGrpSpPr/>
            <p:nvPr/>
          </p:nvGrpSpPr>
          <p:grpSpPr>
            <a:xfrm>
              <a:off x="9526863" y="3705115"/>
              <a:ext cx="2090705" cy="385693"/>
              <a:chOff x="7078164" y="3701799"/>
              <a:chExt cx="2090705" cy="385693"/>
            </a:xfrm>
          </p:grpSpPr>
          <p:sp>
            <p:nvSpPr>
              <p:cNvPr id="20" name="TextBox 19">
                <a:extLst>
                  <a:ext uri="{FF2B5EF4-FFF2-40B4-BE49-F238E27FC236}">
                    <a16:creationId xmlns:a16="http://schemas.microsoft.com/office/drawing/2014/main" xmlns="" id="{546185C4-BC0E-4847-80E3-F326F8D54CFA}"/>
                  </a:ext>
                </a:extLst>
              </p:cNvPr>
              <p:cNvSpPr txBox="1"/>
              <p:nvPr/>
            </p:nvSpPr>
            <p:spPr>
              <a:xfrm>
                <a:off x="7612627" y="3701799"/>
                <a:ext cx="1556242" cy="385693"/>
              </a:xfrm>
              <a:prstGeom prst="rect">
                <a:avLst/>
              </a:prstGeom>
              <a:noFill/>
            </p:spPr>
            <p:txBody>
              <a:bodyPr wrap="square" rtlCol="0">
                <a:spAutoFit/>
              </a:bodyPr>
              <a:lstStyle/>
              <a:p>
                <a:pPr algn="ctr"/>
                <a:r>
                  <a:rPr lang="vi-VN" sz="1400" b="1">
                    <a:solidFill>
                      <a:srgbClr val="00B0F0"/>
                    </a:solidFill>
                  </a:rPr>
                  <a:t>Mạch rây</a:t>
                </a:r>
                <a:endParaRPr lang="en-US" sz="1400" b="1">
                  <a:solidFill>
                    <a:srgbClr val="00B0F0"/>
                  </a:solidFill>
                </a:endParaRPr>
              </a:p>
            </p:txBody>
          </p:sp>
          <p:cxnSp>
            <p:nvCxnSpPr>
              <p:cNvPr id="21" name="Straight Connector 20">
                <a:extLst>
                  <a:ext uri="{FF2B5EF4-FFF2-40B4-BE49-F238E27FC236}">
                    <a16:creationId xmlns:a16="http://schemas.microsoft.com/office/drawing/2014/main" xmlns="" id="{8E703386-ADCB-4B1A-AFA0-B8AA71F6D9E1}"/>
                  </a:ext>
                </a:extLst>
              </p:cNvPr>
              <p:cNvCxnSpPr/>
              <p:nvPr/>
            </p:nvCxnSpPr>
            <p:spPr>
              <a:xfrm>
                <a:off x="70781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26" name="Table 26">
            <a:extLst>
              <a:ext uri="{FF2B5EF4-FFF2-40B4-BE49-F238E27FC236}">
                <a16:creationId xmlns:a16="http://schemas.microsoft.com/office/drawing/2014/main" xmlns="" id="{0F793A44-DAC1-4F97-B92B-E3ECD0F453C6}"/>
              </a:ext>
            </a:extLst>
          </p:cNvPr>
          <p:cNvGraphicFramePr>
            <a:graphicFrameLocks noGrp="1"/>
          </p:cNvGraphicFramePr>
          <p:nvPr>
            <p:extLst>
              <p:ext uri="{D42A27DB-BD31-4B8C-83A1-F6EECF244321}">
                <p14:modId xmlns:p14="http://schemas.microsoft.com/office/powerpoint/2010/main" val="1157161308"/>
              </p:ext>
            </p:extLst>
          </p:nvPr>
        </p:nvGraphicFramePr>
        <p:xfrm>
          <a:off x="4522605" y="2221929"/>
          <a:ext cx="7386784" cy="4405147"/>
        </p:xfrm>
        <a:graphic>
          <a:graphicData uri="http://schemas.openxmlformats.org/drawingml/2006/table">
            <a:tbl>
              <a:tblPr firstRow="1" bandRow="1">
                <a:tableStyleId>{5C22544A-7EE6-4342-B048-85BDC9FD1C3A}</a:tableStyleId>
              </a:tblPr>
              <a:tblGrid>
                <a:gridCol w="1514554">
                  <a:extLst>
                    <a:ext uri="{9D8B030D-6E8A-4147-A177-3AD203B41FA5}">
                      <a16:colId xmlns:a16="http://schemas.microsoft.com/office/drawing/2014/main" xmlns="" val="1176221515"/>
                    </a:ext>
                  </a:extLst>
                </a:gridCol>
                <a:gridCol w="2255071">
                  <a:extLst>
                    <a:ext uri="{9D8B030D-6E8A-4147-A177-3AD203B41FA5}">
                      <a16:colId xmlns:a16="http://schemas.microsoft.com/office/drawing/2014/main" xmlns="" val="797110663"/>
                    </a:ext>
                  </a:extLst>
                </a:gridCol>
                <a:gridCol w="1770463">
                  <a:extLst>
                    <a:ext uri="{9D8B030D-6E8A-4147-A177-3AD203B41FA5}">
                      <a16:colId xmlns:a16="http://schemas.microsoft.com/office/drawing/2014/main" xmlns="" val="3955121583"/>
                    </a:ext>
                  </a:extLst>
                </a:gridCol>
                <a:gridCol w="1846696">
                  <a:extLst>
                    <a:ext uri="{9D8B030D-6E8A-4147-A177-3AD203B41FA5}">
                      <a16:colId xmlns:a16="http://schemas.microsoft.com/office/drawing/2014/main" xmlns="" val="1208904997"/>
                    </a:ext>
                  </a:extLst>
                </a:gridCol>
              </a:tblGrid>
              <a:tr h="787522">
                <a:tc>
                  <a:txBody>
                    <a:bodyPr/>
                    <a:lstStyle/>
                    <a:p>
                      <a:pPr algn="ctr"/>
                      <a:r>
                        <a:rPr lang="vi-VN" dirty="0"/>
                        <a:t>Loại mạch</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Hướng vận chuyển chủ yếu</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Chất được vận chuyển</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Nguồn gốc của chất được vận chuyển</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extLst>
                  <a:ext uri="{0D108BD9-81ED-4DB2-BD59-A6C34878D82A}">
                    <a16:rowId xmlns:a16="http://schemas.microsoft.com/office/drawing/2014/main" xmlns="" val="1944487017"/>
                  </a:ext>
                </a:extLst>
              </a:tr>
              <a:tr h="1398093">
                <a:tc>
                  <a:txBody>
                    <a:bodyPr/>
                    <a:lstStyle/>
                    <a:p>
                      <a:pPr algn="ctr">
                        <a:lnSpc>
                          <a:spcPct val="250000"/>
                        </a:lnSpc>
                      </a:pPr>
                      <a:r>
                        <a:rPr lang="vi-VN" b="1" dirty="0">
                          <a:solidFill>
                            <a:schemeClr val="tx1"/>
                          </a:solidFill>
                        </a:rPr>
                        <a:t>Mạch gỗ</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60490276"/>
                  </a:ext>
                </a:extLst>
              </a:tr>
              <a:tr h="2092654">
                <a:tc>
                  <a:txBody>
                    <a:bodyPr/>
                    <a:lstStyle/>
                    <a:p>
                      <a:pPr algn="ctr">
                        <a:lnSpc>
                          <a:spcPct val="250000"/>
                        </a:lnSpc>
                      </a:pPr>
                      <a:r>
                        <a:rPr lang="vi-VN" b="1" dirty="0">
                          <a:solidFill>
                            <a:schemeClr val="tx1"/>
                          </a:solidFill>
                        </a:rPr>
                        <a:t>Mạch rây</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77435292"/>
                  </a:ext>
                </a:extLst>
              </a:tr>
            </a:tbl>
          </a:graphicData>
        </a:graphic>
      </p:graphicFrame>
      <p:sp>
        <p:nvSpPr>
          <p:cNvPr id="27" name="TextBox 26">
            <a:extLst>
              <a:ext uri="{FF2B5EF4-FFF2-40B4-BE49-F238E27FC236}">
                <a16:creationId xmlns:a16="http://schemas.microsoft.com/office/drawing/2014/main" xmlns="" id="{1827291C-D101-4749-8434-EBDE8EB28790}"/>
              </a:ext>
            </a:extLst>
          </p:cNvPr>
          <p:cNvSpPr txBox="1"/>
          <p:nvPr/>
        </p:nvSpPr>
        <p:spPr>
          <a:xfrm>
            <a:off x="7378429" y="1689381"/>
            <a:ext cx="1828806" cy="461665"/>
          </a:xfrm>
          <a:prstGeom prst="rect">
            <a:avLst/>
          </a:prstGeom>
          <a:noFill/>
        </p:spPr>
        <p:txBody>
          <a:bodyPr wrap="square" rtlCol="0">
            <a:spAutoFit/>
          </a:bodyPr>
          <a:lstStyle/>
          <a:p>
            <a:r>
              <a:rPr lang="vi-VN" sz="2400" b="1" dirty="0"/>
              <a:t>Bảng 30.1</a:t>
            </a:r>
            <a:endParaRPr lang="en-US" sz="2400" b="1" dirty="0"/>
          </a:p>
        </p:txBody>
      </p:sp>
      <p:sp>
        <p:nvSpPr>
          <p:cNvPr id="28" name="TextBox 27">
            <a:extLst>
              <a:ext uri="{FF2B5EF4-FFF2-40B4-BE49-F238E27FC236}">
                <a16:creationId xmlns:a16="http://schemas.microsoft.com/office/drawing/2014/main" xmlns="" id="{07F3A48A-B26A-43C0-8B1F-CC7E59CB7ED3}"/>
              </a:ext>
            </a:extLst>
          </p:cNvPr>
          <p:cNvSpPr txBox="1"/>
          <p:nvPr/>
        </p:nvSpPr>
        <p:spPr>
          <a:xfrm>
            <a:off x="6169307" y="3296977"/>
            <a:ext cx="2029103" cy="1065548"/>
          </a:xfrm>
          <a:prstGeom prst="rect">
            <a:avLst/>
          </a:prstGeom>
          <a:solidFill>
            <a:schemeClr val="accent4">
              <a:lumMod val="20000"/>
              <a:lumOff val="80000"/>
            </a:schemeClr>
          </a:solidFill>
        </p:spPr>
        <p:txBody>
          <a:bodyPr wrap="square" rtlCol="0">
            <a:spAutoFit/>
          </a:bodyPr>
          <a:lstStyle/>
          <a:p>
            <a:pPr>
              <a:lnSpc>
                <a:spcPct val="120000"/>
              </a:lnSpc>
            </a:pPr>
            <a:r>
              <a:rPr lang="vi-VN" b="1" dirty="0"/>
              <a:t>Từ rễ </a:t>
            </a:r>
            <a:r>
              <a:rPr lang="vi-VN" b="1" dirty="0">
                <a:sym typeface="Symbol" panose="05050102010706020507" pitchFamily="18" charset="2"/>
              </a:rPr>
              <a:t>vận chuyển lên thân và lá cây</a:t>
            </a:r>
            <a:endParaRPr lang="en-US" b="1" dirty="0"/>
          </a:p>
        </p:txBody>
      </p:sp>
      <p:sp>
        <p:nvSpPr>
          <p:cNvPr id="29" name="TextBox 28">
            <a:extLst>
              <a:ext uri="{FF2B5EF4-FFF2-40B4-BE49-F238E27FC236}">
                <a16:creationId xmlns:a16="http://schemas.microsoft.com/office/drawing/2014/main" xmlns="" id="{4C54ED12-42F0-4097-9261-6E64CE76E98A}"/>
              </a:ext>
            </a:extLst>
          </p:cNvPr>
          <p:cNvSpPr txBox="1"/>
          <p:nvPr/>
        </p:nvSpPr>
        <p:spPr>
          <a:xfrm>
            <a:off x="8387139" y="3296977"/>
            <a:ext cx="1571682" cy="1065548"/>
          </a:xfrm>
          <a:prstGeom prst="rect">
            <a:avLst/>
          </a:prstGeom>
          <a:solidFill>
            <a:schemeClr val="accent4">
              <a:lumMod val="20000"/>
              <a:lumOff val="80000"/>
            </a:schemeClr>
          </a:solidFill>
        </p:spPr>
        <p:txBody>
          <a:bodyPr wrap="square" rtlCol="0">
            <a:spAutoFit/>
          </a:bodyPr>
          <a:lstStyle>
            <a:defPPr>
              <a:defRPr lang="en-US"/>
            </a:defPPr>
            <a:lvl1pPr>
              <a:lnSpc>
                <a:spcPct val="120000"/>
              </a:lnSpc>
            </a:lvl1pPr>
          </a:lstStyle>
          <a:p>
            <a:r>
              <a:rPr lang="vi-VN" b="1" dirty="0"/>
              <a:t>Nước và chất khoáng hòa tan</a:t>
            </a:r>
            <a:endParaRPr lang="en-US" b="1" dirty="0"/>
          </a:p>
        </p:txBody>
      </p:sp>
      <p:sp>
        <p:nvSpPr>
          <p:cNvPr id="30" name="TextBox 29">
            <a:extLst>
              <a:ext uri="{FF2B5EF4-FFF2-40B4-BE49-F238E27FC236}">
                <a16:creationId xmlns:a16="http://schemas.microsoft.com/office/drawing/2014/main" xmlns="" id="{DCF4268C-BEBD-4869-AB3D-E315A77F987A}"/>
              </a:ext>
            </a:extLst>
          </p:cNvPr>
          <p:cNvSpPr txBox="1"/>
          <p:nvPr/>
        </p:nvSpPr>
        <p:spPr>
          <a:xfrm>
            <a:off x="8387139" y="4682576"/>
            <a:ext cx="1571682" cy="400751"/>
          </a:xfrm>
          <a:prstGeom prst="rect">
            <a:avLst/>
          </a:prstGeom>
          <a:solidFill>
            <a:schemeClr val="accent6">
              <a:lumMod val="20000"/>
              <a:lumOff val="80000"/>
            </a:schemeClr>
          </a:solidFill>
        </p:spPr>
        <p:txBody>
          <a:bodyPr wrap="square" rtlCol="0">
            <a:spAutoFit/>
          </a:bodyPr>
          <a:lstStyle>
            <a:defPPr>
              <a:defRPr lang="en-US"/>
            </a:defPPr>
            <a:lvl1pPr>
              <a:lnSpc>
                <a:spcPct val="120000"/>
              </a:lnSpc>
            </a:lvl1pPr>
          </a:lstStyle>
          <a:p>
            <a:r>
              <a:rPr lang="vi-VN" b="1" dirty="0"/>
              <a:t>Chất hữu cơ</a:t>
            </a:r>
            <a:endParaRPr lang="en-US" b="1" dirty="0"/>
          </a:p>
        </p:txBody>
      </p:sp>
      <p:sp>
        <p:nvSpPr>
          <p:cNvPr id="31" name="TextBox 30">
            <a:extLst>
              <a:ext uri="{FF2B5EF4-FFF2-40B4-BE49-F238E27FC236}">
                <a16:creationId xmlns:a16="http://schemas.microsoft.com/office/drawing/2014/main" xmlns="" id="{5A5D45AA-A90B-4C6D-928F-E9A8CE236612}"/>
              </a:ext>
            </a:extLst>
          </p:cNvPr>
          <p:cNvSpPr txBox="1"/>
          <p:nvPr/>
        </p:nvSpPr>
        <p:spPr>
          <a:xfrm>
            <a:off x="6175445" y="4682576"/>
            <a:ext cx="2029103" cy="1730345"/>
          </a:xfrm>
          <a:prstGeom prst="rect">
            <a:avLst/>
          </a:prstGeom>
          <a:solidFill>
            <a:schemeClr val="accent6">
              <a:lumMod val="20000"/>
              <a:lumOff val="80000"/>
            </a:schemeClr>
          </a:solidFill>
        </p:spPr>
        <p:txBody>
          <a:bodyPr wrap="square" rtlCol="0">
            <a:spAutoFit/>
          </a:bodyPr>
          <a:lstStyle/>
          <a:p>
            <a:pPr>
              <a:lnSpc>
                <a:spcPct val="120000"/>
              </a:lnSpc>
            </a:pPr>
            <a:r>
              <a:rPr lang="vi-VN" b="1" dirty="0"/>
              <a:t>Từ lá cây theo mạch rây đến nơi cần sử dụng hoặc bộ phận dự trữ trong cây</a:t>
            </a:r>
            <a:endParaRPr lang="en-US" b="1" dirty="0"/>
          </a:p>
        </p:txBody>
      </p:sp>
      <p:sp>
        <p:nvSpPr>
          <p:cNvPr id="32" name="TextBox 31">
            <a:extLst>
              <a:ext uri="{FF2B5EF4-FFF2-40B4-BE49-F238E27FC236}">
                <a16:creationId xmlns:a16="http://schemas.microsoft.com/office/drawing/2014/main" xmlns="" id="{3804A5CD-63AD-4C5B-8071-F3D4850FD2A1}"/>
              </a:ext>
            </a:extLst>
          </p:cNvPr>
          <p:cNvSpPr txBox="1"/>
          <p:nvPr/>
        </p:nvSpPr>
        <p:spPr>
          <a:xfrm>
            <a:off x="10241051" y="3293369"/>
            <a:ext cx="1571682" cy="733149"/>
          </a:xfrm>
          <a:prstGeom prst="rect">
            <a:avLst/>
          </a:prstGeom>
          <a:solidFill>
            <a:schemeClr val="accent4">
              <a:lumMod val="20000"/>
              <a:lumOff val="80000"/>
            </a:schemeClr>
          </a:solidFill>
        </p:spPr>
        <p:txBody>
          <a:bodyPr wrap="square" rtlCol="0">
            <a:spAutoFit/>
          </a:bodyPr>
          <a:lstStyle>
            <a:defPPr>
              <a:defRPr lang="en-US"/>
            </a:defPPr>
            <a:lvl1pPr>
              <a:lnSpc>
                <a:spcPct val="120000"/>
              </a:lnSpc>
            </a:lvl1pPr>
          </a:lstStyle>
          <a:p>
            <a:r>
              <a:rPr lang="vi-VN" b="1" dirty="0"/>
              <a:t>Môi trường ngoài</a:t>
            </a:r>
            <a:endParaRPr lang="en-US" b="1" dirty="0"/>
          </a:p>
        </p:txBody>
      </p:sp>
      <p:sp>
        <p:nvSpPr>
          <p:cNvPr id="33" name="TextBox 32">
            <a:extLst>
              <a:ext uri="{FF2B5EF4-FFF2-40B4-BE49-F238E27FC236}">
                <a16:creationId xmlns:a16="http://schemas.microsoft.com/office/drawing/2014/main" xmlns="" id="{42473403-E33C-43F8-84F0-FDEAD0B0858C}"/>
              </a:ext>
            </a:extLst>
          </p:cNvPr>
          <p:cNvSpPr txBox="1"/>
          <p:nvPr/>
        </p:nvSpPr>
        <p:spPr>
          <a:xfrm>
            <a:off x="10241051" y="4682575"/>
            <a:ext cx="1571682" cy="733149"/>
          </a:xfrm>
          <a:prstGeom prst="rect">
            <a:avLst/>
          </a:prstGeom>
          <a:solidFill>
            <a:schemeClr val="accent6">
              <a:lumMod val="20000"/>
              <a:lumOff val="80000"/>
            </a:schemeClr>
          </a:solidFill>
        </p:spPr>
        <p:txBody>
          <a:bodyPr wrap="square" rtlCol="0">
            <a:spAutoFit/>
          </a:bodyPr>
          <a:lstStyle>
            <a:defPPr>
              <a:defRPr lang="en-US"/>
            </a:defPPr>
            <a:lvl1pPr>
              <a:lnSpc>
                <a:spcPct val="120000"/>
              </a:lnSpc>
            </a:lvl1pPr>
          </a:lstStyle>
          <a:p>
            <a:r>
              <a:rPr lang="vi-VN" b="1" dirty="0"/>
              <a:t>Được tổng hợp từ lá</a:t>
            </a:r>
            <a:endParaRPr lang="en-US" b="1" dirty="0"/>
          </a:p>
        </p:txBody>
      </p:sp>
    </p:spTree>
    <p:extLst>
      <p:ext uri="{BB962C8B-B14F-4D97-AF65-F5344CB8AC3E}">
        <p14:creationId xmlns:p14="http://schemas.microsoft.com/office/powerpoint/2010/main" val="17104652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exagon 19">
            <a:extLst>
              <a:ext uri="{FF2B5EF4-FFF2-40B4-BE49-F238E27FC236}">
                <a16:creationId xmlns:a16="http://schemas.microsoft.com/office/drawing/2014/main" xmlns="" id="{C0060084-F0D3-49AA-ACBD-86AAC77DAF13}"/>
              </a:ext>
            </a:extLst>
          </p:cNvPr>
          <p:cNvSpPr/>
          <p:nvPr/>
        </p:nvSpPr>
        <p:spPr>
          <a:xfrm>
            <a:off x="-2324161" y="6031180"/>
            <a:ext cx="3618028" cy="3118990"/>
          </a:xfrm>
          <a:prstGeom prst="hexagon">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FE2088CE-EABA-4E43-BF5D-9A7CCB23F830}"/>
              </a:ext>
            </a:extLst>
          </p:cNvPr>
          <p:cNvGrpSpPr/>
          <p:nvPr/>
        </p:nvGrpSpPr>
        <p:grpSpPr>
          <a:xfrm>
            <a:off x="5737165" y="-1853702"/>
            <a:ext cx="7145483" cy="10477977"/>
            <a:chOff x="5737165" y="-1853702"/>
            <a:chExt cx="7145483" cy="10477977"/>
          </a:xfrm>
          <a:blipFill dpi="0" rotWithShape="1">
            <a:blip r:embed="rId2"/>
            <a:srcRect/>
            <a:stretch>
              <a:fillRect l="-15000" r="-35000"/>
            </a:stretch>
          </a:blipFill>
        </p:grpSpPr>
        <p:sp>
          <p:nvSpPr>
            <p:cNvPr id="2" name="Hexagon 1">
              <a:extLst>
                <a:ext uri="{FF2B5EF4-FFF2-40B4-BE49-F238E27FC236}">
                  <a16:creationId xmlns:a16="http://schemas.microsoft.com/office/drawing/2014/main" xmlns="" id="{C41E1903-5512-4452-BF19-49B911B1554B}"/>
                </a:ext>
              </a:extLst>
            </p:cNvPr>
            <p:cNvSpPr/>
            <p:nvPr/>
          </p:nvSpPr>
          <p:spPr>
            <a:xfrm>
              <a:off x="5737167" y="1683328"/>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xmlns="" id="{4DFBC168-392C-417F-9570-5B7998D5E880}"/>
                </a:ext>
              </a:extLst>
            </p:cNvPr>
            <p:cNvSpPr/>
            <p:nvPr/>
          </p:nvSpPr>
          <p:spPr>
            <a:xfrm>
              <a:off x="8934103" y="-85187"/>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xmlns="" id="{E37AC6DD-EA9B-46DC-BBEC-3633D52BEB36}"/>
                </a:ext>
              </a:extLst>
            </p:cNvPr>
            <p:cNvSpPr/>
            <p:nvPr/>
          </p:nvSpPr>
          <p:spPr>
            <a:xfrm>
              <a:off x="8934103" y="3451843"/>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xmlns="" id="{943A9864-8741-4F18-B8D2-F1F9F2553A61}"/>
                </a:ext>
              </a:extLst>
            </p:cNvPr>
            <p:cNvSpPr/>
            <p:nvPr/>
          </p:nvSpPr>
          <p:spPr>
            <a:xfrm>
              <a:off x="5737166" y="5220357"/>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5052E074-72D7-46B6-81F8-FE0EFF5591FE}"/>
                </a:ext>
              </a:extLst>
            </p:cNvPr>
            <p:cNvSpPr/>
            <p:nvPr/>
          </p:nvSpPr>
          <p:spPr>
            <a:xfrm>
              <a:off x="5737165" y="-1853702"/>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4859EDEE-51E2-4F51-BFC1-A9C478ED39CB}"/>
              </a:ext>
            </a:extLst>
          </p:cNvPr>
          <p:cNvSpPr txBox="1"/>
          <p:nvPr/>
        </p:nvSpPr>
        <p:spPr>
          <a:xfrm>
            <a:off x="367663" y="3738755"/>
            <a:ext cx="5134146" cy="1408719"/>
          </a:xfrm>
          <a:prstGeom prst="rect">
            <a:avLst/>
          </a:prstGeom>
          <a:noFill/>
        </p:spPr>
        <p:txBody>
          <a:bodyPr wrap="square" rtlCol="0">
            <a:spAutoFit/>
          </a:bodyPr>
          <a:lstStyle/>
          <a:p>
            <a:pPr algn="ctr">
              <a:lnSpc>
                <a:spcPct val="110000"/>
              </a:lnSpc>
            </a:pPr>
            <a:r>
              <a:rPr lang="vi-VN" sz="4000" b="1">
                <a:solidFill>
                  <a:srgbClr val="FF6600"/>
                </a:solidFill>
              </a:rPr>
              <a:t>QUÁ TRÌNH THOÁT HƠI NƯỚC Ở LÁ</a:t>
            </a:r>
            <a:endParaRPr lang="en-US" sz="4000" b="1">
              <a:solidFill>
                <a:srgbClr val="FF6600"/>
              </a:solidFill>
            </a:endParaRPr>
          </a:p>
        </p:txBody>
      </p:sp>
      <p:grpSp>
        <p:nvGrpSpPr>
          <p:cNvPr id="9" name="Group 8">
            <a:extLst>
              <a:ext uri="{FF2B5EF4-FFF2-40B4-BE49-F238E27FC236}">
                <a16:creationId xmlns:a16="http://schemas.microsoft.com/office/drawing/2014/main" xmlns="" id="{5BE11563-66C5-4D58-9A94-AA7FB19284EA}"/>
              </a:ext>
            </a:extLst>
          </p:cNvPr>
          <p:cNvGrpSpPr/>
          <p:nvPr/>
        </p:nvGrpSpPr>
        <p:grpSpPr>
          <a:xfrm>
            <a:off x="1711039" y="1290150"/>
            <a:ext cx="2555522" cy="1804043"/>
            <a:chOff x="8207587" y="773027"/>
            <a:chExt cx="2555522" cy="1804043"/>
          </a:xfrm>
        </p:grpSpPr>
        <p:sp>
          <p:nvSpPr>
            <p:cNvPr id="10" name="Diamond 9">
              <a:extLst>
                <a:ext uri="{FF2B5EF4-FFF2-40B4-BE49-F238E27FC236}">
                  <a16:creationId xmlns:a16="http://schemas.microsoft.com/office/drawing/2014/main" xmlns="" id="{6C7FB55B-C97F-40E7-B3DC-5B9F44F3FD53}"/>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xmlns="" id="{98D1776F-BAA8-442E-AFC5-78F45024BC8C}"/>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84F3DD94-91AC-489B-A53B-083EBC0A6D7C}"/>
                </a:ext>
              </a:extLst>
            </p:cNvPr>
            <p:cNvGrpSpPr/>
            <p:nvPr/>
          </p:nvGrpSpPr>
          <p:grpSpPr>
            <a:xfrm>
              <a:off x="8593808" y="777776"/>
              <a:ext cx="1783080" cy="1783080"/>
              <a:chOff x="8593808" y="777776"/>
              <a:chExt cx="1783080" cy="1783080"/>
            </a:xfrm>
          </p:grpSpPr>
          <p:sp>
            <p:nvSpPr>
              <p:cNvPr id="13" name="Diamond 12">
                <a:extLst>
                  <a:ext uri="{FF2B5EF4-FFF2-40B4-BE49-F238E27FC236}">
                    <a16:creationId xmlns:a16="http://schemas.microsoft.com/office/drawing/2014/main" xmlns="" id="{18079986-F302-4CB4-9B03-E9B2406750D4}"/>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03</a:t>
                </a:r>
                <a:endParaRPr lang="en-US" sz="4800" b="1"/>
              </a:p>
            </p:txBody>
          </p:sp>
          <p:sp>
            <p:nvSpPr>
              <p:cNvPr id="14" name="Diamond 13">
                <a:extLst>
                  <a:ext uri="{FF2B5EF4-FFF2-40B4-BE49-F238E27FC236}">
                    <a16:creationId xmlns:a16="http://schemas.microsoft.com/office/drawing/2014/main" xmlns="" id="{492DA1FE-B8E1-44B5-B522-79D9DCC67CA6}"/>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Hexagon 17">
            <a:extLst>
              <a:ext uri="{FF2B5EF4-FFF2-40B4-BE49-F238E27FC236}">
                <a16:creationId xmlns:a16="http://schemas.microsoft.com/office/drawing/2014/main" xmlns="" id="{0426A234-6CCE-42FD-9085-8F18BF7B84A9}"/>
              </a:ext>
            </a:extLst>
          </p:cNvPr>
          <p:cNvSpPr/>
          <p:nvPr/>
        </p:nvSpPr>
        <p:spPr>
          <a:xfrm>
            <a:off x="3921669" y="-958909"/>
            <a:ext cx="3618028" cy="3118990"/>
          </a:xfrm>
          <a:prstGeom prst="hexagon">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xmlns="" id="{B75B561E-6159-4C7B-9DB5-4B6D990404DD}"/>
              </a:ext>
            </a:extLst>
          </p:cNvPr>
          <p:cNvSpPr/>
          <p:nvPr/>
        </p:nvSpPr>
        <p:spPr>
          <a:xfrm>
            <a:off x="8389823" y="5531501"/>
            <a:ext cx="3618028" cy="3118990"/>
          </a:xfrm>
          <a:prstGeom prst="hexagon">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236DDB8D-9249-42D6-9F04-4A17132EBCAF}"/>
              </a:ext>
            </a:extLst>
          </p:cNvPr>
          <p:cNvSpPr/>
          <p:nvPr/>
        </p:nvSpPr>
        <p:spPr>
          <a:xfrm>
            <a:off x="184149" y="5494677"/>
            <a:ext cx="1404670" cy="1210923"/>
          </a:xfrm>
          <a:prstGeom prst="hexagon">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22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lant&#10;&#10;Description automatically generated with medium confidence">
            <a:extLst>
              <a:ext uri="{FF2B5EF4-FFF2-40B4-BE49-F238E27FC236}">
                <a16:creationId xmlns:a16="http://schemas.microsoft.com/office/drawing/2014/main" xmlns="" id="{DAD31E30-41DC-4117-840F-8AF38A7230CA}"/>
              </a:ext>
            </a:extLst>
          </p:cNvPr>
          <p:cNvPicPr>
            <a:picLocks noChangeAspect="1"/>
          </p:cNvPicPr>
          <p:nvPr/>
        </p:nvPicPr>
        <p:blipFill rotWithShape="1">
          <a:blip r:embed="rId2">
            <a:extLst>
              <a:ext uri="{28A0092B-C50C-407E-A947-70E740481C1C}">
                <a14:useLocalDpi xmlns:a14="http://schemas.microsoft.com/office/drawing/2010/main" val="0"/>
              </a:ext>
            </a:extLst>
          </a:blip>
          <a:srcRect t="6495" b="3522"/>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xmlns="" id="{2F9C613A-CFAF-425F-BAB8-C4DBF2C70D35}"/>
              </a:ext>
            </a:extLst>
          </p:cNvPr>
          <p:cNvGrpSpPr/>
          <p:nvPr/>
        </p:nvGrpSpPr>
        <p:grpSpPr>
          <a:xfrm>
            <a:off x="751840" y="1859279"/>
            <a:ext cx="4023360" cy="4140687"/>
            <a:chOff x="680720" y="2560320"/>
            <a:chExt cx="4023360" cy="3830320"/>
          </a:xfrm>
        </p:grpSpPr>
        <p:sp>
          <p:nvSpPr>
            <p:cNvPr id="4" name="Rectangle 3">
              <a:extLst>
                <a:ext uri="{FF2B5EF4-FFF2-40B4-BE49-F238E27FC236}">
                  <a16:creationId xmlns:a16="http://schemas.microsoft.com/office/drawing/2014/main" xmlns="" id="{72C6D1D7-15D2-4121-94A4-9B8EA54C3C93}"/>
                </a:ext>
              </a:extLst>
            </p:cNvPr>
            <p:cNvSpPr/>
            <p:nvPr/>
          </p:nvSpPr>
          <p:spPr>
            <a:xfrm>
              <a:off x="680720" y="2560320"/>
              <a:ext cx="4023360" cy="383032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78764D80-8148-4FDB-B3EB-66351874719C}"/>
                </a:ext>
              </a:extLst>
            </p:cNvPr>
            <p:cNvSpPr txBox="1"/>
            <p:nvPr/>
          </p:nvSpPr>
          <p:spPr>
            <a:xfrm>
              <a:off x="1112520" y="2915920"/>
              <a:ext cx="3175000" cy="3070921"/>
            </a:xfrm>
            <a:prstGeom prst="rect">
              <a:avLst/>
            </a:prstGeom>
            <a:noFill/>
          </p:spPr>
          <p:txBody>
            <a:bodyPr wrap="square" rtlCol="0">
              <a:spAutoFit/>
            </a:bodyPr>
            <a:lstStyle/>
            <a:p>
              <a:pPr algn="just">
                <a:lnSpc>
                  <a:spcPct val="110000"/>
                </a:lnSpc>
              </a:pPr>
              <a:r>
                <a:rPr lang="vi-VN" sz="2400" b="1" i="1" dirty="0">
                  <a:solidFill>
                    <a:schemeClr val="bg1"/>
                  </a:solidFill>
                </a:rPr>
                <a:t>Thoát hơi nước diễn ra chủ yếu qua </a:t>
              </a:r>
              <a:r>
                <a:rPr lang="vi-VN" sz="2400" b="1" i="1" dirty="0">
                  <a:solidFill>
                    <a:srgbClr val="FFC000"/>
                  </a:solidFill>
                </a:rPr>
                <a:t>khí khổng </a:t>
              </a:r>
              <a:r>
                <a:rPr lang="vi-VN" sz="2400" b="1" i="1" dirty="0">
                  <a:solidFill>
                    <a:schemeClr val="bg1"/>
                  </a:solidFill>
                </a:rPr>
                <a:t>ở lá. </a:t>
              </a:r>
            </a:p>
            <a:p>
              <a:pPr algn="just">
                <a:lnSpc>
                  <a:spcPct val="110000"/>
                </a:lnSpc>
              </a:pPr>
              <a:r>
                <a:rPr lang="vi-VN" sz="2400" b="1" i="1" dirty="0">
                  <a:solidFill>
                    <a:schemeClr val="bg1"/>
                  </a:solidFill>
                </a:rPr>
                <a:t>Cơ chế điều chỉnh sự thoát hơi nước chính là cơ chế điều tiết độ đóng, mở của khí khổng</a:t>
              </a:r>
              <a:endParaRPr lang="en-US" sz="2400" b="1" i="1" dirty="0">
                <a:solidFill>
                  <a:schemeClr val="bg1"/>
                </a:solidFill>
              </a:endParaRPr>
            </a:p>
          </p:txBody>
        </p:sp>
        <p:sp>
          <p:nvSpPr>
            <p:cNvPr id="6" name="Rectangle 5">
              <a:extLst>
                <a:ext uri="{FF2B5EF4-FFF2-40B4-BE49-F238E27FC236}">
                  <a16:creationId xmlns:a16="http://schemas.microsoft.com/office/drawing/2014/main" xmlns="" id="{CD1F5770-81C6-42B9-9B1B-61F38E4B121C}"/>
                </a:ext>
              </a:extLst>
            </p:cNvPr>
            <p:cNvSpPr/>
            <p:nvPr/>
          </p:nvSpPr>
          <p:spPr>
            <a:xfrm>
              <a:off x="1018540" y="2819400"/>
              <a:ext cx="3347720" cy="330708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11753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xmlns="" id="{39C3FA09-97DD-4CC4-82F4-5D115FF1AC9F}"/>
              </a:ext>
            </a:extLst>
          </p:cNvPr>
          <p:cNvGrpSpPr/>
          <p:nvPr/>
        </p:nvGrpSpPr>
        <p:grpSpPr>
          <a:xfrm>
            <a:off x="6939379" y="2502486"/>
            <a:ext cx="2560464" cy="3386715"/>
            <a:chOff x="6939379" y="2502486"/>
            <a:chExt cx="2560464" cy="3386715"/>
          </a:xfrm>
        </p:grpSpPr>
        <p:pic>
          <p:nvPicPr>
            <p:cNvPr id="14" name="Picture 13" descr="A picture containing clipart&#10;&#10;Description automatically generated">
              <a:extLst>
                <a:ext uri="{FF2B5EF4-FFF2-40B4-BE49-F238E27FC236}">
                  <a16:creationId xmlns:a16="http://schemas.microsoft.com/office/drawing/2014/main" xmlns="" id="{C5A3E3C0-BA31-45DF-B11C-7DEB8FC7DC86}"/>
                </a:ext>
              </a:extLst>
            </p:cNvPr>
            <p:cNvPicPr>
              <a:picLocks noChangeAspect="1"/>
            </p:cNvPicPr>
            <p:nvPr/>
          </p:nvPicPr>
          <p:blipFill rotWithShape="1">
            <a:blip r:embed="rId2">
              <a:extLst>
                <a:ext uri="{28A0092B-C50C-407E-A947-70E740481C1C}">
                  <a14:useLocalDpi xmlns:a14="http://schemas.microsoft.com/office/drawing/2010/main" val="0"/>
                </a:ext>
              </a:extLst>
            </a:blip>
            <a:srcRect l="56640"/>
            <a:stretch/>
          </p:blipFill>
          <p:spPr>
            <a:xfrm>
              <a:off x="6939379" y="2502486"/>
              <a:ext cx="2560464" cy="2917825"/>
            </a:xfrm>
            <a:prstGeom prst="rect">
              <a:avLst/>
            </a:prstGeom>
          </p:spPr>
        </p:pic>
        <p:sp>
          <p:nvSpPr>
            <p:cNvPr id="37" name="TextBox 36">
              <a:extLst>
                <a:ext uri="{FF2B5EF4-FFF2-40B4-BE49-F238E27FC236}">
                  <a16:creationId xmlns:a16="http://schemas.microsoft.com/office/drawing/2014/main" xmlns="" id="{994034FC-5EC8-4113-BDC3-F38DF7FFB054}"/>
                </a:ext>
              </a:extLst>
            </p:cNvPr>
            <p:cNvSpPr txBox="1"/>
            <p:nvPr/>
          </p:nvSpPr>
          <p:spPr>
            <a:xfrm>
              <a:off x="8170417" y="5519869"/>
              <a:ext cx="479394" cy="369332"/>
            </a:xfrm>
            <a:prstGeom prst="rect">
              <a:avLst/>
            </a:prstGeom>
            <a:noFill/>
          </p:spPr>
          <p:txBody>
            <a:bodyPr wrap="square" rtlCol="0">
              <a:spAutoFit/>
            </a:bodyPr>
            <a:lstStyle/>
            <a:p>
              <a:r>
                <a:rPr lang="vi-VN" b="1">
                  <a:solidFill>
                    <a:schemeClr val="bg2">
                      <a:lumMod val="25000"/>
                    </a:schemeClr>
                  </a:solidFill>
                </a:rPr>
                <a:t>b)</a:t>
              </a:r>
              <a:endParaRPr lang="en-US" b="1">
                <a:solidFill>
                  <a:schemeClr val="bg2">
                    <a:lumMod val="25000"/>
                  </a:schemeClr>
                </a:solidFill>
              </a:endParaRPr>
            </a:p>
          </p:txBody>
        </p:sp>
      </p:grpSp>
      <p:grpSp>
        <p:nvGrpSpPr>
          <p:cNvPr id="38" name="Group 37">
            <a:extLst>
              <a:ext uri="{FF2B5EF4-FFF2-40B4-BE49-F238E27FC236}">
                <a16:creationId xmlns:a16="http://schemas.microsoft.com/office/drawing/2014/main" xmlns="" id="{CF058CB0-6D8C-4A32-8E2E-C33D2D0151B3}"/>
              </a:ext>
            </a:extLst>
          </p:cNvPr>
          <p:cNvGrpSpPr/>
          <p:nvPr/>
        </p:nvGrpSpPr>
        <p:grpSpPr>
          <a:xfrm>
            <a:off x="2324386" y="2502485"/>
            <a:ext cx="2952561" cy="3347184"/>
            <a:chOff x="2324386" y="2502485"/>
            <a:chExt cx="2952561" cy="3347184"/>
          </a:xfrm>
        </p:grpSpPr>
        <p:pic>
          <p:nvPicPr>
            <p:cNvPr id="8" name="Picture 7" descr="A picture containing clipart&#10;&#10;Description automatically generated">
              <a:extLst>
                <a:ext uri="{FF2B5EF4-FFF2-40B4-BE49-F238E27FC236}">
                  <a16:creationId xmlns:a16="http://schemas.microsoft.com/office/drawing/2014/main" xmlns="" id="{C3B9B228-3BE5-4F42-87E7-05802BAF7378}"/>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2324386" y="2502485"/>
              <a:ext cx="2952561" cy="2917825"/>
            </a:xfrm>
            <a:prstGeom prst="rect">
              <a:avLst/>
            </a:prstGeom>
          </p:spPr>
        </p:pic>
        <p:sp>
          <p:nvSpPr>
            <p:cNvPr id="36" name="TextBox 35">
              <a:extLst>
                <a:ext uri="{FF2B5EF4-FFF2-40B4-BE49-F238E27FC236}">
                  <a16:creationId xmlns:a16="http://schemas.microsoft.com/office/drawing/2014/main" xmlns="" id="{4F6586DA-AD51-4F16-B6AD-FCA6D353D5CE}"/>
                </a:ext>
              </a:extLst>
            </p:cNvPr>
            <p:cNvSpPr txBox="1"/>
            <p:nvPr/>
          </p:nvSpPr>
          <p:spPr>
            <a:xfrm>
              <a:off x="3542190" y="5480337"/>
              <a:ext cx="479394" cy="369332"/>
            </a:xfrm>
            <a:prstGeom prst="rect">
              <a:avLst/>
            </a:prstGeom>
            <a:noFill/>
          </p:spPr>
          <p:txBody>
            <a:bodyPr wrap="square" rtlCol="0">
              <a:spAutoFit/>
            </a:bodyPr>
            <a:lstStyle/>
            <a:p>
              <a:r>
                <a:rPr lang="vi-VN" b="1">
                  <a:solidFill>
                    <a:schemeClr val="bg2">
                      <a:lumMod val="25000"/>
                    </a:schemeClr>
                  </a:solidFill>
                </a:rPr>
                <a:t>a)</a:t>
              </a:r>
              <a:endParaRPr lang="en-US" b="1">
                <a:solidFill>
                  <a:schemeClr val="bg2">
                    <a:lumMod val="25000"/>
                  </a:schemeClr>
                </a:solidFill>
              </a:endParaRPr>
            </a:p>
          </p:txBody>
        </p:sp>
      </p:grpSp>
      <p:grpSp>
        <p:nvGrpSpPr>
          <p:cNvPr id="4" name="Group 3">
            <a:extLst>
              <a:ext uri="{FF2B5EF4-FFF2-40B4-BE49-F238E27FC236}">
                <a16:creationId xmlns:a16="http://schemas.microsoft.com/office/drawing/2014/main" xmlns="" id="{46349B66-9890-4DE2-B6A7-262238E88886}"/>
              </a:ext>
            </a:extLst>
          </p:cNvPr>
          <p:cNvGrpSpPr/>
          <p:nvPr/>
        </p:nvGrpSpPr>
        <p:grpSpPr>
          <a:xfrm>
            <a:off x="2291080" y="182880"/>
            <a:ext cx="7609840" cy="762000"/>
            <a:chOff x="1960880" y="182880"/>
            <a:chExt cx="7609840" cy="762000"/>
          </a:xfrm>
        </p:grpSpPr>
        <p:sp>
          <p:nvSpPr>
            <p:cNvPr id="2" name="Rectangle: Rounded Corners 1">
              <a:extLst>
                <a:ext uri="{FF2B5EF4-FFF2-40B4-BE49-F238E27FC236}">
                  <a16:creationId xmlns:a16="http://schemas.microsoft.com/office/drawing/2014/main" xmlns="" id="{DFC6E29B-E1BF-4B22-B9C3-6D730602A944}"/>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52B0B67-4E9E-406D-8E87-278B4C3F4C1F}"/>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pic>
        <p:nvPicPr>
          <p:cNvPr id="6" name="Picture 5" descr="A picture containing text, vector graphics, toy, doll&#10;&#10;Description automatically generated">
            <a:extLst>
              <a:ext uri="{FF2B5EF4-FFF2-40B4-BE49-F238E27FC236}">
                <a16:creationId xmlns:a16="http://schemas.microsoft.com/office/drawing/2014/main" xmlns="" id="{803BBD63-FD50-4F17-B5EE-2CE3F5ABD2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3225"/>
            <a:ext cx="1828806" cy="1828806"/>
          </a:xfrm>
          <a:prstGeom prst="rect">
            <a:avLst/>
          </a:prstGeom>
        </p:spPr>
      </p:pic>
      <p:sp>
        <p:nvSpPr>
          <p:cNvPr id="7" name="TextBox 6">
            <a:extLst>
              <a:ext uri="{FF2B5EF4-FFF2-40B4-BE49-F238E27FC236}">
                <a16:creationId xmlns:a16="http://schemas.microsoft.com/office/drawing/2014/main" xmlns="" id="{B3F9E43D-338A-4A7C-BD29-EA7A31AAEE25}"/>
              </a:ext>
            </a:extLst>
          </p:cNvPr>
          <p:cNvSpPr txBox="1"/>
          <p:nvPr/>
        </p:nvSpPr>
        <p:spPr>
          <a:xfrm>
            <a:off x="1628776" y="1242129"/>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Quan sát hình 30.3, mô tả quá trình thoát hơi nước qua khí khổng và cho biết độ mở của khí khổng phụ thuộc chủ yếu vào yếu tố nào.</a:t>
            </a:r>
            <a:endParaRPr lang="en-US" dirty="0"/>
          </a:p>
        </p:txBody>
      </p:sp>
      <p:grpSp>
        <p:nvGrpSpPr>
          <p:cNvPr id="11" name="Group 10">
            <a:extLst>
              <a:ext uri="{FF2B5EF4-FFF2-40B4-BE49-F238E27FC236}">
                <a16:creationId xmlns:a16="http://schemas.microsoft.com/office/drawing/2014/main" xmlns="" id="{1E3A784C-4AC4-4134-8BEF-75E629FE2CF0}"/>
              </a:ext>
            </a:extLst>
          </p:cNvPr>
          <p:cNvGrpSpPr/>
          <p:nvPr/>
        </p:nvGrpSpPr>
        <p:grpSpPr>
          <a:xfrm>
            <a:off x="3285499" y="6053389"/>
            <a:ext cx="5982282" cy="369332"/>
            <a:chOff x="2468190" y="5663953"/>
            <a:chExt cx="5982282" cy="369332"/>
          </a:xfrm>
        </p:grpSpPr>
        <p:sp>
          <p:nvSpPr>
            <p:cNvPr id="12" name="Rectangle: Rounded Corners 11">
              <a:extLst>
                <a:ext uri="{FF2B5EF4-FFF2-40B4-BE49-F238E27FC236}">
                  <a16:creationId xmlns:a16="http://schemas.microsoft.com/office/drawing/2014/main" xmlns="" id="{FA6B2C14-4BC9-46A8-8174-1B6067E1F56E}"/>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30.3</a:t>
              </a:r>
              <a:endParaRPr lang="en-US" b="1"/>
            </a:p>
          </p:txBody>
        </p:sp>
        <p:sp>
          <p:nvSpPr>
            <p:cNvPr id="13" name="TextBox 12">
              <a:extLst>
                <a:ext uri="{FF2B5EF4-FFF2-40B4-BE49-F238E27FC236}">
                  <a16:creationId xmlns:a16="http://schemas.microsoft.com/office/drawing/2014/main" xmlns="" id="{1E82766C-4745-4F9F-AF3A-3E0583485857}"/>
                </a:ext>
              </a:extLst>
            </p:cNvPr>
            <p:cNvSpPr txBox="1"/>
            <p:nvPr/>
          </p:nvSpPr>
          <p:spPr>
            <a:xfrm>
              <a:off x="3799840" y="5663953"/>
              <a:ext cx="4650632" cy="369332"/>
            </a:xfrm>
            <a:prstGeom prst="rect">
              <a:avLst/>
            </a:prstGeom>
            <a:noFill/>
          </p:spPr>
          <p:txBody>
            <a:bodyPr wrap="square" rtlCol="0">
              <a:spAutoFit/>
            </a:bodyPr>
            <a:lstStyle/>
            <a:p>
              <a:r>
                <a:rPr lang="vi-VN" dirty="0"/>
                <a:t>Khí khổng mở (a) và khí khổng đóng (b)</a:t>
              </a:r>
              <a:endParaRPr lang="en-US" dirty="0"/>
            </a:p>
          </p:txBody>
        </p:sp>
      </p:grpSp>
      <p:grpSp>
        <p:nvGrpSpPr>
          <p:cNvPr id="19" name="Group 18">
            <a:extLst>
              <a:ext uri="{FF2B5EF4-FFF2-40B4-BE49-F238E27FC236}">
                <a16:creationId xmlns:a16="http://schemas.microsoft.com/office/drawing/2014/main" xmlns="" id="{3EA3426C-D87B-4658-B55D-CD0BEDEC0E9C}"/>
              </a:ext>
            </a:extLst>
          </p:cNvPr>
          <p:cNvGrpSpPr/>
          <p:nvPr/>
        </p:nvGrpSpPr>
        <p:grpSpPr>
          <a:xfrm>
            <a:off x="4367814" y="2390880"/>
            <a:ext cx="1345293" cy="1426519"/>
            <a:chOff x="4367814" y="2390880"/>
            <a:chExt cx="1345293" cy="1426519"/>
          </a:xfrm>
        </p:grpSpPr>
        <p:cxnSp>
          <p:nvCxnSpPr>
            <p:cNvPr id="16" name="Straight Arrow Connector 15">
              <a:extLst>
                <a:ext uri="{FF2B5EF4-FFF2-40B4-BE49-F238E27FC236}">
                  <a16:creationId xmlns:a16="http://schemas.microsoft.com/office/drawing/2014/main" xmlns="" id="{472CB352-7742-4184-8475-9A3596616F27}"/>
                </a:ext>
              </a:extLst>
            </p:cNvPr>
            <p:cNvCxnSpPr>
              <a:cxnSpLocks/>
            </p:cNvCxnSpPr>
            <p:nvPr/>
          </p:nvCxnSpPr>
          <p:spPr>
            <a:xfrm flipV="1">
              <a:off x="4367814" y="2802823"/>
              <a:ext cx="794301" cy="1014576"/>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AB60A36F-AF30-4148-8BCA-BBFA6333ECC3}"/>
                </a:ext>
              </a:extLst>
            </p:cNvPr>
            <p:cNvSpPr txBox="1"/>
            <p:nvPr/>
          </p:nvSpPr>
          <p:spPr>
            <a:xfrm>
              <a:off x="4875647" y="239088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0" name="Group 19">
            <a:extLst>
              <a:ext uri="{FF2B5EF4-FFF2-40B4-BE49-F238E27FC236}">
                <a16:creationId xmlns:a16="http://schemas.microsoft.com/office/drawing/2014/main" xmlns="" id="{8D1D3CA1-F0EE-4CA9-9031-5F926FA19A17}"/>
              </a:ext>
            </a:extLst>
          </p:cNvPr>
          <p:cNvGrpSpPr/>
          <p:nvPr/>
        </p:nvGrpSpPr>
        <p:grpSpPr>
          <a:xfrm>
            <a:off x="8759948" y="2455511"/>
            <a:ext cx="1345293" cy="1426519"/>
            <a:chOff x="4367814" y="2390880"/>
            <a:chExt cx="1345293" cy="1426519"/>
          </a:xfrm>
        </p:grpSpPr>
        <p:cxnSp>
          <p:nvCxnSpPr>
            <p:cNvPr id="21" name="Straight Arrow Connector 20">
              <a:extLst>
                <a:ext uri="{FF2B5EF4-FFF2-40B4-BE49-F238E27FC236}">
                  <a16:creationId xmlns:a16="http://schemas.microsoft.com/office/drawing/2014/main" xmlns="" id="{8C147BB7-AF20-4BB3-841F-EDBDFFCC4AF8}"/>
                </a:ext>
              </a:extLst>
            </p:cNvPr>
            <p:cNvCxnSpPr>
              <a:cxnSpLocks/>
            </p:cNvCxnSpPr>
            <p:nvPr/>
          </p:nvCxnSpPr>
          <p:spPr>
            <a:xfrm flipV="1">
              <a:off x="4367814" y="2802823"/>
              <a:ext cx="794301" cy="101457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FB4D3680-D5E1-4126-A7FB-74AB65C01CB2}"/>
                </a:ext>
              </a:extLst>
            </p:cNvPr>
            <p:cNvSpPr txBox="1"/>
            <p:nvPr/>
          </p:nvSpPr>
          <p:spPr>
            <a:xfrm>
              <a:off x="4875647" y="239088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3" name="Group 22">
            <a:extLst>
              <a:ext uri="{FF2B5EF4-FFF2-40B4-BE49-F238E27FC236}">
                <a16:creationId xmlns:a16="http://schemas.microsoft.com/office/drawing/2014/main" xmlns="" id="{B78BDEBA-3FDF-427D-968F-3B189D42242D}"/>
              </a:ext>
            </a:extLst>
          </p:cNvPr>
          <p:cNvGrpSpPr/>
          <p:nvPr/>
        </p:nvGrpSpPr>
        <p:grpSpPr>
          <a:xfrm>
            <a:off x="6333981" y="4450478"/>
            <a:ext cx="1710341" cy="1008323"/>
            <a:chOff x="2657473" y="3817399"/>
            <a:chExt cx="1710341" cy="1008323"/>
          </a:xfrm>
        </p:grpSpPr>
        <p:cxnSp>
          <p:nvCxnSpPr>
            <p:cNvPr id="24" name="Straight Arrow Connector 23">
              <a:extLst>
                <a:ext uri="{FF2B5EF4-FFF2-40B4-BE49-F238E27FC236}">
                  <a16:creationId xmlns:a16="http://schemas.microsoft.com/office/drawing/2014/main" xmlns="" id="{07D9C700-9BAE-45EE-B7F5-8E7620E64848}"/>
                </a:ext>
              </a:extLst>
            </p:cNvPr>
            <p:cNvCxnSpPr>
              <a:cxnSpLocks/>
            </p:cNvCxnSpPr>
            <p:nvPr/>
          </p:nvCxnSpPr>
          <p:spPr>
            <a:xfrm flipH="1">
              <a:off x="3306176" y="3817399"/>
              <a:ext cx="1061638" cy="638991"/>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042DF419-0179-428D-856D-12959EBF5BB1}"/>
                </a:ext>
              </a:extLst>
            </p:cNvPr>
            <p:cNvSpPr txBox="1"/>
            <p:nvPr/>
          </p:nvSpPr>
          <p:spPr>
            <a:xfrm>
              <a:off x="2657473" y="445639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7" name="Group 26">
            <a:extLst>
              <a:ext uri="{FF2B5EF4-FFF2-40B4-BE49-F238E27FC236}">
                <a16:creationId xmlns:a16="http://schemas.microsoft.com/office/drawing/2014/main" xmlns="" id="{012BA78E-6AEA-4F22-AEB4-9D66C25B7184}"/>
              </a:ext>
            </a:extLst>
          </p:cNvPr>
          <p:cNvGrpSpPr/>
          <p:nvPr/>
        </p:nvGrpSpPr>
        <p:grpSpPr>
          <a:xfrm>
            <a:off x="1624101" y="4235268"/>
            <a:ext cx="1710341" cy="1008323"/>
            <a:chOff x="2657473" y="3817399"/>
            <a:chExt cx="1710341" cy="1008323"/>
          </a:xfrm>
        </p:grpSpPr>
        <p:cxnSp>
          <p:nvCxnSpPr>
            <p:cNvPr id="28" name="Straight Arrow Connector 27">
              <a:extLst>
                <a:ext uri="{FF2B5EF4-FFF2-40B4-BE49-F238E27FC236}">
                  <a16:creationId xmlns:a16="http://schemas.microsoft.com/office/drawing/2014/main" xmlns="" id="{4FF2D52C-E0D7-488F-A053-EB308B064B93}"/>
                </a:ext>
              </a:extLst>
            </p:cNvPr>
            <p:cNvCxnSpPr>
              <a:cxnSpLocks/>
            </p:cNvCxnSpPr>
            <p:nvPr/>
          </p:nvCxnSpPr>
          <p:spPr>
            <a:xfrm flipH="1">
              <a:off x="3306176" y="3817399"/>
              <a:ext cx="1061638" cy="638991"/>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B4212942-AE4C-4422-AA7F-523D4E2C7243}"/>
                </a:ext>
              </a:extLst>
            </p:cNvPr>
            <p:cNvSpPr txBox="1"/>
            <p:nvPr/>
          </p:nvSpPr>
          <p:spPr>
            <a:xfrm>
              <a:off x="2657473" y="4456390"/>
              <a:ext cx="837460" cy="369332"/>
            </a:xfrm>
            <a:prstGeom prst="rect">
              <a:avLst/>
            </a:prstGeom>
            <a:noFill/>
          </p:spPr>
          <p:txBody>
            <a:bodyPr wrap="square" rtlCol="0">
              <a:spAutoFit/>
            </a:bodyPr>
            <a:lstStyle/>
            <a:p>
              <a:pPr algn="ctr"/>
              <a:r>
                <a:rPr lang="vi-VN" b="1" dirty="0">
                  <a:solidFill>
                    <a:srgbClr val="00B0F0"/>
                  </a:solidFill>
                </a:rPr>
                <a:t>H</a:t>
              </a:r>
              <a:r>
                <a:rPr lang="vi-VN" b="1" baseline="-25000" dirty="0">
                  <a:solidFill>
                    <a:srgbClr val="00B0F0"/>
                  </a:solidFill>
                </a:rPr>
                <a:t>2</a:t>
              </a:r>
              <a:r>
                <a:rPr lang="vi-VN" b="1" dirty="0">
                  <a:solidFill>
                    <a:srgbClr val="00B0F0"/>
                  </a:solidFill>
                </a:rPr>
                <a:t>O</a:t>
              </a:r>
              <a:endParaRPr lang="en-US" b="1" dirty="0">
                <a:solidFill>
                  <a:srgbClr val="00B0F0"/>
                </a:solidFill>
              </a:endParaRPr>
            </a:p>
          </p:txBody>
        </p:sp>
      </p:grpSp>
      <p:grpSp>
        <p:nvGrpSpPr>
          <p:cNvPr id="9" name="Group 8">
            <a:extLst>
              <a:ext uri="{FF2B5EF4-FFF2-40B4-BE49-F238E27FC236}">
                <a16:creationId xmlns:a16="http://schemas.microsoft.com/office/drawing/2014/main" xmlns="" id="{99E653AD-6C2B-44CB-8652-AB8DDF4C40E2}"/>
              </a:ext>
            </a:extLst>
          </p:cNvPr>
          <p:cNvGrpSpPr/>
          <p:nvPr/>
        </p:nvGrpSpPr>
        <p:grpSpPr>
          <a:xfrm>
            <a:off x="4377344" y="3494233"/>
            <a:ext cx="3500863" cy="758829"/>
            <a:chOff x="4377344" y="3494233"/>
            <a:chExt cx="3500863" cy="758829"/>
          </a:xfrm>
        </p:grpSpPr>
        <p:sp>
          <p:nvSpPr>
            <p:cNvPr id="5" name="TextBox 4">
              <a:extLst>
                <a:ext uri="{FF2B5EF4-FFF2-40B4-BE49-F238E27FC236}">
                  <a16:creationId xmlns:a16="http://schemas.microsoft.com/office/drawing/2014/main" xmlns="" id="{B3975F43-7F88-409D-B86C-99331DF94AED}"/>
                </a:ext>
              </a:extLst>
            </p:cNvPr>
            <p:cNvSpPr txBox="1"/>
            <p:nvPr/>
          </p:nvSpPr>
          <p:spPr>
            <a:xfrm>
              <a:off x="5410214" y="3494233"/>
              <a:ext cx="1447060" cy="646331"/>
            </a:xfrm>
            <a:prstGeom prst="rect">
              <a:avLst/>
            </a:prstGeom>
            <a:noFill/>
          </p:spPr>
          <p:txBody>
            <a:bodyPr wrap="square" rtlCol="0">
              <a:spAutoFit/>
            </a:bodyPr>
            <a:lstStyle/>
            <a:p>
              <a:pPr algn="ctr"/>
              <a:r>
                <a:rPr lang="vi-VN" b="1" dirty="0">
                  <a:solidFill>
                    <a:srgbClr val="FF6600"/>
                  </a:solidFill>
                </a:rPr>
                <a:t>Tế bào khí khổng</a:t>
              </a:r>
              <a:endParaRPr lang="en-US" b="1" dirty="0">
                <a:solidFill>
                  <a:srgbClr val="FF6600"/>
                </a:solidFill>
              </a:endParaRPr>
            </a:p>
          </p:txBody>
        </p:sp>
        <p:cxnSp>
          <p:nvCxnSpPr>
            <p:cNvPr id="31" name="Straight Arrow Connector 30">
              <a:extLst>
                <a:ext uri="{FF2B5EF4-FFF2-40B4-BE49-F238E27FC236}">
                  <a16:creationId xmlns:a16="http://schemas.microsoft.com/office/drawing/2014/main" xmlns="" id="{BEB06552-0EEB-4A1F-A34A-8980735D7CD5}"/>
                </a:ext>
              </a:extLst>
            </p:cNvPr>
            <p:cNvCxnSpPr>
              <a:cxnSpLocks/>
              <a:stCxn id="5" idx="3"/>
            </p:cNvCxnSpPr>
            <p:nvPr/>
          </p:nvCxnSpPr>
          <p:spPr>
            <a:xfrm flipV="1">
              <a:off x="6857274" y="3729493"/>
              <a:ext cx="1020933" cy="87906"/>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F74F07A-6059-41C2-ACCF-07B96D726EE9}"/>
                </a:ext>
              </a:extLst>
            </p:cNvPr>
            <p:cNvCxnSpPr>
              <a:cxnSpLocks/>
            </p:cNvCxnSpPr>
            <p:nvPr/>
          </p:nvCxnSpPr>
          <p:spPr>
            <a:xfrm flipH="1">
              <a:off x="4377344" y="3929004"/>
              <a:ext cx="1220352" cy="324058"/>
            </a:xfrm>
            <a:prstGeom prst="straightConnector1">
              <a:avLst/>
            </a:pr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074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46349B66-9890-4DE2-B6A7-262238E88886}"/>
              </a:ext>
            </a:extLst>
          </p:cNvPr>
          <p:cNvGrpSpPr/>
          <p:nvPr/>
        </p:nvGrpSpPr>
        <p:grpSpPr>
          <a:xfrm>
            <a:off x="2291080" y="182880"/>
            <a:ext cx="7609840" cy="762000"/>
            <a:chOff x="1960880" y="182880"/>
            <a:chExt cx="7609840" cy="762000"/>
          </a:xfrm>
        </p:grpSpPr>
        <p:sp>
          <p:nvSpPr>
            <p:cNvPr id="2" name="Rectangle: Rounded Corners 1">
              <a:extLst>
                <a:ext uri="{FF2B5EF4-FFF2-40B4-BE49-F238E27FC236}">
                  <a16:creationId xmlns:a16="http://schemas.microsoft.com/office/drawing/2014/main" xmlns="" id="{DFC6E29B-E1BF-4B22-B9C3-6D730602A944}"/>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52B0B67-4E9E-406D-8E87-278B4C3F4C1F}"/>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grpSp>
        <p:nvGrpSpPr>
          <p:cNvPr id="16" name="Group 15">
            <a:extLst>
              <a:ext uri="{FF2B5EF4-FFF2-40B4-BE49-F238E27FC236}">
                <a16:creationId xmlns:a16="http://schemas.microsoft.com/office/drawing/2014/main" xmlns="" id="{9112F1FF-15AE-E217-70A3-8A9EE55EB48E}"/>
              </a:ext>
            </a:extLst>
          </p:cNvPr>
          <p:cNvGrpSpPr/>
          <p:nvPr/>
        </p:nvGrpSpPr>
        <p:grpSpPr>
          <a:xfrm>
            <a:off x="5147210" y="1251256"/>
            <a:ext cx="1897580" cy="611525"/>
            <a:chOff x="5000676" y="619760"/>
            <a:chExt cx="1897580" cy="611525"/>
          </a:xfrm>
        </p:grpSpPr>
        <p:sp>
          <p:nvSpPr>
            <p:cNvPr id="18" name="Rectangle: Rounded Corners 17">
              <a:extLst>
                <a:ext uri="{FF2B5EF4-FFF2-40B4-BE49-F238E27FC236}">
                  <a16:creationId xmlns:a16="http://schemas.microsoft.com/office/drawing/2014/main" xmlns="" id="{5054609D-4D7D-E113-43A4-FF00FEF88FBD}"/>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9" name="Rectangle: Rounded Corners 18">
              <a:extLst>
                <a:ext uri="{FF2B5EF4-FFF2-40B4-BE49-F238E27FC236}">
                  <a16:creationId xmlns:a16="http://schemas.microsoft.com/office/drawing/2014/main" xmlns="" id="{27BED9EB-F8C4-CE47-2AF1-2824A421080F}"/>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picture containing text&#10;&#10;Description automatically generated">
            <a:extLst>
              <a:ext uri="{FF2B5EF4-FFF2-40B4-BE49-F238E27FC236}">
                <a16:creationId xmlns:a16="http://schemas.microsoft.com/office/drawing/2014/main" xmlns="" id="{A6D1EB62-81C0-1953-8E7E-8D3D26DFF998}"/>
              </a:ext>
            </a:extLst>
          </p:cNvPr>
          <p:cNvPicPr>
            <a:picLocks noChangeAspect="1"/>
          </p:cNvPicPr>
          <p:nvPr/>
        </p:nvPicPr>
        <p:blipFill rotWithShape="1">
          <a:blip r:embed="rId2">
            <a:extLst>
              <a:ext uri="{28A0092B-C50C-407E-A947-70E740481C1C}">
                <a14:useLocalDpi xmlns:a14="http://schemas.microsoft.com/office/drawing/2010/main" val="0"/>
              </a:ext>
            </a:extLst>
          </a:blip>
          <a:srcRect r="4365"/>
          <a:stretch/>
        </p:blipFill>
        <p:spPr>
          <a:xfrm>
            <a:off x="4648993" y="2712411"/>
            <a:ext cx="2894013" cy="3537545"/>
          </a:xfrm>
          <a:prstGeom prst="rect">
            <a:avLst/>
          </a:prstGeom>
        </p:spPr>
      </p:pic>
      <p:grpSp>
        <p:nvGrpSpPr>
          <p:cNvPr id="21" name="Group 20">
            <a:extLst>
              <a:ext uri="{FF2B5EF4-FFF2-40B4-BE49-F238E27FC236}">
                <a16:creationId xmlns:a16="http://schemas.microsoft.com/office/drawing/2014/main" xmlns="" id="{E796869D-340C-DA53-8DED-0ADCCCD02ECE}"/>
              </a:ext>
            </a:extLst>
          </p:cNvPr>
          <p:cNvGrpSpPr/>
          <p:nvPr/>
        </p:nvGrpSpPr>
        <p:grpSpPr>
          <a:xfrm>
            <a:off x="399495" y="3165069"/>
            <a:ext cx="3808521" cy="2972684"/>
            <a:chOff x="399495" y="2112885"/>
            <a:chExt cx="3808521" cy="2972684"/>
          </a:xfrm>
          <a:solidFill>
            <a:srgbClr val="EDFEC7"/>
          </a:solidFill>
        </p:grpSpPr>
        <p:sp>
          <p:nvSpPr>
            <p:cNvPr id="22" name="Rectangle: Rounded Corners 21">
              <a:extLst>
                <a:ext uri="{FF2B5EF4-FFF2-40B4-BE49-F238E27FC236}">
                  <a16:creationId xmlns:a16="http://schemas.microsoft.com/office/drawing/2014/main" xmlns="" id="{84B0376E-EF60-AD02-6E25-24DA54C92256}"/>
                </a:ext>
              </a:extLst>
            </p:cNvPr>
            <p:cNvSpPr/>
            <p:nvPr/>
          </p:nvSpPr>
          <p:spPr>
            <a:xfrm>
              <a:off x="399495" y="2112885"/>
              <a:ext cx="3808521" cy="2972684"/>
            </a:xfrm>
            <a:prstGeom prst="roundRect">
              <a:avLst>
                <a:gd name="adj" fmla="val 63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0F05CCBF-84E5-DAB7-E96D-6CE1DD759A22}"/>
                </a:ext>
              </a:extLst>
            </p:cNvPr>
            <p:cNvSpPr txBox="1"/>
            <p:nvPr/>
          </p:nvSpPr>
          <p:spPr>
            <a:xfrm>
              <a:off x="601249" y="2274837"/>
              <a:ext cx="3420337" cy="2719591"/>
            </a:xfrm>
            <a:prstGeom prst="rect">
              <a:avLst/>
            </a:prstGeom>
            <a:grpFill/>
          </p:spPr>
          <p:txBody>
            <a:bodyPr wrap="square" rtlCol="0">
              <a:spAutoFit/>
            </a:bodyPr>
            <a:lstStyle/>
            <a:p>
              <a:pPr algn="just">
                <a:lnSpc>
                  <a:spcPct val="120000"/>
                </a:lnSpc>
              </a:pPr>
              <a:r>
                <a:rPr lang="vi-VN" sz="2400" b="1" dirty="0">
                  <a:solidFill>
                    <a:srgbClr val="C00000"/>
                  </a:solidFill>
                </a:rPr>
                <a:t>Khi cây đủ nước</a:t>
              </a:r>
              <a:r>
                <a:rPr lang="vi-VN" sz="2400" dirty="0">
                  <a:solidFill>
                    <a:schemeClr val="bg2">
                      <a:lumMod val="25000"/>
                    </a:schemeClr>
                  </a:solidFill>
                </a:rPr>
                <a:t>, </a:t>
              </a:r>
              <a:r>
                <a:rPr lang="vi-VN" sz="2400" dirty="0"/>
                <a:t>tế bào khí khổng trương nước, căng ra, làm </a:t>
              </a:r>
              <a:r>
                <a:rPr lang="vi-VN" sz="2400" b="1" dirty="0">
                  <a:solidFill>
                    <a:srgbClr val="C00000"/>
                  </a:solidFill>
                </a:rPr>
                <a:t>khí khổng mở rộng </a:t>
              </a:r>
              <a:r>
                <a:rPr lang="vi-VN" sz="2400" dirty="0"/>
                <a:t>khiến hơi nước thoát ra ngoài nhiều.</a:t>
              </a:r>
              <a:endParaRPr lang="en-US" sz="2400" dirty="0"/>
            </a:p>
          </p:txBody>
        </p:sp>
      </p:grpSp>
      <p:grpSp>
        <p:nvGrpSpPr>
          <p:cNvPr id="24" name="Group 23">
            <a:extLst>
              <a:ext uri="{FF2B5EF4-FFF2-40B4-BE49-F238E27FC236}">
                <a16:creationId xmlns:a16="http://schemas.microsoft.com/office/drawing/2014/main" xmlns="" id="{230CB05C-C8EB-4849-0373-0344BEE03443}"/>
              </a:ext>
            </a:extLst>
          </p:cNvPr>
          <p:cNvGrpSpPr/>
          <p:nvPr/>
        </p:nvGrpSpPr>
        <p:grpSpPr>
          <a:xfrm>
            <a:off x="7902606" y="3165068"/>
            <a:ext cx="3808521" cy="2972685"/>
            <a:chOff x="399495" y="2112885"/>
            <a:chExt cx="3808521" cy="2972685"/>
          </a:xfrm>
          <a:solidFill>
            <a:schemeClr val="accent3">
              <a:lumMod val="20000"/>
              <a:lumOff val="80000"/>
            </a:schemeClr>
          </a:solidFill>
        </p:grpSpPr>
        <p:sp>
          <p:nvSpPr>
            <p:cNvPr id="25" name="Rectangle: Rounded Corners 24">
              <a:extLst>
                <a:ext uri="{FF2B5EF4-FFF2-40B4-BE49-F238E27FC236}">
                  <a16:creationId xmlns:a16="http://schemas.microsoft.com/office/drawing/2014/main" xmlns="" id="{A8A86446-506A-3437-EA86-36C79649D37B}"/>
                </a:ext>
              </a:extLst>
            </p:cNvPr>
            <p:cNvSpPr/>
            <p:nvPr/>
          </p:nvSpPr>
          <p:spPr>
            <a:xfrm>
              <a:off x="399495" y="2112885"/>
              <a:ext cx="3808521" cy="2972685"/>
            </a:xfrm>
            <a:prstGeom prst="roundRect">
              <a:avLst>
                <a:gd name="adj" fmla="val 63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dirty="0"/>
            </a:p>
          </p:txBody>
        </p:sp>
        <p:sp>
          <p:nvSpPr>
            <p:cNvPr id="26" name="TextBox 25">
              <a:extLst>
                <a:ext uri="{FF2B5EF4-FFF2-40B4-BE49-F238E27FC236}">
                  <a16:creationId xmlns:a16="http://schemas.microsoft.com/office/drawing/2014/main" xmlns="" id="{48868137-9537-A1DF-EF29-AA3EFC9AFC5A}"/>
                </a:ext>
              </a:extLst>
            </p:cNvPr>
            <p:cNvSpPr txBox="1"/>
            <p:nvPr/>
          </p:nvSpPr>
          <p:spPr>
            <a:xfrm>
              <a:off x="577615" y="2239431"/>
              <a:ext cx="3510025" cy="2719591"/>
            </a:xfrm>
            <a:prstGeom prst="rect">
              <a:avLst/>
            </a:prstGeom>
            <a:grpFill/>
          </p:spPr>
          <p:txBody>
            <a:bodyPr wrap="square" rtlCol="0">
              <a:spAutoFit/>
            </a:bodyPr>
            <a:lstStyle/>
            <a:p>
              <a:pPr>
                <a:lnSpc>
                  <a:spcPct val="120000"/>
                </a:lnSpc>
              </a:pPr>
              <a:r>
                <a:rPr lang="vi-VN" sz="2400" b="1" dirty="0">
                  <a:solidFill>
                    <a:srgbClr val="0070C0"/>
                  </a:solidFill>
                </a:rPr>
                <a:t>Khi tế bào khí khổng thiếu nước</a:t>
              </a:r>
              <a:r>
                <a:rPr lang="vi-VN" sz="2400" dirty="0">
                  <a:solidFill>
                    <a:srgbClr val="0070C0"/>
                  </a:solidFill>
                </a:rPr>
                <a:t> </a:t>
              </a:r>
              <a:r>
                <a:rPr lang="vi-VN" sz="2400" dirty="0">
                  <a:solidFill>
                    <a:schemeClr val="bg2">
                      <a:lumMod val="25000"/>
                    </a:schemeClr>
                  </a:solidFill>
                </a:rPr>
                <a:t>sẽ xẹp xuống, </a:t>
              </a:r>
              <a:r>
                <a:rPr lang="vi-VN" sz="2400" b="1" dirty="0">
                  <a:solidFill>
                    <a:srgbClr val="0070C0"/>
                  </a:solidFill>
                </a:rPr>
                <a:t>khí khổng khép bớt lại</a:t>
              </a:r>
              <a:r>
                <a:rPr lang="vi-VN" sz="2400" dirty="0">
                  <a:solidFill>
                    <a:schemeClr val="bg2">
                      <a:lumMod val="25000"/>
                    </a:schemeClr>
                  </a:solidFill>
                </a:rPr>
                <a:t> khiến hàm lượng hơi nước thoát ra ngoài giảm đi.</a:t>
              </a:r>
              <a:endParaRPr lang="en-US" sz="2400" dirty="0">
                <a:solidFill>
                  <a:schemeClr val="bg2">
                    <a:lumMod val="25000"/>
                  </a:schemeClr>
                </a:solidFill>
              </a:endParaRPr>
            </a:p>
          </p:txBody>
        </p:sp>
      </p:grpSp>
      <p:grpSp>
        <p:nvGrpSpPr>
          <p:cNvPr id="27" name="Group 26">
            <a:extLst>
              <a:ext uri="{FF2B5EF4-FFF2-40B4-BE49-F238E27FC236}">
                <a16:creationId xmlns:a16="http://schemas.microsoft.com/office/drawing/2014/main" xmlns="" id="{C06F148F-1E1E-6F6A-C4EA-DB3E40FFB9EF}"/>
              </a:ext>
            </a:extLst>
          </p:cNvPr>
          <p:cNvGrpSpPr/>
          <p:nvPr/>
        </p:nvGrpSpPr>
        <p:grpSpPr>
          <a:xfrm>
            <a:off x="3301854" y="2250746"/>
            <a:ext cx="2459754" cy="1446984"/>
            <a:chOff x="3301854" y="1198562"/>
            <a:chExt cx="2459754" cy="1446984"/>
          </a:xfrm>
        </p:grpSpPr>
        <p:cxnSp>
          <p:nvCxnSpPr>
            <p:cNvPr id="28" name="Straight Arrow Connector 27">
              <a:extLst>
                <a:ext uri="{FF2B5EF4-FFF2-40B4-BE49-F238E27FC236}">
                  <a16:creationId xmlns:a16="http://schemas.microsoft.com/office/drawing/2014/main" xmlns="" id="{7B3CB5C4-1862-00BE-E700-1D13256BA825}"/>
                </a:ext>
              </a:extLst>
            </p:cNvPr>
            <p:cNvCxnSpPr>
              <a:cxnSpLocks/>
            </p:cNvCxnSpPr>
            <p:nvPr/>
          </p:nvCxnSpPr>
          <p:spPr>
            <a:xfrm flipH="1" flipV="1">
              <a:off x="4021586" y="1491450"/>
              <a:ext cx="1740022" cy="1154096"/>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2CD47677-7035-84C3-9C34-266D4D90A368}"/>
                </a:ext>
              </a:extLst>
            </p:cNvPr>
            <p:cNvSpPr txBox="1"/>
            <p:nvPr/>
          </p:nvSpPr>
          <p:spPr>
            <a:xfrm>
              <a:off x="3301854" y="1198562"/>
              <a:ext cx="906162" cy="461665"/>
            </a:xfrm>
            <a:prstGeom prst="rect">
              <a:avLst/>
            </a:prstGeom>
            <a:noFill/>
          </p:spPr>
          <p:txBody>
            <a:bodyPr wrap="square" rtlCol="0">
              <a:spAutoFit/>
            </a:bodyPr>
            <a:lstStyle/>
            <a:p>
              <a:r>
                <a:rPr lang="vi-VN" sz="2400" b="1">
                  <a:solidFill>
                    <a:srgbClr val="0070C0"/>
                  </a:solidFill>
                </a:rPr>
                <a:t>H</a:t>
              </a:r>
              <a:r>
                <a:rPr lang="vi-VN" sz="2400" b="1" baseline="-25000">
                  <a:solidFill>
                    <a:srgbClr val="0070C0"/>
                  </a:solidFill>
                </a:rPr>
                <a:t>2</a:t>
              </a:r>
              <a:r>
                <a:rPr lang="vi-VN" sz="2400" b="1">
                  <a:solidFill>
                    <a:srgbClr val="0070C0"/>
                  </a:solidFill>
                </a:rPr>
                <a:t>O</a:t>
              </a:r>
              <a:endParaRPr lang="en-US" sz="2400" b="1">
                <a:solidFill>
                  <a:srgbClr val="0070C0"/>
                </a:solidFill>
              </a:endParaRPr>
            </a:p>
          </p:txBody>
        </p:sp>
      </p:grpSp>
    </p:spTree>
    <p:extLst>
      <p:ext uri="{BB962C8B-B14F-4D97-AF65-F5344CB8AC3E}">
        <p14:creationId xmlns:p14="http://schemas.microsoft.com/office/powerpoint/2010/main" val="21331842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xmlns="" id="{F6A1D522-3356-A838-F6E5-9DDD78948C10}"/>
              </a:ext>
            </a:extLst>
          </p:cNvPr>
          <p:cNvCxnSpPr>
            <a:cxnSpLocks/>
          </p:cNvCxnSpPr>
          <p:nvPr/>
        </p:nvCxnSpPr>
        <p:spPr>
          <a:xfrm flipV="1">
            <a:off x="7098082" y="4208745"/>
            <a:ext cx="2108548" cy="150312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104" name="Picture 8">
            <a:extLst>
              <a:ext uri="{FF2B5EF4-FFF2-40B4-BE49-F238E27FC236}">
                <a16:creationId xmlns:a16="http://schemas.microsoft.com/office/drawing/2014/main" xmlns="" id="{787ABDE4-B912-19F5-D813-F87C6149A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922" y="2883228"/>
            <a:ext cx="8838156" cy="37918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9251DBF6-0DEC-658D-0F5A-EDA26EF98DF3}"/>
              </a:ext>
            </a:extLst>
          </p:cNvPr>
          <p:cNvGrpSpPr/>
          <p:nvPr/>
        </p:nvGrpSpPr>
        <p:grpSpPr>
          <a:xfrm>
            <a:off x="2291080" y="182880"/>
            <a:ext cx="7609840" cy="762000"/>
            <a:chOff x="1960880" y="182880"/>
            <a:chExt cx="7609840" cy="762000"/>
          </a:xfrm>
        </p:grpSpPr>
        <p:sp>
          <p:nvSpPr>
            <p:cNvPr id="15" name="Rectangle: Rounded Corners 14">
              <a:extLst>
                <a:ext uri="{FF2B5EF4-FFF2-40B4-BE49-F238E27FC236}">
                  <a16:creationId xmlns:a16="http://schemas.microsoft.com/office/drawing/2014/main" xmlns="" id="{7F275503-FEC4-CEDB-735C-EDE99DD1F65B}"/>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52F968BB-A3D8-3412-EC67-48FF0012C54E}"/>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sp>
        <p:nvSpPr>
          <p:cNvPr id="18" name="TextBox 17">
            <a:extLst>
              <a:ext uri="{FF2B5EF4-FFF2-40B4-BE49-F238E27FC236}">
                <a16:creationId xmlns:a16="http://schemas.microsoft.com/office/drawing/2014/main" xmlns="" id="{C85549CA-6337-139B-BF6A-FE6A89B17154}"/>
              </a:ext>
            </a:extLst>
          </p:cNvPr>
          <p:cNvSpPr txBox="1"/>
          <p:nvPr/>
        </p:nvSpPr>
        <p:spPr>
          <a:xfrm>
            <a:off x="730337" y="1901094"/>
            <a:ext cx="10985326" cy="946798"/>
          </a:xfrm>
          <a:prstGeom prst="rect">
            <a:avLst/>
          </a:prstGeom>
          <a:noFill/>
        </p:spPr>
        <p:txBody>
          <a:bodyPr wrap="square" rtlCol="0">
            <a:spAutoFit/>
          </a:bodyPr>
          <a:lstStyle>
            <a:defPPr>
              <a:defRPr lang="en-US"/>
            </a:defPPr>
            <a:lvl1pPr algn="just">
              <a:lnSpc>
                <a:spcPct val="120000"/>
              </a:lnSpc>
              <a:defRPr sz="2400" b="1"/>
            </a:lvl1pPr>
          </a:lstStyle>
          <a:p>
            <a:r>
              <a:rPr lang="vi-VN" dirty="0">
                <a:solidFill>
                  <a:srgbClr val="00B050"/>
                </a:solidFill>
              </a:rPr>
              <a:t>Độ mở của khí khổng phụ thuộc </a:t>
            </a:r>
            <a:r>
              <a:rPr lang="vi-VN" dirty="0"/>
              <a:t>chủ yếu vào hàm lượng nước trong các tế bào khí khổng còn gọi là </a:t>
            </a:r>
            <a:r>
              <a:rPr lang="vi-VN" dirty="0">
                <a:solidFill>
                  <a:srgbClr val="FF0000"/>
                </a:solidFill>
              </a:rPr>
              <a:t>tế bào hạt đậu.</a:t>
            </a:r>
            <a:endParaRPr lang="en-US" dirty="0">
              <a:solidFill>
                <a:srgbClr val="FF0000"/>
              </a:solidFill>
            </a:endParaRPr>
          </a:p>
        </p:txBody>
      </p:sp>
      <p:grpSp>
        <p:nvGrpSpPr>
          <p:cNvPr id="19" name="Group 18">
            <a:extLst>
              <a:ext uri="{FF2B5EF4-FFF2-40B4-BE49-F238E27FC236}">
                <a16:creationId xmlns:a16="http://schemas.microsoft.com/office/drawing/2014/main" xmlns="" id="{FFD749BE-780E-9D88-225A-59E461FCE969}"/>
              </a:ext>
            </a:extLst>
          </p:cNvPr>
          <p:cNvGrpSpPr/>
          <p:nvPr/>
        </p:nvGrpSpPr>
        <p:grpSpPr>
          <a:xfrm>
            <a:off x="5147210" y="1147255"/>
            <a:ext cx="1897580" cy="611525"/>
            <a:chOff x="5000676" y="619760"/>
            <a:chExt cx="1897580" cy="611525"/>
          </a:xfrm>
        </p:grpSpPr>
        <p:sp>
          <p:nvSpPr>
            <p:cNvPr id="20" name="Rectangle: Rounded Corners 19">
              <a:extLst>
                <a:ext uri="{FF2B5EF4-FFF2-40B4-BE49-F238E27FC236}">
                  <a16:creationId xmlns:a16="http://schemas.microsoft.com/office/drawing/2014/main" xmlns="" id="{198E50C2-B83E-F350-D1A9-8A98A31D551F}"/>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21" name="Rectangle: Rounded Corners 20">
              <a:extLst>
                <a:ext uri="{FF2B5EF4-FFF2-40B4-BE49-F238E27FC236}">
                  <a16:creationId xmlns:a16="http://schemas.microsoft.com/office/drawing/2014/main" xmlns="" id="{AE4FA62A-1990-A29E-4439-FCCD3DA0706C}"/>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833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Regulation of Transpiration by Stomata | Biology | JoVE">
            <a:extLst>
              <a:ext uri="{FF2B5EF4-FFF2-40B4-BE49-F238E27FC236}">
                <a16:creationId xmlns:a16="http://schemas.microsoft.com/office/drawing/2014/main" xmlns="" id="{9778A428-D8F4-49B9-D20C-19B39EB6B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16D22461-85BA-1DCA-EDFA-F473FD96A504}"/>
              </a:ext>
            </a:extLst>
          </p:cNvPr>
          <p:cNvGrpSpPr/>
          <p:nvPr/>
        </p:nvGrpSpPr>
        <p:grpSpPr>
          <a:xfrm>
            <a:off x="2375770" y="181626"/>
            <a:ext cx="7440460" cy="762000"/>
            <a:chOff x="1960880" y="182880"/>
            <a:chExt cx="7609840" cy="762000"/>
          </a:xfrm>
          <a:solidFill>
            <a:srgbClr val="C00000"/>
          </a:solidFill>
        </p:grpSpPr>
        <p:sp>
          <p:nvSpPr>
            <p:cNvPr id="12" name="Rectangle: Rounded Corners 11">
              <a:extLst>
                <a:ext uri="{FF2B5EF4-FFF2-40B4-BE49-F238E27FC236}">
                  <a16:creationId xmlns:a16="http://schemas.microsoft.com/office/drawing/2014/main" xmlns="" id="{B9A1E281-4838-E95F-7228-55D7D83A6F16}"/>
                </a:ext>
              </a:extLst>
            </p:cNvPr>
            <p:cNvSpPr/>
            <p:nvPr/>
          </p:nvSpPr>
          <p:spPr>
            <a:xfrm>
              <a:off x="1960880" y="182880"/>
              <a:ext cx="7609840" cy="76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AA11B3B9-58CD-EEA1-9119-5D5ED9D4797B}"/>
                </a:ext>
              </a:extLst>
            </p:cNvPr>
            <p:cNvSpPr txBox="1"/>
            <p:nvPr/>
          </p:nvSpPr>
          <p:spPr>
            <a:xfrm>
              <a:off x="2139335" y="286881"/>
              <a:ext cx="7268825" cy="553998"/>
            </a:xfrm>
            <a:prstGeom prst="rect">
              <a:avLst/>
            </a:prstGeom>
            <a:grpFill/>
          </p:spPr>
          <p:txBody>
            <a:bodyPr wrap="square" rtlCol="0">
              <a:spAutoFit/>
            </a:bodyPr>
            <a:lstStyle/>
            <a:p>
              <a:r>
                <a:rPr lang="vi-VN" sz="3000" b="1" dirty="0">
                  <a:solidFill>
                    <a:schemeClr val="bg1"/>
                  </a:solidFill>
                </a:rPr>
                <a:t>Ý NGHĨA SỰ THOÁT HƠI NƯỚC Ở LÁ</a:t>
              </a:r>
              <a:endParaRPr lang="en-US" sz="3000" b="1" dirty="0">
                <a:solidFill>
                  <a:schemeClr val="bg1"/>
                </a:solidFill>
              </a:endParaRPr>
            </a:p>
          </p:txBody>
        </p:sp>
      </p:grpSp>
      <p:grpSp>
        <p:nvGrpSpPr>
          <p:cNvPr id="16" name="Group 15">
            <a:extLst>
              <a:ext uri="{FF2B5EF4-FFF2-40B4-BE49-F238E27FC236}">
                <a16:creationId xmlns:a16="http://schemas.microsoft.com/office/drawing/2014/main" xmlns="" id="{0EF3B8C6-890A-7007-FC31-C7A87ED8E93F}"/>
              </a:ext>
            </a:extLst>
          </p:cNvPr>
          <p:cNvGrpSpPr/>
          <p:nvPr/>
        </p:nvGrpSpPr>
        <p:grpSpPr>
          <a:xfrm>
            <a:off x="388308" y="4835047"/>
            <a:ext cx="8367385" cy="1737326"/>
            <a:chOff x="680720" y="2387130"/>
            <a:chExt cx="4023360" cy="4003510"/>
          </a:xfrm>
        </p:grpSpPr>
        <p:sp>
          <p:nvSpPr>
            <p:cNvPr id="17" name="Rectangle 16">
              <a:extLst>
                <a:ext uri="{FF2B5EF4-FFF2-40B4-BE49-F238E27FC236}">
                  <a16:creationId xmlns:a16="http://schemas.microsoft.com/office/drawing/2014/main" xmlns="" id="{AC5C9C34-5226-DC4F-7884-97F70B17C884}"/>
                </a:ext>
              </a:extLst>
            </p:cNvPr>
            <p:cNvSpPr/>
            <p:nvPr/>
          </p:nvSpPr>
          <p:spPr>
            <a:xfrm>
              <a:off x="680720" y="2387130"/>
              <a:ext cx="4023360" cy="400351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486A57D3-4C78-B423-D97E-92FE58E309A1}"/>
                </a:ext>
              </a:extLst>
            </p:cNvPr>
            <p:cNvSpPr txBox="1"/>
            <p:nvPr/>
          </p:nvSpPr>
          <p:spPr>
            <a:xfrm>
              <a:off x="828746" y="2915920"/>
              <a:ext cx="3693845" cy="2969070"/>
            </a:xfrm>
            <a:prstGeom prst="rect">
              <a:avLst/>
            </a:prstGeom>
            <a:noFill/>
          </p:spPr>
          <p:txBody>
            <a:bodyPr wrap="square" rtlCol="0" anchor="ctr">
              <a:spAutoFit/>
            </a:bodyPr>
            <a:lstStyle/>
            <a:p>
              <a:pPr algn="just">
                <a:lnSpc>
                  <a:spcPct val="110000"/>
                </a:lnSpc>
              </a:pPr>
              <a:r>
                <a:rPr lang="vi-VN" sz="2400" b="1" i="1" dirty="0">
                  <a:solidFill>
                    <a:schemeClr val="bg1"/>
                  </a:solidFill>
                </a:rPr>
                <a:t>Câu hỏi:</a:t>
              </a:r>
            </a:p>
            <a:p>
              <a:pPr algn="ctr">
                <a:lnSpc>
                  <a:spcPct val="110000"/>
                </a:lnSpc>
              </a:pPr>
              <a:r>
                <a:rPr lang="vi-VN" sz="2400" b="1" i="1" dirty="0">
                  <a:solidFill>
                    <a:srgbClr val="FFFF00"/>
                  </a:solidFill>
                </a:rPr>
                <a:t>Thoát hơi nước có vai trò gì đối với thực vật và đối với môi trường</a:t>
              </a:r>
              <a:endParaRPr lang="en-US" sz="2400" b="1" i="1" dirty="0">
                <a:solidFill>
                  <a:srgbClr val="FFFF00"/>
                </a:solidFill>
              </a:endParaRPr>
            </a:p>
          </p:txBody>
        </p:sp>
        <p:sp>
          <p:nvSpPr>
            <p:cNvPr id="19" name="Rectangle 18">
              <a:extLst>
                <a:ext uri="{FF2B5EF4-FFF2-40B4-BE49-F238E27FC236}">
                  <a16:creationId xmlns:a16="http://schemas.microsoft.com/office/drawing/2014/main" xmlns="" id="{D7518902-DF30-1172-A209-9DA615CF3A42}"/>
                </a:ext>
              </a:extLst>
            </p:cNvPr>
            <p:cNvSpPr/>
            <p:nvPr/>
          </p:nvSpPr>
          <p:spPr>
            <a:xfrm>
              <a:off x="757852" y="2735345"/>
              <a:ext cx="3869096" cy="337538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309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tomata of plants Clipart Vector PNG , SVG, EPS, PSD, AI">
            <a:extLst>
              <a:ext uri="{FF2B5EF4-FFF2-40B4-BE49-F238E27FC236}">
                <a16:creationId xmlns:a16="http://schemas.microsoft.com/office/drawing/2014/main" xmlns="" id="{6E59CE1D-B998-56DA-1E61-67D0B205F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574" y="1659668"/>
            <a:ext cx="3171825" cy="49434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40 Guard Cells Illustrations &amp; Clip Art - iStock">
            <a:extLst>
              <a:ext uri="{FF2B5EF4-FFF2-40B4-BE49-F238E27FC236}">
                <a16:creationId xmlns:a16="http://schemas.microsoft.com/office/drawing/2014/main" xmlns="" id="{71718A37-4287-FBB1-D8C8-EAC36C85E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18564"/>
            <a:ext cx="4960771" cy="39394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A8B89384-35C2-3555-28BD-E24FA493DE4F}"/>
              </a:ext>
            </a:extLst>
          </p:cNvPr>
          <p:cNvGrpSpPr/>
          <p:nvPr/>
        </p:nvGrpSpPr>
        <p:grpSpPr>
          <a:xfrm>
            <a:off x="5147210" y="254857"/>
            <a:ext cx="1897580" cy="611525"/>
            <a:chOff x="5000676" y="619760"/>
            <a:chExt cx="1897580" cy="611525"/>
          </a:xfrm>
        </p:grpSpPr>
        <p:sp>
          <p:nvSpPr>
            <p:cNvPr id="11" name="Rectangle: Rounded Corners 10">
              <a:extLst>
                <a:ext uri="{FF2B5EF4-FFF2-40B4-BE49-F238E27FC236}">
                  <a16:creationId xmlns:a16="http://schemas.microsoft.com/office/drawing/2014/main" xmlns="" id="{4FD6F3BF-FCAF-1ACB-2933-6D4ECE05DA32}"/>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2" name="Rectangle: Rounded Corners 11">
              <a:extLst>
                <a:ext uri="{FF2B5EF4-FFF2-40B4-BE49-F238E27FC236}">
                  <a16:creationId xmlns:a16="http://schemas.microsoft.com/office/drawing/2014/main" xmlns="" id="{09F33CBA-F514-F4AF-8D05-25C018E68B1F}"/>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xmlns="" id="{285B1FF0-1995-29E6-78BD-2CA797067AF5}"/>
              </a:ext>
            </a:extLst>
          </p:cNvPr>
          <p:cNvSpPr txBox="1"/>
          <p:nvPr/>
        </p:nvSpPr>
        <p:spPr>
          <a:xfrm>
            <a:off x="635213" y="1015649"/>
            <a:ext cx="11192097" cy="494751"/>
          </a:xfrm>
          <a:prstGeom prst="rect">
            <a:avLst/>
          </a:prstGeom>
          <a:noFill/>
        </p:spPr>
        <p:txBody>
          <a:bodyPr wrap="square" rtlCol="0">
            <a:spAutoFit/>
          </a:bodyPr>
          <a:lstStyle>
            <a:defPPr>
              <a:defRPr lang="en-US"/>
            </a:defPPr>
            <a:lvl1pPr algn="just">
              <a:lnSpc>
                <a:spcPct val="120000"/>
              </a:lnSpc>
              <a:defRPr sz="2400" b="1">
                <a:solidFill>
                  <a:srgbClr val="00B050"/>
                </a:solidFill>
              </a:defRPr>
            </a:lvl1pPr>
          </a:lstStyle>
          <a:p>
            <a:r>
              <a:rPr lang="vi-VN" dirty="0">
                <a:solidFill>
                  <a:schemeClr val="tx1"/>
                </a:solidFill>
              </a:rPr>
              <a:t>Nhờ có thoát hơi nước ở lá, nước được </a:t>
            </a:r>
            <a:r>
              <a:rPr lang="vi-VN" dirty="0">
                <a:solidFill>
                  <a:srgbClr val="FF0000"/>
                </a:solidFill>
              </a:rPr>
              <a:t>cung cấp tới từng tế bào của cây.</a:t>
            </a:r>
          </a:p>
        </p:txBody>
      </p:sp>
    </p:spTree>
    <p:extLst>
      <p:ext uri="{BB962C8B-B14F-4D97-AF65-F5344CB8AC3E}">
        <p14:creationId xmlns:p14="http://schemas.microsoft.com/office/powerpoint/2010/main" val="34090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0DBF1ABE-8590-450D-BB49-BDDCCF3EE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0">
            <a:extLst>
              <a:ext uri="{FF2B5EF4-FFF2-40B4-BE49-F238E27FC236}">
                <a16:creationId xmlns:a16="http://schemas.microsoft.com/office/drawing/2014/main" xmlns="" id="{C7D887A3-61AD-4674-BC53-8DFA8CF7B4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xmlns="" id="{479F0FB3-8461-462D-84A2-53106FBF4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xmlns="" id="{11E3C311-4E8A-45D9-97BF-07F5FD3469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Picture 3" descr="Aerial view of a lush green forest">
            <a:extLst>
              <a:ext uri="{FF2B5EF4-FFF2-40B4-BE49-F238E27FC236}">
                <a16:creationId xmlns:a16="http://schemas.microsoft.com/office/drawing/2014/main" xmlns="" id="{86D612D1-51DE-0907-10BA-A1F4547A9338}"/>
              </a:ext>
            </a:extLst>
          </p:cNvPr>
          <p:cNvPicPr>
            <a:picLocks noChangeAspect="1"/>
          </p:cNvPicPr>
          <p:nvPr/>
        </p:nvPicPr>
        <p:blipFill rotWithShape="1">
          <a:blip r:embed="rId2"/>
          <a:srcRect l="24708" r="28047" b="1"/>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4" name="TextBox 3">
            <a:extLst>
              <a:ext uri="{FF2B5EF4-FFF2-40B4-BE49-F238E27FC236}">
                <a16:creationId xmlns:a16="http://schemas.microsoft.com/office/drawing/2014/main" xmlns="" id="{3989387A-DE7D-CFA7-31E0-07F4E0FDBC3D}"/>
              </a:ext>
            </a:extLst>
          </p:cNvPr>
          <p:cNvSpPr txBox="1"/>
          <p:nvPr/>
        </p:nvSpPr>
        <p:spPr>
          <a:xfrm>
            <a:off x="438410" y="1302708"/>
            <a:ext cx="5498927" cy="2466894"/>
          </a:xfrm>
          <a:prstGeom prst="rect">
            <a:avLst/>
          </a:prstGeom>
          <a:noFill/>
        </p:spPr>
        <p:txBody>
          <a:bodyPr wrap="square" rtlCol="0">
            <a:spAutoFit/>
          </a:bodyPr>
          <a:lstStyle/>
          <a:p>
            <a:pPr>
              <a:lnSpc>
                <a:spcPct val="110000"/>
              </a:lnSpc>
            </a:pPr>
            <a:r>
              <a:rPr lang="vi-VN" sz="4800" b="1" dirty="0">
                <a:latin typeface="Arial" panose="020B0604020202020204" pitchFamily="34" charset="0"/>
                <a:cs typeface="Arial" panose="020B0604020202020204" pitchFamily="34" charset="0"/>
              </a:rPr>
              <a:t>CHÀO MỪNG CÁC EM ĐẾN VỚI BUỔI HỌC</a:t>
            </a:r>
            <a:endParaRPr lang="en-US" sz="4800" b="1" dirty="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xmlns="" id="{B2A2C0CC-3F5D-084C-4983-4F170A361866}"/>
              </a:ext>
            </a:extLst>
          </p:cNvPr>
          <p:cNvSpPr/>
          <p:nvPr/>
        </p:nvSpPr>
        <p:spPr>
          <a:xfrm>
            <a:off x="634350"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1" name="Flowchart: Connector 10">
            <a:extLst>
              <a:ext uri="{FF2B5EF4-FFF2-40B4-BE49-F238E27FC236}">
                <a16:creationId xmlns:a16="http://schemas.microsoft.com/office/drawing/2014/main" xmlns="" id="{BC23E2E5-FC3E-7216-9776-EC9A76F12656}"/>
              </a:ext>
            </a:extLst>
          </p:cNvPr>
          <p:cNvSpPr/>
          <p:nvPr/>
        </p:nvSpPr>
        <p:spPr>
          <a:xfrm>
            <a:off x="1034219"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2" name="Flowchart: Connector 11">
            <a:extLst>
              <a:ext uri="{FF2B5EF4-FFF2-40B4-BE49-F238E27FC236}">
                <a16:creationId xmlns:a16="http://schemas.microsoft.com/office/drawing/2014/main" xmlns="" id="{34809A6E-00EE-0107-2ED6-07E9822AFE49}"/>
              </a:ext>
            </a:extLst>
          </p:cNvPr>
          <p:cNvSpPr/>
          <p:nvPr/>
        </p:nvSpPr>
        <p:spPr>
          <a:xfrm>
            <a:off x="1434827"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5" name="TextBox 4">
            <a:extLst>
              <a:ext uri="{FF2B5EF4-FFF2-40B4-BE49-F238E27FC236}">
                <a16:creationId xmlns:a16="http://schemas.microsoft.com/office/drawing/2014/main" xmlns="" id="{FC14EF78-AA0D-8482-EE11-D07AD0CEB603}"/>
              </a:ext>
            </a:extLst>
          </p:cNvPr>
          <p:cNvSpPr txBox="1"/>
          <p:nvPr/>
        </p:nvSpPr>
        <p:spPr>
          <a:xfrm>
            <a:off x="634350" y="4234078"/>
            <a:ext cx="5577336"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Giáo viên:</a:t>
            </a:r>
            <a:endParaRPr lang="en-US" sz="2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689C3EF5-D233-2199-F0FD-03851432E2BD}"/>
              </a:ext>
            </a:extLst>
          </p:cNvPr>
          <p:cNvSpPr txBox="1"/>
          <p:nvPr/>
        </p:nvSpPr>
        <p:spPr>
          <a:xfrm>
            <a:off x="634350" y="4996331"/>
            <a:ext cx="5577336" cy="954107"/>
          </a:xfrm>
          <a:prstGeom prst="rect">
            <a:avLst/>
          </a:prstGeom>
          <a:noFill/>
        </p:spPr>
        <p:txBody>
          <a:bodyPr wrap="square" rtlCol="0">
            <a:spAutoFit/>
          </a:bodyPr>
          <a:lstStyle/>
          <a:p>
            <a:pPr algn="r"/>
            <a:r>
              <a:rPr lang="vi-VN" sz="2800" b="1" dirty="0">
                <a:solidFill>
                  <a:srgbClr val="C00000"/>
                </a:solidFill>
                <a:latin typeface="Arial" panose="020B0604020202020204" pitchFamily="34" charset="0"/>
                <a:cs typeface="Arial" panose="020B0604020202020204" pitchFamily="34" charset="0"/>
              </a:rPr>
              <a:t>Khoa học tự nhiên 7</a:t>
            </a:r>
          </a:p>
          <a:p>
            <a:pPr algn="r"/>
            <a:r>
              <a:rPr lang="vi-VN" sz="2800" b="1" dirty="0">
                <a:solidFill>
                  <a:srgbClr val="C00000"/>
                </a:solidFill>
                <a:latin typeface="Arial" panose="020B0604020202020204" pitchFamily="34" charset="0"/>
                <a:cs typeface="Arial" panose="020B0604020202020204" pitchFamily="34" charset="0"/>
              </a:rPr>
              <a:t>Năm học: 2022 – 2023 </a:t>
            </a:r>
            <a:endParaRPr lang="en-US" sz="2800" b="1" dirty="0">
              <a:solidFill>
                <a:srgbClr val="C00000"/>
              </a:solidFill>
              <a:latin typeface="Arial" panose="020B0604020202020204" pitchFamily="34" charset="0"/>
              <a:cs typeface="Arial" panose="020B0604020202020204" pitchFamily="34" charset="0"/>
            </a:endParaRPr>
          </a:p>
        </p:txBody>
      </p:sp>
      <p:pic>
        <p:nvPicPr>
          <p:cNvPr id="19" name="Picture 2" descr="TLTH - Bộ SGK Lớp 6 - Kết nối tri thức với cuộc sống - Công ty Cổ phần Đầu  tư và Phát triển Giáo dục Phương Nam">
            <a:extLst>
              <a:ext uri="{FF2B5EF4-FFF2-40B4-BE49-F238E27FC236}">
                <a16:creationId xmlns:a16="http://schemas.microsoft.com/office/drawing/2014/main" xmlns="" id="{B0C2F1F1-8CDA-E0F1-FF66-0BF620E52A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3953" y="4890211"/>
            <a:ext cx="1166346" cy="116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52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grass, plant&#10;&#10;Description automatically generated">
            <a:extLst>
              <a:ext uri="{FF2B5EF4-FFF2-40B4-BE49-F238E27FC236}">
                <a16:creationId xmlns:a16="http://schemas.microsoft.com/office/drawing/2014/main" xmlns="" id="{C3076B71-88A0-44BF-A774-77B32D054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ECAD158F-3C78-46E6-B9BD-572B11A58A4F}"/>
              </a:ext>
            </a:extLst>
          </p:cNvPr>
          <p:cNvSpPr txBox="1"/>
          <p:nvPr/>
        </p:nvSpPr>
        <p:spPr>
          <a:xfrm>
            <a:off x="725658" y="5267741"/>
            <a:ext cx="10740683" cy="1389996"/>
          </a:xfrm>
          <a:prstGeom prst="rect">
            <a:avLst/>
          </a:prstGeom>
          <a:noFill/>
        </p:spPr>
        <p:txBody>
          <a:bodyPr wrap="square" rtlCol="0">
            <a:spAutoFit/>
          </a:bodyPr>
          <a:lstStyle/>
          <a:p>
            <a:pPr algn="just">
              <a:lnSpc>
                <a:spcPct val="120000"/>
              </a:lnSpc>
            </a:pPr>
            <a:r>
              <a:rPr lang="vi-VN" sz="2400" b="1" i="1" dirty="0">
                <a:solidFill>
                  <a:srgbClr val="FFFF00"/>
                </a:solidFill>
              </a:rPr>
              <a:t>Thoát hơi nước </a:t>
            </a:r>
            <a:r>
              <a:rPr lang="vi-VN" sz="2400" b="1" i="1" dirty="0">
                <a:solidFill>
                  <a:schemeClr val="bg1"/>
                </a:solidFill>
              </a:rPr>
              <a:t>là động lực đầu trên của dòng đi lên, đóng vai trò như </a:t>
            </a:r>
            <a:r>
              <a:rPr lang="vi-VN" sz="2400" b="1" i="1" dirty="0">
                <a:solidFill>
                  <a:srgbClr val="FFC000"/>
                </a:solidFill>
              </a:rPr>
              <a:t>lực kéo</a:t>
            </a:r>
            <a:r>
              <a:rPr lang="vi-VN" sz="2400" b="1" i="1" dirty="0">
                <a:solidFill>
                  <a:schemeClr val="bg1"/>
                </a:solidFill>
              </a:rPr>
              <a:t> giúp vận chuyển dòng </a:t>
            </a:r>
            <a:r>
              <a:rPr lang="vi-VN" sz="2400" b="1" i="1" dirty="0">
                <a:solidFill>
                  <a:srgbClr val="00B0F0"/>
                </a:solidFill>
              </a:rPr>
              <a:t>nước và các chất khoáng</a:t>
            </a:r>
            <a:r>
              <a:rPr lang="vi-VN" sz="2400" b="1" i="1" dirty="0">
                <a:solidFill>
                  <a:schemeClr val="bg1"/>
                </a:solidFill>
              </a:rPr>
              <a:t> từ rễ lên lá và đến các bộ phận khác của cây trên mặt đất. </a:t>
            </a:r>
            <a:endParaRPr lang="en-US" sz="2400" b="1" i="1" dirty="0">
              <a:solidFill>
                <a:schemeClr val="bg1"/>
              </a:solidFill>
            </a:endParaRPr>
          </a:p>
        </p:txBody>
      </p:sp>
      <p:sp>
        <p:nvSpPr>
          <p:cNvPr id="4" name="Freeform: Shape 3">
            <a:extLst>
              <a:ext uri="{FF2B5EF4-FFF2-40B4-BE49-F238E27FC236}">
                <a16:creationId xmlns:a16="http://schemas.microsoft.com/office/drawing/2014/main" xmlns="" id="{DF8DF505-DE0F-41D4-9839-792FDC4F46F4}"/>
              </a:ext>
            </a:extLst>
          </p:cNvPr>
          <p:cNvSpPr/>
          <p:nvPr/>
        </p:nvSpPr>
        <p:spPr>
          <a:xfrm>
            <a:off x="4136994" y="843379"/>
            <a:ext cx="2192785" cy="4424362"/>
          </a:xfrm>
          <a:custGeom>
            <a:avLst/>
            <a:gdLst>
              <a:gd name="connsiteX0" fmla="*/ 0 w 2192785"/>
              <a:gd name="connsiteY0" fmla="*/ 4350058 h 4424362"/>
              <a:gd name="connsiteX1" fmla="*/ 1020932 w 2192785"/>
              <a:gd name="connsiteY1" fmla="*/ 4412202 h 4424362"/>
              <a:gd name="connsiteX2" fmla="*/ 1669002 w 2192785"/>
              <a:gd name="connsiteY2" fmla="*/ 4136994 h 4424362"/>
              <a:gd name="connsiteX3" fmla="*/ 2032987 w 2192785"/>
              <a:gd name="connsiteY3" fmla="*/ 3497802 h 4424362"/>
              <a:gd name="connsiteX4" fmla="*/ 2112886 w 2192785"/>
              <a:gd name="connsiteY4" fmla="*/ 2911875 h 4424362"/>
              <a:gd name="connsiteX5" fmla="*/ 2032987 w 2192785"/>
              <a:gd name="connsiteY5" fmla="*/ 2210539 h 4424362"/>
              <a:gd name="connsiteX6" fmla="*/ 2006354 w 2192785"/>
              <a:gd name="connsiteY6" fmla="*/ 1562470 h 4424362"/>
              <a:gd name="connsiteX7" fmla="*/ 1961965 w 2192785"/>
              <a:gd name="connsiteY7" fmla="*/ 923277 h 4424362"/>
              <a:gd name="connsiteX8" fmla="*/ 2032987 w 2192785"/>
              <a:gd name="connsiteY8" fmla="*/ 443883 h 4424362"/>
              <a:gd name="connsiteX9" fmla="*/ 2192785 w 2192785"/>
              <a:gd name="connsiteY9" fmla="*/ 0 h 442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2785" h="4424362">
                <a:moveTo>
                  <a:pt x="0" y="4350058"/>
                </a:moveTo>
                <a:cubicBezTo>
                  <a:pt x="371382" y="4398885"/>
                  <a:pt x="742765" y="4447713"/>
                  <a:pt x="1020932" y="4412202"/>
                </a:cubicBezTo>
                <a:cubicBezTo>
                  <a:pt x="1299099" y="4376691"/>
                  <a:pt x="1500326" y="4289394"/>
                  <a:pt x="1669002" y="4136994"/>
                </a:cubicBezTo>
                <a:cubicBezTo>
                  <a:pt x="1837678" y="3984594"/>
                  <a:pt x="1959006" y="3701989"/>
                  <a:pt x="2032987" y="3497802"/>
                </a:cubicBezTo>
                <a:cubicBezTo>
                  <a:pt x="2106968" y="3293615"/>
                  <a:pt x="2112886" y="3126419"/>
                  <a:pt x="2112886" y="2911875"/>
                </a:cubicBezTo>
                <a:cubicBezTo>
                  <a:pt x="2112886" y="2697331"/>
                  <a:pt x="2050742" y="2435440"/>
                  <a:pt x="2032987" y="2210539"/>
                </a:cubicBezTo>
                <a:cubicBezTo>
                  <a:pt x="2015232" y="1985638"/>
                  <a:pt x="2018191" y="1777014"/>
                  <a:pt x="2006354" y="1562470"/>
                </a:cubicBezTo>
                <a:cubicBezTo>
                  <a:pt x="1994517" y="1347926"/>
                  <a:pt x="1957526" y="1109708"/>
                  <a:pt x="1961965" y="923277"/>
                </a:cubicBezTo>
                <a:cubicBezTo>
                  <a:pt x="1966404" y="736846"/>
                  <a:pt x="1994517" y="597762"/>
                  <a:pt x="2032987" y="443883"/>
                </a:cubicBezTo>
                <a:cubicBezTo>
                  <a:pt x="2071457" y="290003"/>
                  <a:pt x="2132121" y="145001"/>
                  <a:pt x="2192785" y="0"/>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2292276D-1352-45C4-A66A-C3A31EFCB2F5}"/>
              </a:ext>
            </a:extLst>
          </p:cNvPr>
          <p:cNvSpPr/>
          <p:nvPr/>
        </p:nvSpPr>
        <p:spPr>
          <a:xfrm>
            <a:off x="5762625" y="1733550"/>
            <a:ext cx="1743075" cy="3400425"/>
          </a:xfrm>
          <a:custGeom>
            <a:avLst/>
            <a:gdLst>
              <a:gd name="connsiteX0" fmla="*/ 1743075 w 1743075"/>
              <a:gd name="connsiteY0" fmla="*/ 3400425 h 3400425"/>
              <a:gd name="connsiteX1" fmla="*/ 1123950 w 1743075"/>
              <a:gd name="connsiteY1" fmla="*/ 2924175 h 3400425"/>
              <a:gd name="connsiteX2" fmla="*/ 685800 w 1743075"/>
              <a:gd name="connsiteY2" fmla="*/ 2638425 h 3400425"/>
              <a:gd name="connsiteX3" fmla="*/ 514350 w 1743075"/>
              <a:gd name="connsiteY3" fmla="*/ 2324100 h 3400425"/>
              <a:gd name="connsiteX4" fmla="*/ 428625 w 1743075"/>
              <a:gd name="connsiteY4" fmla="*/ 1524000 h 3400425"/>
              <a:gd name="connsiteX5" fmla="*/ 381000 w 1743075"/>
              <a:gd name="connsiteY5" fmla="*/ 581025 h 3400425"/>
              <a:gd name="connsiteX6" fmla="*/ 114300 w 1743075"/>
              <a:gd name="connsiteY6" fmla="*/ 114300 h 3400425"/>
              <a:gd name="connsiteX7" fmla="*/ 0 w 1743075"/>
              <a:gd name="connsiteY7"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3075" h="3400425">
                <a:moveTo>
                  <a:pt x="1743075" y="3400425"/>
                </a:moveTo>
                <a:cubicBezTo>
                  <a:pt x="1521618" y="3225800"/>
                  <a:pt x="1300162" y="3051175"/>
                  <a:pt x="1123950" y="2924175"/>
                </a:cubicBezTo>
                <a:cubicBezTo>
                  <a:pt x="947737" y="2797175"/>
                  <a:pt x="787400" y="2738437"/>
                  <a:pt x="685800" y="2638425"/>
                </a:cubicBezTo>
                <a:cubicBezTo>
                  <a:pt x="584200" y="2538412"/>
                  <a:pt x="557212" y="2509837"/>
                  <a:pt x="514350" y="2324100"/>
                </a:cubicBezTo>
                <a:cubicBezTo>
                  <a:pt x="471487" y="2138362"/>
                  <a:pt x="450850" y="1814512"/>
                  <a:pt x="428625" y="1524000"/>
                </a:cubicBezTo>
                <a:cubicBezTo>
                  <a:pt x="406400" y="1233487"/>
                  <a:pt x="433387" y="815975"/>
                  <a:pt x="381000" y="581025"/>
                </a:cubicBezTo>
                <a:cubicBezTo>
                  <a:pt x="328613" y="346075"/>
                  <a:pt x="177800" y="211137"/>
                  <a:pt x="114300" y="114300"/>
                </a:cubicBezTo>
                <a:cubicBezTo>
                  <a:pt x="50800" y="17463"/>
                  <a:pt x="25400" y="8731"/>
                  <a:pt x="0" y="0"/>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D5DAD8D4-AADB-4592-B714-7D838FA8F793}"/>
              </a:ext>
            </a:extLst>
          </p:cNvPr>
          <p:cNvGrpSpPr/>
          <p:nvPr/>
        </p:nvGrpSpPr>
        <p:grpSpPr>
          <a:xfrm>
            <a:off x="275257" y="356663"/>
            <a:ext cx="4489783" cy="944880"/>
            <a:chOff x="122857" y="304800"/>
            <a:chExt cx="4489783" cy="944880"/>
          </a:xfrm>
        </p:grpSpPr>
        <p:sp>
          <p:nvSpPr>
            <p:cNvPr id="8" name="Rectangle: Rounded Corners 7">
              <a:extLst>
                <a:ext uri="{FF2B5EF4-FFF2-40B4-BE49-F238E27FC236}">
                  <a16:creationId xmlns:a16="http://schemas.microsoft.com/office/drawing/2014/main" xmlns="" id="{2FCAC864-BADB-4991-9528-C5F36219944D}"/>
                </a:ext>
              </a:extLst>
            </p:cNvPr>
            <p:cNvSpPr/>
            <p:nvPr/>
          </p:nvSpPr>
          <p:spPr>
            <a:xfrm>
              <a:off x="122857" y="304800"/>
              <a:ext cx="4489783" cy="94488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7AFEB076-5599-4F1A-904A-30132F8C2D26}"/>
                </a:ext>
              </a:extLst>
            </p:cNvPr>
            <p:cNvSpPr txBox="1"/>
            <p:nvPr/>
          </p:nvSpPr>
          <p:spPr>
            <a:xfrm>
              <a:off x="424846" y="361741"/>
              <a:ext cx="3891280" cy="830997"/>
            </a:xfrm>
            <a:prstGeom prst="rect">
              <a:avLst/>
            </a:prstGeom>
            <a:noFill/>
          </p:spPr>
          <p:txBody>
            <a:bodyPr wrap="square" rtlCol="0">
              <a:spAutoFit/>
            </a:bodyPr>
            <a:lstStyle/>
            <a:p>
              <a:pPr algn="ctr"/>
              <a:r>
                <a:rPr lang="vi-VN" sz="2400" b="1" i="1" dirty="0"/>
                <a:t>Ý nghĩa của sự thoát hơi nước ở lá</a:t>
              </a:r>
              <a:endParaRPr lang="en-US" sz="2400" b="1" i="1" dirty="0"/>
            </a:p>
          </p:txBody>
        </p:sp>
      </p:grpSp>
      <p:grpSp>
        <p:nvGrpSpPr>
          <p:cNvPr id="10" name="Group 9">
            <a:extLst>
              <a:ext uri="{FF2B5EF4-FFF2-40B4-BE49-F238E27FC236}">
                <a16:creationId xmlns:a16="http://schemas.microsoft.com/office/drawing/2014/main" xmlns="" id="{15A95AC3-0732-1442-E72D-7DEEAD52B903}"/>
              </a:ext>
            </a:extLst>
          </p:cNvPr>
          <p:cNvGrpSpPr/>
          <p:nvPr/>
        </p:nvGrpSpPr>
        <p:grpSpPr>
          <a:xfrm>
            <a:off x="275257" y="4497398"/>
            <a:ext cx="1897580" cy="611525"/>
            <a:chOff x="5000676" y="619760"/>
            <a:chExt cx="1897580" cy="611525"/>
          </a:xfrm>
        </p:grpSpPr>
        <p:sp>
          <p:nvSpPr>
            <p:cNvPr id="11" name="Rectangle: Rounded Corners 10">
              <a:extLst>
                <a:ext uri="{FF2B5EF4-FFF2-40B4-BE49-F238E27FC236}">
                  <a16:creationId xmlns:a16="http://schemas.microsoft.com/office/drawing/2014/main" xmlns="" id="{F1C3D62E-124C-A8E9-93DD-9B46FC2A517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2" name="Rectangle: Rounded Corners 11">
              <a:extLst>
                <a:ext uri="{FF2B5EF4-FFF2-40B4-BE49-F238E27FC236}">
                  <a16:creationId xmlns:a16="http://schemas.microsoft.com/office/drawing/2014/main" xmlns="" id="{5455FEA9-F3B0-FECC-5960-65B25502B45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9335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4" repeatCount="indefinite"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8E1D875-32C9-A404-D57E-DE6CA9462392}"/>
              </a:ext>
            </a:extLst>
          </p:cNvPr>
          <p:cNvGrpSpPr/>
          <p:nvPr/>
        </p:nvGrpSpPr>
        <p:grpSpPr>
          <a:xfrm>
            <a:off x="2754129" y="5907392"/>
            <a:ext cx="6915964" cy="733149"/>
            <a:chOff x="2468190" y="5625042"/>
            <a:chExt cx="6915964" cy="733149"/>
          </a:xfrm>
        </p:grpSpPr>
        <p:sp>
          <p:nvSpPr>
            <p:cNvPr id="4" name="Rectangle: Rounded Corners 3">
              <a:extLst>
                <a:ext uri="{FF2B5EF4-FFF2-40B4-BE49-F238E27FC236}">
                  <a16:creationId xmlns:a16="http://schemas.microsoft.com/office/drawing/2014/main" xmlns="" id="{757FAB64-2963-92E5-5B1B-EECB332B2AC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Hình 30.4</a:t>
              </a:r>
              <a:endParaRPr lang="en-US" b="1" dirty="0"/>
            </a:p>
          </p:txBody>
        </p:sp>
        <p:sp>
          <p:nvSpPr>
            <p:cNvPr id="5" name="TextBox 4">
              <a:extLst>
                <a:ext uri="{FF2B5EF4-FFF2-40B4-BE49-F238E27FC236}">
                  <a16:creationId xmlns:a16="http://schemas.microsoft.com/office/drawing/2014/main" xmlns="" id="{C01A09B3-6518-15D9-F273-4296E49CE30A}"/>
                </a:ext>
              </a:extLst>
            </p:cNvPr>
            <p:cNvSpPr txBox="1"/>
            <p:nvPr/>
          </p:nvSpPr>
          <p:spPr>
            <a:xfrm>
              <a:off x="3799840" y="5625042"/>
              <a:ext cx="5584314" cy="733149"/>
            </a:xfrm>
            <a:prstGeom prst="rect">
              <a:avLst/>
            </a:prstGeom>
            <a:noFill/>
          </p:spPr>
          <p:txBody>
            <a:bodyPr wrap="square" rtlCol="0">
              <a:spAutoFit/>
            </a:bodyPr>
            <a:lstStyle/>
            <a:p>
              <a:pPr algn="ctr">
                <a:lnSpc>
                  <a:spcPct val="120000"/>
                </a:lnSpc>
              </a:pPr>
              <a:r>
                <a:rPr lang="vi-VN" dirty="0"/>
                <a:t>Khí khổng mở giúp hơi nước, O</a:t>
              </a:r>
              <a:r>
                <a:rPr lang="vi-VN" baseline="-25000" dirty="0"/>
                <a:t>2</a:t>
              </a:r>
              <a:r>
                <a:rPr lang="vi-VN" dirty="0"/>
                <a:t> và nước giải phóng ra ngoài không khí và CO</a:t>
              </a:r>
              <a:r>
                <a:rPr lang="vi-VN" baseline="-25000" dirty="0"/>
                <a:t>2</a:t>
              </a:r>
              <a:r>
                <a:rPr lang="vi-VN" dirty="0"/>
                <a:t> khuếch tán vào lá</a:t>
              </a:r>
              <a:endParaRPr lang="en-US" dirty="0"/>
            </a:p>
          </p:txBody>
        </p:sp>
      </p:grpSp>
      <p:grpSp>
        <p:nvGrpSpPr>
          <p:cNvPr id="15" name="Group 14">
            <a:extLst>
              <a:ext uri="{FF2B5EF4-FFF2-40B4-BE49-F238E27FC236}">
                <a16:creationId xmlns:a16="http://schemas.microsoft.com/office/drawing/2014/main" xmlns="" id="{57E6EC2D-2E32-06D6-0292-2B7426CD53E2}"/>
              </a:ext>
            </a:extLst>
          </p:cNvPr>
          <p:cNvGrpSpPr/>
          <p:nvPr/>
        </p:nvGrpSpPr>
        <p:grpSpPr>
          <a:xfrm>
            <a:off x="1403279" y="795489"/>
            <a:ext cx="9047238" cy="5150814"/>
            <a:chOff x="1403279" y="795489"/>
            <a:chExt cx="9047238" cy="5150814"/>
          </a:xfrm>
        </p:grpSpPr>
        <p:pic>
          <p:nvPicPr>
            <p:cNvPr id="2" name="Picture 4" descr="Gaseous Exchange for Photosynthesis Plants produce their own food by the  process of photosynthesis. In photosynthesis, the plant uses water and  carbon dioxide from the atmosphere to produce food with the help of  sunlight and chlorophyll. The plant ...">
              <a:extLst>
                <a:ext uri="{FF2B5EF4-FFF2-40B4-BE49-F238E27FC236}">
                  <a16:creationId xmlns:a16="http://schemas.microsoft.com/office/drawing/2014/main" xmlns="" id="{351C57DC-BCD8-6B6C-6122-8F1F29E6A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329"/>
            <a:stretch/>
          </p:blipFill>
          <p:spPr bwMode="auto">
            <a:xfrm>
              <a:off x="1403279" y="795489"/>
              <a:ext cx="8819520" cy="51508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D11D3BF1-DD03-F7E9-0F4A-A5BC192644C5}"/>
                </a:ext>
              </a:extLst>
            </p:cNvPr>
            <p:cNvSpPr/>
            <p:nvPr/>
          </p:nvSpPr>
          <p:spPr>
            <a:xfrm>
              <a:off x="7565720" y="1699929"/>
              <a:ext cx="2884797"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Khí khổng mở</a:t>
              </a:r>
              <a:endParaRPr lang="en-US" sz="2400" b="1" dirty="0">
                <a:solidFill>
                  <a:schemeClr val="tx1"/>
                </a:solidFill>
              </a:endParaRPr>
            </a:p>
          </p:txBody>
        </p:sp>
        <p:sp>
          <p:nvSpPr>
            <p:cNvPr id="7" name="Rectangle 6">
              <a:extLst>
                <a:ext uri="{FF2B5EF4-FFF2-40B4-BE49-F238E27FC236}">
                  <a16:creationId xmlns:a16="http://schemas.microsoft.com/office/drawing/2014/main" xmlns="" id="{744CEB57-045E-0101-AAF2-865A1D78FFF1}"/>
                </a:ext>
              </a:extLst>
            </p:cNvPr>
            <p:cNvSpPr/>
            <p:nvPr/>
          </p:nvSpPr>
          <p:spPr>
            <a:xfrm>
              <a:off x="7061649" y="5370106"/>
              <a:ext cx="2884797"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Khí khổng đóng</a:t>
              </a:r>
              <a:endParaRPr lang="en-US" sz="2400" b="1" dirty="0">
                <a:solidFill>
                  <a:schemeClr val="tx1"/>
                </a:solidFill>
              </a:endParaRPr>
            </a:p>
          </p:txBody>
        </p:sp>
        <p:sp>
          <p:nvSpPr>
            <p:cNvPr id="12" name="Rectangle 11">
              <a:extLst>
                <a:ext uri="{FF2B5EF4-FFF2-40B4-BE49-F238E27FC236}">
                  <a16:creationId xmlns:a16="http://schemas.microsoft.com/office/drawing/2014/main" xmlns="" id="{47301C46-D0D0-F8BE-83A6-E9B4A35AB45E}"/>
                </a:ext>
              </a:extLst>
            </p:cNvPr>
            <p:cNvSpPr/>
            <p:nvPr/>
          </p:nvSpPr>
          <p:spPr>
            <a:xfrm>
              <a:off x="8615342" y="2611702"/>
              <a:ext cx="89191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H</a:t>
              </a:r>
              <a:r>
                <a:rPr lang="vi-VN" sz="2400" b="1" baseline="-25000" dirty="0">
                  <a:solidFill>
                    <a:schemeClr val="tx1"/>
                  </a:solidFill>
                </a:rPr>
                <a:t>2</a:t>
              </a:r>
              <a:r>
                <a:rPr lang="vi-VN" sz="2400" b="1" dirty="0">
                  <a:solidFill>
                    <a:schemeClr val="tx1"/>
                  </a:solidFill>
                </a:rPr>
                <a:t>O</a:t>
              </a:r>
              <a:endParaRPr lang="en-US" sz="2400" b="1" dirty="0">
                <a:solidFill>
                  <a:schemeClr val="tx1"/>
                </a:solidFill>
              </a:endParaRPr>
            </a:p>
          </p:txBody>
        </p:sp>
        <p:sp>
          <p:nvSpPr>
            <p:cNvPr id="13" name="Rectangle 12">
              <a:extLst>
                <a:ext uri="{FF2B5EF4-FFF2-40B4-BE49-F238E27FC236}">
                  <a16:creationId xmlns:a16="http://schemas.microsoft.com/office/drawing/2014/main" xmlns="" id="{0433EB6F-EF8A-E2CC-21FB-A005BC373FFF}"/>
                </a:ext>
              </a:extLst>
            </p:cNvPr>
            <p:cNvSpPr/>
            <p:nvPr/>
          </p:nvSpPr>
          <p:spPr>
            <a:xfrm>
              <a:off x="9029480" y="4308340"/>
              <a:ext cx="891914" cy="367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O</a:t>
              </a:r>
              <a:r>
                <a:rPr lang="vi-VN" sz="2400" b="1" baseline="-25000" dirty="0">
                  <a:solidFill>
                    <a:schemeClr val="tx1"/>
                  </a:solidFill>
                </a:rPr>
                <a:t>2</a:t>
              </a:r>
              <a:endParaRPr lang="en-US" sz="2400" b="1" dirty="0">
                <a:solidFill>
                  <a:schemeClr val="tx1"/>
                </a:solidFill>
              </a:endParaRPr>
            </a:p>
          </p:txBody>
        </p:sp>
        <p:sp>
          <p:nvSpPr>
            <p:cNvPr id="14" name="Rectangle 13">
              <a:extLst>
                <a:ext uri="{FF2B5EF4-FFF2-40B4-BE49-F238E27FC236}">
                  <a16:creationId xmlns:a16="http://schemas.microsoft.com/office/drawing/2014/main" xmlns="" id="{80C750BD-2E4E-41B9-9C57-92AC8EAB8239}"/>
                </a:ext>
              </a:extLst>
            </p:cNvPr>
            <p:cNvSpPr/>
            <p:nvPr/>
          </p:nvSpPr>
          <p:spPr>
            <a:xfrm>
              <a:off x="5730521" y="1915162"/>
              <a:ext cx="870695" cy="39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CO</a:t>
              </a:r>
              <a:r>
                <a:rPr lang="vi-VN" sz="2400" b="1" baseline="-25000" dirty="0">
                  <a:solidFill>
                    <a:schemeClr val="tx1"/>
                  </a:solidFill>
                </a:rPr>
                <a:t>2</a:t>
              </a:r>
              <a:endParaRPr lang="en-US" sz="2400" b="1" dirty="0">
                <a:solidFill>
                  <a:schemeClr val="tx1"/>
                </a:solidFill>
              </a:endParaRPr>
            </a:p>
          </p:txBody>
        </p:sp>
      </p:grpSp>
      <p:sp>
        <p:nvSpPr>
          <p:cNvPr id="16" name="TextBox 15">
            <a:extLst>
              <a:ext uri="{FF2B5EF4-FFF2-40B4-BE49-F238E27FC236}">
                <a16:creationId xmlns:a16="http://schemas.microsoft.com/office/drawing/2014/main" xmlns="" id="{F5E088B5-803F-5B7A-D0CC-32FE2DE52CDA}"/>
              </a:ext>
            </a:extLst>
          </p:cNvPr>
          <p:cNvSpPr txBox="1"/>
          <p:nvPr/>
        </p:nvSpPr>
        <p:spPr>
          <a:xfrm>
            <a:off x="2251238" y="250913"/>
            <a:ext cx="9635962" cy="1389996"/>
          </a:xfrm>
          <a:prstGeom prst="rect">
            <a:avLst/>
          </a:prstGeom>
          <a:noFill/>
        </p:spPr>
        <p:txBody>
          <a:bodyPr wrap="square" rtlCol="0">
            <a:spAutoFit/>
          </a:bodyPr>
          <a:lstStyle/>
          <a:p>
            <a:pPr algn="just">
              <a:lnSpc>
                <a:spcPct val="120000"/>
              </a:lnSpc>
            </a:pPr>
            <a:r>
              <a:rPr lang="vi-VN" sz="2400" b="1" dirty="0"/>
              <a:t>Khi khổng mở rộng </a:t>
            </a:r>
            <a:r>
              <a:rPr lang="vi-VN" sz="2400" dirty="0"/>
              <a:t>trong quá trình thoát hơi nước tạo điều kiện cho khí </a:t>
            </a:r>
            <a:r>
              <a:rPr lang="vi-VN" sz="2400" b="1" dirty="0">
                <a:solidFill>
                  <a:srgbClr val="FF0000"/>
                </a:solidFill>
              </a:rPr>
              <a:t>CO</a:t>
            </a:r>
            <a:r>
              <a:rPr lang="vi-VN" sz="2400" b="1" baseline="-25000" dirty="0">
                <a:solidFill>
                  <a:srgbClr val="FF0000"/>
                </a:solidFill>
              </a:rPr>
              <a:t>2</a:t>
            </a:r>
            <a:r>
              <a:rPr lang="vi-VN" sz="2400" b="1" dirty="0">
                <a:solidFill>
                  <a:srgbClr val="FF0000"/>
                </a:solidFill>
              </a:rPr>
              <a:t> đi vào bên trong tế bào lá</a:t>
            </a:r>
            <a:r>
              <a:rPr lang="vi-VN" sz="2400" dirty="0"/>
              <a:t>, cung cấp n</a:t>
            </a:r>
            <a:r>
              <a:rPr lang="vi-VN" sz="2400" b="1" dirty="0">
                <a:solidFill>
                  <a:srgbClr val="0070C0"/>
                </a:solidFill>
              </a:rPr>
              <a:t>guyên liệu cho quá trình quang hợp</a:t>
            </a:r>
            <a:r>
              <a:rPr lang="vi-VN" sz="2400" dirty="0"/>
              <a:t> và giải phóng </a:t>
            </a:r>
            <a:r>
              <a:rPr lang="vi-VN" sz="2400" b="1" dirty="0">
                <a:solidFill>
                  <a:srgbClr val="218B5D"/>
                </a:solidFill>
              </a:rPr>
              <a:t>O</a:t>
            </a:r>
            <a:r>
              <a:rPr lang="vi-VN" sz="2400" b="1" baseline="-25000" dirty="0">
                <a:solidFill>
                  <a:srgbClr val="218B5D"/>
                </a:solidFill>
              </a:rPr>
              <a:t>2</a:t>
            </a:r>
            <a:r>
              <a:rPr lang="vi-VN" sz="2400" b="1" dirty="0">
                <a:solidFill>
                  <a:srgbClr val="218B5D"/>
                </a:solidFill>
              </a:rPr>
              <a:t> ra ngoài không khí.</a:t>
            </a:r>
            <a:endParaRPr lang="en-US" sz="2400" b="1" dirty="0">
              <a:solidFill>
                <a:srgbClr val="218B5D"/>
              </a:solidFill>
            </a:endParaRPr>
          </a:p>
        </p:txBody>
      </p:sp>
      <p:grpSp>
        <p:nvGrpSpPr>
          <p:cNvPr id="17" name="Group 16">
            <a:extLst>
              <a:ext uri="{FF2B5EF4-FFF2-40B4-BE49-F238E27FC236}">
                <a16:creationId xmlns:a16="http://schemas.microsoft.com/office/drawing/2014/main" xmlns="" id="{D856CB62-5920-DB4D-8DF3-EC7AC77A4875}"/>
              </a:ext>
            </a:extLst>
          </p:cNvPr>
          <p:cNvGrpSpPr/>
          <p:nvPr/>
        </p:nvGrpSpPr>
        <p:grpSpPr>
          <a:xfrm>
            <a:off x="125940" y="489726"/>
            <a:ext cx="1897580" cy="611525"/>
            <a:chOff x="5000676" y="619760"/>
            <a:chExt cx="1897580" cy="611525"/>
          </a:xfrm>
        </p:grpSpPr>
        <p:sp>
          <p:nvSpPr>
            <p:cNvPr id="18" name="Rectangle: Rounded Corners 17">
              <a:extLst>
                <a:ext uri="{FF2B5EF4-FFF2-40B4-BE49-F238E27FC236}">
                  <a16:creationId xmlns:a16="http://schemas.microsoft.com/office/drawing/2014/main" xmlns="" id="{77ED5BE1-2471-FBD6-E361-7AC679C9F409}"/>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9" name="Rectangle: Rounded Corners 18">
              <a:extLst>
                <a:ext uri="{FF2B5EF4-FFF2-40B4-BE49-F238E27FC236}">
                  <a16:creationId xmlns:a16="http://schemas.microsoft.com/office/drawing/2014/main" xmlns="" id="{D8D988E1-F4CC-7A29-BDFD-F7B1B98A0AC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80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xmlns="" id="{5D9FC6AC-4A12-4825-8ABE-0732B8EF4D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ranspiration - Energy Education">
            <a:extLst>
              <a:ext uri="{FF2B5EF4-FFF2-40B4-BE49-F238E27FC236}">
                <a16:creationId xmlns:a16="http://schemas.microsoft.com/office/drawing/2014/main" xmlns="" id="{B39B8550-68EE-3D5B-6976-086C6CD78B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01"/>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0BCC651A-7931-F6C3-0104-A82EC6DB254C}"/>
              </a:ext>
            </a:extLst>
          </p:cNvPr>
          <p:cNvGrpSpPr/>
          <p:nvPr/>
        </p:nvGrpSpPr>
        <p:grpSpPr>
          <a:xfrm>
            <a:off x="3048" y="4385188"/>
            <a:ext cx="12188952" cy="1952982"/>
            <a:chOff x="3048" y="4385188"/>
            <a:chExt cx="12188952" cy="1750142"/>
          </a:xfrm>
        </p:grpSpPr>
        <p:sp>
          <p:nvSpPr>
            <p:cNvPr id="8" name="Rectangle 7">
              <a:extLst>
                <a:ext uri="{FF2B5EF4-FFF2-40B4-BE49-F238E27FC236}">
                  <a16:creationId xmlns:a16="http://schemas.microsoft.com/office/drawing/2014/main" xmlns="" id="{1E9AC6FB-DBDA-440D-5E52-B627B1F8D884}"/>
                </a:ext>
              </a:extLst>
            </p:cNvPr>
            <p:cNvSpPr/>
            <p:nvPr/>
          </p:nvSpPr>
          <p:spPr>
            <a:xfrm>
              <a:off x="3048" y="4385188"/>
              <a:ext cx="12188952" cy="175014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96005398-F4BB-F567-E2E0-47415277A553}"/>
                </a:ext>
              </a:extLst>
            </p:cNvPr>
            <p:cNvSpPr txBox="1"/>
            <p:nvPr/>
          </p:nvSpPr>
          <p:spPr>
            <a:xfrm>
              <a:off x="484718" y="4602522"/>
              <a:ext cx="11219516" cy="1389996"/>
            </a:xfrm>
            <a:prstGeom prst="rect">
              <a:avLst/>
            </a:prstGeom>
            <a:noFill/>
          </p:spPr>
          <p:txBody>
            <a:bodyPr wrap="square" rtlCol="0">
              <a:spAutoFit/>
            </a:bodyPr>
            <a:lstStyle/>
            <a:p>
              <a:pPr algn="just">
                <a:lnSpc>
                  <a:spcPct val="120000"/>
                </a:lnSpc>
              </a:pPr>
              <a:r>
                <a:rPr lang="vi-VN" sz="2400" b="1" i="1" dirty="0">
                  <a:solidFill>
                    <a:schemeClr val="bg1"/>
                  </a:solidFill>
                </a:rPr>
                <a:t>Ngoài ra hơi nước thoát ra ngoài mang theo một lượng nhiệt nhất định giúp </a:t>
              </a:r>
              <a:r>
                <a:rPr lang="vi-VN" sz="2400" b="1" i="1" dirty="0">
                  <a:solidFill>
                    <a:srgbClr val="FFFF00"/>
                  </a:solidFill>
                </a:rPr>
                <a:t>hạ nhiệt độ lá cây, bảo vệ lá cây </a:t>
              </a:r>
              <a:r>
                <a:rPr lang="vi-VN" sz="2400" b="1" i="1" dirty="0">
                  <a:solidFill>
                    <a:schemeClr val="bg1"/>
                  </a:solidFill>
                </a:rPr>
                <a:t>vào những ngày nắng nóng, đảm bảo cho các quá trình sinh lí diễn ra bình thường.</a:t>
              </a:r>
              <a:endParaRPr lang="en-US" sz="2400" b="1" i="1" dirty="0">
                <a:solidFill>
                  <a:schemeClr val="bg1"/>
                </a:solidFill>
              </a:endParaRPr>
            </a:p>
          </p:txBody>
        </p:sp>
        <p:sp>
          <p:nvSpPr>
            <p:cNvPr id="10" name="Rectangle 9">
              <a:extLst>
                <a:ext uri="{FF2B5EF4-FFF2-40B4-BE49-F238E27FC236}">
                  <a16:creationId xmlns:a16="http://schemas.microsoft.com/office/drawing/2014/main" xmlns="" id="{21674D9D-8F66-C7FC-BD7F-BDA835EFA825}"/>
                </a:ext>
              </a:extLst>
            </p:cNvPr>
            <p:cNvSpPr/>
            <p:nvPr/>
          </p:nvSpPr>
          <p:spPr>
            <a:xfrm>
              <a:off x="314633" y="4591665"/>
              <a:ext cx="11562736" cy="136668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xmlns="" id="{BFEAB5A6-DB0C-2933-7534-B9C9AB9DB345}"/>
              </a:ext>
            </a:extLst>
          </p:cNvPr>
          <p:cNvGrpSpPr/>
          <p:nvPr/>
        </p:nvGrpSpPr>
        <p:grpSpPr>
          <a:xfrm>
            <a:off x="314633" y="3614299"/>
            <a:ext cx="1897580" cy="611525"/>
            <a:chOff x="5000676" y="619760"/>
            <a:chExt cx="1897580" cy="611525"/>
          </a:xfrm>
        </p:grpSpPr>
        <p:sp>
          <p:nvSpPr>
            <p:cNvPr id="12" name="Rectangle: Rounded Corners 11">
              <a:extLst>
                <a:ext uri="{FF2B5EF4-FFF2-40B4-BE49-F238E27FC236}">
                  <a16:creationId xmlns:a16="http://schemas.microsoft.com/office/drawing/2014/main" xmlns="" id="{18177F38-C97F-46FF-7277-9354DB2500F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xmlns="" id="{D86D0908-B414-539A-3779-E481C8B2E238}"/>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1133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th through a park&#10;&#10;Description automatically generated with low confidence">
            <a:extLst>
              <a:ext uri="{FF2B5EF4-FFF2-40B4-BE49-F238E27FC236}">
                <a16:creationId xmlns:a16="http://schemas.microsoft.com/office/drawing/2014/main" xmlns="" id="{D70BD9A9-670D-45ED-B9BA-CDC52D08EDCB}"/>
              </a:ext>
            </a:extLst>
          </p:cNvPr>
          <p:cNvPicPr>
            <a:picLocks noChangeAspect="1"/>
          </p:cNvPicPr>
          <p:nvPr/>
        </p:nvPicPr>
        <p:blipFill rotWithShape="1">
          <a:blip r:embed="rId2">
            <a:extLst>
              <a:ext uri="{28A0092B-C50C-407E-A947-70E740481C1C}">
                <a14:useLocalDpi xmlns:a14="http://schemas.microsoft.com/office/drawing/2010/main" val="0"/>
              </a:ext>
            </a:extLst>
          </a:blip>
          <a:srcRect t="14494" b="1160"/>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xmlns="" id="{E9F50F9F-01B7-4B74-9BD1-ECE3CA3690E6}"/>
              </a:ext>
            </a:extLst>
          </p:cNvPr>
          <p:cNvGrpSpPr/>
          <p:nvPr/>
        </p:nvGrpSpPr>
        <p:grpSpPr>
          <a:xfrm>
            <a:off x="0" y="5262946"/>
            <a:ext cx="12192000" cy="1229360"/>
            <a:chOff x="0" y="5069840"/>
            <a:chExt cx="12192000" cy="1229360"/>
          </a:xfrm>
        </p:grpSpPr>
        <p:sp>
          <p:nvSpPr>
            <p:cNvPr id="9" name="Rectangle 8">
              <a:extLst>
                <a:ext uri="{FF2B5EF4-FFF2-40B4-BE49-F238E27FC236}">
                  <a16:creationId xmlns:a16="http://schemas.microsoft.com/office/drawing/2014/main" xmlns="" id="{9D661BC9-4E89-4EBD-AEDB-082C67C96D2C}"/>
                </a:ext>
              </a:extLst>
            </p:cNvPr>
            <p:cNvSpPr/>
            <p:nvPr/>
          </p:nvSpPr>
          <p:spPr>
            <a:xfrm>
              <a:off x="0" y="5069840"/>
              <a:ext cx="12192000" cy="122936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4B2EE99-67FE-4145-957E-5B2096C1AE02}"/>
                </a:ext>
              </a:extLst>
            </p:cNvPr>
            <p:cNvSpPr txBox="1"/>
            <p:nvPr/>
          </p:nvSpPr>
          <p:spPr>
            <a:xfrm>
              <a:off x="1628384" y="5211121"/>
              <a:ext cx="9925108" cy="946798"/>
            </a:xfrm>
            <a:prstGeom prst="rect">
              <a:avLst/>
            </a:prstGeom>
            <a:noFill/>
          </p:spPr>
          <p:txBody>
            <a:bodyPr wrap="square" rtlCol="0">
              <a:spAutoFit/>
            </a:bodyPr>
            <a:lstStyle/>
            <a:p>
              <a:pPr algn="just">
                <a:lnSpc>
                  <a:spcPct val="120000"/>
                </a:lnSpc>
              </a:pPr>
              <a:r>
                <a:rPr lang="vi-VN" sz="2400" b="1" i="1" dirty="0">
                  <a:solidFill>
                    <a:schemeClr val="bg1"/>
                  </a:solidFill>
                </a:rPr>
                <a:t>Câu hỏi: Tại sao vào những ngày hè nắng nóng, khi đứng dưới bóng cây, chúng ta có cảm giác mát mẻ, dễ chịu?</a:t>
              </a:r>
              <a:endParaRPr lang="en-US" sz="2400" b="1" i="1" dirty="0">
                <a:solidFill>
                  <a:schemeClr val="bg1"/>
                </a:solidFill>
              </a:endParaRPr>
            </a:p>
          </p:txBody>
        </p:sp>
      </p:grpSp>
      <p:pic>
        <p:nvPicPr>
          <p:cNvPr id="6" name="Picture 5" descr="A picture containing text, vector graphics, toy, doll&#10;&#10;Description automatically generated">
            <a:extLst>
              <a:ext uri="{FF2B5EF4-FFF2-40B4-BE49-F238E27FC236}">
                <a16:creationId xmlns:a16="http://schemas.microsoft.com/office/drawing/2014/main" xmlns="" id="{AEBDE2EA-80D6-6088-8763-C5D7D954D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63500"/>
            <a:ext cx="1828806" cy="1828806"/>
          </a:xfrm>
          <a:prstGeom prst="rect">
            <a:avLst/>
          </a:prstGeom>
        </p:spPr>
      </p:pic>
    </p:spTree>
    <p:extLst>
      <p:ext uri="{BB962C8B-B14F-4D97-AF65-F5344CB8AC3E}">
        <p14:creationId xmlns:p14="http://schemas.microsoft.com/office/powerpoint/2010/main" val="3431007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lant, tree, maple&#10;&#10;Description automatically generated">
            <a:extLst>
              <a:ext uri="{FF2B5EF4-FFF2-40B4-BE49-F238E27FC236}">
                <a16:creationId xmlns:a16="http://schemas.microsoft.com/office/drawing/2014/main" xmlns="" id="{ABBA0E81-DDE7-4B97-81F6-4A781F95C0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393" y="0"/>
            <a:ext cx="3657607" cy="3657607"/>
          </a:xfrm>
          <a:prstGeom prst="rect">
            <a:avLst/>
          </a:prstGeom>
        </p:spPr>
      </p:pic>
      <p:grpSp>
        <p:nvGrpSpPr>
          <p:cNvPr id="2" name="Group 1">
            <a:extLst>
              <a:ext uri="{FF2B5EF4-FFF2-40B4-BE49-F238E27FC236}">
                <a16:creationId xmlns:a16="http://schemas.microsoft.com/office/drawing/2014/main" xmlns="" id="{CC59CDB4-0614-4569-B190-2646D8F2A08C}"/>
              </a:ext>
            </a:extLst>
          </p:cNvPr>
          <p:cNvGrpSpPr/>
          <p:nvPr/>
        </p:nvGrpSpPr>
        <p:grpSpPr>
          <a:xfrm>
            <a:off x="8103352" y="2359149"/>
            <a:ext cx="1897580" cy="611525"/>
            <a:chOff x="5000676" y="619760"/>
            <a:chExt cx="1897580" cy="611525"/>
          </a:xfrm>
        </p:grpSpPr>
        <p:sp>
          <p:nvSpPr>
            <p:cNvPr id="3" name="Rectangle: Rounded Corners 2">
              <a:extLst>
                <a:ext uri="{FF2B5EF4-FFF2-40B4-BE49-F238E27FC236}">
                  <a16:creationId xmlns:a16="http://schemas.microsoft.com/office/drawing/2014/main" xmlns="" id="{23ADDD02-29ED-4E70-B755-D3884C335F3D}"/>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4" name="Rectangle: Rounded Corners 3">
              <a:extLst>
                <a:ext uri="{FF2B5EF4-FFF2-40B4-BE49-F238E27FC236}">
                  <a16:creationId xmlns:a16="http://schemas.microsoft.com/office/drawing/2014/main" xmlns="" id="{A8200613-B657-418B-8903-40CFA5DD7FC1}"/>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290" name="Picture 2" descr="Boy sitting and reading a book Royalty Free Vector Image">
            <a:extLst>
              <a:ext uri="{FF2B5EF4-FFF2-40B4-BE49-F238E27FC236}">
                <a16:creationId xmlns:a16="http://schemas.microsoft.com/office/drawing/2014/main" xmlns="" id="{BA938D9F-9246-3A22-666C-7C53D0AC3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56"/>
          <a:stretch/>
        </p:blipFill>
        <p:spPr bwMode="auto">
          <a:xfrm>
            <a:off x="118721" y="503391"/>
            <a:ext cx="5793563" cy="58512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7A914E22-9136-0E1E-641C-65C07471C524}"/>
              </a:ext>
            </a:extLst>
          </p:cNvPr>
          <p:cNvSpPr txBox="1"/>
          <p:nvPr/>
        </p:nvSpPr>
        <p:spPr>
          <a:xfrm>
            <a:off x="6096000" y="3195706"/>
            <a:ext cx="5918003" cy="2719591"/>
          </a:xfrm>
          <a:prstGeom prst="rect">
            <a:avLst/>
          </a:prstGeom>
          <a:noFill/>
        </p:spPr>
        <p:txBody>
          <a:bodyPr wrap="square" rtlCol="0">
            <a:spAutoFit/>
          </a:bodyPr>
          <a:lstStyle>
            <a:defPPr>
              <a:defRPr lang="en-US"/>
            </a:defPPr>
            <a:lvl1pPr algn="just">
              <a:lnSpc>
                <a:spcPct val="120000"/>
              </a:lnSpc>
              <a:defRPr sz="2400" b="1"/>
            </a:lvl1pPr>
          </a:lstStyle>
          <a:p>
            <a:r>
              <a:rPr lang="vi-VN" dirty="0"/>
              <a:t>Do </a:t>
            </a:r>
            <a:r>
              <a:rPr lang="vi-VN" dirty="0">
                <a:solidFill>
                  <a:srgbClr val="FF0000"/>
                </a:solidFill>
              </a:rPr>
              <a:t>quá trình thoát hơi nước </a:t>
            </a:r>
            <a:r>
              <a:rPr lang="vi-VN" dirty="0"/>
              <a:t>của cây vào ban ngày </a:t>
            </a:r>
            <a:r>
              <a:rPr lang="vi-VN" dirty="0">
                <a:solidFill>
                  <a:srgbClr val="FF0000"/>
                </a:solidFill>
              </a:rPr>
              <a:t>giải phóng khí O</a:t>
            </a:r>
            <a:r>
              <a:rPr lang="vi-VN" baseline="-25000" dirty="0">
                <a:solidFill>
                  <a:srgbClr val="FF0000"/>
                </a:solidFill>
              </a:rPr>
              <a:t>2</a:t>
            </a:r>
            <a:r>
              <a:rPr lang="vi-VN" dirty="0">
                <a:solidFill>
                  <a:srgbClr val="FF0000"/>
                </a:solidFill>
              </a:rPr>
              <a:t> </a:t>
            </a:r>
            <a:r>
              <a:rPr lang="vi-VN" dirty="0"/>
              <a:t>ra ngoài không khí đồng thời </a:t>
            </a:r>
            <a:r>
              <a:rPr lang="vi-VN" dirty="0">
                <a:solidFill>
                  <a:srgbClr val="FF0000"/>
                </a:solidFill>
              </a:rPr>
              <a:t>tán cây che mát </a:t>
            </a:r>
            <a:r>
              <a:rPr lang="vi-VN" dirty="0"/>
              <a:t>nên vào ngày hè nắng nóng, khi đứng dưới bóng cây, chúng ta có cảm giác át mẻ, dễ chịu.</a:t>
            </a:r>
            <a:endParaRPr lang="en-US" dirty="0"/>
          </a:p>
        </p:txBody>
      </p:sp>
    </p:spTree>
    <p:extLst>
      <p:ext uri="{BB962C8B-B14F-4D97-AF65-F5344CB8AC3E}">
        <p14:creationId xmlns:p14="http://schemas.microsoft.com/office/powerpoint/2010/main" val="1854811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02C6AB0-FAB2-5E02-20FF-295E50E88E7A}"/>
              </a:ext>
            </a:extLst>
          </p:cNvPr>
          <p:cNvGrpSpPr/>
          <p:nvPr/>
        </p:nvGrpSpPr>
        <p:grpSpPr>
          <a:xfrm>
            <a:off x="2482240" y="2672706"/>
            <a:ext cx="8311021" cy="4185294"/>
            <a:chOff x="2482240" y="2672706"/>
            <a:chExt cx="8311021" cy="4185294"/>
          </a:xfrm>
        </p:grpSpPr>
        <p:pic>
          <p:nvPicPr>
            <p:cNvPr id="14338" name="Picture 2" descr="Stomata: Definition, Types, Structure, &amp; Function">
              <a:extLst>
                <a:ext uri="{FF2B5EF4-FFF2-40B4-BE49-F238E27FC236}">
                  <a16:creationId xmlns:a16="http://schemas.microsoft.com/office/drawing/2014/main" xmlns="" id="{83333F5F-5F79-A673-DF17-EDEF5596D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02" b="4345"/>
            <a:stretch/>
          </p:blipFill>
          <p:spPr bwMode="auto">
            <a:xfrm>
              <a:off x="2482240" y="2672706"/>
              <a:ext cx="7227520" cy="40783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203F6D18-7CD1-C9BD-B272-3CC5D2B9AC0A}"/>
                </a:ext>
              </a:extLst>
            </p:cNvPr>
            <p:cNvSpPr/>
            <p:nvPr/>
          </p:nvSpPr>
          <p:spPr>
            <a:xfrm>
              <a:off x="8580329" y="3306871"/>
              <a:ext cx="2016690"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Khí khổng mở</a:t>
              </a:r>
              <a:endParaRPr lang="en-US" sz="2000" b="1" dirty="0">
                <a:solidFill>
                  <a:schemeClr val="tx1"/>
                </a:solidFill>
              </a:endParaRPr>
            </a:p>
          </p:txBody>
        </p:sp>
        <p:sp>
          <p:nvSpPr>
            <p:cNvPr id="12" name="Rectangle 11">
              <a:extLst>
                <a:ext uri="{FF2B5EF4-FFF2-40B4-BE49-F238E27FC236}">
                  <a16:creationId xmlns:a16="http://schemas.microsoft.com/office/drawing/2014/main" xmlns="" id="{2E4B3945-B816-CDF3-0A8A-714C5A011871}"/>
                </a:ext>
              </a:extLst>
            </p:cNvPr>
            <p:cNvSpPr/>
            <p:nvPr/>
          </p:nvSpPr>
          <p:spPr>
            <a:xfrm>
              <a:off x="7954026" y="5586608"/>
              <a:ext cx="2167003"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Khí khổng đóng</a:t>
              </a:r>
              <a:endParaRPr lang="en-US" sz="2000" b="1" dirty="0">
                <a:solidFill>
                  <a:schemeClr val="tx1"/>
                </a:solidFill>
              </a:endParaRPr>
            </a:p>
          </p:txBody>
        </p:sp>
        <p:sp>
          <p:nvSpPr>
            <p:cNvPr id="13" name="Rectangle 12">
              <a:extLst>
                <a:ext uri="{FF2B5EF4-FFF2-40B4-BE49-F238E27FC236}">
                  <a16:creationId xmlns:a16="http://schemas.microsoft.com/office/drawing/2014/main" xmlns="" id="{3C75F3F4-7E4B-9E35-29DE-61AD154E683A}"/>
                </a:ext>
              </a:extLst>
            </p:cNvPr>
            <p:cNvSpPr/>
            <p:nvPr/>
          </p:nvSpPr>
          <p:spPr>
            <a:xfrm>
              <a:off x="8626258" y="4822520"/>
              <a:ext cx="2167003"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CO</a:t>
              </a:r>
              <a:r>
                <a:rPr lang="vi-VN" sz="2000" b="1" baseline="-25000" dirty="0">
                  <a:solidFill>
                    <a:schemeClr val="tx1"/>
                  </a:solidFill>
                </a:rPr>
                <a:t>2</a:t>
              </a:r>
              <a:endParaRPr lang="en-US" sz="2000" b="1" dirty="0">
                <a:solidFill>
                  <a:schemeClr val="tx1"/>
                </a:solidFill>
              </a:endParaRPr>
            </a:p>
          </p:txBody>
        </p:sp>
        <p:sp>
          <p:nvSpPr>
            <p:cNvPr id="14" name="Rectangle 13">
              <a:extLst>
                <a:ext uri="{FF2B5EF4-FFF2-40B4-BE49-F238E27FC236}">
                  <a16:creationId xmlns:a16="http://schemas.microsoft.com/office/drawing/2014/main" xmlns="" id="{025022DC-D010-3AF4-4A03-6A452C3DD967}"/>
                </a:ext>
              </a:extLst>
            </p:cNvPr>
            <p:cNvSpPr/>
            <p:nvPr/>
          </p:nvSpPr>
          <p:spPr>
            <a:xfrm>
              <a:off x="6692467" y="6402245"/>
              <a:ext cx="748600" cy="455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H</a:t>
              </a:r>
              <a:r>
                <a:rPr lang="vi-VN" sz="2000" b="1" baseline="-25000" dirty="0">
                  <a:solidFill>
                    <a:schemeClr val="tx1"/>
                  </a:solidFill>
                </a:rPr>
                <a:t>2</a:t>
              </a:r>
              <a:r>
                <a:rPr lang="vi-VN" sz="2000" b="1" dirty="0">
                  <a:solidFill>
                    <a:schemeClr val="tx1"/>
                  </a:solidFill>
                </a:rPr>
                <a:t>O</a:t>
              </a:r>
              <a:endParaRPr lang="en-US" sz="2000" b="1" dirty="0">
                <a:solidFill>
                  <a:schemeClr val="tx1"/>
                </a:solidFill>
              </a:endParaRPr>
            </a:p>
          </p:txBody>
        </p:sp>
        <p:sp>
          <p:nvSpPr>
            <p:cNvPr id="15" name="Rectangle 14">
              <a:extLst>
                <a:ext uri="{FF2B5EF4-FFF2-40B4-BE49-F238E27FC236}">
                  <a16:creationId xmlns:a16="http://schemas.microsoft.com/office/drawing/2014/main" xmlns="" id="{50FB84DF-8B9B-4E9A-5AEF-57DEF4542568}"/>
                </a:ext>
              </a:extLst>
            </p:cNvPr>
            <p:cNvSpPr/>
            <p:nvPr/>
          </p:nvSpPr>
          <p:spPr>
            <a:xfrm>
              <a:off x="5182302" y="6350697"/>
              <a:ext cx="748600" cy="399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O</a:t>
              </a:r>
              <a:r>
                <a:rPr lang="vi-VN" sz="2000" b="1" baseline="-25000" dirty="0">
                  <a:solidFill>
                    <a:schemeClr val="tx1"/>
                  </a:solidFill>
                </a:rPr>
                <a:t>2</a:t>
              </a:r>
              <a:endParaRPr lang="en-US" sz="2000" b="1" dirty="0">
                <a:solidFill>
                  <a:schemeClr val="tx1"/>
                </a:solidFill>
              </a:endParaRPr>
            </a:p>
          </p:txBody>
        </p:sp>
      </p:grpSp>
      <p:sp>
        <p:nvSpPr>
          <p:cNvPr id="17" name="TextBox 16">
            <a:extLst>
              <a:ext uri="{FF2B5EF4-FFF2-40B4-BE49-F238E27FC236}">
                <a16:creationId xmlns:a16="http://schemas.microsoft.com/office/drawing/2014/main" xmlns="" id="{8F9CF8EB-0236-CB68-53CF-FC4411D43EC8}"/>
              </a:ext>
            </a:extLst>
          </p:cNvPr>
          <p:cNvSpPr txBox="1"/>
          <p:nvPr/>
        </p:nvSpPr>
        <p:spPr>
          <a:xfrm>
            <a:off x="150312" y="107916"/>
            <a:ext cx="11561181" cy="2564790"/>
          </a:xfrm>
          <a:prstGeom prst="roundRect">
            <a:avLst>
              <a:gd name="adj" fmla="val 9704"/>
            </a:avLst>
          </a:prstGeom>
          <a:noFill/>
          <a:ln w="38100">
            <a:solidFill>
              <a:schemeClr val="tx1"/>
            </a:solidFill>
          </a:ln>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3200" b="1" i="1" dirty="0">
                <a:solidFill>
                  <a:srgbClr val="FF0000"/>
                </a:solidFill>
                <a:latin typeface="Arial" panose="020B0604020202020204" pitchFamily="34" charset="0"/>
              </a:rPr>
              <a:t>Ghi nhớ:</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1" u="none" strike="noStrike" kern="1200" cap="none" spc="0" normalizeH="0" baseline="0" noProof="0" dirty="0">
                <a:ln>
                  <a:noFill/>
                </a:ln>
                <a:effectLst/>
                <a:uLnTx/>
                <a:uFillTx/>
                <a:latin typeface="Arial" panose="020B0604020202020204" pitchFamily="34" charset="0"/>
                <a:ea typeface="+mn-ea"/>
                <a:cs typeface="+mn-cs"/>
              </a:rPr>
              <a:t>	Thoát hơi nước ở lá góp phần </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vận chuyển nước và khoáng chất </a:t>
            </a:r>
            <a:r>
              <a:rPr kumimoji="0" lang="vi-VN" sz="2400" b="1" i="1" u="none" strike="noStrike" kern="1200" cap="none" spc="0" normalizeH="0" baseline="0" noProof="0" dirty="0">
                <a:ln>
                  <a:noFill/>
                </a:ln>
                <a:effectLst/>
                <a:uLnTx/>
                <a:uFillTx/>
                <a:latin typeface="Arial" panose="020B0604020202020204" pitchFamily="34" charset="0"/>
                <a:ea typeface="+mn-ea"/>
                <a:cs typeface="+mn-cs"/>
              </a:rPr>
              <a:t>trong cây, điều hòa nhiệt độ cơ thể, giúp </a:t>
            </a:r>
            <a:r>
              <a:rPr kumimoji="0" lang="vi-VN" sz="2400" b="1" i="1" u="none" strike="noStrike" kern="1200" cap="none" spc="0" normalizeH="0" baseline="0" noProof="0" dirty="0">
                <a:ln>
                  <a:noFill/>
                </a:ln>
                <a:solidFill>
                  <a:srgbClr val="FF6600"/>
                </a:solidFill>
                <a:effectLst/>
                <a:uLnTx/>
                <a:uFillTx/>
                <a:latin typeface="Arial" panose="020B0604020202020204" pitchFamily="34" charset="0"/>
                <a:ea typeface="+mn-ea"/>
                <a:cs typeface="+mn-cs"/>
              </a:rPr>
              <a:t>khí CO</a:t>
            </a:r>
            <a:r>
              <a:rPr kumimoji="0" lang="vi-VN" sz="2400" b="1" i="1" u="none" strike="noStrike" kern="1200" cap="none" spc="0" normalizeH="0" baseline="-25000" noProof="0" dirty="0">
                <a:ln>
                  <a:noFill/>
                </a:ln>
                <a:solidFill>
                  <a:srgbClr val="FF6600"/>
                </a:solidFill>
                <a:effectLst/>
                <a:uLnTx/>
                <a:uFillTx/>
                <a:latin typeface="Arial" panose="020B0604020202020204" pitchFamily="34" charset="0"/>
                <a:ea typeface="+mn-ea"/>
                <a:cs typeface="+mn-cs"/>
              </a:rPr>
              <a:t>2</a:t>
            </a:r>
            <a:r>
              <a:rPr kumimoji="0" lang="vi-VN" sz="2400" b="1" i="1" u="none" strike="noStrike" kern="1200" cap="none" spc="0" normalizeH="0" baseline="0" noProof="0" dirty="0">
                <a:ln>
                  <a:noFill/>
                </a:ln>
                <a:solidFill>
                  <a:srgbClr val="FF6600"/>
                </a:solidFill>
                <a:effectLst/>
                <a:uLnTx/>
                <a:uFillTx/>
                <a:latin typeface="Arial" panose="020B0604020202020204" pitchFamily="34" charset="0"/>
                <a:ea typeface="+mn-ea"/>
                <a:cs typeface="+mn-cs"/>
              </a:rPr>
              <a:t> đi vào </a:t>
            </a:r>
            <a:r>
              <a:rPr kumimoji="0" lang="vi-VN" sz="2400" b="1" i="1"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mn-cs"/>
              </a:rPr>
              <a:t>bên trong lá và </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giải phóng khí O</a:t>
            </a:r>
            <a:r>
              <a:rPr kumimoji="0" lang="vi-VN" sz="2400" b="1" i="1" u="none" strike="noStrike" kern="1200" cap="none" spc="0" normalizeH="0" baseline="-25000" noProof="0" dirty="0">
                <a:ln>
                  <a:noFill/>
                </a:ln>
                <a:solidFill>
                  <a:srgbClr val="0070C0"/>
                </a:solidFill>
                <a:effectLst/>
                <a:uLnTx/>
                <a:uFillTx/>
                <a:latin typeface="Arial" panose="020B0604020202020204" pitchFamily="34" charset="0"/>
                <a:ea typeface="+mn-ea"/>
                <a:cs typeface="+mn-cs"/>
              </a:rPr>
              <a:t>2</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vi-VN" sz="2400" b="1" i="1" u="none" strike="noStrike" kern="1200" cap="none" spc="0" normalizeH="0" baseline="0" noProof="0" dirty="0">
                <a:ln>
                  <a:noFill/>
                </a:ln>
                <a:effectLst/>
                <a:uLnTx/>
                <a:uFillTx/>
                <a:latin typeface="Arial" panose="020B0604020202020204" pitchFamily="34" charset="0"/>
                <a:ea typeface="+mn-ea"/>
                <a:cs typeface="+mn-cs"/>
              </a:rPr>
              <a:t>ra ngoài môi trường. Quá trình thoát hơi nước ở lá cây phụ thuộc vào </a:t>
            </a:r>
            <a:r>
              <a:rPr kumimoji="0" lang="vi-VN" sz="2400" b="1" i="1" u="none" strike="noStrike" kern="1200" cap="none" spc="0" normalizeH="0" baseline="0" noProof="0" dirty="0">
                <a:ln>
                  <a:noFill/>
                </a:ln>
                <a:solidFill>
                  <a:srgbClr val="479103"/>
                </a:solidFill>
                <a:effectLst/>
                <a:uLnTx/>
                <a:uFillTx/>
                <a:latin typeface="Arial" panose="020B0604020202020204" pitchFamily="34" charset="0"/>
                <a:ea typeface="+mn-ea"/>
                <a:cs typeface="+mn-cs"/>
              </a:rPr>
              <a:t>sự đóng mở của khí khổng.</a:t>
            </a:r>
            <a:endParaRPr kumimoji="0" lang="en-US" sz="2400" b="1" i="1" u="none" strike="noStrike" kern="1200" cap="none" spc="0" normalizeH="0" baseline="0" noProof="0" dirty="0">
              <a:ln>
                <a:noFill/>
              </a:ln>
              <a:solidFill>
                <a:srgbClr val="47910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6924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plant&#10;&#10;Description automatically generated with low confidence">
            <a:extLst>
              <a:ext uri="{FF2B5EF4-FFF2-40B4-BE49-F238E27FC236}">
                <a16:creationId xmlns:a16="http://schemas.microsoft.com/office/drawing/2014/main" xmlns="" id="{C022EB10-7E9E-4B0A-ACCD-C1B0862E04BB}"/>
              </a:ext>
            </a:extLst>
          </p:cNvPr>
          <p:cNvPicPr>
            <a:picLocks noChangeAspect="1"/>
          </p:cNvPicPr>
          <p:nvPr/>
        </p:nvPicPr>
        <p:blipFill rotWithShape="1">
          <a:blip r:embed="rId2">
            <a:extLst>
              <a:ext uri="{28A0092B-C50C-407E-A947-70E740481C1C}">
                <a14:useLocalDpi xmlns:a14="http://schemas.microsoft.com/office/drawing/2010/main" val="0"/>
              </a:ext>
            </a:extLst>
          </a:blip>
          <a:srcRect t="949" b="9051"/>
          <a:stretch/>
        </p:blipFill>
        <p:spPr>
          <a:xfrm>
            <a:off x="-1" y="-8682"/>
            <a:ext cx="12207433" cy="6866681"/>
          </a:xfrm>
          <a:prstGeom prst="rect">
            <a:avLst/>
          </a:prstGeom>
        </p:spPr>
      </p:pic>
      <p:sp>
        <p:nvSpPr>
          <p:cNvPr id="20" name="Rectangle 19">
            <a:extLst>
              <a:ext uri="{FF2B5EF4-FFF2-40B4-BE49-F238E27FC236}">
                <a16:creationId xmlns:a16="http://schemas.microsoft.com/office/drawing/2014/main" xmlns="" id="{B0E2C518-4C52-4192-A192-BD3D3EDF9590}"/>
              </a:ext>
            </a:extLst>
          </p:cNvPr>
          <p:cNvSpPr/>
          <p:nvPr/>
        </p:nvSpPr>
        <p:spPr>
          <a:xfrm>
            <a:off x="0" y="2338085"/>
            <a:ext cx="12192000" cy="2500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CC219F4A-1498-4EB4-A11E-5D2E6C9D61DF}"/>
              </a:ext>
            </a:extLst>
          </p:cNvPr>
          <p:cNvSpPr txBox="1"/>
          <p:nvPr/>
        </p:nvSpPr>
        <p:spPr>
          <a:xfrm>
            <a:off x="202853" y="3378896"/>
            <a:ext cx="11591750" cy="1231619"/>
          </a:xfrm>
          <a:prstGeom prst="rect">
            <a:avLst/>
          </a:prstGeom>
          <a:noFill/>
        </p:spPr>
        <p:txBody>
          <a:bodyPr wrap="square" rtlCol="0">
            <a:spAutoFit/>
          </a:bodyPr>
          <a:lstStyle/>
          <a:p>
            <a:pPr algn="ctr">
              <a:lnSpc>
                <a:spcPct val="120000"/>
              </a:lnSpc>
            </a:pPr>
            <a:r>
              <a:rPr lang="vi-VN" sz="3200" b="1" dirty="0">
                <a:solidFill>
                  <a:schemeClr val="bg1"/>
                </a:solidFill>
              </a:rPr>
              <a:t>MỘT SỐ YẾU TỐ CHỦ YẾU ẢNH HƯỞNG ĐẾN TRAO ĐỔI NƯỚC VÀ CHẤT DINH DƯỠNG Ở THỰC VẬT</a:t>
            </a:r>
            <a:endParaRPr lang="en-US" sz="3200" b="1" dirty="0">
              <a:solidFill>
                <a:schemeClr val="bg1"/>
              </a:solidFill>
            </a:endParaRPr>
          </a:p>
        </p:txBody>
      </p:sp>
      <p:grpSp>
        <p:nvGrpSpPr>
          <p:cNvPr id="13" name="Group 12">
            <a:extLst>
              <a:ext uri="{FF2B5EF4-FFF2-40B4-BE49-F238E27FC236}">
                <a16:creationId xmlns:a16="http://schemas.microsoft.com/office/drawing/2014/main" xmlns="" id="{B920E24F-C26C-4E22-BD64-55B039D8CD55}"/>
              </a:ext>
            </a:extLst>
          </p:cNvPr>
          <p:cNvGrpSpPr/>
          <p:nvPr/>
        </p:nvGrpSpPr>
        <p:grpSpPr>
          <a:xfrm>
            <a:off x="4818239" y="1456665"/>
            <a:ext cx="2555522" cy="1804043"/>
            <a:chOff x="8207587" y="773027"/>
            <a:chExt cx="2555522" cy="1804043"/>
          </a:xfrm>
        </p:grpSpPr>
        <p:sp>
          <p:nvSpPr>
            <p:cNvPr id="14" name="Diamond 13">
              <a:extLst>
                <a:ext uri="{FF2B5EF4-FFF2-40B4-BE49-F238E27FC236}">
                  <a16:creationId xmlns:a16="http://schemas.microsoft.com/office/drawing/2014/main" xmlns="" id="{9091E0C2-C52A-4CD9-8BA5-E230F1177B0D}"/>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xmlns="" id="{8DB1BA54-0664-459E-89C2-5CAE54097D95}"/>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4E67DE31-C869-4B79-9222-56276E5B3B53}"/>
                </a:ext>
              </a:extLst>
            </p:cNvPr>
            <p:cNvGrpSpPr/>
            <p:nvPr/>
          </p:nvGrpSpPr>
          <p:grpSpPr>
            <a:xfrm>
              <a:off x="8593808" y="777776"/>
              <a:ext cx="1783080" cy="1783080"/>
              <a:chOff x="8593808" y="777776"/>
              <a:chExt cx="1783080" cy="1783080"/>
            </a:xfrm>
          </p:grpSpPr>
          <p:sp>
            <p:nvSpPr>
              <p:cNvPr id="17" name="Diamond 16">
                <a:extLst>
                  <a:ext uri="{FF2B5EF4-FFF2-40B4-BE49-F238E27FC236}">
                    <a16:creationId xmlns:a16="http://schemas.microsoft.com/office/drawing/2014/main" xmlns="" id="{BE966A4B-F9AB-4CF9-8254-45B56974CAA8}"/>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04</a:t>
                </a:r>
                <a:endParaRPr lang="en-US" sz="4800" b="1"/>
              </a:p>
            </p:txBody>
          </p:sp>
          <p:sp>
            <p:nvSpPr>
              <p:cNvPr id="18" name="Diamond 17">
                <a:extLst>
                  <a:ext uri="{FF2B5EF4-FFF2-40B4-BE49-F238E27FC236}">
                    <a16:creationId xmlns:a16="http://schemas.microsoft.com/office/drawing/2014/main" xmlns="" id="{298DAE1A-D82E-4BEE-81A7-493022F2BD32}"/>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2836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CDABC"/>
        </a:solidFill>
        <a:effectLst/>
      </p:bgPr>
    </p:bg>
    <p:spTree>
      <p:nvGrpSpPr>
        <p:cNvPr id="1" name=""/>
        <p:cNvGrpSpPr/>
        <p:nvPr/>
      </p:nvGrpSpPr>
      <p:grpSpPr>
        <a:xfrm>
          <a:off x="0" y="0"/>
          <a:ext cx="0" cy="0"/>
          <a:chOff x="0" y="0"/>
          <a:chExt cx="0" cy="0"/>
        </a:xfrm>
      </p:grpSpPr>
      <p:pic>
        <p:nvPicPr>
          <p:cNvPr id="13314" name="Picture 2" descr="Củng cố kiến thức">
            <a:extLst>
              <a:ext uri="{FF2B5EF4-FFF2-40B4-BE49-F238E27FC236}">
                <a16:creationId xmlns:a16="http://schemas.microsoft.com/office/drawing/2014/main" xmlns="" id="{B9437735-597A-09AC-B401-3D956D89C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44" y="0"/>
            <a:ext cx="63690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A4266FDA-EA9C-F2C5-22E7-95E120F3BBF0}"/>
              </a:ext>
            </a:extLst>
          </p:cNvPr>
          <p:cNvGrpSpPr/>
          <p:nvPr/>
        </p:nvGrpSpPr>
        <p:grpSpPr>
          <a:xfrm>
            <a:off x="5856791" y="2176041"/>
            <a:ext cx="6041984" cy="2720053"/>
            <a:chOff x="5856791" y="2176041"/>
            <a:chExt cx="6041984" cy="2720053"/>
          </a:xfrm>
        </p:grpSpPr>
        <p:sp>
          <p:nvSpPr>
            <p:cNvPr id="2" name="Rectangle: Rounded Corners 1">
              <a:extLst>
                <a:ext uri="{FF2B5EF4-FFF2-40B4-BE49-F238E27FC236}">
                  <a16:creationId xmlns:a16="http://schemas.microsoft.com/office/drawing/2014/main" xmlns="" id="{DEADA377-BB9C-184C-5535-9CDB3D3019B7}"/>
                </a:ext>
              </a:extLst>
            </p:cNvPr>
            <p:cNvSpPr/>
            <p:nvPr/>
          </p:nvSpPr>
          <p:spPr>
            <a:xfrm>
              <a:off x="5856791" y="2812647"/>
              <a:ext cx="6041984" cy="2083447"/>
            </a:xfrm>
            <a:prstGeom prst="roundRect">
              <a:avLst>
                <a:gd name="adj" fmla="val 9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33759DA2-6910-AB61-A549-A691AEF8D79D}"/>
                </a:ext>
              </a:extLst>
            </p:cNvPr>
            <p:cNvCxnSpPr>
              <a:cxnSpLocks/>
            </p:cNvCxnSpPr>
            <p:nvPr/>
          </p:nvCxnSpPr>
          <p:spPr>
            <a:xfrm>
              <a:off x="6319777" y="2766350"/>
              <a:ext cx="25329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Top Corners Rounded 4">
              <a:extLst>
                <a:ext uri="{FF2B5EF4-FFF2-40B4-BE49-F238E27FC236}">
                  <a16:creationId xmlns:a16="http://schemas.microsoft.com/office/drawing/2014/main" xmlns="" id="{649AFA3C-3CE1-B05A-E4E2-D421DB9CFB2B}"/>
                </a:ext>
              </a:extLst>
            </p:cNvPr>
            <p:cNvSpPr/>
            <p:nvPr/>
          </p:nvSpPr>
          <p:spPr>
            <a:xfrm>
              <a:off x="6365110" y="2176041"/>
              <a:ext cx="2442259" cy="544013"/>
            </a:xfrm>
            <a:prstGeom prst="round2SameRect">
              <a:avLst/>
            </a:prstGeom>
            <a:solidFill>
              <a:srgbClr val="01966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Câu hỏi</a:t>
              </a:r>
              <a:endParaRPr lang="en-US" sz="2400" b="1" dirty="0"/>
            </a:p>
          </p:txBody>
        </p:sp>
        <p:sp>
          <p:nvSpPr>
            <p:cNvPr id="6" name="TextBox 5">
              <a:extLst>
                <a:ext uri="{FF2B5EF4-FFF2-40B4-BE49-F238E27FC236}">
                  <a16:creationId xmlns:a16="http://schemas.microsoft.com/office/drawing/2014/main" xmlns="" id="{0DEC66B1-D64C-AAD9-C922-DEB8807391AE}"/>
                </a:ext>
              </a:extLst>
            </p:cNvPr>
            <p:cNvSpPr txBox="1"/>
            <p:nvPr/>
          </p:nvSpPr>
          <p:spPr>
            <a:xfrm>
              <a:off x="5974362" y="2874356"/>
              <a:ext cx="5802775" cy="1875642"/>
            </a:xfrm>
            <a:prstGeom prst="rect">
              <a:avLst/>
            </a:prstGeom>
            <a:noFill/>
          </p:spPr>
          <p:txBody>
            <a:bodyPr wrap="square" rtlCol="0">
              <a:spAutoFit/>
            </a:bodyPr>
            <a:lstStyle/>
            <a:p>
              <a:pPr algn="just">
                <a:lnSpc>
                  <a:spcPct val="120000"/>
                </a:lnSpc>
                <a:spcAft>
                  <a:spcPts val="400"/>
                </a:spcAft>
              </a:pPr>
              <a:r>
                <a:rPr lang="vi-VN" sz="2400" b="1" i="1" dirty="0"/>
                <a:t>Dựa vào thông tin mục IV, trả lời câu hỏi sau:</a:t>
              </a:r>
            </a:p>
            <a:p>
              <a:pPr>
                <a:lnSpc>
                  <a:spcPct val="120000"/>
                </a:lnSpc>
                <a:spcAft>
                  <a:spcPts val="400"/>
                </a:spcAft>
              </a:pPr>
              <a:r>
                <a:rPr lang="vi-VN" sz="2400" i="1" dirty="0"/>
                <a:t>Kể tên một số yếu tố ảnh hưởng đến trao đổi nước và chất dinh dưỡng ở thực vật?</a:t>
              </a:r>
            </a:p>
          </p:txBody>
        </p:sp>
      </p:grpSp>
    </p:spTree>
    <p:extLst>
      <p:ext uri="{BB962C8B-B14F-4D97-AF65-F5344CB8AC3E}">
        <p14:creationId xmlns:p14="http://schemas.microsoft.com/office/powerpoint/2010/main" val="9182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xmlns="" id="{603E5BCF-8311-4CD0-950A-B55B50904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332"/>
            <a:ext cx="12192000" cy="5257668"/>
          </a:xfrm>
          <a:prstGeom prst="rect">
            <a:avLst/>
          </a:prstGeom>
        </p:spPr>
      </p:pic>
      <p:sp>
        <p:nvSpPr>
          <p:cNvPr id="4" name="TextBox 3">
            <a:extLst>
              <a:ext uri="{FF2B5EF4-FFF2-40B4-BE49-F238E27FC236}">
                <a16:creationId xmlns:a16="http://schemas.microsoft.com/office/drawing/2014/main" xmlns="" id="{ED844696-C808-4378-B133-87CAD0FAD24F}"/>
              </a:ext>
            </a:extLst>
          </p:cNvPr>
          <p:cNvSpPr txBox="1"/>
          <p:nvPr/>
        </p:nvSpPr>
        <p:spPr>
          <a:xfrm>
            <a:off x="515073" y="925975"/>
            <a:ext cx="11161853" cy="1231619"/>
          </a:xfrm>
          <a:prstGeom prst="rect">
            <a:avLst/>
          </a:prstGeom>
          <a:noFill/>
        </p:spPr>
        <p:txBody>
          <a:bodyPr wrap="square" rtlCol="0">
            <a:spAutoFit/>
          </a:bodyPr>
          <a:lstStyle/>
          <a:p>
            <a:pPr algn="ctr">
              <a:lnSpc>
                <a:spcPct val="120000"/>
              </a:lnSpc>
            </a:pPr>
            <a:r>
              <a:rPr lang="vi-VN" sz="3200" b="1" i="1" dirty="0">
                <a:solidFill>
                  <a:srgbClr val="FF0000"/>
                </a:solidFill>
              </a:rPr>
              <a:t>Yếu tố ảnh hưởng trực tiếp </a:t>
            </a:r>
            <a:r>
              <a:rPr lang="vi-VN" sz="3200" b="1" i="1" dirty="0">
                <a:solidFill>
                  <a:srgbClr val="479103"/>
                </a:solidFill>
              </a:rPr>
              <a:t>đến khả năng hấp thụ nước và chất dinh dưỡng ở rễ cây như:</a:t>
            </a:r>
            <a:endParaRPr lang="en-US" sz="3200" b="1" i="1" dirty="0">
              <a:solidFill>
                <a:srgbClr val="479103"/>
              </a:solidFill>
            </a:endParaRPr>
          </a:p>
        </p:txBody>
      </p:sp>
    </p:spTree>
    <p:extLst>
      <p:ext uri="{BB962C8B-B14F-4D97-AF65-F5344CB8AC3E}">
        <p14:creationId xmlns:p14="http://schemas.microsoft.com/office/powerpoint/2010/main" val="797478328"/>
      </p:ext>
    </p:extLst>
  </p:cSld>
  <p:clrMapOvr>
    <a:masterClrMapping/>
  </p:clrMapOvr>
  <p:transition spd="slow">
    <p:cover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lant, leaf, close, vegetable&#10;&#10;Description automatically generated">
            <a:extLst>
              <a:ext uri="{FF2B5EF4-FFF2-40B4-BE49-F238E27FC236}">
                <a16:creationId xmlns:a16="http://schemas.microsoft.com/office/drawing/2014/main" xmlns="" id="{D1FC059F-5B15-4022-AA44-727A10E99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8000"/>
          </a:xfrm>
          <a:prstGeom prst="rect">
            <a:avLst/>
          </a:prstGeom>
        </p:spPr>
      </p:pic>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xmlns="" id="{B19AFEC0-BF32-45F2-902D-9CEA871109F7}"/>
              </a:ext>
            </a:extLst>
          </p:cNvPr>
          <p:cNvSpPr txBox="1"/>
          <p:nvPr/>
        </p:nvSpPr>
        <p:spPr>
          <a:xfrm>
            <a:off x="787078" y="2689673"/>
            <a:ext cx="5879940" cy="923330"/>
          </a:xfrm>
          <a:prstGeom prst="rect">
            <a:avLst/>
          </a:prstGeom>
          <a:noFill/>
        </p:spPr>
        <p:txBody>
          <a:bodyPr wrap="square" rtlCol="0">
            <a:spAutoFit/>
          </a:bodyPr>
          <a:lstStyle/>
          <a:p>
            <a:r>
              <a:rPr lang="vi-VN" sz="5400" b="1">
                <a:solidFill>
                  <a:schemeClr val="bg1"/>
                </a:solidFill>
              </a:rPr>
              <a:t>ĐỘ ẨM CỦA ĐẤT</a:t>
            </a:r>
            <a:endParaRPr lang="en-US" sz="5400" b="1">
              <a:solidFill>
                <a:schemeClr val="bg1"/>
              </a:solidFill>
            </a:endParaRPr>
          </a:p>
        </p:txBody>
      </p:sp>
    </p:spTree>
    <p:extLst>
      <p:ext uri="{BB962C8B-B14F-4D97-AF65-F5344CB8AC3E}">
        <p14:creationId xmlns:p14="http://schemas.microsoft.com/office/powerpoint/2010/main" val="38420606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amond 17">
            <a:extLst>
              <a:ext uri="{FF2B5EF4-FFF2-40B4-BE49-F238E27FC236}">
                <a16:creationId xmlns:a16="http://schemas.microsoft.com/office/drawing/2014/main" xmlns="" id="{8E0CDB78-0961-4F67-AD65-2B218C9CA07A}"/>
              </a:ext>
            </a:extLst>
          </p:cNvPr>
          <p:cNvSpPr/>
          <p:nvPr/>
        </p:nvSpPr>
        <p:spPr>
          <a:xfrm>
            <a:off x="5952169" y="272137"/>
            <a:ext cx="3895517" cy="3895517"/>
          </a:xfrm>
          <a:prstGeom prst="diamond">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3045E246-DC6D-4EBA-B9F6-ADD2E616163A}"/>
              </a:ext>
            </a:extLst>
          </p:cNvPr>
          <p:cNvGrpSpPr/>
          <p:nvPr/>
        </p:nvGrpSpPr>
        <p:grpSpPr>
          <a:xfrm>
            <a:off x="3245842" y="-2397211"/>
            <a:ext cx="10892160" cy="10915834"/>
            <a:chOff x="2957744" y="-2397211"/>
            <a:chExt cx="10892160" cy="10915834"/>
          </a:xfrm>
          <a:blipFill dpi="0" rotWithShape="1">
            <a:blip r:embed="rId2"/>
            <a:srcRect/>
            <a:stretch>
              <a:fillRect l="-5000" t="22000" r="-37000" b="-9000"/>
            </a:stretch>
          </a:blipFill>
        </p:grpSpPr>
        <p:sp>
          <p:nvSpPr>
            <p:cNvPr id="5" name="Diamond 4">
              <a:extLst>
                <a:ext uri="{FF2B5EF4-FFF2-40B4-BE49-F238E27FC236}">
                  <a16:creationId xmlns:a16="http://schemas.microsoft.com/office/drawing/2014/main" xmlns="" id="{E6CEB27D-176D-46D9-9359-004439C7518B}"/>
                </a:ext>
              </a:extLst>
            </p:cNvPr>
            <p:cNvSpPr/>
            <p:nvPr/>
          </p:nvSpPr>
          <p:spPr>
            <a:xfrm>
              <a:off x="5726097" y="38297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xmlns="" id="{08FF82F2-3A13-429E-A12C-7AF38AD1A29F}"/>
                </a:ext>
              </a:extLst>
            </p:cNvPr>
            <p:cNvSpPr/>
            <p:nvPr/>
          </p:nvSpPr>
          <p:spPr>
            <a:xfrm>
              <a:off x="2957744" y="316316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xmlns="" id="{C7F8E842-369F-419A-B8D9-C3E3B3899E29}"/>
                </a:ext>
              </a:extLst>
            </p:cNvPr>
            <p:cNvSpPr/>
            <p:nvPr/>
          </p:nvSpPr>
          <p:spPr>
            <a:xfrm>
              <a:off x="8494450" y="-2397211"/>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xmlns="" id="{6BB1F5E6-B738-42B9-A0B9-16B054EEF672}"/>
                </a:ext>
              </a:extLst>
            </p:cNvPr>
            <p:cNvSpPr/>
            <p:nvPr/>
          </p:nvSpPr>
          <p:spPr>
            <a:xfrm>
              <a:off x="8494450" y="316316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xmlns="" id="{D3C76012-3CA3-4130-AC55-2E7B1D2C4A1D}"/>
              </a:ext>
            </a:extLst>
          </p:cNvPr>
          <p:cNvSpPr/>
          <p:nvPr/>
        </p:nvSpPr>
        <p:spPr>
          <a:xfrm>
            <a:off x="11550901" y="2131509"/>
            <a:ext cx="929197" cy="1858394"/>
          </a:xfrm>
          <a:custGeom>
            <a:avLst/>
            <a:gdLst>
              <a:gd name="connsiteX0" fmla="*/ 929197 w 929197"/>
              <a:gd name="connsiteY0" fmla="*/ 0 h 1858394"/>
              <a:gd name="connsiteX1" fmla="*/ 929197 w 929197"/>
              <a:gd name="connsiteY1" fmla="*/ 1858394 h 1858394"/>
              <a:gd name="connsiteX2" fmla="*/ 0 w 929197"/>
              <a:gd name="connsiteY2" fmla="*/ 929197 h 1858394"/>
            </a:gdLst>
            <a:ahLst/>
            <a:cxnLst>
              <a:cxn ang="0">
                <a:pos x="connsiteX0" y="connsiteY0"/>
              </a:cxn>
              <a:cxn ang="0">
                <a:pos x="connsiteX1" y="connsiteY1"/>
              </a:cxn>
              <a:cxn ang="0">
                <a:pos x="connsiteX2" y="connsiteY2"/>
              </a:cxn>
            </a:cxnLst>
            <a:rect l="l" t="t" r="r" b="b"/>
            <a:pathLst>
              <a:path w="929197" h="1858394">
                <a:moveTo>
                  <a:pt x="929197" y="0"/>
                </a:moveTo>
                <a:lnTo>
                  <a:pt x="929197" y="1858394"/>
                </a:lnTo>
                <a:lnTo>
                  <a:pt x="0" y="929197"/>
                </a:lnTo>
                <a:close/>
              </a:path>
            </a:pathLst>
          </a:custGeom>
          <a:gradFill>
            <a:gsLst>
              <a:gs pos="0">
                <a:srgbClr val="FF6699"/>
              </a:gs>
              <a:gs pos="58000">
                <a:srgbClr val="FF6644"/>
              </a:gs>
              <a:gs pos="100000">
                <a:srgbClr val="FF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66198854-BDAF-44CA-8270-3128A9EA3EB2}"/>
              </a:ext>
            </a:extLst>
          </p:cNvPr>
          <p:cNvSpPr/>
          <p:nvPr/>
        </p:nvSpPr>
        <p:spPr>
          <a:xfrm>
            <a:off x="7777281" y="5943360"/>
            <a:ext cx="1829282" cy="914641"/>
          </a:xfrm>
          <a:custGeom>
            <a:avLst/>
            <a:gdLst>
              <a:gd name="connsiteX0" fmla="*/ 914641 w 1829282"/>
              <a:gd name="connsiteY0" fmla="*/ 0 h 914641"/>
              <a:gd name="connsiteX1" fmla="*/ 1829282 w 1829282"/>
              <a:gd name="connsiteY1" fmla="*/ 914641 h 914641"/>
              <a:gd name="connsiteX2" fmla="*/ 0 w 1829282"/>
              <a:gd name="connsiteY2" fmla="*/ 914641 h 914641"/>
            </a:gdLst>
            <a:ahLst/>
            <a:cxnLst>
              <a:cxn ang="0">
                <a:pos x="connsiteX0" y="connsiteY0"/>
              </a:cxn>
              <a:cxn ang="0">
                <a:pos x="connsiteX1" y="connsiteY1"/>
              </a:cxn>
              <a:cxn ang="0">
                <a:pos x="connsiteX2" y="connsiteY2"/>
              </a:cxn>
            </a:cxnLst>
            <a:rect l="l" t="t" r="r" b="b"/>
            <a:pathLst>
              <a:path w="1829282" h="914641">
                <a:moveTo>
                  <a:pt x="914641" y="0"/>
                </a:moveTo>
                <a:lnTo>
                  <a:pt x="1829282" y="914641"/>
                </a:lnTo>
                <a:lnTo>
                  <a:pt x="0" y="914641"/>
                </a:lnTo>
                <a:close/>
              </a:path>
            </a:pathLst>
          </a:custGeom>
          <a:gradFill flip="none" rotWithShape="1">
            <a:gsLst>
              <a:gs pos="0">
                <a:srgbClr val="FF6699"/>
              </a:gs>
              <a:gs pos="58000">
                <a:srgbClr val="FF6644"/>
              </a:gs>
              <a:gs pos="100000">
                <a:srgbClr val="FF66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Diamond 16">
            <a:extLst>
              <a:ext uri="{FF2B5EF4-FFF2-40B4-BE49-F238E27FC236}">
                <a16:creationId xmlns:a16="http://schemas.microsoft.com/office/drawing/2014/main" xmlns="" id="{3184BCE0-943C-4893-9CD8-89C9B264F246}"/>
              </a:ext>
            </a:extLst>
          </p:cNvPr>
          <p:cNvSpPr/>
          <p:nvPr/>
        </p:nvSpPr>
        <p:spPr>
          <a:xfrm>
            <a:off x="5711046" y="-1482189"/>
            <a:ext cx="3895517" cy="3895517"/>
          </a:xfrm>
          <a:prstGeom prst="diamond">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xmlns="" id="{B2624DA2-63FD-4CA4-92AC-EE3D9C46E0AB}"/>
              </a:ext>
            </a:extLst>
          </p:cNvPr>
          <p:cNvSpPr/>
          <p:nvPr/>
        </p:nvSpPr>
        <p:spPr>
          <a:xfrm>
            <a:off x="371303"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9" name="Flowchart: Connector 18">
            <a:extLst>
              <a:ext uri="{FF2B5EF4-FFF2-40B4-BE49-F238E27FC236}">
                <a16:creationId xmlns:a16="http://schemas.microsoft.com/office/drawing/2014/main" xmlns="" id="{BE232B43-B950-2E7B-4C63-DED666E332CC}"/>
              </a:ext>
            </a:extLst>
          </p:cNvPr>
          <p:cNvSpPr/>
          <p:nvPr/>
        </p:nvSpPr>
        <p:spPr>
          <a:xfrm>
            <a:off x="771172"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Flowchart: Connector 19">
            <a:extLst>
              <a:ext uri="{FF2B5EF4-FFF2-40B4-BE49-F238E27FC236}">
                <a16:creationId xmlns:a16="http://schemas.microsoft.com/office/drawing/2014/main" xmlns="" id="{E814F4FC-AAE9-2CB4-9F3C-BC7591BD8A76}"/>
              </a:ext>
            </a:extLst>
          </p:cNvPr>
          <p:cNvSpPr/>
          <p:nvPr/>
        </p:nvSpPr>
        <p:spPr>
          <a:xfrm>
            <a:off x="1171780"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pic>
        <p:nvPicPr>
          <p:cNvPr id="2" name="Picture 1">
            <a:extLst>
              <a:ext uri="{FF2B5EF4-FFF2-40B4-BE49-F238E27FC236}">
                <a16:creationId xmlns:a16="http://schemas.microsoft.com/office/drawing/2014/main" xmlns="" id="{127A1B80-2425-2B0D-4901-A1E2A81E7594}"/>
              </a:ext>
            </a:extLst>
          </p:cNvPr>
          <p:cNvPicPr>
            <a:picLocks noChangeAspect="1"/>
          </p:cNvPicPr>
          <p:nvPr/>
        </p:nvPicPr>
        <p:blipFill>
          <a:blip r:embed="rId3"/>
          <a:stretch>
            <a:fillRect/>
          </a:stretch>
        </p:blipFill>
        <p:spPr>
          <a:xfrm>
            <a:off x="-55738" y="558806"/>
            <a:ext cx="6120914" cy="3913971"/>
          </a:xfrm>
          <a:prstGeom prst="rect">
            <a:avLst/>
          </a:prstGeom>
        </p:spPr>
      </p:pic>
    </p:spTree>
    <p:extLst>
      <p:ext uri="{BB962C8B-B14F-4D97-AF65-F5344CB8AC3E}">
        <p14:creationId xmlns:p14="http://schemas.microsoft.com/office/powerpoint/2010/main" val="326654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lant, leaf&#10;&#10;Description automatically generated">
            <a:extLst>
              <a:ext uri="{FF2B5EF4-FFF2-40B4-BE49-F238E27FC236}">
                <a16:creationId xmlns:a16="http://schemas.microsoft.com/office/drawing/2014/main" xmlns="" id="{E06316FB-7E8E-4ADF-B294-C87CC14FBCF0}"/>
              </a:ext>
            </a:extLst>
          </p:cNvPr>
          <p:cNvPicPr>
            <a:picLocks noChangeAspect="1"/>
          </p:cNvPicPr>
          <p:nvPr/>
        </p:nvPicPr>
        <p:blipFill rotWithShape="1">
          <a:blip r:embed="rId2">
            <a:extLst>
              <a:ext uri="{28A0092B-C50C-407E-A947-70E740481C1C}">
                <a14:useLocalDpi xmlns:a14="http://schemas.microsoft.com/office/drawing/2010/main" val="0"/>
              </a:ext>
            </a:extLst>
          </a:blip>
          <a:srcRect t="5344" b="10402"/>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xmlns="" id="{9A0ED857-0DF5-4359-9179-87E295635671}"/>
              </a:ext>
            </a:extLst>
          </p:cNvPr>
          <p:cNvGrpSpPr/>
          <p:nvPr/>
        </p:nvGrpSpPr>
        <p:grpSpPr>
          <a:xfrm>
            <a:off x="7841426" y="1779657"/>
            <a:ext cx="1342664" cy="1342664"/>
            <a:chOff x="7211027" y="2433703"/>
            <a:chExt cx="1342664" cy="1342664"/>
          </a:xfrm>
        </p:grpSpPr>
        <p:sp>
          <p:nvSpPr>
            <p:cNvPr id="4" name="Oval 3">
              <a:extLst>
                <a:ext uri="{FF2B5EF4-FFF2-40B4-BE49-F238E27FC236}">
                  <a16:creationId xmlns:a16="http://schemas.microsoft.com/office/drawing/2014/main" xmlns="" id="{1050F2A3-2414-4275-A545-90370A39E733}"/>
                </a:ext>
              </a:extLst>
            </p:cNvPr>
            <p:cNvSpPr/>
            <p:nvPr/>
          </p:nvSpPr>
          <p:spPr>
            <a:xfrm>
              <a:off x="7211027" y="2433703"/>
              <a:ext cx="1342664" cy="13426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1C4D3A3-A5FA-4EB2-9575-226E1B993F79}"/>
                </a:ext>
              </a:extLst>
            </p:cNvPr>
            <p:cNvSpPr txBox="1"/>
            <p:nvPr/>
          </p:nvSpPr>
          <p:spPr>
            <a:xfrm>
              <a:off x="7604567" y="2824222"/>
              <a:ext cx="804861" cy="584599"/>
            </a:xfrm>
            <a:prstGeom prst="rect">
              <a:avLst/>
            </a:prstGeom>
            <a:noFill/>
          </p:spPr>
          <p:txBody>
            <a:bodyPr wrap="square" rtlCol="0">
              <a:spAutoFit/>
            </a:bodyPr>
            <a:lstStyle/>
            <a:p>
              <a:r>
                <a:rPr lang="vi-VN" sz="3200" b="1">
                  <a:solidFill>
                    <a:schemeClr val="bg1"/>
                  </a:solidFill>
                </a:rPr>
                <a:t>O</a:t>
              </a:r>
              <a:r>
                <a:rPr lang="vi-VN" sz="3200" b="1" baseline="-25000">
                  <a:solidFill>
                    <a:schemeClr val="bg1"/>
                  </a:solidFill>
                </a:rPr>
                <a:t>2</a:t>
              </a:r>
              <a:endParaRPr lang="en-US" sz="3200" b="1" baseline="-25000">
                <a:solidFill>
                  <a:schemeClr val="bg1"/>
                </a:solidFill>
              </a:endParaRPr>
            </a:p>
          </p:txBody>
        </p:sp>
      </p:grpSp>
      <p:grpSp>
        <p:nvGrpSpPr>
          <p:cNvPr id="9" name="Group 8">
            <a:extLst>
              <a:ext uri="{FF2B5EF4-FFF2-40B4-BE49-F238E27FC236}">
                <a16:creationId xmlns:a16="http://schemas.microsoft.com/office/drawing/2014/main" xmlns="" id="{D6B99F72-7A00-4F3C-80C1-05291B72DB7C}"/>
              </a:ext>
            </a:extLst>
          </p:cNvPr>
          <p:cNvGrpSpPr/>
          <p:nvPr/>
        </p:nvGrpSpPr>
        <p:grpSpPr>
          <a:xfrm>
            <a:off x="9039827" y="3032454"/>
            <a:ext cx="1077831" cy="1077831"/>
            <a:chOff x="7211027" y="2433703"/>
            <a:chExt cx="1342664" cy="1342664"/>
          </a:xfrm>
          <a:solidFill>
            <a:srgbClr val="00B0F0"/>
          </a:solidFill>
        </p:grpSpPr>
        <p:sp>
          <p:nvSpPr>
            <p:cNvPr id="10" name="Oval 9">
              <a:extLst>
                <a:ext uri="{FF2B5EF4-FFF2-40B4-BE49-F238E27FC236}">
                  <a16:creationId xmlns:a16="http://schemas.microsoft.com/office/drawing/2014/main" xmlns="" id="{2F2CA7DF-F1D0-4E1B-A6A4-96976D17F3EF}"/>
                </a:ext>
              </a:extLst>
            </p:cNvPr>
            <p:cNvSpPr/>
            <p:nvPr/>
          </p:nvSpPr>
          <p:spPr>
            <a:xfrm>
              <a:off x="7211027" y="2433703"/>
              <a:ext cx="1342664" cy="13426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xmlns="" id="{8795DC01-373E-4410-BA39-6E7B77272B3F}"/>
                </a:ext>
              </a:extLst>
            </p:cNvPr>
            <p:cNvSpPr txBox="1"/>
            <p:nvPr/>
          </p:nvSpPr>
          <p:spPr>
            <a:xfrm>
              <a:off x="7566404" y="2812646"/>
              <a:ext cx="882915" cy="651780"/>
            </a:xfrm>
            <a:prstGeom prst="rect">
              <a:avLst/>
            </a:prstGeom>
            <a:grpFill/>
          </p:spPr>
          <p:txBody>
            <a:bodyPr wrap="square" rtlCol="0">
              <a:spAutoFit/>
            </a:bodyPr>
            <a:lstStyle/>
            <a:p>
              <a:r>
                <a:rPr lang="vi-VN" sz="2800" b="1">
                  <a:solidFill>
                    <a:schemeClr val="bg1"/>
                  </a:solidFill>
                </a:rPr>
                <a:t>O</a:t>
              </a:r>
              <a:r>
                <a:rPr lang="vi-VN" sz="2800" b="1" baseline="-25000">
                  <a:solidFill>
                    <a:schemeClr val="bg1"/>
                  </a:solidFill>
                </a:rPr>
                <a:t>2</a:t>
              </a:r>
              <a:endParaRPr lang="en-US" sz="2800" b="1" baseline="-25000">
                <a:solidFill>
                  <a:schemeClr val="bg1"/>
                </a:solidFill>
              </a:endParaRPr>
            </a:p>
          </p:txBody>
        </p:sp>
      </p:grpSp>
      <p:grpSp>
        <p:nvGrpSpPr>
          <p:cNvPr id="12" name="Group 11">
            <a:extLst>
              <a:ext uri="{FF2B5EF4-FFF2-40B4-BE49-F238E27FC236}">
                <a16:creationId xmlns:a16="http://schemas.microsoft.com/office/drawing/2014/main" xmlns="" id="{29C01BDF-DF17-4F5A-919D-B7FCE03B0BB6}"/>
              </a:ext>
            </a:extLst>
          </p:cNvPr>
          <p:cNvGrpSpPr/>
          <p:nvPr/>
        </p:nvGrpSpPr>
        <p:grpSpPr>
          <a:xfrm>
            <a:off x="9702679" y="1597555"/>
            <a:ext cx="853434" cy="853434"/>
            <a:chOff x="7211027" y="2433703"/>
            <a:chExt cx="1342664" cy="1342664"/>
          </a:xfrm>
        </p:grpSpPr>
        <p:sp>
          <p:nvSpPr>
            <p:cNvPr id="13" name="Oval 12">
              <a:extLst>
                <a:ext uri="{FF2B5EF4-FFF2-40B4-BE49-F238E27FC236}">
                  <a16:creationId xmlns:a16="http://schemas.microsoft.com/office/drawing/2014/main" xmlns="" id="{9D491FD3-CBF3-4831-A95D-742086DC44A9}"/>
                </a:ext>
              </a:extLst>
            </p:cNvPr>
            <p:cNvSpPr/>
            <p:nvPr/>
          </p:nvSpPr>
          <p:spPr>
            <a:xfrm>
              <a:off x="7211027" y="2433703"/>
              <a:ext cx="1342664" cy="13426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Box 13">
              <a:extLst>
                <a:ext uri="{FF2B5EF4-FFF2-40B4-BE49-F238E27FC236}">
                  <a16:creationId xmlns:a16="http://schemas.microsoft.com/office/drawing/2014/main" xmlns="" id="{2BAF266B-4A6D-4161-9493-07362F9D5053}"/>
                </a:ext>
              </a:extLst>
            </p:cNvPr>
            <p:cNvSpPr txBox="1"/>
            <p:nvPr/>
          </p:nvSpPr>
          <p:spPr>
            <a:xfrm>
              <a:off x="7510221" y="2812647"/>
              <a:ext cx="806740" cy="629473"/>
            </a:xfrm>
            <a:prstGeom prst="rect">
              <a:avLst/>
            </a:prstGeom>
            <a:noFill/>
          </p:spPr>
          <p:txBody>
            <a:bodyPr wrap="square" rtlCol="0">
              <a:spAutoFit/>
            </a:bodyPr>
            <a:lstStyle/>
            <a:p>
              <a:r>
                <a:rPr lang="vi-VN" sz="2000" b="1">
                  <a:solidFill>
                    <a:schemeClr val="bg1"/>
                  </a:solidFill>
                </a:rPr>
                <a:t>O</a:t>
              </a:r>
              <a:r>
                <a:rPr lang="vi-VN" sz="2000" b="1" baseline="-25000">
                  <a:solidFill>
                    <a:schemeClr val="bg1"/>
                  </a:solidFill>
                </a:rPr>
                <a:t>2</a:t>
              </a:r>
              <a:endParaRPr lang="en-US" sz="2000" b="1" baseline="-25000">
                <a:solidFill>
                  <a:schemeClr val="bg1"/>
                </a:solidFill>
              </a:endParaRPr>
            </a:p>
          </p:txBody>
        </p:sp>
      </p:grpSp>
      <p:sp>
        <p:nvSpPr>
          <p:cNvPr id="7" name="TextBox 6">
            <a:extLst>
              <a:ext uri="{FF2B5EF4-FFF2-40B4-BE49-F238E27FC236}">
                <a16:creationId xmlns:a16="http://schemas.microsoft.com/office/drawing/2014/main" xmlns="" id="{786F9DDF-8A85-46BF-B1D4-AFD4F146442C}"/>
              </a:ext>
            </a:extLst>
          </p:cNvPr>
          <p:cNvSpPr txBox="1"/>
          <p:nvPr/>
        </p:nvSpPr>
        <p:spPr>
          <a:xfrm>
            <a:off x="566572" y="5463252"/>
            <a:ext cx="6007848" cy="584775"/>
          </a:xfrm>
          <a:prstGeom prst="rect">
            <a:avLst/>
          </a:prstGeom>
          <a:solidFill>
            <a:srgbClr val="FFC000"/>
          </a:solidFill>
          <a:ln>
            <a:noFill/>
          </a:ln>
        </p:spPr>
        <p:txBody>
          <a:bodyPr wrap="square" rtlCol="0">
            <a:spAutoFit/>
          </a:bodyPr>
          <a:lstStyle/>
          <a:p>
            <a:pPr algn="ctr"/>
            <a:r>
              <a:rPr lang="vi-VN" sz="3200" b="1" i="1"/>
              <a:t>Hàm lượng khi O</a:t>
            </a:r>
            <a:r>
              <a:rPr lang="vi-VN" sz="3200" b="1" i="1" baseline="-25000"/>
              <a:t>2</a:t>
            </a:r>
            <a:r>
              <a:rPr lang="vi-VN" sz="3200" b="1" i="1"/>
              <a:t> trong đất </a:t>
            </a:r>
            <a:endParaRPr lang="en-US" sz="3200" b="1" i="1"/>
          </a:p>
        </p:txBody>
      </p:sp>
    </p:spTree>
    <p:extLst>
      <p:ext uri="{BB962C8B-B14F-4D97-AF65-F5344CB8AC3E}">
        <p14:creationId xmlns:p14="http://schemas.microsoft.com/office/powerpoint/2010/main" val="1877468688"/>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91667E-6 2.59259E-6 L 0.00052 -0.08935 " pathEditMode="relative" rAng="0" ptsTypes="AA">
                                      <p:cBhvr>
                                        <p:cTn id="6" dur="2000" fill="hold"/>
                                        <p:tgtEl>
                                          <p:spTgt spid="6"/>
                                        </p:tgtEl>
                                        <p:attrNameLst>
                                          <p:attrName>ppt_x</p:attrName>
                                          <p:attrName>ppt_y</p:attrName>
                                        </p:attrNameLst>
                                      </p:cBhvr>
                                      <p:rCtr x="26" y="-4468"/>
                                    </p:animMotion>
                                  </p:childTnLst>
                                </p:cTn>
                              </p:par>
                              <p:par>
                                <p:cTn id="7" presetID="42" presetClass="path" presetSubtype="0" repeatCount="indefinite" accel="50000" decel="50000" autoRev="1" fill="hold" nodeType="withEffect">
                                  <p:stCondLst>
                                    <p:cond delay="500"/>
                                  </p:stCondLst>
                                  <p:childTnLst>
                                    <p:animMotion origin="layout" path="M 2.91667E-6 2.59259E-6 L 0.00052 -0.08935 " pathEditMode="relative" rAng="0" ptsTypes="AA">
                                      <p:cBhvr>
                                        <p:cTn id="8" dur="2000" fill="hold"/>
                                        <p:tgtEl>
                                          <p:spTgt spid="12"/>
                                        </p:tgtEl>
                                        <p:attrNameLst>
                                          <p:attrName>ppt_x</p:attrName>
                                          <p:attrName>ppt_y</p:attrName>
                                        </p:attrNameLst>
                                      </p:cBhvr>
                                      <p:rCtr x="26" y="-4468"/>
                                    </p:animMotion>
                                  </p:childTnLst>
                                </p:cTn>
                              </p:par>
                              <p:par>
                                <p:cTn id="9" presetID="42" presetClass="path" presetSubtype="0" repeatCount="indefinite" accel="50000" decel="50000" autoRev="1" fill="hold" nodeType="withEffect">
                                  <p:stCondLst>
                                    <p:cond delay="1000"/>
                                  </p:stCondLst>
                                  <p:childTnLst>
                                    <p:animMotion origin="layout" path="M 2.91667E-6 2.59259E-6 L 0.00052 -0.08935 " pathEditMode="relative" rAng="0" ptsTypes="AA">
                                      <p:cBhvr>
                                        <p:cTn id="10" dur="2000" fill="hold"/>
                                        <p:tgtEl>
                                          <p:spTgt spid="9"/>
                                        </p:tgtEl>
                                        <p:attrNameLst>
                                          <p:attrName>ppt_x</p:attrName>
                                          <p:attrName>ppt_y</p:attrName>
                                        </p:attrNameLst>
                                      </p:cBhvr>
                                      <p:rCtr x="26"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646A712-EFED-4C5B-963F-6762FDDC72A5}"/>
              </a:ext>
            </a:extLst>
          </p:cNvPr>
          <p:cNvSpPr txBox="1"/>
          <p:nvPr/>
        </p:nvSpPr>
        <p:spPr>
          <a:xfrm>
            <a:off x="511215" y="351504"/>
            <a:ext cx="11169570" cy="1231619"/>
          </a:xfrm>
          <a:prstGeom prst="rect">
            <a:avLst/>
          </a:prstGeom>
          <a:noFill/>
        </p:spPr>
        <p:txBody>
          <a:bodyPr wrap="square" rtlCol="0">
            <a:spAutoFit/>
          </a:bodyPr>
          <a:lstStyle>
            <a:defPPr>
              <a:defRPr lang="en-US"/>
            </a:defPPr>
            <a:lvl1pPr algn="ctr">
              <a:lnSpc>
                <a:spcPct val="120000"/>
              </a:lnSpc>
              <a:defRPr sz="3200" b="1" i="1">
                <a:solidFill>
                  <a:srgbClr val="FF0000"/>
                </a:solidFill>
              </a:defRPr>
            </a:lvl1pPr>
          </a:lstStyle>
          <a:p>
            <a:r>
              <a:rPr lang="vi-VN" dirty="0">
                <a:solidFill>
                  <a:schemeClr val="tx1"/>
                </a:solidFill>
              </a:rPr>
              <a:t>Sự trao đổi nước và chất dinh dưỡng của thực vật còn phụ thuộc vào các </a:t>
            </a:r>
            <a:r>
              <a:rPr lang="vi-VN" dirty="0"/>
              <a:t>yếu tố khác như:</a:t>
            </a:r>
            <a:endParaRPr lang="en-US" dirty="0"/>
          </a:p>
        </p:txBody>
      </p:sp>
      <p:pic>
        <p:nvPicPr>
          <p:cNvPr id="8" name="Picture 7" descr="A picture containing sky, person, hand&#10;&#10;Description automatically generated">
            <a:extLst>
              <a:ext uri="{FF2B5EF4-FFF2-40B4-BE49-F238E27FC236}">
                <a16:creationId xmlns:a16="http://schemas.microsoft.com/office/drawing/2014/main" xmlns="" id="{FB61D399-A1E9-4E0B-988C-B6712A0D51B4}"/>
              </a:ext>
            </a:extLst>
          </p:cNvPr>
          <p:cNvPicPr>
            <a:picLocks noChangeAspect="1"/>
          </p:cNvPicPr>
          <p:nvPr/>
        </p:nvPicPr>
        <p:blipFill rotWithShape="1">
          <a:blip r:embed="rId2">
            <a:extLst>
              <a:ext uri="{28A0092B-C50C-407E-A947-70E740481C1C}">
                <a14:useLocalDpi xmlns:a14="http://schemas.microsoft.com/office/drawing/2010/main" val="0"/>
              </a:ext>
            </a:extLst>
          </a:blip>
          <a:srcRect l="8055" r="6227"/>
          <a:stretch/>
        </p:blipFill>
        <p:spPr>
          <a:xfrm rot="20583730">
            <a:off x="840018" y="2383793"/>
            <a:ext cx="4082346" cy="2865069"/>
          </a:xfrm>
          <a:prstGeom prst="roundRect">
            <a:avLst>
              <a:gd name="adj" fmla="val 8594"/>
            </a:avLst>
          </a:prstGeom>
          <a:solidFill>
            <a:srgbClr val="FFFFFF">
              <a:shade val="85000"/>
            </a:srgbClr>
          </a:solidFill>
          <a:ln w="76200">
            <a:solidFill>
              <a:srgbClr val="FFC000"/>
            </a:solidFill>
          </a:ln>
          <a:effectLst>
            <a:reflection blurRad="12700" stA="38000" endPos="28000" dist="5000" dir="5400000" sy="-100000" algn="bl" rotWithShape="0"/>
          </a:effectLst>
        </p:spPr>
      </p:pic>
      <p:pic>
        <p:nvPicPr>
          <p:cNvPr id="6" name="Picture 5" descr="A picture containing text, sky, device, outdoor&#10;&#10;Description automatically generated">
            <a:extLst>
              <a:ext uri="{FF2B5EF4-FFF2-40B4-BE49-F238E27FC236}">
                <a16:creationId xmlns:a16="http://schemas.microsoft.com/office/drawing/2014/main" xmlns="" id="{B091ED07-6DFD-4E53-8485-8BB2C9DB49B4}"/>
              </a:ext>
            </a:extLst>
          </p:cNvPr>
          <p:cNvPicPr>
            <a:picLocks noChangeAspect="1"/>
          </p:cNvPicPr>
          <p:nvPr/>
        </p:nvPicPr>
        <p:blipFill rotWithShape="1">
          <a:blip r:embed="rId3">
            <a:extLst>
              <a:ext uri="{28A0092B-C50C-407E-A947-70E740481C1C}">
                <a14:useLocalDpi xmlns:a14="http://schemas.microsoft.com/office/drawing/2010/main" val="0"/>
              </a:ext>
            </a:extLst>
          </a:blip>
          <a:srcRect r="8191"/>
          <a:stretch/>
        </p:blipFill>
        <p:spPr>
          <a:xfrm rot="20439525">
            <a:off x="4406994" y="2326084"/>
            <a:ext cx="4082346" cy="2835378"/>
          </a:xfrm>
          <a:prstGeom prst="roundRect">
            <a:avLst>
              <a:gd name="adj" fmla="val 8594"/>
            </a:avLst>
          </a:prstGeom>
          <a:solidFill>
            <a:srgbClr val="FFFFFF">
              <a:shade val="85000"/>
            </a:srgbClr>
          </a:solidFill>
          <a:ln w="76200">
            <a:solidFill>
              <a:srgbClr val="C00000"/>
            </a:solidFill>
          </a:ln>
          <a:effectLst>
            <a:reflection blurRad="12700" stA="38000" endPos="28000" dist="5000" dir="5400000" sy="-100000" algn="bl" rotWithShape="0"/>
          </a:effectLst>
        </p:spPr>
      </p:pic>
      <p:pic>
        <p:nvPicPr>
          <p:cNvPr id="4" name="Picture 3" descr="A close up of a leaf&#10;&#10;Description automatically generated with low confidence">
            <a:extLst>
              <a:ext uri="{FF2B5EF4-FFF2-40B4-BE49-F238E27FC236}">
                <a16:creationId xmlns:a16="http://schemas.microsoft.com/office/drawing/2014/main" xmlns="" id="{8710E340-D23B-4830-9B87-0FF0096287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53230">
            <a:off x="7213723" y="2296635"/>
            <a:ext cx="3938025" cy="2835378"/>
          </a:xfrm>
          <a:prstGeom prst="roundRect">
            <a:avLst>
              <a:gd name="adj" fmla="val 8594"/>
            </a:avLst>
          </a:prstGeom>
          <a:solidFill>
            <a:srgbClr val="FFFFFF">
              <a:shade val="85000"/>
            </a:srgbClr>
          </a:solidFill>
          <a:ln w="76200">
            <a:solidFill>
              <a:srgbClr val="92D050"/>
            </a:solid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xmlns="" id="{167938C4-6005-4A45-983D-ECCD83885866}"/>
              </a:ext>
            </a:extLst>
          </p:cNvPr>
          <p:cNvSpPr txBox="1"/>
          <p:nvPr/>
        </p:nvSpPr>
        <p:spPr>
          <a:xfrm>
            <a:off x="2140293" y="5678268"/>
            <a:ext cx="1655180" cy="461665"/>
          </a:xfrm>
          <a:prstGeom prst="rect">
            <a:avLst/>
          </a:prstGeom>
          <a:noFill/>
        </p:spPr>
        <p:txBody>
          <a:bodyPr wrap="square" rtlCol="0">
            <a:spAutoFit/>
          </a:bodyPr>
          <a:lstStyle/>
          <a:p>
            <a:pPr algn="ctr"/>
            <a:r>
              <a:rPr lang="vi-VN" sz="2400" b="1" dirty="0">
                <a:solidFill>
                  <a:schemeClr val="accent2">
                    <a:lumMod val="50000"/>
                  </a:schemeClr>
                </a:solidFill>
              </a:rPr>
              <a:t>Ánh sáng</a:t>
            </a:r>
            <a:endParaRPr lang="en-US" sz="2400" b="1" dirty="0">
              <a:solidFill>
                <a:schemeClr val="accent2">
                  <a:lumMod val="50000"/>
                </a:schemeClr>
              </a:solidFill>
            </a:endParaRPr>
          </a:p>
        </p:txBody>
      </p:sp>
      <p:sp>
        <p:nvSpPr>
          <p:cNvPr id="10" name="TextBox 9">
            <a:extLst>
              <a:ext uri="{FF2B5EF4-FFF2-40B4-BE49-F238E27FC236}">
                <a16:creationId xmlns:a16="http://schemas.microsoft.com/office/drawing/2014/main" xmlns="" id="{5BBBA636-779C-4034-8583-808C0DAB5472}"/>
              </a:ext>
            </a:extLst>
          </p:cNvPr>
          <p:cNvSpPr txBox="1"/>
          <p:nvPr/>
        </p:nvSpPr>
        <p:spPr>
          <a:xfrm>
            <a:off x="5534629" y="5698577"/>
            <a:ext cx="1655180" cy="461665"/>
          </a:xfrm>
          <a:prstGeom prst="rect">
            <a:avLst/>
          </a:prstGeom>
          <a:noFill/>
        </p:spPr>
        <p:txBody>
          <a:bodyPr wrap="square" rtlCol="0">
            <a:spAutoFit/>
          </a:bodyPr>
          <a:lstStyle/>
          <a:p>
            <a:pPr algn="ctr"/>
            <a:r>
              <a:rPr lang="vi-VN" sz="2400" b="1" dirty="0">
                <a:solidFill>
                  <a:srgbClr val="FF0000"/>
                </a:solidFill>
              </a:rPr>
              <a:t>Nhiệt độ</a:t>
            </a:r>
            <a:endParaRPr lang="en-US" sz="2400" b="1" dirty="0">
              <a:solidFill>
                <a:srgbClr val="FF0000"/>
              </a:solidFill>
            </a:endParaRPr>
          </a:p>
        </p:txBody>
      </p:sp>
      <p:sp>
        <p:nvSpPr>
          <p:cNvPr id="11" name="TextBox 10">
            <a:extLst>
              <a:ext uri="{FF2B5EF4-FFF2-40B4-BE49-F238E27FC236}">
                <a16:creationId xmlns:a16="http://schemas.microsoft.com/office/drawing/2014/main" xmlns="" id="{0B975FE5-0490-4995-AA7C-68AE0F04A2D8}"/>
              </a:ext>
            </a:extLst>
          </p:cNvPr>
          <p:cNvSpPr txBox="1"/>
          <p:nvPr/>
        </p:nvSpPr>
        <p:spPr>
          <a:xfrm>
            <a:off x="8396529" y="5698576"/>
            <a:ext cx="2693042" cy="461665"/>
          </a:xfrm>
          <a:prstGeom prst="rect">
            <a:avLst/>
          </a:prstGeom>
          <a:noFill/>
        </p:spPr>
        <p:txBody>
          <a:bodyPr wrap="square" rtlCol="0">
            <a:spAutoFit/>
          </a:bodyPr>
          <a:lstStyle/>
          <a:p>
            <a:pPr algn="ctr"/>
            <a:r>
              <a:rPr lang="vi-VN" sz="2400" b="1" dirty="0">
                <a:solidFill>
                  <a:schemeClr val="accent6">
                    <a:lumMod val="50000"/>
                  </a:schemeClr>
                </a:solidFill>
              </a:rPr>
              <a:t>Độ ẩm không khí</a:t>
            </a:r>
            <a:endParaRPr lang="en-US" sz="2400" b="1" dirty="0">
              <a:solidFill>
                <a:schemeClr val="accent6">
                  <a:lumMod val="50000"/>
                </a:schemeClr>
              </a:solidFill>
            </a:endParaRPr>
          </a:p>
        </p:txBody>
      </p:sp>
    </p:spTree>
    <p:extLst>
      <p:ext uri="{BB962C8B-B14F-4D97-AF65-F5344CB8AC3E}">
        <p14:creationId xmlns:p14="http://schemas.microsoft.com/office/powerpoint/2010/main" val="600027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36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 calcmode="lin" valueType="num">
                                      <p:cBhvr>
                                        <p:cTn id="38" dur="500" fill="hold"/>
                                        <p:tgtEl>
                                          <p:spTgt spid="4"/>
                                        </p:tgtEl>
                                        <p:attrNameLst>
                                          <p:attrName>style.rotation</p:attrName>
                                        </p:attrNameLst>
                                      </p:cBhvr>
                                      <p:tavLst>
                                        <p:tav tm="0">
                                          <p:val>
                                            <p:fltVal val="360"/>
                                          </p:val>
                                        </p:tav>
                                        <p:tav tm="100000">
                                          <p:val>
                                            <p:fltVal val="0"/>
                                          </p:val>
                                        </p:tav>
                                      </p:tavLst>
                                    </p:anim>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1E8B59C-EC82-4499-AD08-F6F14FCB612B}"/>
              </a:ext>
            </a:extLst>
          </p:cNvPr>
          <p:cNvGrpSpPr/>
          <p:nvPr/>
        </p:nvGrpSpPr>
        <p:grpSpPr>
          <a:xfrm>
            <a:off x="0" y="0"/>
            <a:ext cx="12192000" cy="6858000"/>
            <a:chOff x="0" y="0"/>
            <a:chExt cx="12192000" cy="6858000"/>
          </a:xfrm>
        </p:grpSpPr>
        <p:pic>
          <p:nvPicPr>
            <p:cNvPr id="3" name="Picture 2" descr="Hands holding a seedling&#10;&#10;Description automatically generated with low confidence">
              <a:extLst>
                <a:ext uri="{FF2B5EF4-FFF2-40B4-BE49-F238E27FC236}">
                  <a16:creationId xmlns:a16="http://schemas.microsoft.com/office/drawing/2014/main" xmlns="" id="{32932697-061F-4D26-938C-E6816125C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468" y="0"/>
              <a:ext cx="11034532" cy="6858000"/>
            </a:xfrm>
            <a:prstGeom prst="rect">
              <a:avLst/>
            </a:prstGeom>
          </p:spPr>
        </p:pic>
        <p:pic>
          <p:nvPicPr>
            <p:cNvPr id="4" name="Picture 3" descr="Hands holding a seedling&#10;&#10;Description automatically generated with low confidence">
              <a:extLst>
                <a:ext uri="{FF2B5EF4-FFF2-40B4-BE49-F238E27FC236}">
                  <a16:creationId xmlns:a16="http://schemas.microsoft.com/office/drawing/2014/main" xmlns="" id="{7CC5453A-B85F-4F6C-AB5B-465A31A2776B}"/>
                </a:ext>
              </a:extLst>
            </p:cNvPr>
            <p:cNvPicPr>
              <a:picLocks noChangeAspect="1"/>
            </p:cNvPicPr>
            <p:nvPr/>
          </p:nvPicPr>
          <p:blipFill rotWithShape="1">
            <a:blip r:embed="rId2">
              <a:extLst>
                <a:ext uri="{28A0092B-C50C-407E-A947-70E740481C1C}">
                  <a14:useLocalDpi xmlns:a14="http://schemas.microsoft.com/office/drawing/2010/main" val="0"/>
                </a:ext>
              </a:extLst>
            </a:blip>
            <a:srcRect r="85555"/>
            <a:stretch/>
          </p:blipFill>
          <p:spPr>
            <a:xfrm>
              <a:off x="0" y="0"/>
              <a:ext cx="1593970" cy="6858000"/>
            </a:xfrm>
            <a:prstGeom prst="rect">
              <a:avLst/>
            </a:prstGeom>
          </p:spPr>
        </p:pic>
      </p:grpSp>
      <p:grpSp>
        <p:nvGrpSpPr>
          <p:cNvPr id="14" name="Group 13">
            <a:extLst>
              <a:ext uri="{FF2B5EF4-FFF2-40B4-BE49-F238E27FC236}">
                <a16:creationId xmlns:a16="http://schemas.microsoft.com/office/drawing/2014/main" xmlns="" id="{FC7E10C7-1074-4138-B3FC-6DA620472489}"/>
              </a:ext>
            </a:extLst>
          </p:cNvPr>
          <p:cNvGrpSpPr/>
          <p:nvPr/>
        </p:nvGrpSpPr>
        <p:grpSpPr>
          <a:xfrm>
            <a:off x="796985" y="1964803"/>
            <a:ext cx="4747288" cy="3000736"/>
            <a:chOff x="796985" y="1964803"/>
            <a:chExt cx="4747288" cy="3000736"/>
          </a:xfrm>
        </p:grpSpPr>
        <p:grpSp>
          <p:nvGrpSpPr>
            <p:cNvPr id="8" name="Group 7">
              <a:extLst>
                <a:ext uri="{FF2B5EF4-FFF2-40B4-BE49-F238E27FC236}">
                  <a16:creationId xmlns:a16="http://schemas.microsoft.com/office/drawing/2014/main" xmlns="" id="{5F5E36F3-FDBA-4F2A-AB47-BF6DB511FEFE}"/>
                </a:ext>
              </a:extLst>
            </p:cNvPr>
            <p:cNvGrpSpPr/>
            <p:nvPr/>
          </p:nvGrpSpPr>
          <p:grpSpPr>
            <a:xfrm>
              <a:off x="796985" y="1964803"/>
              <a:ext cx="4747288" cy="3000736"/>
              <a:chOff x="891251" y="2546431"/>
              <a:chExt cx="4747288" cy="3000736"/>
            </a:xfrm>
          </p:grpSpPr>
          <p:sp>
            <p:nvSpPr>
              <p:cNvPr id="7" name="Rectangle: Rounded Corners 6">
                <a:extLst>
                  <a:ext uri="{FF2B5EF4-FFF2-40B4-BE49-F238E27FC236}">
                    <a16:creationId xmlns:a16="http://schemas.microsoft.com/office/drawing/2014/main" xmlns="" id="{4F9028D2-C4D9-49CA-B8AF-A5E141A243DE}"/>
                  </a:ext>
                </a:extLst>
              </p:cNvPr>
              <p:cNvSpPr/>
              <p:nvPr/>
            </p:nvSpPr>
            <p:spPr>
              <a:xfrm>
                <a:off x="891251" y="2546431"/>
                <a:ext cx="4747288" cy="3000736"/>
              </a:xfrm>
              <a:prstGeom prst="roundRect">
                <a:avLst>
                  <a:gd name="adj" fmla="val 0"/>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91570F9-B95D-4FF4-B600-0D1A24138BA2}"/>
                  </a:ext>
                </a:extLst>
              </p:cNvPr>
              <p:cNvSpPr txBox="1"/>
              <p:nvPr/>
            </p:nvSpPr>
            <p:spPr>
              <a:xfrm>
                <a:off x="1205388" y="2881955"/>
                <a:ext cx="4119013" cy="2413481"/>
              </a:xfrm>
              <a:prstGeom prst="rect">
                <a:avLst/>
              </a:prstGeom>
              <a:noFill/>
            </p:spPr>
            <p:txBody>
              <a:bodyPr wrap="square" rtlCol="0">
                <a:spAutoFit/>
              </a:bodyPr>
              <a:lstStyle/>
              <a:p>
                <a:pPr algn="ctr">
                  <a:lnSpc>
                    <a:spcPct val="120000"/>
                  </a:lnSpc>
                </a:pPr>
                <a:r>
                  <a:rPr lang="vi-VN" sz="3200" b="1" dirty="0">
                    <a:solidFill>
                      <a:schemeClr val="bg1"/>
                    </a:solidFill>
                  </a:rPr>
                  <a:t>Đất tơi xốp, thoáng khí sẽ làm </a:t>
                </a:r>
                <a:r>
                  <a:rPr lang="vi-VN" sz="3200" b="1" dirty="0">
                    <a:solidFill>
                      <a:srgbClr val="FFC000"/>
                    </a:solidFill>
                  </a:rPr>
                  <a:t>tăng khả năng hấp thụ nước </a:t>
                </a:r>
                <a:r>
                  <a:rPr lang="vi-VN" sz="3200" b="1" dirty="0">
                    <a:solidFill>
                      <a:schemeClr val="bg1"/>
                    </a:solidFill>
                  </a:rPr>
                  <a:t>của cây</a:t>
                </a:r>
                <a:endParaRPr lang="en-US" sz="3200" b="1" dirty="0">
                  <a:solidFill>
                    <a:schemeClr val="bg1"/>
                  </a:solidFill>
                </a:endParaRPr>
              </a:p>
            </p:txBody>
          </p:sp>
        </p:grpSp>
        <p:sp>
          <p:nvSpPr>
            <p:cNvPr id="11" name="Freeform: Shape 10">
              <a:extLst>
                <a:ext uri="{FF2B5EF4-FFF2-40B4-BE49-F238E27FC236}">
                  <a16:creationId xmlns:a16="http://schemas.microsoft.com/office/drawing/2014/main" xmlns="" id="{73593A34-D0C8-4BB1-9D9C-89178A4BCD56}"/>
                </a:ext>
              </a:extLst>
            </p:cNvPr>
            <p:cNvSpPr/>
            <p:nvPr/>
          </p:nvSpPr>
          <p:spPr>
            <a:xfrm>
              <a:off x="1051560" y="2225040"/>
              <a:ext cx="1112520" cy="876300"/>
            </a:xfrm>
            <a:custGeom>
              <a:avLst/>
              <a:gdLst>
                <a:gd name="connsiteX0" fmla="*/ 1112520 w 1112520"/>
                <a:gd name="connsiteY0" fmla="*/ 0 h 876300"/>
                <a:gd name="connsiteX1" fmla="*/ 7620 w 1112520"/>
                <a:gd name="connsiteY1" fmla="*/ 7620 h 876300"/>
                <a:gd name="connsiteX2" fmla="*/ 0 w 1112520"/>
                <a:gd name="connsiteY2" fmla="*/ 876300 h 876300"/>
              </a:gdLst>
              <a:ahLst/>
              <a:cxnLst>
                <a:cxn ang="0">
                  <a:pos x="connsiteX0" y="connsiteY0"/>
                </a:cxn>
                <a:cxn ang="0">
                  <a:pos x="connsiteX1" y="connsiteY1"/>
                </a:cxn>
                <a:cxn ang="0">
                  <a:pos x="connsiteX2" y="connsiteY2"/>
                </a:cxn>
              </a:cxnLst>
              <a:rect l="l" t="t" r="r" b="b"/>
              <a:pathLst>
                <a:path w="1112520" h="876300">
                  <a:moveTo>
                    <a:pt x="1112520" y="0"/>
                  </a:moveTo>
                  <a:lnTo>
                    <a:pt x="7620" y="7620"/>
                  </a:lnTo>
                  <a:lnTo>
                    <a:pt x="0" y="8763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6A636E71-1A6F-48E0-825E-123E64EC2F57}"/>
                </a:ext>
              </a:extLst>
            </p:cNvPr>
            <p:cNvSpPr/>
            <p:nvPr/>
          </p:nvSpPr>
          <p:spPr>
            <a:xfrm flipH="1" flipV="1">
              <a:off x="4052456" y="3836495"/>
              <a:ext cx="1210808" cy="876300"/>
            </a:xfrm>
            <a:custGeom>
              <a:avLst/>
              <a:gdLst>
                <a:gd name="connsiteX0" fmla="*/ 1112520 w 1112520"/>
                <a:gd name="connsiteY0" fmla="*/ 0 h 876300"/>
                <a:gd name="connsiteX1" fmla="*/ 7620 w 1112520"/>
                <a:gd name="connsiteY1" fmla="*/ 7620 h 876300"/>
                <a:gd name="connsiteX2" fmla="*/ 0 w 1112520"/>
                <a:gd name="connsiteY2" fmla="*/ 876300 h 876300"/>
              </a:gdLst>
              <a:ahLst/>
              <a:cxnLst>
                <a:cxn ang="0">
                  <a:pos x="connsiteX0" y="connsiteY0"/>
                </a:cxn>
                <a:cxn ang="0">
                  <a:pos x="connsiteX1" y="connsiteY1"/>
                </a:cxn>
                <a:cxn ang="0">
                  <a:pos x="connsiteX2" y="connsiteY2"/>
                </a:cxn>
              </a:cxnLst>
              <a:rect l="l" t="t" r="r" b="b"/>
              <a:pathLst>
                <a:path w="1112520" h="876300">
                  <a:moveTo>
                    <a:pt x="1112520" y="0"/>
                  </a:moveTo>
                  <a:lnTo>
                    <a:pt x="7620" y="7620"/>
                  </a:lnTo>
                  <a:lnTo>
                    <a:pt x="0" y="8763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624531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rock, valley, canyon&#10;&#10;Description automatically generated">
            <a:extLst>
              <a:ext uri="{FF2B5EF4-FFF2-40B4-BE49-F238E27FC236}">
                <a16:creationId xmlns:a16="http://schemas.microsoft.com/office/drawing/2014/main" xmlns="" id="{898ECF3F-654C-41E2-BBB3-0DD152C4E03E}"/>
              </a:ext>
            </a:extLst>
          </p:cNvPr>
          <p:cNvPicPr>
            <a:picLocks noChangeAspect="1"/>
          </p:cNvPicPr>
          <p:nvPr/>
        </p:nvPicPr>
        <p:blipFill rotWithShape="1">
          <a:blip r:embed="rId2">
            <a:extLst>
              <a:ext uri="{28A0092B-C50C-407E-A947-70E740481C1C}">
                <a14:useLocalDpi xmlns:a14="http://schemas.microsoft.com/office/drawing/2010/main" val="0"/>
              </a:ext>
            </a:extLst>
          </a:blip>
          <a:srcRect t="6895" b="1811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xmlns="" id="{1532E2B0-8DA2-4483-A779-0CF1374597EF}"/>
              </a:ext>
            </a:extLst>
          </p:cNvPr>
          <p:cNvSpPr/>
          <p:nvPr/>
        </p:nvSpPr>
        <p:spPr>
          <a:xfrm>
            <a:off x="0" y="5324354"/>
            <a:ext cx="12192000" cy="153236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9B7D56C2-0D97-40BF-A80E-CBC00CAF8B36}"/>
              </a:ext>
            </a:extLst>
          </p:cNvPr>
          <p:cNvSpPr txBox="1"/>
          <p:nvPr/>
        </p:nvSpPr>
        <p:spPr>
          <a:xfrm>
            <a:off x="563303" y="5617137"/>
            <a:ext cx="11277599" cy="946798"/>
          </a:xfrm>
          <a:prstGeom prst="rect">
            <a:avLst/>
          </a:prstGeom>
          <a:noFill/>
        </p:spPr>
        <p:txBody>
          <a:bodyPr wrap="square" rtlCol="0">
            <a:spAutoFit/>
          </a:bodyPr>
          <a:lstStyle/>
          <a:p>
            <a:pPr algn="ctr">
              <a:lnSpc>
                <a:spcPct val="120000"/>
              </a:lnSpc>
            </a:pPr>
            <a:r>
              <a:rPr lang="vi-VN" sz="2400" b="1" dirty="0">
                <a:solidFill>
                  <a:srgbClr val="00FF00"/>
                </a:solidFill>
              </a:rPr>
              <a:t>Ví dụ: </a:t>
            </a:r>
            <a:r>
              <a:rPr lang="vi-VN" sz="2400" b="1" dirty="0">
                <a:solidFill>
                  <a:srgbClr val="FF6600"/>
                </a:solidFill>
              </a:rPr>
              <a:t>Đất đỏ bazan </a:t>
            </a:r>
            <a:r>
              <a:rPr lang="vi-VN" sz="2400" b="1" dirty="0">
                <a:solidFill>
                  <a:schemeClr val="bg1"/>
                </a:solidFill>
              </a:rPr>
              <a:t>có </a:t>
            </a:r>
            <a:r>
              <a:rPr lang="vi-VN" sz="2400" b="1" dirty="0">
                <a:solidFill>
                  <a:srgbClr val="FFFF00"/>
                </a:solidFill>
              </a:rPr>
              <a:t>tầng đất dày, tơi xốp, nhiều chất dinh dưỡng</a:t>
            </a:r>
            <a:r>
              <a:rPr lang="vi-VN" sz="2400" b="1" dirty="0">
                <a:solidFill>
                  <a:schemeClr val="bg1"/>
                </a:solidFill>
              </a:rPr>
              <a:t>, thuận lợi cho quá trình hút nước và chất dinh dưỡng của cây trồng</a:t>
            </a:r>
            <a:endParaRPr lang="en-US" sz="2400" b="1" dirty="0">
              <a:solidFill>
                <a:schemeClr val="bg1"/>
              </a:solidFill>
            </a:endParaRPr>
          </a:p>
        </p:txBody>
      </p:sp>
    </p:spTree>
    <p:extLst>
      <p:ext uri="{BB962C8B-B14F-4D97-AF65-F5344CB8AC3E}">
        <p14:creationId xmlns:p14="http://schemas.microsoft.com/office/powerpoint/2010/main" val="1508180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0EEA37-3924-4108-91F7-D7FED939BDC5}"/>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9" name="Group 8">
            <a:extLst>
              <a:ext uri="{FF2B5EF4-FFF2-40B4-BE49-F238E27FC236}">
                <a16:creationId xmlns:a16="http://schemas.microsoft.com/office/drawing/2014/main" xmlns="" id="{34ECF533-04FB-45C5-98FC-A1B8D2B19F44}"/>
              </a:ext>
            </a:extLst>
          </p:cNvPr>
          <p:cNvGrpSpPr/>
          <p:nvPr/>
        </p:nvGrpSpPr>
        <p:grpSpPr>
          <a:xfrm>
            <a:off x="6096001" y="451413"/>
            <a:ext cx="5842000" cy="3321934"/>
            <a:chOff x="6933235" y="451413"/>
            <a:chExt cx="5258765" cy="2977587"/>
          </a:xfrm>
        </p:grpSpPr>
        <p:sp>
          <p:nvSpPr>
            <p:cNvPr id="5" name="Rectangle 4">
              <a:extLst>
                <a:ext uri="{FF2B5EF4-FFF2-40B4-BE49-F238E27FC236}">
                  <a16:creationId xmlns:a16="http://schemas.microsoft.com/office/drawing/2014/main" xmlns="" id="{76B16257-344A-4F1F-BF1C-10905A7A450C}"/>
                </a:ext>
              </a:extLst>
            </p:cNvPr>
            <p:cNvSpPr/>
            <p:nvPr/>
          </p:nvSpPr>
          <p:spPr>
            <a:xfrm>
              <a:off x="6933235" y="451413"/>
              <a:ext cx="5258765" cy="297758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10E39B81-14EB-4C54-828C-1394330D2E26}"/>
                </a:ext>
              </a:extLst>
            </p:cNvPr>
            <p:cNvSpPr txBox="1"/>
            <p:nvPr/>
          </p:nvSpPr>
          <p:spPr>
            <a:xfrm>
              <a:off x="7375002" y="741980"/>
              <a:ext cx="4375230" cy="2437682"/>
            </a:xfrm>
            <a:prstGeom prst="rect">
              <a:avLst/>
            </a:prstGeom>
            <a:noFill/>
          </p:spPr>
          <p:txBody>
            <a:bodyPr wrap="square" rtlCol="0">
              <a:spAutoFit/>
            </a:bodyPr>
            <a:lstStyle/>
            <a:p>
              <a:pPr>
                <a:lnSpc>
                  <a:spcPct val="120000"/>
                </a:lnSpc>
              </a:pPr>
              <a:r>
                <a:rPr lang="vi-VN" sz="2400" b="1" i="1" dirty="0">
                  <a:solidFill>
                    <a:srgbClr val="00FF00"/>
                  </a:solidFill>
                </a:rPr>
                <a:t>Cây chỉ hút </a:t>
              </a:r>
              <a:r>
                <a:rPr lang="vi-VN" sz="2400" b="1" i="1" dirty="0">
                  <a:solidFill>
                    <a:schemeClr val="bg1"/>
                  </a:solidFill>
                </a:rPr>
                <a:t>được các chất khoáng khi chúng được hòa tan trong nước, vì vậy, cần </a:t>
              </a:r>
              <a:r>
                <a:rPr lang="vi-VN" sz="2400" b="1" i="1" dirty="0">
                  <a:solidFill>
                    <a:srgbClr val="FFFF00"/>
                  </a:solidFill>
                </a:rPr>
                <a:t>đảm bảo độ ẩm cho đất </a:t>
              </a:r>
              <a:r>
                <a:rPr lang="vi-VN" sz="2400" b="1" i="1" dirty="0">
                  <a:solidFill>
                    <a:schemeClr val="bg1"/>
                  </a:solidFill>
                </a:rPr>
                <a:t>để nâng cao khả năng hấp thụ chất dinh dưỡng của cây.</a:t>
              </a:r>
              <a:endParaRPr lang="en-US" sz="2400" b="1" i="1" dirty="0">
                <a:solidFill>
                  <a:schemeClr val="bg1"/>
                </a:solidFill>
              </a:endParaRPr>
            </a:p>
          </p:txBody>
        </p:sp>
        <p:sp>
          <p:nvSpPr>
            <p:cNvPr id="8" name="Rectangle 7">
              <a:extLst>
                <a:ext uri="{FF2B5EF4-FFF2-40B4-BE49-F238E27FC236}">
                  <a16:creationId xmlns:a16="http://schemas.microsoft.com/office/drawing/2014/main" xmlns="" id="{4F1F3318-EDB1-4BAC-ADD8-057F3AC17BE1}"/>
                </a:ext>
              </a:extLst>
            </p:cNvPr>
            <p:cNvSpPr/>
            <p:nvPr/>
          </p:nvSpPr>
          <p:spPr>
            <a:xfrm>
              <a:off x="7197184" y="655320"/>
              <a:ext cx="4740703" cy="25755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3364206"/>
      </p:ext>
    </p:extLst>
  </p:cSld>
  <p:clrMapOvr>
    <a:masterClrMapping/>
  </p:clrMapOvr>
  <p:transition spd="slow">
    <p:comb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vegetable, dewdrop&#10;&#10;Description automatically generated">
            <a:extLst>
              <a:ext uri="{FF2B5EF4-FFF2-40B4-BE49-F238E27FC236}">
                <a16:creationId xmlns:a16="http://schemas.microsoft.com/office/drawing/2014/main" xmlns="" id="{D3D9B99E-0D57-435F-9E94-DFF2D91A856F}"/>
              </a:ext>
            </a:extLst>
          </p:cNvPr>
          <p:cNvPicPr>
            <a:picLocks noChangeAspect="1"/>
          </p:cNvPicPr>
          <p:nvPr/>
        </p:nvPicPr>
        <p:blipFill rotWithShape="1">
          <a:blip r:embed="rId2">
            <a:extLst>
              <a:ext uri="{28A0092B-C50C-407E-A947-70E740481C1C}">
                <a14:useLocalDpi xmlns:a14="http://schemas.microsoft.com/office/drawing/2010/main" val="0"/>
              </a:ext>
            </a:extLst>
          </a:blip>
          <a:srcRect r="18164"/>
          <a:stretch/>
        </p:blipFill>
        <p:spPr>
          <a:xfrm>
            <a:off x="2214623" y="-2"/>
            <a:ext cx="9977377" cy="6858000"/>
          </a:xfrm>
          <a:prstGeom prst="rect">
            <a:avLst/>
          </a:prstGeom>
        </p:spPr>
      </p:pic>
      <p:grpSp>
        <p:nvGrpSpPr>
          <p:cNvPr id="8" name="Group 7">
            <a:extLst>
              <a:ext uri="{FF2B5EF4-FFF2-40B4-BE49-F238E27FC236}">
                <a16:creationId xmlns:a16="http://schemas.microsoft.com/office/drawing/2014/main" xmlns="" id="{63737881-458F-40AD-B72B-B57D267DC4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xmlns="" id="{C2967126-346F-41EA-982D-63D8EBB60D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xmlns="" id="{1BCD9601-1F44-4E40-998C-1B256DAE946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xmlns="" id="{1A1CA4E9-12FA-47EB-8471-25E8D55152C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xmlns="" id="{E13A9BF0-334C-4457-A635-9CA4877E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FF05821A-8598-44E4-A18C-538D5331E4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xmlns="" id="{8A4ECC81-E17F-4F87-9A0B-398363A864A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xmlns="" id="{1FBBD7D8-A895-40D0-A53D-DEDF495B2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BA602493-BC70-48CF-BDBA-88A8662274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xmlns="" id="{EE844CC8-6EC6-4477-A9E7-CD32947D4CE8}"/>
              </a:ext>
            </a:extLst>
          </p:cNvPr>
          <p:cNvSpPr txBox="1"/>
          <p:nvPr/>
        </p:nvSpPr>
        <p:spPr>
          <a:xfrm>
            <a:off x="231494" y="2287517"/>
            <a:ext cx="3456264" cy="3312189"/>
          </a:xfrm>
          <a:prstGeom prst="rect">
            <a:avLst/>
          </a:prstGeom>
          <a:noFill/>
        </p:spPr>
        <p:txBody>
          <a:bodyPr wrap="square" rtlCol="0">
            <a:spAutoFit/>
          </a:bodyPr>
          <a:lstStyle/>
          <a:p>
            <a:pPr algn="ctr">
              <a:lnSpc>
                <a:spcPct val="110000"/>
              </a:lnSpc>
            </a:pPr>
            <a:r>
              <a:rPr lang="vi-VN" sz="3200" b="1" i="1" dirty="0">
                <a:solidFill>
                  <a:schemeClr val="bg1"/>
                </a:solidFill>
              </a:rPr>
              <a:t>Trình bày vai trò của các yếu tố ảnh hưởng đến trao đổi nước và chất dinh dưỡng ở thực vật?</a:t>
            </a:r>
            <a:endParaRPr lang="en-US" sz="3200" b="1" i="1" dirty="0">
              <a:solidFill>
                <a:schemeClr val="bg1"/>
              </a:solidFill>
            </a:endParaRPr>
          </a:p>
        </p:txBody>
      </p:sp>
    </p:spTree>
    <p:extLst>
      <p:ext uri="{BB962C8B-B14F-4D97-AF65-F5344CB8AC3E}">
        <p14:creationId xmlns:p14="http://schemas.microsoft.com/office/powerpoint/2010/main" val="4058343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774A8AE-6ABA-4EAC-A436-A9CAEFA0757E}"/>
              </a:ext>
            </a:extLst>
          </p:cNvPr>
          <p:cNvSpPr/>
          <p:nvPr/>
        </p:nvSpPr>
        <p:spPr>
          <a:xfrm>
            <a:off x="6563360" y="0"/>
            <a:ext cx="562864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eedling growing out of the ground&#10;&#10;Description automatically generated with medium confidence">
            <a:extLst>
              <a:ext uri="{FF2B5EF4-FFF2-40B4-BE49-F238E27FC236}">
                <a16:creationId xmlns:a16="http://schemas.microsoft.com/office/drawing/2014/main" xmlns="" id="{BBFB262D-3D48-47FA-B6C5-75F0FA610CC6}"/>
              </a:ext>
            </a:extLst>
          </p:cNvPr>
          <p:cNvPicPr>
            <a:picLocks noChangeAspect="1"/>
          </p:cNvPicPr>
          <p:nvPr/>
        </p:nvPicPr>
        <p:blipFill rotWithShape="1">
          <a:blip r:embed="rId2">
            <a:extLst>
              <a:ext uri="{28A0092B-C50C-407E-A947-70E740481C1C}">
                <a14:useLocalDpi xmlns:a14="http://schemas.microsoft.com/office/drawing/2010/main" val="0"/>
              </a:ext>
            </a:extLst>
          </a:blip>
          <a:srcRect r="16697"/>
          <a:stretch/>
        </p:blipFill>
        <p:spPr>
          <a:xfrm>
            <a:off x="4157980" y="591820"/>
            <a:ext cx="7680960" cy="5674360"/>
          </a:xfrm>
          <a:prstGeom prst="rect">
            <a:avLst/>
          </a:prstGeom>
        </p:spPr>
      </p:pic>
      <p:sp>
        <p:nvSpPr>
          <p:cNvPr id="11" name="Rectangle 10">
            <a:extLst>
              <a:ext uri="{FF2B5EF4-FFF2-40B4-BE49-F238E27FC236}">
                <a16:creationId xmlns:a16="http://schemas.microsoft.com/office/drawing/2014/main" xmlns="" id="{7EC77D23-43D0-4471-9A22-5C4E07F84333}"/>
              </a:ext>
            </a:extLst>
          </p:cNvPr>
          <p:cNvSpPr/>
          <p:nvPr/>
        </p:nvSpPr>
        <p:spPr>
          <a:xfrm>
            <a:off x="0" y="1016000"/>
            <a:ext cx="2946400"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ÁNH SÁNG</a:t>
            </a:r>
            <a:endParaRPr lang="en-US" sz="2800" b="1"/>
          </a:p>
        </p:txBody>
      </p:sp>
      <p:sp>
        <p:nvSpPr>
          <p:cNvPr id="8" name="TextBox 7">
            <a:extLst>
              <a:ext uri="{FF2B5EF4-FFF2-40B4-BE49-F238E27FC236}">
                <a16:creationId xmlns:a16="http://schemas.microsoft.com/office/drawing/2014/main" xmlns="" id="{58066607-1AAF-F784-5645-45C84C766844}"/>
              </a:ext>
            </a:extLst>
          </p:cNvPr>
          <p:cNvSpPr txBox="1"/>
          <p:nvPr/>
        </p:nvSpPr>
        <p:spPr>
          <a:xfrm>
            <a:off x="229436" y="4909210"/>
            <a:ext cx="5980864" cy="1537868"/>
          </a:xfrm>
          <a:prstGeom prst="roundRect">
            <a:avLst>
              <a:gd name="adj" fmla="val 11398"/>
            </a:avLst>
          </a:prstGeom>
          <a:solidFill>
            <a:schemeClr val="bg1"/>
          </a:solidFill>
          <a:ln w="38100">
            <a:solidFill>
              <a:schemeClr val="tx1"/>
            </a:solidFill>
            <a:prstDash val="sysDash"/>
          </a:ln>
        </p:spPr>
        <p:txBody>
          <a:bodyPr wrap="square" rtlCol="0">
            <a:spAutoFit/>
          </a:bodyPr>
          <a:lstStyle/>
          <a:p>
            <a:pPr algn="ctr">
              <a:lnSpc>
                <a:spcPct val="120000"/>
              </a:lnSpc>
            </a:pPr>
            <a:r>
              <a:rPr lang="vi-VN" sz="2400" dirty="0"/>
              <a:t>Ánh sáng chủ yếu ảnh hưởng đến quá trình thoát hơi nước ở lá với vai trò là </a:t>
            </a:r>
            <a:r>
              <a:rPr lang="vi-VN" sz="2400" b="1" dirty="0">
                <a:solidFill>
                  <a:srgbClr val="FF0000"/>
                </a:solidFill>
              </a:rPr>
              <a:t>tác nhân gây mở khí khổng.</a:t>
            </a:r>
            <a:endParaRPr lang="en-US" sz="2400" b="1" dirty="0">
              <a:solidFill>
                <a:srgbClr val="FF0000"/>
              </a:solidFill>
            </a:endParaRPr>
          </a:p>
        </p:txBody>
      </p:sp>
    </p:spTree>
    <p:extLst>
      <p:ext uri="{BB962C8B-B14F-4D97-AF65-F5344CB8AC3E}">
        <p14:creationId xmlns:p14="http://schemas.microsoft.com/office/powerpoint/2010/main" val="3522026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grass, outdoor, device&#10;&#10;Description automatically generated">
            <a:extLst>
              <a:ext uri="{FF2B5EF4-FFF2-40B4-BE49-F238E27FC236}">
                <a16:creationId xmlns:a16="http://schemas.microsoft.com/office/drawing/2014/main" xmlns="" id="{4188160A-09C3-442F-B414-3504F7A2E5EE}"/>
              </a:ext>
            </a:extLst>
          </p:cNvPr>
          <p:cNvPicPr>
            <a:picLocks noChangeAspect="1"/>
          </p:cNvPicPr>
          <p:nvPr/>
        </p:nvPicPr>
        <p:blipFill rotWithShape="1">
          <a:blip r:embed="rId2">
            <a:extLst>
              <a:ext uri="{28A0092B-C50C-407E-A947-70E740481C1C}">
                <a14:useLocalDpi xmlns:a14="http://schemas.microsoft.com/office/drawing/2010/main" val="0"/>
              </a:ext>
            </a:extLst>
          </a:blip>
          <a:srcRect t="18089"/>
          <a:stretch/>
        </p:blipFill>
        <p:spPr>
          <a:xfrm>
            <a:off x="1" y="0"/>
            <a:ext cx="12191999" cy="6652459"/>
          </a:xfrm>
          <a:prstGeom prst="rect">
            <a:avLst/>
          </a:prstGeom>
        </p:spPr>
      </p:pic>
      <p:sp>
        <p:nvSpPr>
          <p:cNvPr id="15" name="Rectangle 14">
            <a:extLst>
              <a:ext uri="{FF2B5EF4-FFF2-40B4-BE49-F238E27FC236}">
                <a16:creationId xmlns:a16="http://schemas.microsoft.com/office/drawing/2014/main" xmlns="" id="{D8169E2C-58A9-4E4E-BA47-765815ACF432}"/>
              </a:ext>
            </a:extLst>
          </p:cNvPr>
          <p:cNvSpPr/>
          <p:nvPr/>
        </p:nvSpPr>
        <p:spPr>
          <a:xfrm>
            <a:off x="0" y="5354321"/>
            <a:ext cx="12192000" cy="150367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DFFF0125-C405-4B9A-9C09-7F5E87050EAA}"/>
              </a:ext>
            </a:extLst>
          </p:cNvPr>
          <p:cNvSpPr txBox="1"/>
          <p:nvPr/>
        </p:nvSpPr>
        <p:spPr>
          <a:xfrm>
            <a:off x="685800" y="5698352"/>
            <a:ext cx="10820400" cy="946798"/>
          </a:xfrm>
          <a:prstGeom prst="rect">
            <a:avLst/>
          </a:prstGeom>
          <a:noFill/>
        </p:spPr>
        <p:txBody>
          <a:bodyPr wrap="square" rtlCol="0">
            <a:spAutoFit/>
          </a:bodyPr>
          <a:lstStyle/>
          <a:p>
            <a:pPr algn="ctr">
              <a:lnSpc>
                <a:spcPct val="120000"/>
              </a:lnSpc>
            </a:pPr>
            <a:r>
              <a:rPr lang="vi-VN" sz="2400" b="1" dirty="0">
                <a:solidFill>
                  <a:schemeClr val="bg1"/>
                </a:solidFill>
              </a:rPr>
              <a:t>Nhiệt độ ảnh hưởng đến sự hấp thụ nước ở rễ, vận chuyển nước trong thân và thoát hơi nước ở lá.</a:t>
            </a:r>
            <a:endParaRPr lang="en-US" sz="2400" b="1" dirty="0">
              <a:solidFill>
                <a:schemeClr val="bg1"/>
              </a:solidFill>
            </a:endParaRPr>
          </a:p>
        </p:txBody>
      </p:sp>
      <p:sp>
        <p:nvSpPr>
          <p:cNvPr id="16" name="Rectangle 15">
            <a:extLst>
              <a:ext uri="{FF2B5EF4-FFF2-40B4-BE49-F238E27FC236}">
                <a16:creationId xmlns:a16="http://schemas.microsoft.com/office/drawing/2014/main" xmlns="" id="{BDEEC8D1-1B1C-419A-B85D-5C204B8A5078}"/>
              </a:ext>
            </a:extLst>
          </p:cNvPr>
          <p:cNvSpPr/>
          <p:nvPr/>
        </p:nvSpPr>
        <p:spPr>
          <a:xfrm>
            <a:off x="4622800" y="4835525"/>
            <a:ext cx="2946400"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NHIỆT ĐỘ</a:t>
            </a:r>
            <a:endParaRPr lang="en-US" sz="2800" b="1"/>
          </a:p>
        </p:txBody>
      </p:sp>
    </p:spTree>
    <p:extLst>
      <p:ext uri="{BB962C8B-B14F-4D97-AF65-F5344CB8AC3E}">
        <p14:creationId xmlns:p14="http://schemas.microsoft.com/office/powerpoint/2010/main" val="499438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8AC6ACB-7A9B-4706-A69E-6EA0E0E6C182}"/>
              </a:ext>
            </a:extLst>
          </p:cNvPr>
          <p:cNvGrpSpPr/>
          <p:nvPr/>
        </p:nvGrpSpPr>
        <p:grpSpPr>
          <a:xfrm>
            <a:off x="-959232" y="-6095164"/>
            <a:ext cx="7216223" cy="15104146"/>
            <a:chOff x="-588840" y="-6095164"/>
            <a:chExt cx="7216223" cy="15104146"/>
          </a:xfrm>
          <a:blipFill dpi="0" rotWithShape="1">
            <a:blip r:embed="rId2"/>
            <a:srcRect/>
            <a:stretch>
              <a:fillRect l="15000" t="39000" r="-2000" b="-3000"/>
            </a:stretch>
          </a:blipFill>
        </p:grpSpPr>
        <p:sp>
          <p:nvSpPr>
            <p:cNvPr id="2" name="Rectangle: Rounded Corners 1">
              <a:extLst>
                <a:ext uri="{FF2B5EF4-FFF2-40B4-BE49-F238E27FC236}">
                  <a16:creationId xmlns:a16="http://schemas.microsoft.com/office/drawing/2014/main" xmlns="" id="{656A001C-CA00-48C6-97EC-A86DAA68635A}"/>
                </a:ext>
              </a:extLst>
            </p:cNvPr>
            <p:cNvSpPr/>
            <p:nvPr/>
          </p:nvSpPr>
          <p:spPr>
            <a:xfrm rot="19450841">
              <a:off x="514460" y="1844025"/>
              <a:ext cx="1508760" cy="651672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380E083A-EDAD-4E64-A579-0B2888DE1EF6}"/>
                </a:ext>
              </a:extLst>
            </p:cNvPr>
            <p:cNvSpPr/>
            <p:nvPr/>
          </p:nvSpPr>
          <p:spPr>
            <a:xfrm rot="19450841">
              <a:off x="1629346" y="-975828"/>
              <a:ext cx="1508760" cy="963535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37BC3343-0DE0-4F38-8A12-3AC948C4AE16}"/>
                </a:ext>
              </a:extLst>
            </p:cNvPr>
            <p:cNvSpPr/>
            <p:nvPr/>
          </p:nvSpPr>
          <p:spPr>
            <a:xfrm rot="19450841">
              <a:off x="2786142" y="-1206232"/>
              <a:ext cx="1508760" cy="7734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217701AB-B84D-4ECB-BD04-78B0E8AC8FB0}"/>
                </a:ext>
              </a:extLst>
            </p:cNvPr>
            <p:cNvSpPr/>
            <p:nvPr/>
          </p:nvSpPr>
          <p:spPr>
            <a:xfrm rot="19450841">
              <a:off x="3587882" y="-2815561"/>
              <a:ext cx="1508760" cy="75737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087EFF2D-3E9D-431D-95F3-EFFBF1FF5624}"/>
                </a:ext>
              </a:extLst>
            </p:cNvPr>
            <p:cNvSpPr/>
            <p:nvPr/>
          </p:nvSpPr>
          <p:spPr>
            <a:xfrm rot="19450841">
              <a:off x="4300447" y="-4396071"/>
              <a:ext cx="1508760" cy="71086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148DFF68-11E0-4B03-9CA9-0B5D3259B05F}"/>
                </a:ext>
              </a:extLst>
            </p:cNvPr>
            <p:cNvSpPr/>
            <p:nvPr/>
          </p:nvSpPr>
          <p:spPr>
            <a:xfrm rot="19450841">
              <a:off x="-588840" y="3781662"/>
              <a:ext cx="1508760" cy="5227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52DA4CF5-3699-47FC-A6D0-E5DF7DF29D9A}"/>
                </a:ext>
              </a:extLst>
            </p:cNvPr>
            <p:cNvSpPr/>
            <p:nvPr/>
          </p:nvSpPr>
          <p:spPr>
            <a:xfrm rot="19450841">
              <a:off x="5118623" y="-6095164"/>
              <a:ext cx="1508760" cy="71086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B7D90F62-C9A1-4310-802F-616B7359362F}"/>
              </a:ext>
            </a:extLst>
          </p:cNvPr>
          <p:cNvSpPr/>
          <p:nvPr/>
        </p:nvSpPr>
        <p:spPr>
          <a:xfrm>
            <a:off x="8128474" y="971324"/>
            <a:ext cx="4063526"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ĐỘ ẨM KHÔNG KHÍ</a:t>
            </a:r>
            <a:endParaRPr lang="en-US" sz="2800" b="1"/>
          </a:p>
        </p:txBody>
      </p:sp>
      <p:sp>
        <p:nvSpPr>
          <p:cNvPr id="11" name="TextBox 10">
            <a:extLst>
              <a:ext uri="{FF2B5EF4-FFF2-40B4-BE49-F238E27FC236}">
                <a16:creationId xmlns:a16="http://schemas.microsoft.com/office/drawing/2014/main" xmlns="" id="{A57BD512-1CB3-4028-A994-DF8799D7A6E2}"/>
              </a:ext>
            </a:extLst>
          </p:cNvPr>
          <p:cNvSpPr txBox="1"/>
          <p:nvPr/>
        </p:nvSpPr>
        <p:spPr>
          <a:xfrm>
            <a:off x="5814882" y="4299051"/>
            <a:ext cx="6188065" cy="2123338"/>
          </a:xfrm>
          <a:prstGeom prst="rect">
            <a:avLst/>
          </a:prstGeom>
          <a:noFill/>
        </p:spPr>
        <p:txBody>
          <a:bodyPr wrap="square" rtlCol="0">
            <a:spAutoFit/>
          </a:bodyPr>
          <a:lstStyle/>
          <a:p>
            <a:pPr algn="just">
              <a:lnSpc>
                <a:spcPct val="120000"/>
              </a:lnSpc>
            </a:pPr>
            <a:r>
              <a:rPr lang="vi-VN" sz="2800" b="1" i="1" dirty="0"/>
              <a:t>Độ ẩm không khí </a:t>
            </a:r>
            <a:r>
              <a:rPr lang="vi-VN" sz="2800" i="1" dirty="0"/>
              <a:t>liên quan chặt chẽ đến quá trình thoát hơi nước ở lá, độ ẩm không khi </a:t>
            </a:r>
            <a:r>
              <a:rPr lang="vi-VN" sz="2800" b="1" i="1" dirty="0">
                <a:solidFill>
                  <a:srgbClr val="FF0000"/>
                </a:solidFill>
              </a:rPr>
              <a:t>càng thấp </a:t>
            </a:r>
            <a:r>
              <a:rPr lang="vi-VN" sz="2800" i="1" dirty="0"/>
              <a:t>thì thoát hơi nước</a:t>
            </a:r>
            <a:r>
              <a:rPr lang="vi-VN" sz="2800" i="1" dirty="0">
                <a:solidFill>
                  <a:schemeClr val="bg2">
                    <a:lumMod val="25000"/>
                  </a:schemeClr>
                </a:solidFill>
              </a:rPr>
              <a:t> </a:t>
            </a:r>
            <a:r>
              <a:rPr lang="vi-VN" sz="2800" b="1" i="1" dirty="0">
                <a:solidFill>
                  <a:srgbClr val="FF0000"/>
                </a:solidFill>
              </a:rPr>
              <a:t>càng mạnh</a:t>
            </a:r>
            <a:r>
              <a:rPr lang="vi-VN" sz="2800" i="1" dirty="0">
                <a:solidFill>
                  <a:srgbClr val="FF0000"/>
                </a:solidFill>
              </a:rPr>
              <a:t>.</a:t>
            </a:r>
            <a:endParaRPr lang="en-US" sz="2800" i="1" dirty="0">
              <a:solidFill>
                <a:srgbClr val="FF0000"/>
              </a:solidFill>
            </a:endParaRPr>
          </a:p>
        </p:txBody>
      </p:sp>
    </p:spTree>
    <p:extLst>
      <p:ext uri="{BB962C8B-B14F-4D97-AF65-F5344CB8AC3E}">
        <p14:creationId xmlns:p14="http://schemas.microsoft.com/office/powerpoint/2010/main" val="268484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toy, doll, birthday&#10;&#10;Description automatically generated">
            <a:extLst>
              <a:ext uri="{FF2B5EF4-FFF2-40B4-BE49-F238E27FC236}">
                <a16:creationId xmlns:a16="http://schemas.microsoft.com/office/drawing/2014/main" xmlns="" id="{A5589E4D-FE68-4D39-AAD8-37891AF728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3751" y="3155639"/>
            <a:ext cx="3592402" cy="3592402"/>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xmlns="" id="{396F51DC-DDF7-44C1-8AC1-DC67DFF80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3" name="TextBox 2">
            <a:extLst>
              <a:ext uri="{FF2B5EF4-FFF2-40B4-BE49-F238E27FC236}">
                <a16:creationId xmlns:a16="http://schemas.microsoft.com/office/drawing/2014/main" xmlns="" id="{225B8736-75EE-48FA-837B-864EB31D247F}"/>
              </a:ext>
            </a:extLst>
          </p:cNvPr>
          <p:cNvSpPr txBox="1"/>
          <p:nvPr/>
        </p:nvSpPr>
        <p:spPr>
          <a:xfrm>
            <a:off x="1626590" y="498904"/>
            <a:ext cx="10330058" cy="946798"/>
          </a:xfrm>
          <a:prstGeom prst="rect">
            <a:avLst/>
          </a:prstGeom>
          <a:noFill/>
        </p:spPr>
        <p:txBody>
          <a:bodyPr wrap="square" rtlCol="0">
            <a:spAutoFit/>
          </a:bodyPr>
          <a:lstStyle/>
          <a:p>
            <a:pPr>
              <a:lnSpc>
                <a:spcPct val="120000"/>
              </a:lnSpc>
            </a:pPr>
            <a:r>
              <a:rPr lang="vi-VN" sz="2400" b="1"/>
              <a:t>Vì sao trước khi trồng cây hoặc gieo hạt, người ta thường cày, bừa đất rất kĩ, bón lót một số loại phân?</a:t>
            </a:r>
            <a:endParaRPr lang="en-US" sz="2400" b="1"/>
          </a:p>
        </p:txBody>
      </p:sp>
      <p:grpSp>
        <p:nvGrpSpPr>
          <p:cNvPr id="4" name="Group 3">
            <a:extLst>
              <a:ext uri="{FF2B5EF4-FFF2-40B4-BE49-F238E27FC236}">
                <a16:creationId xmlns:a16="http://schemas.microsoft.com/office/drawing/2014/main" xmlns="" id="{AA806505-E993-4785-B7D9-6DFEF672420D}"/>
              </a:ext>
            </a:extLst>
          </p:cNvPr>
          <p:cNvGrpSpPr/>
          <p:nvPr/>
        </p:nvGrpSpPr>
        <p:grpSpPr>
          <a:xfrm>
            <a:off x="914403" y="2154462"/>
            <a:ext cx="1897580" cy="611525"/>
            <a:chOff x="5000676" y="619760"/>
            <a:chExt cx="1897580" cy="611525"/>
          </a:xfrm>
        </p:grpSpPr>
        <p:sp>
          <p:nvSpPr>
            <p:cNvPr id="5" name="Rectangle: Rounded Corners 4">
              <a:extLst>
                <a:ext uri="{FF2B5EF4-FFF2-40B4-BE49-F238E27FC236}">
                  <a16:creationId xmlns:a16="http://schemas.microsoft.com/office/drawing/2014/main" xmlns="" id="{6EA392C7-4ABC-44C6-AF99-C0F18324383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6" name="Rectangle: Rounded Corners 5">
              <a:extLst>
                <a:ext uri="{FF2B5EF4-FFF2-40B4-BE49-F238E27FC236}">
                  <a16:creationId xmlns:a16="http://schemas.microsoft.com/office/drawing/2014/main" xmlns="" id="{65466B55-EF83-4A92-921B-F708E3213695}"/>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xmlns="" id="{9E3332E6-7E23-0758-A07F-AC6AE0006076}"/>
              </a:ext>
            </a:extLst>
          </p:cNvPr>
          <p:cNvSpPr txBox="1"/>
          <p:nvPr/>
        </p:nvSpPr>
        <p:spPr>
          <a:xfrm>
            <a:off x="914403" y="3042226"/>
            <a:ext cx="7500392" cy="2474531"/>
          </a:xfrm>
          <a:prstGeom prst="snip1Rect">
            <a:avLst/>
          </a:prstGeom>
          <a:noFill/>
          <a:ln w="38100">
            <a:solidFill>
              <a:schemeClr val="tx1"/>
            </a:solidFill>
            <a:prstDash val="sysDash"/>
          </a:ln>
        </p:spPr>
        <p:txBody>
          <a:bodyPr wrap="square" rtlCol="0" anchor="ctr">
            <a:spAutoFit/>
          </a:bodyPr>
          <a:lstStyle>
            <a:defPPr>
              <a:defRPr lang="en-US"/>
            </a:defPPr>
            <a:lvl1pPr algn="ctr">
              <a:lnSpc>
                <a:spcPct val="120000"/>
              </a:lnSpc>
              <a:defRPr sz="2400"/>
            </a:lvl1pPr>
          </a:lstStyle>
          <a:p>
            <a:pPr algn="just">
              <a:spcAft>
                <a:spcPts val="600"/>
              </a:spcAft>
            </a:pPr>
            <a:r>
              <a:rPr lang="vi-VN" dirty="0"/>
              <a:t>Trước khi trồng cây hoặc gieo hạt, người ta thường làm đất tơi xốp và bón lót một số loại phân để </a:t>
            </a:r>
            <a:r>
              <a:rPr lang="vi-VN" b="1" dirty="0"/>
              <a:t>tăng khả năng giữ nước và chất dinh dưỡng cho đất tạo điều kiện tốt cho cây sinh trưởng, phát triển cho năng suất cao.</a:t>
            </a:r>
            <a:endParaRPr lang="en-US" b="1" dirty="0"/>
          </a:p>
        </p:txBody>
      </p:sp>
    </p:spTree>
    <p:extLst>
      <p:ext uri="{BB962C8B-B14F-4D97-AF65-F5344CB8AC3E}">
        <p14:creationId xmlns:p14="http://schemas.microsoft.com/office/powerpoint/2010/main" val="40501208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medium confidence">
            <a:extLst>
              <a:ext uri="{FF2B5EF4-FFF2-40B4-BE49-F238E27FC236}">
                <a16:creationId xmlns:a16="http://schemas.microsoft.com/office/drawing/2014/main" xmlns="" id="{DACC2828-8F72-4E43-BA88-85DFF312E500}"/>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5819B41E-C788-4C0E-B72B-64B94C30C7CB}"/>
              </a:ext>
            </a:extLst>
          </p:cNvPr>
          <p:cNvGrpSpPr/>
          <p:nvPr/>
        </p:nvGrpSpPr>
        <p:grpSpPr>
          <a:xfrm>
            <a:off x="0" y="4676171"/>
            <a:ext cx="12192000" cy="1562583"/>
            <a:chOff x="0" y="4676171"/>
            <a:chExt cx="12192000" cy="1562583"/>
          </a:xfrm>
        </p:grpSpPr>
        <p:sp>
          <p:nvSpPr>
            <p:cNvPr id="6" name="Rectangle 5">
              <a:extLst>
                <a:ext uri="{FF2B5EF4-FFF2-40B4-BE49-F238E27FC236}">
                  <a16:creationId xmlns:a16="http://schemas.microsoft.com/office/drawing/2014/main" xmlns="" id="{19860C3C-0A35-4CE3-A672-02AF9AAFA671}"/>
                </a:ext>
              </a:extLst>
            </p:cNvPr>
            <p:cNvSpPr/>
            <p:nvPr/>
          </p:nvSpPr>
          <p:spPr>
            <a:xfrm>
              <a:off x="0" y="4676171"/>
              <a:ext cx="12192000" cy="156258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0FEC495E-7802-488D-B577-A905C8B3C411}"/>
                </a:ext>
              </a:extLst>
            </p:cNvPr>
            <p:cNvSpPr txBox="1"/>
            <p:nvPr/>
          </p:nvSpPr>
          <p:spPr>
            <a:xfrm>
              <a:off x="424405" y="4782141"/>
              <a:ext cx="11343190" cy="1389996"/>
            </a:xfrm>
            <a:prstGeom prst="rect">
              <a:avLst/>
            </a:prstGeom>
            <a:noFill/>
          </p:spPr>
          <p:txBody>
            <a:bodyPr wrap="square" rtlCol="0">
              <a:spAutoFit/>
            </a:bodyPr>
            <a:lstStyle/>
            <a:p>
              <a:pPr algn="just">
                <a:lnSpc>
                  <a:spcPct val="120000"/>
                </a:lnSpc>
              </a:pPr>
              <a:r>
                <a:rPr lang="vi-VN" sz="2400" b="1" i="1" dirty="0">
                  <a:solidFill>
                    <a:schemeClr val="bg1"/>
                  </a:solidFill>
                </a:rPr>
                <a:t>Cây xanh không có một </a:t>
              </a:r>
              <a:r>
                <a:rPr lang="vi-VN" sz="2400" b="1" i="1" dirty="0">
                  <a:solidFill>
                    <a:srgbClr val="FFC000"/>
                  </a:solidFill>
                </a:rPr>
                <a:t>“trái tim” </a:t>
              </a:r>
              <a:r>
                <a:rPr lang="vi-VN" sz="2400" b="1" i="1" dirty="0">
                  <a:solidFill>
                    <a:schemeClr val="bg1"/>
                  </a:solidFill>
                </a:rPr>
                <a:t>để bơm máu đi nuôi cơ thể như ở hầu hết động vật, vậy các chất cần thiết cho cơ thể </a:t>
              </a:r>
              <a:r>
                <a:rPr lang="vi-VN" sz="2400" b="1" i="1" dirty="0">
                  <a:solidFill>
                    <a:srgbClr val="FFFF00"/>
                  </a:solidFill>
                </a:rPr>
                <a:t>(nước, chất khoáng và chất hữu cơ) </a:t>
              </a:r>
              <a:r>
                <a:rPr lang="vi-VN" sz="2400" b="1" i="1" dirty="0">
                  <a:solidFill>
                    <a:schemeClr val="bg1"/>
                  </a:solidFill>
                </a:rPr>
                <a:t>được vận chuyển như thế nào trong cây?</a:t>
              </a:r>
              <a:endParaRPr lang="en-US" sz="2400" b="1" i="1" dirty="0">
                <a:solidFill>
                  <a:schemeClr val="bg1"/>
                </a:solidFill>
              </a:endParaRPr>
            </a:p>
          </p:txBody>
        </p:sp>
      </p:grpSp>
    </p:spTree>
    <p:extLst>
      <p:ext uri="{BB962C8B-B14F-4D97-AF65-F5344CB8AC3E}">
        <p14:creationId xmlns:p14="http://schemas.microsoft.com/office/powerpoint/2010/main" val="987000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mall plant growing out of the ground&#10;&#10;Description automatically generated with low confidence">
            <a:extLst>
              <a:ext uri="{FF2B5EF4-FFF2-40B4-BE49-F238E27FC236}">
                <a16:creationId xmlns:a16="http://schemas.microsoft.com/office/drawing/2014/main" xmlns="" id="{6F6DF65E-4C56-47B6-9ED4-DC56F401D98C}"/>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xmlns="" id="{B932ABE7-F63E-4C0A-9BD2-16694FC7153C}"/>
              </a:ext>
            </a:extLst>
          </p:cNvPr>
          <p:cNvGrpSpPr/>
          <p:nvPr/>
        </p:nvGrpSpPr>
        <p:grpSpPr>
          <a:xfrm>
            <a:off x="5983266" y="1466470"/>
            <a:ext cx="5316636" cy="3367724"/>
            <a:chOff x="6493395" y="1099594"/>
            <a:chExt cx="4919241" cy="3032567"/>
          </a:xfrm>
        </p:grpSpPr>
        <p:sp>
          <p:nvSpPr>
            <p:cNvPr id="5" name="Rectangle: Rounded Corners 4">
              <a:extLst>
                <a:ext uri="{FF2B5EF4-FFF2-40B4-BE49-F238E27FC236}">
                  <a16:creationId xmlns:a16="http://schemas.microsoft.com/office/drawing/2014/main" xmlns="" id="{A298BBC7-AFF1-478A-8F25-2EE1F6957EBA}"/>
                </a:ext>
              </a:extLst>
            </p:cNvPr>
            <p:cNvSpPr/>
            <p:nvPr/>
          </p:nvSpPr>
          <p:spPr>
            <a:xfrm>
              <a:off x="6493395" y="1099594"/>
              <a:ext cx="4919241" cy="3032567"/>
            </a:xfrm>
            <a:prstGeom prst="roundRect">
              <a:avLst>
                <a:gd name="adj" fmla="val 8270"/>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B340AFBE-ABB0-44C2-AF80-6ED2D93E9DB7}"/>
                </a:ext>
              </a:extLst>
            </p:cNvPr>
            <p:cNvSpPr txBox="1"/>
            <p:nvPr/>
          </p:nvSpPr>
          <p:spPr>
            <a:xfrm>
              <a:off x="6805913" y="1616118"/>
              <a:ext cx="4294207" cy="2049844"/>
            </a:xfrm>
            <a:prstGeom prst="rect">
              <a:avLst/>
            </a:prstGeom>
            <a:noFill/>
          </p:spPr>
          <p:txBody>
            <a:bodyPr wrap="square" rtlCol="0" anchor="ctr">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Các yếu tố bên ngoài như </a:t>
              </a:r>
              <a:r>
                <a:rPr kumimoji="0" lang="vi-VN" sz="2400" b="1" i="1" u="none" strike="noStrike" kern="1200" cap="none" spc="0" normalizeH="0" baseline="0" noProof="0" dirty="0">
                  <a:ln>
                    <a:noFill/>
                  </a:ln>
                  <a:solidFill>
                    <a:srgbClr val="00FF00"/>
                  </a:solidFill>
                  <a:effectLst/>
                  <a:uLnTx/>
                  <a:uFillTx/>
                  <a:latin typeface="Arial" panose="020B0604020202020204" pitchFamily="34" charset="0"/>
                  <a:ea typeface="+mn-ea"/>
                  <a:cs typeface="+mn-cs"/>
                </a:rPr>
                <a:t>ánh sáng, nhiệt độ, độ ẩm đất và không khí,...</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Có </a:t>
              </a:r>
              <a:r>
                <a:rPr kumimoji="0" lang="vi-VN" sz="24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ảnh hưởng đến sự trao đổi nước và chất dinh dưỡng </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ở thực vật.</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91DA4EFF-70B7-4207-B7EC-D968CC26FBA7}"/>
                </a:ext>
              </a:extLst>
            </p:cNvPr>
            <p:cNvSpPr/>
            <p:nvPr/>
          </p:nvSpPr>
          <p:spPr>
            <a:xfrm>
              <a:off x="6713316" y="1354238"/>
              <a:ext cx="4514127" cy="2569580"/>
            </a:xfrm>
            <a:prstGeom prst="roundRect">
              <a:avLst>
                <a:gd name="adj" fmla="val 585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xmlns="" id="{195F769B-2D55-B186-FE31-A21F9300D501}"/>
              </a:ext>
            </a:extLst>
          </p:cNvPr>
          <p:cNvGrpSpPr/>
          <p:nvPr/>
        </p:nvGrpSpPr>
        <p:grpSpPr>
          <a:xfrm>
            <a:off x="4911878" y="675978"/>
            <a:ext cx="2818303" cy="939452"/>
            <a:chOff x="5000676" y="619760"/>
            <a:chExt cx="1897580" cy="611525"/>
          </a:xfrm>
        </p:grpSpPr>
        <p:sp>
          <p:nvSpPr>
            <p:cNvPr id="10" name="Rectangle: Rounded Corners 9">
              <a:extLst>
                <a:ext uri="{FF2B5EF4-FFF2-40B4-BE49-F238E27FC236}">
                  <a16:creationId xmlns:a16="http://schemas.microsoft.com/office/drawing/2014/main" xmlns="" id="{7C3824F5-C138-A2F8-B77B-14D8FD505348}"/>
                </a:ext>
              </a:extLst>
            </p:cNvPr>
            <p:cNvSpPr/>
            <p:nvPr/>
          </p:nvSpPr>
          <p:spPr>
            <a:xfrm>
              <a:off x="5000676" y="619760"/>
              <a:ext cx="1897580" cy="6115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1" dirty="0"/>
                <a:t>Ghi nhớ:</a:t>
              </a:r>
              <a:endParaRPr lang="en-US" sz="3600" b="1" i="1" dirty="0"/>
            </a:p>
          </p:txBody>
        </p:sp>
        <p:sp>
          <p:nvSpPr>
            <p:cNvPr id="11" name="Rectangle: Rounded Corners 10">
              <a:extLst>
                <a:ext uri="{FF2B5EF4-FFF2-40B4-BE49-F238E27FC236}">
                  <a16:creationId xmlns:a16="http://schemas.microsoft.com/office/drawing/2014/main" xmlns="" id="{87A14021-4FA4-06A0-94A6-07F1F0611441}"/>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i="1"/>
            </a:p>
          </p:txBody>
        </p:sp>
      </p:grpSp>
    </p:spTree>
    <p:extLst>
      <p:ext uri="{BB962C8B-B14F-4D97-AF65-F5344CB8AC3E}">
        <p14:creationId xmlns:p14="http://schemas.microsoft.com/office/powerpoint/2010/main" val="40759829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a field&#10;&#10;Description automatically generated with medium confidence">
            <a:extLst>
              <a:ext uri="{FF2B5EF4-FFF2-40B4-BE49-F238E27FC236}">
                <a16:creationId xmlns:a16="http://schemas.microsoft.com/office/drawing/2014/main" xmlns="" id="{78E5380B-1C73-436A-BDAA-48520405C3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arallelogram 3">
            <a:extLst>
              <a:ext uri="{FF2B5EF4-FFF2-40B4-BE49-F238E27FC236}">
                <a16:creationId xmlns:a16="http://schemas.microsoft.com/office/drawing/2014/main" xmlns="" id="{14D4AD05-5820-4BAE-B01E-E07D56DEBB12}"/>
              </a:ext>
            </a:extLst>
          </p:cNvPr>
          <p:cNvSpPr/>
          <p:nvPr/>
        </p:nvSpPr>
        <p:spPr>
          <a:xfrm>
            <a:off x="-2728101" y="0"/>
            <a:ext cx="9661336" cy="6858000"/>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27AB1685-F5A4-4409-A5EF-989E8E7CEAEE}"/>
              </a:ext>
            </a:extLst>
          </p:cNvPr>
          <p:cNvGrpSpPr/>
          <p:nvPr/>
        </p:nvGrpSpPr>
        <p:grpSpPr>
          <a:xfrm>
            <a:off x="1512437" y="494968"/>
            <a:ext cx="2555522" cy="1804043"/>
            <a:chOff x="8207587" y="773027"/>
            <a:chExt cx="2555522" cy="1804043"/>
          </a:xfrm>
        </p:grpSpPr>
        <p:sp>
          <p:nvSpPr>
            <p:cNvPr id="6" name="Diamond 5">
              <a:extLst>
                <a:ext uri="{FF2B5EF4-FFF2-40B4-BE49-F238E27FC236}">
                  <a16:creationId xmlns:a16="http://schemas.microsoft.com/office/drawing/2014/main" xmlns="" id="{5409311C-1999-4516-A642-61B04D1A5BD2}"/>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xmlns="" id="{398268E7-50A6-4E28-9B22-110C873D47B3}"/>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B4968C9D-78C5-46E8-B40A-5CD48DB72565}"/>
                </a:ext>
              </a:extLst>
            </p:cNvPr>
            <p:cNvGrpSpPr/>
            <p:nvPr/>
          </p:nvGrpSpPr>
          <p:grpSpPr>
            <a:xfrm>
              <a:off x="8593808" y="777776"/>
              <a:ext cx="1783080" cy="1783080"/>
              <a:chOff x="8593808" y="777776"/>
              <a:chExt cx="1783080" cy="1783080"/>
            </a:xfrm>
          </p:grpSpPr>
          <p:sp>
            <p:nvSpPr>
              <p:cNvPr id="9" name="Diamond 8">
                <a:extLst>
                  <a:ext uri="{FF2B5EF4-FFF2-40B4-BE49-F238E27FC236}">
                    <a16:creationId xmlns:a16="http://schemas.microsoft.com/office/drawing/2014/main" xmlns="" id="{795D28CD-4C48-4C5D-8706-E9206F29ABE8}"/>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05</a:t>
                </a:r>
                <a:endParaRPr lang="en-US" sz="4800" b="1"/>
              </a:p>
            </p:txBody>
          </p:sp>
          <p:sp>
            <p:nvSpPr>
              <p:cNvPr id="10" name="Diamond 9">
                <a:extLst>
                  <a:ext uri="{FF2B5EF4-FFF2-40B4-BE49-F238E27FC236}">
                    <a16:creationId xmlns:a16="http://schemas.microsoft.com/office/drawing/2014/main" xmlns="" id="{DBCE5FDD-A6AF-426C-8C27-251AB63E7F43}"/>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xmlns="" id="{898F7F83-2B72-496E-BCE8-4F719D49A0EA}"/>
              </a:ext>
            </a:extLst>
          </p:cNvPr>
          <p:cNvSpPr txBox="1"/>
          <p:nvPr/>
        </p:nvSpPr>
        <p:spPr>
          <a:xfrm>
            <a:off x="250912" y="2529328"/>
            <a:ext cx="5312252" cy="2770502"/>
          </a:xfrm>
          <a:prstGeom prst="rect">
            <a:avLst/>
          </a:prstGeom>
          <a:noFill/>
        </p:spPr>
        <p:txBody>
          <a:bodyPr wrap="square" rtlCol="0">
            <a:spAutoFit/>
          </a:bodyPr>
          <a:lstStyle/>
          <a:p>
            <a:pPr algn="ctr">
              <a:lnSpc>
                <a:spcPct val="110000"/>
              </a:lnSpc>
            </a:pPr>
            <a:r>
              <a:rPr lang="vi-VN" sz="3200" b="1" dirty="0">
                <a:solidFill>
                  <a:schemeClr val="bg1"/>
                </a:solidFill>
              </a:rPr>
              <a:t>VẬN DỤNG HIỂU BIẾT VỀ TRAO ĐỔI CHẤT VÀ CHUYỂN HÓA NĂNG LƯỢNG Ở THỰC VẬT VÀO THỰC TIỄN</a:t>
            </a:r>
            <a:endParaRPr lang="en-US" sz="3200" b="1" dirty="0">
              <a:solidFill>
                <a:schemeClr val="bg1"/>
              </a:solidFill>
            </a:endParaRPr>
          </a:p>
        </p:txBody>
      </p:sp>
      <p:sp>
        <p:nvSpPr>
          <p:cNvPr id="12" name="Rectangle: Rounded Corners 11">
            <a:extLst>
              <a:ext uri="{FF2B5EF4-FFF2-40B4-BE49-F238E27FC236}">
                <a16:creationId xmlns:a16="http://schemas.microsoft.com/office/drawing/2014/main" xmlns="" id="{AE910D32-0482-452F-BC99-4E2BC80ADA4B}"/>
              </a:ext>
            </a:extLst>
          </p:cNvPr>
          <p:cNvSpPr/>
          <p:nvPr/>
        </p:nvSpPr>
        <p:spPr>
          <a:xfrm>
            <a:off x="455797" y="5505701"/>
            <a:ext cx="2113280" cy="162560"/>
          </a:xfrm>
          <a:prstGeom prst="roundRect">
            <a:avLst>
              <a:gd name="adj" fmla="val 50000"/>
            </a:avLst>
          </a:prstGeom>
          <a:gradFill>
            <a:gsLst>
              <a:gs pos="30000">
                <a:srgbClr val="FF7972"/>
              </a:gs>
              <a:gs pos="69000">
                <a:srgbClr val="FF8658"/>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851777"/>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ink flowers&#10;&#10;Description automatically generated with medium confidence">
            <a:extLst>
              <a:ext uri="{FF2B5EF4-FFF2-40B4-BE49-F238E27FC236}">
                <a16:creationId xmlns:a16="http://schemas.microsoft.com/office/drawing/2014/main" xmlns="" id="{64E260AA-EA3E-45CE-86A9-08F187B545E4}"/>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E268AFE5-A3FC-4FB5-9B2F-8C0B9E866980}"/>
              </a:ext>
            </a:extLst>
          </p:cNvPr>
          <p:cNvSpPr txBox="1"/>
          <p:nvPr/>
        </p:nvSpPr>
        <p:spPr>
          <a:xfrm>
            <a:off x="659757" y="405115"/>
            <a:ext cx="11169569" cy="830997"/>
          </a:xfrm>
          <a:prstGeom prst="rect">
            <a:avLst/>
          </a:prstGeom>
          <a:noFill/>
        </p:spPr>
        <p:txBody>
          <a:bodyPr wrap="square" rtlCol="0">
            <a:spAutoFit/>
          </a:bodyPr>
          <a:lstStyle>
            <a:defPPr>
              <a:defRPr lang="en-US"/>
            </a:defPPr>
            <a:lvl1pPr>
              <a:lnSpc>
                <a:spcPct val="120000"/>
              </a:lnSpc>
              <a:defRPr sz="2400" b="1"/>
            </a:lvl1pPr>
          </a:lstStyle>
          <a:p>
            <a:pPr algn="ctr"/>
            <a:r>
              <a:rPr lang="vi-VN" i="1" dirty="0"/>
              <a:t>Ở thực vật, nhu cầu về nước, ánh sáng, chất dinh dưỡng,... khác nhau tùy loài, giai đoạn phát triển và điều kiện thời tiết.</a:t>
            </a:r>
            <a:endParaRPr lang="en-US" i="1" dirty="0"/>
          </a:p>
        </p:txBody>
      </p:sp>
    </p:spTree>
    <p:extLst>
      <p:ext uri="{BB962C8B-B14F-4D97-AF65-F5344CB8AC3E}">
        <p14:creationId xmlns:p14="http://schemas.microsoft.com/office/powerpoint/2010/main" val="34892087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green, celery&#10;&#10;Description automatically generated">
            <a:extLst>
              <a:ext uri="{FF2B5EF4-FFF2-40B4-BE49-F238E27FC236}">
                <a16:creationId xmlns:a16="http://schemas.microsoft.com/office/drawing/2014/main" xmlns="" id="{71813684-63E8-488E-A7C9-C9B227972D4F}"/>
              </a:ext>
            </a:extLst>
          </p:cNvPr>
          <p:cNvPicPr>
            <a:picLocks noChangeAspect="1"/>
          </p:cNvPicPr>
          <p:nvPr/>
        </p:nvPicPr>
        <p:blipFill rotWithShape="1">
          <a:blip r:embed="rId2">
            <a:extLst>
              <a:ext uri="{28A0092B-C50C-407E-A947-70E740481C1C}">
                <a14:useLocalDpi xmlns:a14="http://schemas.microsoft.com/office/drawing/2010/main" val="0"/>
              </a:ext>
            </a:extLst>
          </a:blip>
          <a:srcRect t="12290" b="17917"/>
          <a:stretch/>
        </p:blipFill>
        <p:spPr>
          <a:xfrm>
            <a:off x="6782151" y="2060969"/>
            <a:ext cx="4781550" cy="3337158"/>
          </a:xfrm>
          <a:prstGeom prst="rect">
            <a:avLst/>
          </a:prstGeom>
        </p:spPr>
      </p:pic>
      <p:pic>
        <p:nvPicPr>
          <p:cNvPr id="3" name="Picture 2" descr="A close-up of some leaves&#10;&#10;Description automatically generated with medium confidence">
            <a:extLst>
              <a:ext uri="{FF2B5EF4-FFF2-40B4-BE49-F238E27FC236}">
                <a16:creationId xmlns:a16="http://schemas.microsoft.com/office/drawing/2014/main" xmlns="" id="{2DA3165B-ABBB-4285-83E3-5F3BB065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88" y="1332053"/>
            <a:ext cx="4193894" cy="4193894"/>
          </a:xfrm>
          <a:prstGeom prst="rect">
            <a:avLst/>
          </a:prstGeom>
        </p:spPr>
      </p:pic>
      <p:pic>
        <p:nvPicPr>
          <p:cNvPr id="7" name="Picture 6" descr="Icon&#10;&#10;Description automatically generated with low confidence">
            <a:extLst>
              <a:ext uri="{FF2B5EF4-FFF2-40B4-BE49-F238E27FC236}">
                <a16:creationId xmlns:a16="http://schemas.microsoft.com/office/drawing/2014/main" xmlns="" id="{A042B77B-8530-4538-BF0F-EC5A359C27E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00" b="96231" l="17000" r="84375">
                        <a14:foregroundMark x1="73875" y1="21951" x2="73875" y2="21951"/>
                        <a14:foregroundMark x1="73875" y1="22395" x2="68000" y2="25277"/>
                        <a14:foregroundMark x1="27125" y1="18625" x2="27125" y2="18625"/>
                        <a14:foregroundMark x1="28625" y1="10200" x2="22000" y2="26608"/>
                        <a14:foregroundMark x1="32375" y1="15521" x2="30250" y2="35698"/>
                        <a14:foregroundMark x1="28250" y1="18404" x2="29375" y2="26164"/>
                        <a14:foregroundMark x1="41250" y1="48115" x2="41250" y2="48115"/>
                        <a14:foregroundMark x1="44625" y1="43902" x2="43875" y2="44789"/>
                        <a14:foregroundMark x1="43375" y1="44789" x2="43375" y2="44789"/>
                        <a14:foregroundMark x1="41250" y1="41463" x2="39500" y2="55876"/>
                        <a14:foregroundMark x1="48375" y1="41685" x2="47125" y2="58980"/>
                        <a14:foregroundMark x1="53875" y1="28825" x2="52250" y2="36142"/>
                        <a14:foregroundMark x1="52375" y1="26164" x2="50000" y2="36585"/>
                        <a14:foregroundMark x1="73250" y1="34590" x2="70250" y2="44124"/>
                        <a14:foregroundMark x1="78375" y1="41463" x2="73250" y2="57871"/>
                        <a14:foregroundMark x1="33875" y1="81375" x2="24750" y2="85809"/>
                        <a14:foregroundMark x1="21000" y1="75388" x2="19875" y2="87583"/>
                        <a14:foregroundMark x1="18750" y1="68514" x2="18250" y2="77384"/>
                        <a14:foregroundMark x1="19125" y1="73171" x2="20875" y2="85809"/>
                        <a14:foregroundMark x1="15625" y1="80931" x2="24250" y2="94235"/>
                        <a14:foregroundMark x1="24250" y1="94235" x2="24250" y2="94235"/>
                        <a14:foregroundMark x1="17000" y1="82040" x2="27000" y2="90909"/>
                        <a14:foregroundMark x1="38250" y1="85144" x2="35375" y2="94013"/>
                        <a14:foregroundMark x1="41250" y1="86253" x2="38250" y2="92905"/>
                        <a14:foregroundMark x1="38625" y1="90687" x2="34625" y2="96452"/>
                        <a14:foregroundMark x1="31500" y1="91796" x2="25000" y2="95565"/>
                        <a14:foregroundMark x1="79625" y1="42350" x2="68750" y2="23725"/>
                        <a14:foregroundMark x1="68750" y1="23725" x2="65875" y2="23060"/>
                        <a14:foregroundMark x1="36500" y1="20843" x2="28375" y2="9534"/>
                        <a14:foregroundMark x1="48375" y1="40798" x2="46750" y2="53437"/>
                        <a14:foregroundMark x1="30250" y1="31707" x2="19500" y2="15743"/>
                        <a14:foregroundMark x1="19500" y1="15743" x2="19500" y2="13082"/>
                        <a14:foregroundMark x1="30000" y1="7317" x2="23375" y2="16851"/>
                        <a14:foregroundMark x1="23375" y1="6208" x2="21250" y2="32373"/>
                        <a14:foregroundMark x1="21250" y1="32373" x2="22000" y2="33925"/>
                        <a14:foregroundMark x1="31375" y1="7982" x2="35375" y2="25055"/>
                        <a14:foregroundMark x1="34875" y1="10865" x2="26125" y2="5322"/>
                        <a14:foregroundMark x1="29625" y1="5100" x2="23375" y2="8869"/>
                        <a14:foregroundMark x1="30875" y1="5543" x2="33250" y2="14856"/>
                        <a14:foregroundMark x1="34500" y1="7761" x2="23500" y2="8647"/>
                        <a14:foregroundMark x1="72125" y1="22395" x2="81500" y2="46785"/>
                        <a14:foregroundMark x1="81500" y1="46785" x2="81500" y2="47450"/>
                        <a14:foregroundMark x1="76375" y1="25055" x2="69000" y2="19734"/>
                        <a14:foregroundMark x1="73750" y1="21286" x2="78125" y2="40355"/>
                        <a14:foregroundMark x1="74500" y1="22173" x2="66750" y2="20843"/>
                        <a14:foregroundMark x1="71625" y1="20843" x2="81375" y2="41020"/>
                        <a14:foregroundMark x1="81375" y1="41020" x2="81500" y2="42350"/>
                        <a14:foregroundMark x1="80625" y1="32816" x2="79750" y2="52106"/>
                        <a14:foregroundMark x1="79750" y1="52106" x2="75125" y2="60532"/>
                        <a14:foregroundMark x1="69750" y1="69845" x2="67125" y2="74058"/>
                        <a14:foregroundMark x1="24500" y1="77605" x2="23125" y2="84479"/>
                        <a14:foregroundMark x1="22500" y1="78271" x2="21750" y2="89357"/>
                        <a14:foregroundMark x1="81250" y1="40355" x2="73125" y2="21064"/>
                        <a14:foregroundMark x1="73125" y1="21064" x2="70875" y2="20843"/>
                        <a14:foregroundMark x1="82125" y1="39246" x2="78375" y2="23060"/>
                        <a14:foregroundMark x1="78375" y1="23060" x2="71250" y2="20843"/>
                        <a14:foregroundMark x1="83000" y1="40355" x2="80625" y2="55211"/>
                        <a14:foregroundMark x1="84375" y1="34146" x2="84375" y2="41463"/>
                      </a14:backgroundRemoval>
                    </a14:imgEffect>
                  </a14:imgLayer>
                </a14:imgProps>
              </a:ext>
              <a:ext uri="{28A0092B-C50C-407E-A947-70E740481C1C}">
                <a14:useLocalDpi xmlns:a14="http://schemas.microsoft.com/office/drawing/2010/main" val="0"/>
              </a:ext>
            </a:extLst>
          </a:blip>
          <a:srcRect l="14233" r="12043"/>
          <a:stretch/>
        </p:blipFill>
        <p:spPr>
          <a:xfrm>
            <a:off x="5224097" y="285566"/>
            <a:ext cx="3605000" cy="2756642"/>
          </a:xfrm>
          <a:prstGeom prst="rect">
            <a:avLst/>
          </a:prstGeom>
        </p:spPr>
      </p:pic>
      <p:sp>
        <p:nvSpPr>
          <p:cNvPr id="8" name="Rectangle: Rounded Corners 7">
            <a:extLst>
              <a:ext uri="{FF2B5EF4-FFF2-40B4-BE49-F238E27FC236}">
                <a16:creationId xmlns:a16="http://schemas.microsoft.com/office/drawing/2014/main" xmlns="" id="{696E1515-C5EF-4DD8-848B-322454C5EEB7}"/>
              </a:ext>
            </a:extLst>
          </p:cNvPr>
          <p:cNvSpPr/>
          <p:nvPr/>
        </p:nvSpPr>
        <p:spPr>
          <a:xfrm>
            <a:off x="558472" y="489319"/>
            <a:ext cx="2296488"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VÍ DỤ</a:t>
            </a:r>
            <a:endParaRPr lang="en-US" sz="3200" b="1"/>
          </a:p>
        </p:txBody>
      </p:sp>
      <p:sp>
        <p:nvSpPr>
          <p:cNvPr id="9" name="TextBox 8">
            <a:extLst>
              <a:ext uri="{FF2B5EF4-FFF2-40B4-BE49-F238E27FC236}">
                <a16:creationId xmlns:a16="http://schemas.microsoft.com/office/drawing/2014/main" xmlns="" id="{9216F6FD-D0D8-4024-B845-96EFF3585439}"/>
              </a:ext>
            </a:extLst>
          </p:cNvPr>
          <p:cNvSpPr txBox="1"/>
          <p:nvPr/>
        </p:nvSpPr>
        <p:spPr>
          <a:xfrm>
            <a:off x="993008" y="5669948"/>
            <a:ext cx="10205984" cy="946798"/>
          </a:xfrm>
          <a:prstGeom prst="rect">
            <a:avLst/>
          </a:prstGeom>
          <a:noFill/>
        </p:spPr>
        <p:txBody>
          <a:bodyPr wrap="square" rtlCol="0">
            <a:spAutoFit/>
          </a:bodyPr>
          <a:lstStyle/>
          <a:p>
            <a:pPr algn="ctr">
              <a:lnSpc>
                <a:spcPct val="120000"/>
              </a:lnSpc>
            </a:pPr>
            <a:r>
              <a:rPr lang="vi-VN" sz="2400" b="1" dirty="0"/>
              <a:t>Những loại rau sử dụng thân, lá làm thức ăn như rau cải, rau muống cần nhiều </a:t>
            </a:r>
            <a:r>
              <a:rPr lang="vi-VN" sz="2400" b="1" dirty="0">
                <a:solidFill>
                  <a:srgbClr val="0070C0"/>
                </a:solidFill>
              </a:rPr>
              <a:t>nitrogen (N)</a:t>
            </a:r>
            <a:endParaRPr lang="en-US" sz="2400" b="1" dirty="0">
              <a:solidFill>
                <a:srgbClr val="0070C0"/>
              </a:solidFill>
            </a:endParaRPr>
          </a:p>
        </p:txBody>
      </p:sp>
    </p:spTree>
    <p:extLst>
      <p:ext uri="{BB962C8B-B14F-4D97-AF65-F5344CB8AC3E}">
        <p14:creationId xmlns:p14="http://schemas.microsoft.com/office/powerpoint/2010/main" val="731735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91A2787A-7E40-4537-A637-44B30691C436}"/>
              </a:ext>
            </a:extLst>
          </p:cNvPr>
          <p:cNvGrpSpPr/>
          <p:nvPr/>
        </p:nvGrpSpPr>
        <p:grpSpPr>
          <a:xfrm>
            <a:off x="2681468" y="0"/>
            <a:ext cx="6829063" cy="775504"/>
            <a:chOff x="2681468" y="0"/>
            <a:chExt cx="6829063" cy="775504"/>
          </a:xfrm>
        </p:grpSpPr>
        <p:sp>
          <p:nvSpPr>
            <p:cNvPr id="2" name="Trapezoid 1">
              <a:extLst>
                <a:ext uri="{FF2B5EF4-FFF2-40B4-BE49-F238E27FC236}">
                  <a16:creationId xmlns:a16="http://schemas.microsoft.com/office/drawing/2014/main" xmlns="" id="{B85821D0-C309-4430-A47A-DFB6CC23B626}"/>
                </a:ext>
              </a:extLst>
            </p:cNvPr>
            <p:cNvSpPr/>
            <p:nvPr/>
          </p:nvSpPr>
          <p:spPr>
            <a:xfrm flipV="1">
              <a:off x="2681468" y="0"/>
              <a:ext cx="6829063" cy="775504"/>
            </a:xfrm>
            <a:prstGeom prst="trapezoid">
              <a:avLst/>
            </a:prstGeom>
            <a:gradFill>
              <a:gsLst>
                <a:gs pos="1000">
                  <a:srgbClr val="FF6699"/>
                </a:gs>
                <a:gs pos="100000">
                  <a:srgbClr val="FF9933"/>
                </a:gs>
              </a:gsLst>
              <a:lin ang="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C6771FC-4557-468A-BD5F-D2DEDE15824A}"/>
                </a:ext>
              </a:extLst>
            </p:cNvPr>
            <p:cNvSpPr txBox="1"/>
            <p:nvPr/>
          </p:nvSpPr>
          <p:spPr>
            <a:xfrm>
              <a:off x="4087791" y="95364"/>
              <a:ext cx="4016415" cy="584775"/>
            </a:xfrm>
            <a:prstGeom prst="rect">
              <a:avLst/>
            </a:prstGeom>
            <a:noFill/>
          </p:spPr>
          <p:txBody>
            <a:bodyPr wrap="square" rtlCol="0">
              <a:spAutoFit/>
            </a:bodyPr>
            <a:lstStyle/>
            <a:p>
              <a:r>
                <a:rPr lang="vi-VN" sz="3200" b="1">
                  <a:solidFill>
                    <a:schemeClr val="bg1"/>
                  </a:solidFill>
                </a:rPr>
                <a:t>THẢO LUẬN NHÓM</a:t>
              </a:r>
              <a:endParaRPr lang="en-US" sz="3200" b="1">
                <a:solidFill>
                  <a:schemeClr val="bg1"/>
                </a:solidFill>
              </a:endParaRPr>
            </a:p>
          </p:txBody>
        </p:sp>
      </p:grpSp>
      <p:grpSp>
        <p:nvGrpSpPr>
          <p:cNvPr id="9" name="Group 8">
            <a:extLst>
              <a:ext uri="{FF2B5EF4-FFF2-40B4-BE49-F238E27FC236}">
                <a16:creationId xmlns:a16="http://schemas.microsoft.com/office/drawing/2014/main" xmlns="" id="{E482D40D-23D3-4BA7-8CBC-1F6CD6C2570C}"/>
              </a:ext>
            </a:extLst>
          </p:cNvPr>
          <p:cNvGrpSpPr/>
          <p:nvPr/>
        </p:nvGrpSpPr>
        <p:grpSpPr>
          <a:xfrm>
            <a:off x="636607" y="973465"/>
            <a:ext cx="1005067" cy="997351"/>
            <a:chOff x="1632030" y="1574157"/>
            <a:chExt cx="1005067" cy="997351"/>
          </a:xfrm>
        </p:grpSpPr>
        <p:sp>
          <p:nvSpPr>
            <p:cNvPr id="8" name="Rectangle: Diagonal Corners Rounded 7">
              <a:extLst>
                <a:ext uri="{FF2B5EF4-FFF2-40B4-BE49-F238E27FC236}">
                  <a16:creationId xmlns:a16="http://schemas.microsoft.com/office/drawing/2014/main" xmlns="" id="{5E803CD2-1762-4341-A754-7B5E9B70C097}"/>
                </a:ext>
              </a:extLst>
            </p:cNvPr>
            <p:cNvSpPr/>
            <p:nvPr/>
          </p:nvSpPr>
          <p:spPr>
            <a:xfrm>
              <a:off x="1722697" y="1657108"/>
              <a:ext cx="914400" cy="914400"/>
            </a:xfrm>
            <a:prstGeom prst="round2Diag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7" name="Rectangle: Diagonal Corners Rounded 6">
              <a:extLst>
                <a:ext uri="{FF2B5EF4-FFF2-40B4-BE49-F238E27FC236}">
                  <a16:creationId xmlns:a16="http://schemas.microsoft.com/office/drawing/2014/main" xmlns="" id="{4F1737EE-B770-44CF-8DB0-1A31B7225F05}"/>
                </a:ext>
              </a:extLst>
            </p:cNvPr>
            <p:cNvSpPr/>
            <p:nvPr/>
          </p:nvSpPr>
          <p:spPr>
            <a:xfrm>
              <a:off x="1632030" y="1574157"/>
              <a:ext cx="914400" cy="914400"/>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01</a:t>
              </a:r>
              <a:endParaRPr lang="en-US" sz="3200" b="1"/>
            </a:p>
          </p:txBody>
        </p:sp>
      </p:grpSp>
      <p:sp>
        <p:nvSpPr>
          <p:cNvPr id="10" name="TextBox 9">
            <a:extLst>
              <a:ext uri="{FF2B5EF4-FFF2-40B4-BE49-F238E27FC236}">
                <a16:creationId xmlns:a16="http://schemas.microsoft.com/office/drawing/2014/main" xmlns="" id="{D410C2EB-17E1-4D0A-A969-E31C2B45A66A}"/>
              </a:ext>
            </a:extLst>
          </p:cNvPr>
          <p:cNvSpPr txBox="1"/>
          <p:nvPr/>
        </p:nvSpPr>
        <p:spPr>
          <a:xfrm>
            <a:off x="1832660" y="1098117"/>
            <a:ext cx="9985092" cy="830997"/>
          </a:xfrm>
          <a:prstGeom prst="rect">
            <a:avLst/>
          </a:prstGeom>
          <a:noFill/>
        </p:spPr>
        <p:txBody>
          <a:bodyPr wrap="square" rtlCol="0">
            <a:spAutoFit/>
          </a:bodyPr>
          <a:lstStyle>
            <a:defPPr>
              <a:defRPr lang="en-US"/>
            </a:defPPr>
            <a:lvl1pPr>
              <a:lnSpc>
                <a:spcPct val="120000"/>
              </a:lnSpc>
              <a:defRPr sz="2400" b="1"/>
            </a:lvl1pPr>
          </a:lstStyle>
          <a:p>
            <a:r>
              <a:rPr lang="vi-VN" dirty="0"/>
              <a:t>Vì sao khi di chuyển cây trồng đi nơi khác, người ta thường cắt bớt một phần cành, lá?</a:t>
            </a:r>
            <a:endParaRPr lang="en-US" dirty="0"/>
          </a:p>
        </p:txBody>
      </p:sp>
      <p:grpSp>
        <p:nvGrpSpPr>
          <p:cNvPr id="11" name="Group 10">
            <a:extLst>
              <a:ext uri="{FF2B5EF4-FFF2-40B4-BE49-F238E27FC236}">
                <a16:creationId xmlns:a16="http://schemas.microsoft.com/office/drawing/2014/main" xmlns="" id="{ECAF010F-2F17-4831-B14F-24931ED564FF}"/>
              </a:ext>
            </a:extLst>
          </p:cNvPr>
          <p:cNvGrpSpPr/>
          <p:nvPr/>
        </p:nvGrpSpPr>
        <p:grpSpPr>
          <a:xfrm>
            <a:off x="5278389" y="2473579"/>
            <a:ext cx="1897580" cy="611525"/>
            <a:chOff x="5000676" y="619760"/>
            <a:chExt cx="1897580" cy="611525"/>
          </a:xfrm>
        </p:grpSpPr>
        <p:sp>
          <p:nvSpPr>
            <p:cNvPr id="12" name="Rectangle: Rounded Corners 11">
              <a:extLst>
                <a:ext uri="{FF2B5EF4-FFF2-40B4-BE49-F238E27FC236}">
                  <a16:creationId xmlns:a16="http://schemas.microsoft.com/office/drawing/2014/main" xmlns="" id="{496C218A-C53A-4D6B-BE47-821D248F4C4B}"/>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xmlns="" id="{328EEBAB-9467-44C3-8A0A-9A929202CA33}"/>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xmlns="" id="{39A2D588-4390-DA14-4511-CB90C58836DC}"/>
              </a:ext>
            </a:extLst>
          </p:cNvPr>
          <p:cNvSpPr txBox="1"/>
          <p:nvPr/>
        </p:nvSpPr>
        <p:spPr>
          <a:xfrm>
            <a:off x="636607" y="3371303"/>
            <a:ext cx="11181145" cy="2430281"/>
          </a:xfrm>
          <a:prstGeom prst="rect">
            <a:avLst/>
          </a:prstGeom>
          <a:noFill/>
        </p:spPr>
        <p:txBody>
          <a:bodyPr wrap="square" rtlCol="0">
            <a:spAutoFit/>
          </a:bodyPr>
          <a:lstStyle>
            <a:defPPr>
              <a:defRPr lang="en-US"/>
            </a:defPPr>
            <a:lvl1pPr>
              <a:lnSpc>
                <a:spcPct val="120000"/>
              </a:lnSpc>
              <a:defRPr sz="2400" b="1"/>
            </a:lvl1pPr>
          </a:lstStyle>
          <a:p>
            <a:pPr marL="342900" indent="-342900" algn="just">
              <a:spcAft>
                <a:spcPts val="600"/>
              </a:spcAft>
              <a:buFont typeface="Wingdings" panose="05000000000000000000" pitchFamily="2" charset="2"/>
              <a:buChar char="§"/>
            </a:pPr>
            <a:r>
              <a:rPr lang="vi-VN" b="0" dirty="0"/>
              <a:t>Khi đánh cây bộ </a:t>
            </a:r>
            <a:r>
              <a:rPr lang="vi-VN" dirty="0"/>
              <a:t>rễ bị tổn thương</a:t>
            </a:r>
            <a:r>
              <a:rPr lang="vi-VN" b="0" dirty="0"/>
              <a:t>, lúc mới trồng rễ chưa hồi phục nên chưa thể hút nước đế bù vào lượng nước vẫn bị thoát qua lá. </a:t>
            </a:r>
          </a:p>
          <a:p>
            <a:pPr marL="342900" indent="-342900" algn="just">
              <a:spcAft>
                <a:spcPts val="600"/>
              </a:spcAft>
              <a:buFont typeface="Wingdings" panose="05000000000000000000" pitchFamily="2" charset="2"/>
              <a:buChar char="§"/>
            </a:pPr>
            <a:r>
              <a:rPr lang="vi-VN" b="0" dirty="0"/>
              <a:t>Lúc đó nếu </a:t>
            </a:r>
            <a:r>
              <a:rPr lang="vi-VN" dirty="0"/>
              <a:t>để nhiều lá, cây bị mất quá nhiều nước </a:t>
            </a:r>
            <a:r>
              <a:rPr lang="vi-VN" b="0" dirty="0"/>
              <a:t>sẽ héo và rất dễ chết. </a:t>
            </a:r>
          </a:p>
          <a:p>
            <a:pPr marL="342900" indent="-342900" algn="just">
              <a:spcAft>
                <a:spcPts val="600"/>
              </a:spcAft>
              <a:buFont typeface="Wingdings" panose="05000000000000000000" pitchFamily="2" charset="2"/>
              <a:buChar char="§"/>
            </a:pPr>
            <a:r>
              <a:rPr lang="vi-VN" b="0" dirty="0"/>
              <a:t>Vì vậy, khi đánh cây đi trồng nơi khác, người ta phải chọn ngày râm mát, phải tỉa bớt lá hoặc cắt bớt ngọn nhằm </a:t>
            </a:r>
            <a:r>
              <a:rPr lang="vi-VN" dirty="0">
                <a:solidFill>
                  <a:srgbClr val="FF0000"/>
                </a:solidFill>
              </a:rPr>
              <a:t>giảm bớt sự mất nước </a:t>
            </a:r>
            <a:r>
              <a:rPr lang="vi-VN" b="0" dirty="0"/>
              <a:t>do thoát hơi qua lá.</a:t>
            </a:r>
            <a:endParaRPr lang="en-US" b="0" dirty="0"/>
          </a:p>
        </p:txBody>
      </p:sp>
    </p:spTree>
    <p:extLst>
      <p:ext uri="{BB962C8B-B14F-4D97-AF65-F5344CB8AC3E}">
        <p14:creationId xmlns:p14="http://schemas.microsoft.com/office/powerpoint/2010/main" val="802989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fade">
                                      <p:cBhvr>
                                        <p:cTn id="31" dur="1000"/>
                                        <p:tgtEl>
                                          <p:spTgt spid="14">
                                            <p:txEl>
                                              <p:pRg st="1" end="1"/>
                                            </p:txEl>
                                          </p:spTgt>
                                        </p:tgtEl>
                                      </p:cBhvr>
                                    </p:animEffect>
                                    <p:anim calcmode="lin" valueType="num">
                                      <p:cBhvr>
                                        <p:cTn id="3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fade">
                                      <p:cBhvr>
                                        <p:cTn id="38" dur="1000"/>
                                        <p:tgtEl>
                                          <p:spTgt spid="14">
                                            <p:txEl>
                                              <p:pRg st="2" end="2"/>
                                            </p:txEl>
                                          </p:spTgt>
                                        </p:tgtEl>
                                      </p:cBhvr>
                                    </p:animEffect>
                                    <p:anim calcmode="lin" valueType="num">
                                      <p:cBhvr>
                                        <p:cTn id="3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outdoor, person&#10;&#10;Description automatically generated">
            <a:extLst>
              <a:ext uri="{FF2B5EF4-FFF2-40B4-BE49-F238E27FC236}">
                <a16:creationId xmlns:a16="http://schemas.microsoft.com/office/drawing/2014/main" xmlns="" id="{89463AEF-FE94-47E0-87BA-BDDA99B37A27}"/>
              </a:ext>
            </a:extLst>
          </p:cNvPr>
          <p:cNvPicPr>
            <a:picLocks noChangeAspect="1"/>
          </p:cNvPicPr>
          <p:nvPr/>
        </p:nvPicPr>
        <p:blipFill rotWithShape="1">
          <a:blip r:embed="rId2">
            <a:extLst>
              <a:ext uri="{28A0092B-C50C-407E-A947-70E740481C1C}">
                <a14:useLocalDpi xmlns:a14="http://schemas.microsoft.com/office/drawing/2010/main" val="0"/>
              </a:ext>
            </a:extLst>
          </a:blip>
          <a:srcRect t="11395" b="4351"/>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xmlns="" id="{FA8E46C4-83CC-48C9-B599-CCFBA3595D5A}"/>
              </a:ext>
            </a:extLst>
          </p:cNvPr>
          <p:cNvGrpSpPr/>
          <p:nvPr/>
        </p:nvGrpSpPr>
        <p:grpSpPr>
          <a:xfrm>
            <a:off x="-555584" y="5347504"/>
            <a:ext cx="7986532" cy="1006997"/>
            <a:chOff x="-555584" y="5347504"/>
            <a:chExt cx="7986532" cy="1006997"/>
          </a:xfrm>
        </p:grpSpPr>
        <p:sp>
          <p:nvSpPr>
            <p:cNvPr id="5" name="Parallelogram 4">
              <a:extLst>
                <a:ext uri="{FF2B5EF4-FFF2-40B4-BE49-F238E27FC236}">
                  <a16:creationId xmlns:a16="http://schemas.microsoft.com/office/drawing/2014/main" xmlns="" id="{FAE45EFC-A796-4D23-87AE-D9E39746F0AC}"/>
                </a:ext>
              </a:extLst>
            </p:cNvPr>
            <p:cNvSpPr/>
            <p:nvPr/>
          </p:nvSpPr>
          <p:spPr>
            <a:xfrm>
              <a:off x="-555584" y="5347504"/>
              <a:ext cx="7986532" cy="1006997"/>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56BAD40-2ABE-4467-A527-BDC091D11EBA}"/>
                </a:ext>
              </a:extLst>
            </p:cNvPr>
            <p:cNvSpPr txBox="1"/>
            <p:nvPr/>
          </p:nvSpPr>
          <p:spPr>
            <a:xfrm>
              <a:off x="803410" y="5377601"/>
              <a:ext cx="6437586" cy="946798"/>
            </a:xfrm>
            <a:prstGeom prst="rect">
              <a:avLst/>
            </a:prstGeom>
            <a:noFill/>
          </p:spPr>
          <p:txBody>
            <a:bodyPr wrap="square" rtlCol="0">
              <a:spAutoFit/>
            </a:bodyPr>
            <a:lstStyle/>
            <a:p>
              <a:pPr>
                <a:lnSpc>
                  <a:spcPct val="120000"/>
                </a:lnSpc>
              </a:pPr>
              <a:r>
                <a:rPr lang="vi-VN" sz="2400" b="1" i="1" dirty="0">
                  <a:solidFill>
                    <a:schemeClr val="bg1"/>
                  </a:solidFill>
                </a:rPr>
                <a:t>Những ngày trời khô hanh, có gió mạnh cần phải bổ sung nhiều nước cho cây</a:t>
              </a:r>
              <a:endParaRPr lang="en-US" sz="2400" b="1" i="1" dirty="0">
                <a:solidFill>
                  <a:schemeClr val="bg1"/>
                </a:solidFill>
              </a:endParaRPr>
            </a:p>
          </p:txBody>
        </p:sp>
        <p:sp>
          <p:nvSpPr>
            <p:cNvPr id="6" name="Rectangle 5">
              <a:extLst>
                <a:ext uri="{FF2B5EF4-FFF2-40B4-BE49-F238E27FC236}">
                  <a16:creationId xmlns:a16="http://schemas.microsoft.com/office/drawing/2014/main" xmlns="" id="{FF8CDF4B-9160-4B4B-8E81-C543BBCE7DB4}"/>
                </a:ext>
              </a:extLst>
            </p:cNvPr>
            <p:cNvSpPr/>
            <p:nvPr/>
          </p:nvSpPr>
          <p:spPr>
            <a:xfrm>
              <a:off x="428263" y="5486398"/>
              <a:ext cx="185195" cy="729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8037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oy, doll&#10;&#10;Description automatically generated">
            <a:extLst>
              <a:ext uri="{FF2B5EF4-FFF2-40B4-BE49-F238E27FC236}">
                <a16:creationId xmlns:a16="http://schemas.microsoft.com/office/drawing/2014/main" xmlns="" id="{014BACF9-FF11-4A28-87A1-03D876DED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9191" y="3933109"/>
            <a:ext cx="2924891" cy="2924891"/>
          </a:xfrm>
          <a:prstGeom prst="rect">
            <a:avLst/>
          </a:prstGeom>
        </p:spPr>
      </p:pic>
      <p:grpSp>
        <p:nvGrpSpPr>
          <p:cNvPr id="4" name="Group 3">
            <a:extLst>
              <a:ext uri="{FF2B5EF4-FFF2-40B4-BE49-F238E27FC236}">
                <a16:creationId xmlns:a16="http://schemas.microsoft.com/office/drawing/2014/main" xmlns="" id="{91A2787A-7E40-4537-A637-44B30691C436}"/>
              </a:ext>
            </a:extLst>
          </p:cNvPr>
          <p:cNvGrpSpPr/>
          <p:nvPr/>
        </p:nvGrpSpPr>
        <p:grpSpPr>
          <a:xfrm>
            <a:off x="2681468" y="0"/>
            <a:ext cx="6829063" cy="775504"/>
            <a:chOff x="2681468" y="0"/>
            <a:chExt cx="6829063" cy="775504"/>
          </a:xfrm>
        </p:grpSpPr>
        <p:sp>
          <p:nvSpPr>
            <p:cNvPr id="2" name="Trapezoid 1">
              <a:extLst>
                <a:ext uri="{FF2B5EF4-FFF2-40B4-BE49-F238E27FC236}">
                  <a16:creationId xmlns:a16="http://schemas.microsoft.com/office/drawing/2014/main" xmlns="" id="{B85821D0-C309-4430-A47A-DFB6CC23B626}"/>
                </a:ext>
              </a:extLst>
            </p:cNvPr>
            <p:cNvSpPr/>
            <p:nvPr/>
          </p:nvSpPr>
          <p:spPr>
            <a:xfrm flipV="1">
              <a:off x="2681468" y="0"/>
              <a:ext cx="6829063" cy="775504"/>
            </a:xfrm>
            <a:prstGeom prst="trapezoid">
              <a:avLst/>
            </a:prstGeom>
            <a:gradFill>
              <a:gsLst>
                <a:gs pos="1000">
                  <a:srgbClr val="FF6699"/>
                </a:gs>
                <a:gs pos="100000">
                  <a:srgbClr val="FF9933"/>
                </a:gs>
              </a:gsLst>
              <a:lin ang="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C6771FC-4557-468A-BD5F-D2DEDE15824A}"/>
                </a:ext>
              </a:extLst>
            </p:cNvPr>
            <p:cNvSpPr txBox="1"/>
            <p:nvPr/>
          </p:nvSpPr>
          <p:spPr>
            <a:xfrm>
              <a:off x="4087791" y="95364"/>
              <a:ext cx="4016415" cy="584775"/>
            </a:xfrm>
            <a:prstGeom prst="rect">
              <a:avLst/>
            </a:prstGeom>
            <a:noFill/>
          </p:spPr>
          <p:txBody>
            <a:bodyPr wrap="square" rtlCol="0">
              <a:spAutoFit/>
            </a:bodyPr>
            <a:lstStyle/>
            <a:p>
              <a:r>
                <a:rPr lang="vi-VN" sz="3200" b="1">
                  <a:solidFill>
                    <a:schemeClr val="bg1"/>
                  </a:solidFill>
                </a:rPr>
                <a:t>THẢO LUẬN NHÓM</a:t>
              </a:r>
              <a:endParaRPr lang="en-US" sz="3200" b="1">
                <a:solidFill>
                  <a:schemeClr val="bg1"/>
                </a:solidFill>
              </a:endParaRPr>
            </a:p>
          </p:txBody>
        </p:sp>
      </p:grpSp>
      <p:grpSp>
        <p:nvGrpSpPr>
          <p:cNvPr id="9" name="Group 8">
            <a:extLst>
              <a:ext uri="{FF2B5EF4-FFF2-40B4-BE49-F238E27FC236}">
                <a16:creationId xmlns:a16="http://schemas.microsoft.com/office/drawing/2014/main" xmlns="" id="{E482D40D-23D3-4BA7-8CBC-1F6CD6C2570C}"/>
              </a:ext>
            </a:extLst>
          </p:cNvPr>
          <p:cNvGrpSpPr/>
          <p:nvPr/>
        </p:nvGrpSpPr>
        <p:grpSpPr>
          <a:xfrm>
            <a:off x="636607" y="973465"/>
            <a:ext cx="1005067" cy="997351"/>
            <a:chOff x="1632030" y="1574157"/>
            <a:chExt cx="1005067" cy="997351"/>
          </a:xfrm>
        </p:grpSpPr>
        <p:sp>
          <p:nvSpPr>
            <p:cNvPr id="8" name="Rectangle: Diagonal Corners Rounded 7">
              <a:extLst>
                <a:ext uri="{FF2B5EF4-FFF2-40B4-BE49-F238E27FC236}">
                  <a16:creationId xmlns:a16="http://schemas.microsoft.com/office/drawing/2014/main" xmlns="" id="{5E803CD2-1762-4341-A754-7B5E9B70C097}"/>
                </a:ext>
              </a:extLst>
            </p:cNvPr>
            <p:cNvSpPr/>
            <p:nvPr/>
          </p:nvSpPr>
          <p:spPr>
            <a:xfrm>
              <a:off x="1722697" y="1657108"/>
              <a:ext cx="914400" cy="914400"/>
            </a:xfrm>
            <a:prstGeom prst="round2DiagRect">
              <a:avLst/>
            </a:prstGeom>
            <a:solidFill>
              <a:srgbClr val="479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7" name="Rectangle: Diagonal Corners Rounded 6">
              <a:extLst>
                <a:ext uri="{FF2B5EF4-FFF2-40B4-BE49-F238E27FC236}">
                  <a16:creationId xmlns:a16="http://schemas.microsoft.com/office/drawing/2014/main" xmlns="" id="{4F1737EE-B770-44CF-8DB0-1A31B7225F05}"/>
                </a:ext>
              </a:extLst>
            </p:cNvPr>
            <p:cNvSpPr/>
            <p:nvPr/>
          </p:nvSpPr>
          <p:spPr>
            <a:xfrm>
              <a:off x="1632030" y="1574157"/>
              <a:ext cx="914400" cy="914400"/>
            </a:xfrm>
            <a:prstGeom prst="round2Diag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02</a:t>
              </a:r>
              <a:endParaRPr lang="en-US" sz="3200" b="1"/>
            </a:p>
          </p:txBody>
        </p:sp>
      </p:grpSp>
      <p:sp>
        <p:nvSpPr>
          <p:cNvPr id="10" name="TextBox 9">
            <a:extLst>
              <a:ext uri="{FF2B5EF4-FFF2-40B4-BE49-F238E27FC236}">
                <a16:creationId xmlns:a16="http://schemas.microsoft.com/office/drawing/2014/main" xmlns="" id="{D410C2EB-17E1-4D0A-A969-E31C2B45A66A}"/>
              </a:ext>
            </a:extLst>
          </p:cNvPr>
          <p:cNvSpPr txBox="1"/>
          <p:nvPr/>
        </p:nvSpPr>
        <p:spPr>
          <a:xfrm>
            <a:off x="1832660" y="1098117"/>
            <a:ext cx="9985092" cy="830997"/>
          </a:xfrm>
          <a:prstGeom prst="rect">
            <a:avLst/>
          </a:prstGeom>
          <a:noFill/>
        </p:spPr>
        <p:txBody>
          <a:bodyPr wrap="square" rtlCol="0">
            <a:spAutoFit/>
          </a:bodyPr>
          <a:lstStyle>
            <a:defPPr>
              <a:defRPr lang="en-US"/>
            </a:defPPr>
            <a:lvl1pPr>
              <a:lnSpc>
                <a:spcPct val="120000"/>
              </a:lnSpc>
              <a:defRPr sz="2400" b="1"/>
            </a:lvl1pPr>
          </a:lstStyle>
          <a:p>
            <a:r>
              <a:rPr lang="vi-VN" dirty="0"/>
              <a:t>Vì sao những ngày khô hanh, độ ẩm không khí thấp hoặc những ngày nắng nóng cần phải tưới nhiều nước cho cây?</a:t>
            </a:r>
            <a:endParaRPr lang="en-US" dirty="0"/>
          </a:p>
        </p:txBody>
      </p:sp>
      <p:grpSp>
        <p:nvGrpSpPr>
          <p:cNvPr id="11" name="Group 10">
            <a:extLst>
              <a:ext uri="{FF2B5EF4-FFF2-40B4-BE49-F238E27FC236}">
                <a16:creationId xmlns:a16="http://schemas.microsoft.com/office/drawing/2014/main" xmlns="" id="{ECAF010F-2F17-4831-B14F-24931ED564FF}"/>
              </a:ext>
            </a:extLst>
          </p:cNvPr>
          <p:cNvGrpSpPr/>
          <p:nvPr/>
        </p:nvGrpSpPr>
        <p:grpSpPr>
          <a:xfrm>
            <a:off x="5147208" y="2367528"/>
            <a:ext cx="1897580" cy="611525"/>
            <a:chOff x="5000676" y="619760"/>
            <a:chExt cx="1897580" cy="611525"/>
          </a:xfrm>
        </p:grpSpPr>
        <p:sp>
          <p:nvSpPr>
            <p:cNvPr id="12" name="Rectangle: Rounded Corners 11">
              <a:extLst>
                <a:ext uri="{FF2B5EF4-FFF2-40B4-BE49-F238E27FC236}">
                  <a16:creationId xmlns:a16="http://schemas.microsoft.com/office/drawing/2014/main" xmlns="" id="{496C218A-C53A-4D6B-BE47-821D248F4C4B}"/>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xmlns="" id="{328EEBAB-9467-44C3-8A0A-9A929202CA33}"/>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xmlns="" id="{2152AE49-21A2-3AF4-38F6-85DC25DD3E05}"/>
              </a:ext>
            </a:extLst>
          </p:cNvPr>
          <p:cNvSpPr txBox="1"/>
          <p:nvPr/>
        </p:nvSpPr>
        <p:spPr>
          <a:xfrm>
            <a:off x="3214082" y="3117751"/>
            <a:ext cx="8603670" cy="2430281"/>
          </a:xfrm>
          <a:prstGeom prst="rect">
            <a:avLst/>
          </a:prstGeom>
          <a:noFill/>
        </p:spPr>
        <p:txBody>
          <a:bodyPr wrap="square" rtlCol="0">
            <a:spAutoFit/>
          </a:bodyPr>
          <a:lstStyle>
            <a:defPPr>
              <a:defRPr lang="en-US"/>
            </a:defPPr>
            <a:lvl1pPr>
              <a:lnSpc>
                <a:spcPct val="120000"/>
              </a:lnSpc>
              <a:defRPr sz="2400" b="1"/>
            </a:lvl1pPr>
          </a:lstStyle>
          <a:p>
            <a:pPr algn="just">
              <a:spcAft>
                <a:spcPts val="600"/>
              </a:spcAft>
            </a:pPr>
            <a:r>
              <a:rPr lang="vi-VN" dirty="0"/>
              <a:t>Vào những ngày khô hanh, độ ẩm không khí thấp hoặc những ngày nắng nóng cây thoát nhiều hơi nước nên ta phải tưới nhiều nước cho cây để </a:t>
            </a:r>
          </a:p>
          <a:p>
            <a:pPr marL="800100" lvl="1" indent="-342900" algn="just">
              <a:lnSpc>
                <a:spcPct val="120000"/>
              </a:lnSpc>
              <a:spcAft>
                <a:spcPts val="600"/>
              </a:spcAft>
              <a:buFont typeface="Courier New" panose="02070309020205020404" pitchFamily="49" charset="0"/>
              <a:buChar char="o"/>
            </a:pPr>
            <a:r>
              <a:rPr lang="vi-VN" sz="2400" dirty="0"/>
              <a:t>tăng cường nước</a:t>
            </a:r>
          </a:p>
          <a:p>
            <a:pPr marL="800100" lvl="1" indent="-342900" algn="just">
              <a:lnSpc>
                <a:spcPct val="120000"/>
              </a:lnSpc>
              <a:spcAft>
                <a:spcPts val="600"/>
              </a:spcAft>
              <a:buFont typeface="Courier New" panose="02070309020205020404" pitchFamily="49" charset="0"/>
              <a:buChar char="o"/>
            </a:pPr>
            <a:r>
              <a:rPr lang="vi-VN" sz="2400" dirty="0"/>
              <a:t>giữ độ ẩm cho cây</a:t>
            </a:r>
            <a:endParaRPr lang="en-US" sz="2400" dirty="0"/>
          </a:p>
        </p:txBody>
      </p:sp>
    </p:spTree>
    <p:extLst>
      <p:ext uri="{BB962C8B-B14F-4D97-AF65-F5344CB8AC3E}">
        <p14:creationId xmlns:p14="http://schemas.microsoft.com/office/powerpoint/2010/main" val="11322882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1000"/>
                                        <p:tgtEl>
                                          <p:spTgt spid="15">
                                            <p:txEl>
                                              <p:pRg st="0" end="0"/>
                                            </p:txEl>
                                          </p:spTgt>
                                        </p:tgtEl>
                                      </p:cBhvr>
                                    </p:animEffect>
                                    <p:anim calcmode="lin" valueType="num">
                                      <p:cBhvr>
                                        <p:cTn id="2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fade">
                                      <p:cBhvr>
                                        <p:cTn id="31" dur="1000"/>
                                        <p:tgtEl>
                                          <p:spTgt spid="15">
                                            <p:txEl>
                                              <p:pRg st="1" end="1"/>
                                            </p:txEl>
                                          </p:spTgt>
                                        </p:tgtEl>
                                      </p:cBhvr>
                                    </p:animEffect>
                                    <p:anim calcmode="lin" valueType="num">
                                      <p:cBhvr>
                                        <p:cTn id="3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fade">
                                      <p:cBhvr>
                                        <p:cTn id="36" dur="1000"/>
                                        <p:tgtEl>
                                          <p:spTgt spid="15">
                                            <p:txEl>
                                              <p:pRg st="2" end="2"/>
                                            </p:txEl>
                                          </p:spTgt>
                                        </p:tgtEl>
                                      </p:cBhvr>
                                    </p:animEffect>
                                    <p:anim calcmode="lin" valueType="num">
                                      <p:cBhvr>
                                        <p:cTn id="3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ndy beach with palm trees&#10;&#10;Description automatically generated with medium confidence">
            <a:extLst>
              <a:ext uri="{FF2B5EF4-FFF2-40B4-BE49-F238E27FC236}">
                <a16:creationId xmlns:a16="http://schemas.microsoft.com/office/drawing/2014/main" xmlns="" id="{71B43C7B-666E-4D68-8019-7E6ED99873B8}"/>
              </a:ext>
            </a:extLst>
          </p:cNvPr>
          <p:cNvPicPr>
            <a:picLocks noChangeAspect="1"/>
          </p:cNvPicPr>
          <p:nvPr/>
        </p:nvPicPr>
        <p:blipFill rotWithShape="1">
          <a:blip r:embed="rId2">
            <a:extLst>
              <a:ext uri="{28A0092B-C50C-407E-A947-70E740481C1C}">
                <a14:useLocalDpi xmlns:a14="http://schemas.microsoft.com/office/drawing/2010/main" val="0"/>
              </a:ext>
            </a:extLst>
          </a:blip>
          <a:srcRect t="17226" b="7774"/>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DF4F5488-2E14-4935-92CA-8CB564F41D98}"/>
              </a:ext>
            </a:extLst>
          </p:cNvPr>
          <p:cNvSpPr/>
          <p:nvPr/>
        </p:nvSpPr>
        <p:spPr>
          <a:xfrm>
            <a:off x="370390" y="3217762"/>
            <a:ext cx="11447362" cy="3270719"/>
          </a:xfrm>
          <a:prstGeom prst="roundRect">
            <a:avLst>
              <a:gd name="adj" fmla="val 8242"/>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2BF18A-D4F8-4CDB-B087-EE7245436B44}"/>
              </a:ext>
            </a:extLst>
          </p:cNvPr>
          <p:cNvSpPr txBox="1"/>
          <p:nvPr/>
        </p:nvSpPr>
        <p:spPr>
          <a:xfrm>
            <a:off x="555585" y="3956391"/>
            <a:ext cx="11076972" cy="2276392"/>
          </a:xfrm>
          <a:prstGeom prst="rect">
            <a:avLst/>
          </a:prstGeom>
          <a:noFill/>
        </p:spPr>
        <p:txBody>
          <a:bodyPr wrap="square" rtlCol="0">
            <a:spAutoFit/>
          </a:bodyPr>
          <a:lstStyle/>
          <a:p>
            <a:pPr algn="just">
              <a:lnSpc>
                <a:spcPct val="120000"/>
              </a:lnSpc>
            </a:pPr>
            <a:r>
              <a:rPr lang="vi-VN" sz="2400" b="1" dirty="0">
                <a:solidFill>
                  <a:srgbClr val="FFC000"/>
                </a:solidFill>
              </a:rPr>
              <a:t>Sa mạc </a:t>
            </a:r>
            <a:r>
              <a:rPr lang="vi-VN" sz="2400" dirty="0">
                <a:solidFill>
                  <a:schemeClr val="bg1"/>
                </a:solidFill>
              </a:rPr>
              <a:t>là nơi có điều kiện vô cùng khắc nghiệt, lượng mưa ở đây rất ít, có khi cả năm không có mưa. Trong điều kiện khắc nghiệt đó, mỗi loài thực vật ở đây có một cách riêng để tồn tại và phát triển. Nhiều loài có bộ rễ dài </a:t>
            </a:r>
            <a:r>
              <a:rPr lang="vi-VN" sz="2400" b="1" dirty="0">
                <a:solidFill>
                  <a:srgbClr val="00FF00"/>
                </a:solidFill>
              </a:rPr>
              <a:t>(có thể lên đến 50m), </a:t>
            </a:r>
            <a:r>
              <a:rPr lang="vi-VN" sz="2400" dirty="0">
                <a:solidFill>
                  <a:schemeClr val="bg1"/>
                </a:solidFill>
              </a:rPr>
              <a:t>đâm sâu vào lòng đất để tìm mạch nước ngầm. Một số loài khác lại có bộ rễ tỏa rộng </a:t>
            </a:r>
            <a:r>
              <a:rPr lang="vi-VN" sz="2400" b="1" dirty="0">
                <a:solidFill>
                  <a:srgbClr val="FFC000"/>
                </a:solidFill>
              </a:rPr>
              <a:t>hàng chục mét</a:t>
            </a:r>
            <a:r>
              <a:rPr lang="vi-VN" sz="2400" dirty="0">
                <a:solidFill>
                  <a:schemeClr val="bg1"/>
                </a:solidFill>
              </a:rPr>
              <a:t>, tập trung ở gần mặt đất để hứng sương đêm.</a:t>
            </a:r>
            <a:endParaRPr lang="en-US" sz="2400" dirty="0">
              <a:solidFill>
                <a:schemeClr val="bg1"/>
              </a:solidFill>
            </a:endParaRPr>
          </a:p>
        </p:txBody>
      </p:sp>
      <p:pic>
        <p:nvPicPr>
          <p:cNvPr id="7" name="Picture 6" descr="Icon&#10;&#10;Description automatically generated">
            <a:extLst>
              <a:ext uri="{FF2B5EF4-FFF2-40B4-BE49-F238E27FC236}">
                <a16:creationId xmlns:a16="http://schemas.microsoft.com/office/drawing/2014/main" xmlns="" id="{D7096CA0-B7E3-4A54-A7E8-FC0E252331B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6174" t="18060" r="6399" b="20674"/>
          <a:stretch/>
        </p:blipFill>
        <p:spPr>
          <a:xfrm flipH="1">
            <a:off x="625033" y="2962829"/>
            <a:ext cx="1446835" cy="1013902"/>
          </a:xfrm>
          <a:prstGeom prst="rect">
            <a:avLst/>
          </a:prstGeom>
        </p:spPr>
      </p:pic>
    </p:spTree>
    <p:extLst>
      <p:ext uri="{BB962C8B-B14F-4D97-AF65-F5344CB8AC3E}">
        <p14:creationId xmlns:p14="http://schemas.microsoft.com/office/powerpoint/2010/main" val="248213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seedling&#10;&#10;Description automatically generated with low confidence">
            <a:extLst>
              <a:ext uri="{FF2B5EF4-FFF2-40B4-BE49-F238E27FC236}">
                <a16:creationId xmlns:a16="http://schemas.microsoft.com/office/drawing/2014/main" xmlns="" id="{C541DA44-6A25-49B8-8B18-0FA72F1DF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5" name="Group 4">
            <a:extLst>
              <a:ext uri="{FF2B5EF4-FFF2-40B4-BE49-F238E27FC236}">
                <a16:creationId xmlns:a16="http://schemas.microsoft.com/office/drawing/2014/main" xmlns="" id="{556CD9DC-D03E-49E8-AC4E-CBD304D4A10C}"/>
              </a:ext>
            </a:extLst>
          </p:cNvPr>
          <p:cNvGrpSpPr/>
          <p:nvPr/>
        </p:nvGrpSpPr>
        <p:grpSpPr>
          <a:xfrm>
            <a:off x="-393539" y="5416952"/>
            <a:ext cx="11945074" cy="1180618"/>
            <a:chOff x="-393539" y="5416952"/>
            <a:chExt cx="11945074" cy="1180618"/>
          </a:xfrm>
        </p:grpSpPr>
        <p:sp>
          <p:nvSpPr>
            <p:cNvPr id="4" name="Parallelogram 3">
              <a:extLst>
                <a:ext uri="{FF2B5EF4-FFF2-40B4-BE49-F238E27FC236}">
                  <a16:creationId xmlns:a16="http://schemas.microsoft.com/office/drawing/2014/main" xmlns="" id="{B19317FB-3E65-40F8-9236-FF45D2904CAE}"/>
                </a:ext>
              </a:extLst>
            </p:cNvPr>
            <p:cNvSpPr/>
            <p:nvPr/>
          </p:nvSpPr>
          <p:spPr>
            <a:xfrm>
              <a:off x="-393539" y="5416952"/>
              <a:ext cx="11945074" cy="118061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001E01B-01FB-4E00-9B05-5F8A5E3E48DA}"/>
                </a:ext>
              </a:extLst>
            </p:cNvPr>
            <p:cNvSpPr txBox="1"/>
            <p:nvPr/>
          </p:nvSpPr>
          <p:spPr>
            <a:xfrm>
              <a:off x="237280" y="5541658"/>
              <a:ext cx="10930358" cy="946798"/>
            </a:xfrm>
            <a:prstGeom prst="rect">
              <a:avLst/>
            </a:prstGeom>
            <a:noFill/>
          </p:spPr>
          <p:txBody>
            <a:bodyPr wrap="square" rtlCol="0">
              <a:spAutoFit/>
            </a:bodyPr>
            <a:lstStyle/>
            <a:p>
              <a:pPr>
                <a:lnSpc>
                  <a:spcPct val="120000"/>
                </a:lnSpc>
              </a:pPr>
              <a:r>
                <a:rPr lang="vi-VN" sz="2400" b="1" i="1" dirty="0">
                  <a:solidFill>
                    <a:schemeClr val="bg1"/>
                  </a:solidFill>
                </a:rPr>
                <a:t>Ghi nhớ: </a:t>
              </a:r>
              <a:r>
                <a:rPr lang="vi-VN" sz="2400" b="1" i="1" dirty="0"/>
                <a:t>Để cây trồng phát triển tốt, cho năng suất cao cần bón phân và tưới nước hợp lí cho cây.</a:t>
              </a:r>
              <a:endParaRPr lang="en-US" sz="2400" b="1" i="1" dirty="0"/>
            </a:p>
          </p:txBody>
        </p:sp>
      </p:grpSp>
    </p:spTree>
    <p:extLst>
      <p:ext uri="{BB962C8B-B14F-4D97-AF65-F5344CB8AC3E}">
        <p14:creationId xmlns:p14="http://schemas.microsoft.com/office/powerpoint/2010/main" val="1839517601"/>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5994361C-2835-4E70-97BA-C30AE5C35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BE220ABA-5B7B-43F0-A84E-AC01E8945A01}"/>
              </a:ext>
            </a:extLst>
          </p:cNvPr>
          <p:cNvSpPr/>
          <p:nvPr/>
        </p:nvSpPr>
        <p:spPr>
          <a:xfrm>
            <a:off x="4930140" y="6156960"/>
            <a:ext cx="2567940" cy="563880"/>
          </a:xfrm>
          <a:prstGeom prst="rect">
            <a:avLst/>
          </a:prstGeom>
          <a:solidFill>
            <a:srgbClr val="75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10FB0EB2-0782-4128-94FE-6E942C11A14A}"/>
              </a:ext>
            </a:extLst>
          </p:cNvPr>
          <p:cNvSpPr/>
          <p:nvPr/>
        </p:nvSpPr>
        <p:spPr>
          <a:xfrm>
            <a:off x="4779700" y="137160"/>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EM CÓ THỂ</a:t>
            </a:r>
            <a:endParaRPr lang="en-US" sz="3200" b="1"/>
          </a:p>
        </p:txBody>
      </p:sp>
      <p:grpSp>
        <p:nvGrpSpPr>
          <p:cNvPr id="9" name="Group 8">
            <a:extLst>
              <a:ext uri="{FF2B5EF4-FFF2-40B4-BE49-F238E27FC236}">
                <a16:creationId xmlns:a16="http://schemas.microsoft.com/office/drawing/2014/main" xmlns="" id="{CDB34531-A497-4AD2-B58E-56F7C42A2711}"/>
              </a:ext>
            </a:extLst>
          </p:cNvPr>
          <p:cNvGrpSpPr/>
          <p:nvPr/>
        </p:nvGrpSpPr>
        <p:grpSpPr>
          <a:xfrm>
            <a:off x="5112" y="5243332"/>
            <a:ext cx="9850056" cy="1614668"/>
            <a:chOff x="5112" y="5243332"/>
            <a:chExt cx="9850056" cy="1614668"/>
          </a:xfrm>
        </p:grpSpPr>
        <p:sp>
          <p:nvSpPr>
            <p:cNvPr id="7" name="Rectangle: Top Corners One Rounded and One Snipped 6">
              <a:extLst>
                <a:ext uri="{FF2B5EF4-FFF2-40B4-BE49-F238E27FC236}">
                  <a16:creationId xmlns:a16="http://schemas.microsoft.com/office/drawing/2014/main" xmlns="" id="{0C4BFD16-43DA-490A-B45F-B0098446D3D3}"/>
                </a:ext>
              </a:extLst>
            </p:cNvPr>
            <p:cNvSpPr/>
            <p:nvPr/>
          </p:nvSpPr>
          <p:spPr>
            <a:xfrm>
              <a:off x="5112" y="5243332"/>
              <a:ext cx="9850056" cy="1614668"/>
            </a:xfrm>
            <a:prstGeom prst="snipRoundRect">
              <a:avLst>
                <a:gd name="adj1" fmla="val 0"/>
                <a:gd name="adj2" fmla="val 38531"/>
              </a:avLst>
            </a:prstGeom>
            <a:solidFill>
              <a:srgbClr val="0196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2F14906E-870B-4123-8261-FD9084ADEA47}"/>
                </a:ext>
              </a:extLst>
            </p:cNvPr>
            <p:cNvSpPr txBox="1"/>
            <p:nvPr/>
          </p:nvSpPr>
          <p:spPr>
            <a:xfrm>
              <a:off x="300297" y="5355711"/>
              <a:ext cx="8958805" cy="1389996"/>
            </a:xfrm>
            <a:prstGeom prst="rect">
              <a:avLst/>
            </a:prstGeom>
            <a:noFill/>
          </p:spPr>
          <p:txBody>
            <a:bodyPr wrap="square" rtlCol="0">
              <a:spAutoFit/>
            </a:bodyPr>
            <a:lstStyle/>
            <a:p>
              <a:pPr>
                <a:lnSpc>
                  <a:spcPct val="120000"/>
                </a:lnSpc>
              </a:pPr>
              <a:r>
                <a:rPr lang="vi-VN" sz="2400" b="1" i="1" dirty="0">
                  <a:solidFill>
                    <a:schemeClr val="bg1"/>
                  </a:solidFill>
                </a:rPr>
                <a:t>Vận dụng các kiến thức đã học trong việc trồng và chăm sóc cây xanh (xới giúp đất tơi xốp, thoáng khí; vun gốc định kì; tưới đủ nước, bón phân hợp lý)</a:t>
              </a:r>
              <a:endParaRPr lang="en-US" sz="2400" b="1" i="1" dirty="0">
                <a:solidFill>
                  <a:schemeClr val="bg1"/>
                </a:solidFill>
              </a:endParaRPr>
            </a:p>
          </p:txBody>
        </p:sp>
      </p:grpSp>
    </p:spTree>
    <p:extLst>
      <p:ext uri="{BB962C8B-B14F-4D97-AF65-F5344CB8AC3E}">
        <p14:creationId xmlns:p14="http://schemas.microsoft.com/office/powerpoint/2010/main" val="1081766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amond 26">
            <a:extLst>
              <a:ext uri="{FF2B5EF4-FFF2-40B4-BE49-F238E27FC236}">
                <a16:creationId xmlns:a16="http://schemas.microsoft.com/office/drawing/2014/main" xmlns="" id="{648B89FD-7610-4605-8336-1D2564BF3E52}"/>
              </a:ext>
            </a:extLst>
          </p:cNvPr>
          <p:cNvSpPr/>
          <p:nvPr/>
        </p:nvSpPr>
        <p:spPr>
          <a:xfrm>
            <a:off x="10057585" y="5497707"/>
            <a:ext cx="2498706" cy="2498706"/>
          </a:xfrm>
          <a:prstGeom prst="diamond">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D59F2284-3954-418A-A834-B992345257BF}"/>
              </a:ext>
            </a:extLst>
          </p:cNvPr>
          <p:cNvGrpSpPr/>
          <p:nvPr/>
        </p:nvGrpSpPr>
        <p:grpSpPr>
          <a:xfrm>
            <a:off x="-1906158" y="-1204539"/>
            <a:ext cx="9267078" cy="9267078"/>
            <a:chOff x="-2012838" y="-1204539"/>
            <a:chExt cx="9267078" cy="9267078"/>
          </a:xfrm>
          <a:blipFill dpi="0" rotWithShape="1">
            <a:blip r:embed="rId2"/>
            <a:srcRect/>
            <a:stretch>
              <a:fillRect l="-10000" t="9000" r="-10000"/>
            </a:stretch>
          </a:blipFill>
        </p:grpSpPr>
        <p:sp>
          <p:nvSpPr>
            <p:cNvPr id="6" name="Oval 5">
              <a:extLst>
                <a:ext uri="{FF2B5EF4-FFF2-40B4-BE49-F238E27FC236}">
                  <a16:creationId xmlns:a16="http://schemas.microsoft.com/office/drawing/2014/main" xmlns="" id="{58B4D3EF-32B2-4C7B-8418-8BE0217EE159}"/>
                </a:ext>
              </a:extLst>
            </p:cNvPr>
            <p:cNvSpPr/>
            <p:nvPr/>
          </p:nvSpPr>
          <p:spPr>
            <a:xfrm>
              <a:off x="-2012838" y="-1204539"/>
              <a:ext cx="9267078" cy="9267078"/>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26181E9F-CC94-46B4-B9DC-EE5B23A67B1F}"/>
                </a:ext>
              </a:extLst>
            </p:cNvPr>
            <p:cNvSpPr/>
            <p:nvPr/>
          </p:nvSpPr>
          <p:spPr>
            <a:xfrm>
              <a:off x="-1403454" y="-595155"/>
              <a:ext cx="8048311" cy="8048311"/>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FDC80570-47FE-4160-B6B8-6607582DA421}"/>
                </a:ext>
              </a:extLst>
            </p:cNvPr>
            <p:cNvSpPr/>
            <p:nvPr/>
          </p:nvSpPr>
          <p:spPr>
            <a:xfrm>
              <a:off x="-871257" y="-62958"/>
              <a:ext cx="6983916" cy="6983916"/>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4906CD5E-D01C-4356-A4B5-1AD4A37D991C}"/>
                </a:ext>
              </a:extLst>
            </p:cNvPr>
            <p:cNvSpPr/>
            <p:nvPr/>
          </p:nvSpPr>
          <p:spPr>
            <a:xfrm>
              <a:off x="-236756" y="571543"/>
              <a:ext cx="5714914" cy="5714914"/>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5DEA4E89-A160-4628-8B57-CF877D445289}"/>
              </a:ext>
            </a:extLst>
          </p:cNvPr>
          <p:cNvSpPr txBox="1"/>
          <p:nvPr/>
        </p:nvSpPr>
        <p:spPr>
          <a:xfrm>
            <a:off x="7528560" y="2859397"/>
            <a:ext cx="4663440" cy="2495876"/>
          </a:xfrm>
          <a:prstGeom prst="rect">
            <a:avLst/>
          </a:prstGeom>
          <a:noFill/>
        </p:spPr>
        <p:txBody>
          <a:bodyPr wrap="square" rtlCol="0">
            <a:spAutoFit/>
          </a:bodyPr>
          <a:lstStyle/>
          <a:p>
            <a:pPr algn="ctr">
              <a:lnSpc>
                <a:spcPct val="110000"/>
              </a:lnSpc>
            </a:pPr>
            <a:r>
              <a:rPr lang="vi-VN" sz="3600" b="1" dirty="0">
                <a:solidFill>
                  <a:srgbClr val="FF6600"/>
                </a:solidFill>
              </a:rPr>
              <a:t>SỰ HẤP THỤ NƯỚC VÀ CHẤT KHOÁNG TỪ MÔI TRƯỜNG NGOÀI VÀO RỄ</a:t>
            </a:r>
            <a:endParaRPr lang="en-US" sz="3600" b="1" dirty="0">
              <a:solidFill>
                <a:srgbClr val="FF6600"/>
              </a:solidFill>
            </a:endParaRPr>
          </a:p>
        </p:txBody>
      </p:sp>
      <p:grpSp>
        <p:nvGrpSpPr>
          <p:cNvPr id="25" name="Group 24">
            <a:extLst>
              <a:ext uri="{FF2B5EF4-FFF2-40B4-BE49-F238E27FC236}">
                <a16:creationId xmlns:a16="http://schemas.microsoft.com/office/drawing/2014/main" xmlns="" id="{745BA41C-478D-48E5-B152-C733AB518992}"/>
              </a:ext>
            </a:extLst>
          </p:cNvPr>
          <p:cNvGrpSpPr/>
          <p:nvPr/>
        </p:nvGrpSpPr>
        <p:grpSpPr>
          <a:xfrm>
            <a:off x="8582519" y="725368"/>
            <a:ext cx="2555522" cy="1804043"/>
            <a:chOff x="8207587" y="773027"/>
            <a:chExt cx="2555522" cy="1804043"/>
          </a:xfrm>
        </p:grpSpPr>
        <p:sp>
          <p:nvSpPr>
            <p:cNvPr id="24" name="Diamond 23">
              <a:extLst>
                <a:ext uri="{FF2B5EF4-FFF2-40B4-BE49-F238E27FC236}">
                  <a16:creationId xmlns:a16="http://schemas.microsoft.com/office/drawing/2014/main" xmlns="" id="{7B6D24FF-37E5-45BE-B283-4B06DC79E260}"/>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xmlns="" id="{68E9AB71-6700-4AF9-AF9E-FF30C472118E}"/>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E23501C8-1CCF-4017-98C5-A90C2D804318}"/>
                </a:ext>
              </a:extLst>
            </p:cNvPr>
            <p:cNvGrpSpPr/>
            <p:nvPr/>
          </p:nvGrpSpPr>
          <p:grpSpPr>
            <a:xfrm>
              <a:off x="8593808" y="777776"/>
              <a:ext cx="1783080" cy="1783080"/>
              <a:chOff x="8593808" y="777776"/>
              <a:chExt cx="1783080" cy="1783080"/>
            </a:xfrm>
          </p:grpSpPr>
          <p:sp>
            <p:nvSpPr>
              <p:cNvPr id="12" name="Diamond 11">
                <a:extLst>
                  <a:ext uri="{FF2B5EF4-FFF2-40B4-BE49-F238E27FC236}">
                    <a16:creationId xmlns:a16="http://schemas.microsoft.com/office/drawing/2014/main" xmlns="" id="{64EACFB5-FD86-4CE7-ABD7-B359B077F26F}"/>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01</a:t>
                </a:r>
                <a:endParaRPr lang="en-US" sz="4800" b="1"/>
              </a:p>
            </p:txBody>
          </p:sp>
          <p:sp>
            <p:nvSpPr>
              <p:cNvPr id="18" name="Diamond 17">
                <a:extLst>
                  <a:ext uri="{FF2B5EF4-FFF2-40B4-BE49-F238E27FC236}">
                    <a16:creationId xmlns:a16="http://schemas.microsoft.com/office/drawing/2014/main" xmlns="" id="{46C33E6D-74BA-4C4C-B62C-77DC451565A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Diamond 25">
            <a:extLst>
              <a:ext uri="{FF2B5EF4-FFF2-40B4-BE49-F238E27FC236}">
                <a16:creationId xmlns:a16="http://schemas.microsoft.com/office/drawing/2014/main" xmlns="" id="{2B469F19-F698-4F63-84A6-4E46A121D317}"/>
              </a:ext>
            </a:extLst>
          </p:cNvPr>
          <p:cNvSpPr/>
          <p:nvPr/>
        </p:nvSpPr>
        <p:spPr>
          <a:xfrm>
            <a:off x="10592320" y="5188684"/>
            <a:ext cx="2498706" cy="2498706"/>
          </a:xfrm>
          <a:prstGeom prst="diamond">
            <a:avLst/>
          </a:prstGeom>
          <a:solidFill>
            <a:srgbClr val="FFC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492885"/>
      </p:ext>
    </p:extLst>
  </p:cSld>
  <p:clrMapOvr>
    <a:masterClrMapping/>
  </p:clrMapOvr>
  <p:transition spd="slow">
    <p:wheel spokes="1"/>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9F701746-0657-4467-BBD3-24051A715C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outdoor, green, hand&#10;&#10;Description automatically generated">
            <a:extLst>
              <a:ext uri="{FF2B5EF4-FFF2-40B4-BE49-F238E27FC236}">
                <a16:creationId xmlns:a16="http://schemas.microsoft.com/office/drawing/2014/main" xmlns="" id="{C32F7B41-CE38-4E3D-9B14-01E583FB6AA1}"/>
              </a:ext>
            </a:extLst>
          </p:cNvPr>
          <p:cNvPicPr>
            <a:picLocks noChangeAspect="1"/>
          </p:cNvPicPr>
          <p:nvPr/>
        </p:nvPicPr>
        <p:blipFill rotWithShape="1">
          <a:blip r:embed="rId2">
            <a:extLst>
              <a:ext uri="{28A0092B-C50C-407E-A947-70E740481C1C}">
                <a14:useLocalDpi xmlns:a14="http://schemas.microsoft.com/office/drawing/2010/main" val="0"/>
              </a:ext>
            </a:extLst>
          </a:blip>
          <a:srcRect l="16559" r="16669"/>
          <a:stretch/>
        </p:blipFill>
        <p:spPr>
          <a:xfrm>
            <a:off x="4559968" y="10"/>
            <a:ext cx="7632032" cy="6857990"/>
          </a:xfrm>
          <a:prstGeom prst="rect">
            <a:avLst/>
          </a:prstGeom>
        </p:spPr>
      </p:pic>
      <p:sp useBgFill="1">
        <p:nvSpPr>
          <p:cNvPr id="13" name="Freeform: Shape 12">
            <a:extLst>
              <a:ext uri="{FF2B5EF4-FFF2-40B4-BE49-F238E27FC236}">
                <a16:creationId xmlns:a16="http://schemas.microsoft.com/office/drawing/2014/main" xmlns="" id="{117BEB00-3E3D-4F08-AF56-DB0D22FB5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xmlns="" id="{897E9129-DD8D-46FA-B21B-BC40AC903062}"/>
              </a:ext>
            </a:extLst>
          </p:cNvPr>
          <p:cNvSpPr txBox="1"/>
          <p:nvPr/>
        </p:nvSpPr>
        <p:spPr>
          <a:xfrm>
            <a:off x="397947" y="1828283"/>
            <a:ext cx="4006294" cy="2894029"/>
          </a:xfrm>
          <a:prstGeom prst="rect">
            <a:avLst/>
          </a:prstGeom>
        </p:spPr>
        <p:txBody>
          <a:bodyPr vert="horz" lIns="91440" tIns="45720" rIns="91440" bIns="45720" rtlCol="0" anchor="ctr">
            <a:normAutofit/>
          </a:bodyPr>
          <a:lstStyle/>
          <a:p>
            <a:pPr>
              <a:lnSpc>
                <a:spcPct val="120000"/>
              </a:lnSpc>
              <a:spcAft>
                <a:spcPts val="600"/>
              </a:spcAft>
            </a:pPr>
            <a:r>
              <a:rPr lang="vi-VN" sz="2800" b="1" i="1">
                <a:solidFill>
                  <a:srgbClr val="479103"/>
                </a:solidFill>
                <a:latin typeface="Arial" panose="020B0604020202020204" pitchFamily="34" charset="0"/>
                <a:cs typeface="Arial" panose="020B0604020202020204" pitchFamily="34" charset="0"/>
              </a:rPr>
              <a:t>Giải thích được tại sao nên di chuyển cây đi trồng nơi khác vào ngày trời râm, mát, tỉa bớt lá và cành cây.</a:t>
            </a:r>
          </a:p>
        </p:txBody>
      </p:sp>
      <p:sp>
        <p:nvSpPr>
          <p:cNvPr id="14" name="Freeform: Shape 13" hidden="1">
            <a:extLst>
              <a:ext uri="{FF2B5EF4-FFF2-40B4-BE49-F238E27FC236}">
                <a16:creationId xmlns:a16="http://schemas.microsoft.com/office/drawing/2014/main" xmlns="" id="{8FABF0C2-A110-4A89-8683-1360A58CFD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rot="10800000">
            <a:off x="152401" y="15240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rgbClr val="FFC000"/>
          </a:solidFill>
          <a:ln w="0">
            <a:noFill/>
            <a:prstDash val="solid"/>
            <a:round/>
            <a:headEnd/>
            <a:tailEnd/>
          </a:ln>
        </p:spPr>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xmlns="" id="{F36E5CDD-FA21-490C-AAFE-D9DD9819E551}"/>
              </a:ext>
            </a:extLst>
          </p:cNvPr>
          <p:cNvSpPr/>
          <p:nvPr/>
        </p:nvSpPr>
        <p:spPr>
          <a:xfrm>
            <a:off x="1052652" y="746506"/>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EM CÓ THỂ</a:t>
            </a:r>
            <a:endParaRPr lang="en-US" sz="3200" b="1"/>
          </a:p>
        </p:txBody>
      </p:sp>
    </p:spTree>
    <p:extLst>
      <p:ext uri="{BB962C8B-B14F-4D97-AF65-F5344CB8AC3E}">
        <p14:creationId xmlns:p14="http://schemas.microsoft.com/office/powerpoint/2010/main" val="3690863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1F4D251-B7D8-402D-950A-F9D15396E9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2" name="Title 1">
            <a:extLst>
              <a:ext uri="{FF2B5EF4-FFF2-40B4-BE49-F238E27FC236}">
                <a16:creationId xmlns:a16="http://schemas.microsoft.com/office/drawing/2014/main" xmlns="" id="{58A8D621-C18D-B3CE-AA88-68BD57F0949A}"/>
              </a:ext>
            </a:extLst>
          </p:cNvPr>
          <p:cNvSpPr>
            <a:spLocks noGrp="1"/>
          </p:cNvSpPr>
          <p:nvPr>
            <p:ph type="ctrTitle"/>
          </p:nvPr>
        </p:nvSpPr>
        <p:spPr>
          <a:xfrm>
            <a:off x="5461348" y="1613655"/>
            <a:ext cx="6009238" cy="2795737"/>
          </a:xfrm>
        </p:spPr>
        <p:txBody>
          <a:bodyPr>
            <a:normAutofit/>
          </a:bodyPr>
          <a:lstStyle/>
          <a:p>
            <a:pPr>
              <a:lnSpc>
                <a:spcPct val="110000"/>
              </a:lnSpc>
            </a:pPr>
            <a:r>
              <a:rPr lang="vi-VN" b="1" dirty="0">
                <a:latin typeface="Arial" panose="020B0604020202020204" pitchFamily="34" charset="0"/>
                <a:cs typeface="Arial" panose="020B0604020202020204" pitchFamily="34" charset="0"/>
              </a:rPr>
              <a:t>CÁM ƠN CÁC EM LẮNG NGHE</a:t>
            </a:r>
            <a:endParaRPr lang="en-US" b="1" dirty="0">
              <a:latin typeface="Arial" panose="020B0604020202020204" pitchFamily="34" charset="0"/>
              <a:cs typeface="Arial" panose="020B0604020202020204" pitchFamily="34" charset="0"/>
            </a:endParaRPr>
          </a:p>
        </p:txBody>
      </p:sp>
      <p:pic>
        <p:nvPicPr>
          <p:cNvPr id="4" name="Picture 3" descr="Metallic patterns design">
            <a:extLst>
              <a:ext uri="{FF2B5EF4-FFF2-40B4-BE49-F238E27FC236}">
                <a16:creationId xmlns:a16="http://schemas.microsoft.com/office/drawing/2014/main" xmlns="" id="{9E465679-853E-7ED8-68F8-0535D9824A52}"/>
              </a:ext>
            </a:extLst>
          </p:cNvPr>
          <p:cNvPicPr>
            <a:picLocks noChangeAspect="1"/>
          </p:cNvPicPr>
          <p:nvPr/>
        </p:nvPicPr>
        <p:blipFill rotWithShape="1">
          <a:blip r:embed="rId2"/>
          <a:srcRect l="28786" r="9283"/>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1" name="Freeform 10">
            <a:extLst>
              <a:ext uri="{FF2B5EF4-FFF2-40B4-BE49-F238E27FC236}">
                <a16:creationId xmlns:a16="http://schemas.microsoft.com/office/drawing/2014/main" xmlns="" id="{E67870A8-BE17-461C-AD58-035AD7FA02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7" name="TextBox 6">
            <a:extLst>
              <a:ext uri="{FF2B5EF4-FFF2-40B4-BE49-F238E27FC236}">
                <a16:creationId xmlns:a16="http://schemas.microsoft.com/office/drawing/2014/main" xmlns="" id="{FDD9E8D7-3771-DF86-4722-DAC4FB1D8834}"/>
              </a:ext>
            </a:extLst>
          </p:cNvPr>
          <p:cNvSpPr txBox="1"/>
          <p:nvPr/>
        </p:nvSpPr>
        <p:spPr>
          <a:xfrm>
            <a:off x="5995490" y="4831203"/>
            <a:ext cx="5577336" cy="954107"/>
          </a:xfrm>
          <a:prstGeom prst="rect">
            <a:avLst/>
          </a:prstGeom>
          <a:noFill/>
        </p:spPr>
        <p:txBody>
          <a:bodyPr wrap="square" rtlCol="0">
            <a:spAutoFit/>
          </a:bodyPr>
          <a:lstStyle/>
          <a:p>
            <a:pPr algn="r"/>
            <a:r>
              <a:rPr lang="vi-VN" sz="2800" b="1" dirty="0">
                <a:solidFill>
                  <a:srgbClr val="FFFF00"/>
                </a:solidFill>
                <a:latin typeface="Arial" panose="020B0604020202020204" pitchFamily="34" charset="0"/>
                <a:cs typeface="Arial" panose="020B0604020202020204" pitchFamily="34" charset="0"/>
              </a:rPr>
              <a:t>Khoa học tự nhiên 7</a:t>
            </a:r>
          </a:p>
          <a:p>
            <a:pPr algn="r"/>
            <a:r>
              <a:rPr lang="vi-VN" sz="2800" b="1" dirty="0">
                <a:solidFill>
                  <a:srgbClr val="FFFF00"/>
                </a:solidFill>
                <a:latin typeface="Arial" panose="020B0604020202020204" pitchFamily="34" charset="0"/>
                <a:cs typeface="Arial" panose="020B0604020202020204" pitchFamily="34" charset="0"/>
              </a:rPr>
              <a:t>Năm học: 2022 – 2023 </a:t>
            </a:r>
            <a:endParaRPr lang="en-US" sz="2800" b="1" dirty="0">
              <a:solidFill>
                <a:srgbClr val="FFFF00"/>
              </a:solidFill>
              <a:latin typeface="Arial" panose="020B0604020202020204" pitchFamily="34" charset="0"/>
              <a:cs typeface="Arial" panose="020B0604020202020204" pitchFamily="34" charset="0"/>
            </a:endParaRPr>
          </a:p>
        </p:txBody>
      </p:sp>
      <p:pic>
        <p:nvPicPr>
          <p:cNvPr id="8" name="Picture 2" descr="TLTH - Bộ SGK Lớp 6 - Kết nối tri thức với cuộc sống - Công ty Cổ phần Đầu  tư và Phát triển Giáo dục Phương Nam">
            <a:extLst>
              <a:ext uri="{FF2B5EF4-FFF2-40B4-BE49-F238E27FC236}">
                <a16:creationId xmlns:a16="http://schemas.microsoft.com/office/drawing/2014/main" xmlns="" id="{619C1025-2411-AA6D-BE44-0EF8067872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5093" y="4725083"/>
            <a:ext cx="1166346" cy="116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1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1F12B511-7A14-5C2A-CCC5-169A0DFC8C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953" y="2644427"/>
            <a:ext cx="9407047" cy="4213573"/>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Merge 1">
            <a:extLst>
              <a:ext uri="{FF2B5EF4-FFF2-40B4-BE49-F238E27FC236}">
                <a16:creationId xmlns:a16="http://schemas.microsoft.com/office/drawing/2014/main" xmlns="" id="{C18F70E7-B8A9-1E6C-48A6-9BBE8CA0BAEA}"/>
              </a:ext>
            </a:extLst>
          </p:cNvPr>
          <p:cNvSpPr/>
          <p:nvPr/>
        </p:nvSpPr>
        <p:spPr>
          <a:xfrm rot="16200000">
            <a:off x="0" y="300624"/>
            <a:ext cx="685800" cy="685800"/>
          </a:xfrm>
          <a:prstGeom prst="flowChartMerge">
            <a:avLst/>
          </a:prstGeom>
          <a:solidFill>
            <a:srgbClr val="019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AF07B84F-D964-37E5-8AE8-D64C82074646}"/>
              </a:ext>
            </a:extLst>
          </p:cNvPr>
          <p:cNvSpPr txBox="1"/>
          <p:nvPr/>
        </p:nvSpPr>
        <p:spPr>
          <a:xfrm>
            <a:off x="685801" y="186536"/>
            <a:ext cx="11301607" cy="1145442"/>
          </a:xfrm>
          <a:prstGeom prst="rect">
            <a:avLst/>
          </a:prstGeom>
          <a:noFill/>
        </p:spPr>
        <p:txBody>
          <a:bodyPr wrap="square" rtlCol="0">
            <a:spAutoFit/>
          </a:bodyPr>
          <a:lstStyle/>
          <a:p>
            <a:pPr algn="ctr">
              <a:lnSpc>
                <a:spcPct val="110000"/>
              </a:lnSpc>
            </a:pPr>
            <a:r>
              <a:rPr lang="vi-VN" sz="3200" b="1" dirty="0">
                <a:solidFill>
                  <a:srgbClr val="01966F"/>
                </a:solidFill>
              </a:rPr>
              <a:t>SỰ HẤP THỤ NƯỚC VÀ CHẤT KHOÁNG TỪ MÔI TRƯỜNG NGOÀI VÀO RỄ</a:t>
            </a:r>
            <a:endParaRPr lang="en-US" sz="3200" b="1" dirty="0">
              <a:solidFill>
                <a:srgbClr val="01966F"/>
              </a:solidFill>
            </a:endParaRPr>
          </a:p>
        </p:txBody>
      </p:sp>
      <p:sp>
        <p:nvSpPr>
          <p:cNvPr id="6" name="TextBox 5">
            <a:extLst>
              <a:ext uri="{FF2B5EF4-FFF2-40B4-BE49-F238E27FC236}">
                <a16:creationId xmlns:a16="http://schemas.microsoft.com/office/drawing/2014/main" xmlns="" id="{14E12510-104E-507A-0FAA-0DE4C2F606EA}"/>
              </a:ext>
            </a:extLst>
          </p:cNvPr>
          <p:cNvSpPr txBox="1"/>
          <p:nvPr/>
        </p:nvSpPr>
        <p:spPr>
          <a:xfrm>
            <a:off x="936322" y="6213097"/>
            <a:ext cx="7741083" cy="369332"/>
          </a:xfrm>
          <a:prstGeom prst="rect">
            <a:avLst/>
          </a:prstGeom>
          <a:noFill/>
        </p:spPr>
        <p:txBody>
          <a:bodyPr wrap="square">
            <a:spAutoFit/>
          </a:bodyPr>
          <a:lstStyle/>
          <a:p>
            <a:r>
              <a:rPr lang="vi-VN" b="1" i="1" dirty="0">
                <a:effectLst/>
              </a:rPr>
              <a:t>Hình. </a:t>
            </a:r>
            <a:r>
              <a:rPr lang="vi-VN" b="0" i="1" dirty="0">
                <a:effectLst/>
              </a:rPr>
              <a:t>Con đường hấp thụ nước và chất khoảng từ đất vào mạch gỗ của rễ</a:t>
            </a:r>
            <a:endParaRPr lang="en-US" dirty="0"/>
          </a:p>
        </p:txBody>
      </p:sp>
      <p:sp>
        <p:nvSpPr>
          <p:cNvPr id="7" name="TextBox 6">
            <a:extLst>
              <a:ext uri="{FF2B5EF4-FFF2-40B4-BE49-F238E27FC236}">
                <a16:creationId xmlns:a16="http://schemas.microsoft.com/office/drawing/2014/main" xmlns="" id="{AEDFF53D-A8B3-27F6-67A5-DDDC7507C682}"/>
              </a:ext>
            </a:extLst>
          </p:cNvPr>
          <p:cNvSpPr txBox="1"/>
          <p:nvPr/>
        </p:nvSpPr>
        <p:spPr>
          <a:xfrm>
            <a:off x="436562" y="1422058"/>
            <a:ext cx="11318875" cy="946798"/>
          </a:xfrm>
          <a:prstGeom prst="rect">
            <a:avLst/>
          </a:prstGeom>
          <a:noFill/>
        </p:spPr>
        <p:txBody>
          <a:bodyPr wrap="square" rtlCol="0">
            <a:spAutoFit/>
          </a:bodyPr>
          <a:lstStyle/>
          <a:p>
            <a:pPr algn="just">
              <a:lnSpc>
                <a:spcPct val="120000"/>
              </a:lnSpc>
            </a:pPr>
            <a:r>
              <a:rPr lang="vi-VN" sz="2400" b="1" dirty="0"/>
              <a:t>Ở đa số thực vật</a:t>
            </a:r>
            <a:r>
              <a:rPr lang="vi-VN" sz="2400" dirty="0"/>
              <a:t>, sự hấp thụ </a:t>
            </a:r>
            <a:r>
              <a:rPr lang="vi-VN" sz="2400" b="1" dirty="0">
                <a:solidFill>
                  <a:srgbClr val="0070C0"/>
                </a:solidFill>
              </a:rPr>
              <a:t>nước</a:t>
            </a:r>
            <a:r>
              <a:rPr lang="vi-VN" sz="2400" dirty="0">
                <a:solidFill>
                  <a:schemeClr val="bg2">
                    <a:lumMod val="25000"/>
                  </a:schemeClr>
                </a:solidFill>
              </a:rPr>
              <a:t> </a:t>
            </a:r>
            <a:r>
              <a:rPr lang="vi-VN" sz="2400" dirty="0"/>
              <a:t>và </a:t>
            </a:r>
            <a:r>
              <a:rPr lang="vi-VN" sz="2400" b="1" dirty="0">
                <a:solidFill>
                  <a:srgbClr val="0070C0"/>
                </a:solidFill>
              </a:rPr>
              <a:t>chất khoáng </a:t>
            </a:r>
            <a:r>
              <a:rPr lang="vi-VN" sz="2400" dirty="0"/>
              <a:t>của cây diễn ra ở </a:t>
            </a:r>
            <a:r>
              <a:rPr lang="vi-VN" sz="2400" b="1" dirty="0">
                <a:solidFill>
                  <a:srgbClr val="FF0000"/>
                </a:solidFill>
              </a:rPr>
              <a:t>tế bào lông hút</a:t>
            </a:r>
            <a:r>
              <a:rPr lang="vi-VN" sz="2400" dirty="0">
                <a:solidFill>
                  <a:schemeClr val="bg2">
                    <a:lumMod val="25000"/>
                  </a:schemeClr>
                </a:solidFill>
              </a:rPr>
              <a:t> </a:t>
            </a:r>
            <a:r>
              <a:rPr lang="vi-VN" sz="2400" dirty="0"/>
              <a:t>(là tế bào biểu bì dễ biến dạng). </a:t>
            </a:r>
            <a:endParaRPr lang="en-US" sz="2400" dirty="0"/>
          </a:p>
        </p:txBody>
      </p:sp>
      <p:sp>
        <p:nvSpPr>
          <p:cNvPr id="5" name="Rectangle 4">
            <a:extLst>
              <a:ext uri="{FF2B5EF4-FFF2-40B4-BE49-F238E27FC236}">
                <a16:creationId xmlns:a16="http://schemas.microsoft.com/office/drawing/2014/main" xmlns="" id="{90660A12-7C75-A0C6-7D47-E38A9E4B1A09}"/>
              </a:ext>
            </a:extLst>
          </p:cNvPr>
          <p:cNvSpPr/>
          <p:nvPr/>
        </p:nvSpPr>
        <p:spPr>
          <a:xfrm>
            <a:off x="3457183" y="4459266"/>
            <a:ext cx="1440493" cy="6638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98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xmlns="" id="{8B31ECF8-6644-4482-B0B6-360DD7406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24"/>
            <a:ext cx="1828806" cy="1828806"/>
          </a:xfrm>
          <a:prstGeom prst="rect">
            <a:avLst/>
          </a:prstGeom>
        </p:spPr>
      </p:pic>
      <p:sp>
        <p:nvSpPr>
          <p:cNvPr id="3" name="TextBox 2">
            <a:extLst>
              <a:ext uri="{FF2B5EF4-FFF2-40B4-BE49-F238E27FC236}">
                <a16:creationId xmlns:a16="http://schemas.microsoft.com/office/drawing/2014/main" xmlns="" id="{3B3F590E-EE86-43AA-9DDF-2E246B5CAA77}"/>
              </a:ext>
            </a:extLst>
          </p:cNvPr>
          <p:cNvSpPr txBox="1"/>
          <p:nvPr/>
        </p:nvSpPr>
        <p:spPr>
          <a:xfrm>
            <a:off x="1552576" y="390524"/>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Quan sát hình 30.1, mô tả con đường nước và chất khoáng từ đất đi vào mạch gỗ của cây.</a:t>
            </a:r>
            <a:endParaRPr lang="en-US" dirty="0"/>
          </a:p>
        </p:txBody>
      </p:sp>
      <p:pic>
        <p:nvPicPr>
          <p:cNvPr id="19" name="Picture 18" descr="Diagram&#10;&#10;Description automatically generated">
            <a:extLst>
              <a:ext uri="{FF2B5EF4-FFF2-40B4-BE49-F238E27FC236}">
                <a16:creationId xmlns:a16="http://schemas.microsoft.com/office/drawing/2014/main" xmlns="" id="{BA634AE3-A477-1B46-B104-4BCABC851C77}"/>
              </a:ext>
            </a:extLst>
          </p:cNvPr>
          <p:cNvPicPr>
            <a:picLocks noChangeAspect="1"/>
          </p:cNvPicPr>
          <p:nvPr/>
        </p:nvPicPr>
        <p:blipFill rotWithShape="1">
          <a:blip r:embed="rId3">
            <a:extLst>
              <a:ext uri="{28A0092B-C50C-407E-A947-70E740481C1C}">
                <a14:useLocalDpi xmlns:a14="http://schemas.microsoft.com/office/drawing/2010/main" val="0"/>
              </a:ext>
            </a:extLst>
          </a:blip>
          <a:srcRect b="5478"/>
          <a:stretch/>
        </p:blipFill>
        <p:spPr>
          <a:xfrm>
            <a:off x="2873974" y="2545490"/>
            <a:ext cx="5335251" cy="2796096"/>
          </a:xfrm>
          <a:prstGeom prst="rect">
            <a:avLst/>
          </a:prstGeom>
        </p:spPr>
      </p:pic>
      <p:grpSp>
        <p:nvGrpSpPr>
          <p:cNvPr id="20" name="Group 19">
            <a:extLst>
              <a:ext uri="{FF2B5EF4-FFF2-40B4-BE49-F238E27FC236}">
                <a16:creationId xmlns:a16="http://schemas.microsoft.com/office/drawing/2014/main" xmlns="" id="{926EB8C2-3596-D494-F939-CA9E5D3351A1}"/>
              </a:ext>
            </a:extLst>
          </p:cNvPr>
          <p:cNvGrpSpPr/>
          <p:nvPr/>
        </p:nvGrpSpPr>
        <p:grpSpPr>
          <a:xfrm>
            <a:off x="1755973" y="5897728"/>
            <a:ext cx="8598590" cy="369332"/>
            <a:chOff x="2468190" y="5663953"/>
            <a:chExt cx="8598590" cy="369332"/>
          </a:xfrm>
        </p:grpSpPr>
        <p:sp>
          <p:nvSpPr>
            <p:cNvPr id="21" name="Rectangle: Rounded Corners 20">
              <a:extLst>
                <a:ext uri="{FF2B5EF4-FFF2-40B4-BE49-F238E27FC236}">
                  <a16:creationId xmlns:a16="http://schemas.microsoft.com/office/drawing/2014/main" xmlns="" id="{C1FB3227-0AFB-2F17-D271-5E3464F7904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30.1</a:t>
              </a:r>
              <a:endParaRPr lang="en-US" b="1"/>
            </a:p>
          </p:txBody>
        </p:sp>
        <p:sp>
          <p:nvSpPr>
            <p:cNvPr id="22" name="TextBox 21">
              <a:extLst>
                <a:ext uri="{FF2B5EF4-FFF2-40B4-BE49-F238E27FC236}">
                  <a16:creationId xmlns:a16="http://schemas.microsoft.com/office/drawing/2014/main" xmlns="" id="{9B25F6D2-5691-D479-0CFC-B9B18D1EF7F6}"/>
                </a:ext>
              </a:extLst>
            </p:cNvPr>
            <p:cNvSpPr txBox="1"/>
            <p:nvPr/>
          </p:nvSpPr>
          <p:spPr>
            <a:xfrm>
              <a:off x="3799840" y="5663953"/>
              <a:ext cx="7266940" cy="369332"/>
            </a:xfrm>
            <a:prstGeom prst="rect">
              <a:avLst/>
            </a:prstGeom>
            <a:noFill/>
          </p:spPr>
          <p:txBody>
            <a:bodyPr wrap="square" rtlCol="0">
              <a:spAutoFit/>
            </a:bodyPr>
            <a:lstStyle/>
            <a:p>
              <a:r>
                <a:rPr lang="vi-VN" dirty="0"/>
                <a:t>Con đường hấp thụ nước và chất khoáng từ đất vào mạch gỗ của rễ</a:t>
              </a:r>
              <a:endParaRPr lang="en-US" dirty="0"/>
            </a:p>
          </p:txBody>
        </p:sp>
      </p:grpSp>
      <p:grpSp>
        <p:nvGrpSpPr>
          <p:cNvPr id="23" name="Group 22">
            <a:extLst>
              <a:ext uri="{FF2B5EF4-FFF2-40B4-BE49-F238E27FC236}">
                <a16:creationId xmlns:a16="http://schemas.microsoft.com/office/drawing/2014/main" xmlns="" id="{7ACF1552-A91C-8213-9B8B-39135DAFB7A3}"/>
              </a:ext>
            </a:extLst>
          </p:cNvPr>
          <p:cNvGrpSpPr/>
          <p:nvPr/>
        </p:nvGrpSpPr>
        <p:grpSpPr>
          <a:xfrm>
            <a:off x="4315474" y="1936404"/>
            <a:ext cx="1932432" cy="963355"/>
            <a:chOff x="5029200" y="1895669"/>
            <a:chExt cx="1932432" cy="963355"/>
          </a:xfrm>
        </p:grpSpPr>
        <p:sp>
          <p:nvSpPr>
            <p:cNvPr id="24" name="Freeform: Shape 23">
              <a:extLst>
                <a:ext uri="{FF2B5EF4-FFF2-40B4-BE49-F238E27FC236}">
                  <a16:creationId xmlns:a16="http://schemas.microsoft.com/office/drawing/2014/main" xmlns="" id="{EEA13384-B28C-CEA9-562A-B0A0D18DAAFF}"/>
                </a:ext>
              </a:extLst>
            </p:cNvPr>
            <p:cNvSpPr/>
            <p:nvPr/>
          </p:nvSpPr>
          <p:spPr>
            <a:xfrm>
              <a:off x="5029200" y="2328672"/>
              <a:ext cx="1932432"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xmlns="" id="{06F3C143-16C1-8EA3-D4AA-509C1405B1CA}"/>
                </a:ext>
              </a:extLst>
            </p:cNvPr>
            <p:cNvSpPr txBox="1"/>
            <p:nvPr/>
          </p:nvSpPr>
          <p:spPr>
            <a:xfrm>
              <a:off x="5780532" y="1895669"/>
              <a:ext cx="1181100" cy="369332"/>
            </a:xfrm>
            <a:prstGeom prst="rect">
              <a:avLst/>
            </a:prstGeom>
            <a:noFill/>
          </p:spPr>
          <p:txBody>
            <a:bodyPr wrap="square" rtlCol="0">
              <a:spAutoFit/>
            </a:bodyPr>
            <a:lstStyle/>
            <a:p>
              <a:r>
                <a:rPr lang="vi-VN" b="1" dirty="0"/>
                <a:t>Mạch gỗ</a:t>
              </a:r>
              <a:endParaRPr lang="en-US" b="1" dirty="0"/>
            </a:p>
          </p:txBody>
        </p:sp>
      </p:grpSp>
      <p:grpSp>
        <p:nvGrpSpPr>
          <p:cNvPr id="26" name="Group 25">
            <a:extLst>
              <a:ext uri="{FF2B5EF4-FFF2-40B4-BE49-F238E27FC236}">
                <a16:creationId xmlns:a16="http://schemas.microsoft.com/office/drawing/2014/main" xmlns="" id="{CE21BEB0-5222-0E0C-DDD1-696CFF52C13B}"/>
              </a:ext>
            </a:extLst>
          </p:cNvPr>
          <p:cNvGrpSpPr/>
          <p:nvPr/>
        </p:nvGrpSpPr>
        <p:grpSpPr>
          <a:xfrm>
            <a:off x="6410974" y="2514799"/>
            <a:ext cx="1455420" cy="868906"/>
            <a:chOff x="7124700" y="2474064"/>
            <a:chExt cx="1455420" cy="868906"/>
          </a:xfrm>
        </p:grpSpPr>
        <p:sp>
          <p:nvSpPr>
            <p:cNvPr id="27" name="Freeform: Shape 26">
              <a:extLst>
                <a:ext uri="{FF2B5EF4-FFF2-40B4-BE49-F238E27FC236}">
                  <a16:creationId xmlns:a16="http://schemas.microsoft.com/office/drawing/2014/main" xmlns="" id="{1B9BE429-1D2F-B7EF-7576-2D2824258605}"/>
                </a:ext>
              </a:extLst>
            </p:cNvPr>
            <p:cNvSpPr/>
            <p:nvPr/>
          </p:nvSpPr>
          <p:spPr>
            <a:xfrm>
              <a:off x="7124700" y="2812618"/>
              <a:ext cx="1455420"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7C9F9ADE-6D2D-0FA9-BC5B-5DBAB405B336}"/>
                </a:ext>
              </a:extLst>
            </p:cNvPr>
            <p:cNvSpPr txBox="1"/>
            <p:nvPr/>
          </p:nvSpPr>
          <p:spPr>
            <a:xfrm>
              <a:off x="7750178" y="2474064"/>
              <a:ext cx="814303" cy="369332"/>
            </a:xfrm>
            <a:prstGeom prst="rect">
              <a:avLst/>
            </a:prstGeom>
            <a:noFill/>
          </p:spPr>
          <p:txBody>
            <a:bodyPr wrap="square" rtlCol="0">
              <a:spAutoFit/>
            </a:bodyPr>
            <a:lstStyle/>
            <a:p>
              <a:r>
                <a:rPr lang="vi-VN" b="1" dirty="0"/>
                <a:t>Vỏ rễ</a:t>
              </a:r>
              <a:endParaRPr lang="en-US" b="1" dirty="0"/>
            </a:p>
          </p:txBody>
        </p:sp>
      </p:grpSp>
      <p:grpSp>
        <p:nvGrpSpPr>
          <p:cNvPr id="29" name="Group 28">
            <a:extLst>
              <a:ext uri="{FF2B5EF4-FFF2-40B4-BE49-F238E27FC236}">
                <a16:creationId xmlns:a16="http://schemas.microsoft.com/office/drawing/2014/main" xmlns="" id="{FC5EE1FF-C9DE-B8F9-E381-4E7436583E6C}"/>
              </a:ext>
            </a:extLst>
          </p:cNvPr>
          <p:cNvGrpSpPr/>
          <p:nvPr/>
        </p:nvGrpSpPr>
        <p:grpSpPr>
          <a:xfrm>
            <a:off x="6868174" y="4109815"/>
            <a:ext cx="2449852" cy="1616262"/>
            <a:chOff x="7581900" y="4069080"/>
            <a:chExt cx="2449852" cy="1616262"/>
          </a:xfrm>
        </p:grpSpPr>
        <p:sp>
          <p:nvSpPr>
            <p:cNvPr id="30" name="Freeform: Shape 29">
              <a:extLst>
                <a:ext uri="{FF2B5EF4-FFF2-40B4-BE49-F238E27FC236}">
                  <a16:creationId xmlns:a16="http://schemas.microsoft.com/office/drawing/2014/main" xmlns="" id="{DEBA823E-AA4E-A1B7-2966-DF305431A895}"/>
                </a:ext>
              </a:extLst>
            </p:cNvPr>
            <p:cNvSpPr/>
            <p:nvPr/>
          </p:nvSpPr>
          <p:spPr>
            <a:xfrm>
              <a:off x="7581900" y="4069080"/>
              <a:ext cx="1082040" cy="922020"/>
            </a:xfrm>
            <a:custGeom>
              <a:avLst/>
              <a:gdLst>
                <a:gd name="connsiteX0" fmla="*/ 0 w 1082040"/>
                <a:gd name="connsiteY0" fmla="*/ 632460 h 922020"/>
                <a:gd name="connsiteX1" fmla="*/ 1082040 w 1082040"/>
                <a:gd name="connsiteY1" fmla="*/ 922020 h 922020"/>
                <a:gd name="connsiteX2" fmla="*/ 868680 w 1082040"/>
                <a:gd name="connsiteY2" fmla="*/ 0 h 922020"/>
              </a:gdLst>
              <a:ahLst/>
              <a:cxnLst>
                <a:cxn ang="0">
                  <a:pos x="connsiteX0" y="connsiteY0"/>
                </a:cxn>
                <a:cxn ang="0">
                  <a:pos x="connsiteX1" y="connsiteY1"/>
                </a:cxn>
                <a:cxn ang="0">
                  <a:pos x="connsiteX2" y="connsiteY2"/>
                </a:cxn>
              </a:cxnLst>
              <a:rect l="l" t="t" r="r" b="b"/>
              <a:pathLst>
                <a:path w="1082040" h="922020">
                  <a:moveTo>
                    <a:pt x="0" y="632460"/>
                  </a:moveTo>
                  <a:lnTo>
                    <a:pt x="1082040" y="922020"/>
                  </a:lnTo>
                  <a:lnTo>
                    <a:pt x="868680"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1CE3B563-5BBD-32CC-5D79-44CCD5C88F95}"/>
                </a:ext>
              </a:extLst>
            </p:cNvPr>
            <p:cNvSpPr txBox="1"/>
            <p:nvPr/>
          </p:nvSpPr>
          <p:spPr>
            <a:xfrm>
              <a:off x="7866417" y="5039011"/>
              <a:ext cx="2165335" cy="646331"/>
            </a:xfrm>
            <a:prstGeom prst="rect">
              <a:avLst/>
            </a:prstGeom>
            <a:noFill/>
          </p:spPr>
          <p:txBody>
            <a:bodyPr wrap="square" rtlCol="0">
              <a:spAutoFit/>
            </a:bodyPr>
            <a:lstStyle/>
            <a:p>
              <a:pPr algn="ctr"/>
              <a:r>
                <a:rPr lang="vi-VN" b="1" dirty="0"/>
                <a:t>Nước và chất khoáng</a:t>
              </a:r>
              <a:endParaRPr lang="en-US" b="1" dirty="0"/>
            </a:p>
          </p:txBody>
        </p:sp>
      </p:grpSp>
      <p:grpSp>
        <p:nvGrpSpPr>
          <p:cNvPr id="32" name="Group 31">
            <a:extLst>
              <a:ext uri="{FF2B5EF4-FFF2-40B4-BE49-F238E27FC236}">
                <a16:creationId xmlns:a16="http://schemas.microsoft.com/office/drawing/2014/main" xmlns="" id="{BFBAFF1A-7183-5C35-2EB7-4D7E0E604C8E}"/>
              </a:ext>
            </a:extLst>
          </p:cNvPr>
          <p:cNvGrpSpPr/>
          <p:nvPr/>
        </p:nvGrpSpPr>
        <p:grpSpPr>
          <a:xfrm>
            <a:off x="8754912" y="3325620"/>
            <a:ext cx="2522895" cy="973997"/>
            <a:chOff x="9515475" y="3902803"/>
            <a:chExt cx="2522895" cy="973997"/>
          </a:xfrm>
        </p:grpSpPr>
        <p:grpSp>
          <p:nvGrpSpPr>
            <p:cNvPr id="33" name="Group 32">
              <a:extLst>
                <a:ext uri="{FF2B5EF4-FFF2-40B4-BE49-F238E27FC236}">
                  <a16:creationId xmlns:a16="http://schemas.microsoft.com/office/drawing/2014/main" xmlns="" id="{755175BE-8325-B4B9-A033-A50EC429080F}"/>
                </a:ext>
              </a:extLst>
            </p:cNvPr>
            <p:cNvGrpSpPr/>
            <p:nvPr/>
          </p:nvGrpSpPr>
          <p:grpSpPr>
            <a:xfrm>
              <a:off x="9705975" y="4006044"/>
              <a:ext cx="2222739" cy="738664"/>
              <a:chOff x="9772650" y="2939244"/>
              <a:chExt cx="2222739" cy="738664"/>
            </a:xfrm>
          </p:grpSpPr>
          <p:cxnSp>
            <p:nvCxnSpPr>
              <p:cNvPr id="35" name="Straight Arrow Connector 34">
                <a:extLst>
                  <a:ext uri="{FF2B5EF4-FFF2-40B4-BE49-F238E27FC236}">
                    <a16:creationId xmlns:a16="http://schemas.microsoft.com/office/drawing/2014/main" xmlns="" id="{234BDE2D-2FF4-31B7-0EAC-F791833D65F9}"/>
                  </a:ext>
                </a:extLst>
              </p:cNvPr>
              <p:cNvCxnSpPr/>
              <p:nvPr/>
            </p:nvCxnSpPr>
            <p:spPr>
              <a:xfrm>
                <a:off x="9772650" y="3133725"/>
                <a:ext cx="647700" cy="0"/>
              </a:xfrm>
              <a:prstGeom prst="straightConnector1">
                <a:avLst/>
              </a:prstGeom>
              <a:ln w="57150">
                <a:solidFill>
                  <a:srgbClr val="112D6A"/>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23BBAD89-3E1B-0ADE-FC71-0226256B5315}"/>
                  </a:ext>
                </a:extLst>
              </p:cNvPr>
              <p:cNvCxnSpPr/>
              <p:nvPr/>
            </p:nvCxnSpPr>
            <p:spPr>
              <a:xfrm>
                <a:off x="9772650" y="3483717"/>
                <a:ext cx="647700" cy="0"/>
              </a:xfrm>
              <a:prstGeom prst="straightConnector1">
                <a:avLst/>
              </a:prstGeom>
              <a:ln w="57150">
                <a:solidFill>
                  <a:srgbClr val="99142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4EB97F1C-7A55-1043-DB2F-E6B39BE7CA66}"/>
                  </a:ext>
                </a:extLst>
              </p:cNvPr>
              <p:cNvSpPr txBox="1"/>
              <p:nvPr/>
            </p:nvSpPr>
            <p:spPr>
              <a:xfrm>
                <a:off x="10477739" y="2939244"/>
                <a:ext cx="841375" cy="369332"/>
              </a:xfrm>
              <a:prstGeom prst="rect">
                <a:avLst/>
              </a:prstGeom>
              <a:noFill/>
            </p:spPr>
            <p:txBody>
              <a:bodyPr wrap="square" rtlCol="0">
                <a:spAutoFit/>
              </a:bodyPr>
              <a:lstStyle/>
              <a:p>
                <a:r>
                  <a:rPr lang="vi-VN">
                    <a:solidFill>
                      <a:schemeClr val="bg2">
                        <a:lumMod val="25000"/>
                      </a:schemeClr>
                    </a:solidFill>
                  </a:rPr>
                  <a:t>Nước</a:t>
                </a:r>
                <a:endParaRPr lang="en-US">
                  <a:solidFill>
                    <a:schemeClr val="bg2">
                      <a:lumMod val="25000"/>
                    </a:schemeClr>
                  </a:solidFill>
                </a:endParaRPr>
              </a:p>
            </p:txBody>
          </p:sp>
          <p:sp>
            <p:nvSpPr>
              <p:cNvPr id="38" name="TextBox 37">
                <a:extLst>
                  <a:ext uri="{FF2B5EF4-FFF2-40B4-BE49-F238E27FC236}">
                    <a16:creationId xmlns:a16="http://schemas.microsoft.com/office/drawing/2014/main" xmlns="" id="{A37DE688-DCAD-33A9-02A2-83E3B112D045}"/>
                  </a:ext>
                </a:extLst>
              </p:cNvPr>
              <p:cNvSpPr txBox="1"/>
              <p:nvPr/>
            </p:nvSpPr>
            <p:spPr>
              <a:xfrm>
                <a:off x="10477739" y="3308576"/>
                <a:ext cx="1517650" cy="369332"/>
              </a:xfrm>
              <a:prstGeom prst="rect">
                <a:avLst/>
              </a:prstGeom>
              <a:noFill/>
            </p:spPr>
            <p:txBody>
              <a:bodyPr wrap="square" rtlCol="0">
                <a:spAutoFit/>
              </a:bodyPr>
              <a:lstStyle/>
              <a:p>
                <a:r>
                  <a:rPr lang="vi-VN">
                    <a:solidFill>
                      <a:schemeClr val="bg2">
                        <a:lumMod val="25000"/>
                      </a:schemeClr>
                    </a:solidFill>
                  </a:rPr>
                  <a:t>Chất khoáng</a:t>
                </a:r>
                <a:endParaRPr lang="en-US">
                  <a:solidFill>
                    <a:schemeClr val="bg2">
                      <a:lumMod val="25000"/>
                    </a:schemeClr>
                  </a:solidFill>
                </a:endParaRPr>
              </a:p>
            </p:txBody>
          </p:sp>
        </p:grpSp>
        <p:sp>
          <p:nvSpPr>
            <p:cNvPr id="34" name="Rectangle: Rounded Corners 33">
              <a:extLst>
                <a:ext uri="{FF2B5EF4-FFF2-40B4-BE49-F238E27FC236}">
                  <a16:creationId xmlns:a16="http://schemas.microsoft.com/office/drawing/2014/main" xmlns="" id="{69B7815F-FA98-5A6A-5920-A3526EFDB614}"/>
                </a:ext>
              </a:extLst>
            </p:cNvPr>
            <p:cNvSpPr/>
            <p:nvPr/>
          </p:nvSpPr>
          <p:spPr>
            <a:xfrm>
              <a:off x="9515475" y="3902803"/>
              <a:ext cx="2522895" cy="973997"/>
            </a:xfrm>
            <a:prstGeom prst="roundRect">
              <a:avLst/>
            </a:prstGeom>
            <a:noFill/>
            <a:ln w="19050">
              <a:solidFill>
                <a:srgbClr val="112D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494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7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CA1C4E9F-84A5-C556-604E-60FC5765D262}"/>
              </a:ext>
            </a:extLst>
          </p:cNvPr>
          <p:cNvGrpSpPr/>
          <p:nvPr/>
        </p:nvGrpSpPr>
        <p:grpSpPr>
          <a:xfrm>
            <a:off x="5299116" y="215647"/>
            <a:ext cx="1897580" cy="611525"/>
            <a:chOff x="5000676" y="619760"/>
            <a:chExt cx="1897580" cy="611525"/>
          </a:xfrm>
        </p:grpSpPr>
        <p:sp>
          <p:nvSpPr>
            <p:cNvPr id="30" name="Rectangle: Rounded Corners 29">
              <a:extLst>
                <a:ext uri="{FF2B5EF4-FFF2-40B4-BE49-F238E27FC236}">
                  <a16:creationId xmlns:a16="http://schemas.microsoft.com/office/drawing/2014/main" xmlns="" id="{7FBF94C8-9E43-29C3-F7EE-6D7D4F6CBA01}"/>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31" name="Rectangle: Rounded Corners 30">
              <a:extLst>
                <a:ext uri="{FF2B5EF4-FFF2-40B4-BE49-F238E27FC236}">
                  <a16:creationId xmlns:a16="http://schemas.microsoft.com/office/drawing/2014/main" xmlns="" id="{6004345F-D602-7ED1-4BA9-2AF85E12FDE5}"/>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Diagram&#10;&#10;Description automatically generated">
            <a:extLst>
              <a:ext uri="{FF2B5EF4-FFF2-40B4-BE49-F238E27FC236}">
                <a16:creationId xmlns:a16="http://schemas.microsoft.com/office/drawing/2014/main" xmlns="" id="{DDE4B0CB-92F5-2319-9E90-9AB0F68F1274}"/>
              </a:ext>
            </a:extLst>
          </p:cNvPr>
          <p:cNvPicPr>
            <a:picLocks noChangeAspect="1"/>
          </p:cNvPicPr>
          <p:nvPr/>
        </p:nvPicPr>
        <p:blipFill rotWithShape="1">
          <a:blip r:embed="rId2">
            <a:extLst>
              <a:ext uri="{28A0092B-C50C-407E-A947-70E740481C1C}">
                <a14:useLocalDpi xmlns:a14="http://schemas.microsoft.com/office/drawing/2010/main" val="0"/>
              </a:ext>
            </a:extLst>
          </a:blip>
          <a:srcRect b="5478"/>
          <a:stretch/>
        </p:blipFill>
        <p:spPr>
          <a:xfrm>
            <a:off x="2873974" y="2808536"/>
            <a:ext cx="5335251" cy="2796096"/>
          </a:xfrm>
          <a:prstGeom prst="rect">
            <a:avLst/>
          </a:prstGeom>
        </p:spPr>
      </p:pic>
      <p:grpSp>
        <p:nvGrpSpPr>
          <p:cNvPr id="33" name="Group 32">
            <a:extLst>
              <a:ext uri="{FF2B5EF4-FFF2-40B4-BE49-F238E27FC236}">
                <a16:creationId xmlns:a16="http://schemas.microsoft.com/office/drawing/2014/main" xmlns="" id="{14120F81-3A9D-EEF6-AAAD-C947212742DA}"/>
              </a:ext>
            </a:extLst>
          </p:cNvPr>
          <p:cNvGrpSpPr/>
          <p:nvPr/>
        </p:nvGrpSpPr>
        <p:grpSpPr>
          <a:xfrm>
            <a:off x="1755973" y="6160774"/>
            <a:ext cx="8598590" cy="369332"/>
            <a:chOff x="2468190" y="5663953"/>
            <a:chExt cx="8598590" cy="369332"/>
          </a:xfrm>
        </p:grpSpPr>
        <p:sp>
          <p:nvSpPr>
            <p:cNvPr id="34" name="Rectangle: Rounded Corners 33">
              <a:extLst>
                <a:ext uri="{FF2B5EF4-FFF2-40B4-BE49-F238E27FC236}">
                  <a16:creationId xmlns:a16="http://schemas.microsoft.com/office/drawing/2014/main" xmlns="" id="{909FEEF9-443A-B237-9A6F-5C6EC28F7C1C}"/>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30.1</a:t>
              </a:r>
              <a:endParaRPr lang="en-US" b="1"/>
            </a:p>
          </p:txBody>
        </p:sp>
        <p:sp>
          <p:nvSpPr>
            <p:cNvPr id="35" name="TextBox 34">
              <a:extLst>
                <a:ext uri="{FF2B5EF4-FFF2-40B4-BE49-F238E27FC236}">
                  <a16:creationId xmlns:a16="http://schemas.microsoft.com/office/drawing/2014/main" xmlns="" id="{E229F4F2-0225-7BF4-25C0-6533DA0196E4}"/>
                </a:ext>
              </a:extLst>
            </p:cNvPr>
            <p:cNvSpPr txBox="1"/>
            <p:nvPr/>
          </p:nvSpPr>
          <p:spPr>
            <a:xfrm>
              <a:off x="3799840" y="5663953"/>
              <a:ext cx="7266940" cy="369332"/>
            </a:xfrm>
            <a:prstGeom prst="rect">
              <a:avLst/>
            </a:prstGeom>
            <a:noFill/>
          </p:spPr>
          <p:txBody>
            <a:bodyPr wrap="square" rtlCol="0">
              <a:spAutoFit/>
            </a:bodyPr>
            <a:lstStyle/>
            <a:p>
              <a:r>
                <a:rPr lang="vi-VN" dirty="0"/>
                <a:t>Con đường hấp thụ nước và chất khoáng từ đất vào mạch gỗ của rễ</a:t>
              </a:r>
              <a:endParaRPr lang="en-US" dirty="0"/>
            </a:p>
          </p:txBody>
        </p:sp>
      </p:grpSp>
      <p:grpSp>
        <p:nvGrpSpPr>
          <p:cNvPr id="36" name="Group 35">
            <a:extLst>
              <a:ext uri="{FF2B5EF4-FFF2-40B4-BE49-F238E27FC236}">
                <a16:creationId xmlns:a16="http://schemas.microsoft.com/office/drawing/2014/main" xmlns="" id="{3F39D980-D5BE-0CC7-DD2F-5558FFF1AF3A}"/>
              </a:ext>
            </a:extLst>
          </p:cNvPr>
          <p:cNvGrpSpPr/>
          <p:nvPr/>
        </p:nvGrpSpPr>
        <p:grpSpPr>
          <a:xfrm>
            <a:off x="4315474" y="2199450"/>
            <a:ext cx="1932432" cy="963355"/>
            <a:chOff x="5029200" y="1895669"/>
            <a:chExt cx="1932432" cy="963355"/>
          </a:xfrm>
        </p:grpSpPr>
        <p:sp>
          <p:nvSpPr>
            <p:cNvPr id="37" name="Freeform: Shape 36">
              <a:extLst>
                <a:ext uri="{FF2B5EF4-FFF2-40B4-BE49-F238E27FC236}">
                  <a16:creationId xmlns:a16="http://schemas.microsoft.com/office/drawing/2014/main" xmlns="" id="{AEEC5715-7027-759B-9038-2FB3197B1AEA}"/>
                </a:ext>
              </a:extLst>
            </p:cNvPr>
            <p:cNvSpPr/>
            <p:nvPr/>
          </p:nvSpPr>
          <p:spPr>
            <a:xfrm>
              <a:off x="5029200" y="2328672"/>
              <a:ext cx="1932432"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xmlns="" id="{244F86E5-11EB-A2AC-EDB0-85B8237E7223}"/>
                </a:ext>
              </a:extLst>
            </p:cNvPr>
            <p:cNvSpPr txBox="1"/>
            <p:nvPr/>
          </p:nvSpPr>
          <p:spPr>
            <a:xfrm>
              <a:off x="5780532" y="1895669"/>
              <a:ext cx="1181100" cy="369332"/>
            </a:xfrm>
            <a:prstGeom prst="rect">
              <a:avLst/>
            </a:prstGeom>
            <a:noFill/>
          </p:spPr>
          <p:txBody>
            <a:bodyPr wrap="square" rtlCol="0">
              <a:spAutoFit/>
            </a:bodyPr>
            <a:lstStyle/>
            <a:p>
              <a:r>
                <a:rPr lang="vi-VN" b="1" dirty="0"/>
                <a:t>Mạch gỗ</a:t>
              </a:r>
              <a:endParaRPr lang="en-US" b="1" dirty="0"/>
            </a:p>
          </p:txBody>
        </p:sp>
      </p:grpSp>
      <p:grpSp>
        <p:nvGrpSpPr>
          <p:cNvPr id="39" name="Group 38">
            <a:extLst>
              <a:ext uri="{FF2B5EF4-FFF2-40B4-BE49-F238E27FC236}">
                <a16:creationId xmlns:a16="http://schemas.microsoft.com/office/drawing/2014/main" xmlns="" id="{792DFF5F-F719-23B2-90A8-9C2D88A61D43}"/>
              </a:ext>
            </a:extLst>
          </p:cNvPr>
          <p:cNvGrpSpPr/>
          <p:nvPr/>
        </p:nvGrpSpPr>
        <p:grpSpPr>
          <a:xfrm>
            <a:off x="6410974" y="2777845"/>
            <a:ext cx="1455420" cy="868906"/>
            <a:chOff x="7124700" y="2474064"/>
            <a:chExt cx="1455420" cy="868906"/>
          </a:xfrm>
        </p:grpSpPr>
        <p:sp>
          <p:nvSpPr>
            <p:cNvPr id="40" name="Freeform: Shape 39">
              <a:extLst>
                <a:ext uri="{FF2B5EF4-FFF2-40B4-BE49-F238E27FC236}">
                  <a16:creationId xmlns:a16="http://schemas.microsoft.com/office/drawing/2014/main" xmlns="" id="{4F840824-7F71-F4A8-CA3C-E614ED790002}"/>
                </a:ext>
              </a:extLst>
            </p:cNvPr>
            <p:cNvSpPr/>
            <p:nvPr/>
          </p:nvSpPr>
          <p:spPr>
            <a:xfrm>
              <a:off x="7124700" y="2812618"/>
              <a:ext cx="1455420"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39114D57-BD25-FC24-C0B2-E3B8E3C064B4}"/>
                </a:ext>
              </a:extLst>
            </p:cNvPr>
            <p:cNvSpPr txBox="1"/>
            <p:nvPr/>
          </p:nvSpPr>
          <p:spPr>
            <a:xfrm>
              <a:off x="7750178" y="2474064"/>
              <a:ext cx="814303" cy="369332"/>
            </a:xfrm>
            <a:prstGeom prst="rect">
              <a:avLst/>
            </a:prstGeom>
            <a:noFill/>
          </p:spPr>
          <p:txBody>
            <a:bodyPr wrap="square" rtlCol="0">
              <a:spAutoFit/>
            </a:bodyPr>
            <a:lstStyle/>
            <a:p>
              <a:r>
                <a:rPr lang="vi-VN" b="1" dirty="0"/>
                <a:t>Vỏ rễ</a:t>
              </a:r>
              <a:endParaRPr lang="en-US" b="1" dirty="0"/>
            </a:p>
          </p:txBody>
        </p:sp>
      </p:grpSp>
      <p:grpSp>
        <p:nvGrpSpPr>
          <p:cNvPr id="42" name="Group 41">
            <a:extLst>
              <a:ext uri="{FF2B5EF4-FFF2-40B4-BE49-F238E27FC236}">
                <a16:creationId xmlns:a16="http://schemas.microsoft.com/office/drawing/2014/main" xmlns="" id="{CFB6B1A5-7CB7-F6C9-D62E-A00F53F0CA72}"/>
              </a:ext>
            </a:extLst>
          </p:cNvPr>
          <p:cNvGrpSpPr/>
          <p:nvPr/>
        </p:nvGrpSpPr>
        <p:grpSpPr>
          <a:xfrm>
            <a:off x="6868174" y="4372861"/>
            <a:ext cx="2449852" cy="1616262"/>
            <a:chOff x="7581900" y="4069080"/>
            <a:chExt cx="2449852" cy="1616262"/>
          </a:xfrm>
        </p:grpSpPr>
        <p:sp>
          <p:nvSpPr>
            <p:cNvPr id="43" name="Freeform: Shape 42">
              <a:extLst>
                <a:ext uri="{FF2B5EF4-FFF2-40B4-BE49-F238E27FC236}">
                  <a16:creationId xmlns:a16="http://schemas.microsoft.com/office/drawing/2014/main" xmlns="" id="{076CBDFF-7684-146B-A149-EB8AA2909FDD}"/>
                </a:ext>
              </a:extLst>
            </p:cNvPr>
            <p:cNvSpPr/>
            <p:nvPr/>
          </p:nvSpPr>
          <p:spPr>
            <a:xfrm>
              <a:off x="7581900" y="4069080"/>
              <a:ext cx="1082040" cy="922020"/>
            </a:xfrm>
            <a:custGeom>
              <a:avLst/>
              <a:gdLst>
                <a:gd name="connsiteX0" fmla="*/ 0 w 1082040"/>
                <a:gd name="connsiteY0" fmla="*/ 632460 h 922020"/>
                <a:gd name="connsiteX1" fmla="*/ 1082040 w 1082040"/>
                <a:gd name="connsiteY1" fmla="*/ 922020 h 922020"/>
                <a:gd name="connsiteX2" fmla="*/ 868680 w 1082040"/>
                <a:gd name="connsiteY2" fmla="*/ 0 h 922020"/>
              </a:gdLst>
              <a:ahLst/>
              <a:cxnLst>
                <a:cxn ang="0">
                  <a:pos x="connsiteX0" y="connsiteY0"/>
                </a:cxn>
                <a:cxn ang="0">
                  <a:pos x="connsiteX1" y="connsiteY1"/>
                </a:cxn>
                <a:cxn ang="0">
                  <a:pos x="connsiteX2" y="connsiteY2"/>
                </a:cxn>
              </a:cxnLst>
              <a:rect l="l" t="t" r="r" b="b"/>
              <a:pathLst>
                <a:path w="1082040" h="922020">
                  <a:moveTo>
                    <a:pt x="0" y="632460"/>
                  </a:moveTo>
                  <a:lnTo>
                    <a:pt x="1082040" y="922020"/>
                  </a:lnTo>
                  <a:lnTo>
                    <a:pt x="868680"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0A9975FA-3BA7-4166-3ECE-8D908335C952}"/>
                </a:ext>
              </a:extLst>
            </p:cNvPr>
            <p:cNvSpPr txBox="1"/>
            <p:nvPr/>
          </p:nvSpPr>
          <p:spPr>
            <a:xfrm>
              <a:off x="7866417" y="5039011"/>
              <a:ext cx="2165335" cy="646331"/>
            </a:xfrm>
            <a:prstGeom prst="rect">
              <a:avLst/>
            </a:prstGeom>
            <a:noFill/>
          </p:spPr>
          <p:txBody>
            <a:bodyPr wrap="square" rtlCol="0">
              <a:spAutoFit/>
            </a:bodyPr>
            <a:lstStyle/>
            <a:p>
              <a:pPr algn="ctr"/>
              <a:r>
                <a:rPr lang="vi-VN" b="1" dirty="0"/>
                <a:t>Nước và chất khoáng</a:t>
              </a:r>
              <a:endParaRPr lang="en-US" b="1" dirty="0"/>
            </a:p>
          </p:txBody>
        </p:sp>
      </p:grpSp>
      <p:grpSp>
        <p:nvGrpSpPr>
          <p:cNvPr id="45" name="Group 44">
            <a:extLst>
              <a:ext uri="{FF2B5EF4-FFF2-40B4-BE49-F238E27FC236}">
                <a16:creationId xmlns:a16="http://schemas.microsoft.com/office/drawing/2014/main" xmlns="" id="{F9FE50DC-24A2-5468-D8EA-66FAE4F4BE79}"/>
              </a:ext>
            </a:extLst>
          </p:cNvPr>
          <p:cNvGrpSpPr/>
          <p:nvPr/>
        </p:nvGrpSpPr>
        <p:grpSpPr>
          <a:xfrm>
            <a:off x="8754912" y="3588666"/>
            <a:ext cx="2522895" cy="973997"/>
            <a:chOff x="9515475" y="3902803"/>
            <a:chExt cx="2522895" cy="973997"/>
          </a:xfrm>
        </p:grpSpPr>
        <p:grpSp>
          <p:nvGrpSpPr>
            <p:cNvPr id="46" name="Group 45">
              <a:extLst>
                <a:ext uri="{FF2B5EF4-FFF2-40B4-BE49-F238E27FC236}">
                  <a16:creationId xmlns:a16="http://schemas.microsoft.com/office/drawing/2014/main" xmlns="" id="{0CF7D1D0-5E1B-C8E8-7839-30799F0C2800}"/>
                </a:ext>
              </a:extLst>
            </p:cNvPr>
            <p:cNvGrpSpPr/>
            <p:nvPr/>
          </p:nvGrpSpPr>
          <p:grpSpPr>
            <a:xfrm>
              <a:off x="9705975" y="4006044"/>
              <a:ext cx="2222739" cy="738664"/>
              <a:chOff x="9772650" y="2939244"/>
              <a:chExt cx="2222739" cy="738664"/>
            </a:xfrm>
          </p:grpSpPr>
          <p:cxnSp>
            <p:nvCxnSpPr>
              <p:cNvPr id="48" name="Straight Arrow Connector 47">
                <a:extLst>
                  <a:ext uri="{FF2B5EF4-FFF2-40B4-BE49-F238E27FC236}">
                    <a16:creationId xmlns:a16="http://schemas.microsoft.com/office/drawing/2014/main" xmlns="" id="{9192A697-5253-F8E5-646E-32B16BBDBE8A}"/>
                  </a:ext>
                </a:extLst>
              </p:cNvPr>
              <p:cNvCxnSpPr/>
              <p:nvPr/>
            </p:nvCxnSpPr>
            <p:spPr>
              <a:xfrm>
                <a:off x="9772650" y="3133725"/>
                <a:ext cx="647700" cy="0"/>
              </a:xfrm>
              <a:prstGeom prst="straightConnector1">
                <a:avLst/>
              </a:prstGeom>
              <a:ln w="57150">
                <a:solidFill>
                  <a:srgbClr val="112D6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F66856C3-CB5F-1146-4681-09D643B4D71E}"/>
                  </a:ext>
                </a:extLst>
              </p:cNvPr>
              <p:cNvCxnSpPr/>
              <p:nvPr/>
            </p:nvCxnSpPr>
            <p:spPr>
              <a:xfrm>
                <a:off x="9772650" y="3483717"/>
                <a:ext cx="647700" cy="0"/>
              </a:xfrm>
              <a:prstGeom prst="straightConnector1">
                <a:avLst/>
              </a:prstGeom>
              <a:ln w="57150">
                <a:solidFill>
                  <a:srgbClr val="99142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1D8F6DED-B432-CBDC-9C9B-06521B1E46B7}"/>
                  </a:ext>
                </a:extLst>
              </p:cNvPr>
              <p:cNvSpPr txBox="1"/>
              <p:nvPr/>
            </p:nvSpPr>
            <p:spPr>
              <a:xfrm>
                <a:off x="10477739" y="2939244"/>
                <a:ext cx="841375" cy="369332"/>
              </a:xfrm>
              <a:prstGeom prst="rect">
                <a:avLst/>
              </a:prstGeom>
              <a:noFill/>
            </p:spPr>
            <p:txBody>
              <a:bodyPr wrap="square" rtlCol="0">
                <a:spAutoFit/>
              </a:bodyPr>
              <a:lstStyle/>
              <a:p>
                <a:r>
                  <a:rPr lang="vi-VN">
                    <a:solidFill>
                      <a:schemeClr val="bg2">
                        <a:lumMod val="25000"/>
                      </a:schemeClr>
                    </a:solidFill>
                  </a:rPr>
                  <a:t>Nước</a:t>
                </a:r>
                <a:endParaRPr lang="en-US">
                  <a:solidFill>
                    <a:schemeClr val="bg2">
                      <a:lumMod val="25000"/>
                    </a:schemeClr>
                  </a:solidFill>
                </a:endParaRPr>
              </a:p>
            </p:txBody>
          </p:sp>
          <p:sp>
            <p:nvSpPr>
              <p:cNvPr id="51" name="TextBox 50">
                <a:extLst>
                  <a:ext uri="{FF2B5EF4-FFF2-40B4-BE49-F238E27FC236}">
                    <a16:creationId xmlns:a16="http://schemas.microsoft.com/office/drawing/2014/main" xmlns="" id="{B5AF2269-614B-7107-D90F-49868DE77807}"/>
                  </a:ext>
                </a:extLst>
              </p:cNvPr>
              <p:cNvSpPr txBox="1"/>
              <p:nvPr/>
            </p:nvSpPr>
            <p:spPr>
              <a:xfrm>
                <a:off x="10477739" y="3308576"/>
                <a:ext cx="1517650" cy="369332"/>
              </a:xfrm>
              <a:prstGeom prst="rect">
                <a:avLst/>
              </a:prstGeom>
              <a:noFill/>
            </p:spPr>
            <p:txBody>
              <a:bodyPr wrap="square" rtlCol="0">
                <a:spAutoFit/>
              </a:bodyPr>
              <a:lstStyle/>
              <a:p>
                <a:r>
                  <a:rPr lang="vi-VN">
                    <a:solidFill>
                      <a:schemeClr val="bg2">
                        <a:lumMod val="25000"/>
                      </a:schemeClr>
                    </a:solidFill>
                  </a:rPr>
                  <a:t>Chất khoáng</a:t>
                </a:r>
                <a:endParaRPr lang="en-US">
                  <a:solidFill>
                    <a:schemeClr val="bg2">
                      <a:lumMod val="25000"/>
                    </a:schemeClr>
                  </a:solidFill>
                </a:endParaRPr>
              </a:p>
            </p:txBody>
          </p:sp>
        </p:grpSp>
        <p:sp>
          <p:nvSpPr>
            <p:cNvPr id="47" name="Rectangle: Rounded Corners 46">
              <a:extLst>
                <a:ext uri="{FF2B5EF4-FFF2-40B4-BE49-F238E27FC236}">
                  <a16:creationId xmlns:a16="http://schemas.microsoft.com/office/drawing/2014/main" xmlns="" id="{EF104410-4221-6242-C4D4-369A88DD96EF}"/>
                </a:ext>
              </a:extLst>
            </p:cNvPr>
            <p:cNvSpPr/>
            <p:nvPr/>
          </p:nvSpPr>
          <p:spPr>
            <a:xfrm>
              <a:off x="9515475" y="3902803"/>
              <a:ext cx="2522895" cy="973997"/>
            </a:xfrm>
            <a:prstGeom prst="roundRect">
              <a:avLst/>
            </a:prstGeom>
            <a:noFill/>
            <a:ln w="19050">
              <a:solidFill>
                <a:srgbClr val="112D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xmlns="" id="{A6B40B0A-0F0E-2E2D-EA8A-B61AFF2BB5B4}"/>
              </a:ext>
            </a:extLst>
          </p:cNvPr>
          <p:cNvSpPr txBox="1"/>
          <p:nvPr/>
        </p:nvSpPr>
        <p:spPr>
          <a:xfrm>
            <a:off x="582602" y="1034342"/>
            <a:ext cx="11318875" cy="946798"/>
          </a:xfrm>
          <a:prstGeom prst="rect">
            <a:avLst/>
          </a:prstGeom>
          <a:noFill/>
        </p:spPr>
        <p:txBody>
          <a:bodyPr wrap="square" rtlCol="0">
            <a:spAutoFit/>
          </a:bodyPr>
          <a:lstStyle/>
          <a:p>
            <a:pPr algn="just">
              <a:lnSpc>
                <a:spcPct val="120000"/>
              </a:lnSpc>
            </a:pPr>
            <a:r>
              <a:rPr lang="vi-VN" sz="2400" b="1" dirty="0">
                <a:solidFill>
                  <a:srgbClr val="0070C0"/>
                </a:solidFill>
              </a:rPr>
              <a:t>Nước</a:t>
            </a:r>
            <a:r>
              <a:rPr lang="vi-VN" sz="2400" dirty="0">
                <a:solidFill>
                  <a:schemeClr val="bg2">
                    <a:lumMod val="25000"/>
                  </a:schemeClr>
                </a:solidFill>
              </a:rPr>
              <a:t> </a:t>
            </a:r>
            <a:r>
              <a:rPr lang="vi-VN" sz="2400" dirty="0"/>
              <a:t>và </a:t>
            </a:r>
            <a:r>
              <a:rPr lang="vi-VN" sz="2400" b="1" dirty="0">
                <a:solidFill>
                  <a:srgbClr val="0070C0"/>
                </a:solidFill>
              </a:rPr>
              <a:t>chất khoáng hòa tan trong đất </a:t>
            </a:r>
            <a:r>
              <a:rPr lang="vi-VN" sz="2400" dirty="0"/>
              <a:t>được hấp thụ vào rễ rồi tiếp tục được vận chuyển theo mạch gỗ lên các bộ phận khác của cây (dòng đi lên).</a:t>
            </a:r>
            <a:endParaRPr lang="en-US" sz="2400" dirty="0"/>
          </a:p>
        </p:txBody>
      </p:sp>
    </p:spTree>
    <p:extLst>
      <p:ext uri="{BB962C8B-B14F-4D97-AF65-F5344CB8AC3E}">
        <p14:creationId xmlns:p14="http://schemas.microsoft.com/office/powerpoint/2010/main" val="1478228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iterate type="wd">
                                    <p:tmPct val="10000"/>
                                  </p:iterate>
                                  <p:childTnLst>
                                    <p:set>
                                      <p:cBhvr>
                                        <p:cTn id="11" dur="1" fill="hold">
                                          <p:stCondLst>
                                            <p:cond delay="0"/>
                                          </p:stCondLst>
                                        </p:cTn>
                                        <p:tgtEl>
                                          <p:spTgt spid="52"/>
                                        </p:tgtEl>
                                        <p:attrNameLst>
                                          <p:attrName>style.visibility</p:attrName>
                                        </p:attrNameLst>
                                      </p:cBhvr>
                                      <p:to>
                                        <p:strVal val="visible"/>
                                      </p:to>
                                    </p:set>
                                    <p:anim calcmode="lin" valueType="num">
                                      <p:cBhvr>
                                        <p:cTn id="12" dur="350" fill="hold"/>
                                        <p:tgtEl>
                                          <p:spTgt spid="52"/>
                                        </p:tgtEl>
                                        <p:attrNameLst>
                                          <p:attrName>ppt_w</p:attrName>
                                        </p:attrNameLst>
                                      </p:cBhvr>
                                      <p:tavLst>
                                        <p:tav tm="0">
                                          <p:val>
                                            <p:fltVal val="0"/>
                                          </p:val>
                                        </p:tav>
                                        <p:tav tm="100000">
                                          <p:val>
                                            <p:strVal val="#ppt_w"/>
                                          </p:val>
                                        </p:tav>
                                      </p:tavLst>
                                    </p:anim>
                                    <p:anim calcmode="lin" valueType="num">
                                      <p:cBhvr>
                                        <p:cTn id="13" dur="350" fill="hold"/>
                                        <p:tgtEl>
                                          <p:spTgt spid="52"/>
                                        </p:tgtEl>
                                        <p:attrNameLst>
                                          <p:attrName>ppt_h</p:attrName>
                                        </p:attrNameLst>
                                      </p:cBhvr>
                                      <p:tavLst>
                                        <p:tav tm="0">
                                          <p:val>
                                            <p:fltVal val="0"/>
                                          </p:val>
                                        </p:tav>
                                        <p:tav tm="100000">
                                          <p:val>
                                            <p:strVal val="#ppt_h"/>
                                          </p:val>
                                        </p:tav>
                                      </p:tavLst>
                                    </p:anim>
                                    <p:animEffect transition="in" filter="fade">
                                      <p:cBhvr>
                                        <p:cTn id="14" dur="3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ree, plant&#10;&#10;Description automatically generated">
            <a:extLst>
              <a:ext uri="{FF2B5EF4-FFF2-40B4-BE49-F238E27FC236}">
                <a16:creationId xmlns:a16="http://schemas.microsoft.com/office/drawing/2014/main" xmlns="" id="{5FE677AB-2170-4A0B-893A-AB11C4C8F0DC}"/>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grpSp>
        <p:nvGrpSpPr>
          <p:cNvPr id="14" name="Group 13">
            <a:extLst>
              <a:ext uri="{FF2B5EF4-FFF2-40B4-BE49-F238E27FC236}">
                <a16:creationId xmlns:a16="http://schemas.microsoft.com/office/drawing/2014/main" xmlns="" id="{FD3C5D36-EBED-4507-83F9-E2D76794E995}"/>
              </a:ext>
            </a:extLst>
          </p:cNvPr>
          <p:cNvGrpSpPr/>
          <p:nvPr/>
        </p:nvGrpSpPr>
        <p:grpSpPr>
          <a:xfrm>
            <a:off x="532660" y="499291"/>
            <a:ext cx="5150510" cy="5596971"/>
            <a:chOff x="532660" y="499291"/>
            <a:chExt cx="5150510" cy="5596971"/>
          </a:xfrm>
        </p:grpSpPr>
        <p:grpSp>
          <p:nvGrpSpPr>
            <p:cNvPr id="7" name="Group 6">
              <a:extLst>
                <a:ext uri="{FF2B5EF4-FFF2-40B4-BE49-F238E27FC236}">
                  <a16:creationId xmlns:a16="http://schemas.microsoft.com/office/drawing/2014/main" xmlns="" id="{3CDFAA13-0F59-4711-A9C7-FF1FA9737F45}"/>
                </a:ext>
              </a:extLst>
            </p:cNvPr>
            <p:cNvGrpSpPr/>
            <p:nvPr/>
          </p:nvGrpSpPr>
          <p:grpSpPr>
            <a:xfrm>
              <a:off x="532660" y="752354"/>
              <a:ext cx="5150510" cy="5343908"/>
              <a:chOff x="532660" y="752354"/>
              <a:chExt cx="5150510" cy="5343908"/>
            </a:xfrm>
          </p:grpSpPr>
          <p:sp>
            <p:nvSpPr>
              <p:cNvPr id="4" name="Rectangle 3">
                <a:extLst>
                  <a:ext uri="{FF2B5EF4-FFF2-40B4-BE49-F238E27FC236}">
                    <a16:creationId xmlns:a16="http://schemas.microsoft.com/office/drawing/2014/main" xmlns="" id="{8C0CDD89-F168-4E62-B987-7C36A5310688}"/>
                  </a:ext>
                </a:extLst>
              </p:cNvPr>
              <p:cNvSpPr/>
              <p:nvPr/>
            </p:nvSpPr>
            <p:spPr>
              <a:xfrm>
                <a:off x="532660" y="752354"/>
                <a:ext cx="5150510" cy="534390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EB5AE02-9EE7-445D-A21B-0143D6C2538B}"/>
                  </a:ext>
                </a:extLst>
              </p:cNvPr>
              <p:cNvSpPr txBox="1"/>
              <p:nvPr/>
            </p:nvSpPr>
            <p:spPr>
              <a:xfrm>
                <a:off x="1093458" y="1447374"/>
                <a:ext cx="4079791" cy="4132285"/>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FF00"/>
                    </a:solidFill>
                    <a:effectLst/>
                    <a:uLnTx/>
                    <a:uFillTx/>
                    <a:latin typeface="Arial" panose="020B0604020202020204" pitchFamily="34" charset="0"/>
                    <a:ea typeface="+mn-ea"/>
                    <a:cs typeface="+mn-cs"/>
                  </a:rPr>
                  <a:t>Nước và chất khoáng </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hòa tan trong đất được các tế bào lông hút hấp thụ vào rễ rồi vận chuyển từ rễ lên thân cây và lá nhờ </a:t>
                </a:r>
                <a:r>
                  <a:rPr kumimoji="0" lang="vi-VN" sz="24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mạch gỗ (dòng đi lên). </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Chất hữu cơ do lá tổng hợp được vận chuyển đến nơi cần dùng hoặc nơi dự trữ nhờ </a:t>
                </a:r>
                <a:r>
                  <a:rPr kumimoji="0" lang="vi-VN" sz="2400" b="1"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mạch rây (dòng đi xuống)</a:t>
                </a:r>
                <a:endParaRPr kumimoji="0" lang="en-US" sz="24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xmlns="" id="{BEF92115-4CDE-42BA-82F3-E80E91EA03D7}"/>
                  </a:ext>
                </a:extLst>
              </p:cNvPr>
              <p:cNvSpPr/>
              <p:nvPr/>
            </p:nvSpPr>
            <p:spPr>
              <a:xfrm>
                <a:off x="698090" y="921742"/>
                <a:ext cx="3303639" cy="2133600"/>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3A00F30C-5146-4BE7-BA19-BC78A31DAF08}"/>
                  </a:ext>
                </a:extLst>
              </p:cNvPr>
              <p:cNvSpPr/>
              <p:nvPr/>
            </p:nvSpPr>
            <p:spPr>
              <a:xfrm flipH="1" flipV="1">
                <a:off x="2222980" y="3801542"/>
                <a:ext cx="3303639" cy="2133600"/>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00C47E6C-BD42-4230-8CD0-7F24C71F7145}"/>
                  </a:ext>
                </a:extLst>
              </p:cNvPr>
              <p:cNvSpPr/>
              <p:nvPr/>
            </p:nvSpPr>
            <p:spPr>
              <a:xfrm flipH="1" flipV="1">
                <a:off x="3206670" y="2933700"/>
                <a:ext cx="2156461" cy="2828747"/>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DE86E953-E70D-43F7-B5DF-6DB43C2D095B}"/>
                  </a:ext>
                </a:extLst>
              </p:cNvPr>
              <p:cNvSpPr/>
              <p:nvPr/>
            </p:nvSpPr>
            <p:spPr>
              <a:xfrm>
                <a:off x="861578" y="1094436"/>
                <a:ext cx="2156461" cy="2828747"/>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xmlns="" id="{71374751-D546-48B0-BD82-D3D931F4446E}"/>
                </a:ext>
              </a:extLst>
            </p:cNvPr>
            <p:cNvSpPr/>
            <p:nvPr/>
          </p:nvSpPr>
          <p:spPr>
            <a:xfrm>
              <a:off x="1772260" y="499291"/>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GHI NHỚ</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68245533"/>
      </p:ext>
    </p:extLst>
  </p:cSld>
  <p:clrMapOvr>
    <a:masterClrMapping/>
  </p:clrMapOvr>
  <p:transition spd="slow">
    <p:cover dir="l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bVTI">
  <a:themeElements>
    <a:clrScheme name="AnalogousFromLightSeedLeftStep">
      <a:dk1>
        <a:srgbClr val="000000"/>
      </a:dk1>
      <a:lt1>
        <a:srgbClr val="FFFFFF"/>
      </a:lt1>
      <a:dk2>
        <a:srgbClr val="242441"/>
      </a:dk2>
      <a:lt2>
        <a:srgbClr val="E8E2E5"/>
      </a:lt2>
      <a:accent1>
        <a:srgbClr val="74AB91"/>
      </a:accent1>
      <a:accent2>
        <a:srgbClr val="69B270"/>
      </a:accent2>
      <a:accent3>
        <a:srgbClr val="86AC75"/>
      </a:accent3>
      <a:accent4>
        <a:srgbClr val="96A963"/>
      </a:accent4>
      <a:accent5>
        <a:srgbClr val="AAA273"/>
      </a:accent5>
      <a:accent6>
        <a:srgbClr val="C59774"/>
      </a:accent6>
      <a:hlink>
        <a:srgbClr val="AE698B"/>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3.xml><?xml version="1.0" encoding="utf-8"?>
<a:theme xmlns:a="http://schemas.openxmlformats.org/drawingml/2006/main" name="SketchLinesVTI">
  <a:themeElements>
    <a:clrScheme name="AnalogousFromDarkSeedLeftStep">
      <a:dk1>
        <a:srgbClr val="000000"/>
      </a:dk1>
      <a:lt1>
        <a:srgbClr val="FFFFFF"/>
      </a:lt1>
      <a:dk2>
        <a:srgbClr val="283B21"/>
      </a:dk2>
      <a:lt2>
        <a:srgbClr val="E8E2E3"/>
      </a:lt2>
      <a:accent1>
        <a:srgbClr val="42B29A"/>
      </a:accent1>
      <a:accent2>
        <a:srgbClr val="37B566"/>
      </a:accent2>
      <a:accent3>
        <a:srgbClr val="48B543"/>
      </a:accent3>
      <a:accent4>
        <a:srgbClr val="70B236"/>
      </a:accent4>
      <a:accent5>
        <a:srgbClr val="9BA83E"/>
      </a:accent5>
      <a:accent6>
        <a:srgbClr val="B59037"/>
      </a:accent6>
      <a:hlink>
        <a:srgbClr val="718B2E"/>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1348</TotalTime>
  <Words>1969</Words>
  <Application>Microsoft Office PowerPoint</Application>
  <PresentationFormat>Widescreen</PresentationFormat>
  <Paragraphs>178</Paragraphs>
  <Slides>51</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51</vt:i4>
      </vt:variant>
    </vt:vector>
  </HeadingPairs>
  <TitlesOfParts>
    <vt:vector size="65" baseType="lpstr">
      <vt:lpstr>Arial</vt:lpstr>
      <vt:lpstr>Calibri</vt:lpstr>
      <vt:lpstr>Calibri Light</vt:lpstr>
      <vt:lpstr>Corbel</vt:lpstr>
      <vt:lpstr>Courier New</vt:lpstr>
      <vt:lpstr>Meiryo</vt:lpstr>
      <vt:lpstr>Sagona Book</vt:lpstr>
      <vt:lpstr>Symbol</vt:lpstr>
      <vt:lpstr>The Hand Extrablack</vt:lpstr>
      <vt:lpstr>Times New Roman</vt:lpstr>
      <vt:lpstr>Wingdings</vt:lpstr>
      <vt:lpstr>Office Theme</vt:lpstr>
      <vt:lpstr>BlobVTI</vt:lpstr>
      <vt:lpstr>SketchLinesVTI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LẮNG NGHE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Admin</cp:lastModifiedBy>
  <cp:revision>101</cp:revision>
  <dcterms:created xsi:type="dcterms:W3CDTF">2022-05-06T03:02:25Z</dcterms:created>
  <dcterms:modified xsi:type="dcterms:W3CDTF">2023-03-14T01:31:24Z</dcterms:modified>
</cp:coreProperties>
</file>