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31" r:id="rId3"/>
    <p:sldId id="256" r:id="rId4"/>
    <p:sldId id="257" r:id="rId5"/>
    <p:sldId id="258" r:id="rId6"/>
    <p:sldId id="259" r:id="rId7"/>
    <p:sldId id="261" r:id="rId8"/>
    <p:sldId id="290" r:id="rId9"/>
    <p:sldId id="262" r:id="rId10"/>
    <p:sldId id="263" r:id="rId11"/>
    <p:sldId id="264" r:id="rId12"/>
    <p:sldId id="266" r:id="rId13"/>
    <p:sldId id="265" r:id="rId14"/>
    <p:sldId id="291" r:id="rId15"/>
    <p:sldId id="268" r:id="rId16"/>
    <p:sldId id="270" r:id="rId17"/>
    <p:sldId id="267" r:id="rId18"/>
    <p:sldId id="293" r:id="rId19"/>
    <p:sldId id="271" r:id="rId20"/>
    <p:sldId id="302" r:id="rId21"/>
    <p:sldId id="260" r:id="rId22"/>
    <p:sldId id="272" r:id="rId23"/>
    <p:sldId id="274" r:id="rId24"/>
    <p:sldId id="273" r:id="rId25"/>
    <p:sldId id="303" r:id="rId26"/>
    <p:sldId id="275" r:id="rId27"/>
    <p:sldId id="276" r:id="rId28"/>
    <p:sldId id="277" r:id="rId29"/>
    <p:sldId id="278" r:id="rId30"/>
    <p:sldId id="282" r:id="rId31"/>
    <p:sldId id="304" r:id="rId32"/>
    <p:sldId id="305" r:id="rId33"/>
    <p:sldId id="279" r:id="rId34"/>
    <p:sldId id="280" r:id="rId35"/>
    <p:sldId id="306" r:id="rId36"/>
    <p:sldId id="283" r:id="rId37"/>
    <p:sldId id="308" r:id="rId38"/>
    <p:sldId id="307" r:id="rId39"/>
    <p:sldId id="330" r:id="rId40"/>
    <p:sldId id="281" r:id="rId41"/>
    <p:sldId id="269" r:id="rId42"/>
    <p:sldId id="284" r:id="rId43"/>
    <p:sldId id="285" r:id="rId44"/>
    <p:sldId id="286" r:id="rId45"/>
    <p:sldId id="28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8"/>
    <a:srgbClr val="660033"/>
    <a:srgbClr val="3A8107"/>
    <a:srgbClr val="FF3300"/>
    <a:srgbClr val="E1B68B"/>
    <a:srgbClr val="D39557"/>
    <a:srgbClr val="B5B5B5"/>
    <a:srgbClr val="F3F2EE"/>
    <a:srgbClr val="F89621"/>
    <a:srgbClr val="009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4660"/>
  </p:normalViewPr>
  <p:slideViewPr>
    <p:cSldViewPr snapToGrid="0">
      <p:cViewPr varScale="1">
        <p:scale>
          <a:sx n="70" d="100"/>
          <a:sy n="70" d="100"/>
        </p:scale>
        <p:origin x="6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D6988-1EFE-4EA1-BC16-46AF2597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AADE4B-CF46-45C2-B62F-970DF19C5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425664-9222-4C45-A33B-2CE6807FAFE4}"/>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DE6D48C3-0296-496C-A71A-51F3606E0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C62B617-049E-4AF4-A78D-4F69BCB1ABD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9810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FD189B-5AD1-47E6-8C67-E07ABFA01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DEB6FF-56FF-4801-84D8-9BB6451A0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3B4826-52B2-4366-930F-710E12C5388D}"/>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4381D12F-5A96-45DD-B98F-7F76AFEC6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1B2CD58-79ED-4076-8830-17A2663593F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48466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D931439-C063-45EC-9D63-CDA3B0794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EF52977-62A5-4D9F-8201-DA8293DB5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A7CC1C-4E33-4A3E-9CE4-870DF226156E}"/>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4DD65522-78F6-4130-8564-F9B9C648B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F5F55C-9237-47FC-BC35-429E4122801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2133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26430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642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5045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96559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2426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35854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70895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1880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AD0A01-81DC-4AC5-9236-6E77A4C0D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90D657-FF19-4A2A-994B-BAA01A2B6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274298-3E1D-4D62-834E-411471617F62}"/>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E9AF648D-C6C3-4BD9-B84B-CCF03933F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5F0B70-DA09-4370-8106-182496A7E6F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55699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2699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3668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5273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AA7AE-BB38-4A82-AC3D-77571B8F6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D25CD78-7E22-44AE-A4CC-D983DC072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F28A18E-42A4-4137-9920-6B1AFB8DDA3A}"/>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2BF08341-07DA-4946-988E-85D87951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20640D-EAFC-4C0A-992C-370F82A76AEF}"/>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90627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26BD9D-9BB8-4F76-AECA-C83BE31AE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CE3729-44E9-4371-862F-24D39B426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E7B062-7D5C-4C31-A479-4E898D9B0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18F801-19F1-4AC6-8534-24A6168A694D}"/>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6" name="Footer Placeholder 5">
            <a:extLst>
              <a:ext uri="{FF2B5EF4-FFF2-40B4-BE49-F238E27FC236}">
                <a16:creationId xmlns="" xmlns:a16="http://schemas.microsoft.com/office/drawing/2014/main" id="{41740C5E-9E8F-4EE8-8AF0-08767098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D03F8AD-16DE-4200-BA7C-6867CE3E891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19791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3FA06F-C115-46C5-9B0D-AB3CC5232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3CCBFD-4814-446F-AD3A-4C23D6BD0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C8B521-36BA-4363-BC5A-D21F30E8B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B1B1708-391F-4FA1-BF6B-8C1385009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6E591ED-4766-4F06-B494-709A69885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113F8CC-A09B-4490-A5B7-763BD40FB275}"/>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8" name="Footer Placeholder 7">
            <a:extLst>
              <a:ext uri="{FF2B5EF4-FFF2-40B4-BE49-F238E27FC236}">
                <a16:creationId xmlns="" xmlns:a16="http://schemas.microsoft.com/office/drawing/2014/main" id="{DE25DD0B-B28F-4DA3-81EE-E3C508266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DD944AE-0D16-4F5C-B1D4-EFFCECEFC08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6459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FF207F-6D08-4642-9954-27E3E7FD3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798100B-AE2F-4010-ABB1-70512E1BB88D}"/>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4" name="Footer Placeholder 3">
            <a:extLst>
              <a:ext uri="{FF2B5EF4-FFF2-40B4-BE49-F238E27FC236}">
                <a16:creationId xmlns="" xmlns:a16="http://schemas.microsoft.com/office/drawing/2014/main" id="{06670947-3DEF-4D5E-ADC2-F8037B6D3D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3479A3-7F38-4F3C-BA74-CD6ACC6D77DD}"/>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8660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C1F6E4C-9740-4EDD-B6AC-ED0F9CBEF7C2}"/>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3" name="Footer Placeholder 2">
            <a:extLst>
              <a:ext uri="{FF2B5EF4-FFF2-40B4-BE49-F238E27FC236}">
                <a16:creationId xmlns="" xmlns:a16="http://schemas.microsoft.com/office/drawing/2014/main" id="{6C045CC0-72AD-4EE2-9F7B-3F36E5536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0F588B2-7AA7-4406-93A0-D5A046AC7785}"/>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6544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65F369-447E-4523-9E2A-8B625CB6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D5B9528-E038-43BD-A03B-C7C106E12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B72212D-02EB-43D8-AFB0-D72AFBEBE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680EFE-BCC8-45AB-9AC7-D16FBAB0B9CA}"/>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6" name="Footer Placeholder 5">
            <a:extLst>
              <a:ext uri="{FF2B5EF4-FFF2-40B4-BE49-F238E27FC236}">
                <a16:creationId xmlns="" xmlns:a16="http://schemas.microsoft.com/office/drawing/2014/main" id="{BD3708C5-DE5B-4BFD-81A2-7DF780ACB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3F87650-3A31-442B-8845-7E2BE518E58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5302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AD985C-D06F-4273-A767-E0F8C8788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20A9E52-D683-4C3C-80A2-F5038E129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524FCC6-EF81-400B-9381-B46CDAC50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79ED6B7-F8D4-4B33-BBF2-C169C2E4AC89}"/>
              </a:ext>
            </a:extLst>
          </p:cNvPr>
          <p:cNvSpPr>
            <a:spLocks noGrp="1"/>
          </p:cNvSpPr>
          <p:nvPr>
            <p:ph type="dt" sz="half" idx="10"/>
          </p:nvPr>
        </p:nvSpPr>
        <p:spPr/>
        <p:txBody>
          <a:bodyPr/>
          <a:lstStyle/>
          <a:p>
            <a:fld id="{3AB243D0-86F1-45C6-9150-0A78014FD54E}" type="datetimeFigureOut">
              <a:rPr lang="en-US" smtClean="0"/>
              <a:t>3/1/2023</a:t>
            </a:fld>
            <a:endParaRPr lang="en-US"/>
          </a:p>
        </p:txBody>
      </p:sp>
      <p:sp>
        <p:nvSpPr>
          <p:cNvPr id="6" name="Footer Placeholder 5">
            <a:extLst>
              <a:ext uri="{FF2B5EF4-FFF2-40B4-BE49-F238E27FC236}">
                <a16:creationId xmlns="" xmlns:a16="http://schemas.microsoft.com/office/drawing/2014/main" id="{00874438-E414-4CDB-9A0E-3A324145C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5D09A2-9480-440B-B8AF-C13C3E8D00B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459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96A2931-F3E1-456C-8AD3-28677F3C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41B3DE2-CD74-4FA5-AC89-4800EB868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4B2F0-8880-4EE8-A8CC-7E582292A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243D0-86F1-45C6-9150-0A78014FD54E}" type="datetimeFigureOut">
              <a:rPr lang="en-US" smtClean="0"/>
              <a:t>3/1/2023</a:t>
            </a:fld>
            <a:endParaRPr lang="en-US"/>
          </a:p>
        </p:txBody>
      </p:sp>
      <p:sp>
        <p:nvSpPr>
          <p:cNvPr id="5" name="Footer Placeholder 4">
            <a:extLst>
              <a:ext uri="{FF2B5EF4-FFF2-40B4-BE49-F238E27FC236}">
                <a16:creationId xmlns="" xmlns:a16="http://schemas.microsoft.com/office/drawing/2014/main" id="{85913A9E-A4D9-4730-9388-59CFD242C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3DAF2F6-9474-4604-AF27-FB280EBD7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E4E92-5D2D-46CF-9008-48F41754149D}" type="slidenum">
              <a:rPr lang="en-US" smtClean="0"/>
              <a:t>‹#›</a:t>
            </a:fld>
            <a:endParaRPr lang="en-US"/>
          </a:p>
        </p:txBody>
      </p:sp>
    </p:spTree>
    <p:extLst>
      <p:ext uri="{BB962C8B-B14F-4D97-AF65-F5344CB8AC3E}">
        <p14:creationId xmlns:p14="http://schemas.microsoft.com/office/powerpoint/2010/main" val="391413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399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7"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13.svg"/></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1848052" y="1580505"/>
            <a:ext cx="8508732" cy="1354217"/>
          </a:xfrm>
          <a:prstGeom prst="rect">
            <a:avLst/>
          </a:prstGeom>
          <a:noFill/>
        </p:spPr>
        <p:txBody>
          <a:bodyPr wrap="square" rtlCol="0">
            <a:spAutoFit/>
          </a:bodyPr>
          <a:lstStyle/>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TIẾT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91+92_BÀI 26: MỘT SỐ YẾU TỐ ẢNH HƯỞNG ĐẾN HÔ HẤP TẾ BÀO</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36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0C66059-9658-4BA9-98AA-D85379A0FF1F}"/>
              </a:ext>
            </a:extLst>
          </p:cNvPr>
          <p:cNvSpPr txBox="1"/>
          <p:nvPr/>
        </p:nvSpPr>
        <p:spPr>
          <a:xfrm>
            <a:off x="1046480" y="347110"/>
            <a:ext cx="10566401" cy="946798"/>
          </a:xfrm>
          <a:prstGeom prst="rect">
            <a:avLst/>
          </a:prstGeom>
          <a:noFill/>
        </p:spPr>
        <p:txBody>
          <a:bodyPr wrap="square" rtlCol="0">
            <a:spAutoFit/>
          </a:bodyPr>
          <a:lstStyle/>
          <a:p>
            <a:pPr>
              <a:lnSpc>
                <a:spcPct val="120000"/>
              </a:lnSpc>
            </a:pPr>
            <a:r>
              <a:rPr lang="vi-VN" sz="2400" b="1" dirty="0"/>
              <a:t>Từ kết quả thí nghiệm trong bảng trên, em hãy nhận xét về mối liên quan giữa hàm lượng nước và cường độ hô hấp của hạt</a:t>
            </a:r>
            <a:endParaRPr lang="en-US" sz="2400" b="1" dirty="0"/>
          </a:p>
        </p:txBody>
      </p:sp>
      <p:pic>
        <p:nvPicPr>
          <p:cNvPr id="13" name="Picture 12" descr="A picture containing text, vector graphics, toy, doll&#10;&#10;Description automatically generated">
            <a:extLst>
              <a:ext uri="{FF2B5EF4-FFF2-40B4-BE49-F238E27FC236}">
                <a16:creationId xmlns="" xmlns:a16="http://schemas.microsoft.com/office/drawing/2014/main" id="{353BD154-6439-4DE6-9C7A-D0037248FD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33" t="8084" r="10000" b="12083"/>
          <a:stretch/>
        </p:blipFill>
        <p:spPr>
          <a:xfrm>
            <a:off x="162157" y="91440"/>
            <a:ext cx="955443" cy="1188720"/>
          </a:xfrm>
          <a:prstGeom prst="rect">
            <a:avLst/>
          </a:prstGeom>
        </p:spPr>
      </p:pic>
      <p:graphicFrame>
        <p:nvGraphicFramePr>
          <p:cNvPr id="15" name="Table 12">
            <a:extLst>
              <a:ext uri="{FF2B5EF4-FFF2-40B4-BE49-F238E27FC236}">
                <a16:creationId xmlns="" xmlns:a16="http://schemas.microsoft.com/office/drawing/2014/main" id="{A0CEE7DE-859B-45A4-AEF4-98151A42226C}"/>
              </a:ext>
            </a:extLst>
          </p:cNvPr>
          <p:cNvGraphicFramePr>
            <a:graphicFrameLocks noGrp="1"/>
          </p:cNvGraphicFramePr>
          <p:nvPr>
            <p:extLst>
              <p:ext uri="{D42A27DB-BD31-4B8C-83A1-F6EECF244321}">
                <p14:modId xmlns:p14="http://schemas.microsoft.com/office/powerpoint/2010/main" val="3270360105"/>
              </p:ext>
            </p:extLst>
          </p:nvPr>
        </p:nvGraphicFramePr>
        <p:xfrm>
          <a:off x="1117600" y="1459021"/>
          <a:ext cx="10495281" cy="2447068"/>
        </p:xfrm>
        <a:graphic>
          <a:graphicData uri="http://schemas.openxmlformats.org/drawingml/2006/table">
            <a:tbl>
              <a:tblPr firstRow="1" bandRow="1">
                <a:tableStyleId>{5C22544A-7EE6-4342-B048-85BDC9FD1C3A}</a:tableStyleId>
              </a:tblPr>
              <a:tblGrid>
                <a:gridCol w="3498427">
                  <a:extLst>
                    <a:ext uri="{9D8B030D-6E8A-4147-A177-3AD203B41FA5}">
                      <a16:colId xmlns="" xmlns:a16="http://schemas.microsoft.com/office/drawing/2014/main" val="3083591586"/>
                    </a:ext>
                  </a:extLst>
                </a:gridCol>
                <a:gridCol w="3498427">
                  <a:extLst>
                    <a:ext uri="{9D8B030D-6E8A-4147-A177-3AD203B41FA5}">
                      <a16:colId xmlns="" xmlns:a16="http://schemas.microsoft.com/office/drawing/2014/main" val="193452814"/>
                    </a:ext>
                  </a:extLst>
                </a:gridCol>
                <a:gridCol w="3498427">
                  <a:extLst>
                    <a:ext uri="{9D8B030D-6E8A-4147-A177-3AD203B41FA5}">
                      <a16:colId xmlns="" xmlns:a16="http://schemas.microsoft.com/office/drawing/2014/main" val="1127404153"/>
                    </a:ext>
                  </a:extLst>
                </a:gridCol>
              </a:tblGrid>
              <a:tr h="611767">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 xmlns:a16="http://schemas.microsoft.com/office/drawing/2014/main" val="524518019"/>
                  </a:ext>
                </a:extLst>
              </a:tr>
              <a:tr h="611767">
                <a:tc>
                  <a:txBody>
                    <a:bodyPr/>
                    <a:lstStyle/>
                    <a:p>
                      <a:pPr algn="ctr"/>
                      <a:r>
                        <a:rPr lang="vi-VN" sz="2000" dirty="0"/>
                        <a:t>Thí nghiệm 1</a:t>
                      </a:r>
                      <a:endParaRPr lang="en-US" sz="2000" dirty="0"/>
                    </a:p>
                  </a:txBody>
                  <a:tcPr anchor="ctr">
                    <a:solidFill>
                      <a:srgbClr val="FFC9E4"/>
                    </a:solidFill>
                  </a:tcPr>
                </a:tc>
                <a:tc>
                  <a:txBody>
                    <a:bodyPr/>
                    <a:lstStyle/>
                    <a:p>
                      <a:pPr algn="ctr"/>
                      <a:r>
                        <a:rPr lang="vi-VN" sz="2000"/>
                        <a:t>11% đến 12%</a:t>
                      </a:r>
                      <a:endParaRPr lang="en-US" sz="200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 xmlns:a16="http://schemas.microsoft.com/office/drawing/2014/main" val="2099620610"/>
                  </a:ext>
                </a:extLst>
              </a:tr>
              <a:tr h="611767">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 xmlns:a16="http://schemas.microsoft.com/office/drawing/2014/main" val="650484103"/>
                  </a:ext>
                </a:extLst>
              </a:tr>
              <a:tr h="611767">
                <a:tc>
                  <a:txBody>
                    <a:bodyPr/>
                    <a:lstStyle/>
                    <a:p>
                      <a:pPr algn="ctr"/>
                      <a:r>
                        <a:rPr lang="vi-VN" sz="2000"/>
                        <a:t>Thí nghiệm 3</a:t>
                      </a:r>
                      <a:endParaRPr lang="en-US" sz="2000"/>
                    </a:p>
                  </a:txBody>
                  <a:tcPr anchor="ctr">
                    <a:solidFill>
                      <a:srgbClr val="FFC9E4"/>
                    </a:solidFill>
                  </a:tcPr>
                </a:tc>
                <a:tc>
                  <a:txBody>
                    <a:bodyPr/>
                    <a:lstStyle/>
                    <a:p>
                      <a:pPr algn="ctr"/>
                      <a:r>
                        <a:rPr lang="vi-VN" sz="2000" dirty="0"/>
                        <a:t>30% đến 35%</a:t>
                      </a:r>
                      <a:endParaRPr lang="en-US" sz="2000" dirty="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 xmlns:a16="http://schemas.microsoft.com/office/drawing/2014/main" val="3776043440"/>
                  </a:ext>
                </a:extLst>
              </a:tr>
            </a:tbl>
          </a:graphicData>
        </a:graphic>
      </p:graphicFrame>
      <p:grpSp>
        <p:nvGrpSpPr>
          <p:cNvPr id="17" name="Group 16">
            <a:extLst>
              <a:ext uri="{FF2B5EF4-FFF2-40B4-BE49-F238E27FC236}">
                <a16:creationId xmlns="" xmlns:a16="http://schemas.microsoft.com/office/drawing/2014/main" id="{191CC9A2-580C-4353-903A-5D84EC8ADAE8}"/>
              </a:ext>
            </a:extLst>
          </p:cNvPr>
          <p:cNvGrpSpPr/>
          <p:nvPr/>
        </p:nvGrpSpPr>
        <p:grpSpPr>
          <a:xfrm>
            <a:off x="5147210" y="4133793"/>
            <a:ext cx="1897580" cy="611525"/>
            <a:chOff x="5000676" y="619760"/>
            <a:chExt cx="1897580" cy="611525"/>
          </a:xfrm>
          <a:solidFill>
            <a:srgbClr val="D23347"/>
          </a:solidFill>
        </p:grpSpPr>
        <p:sp>
          <p:nvSpPr>
            <p:cNvPr id="18" name="Rectangle: Rounded Corners 17">
              <a:extLst>
                <a:ext uri="{FF2B5EF4-FFF2-40B4-BE49-F238E27FC236}">
                  <a16:creationId xmlns="" xmlns:a16="http://schemas.microsoft.com/office/drawing/2014/main" id="{7B94DD22-50BC-4F81-AFA1-A309FC8181FC}"/>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19" name="Rectangle: Rounded Corners 18">
              <a:extLst>
                <a:ext uri="{FF2B5EF4-FFF2-40B4-BE49-F238E27FC236}">
                  <a16:creationId xmlns="" xmlns:a16="http://schemas.microsoft.com/office/drawing/2014/main" id="{B9E647EC-261D-42B1-AC34-2FA11F2D8DB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Rectangle: Rounded Corners 1">
            <a:extLst>
              <a:ext uri="{FF2B5EF4-FFF2-40B4-BE49-F238E27FC236}">
                <a16:creationId xmlns="" xmlns:a16="http://schemas.microsoft.com/office/drawing/2014/main" id="{0E8488B7-DDE4-252A-B125-962F3CCB81E1}"/>
              </a:ext>
            </a:extLst>
          </p:cNvPr>
          <p:cNvSpPr/>
          <p:nvPr/>
        </p:nvSpPr>
        <p:spPr>
          <a:xfrm>
            <a:off x="1046479" y="4973022"/>
            <a:ext cx="10566401" cy="1537868"/>
          </a:xfrm>
          <a:prstGeom prst="roundRect">
            <a:avLst/>
          </a:prstGeom>
          <a:solidFill>
            <a:schemeClr val="accent6">
              <a:lumMod val="20000"/>
              <a:lumOff val="80000"/>
            </a:schemeClr>
          </a:solidFill>
          <a:ln w="57150">
            <a:solidFill>
              <a:schemeClr val="accent6">
                <a:lumMod val="50000"/>
              </a:schemeClr>
            </a:solidFill>
          </a:ln>
        </p:spPr>
        <p:txBody>
          <a:bodyPr wrap="square" rtlCol="0">
            <a:spAutoFit/>
          </a:bodyPr>
          <a:lstStyle/>
          <a:p>
            <a:pPr>
              <a:lnSpc>
                <a:spcPct val="120000"/>
              </a:lnSpc>
            </a:pPr>
            <a:r>
              <a:rPr lang="vi-VN" sz="2400" b="1" dirty="0">
                <a:solidFill>
                  <a:schemeClr val="tx1"/>
                </a:solidFill>
              </a:rPr>
              <a:t>Nhận xét về mối liên quan giữa hàm lượng nước và cường độ hô hấp của hạt : </a:t>
            </a:r>
          </a:p>
          <a:p>
            <a:pPr>
              <a:lnSpc>
                <a:spcPct val="120000"/>
              </a:lnSpc>
            </a:pPr>
            <a:r>
              <a:rPr lang="vi-VN" sz="2400" b="1" dirty="0">
                <a:solidFill>
                  <a:srgbClr val="C00000"/>
                </a:solidFill>
                <a:sym typeface="Wingdings" panose="05000000000000000000" pitchFamily="2" charset="2"/>
              </a:rPr>
              <a:t> </a:t>
            </a:r>
            <a:r>
              <a:rPr lang="vi-VN" sz="2400" b="1" dirty="0">
                <a:solidFill>
                  <a:srgbClr val="C00000"/>
                </a:solidFill>
              </a:rPr>
              <a:t>Cường độ hô hấp tỉ lệ thuận với hàm lượng nước.</a:t>
            </a:r>
            <a:endParaRPr lang="en-US" sz="2400" b="1" dirty="0">
              <a:solidFill>
                <a:srgbClr val="C00000"/>
              </a:solidFill>
            </a:endParaRPr>
          </a:p>
        </p:txBody>
      </p:sp>
    </p:spTree>
    <p:extLst>
      <p:ext uri="{BB962C8B-B14F-4D97-AF65-F5344CB8AC3E}">
        <p14:creationId xmlns:p14="http://schemas.microsoft.com/office/powerpoint/2010/main" val="145476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green&#10;&#10;Description automatically generated">
            <a:extLst>
              <a:ext uri="{FF2B5EF4-FFF2-40B4-BE49-F238E27FC236}">
                <a16:creationId xmlns="" xmlns:a16="http://schemas.microsoft.com/office/drawing/2014/main" id="{C914C842-4D08-4FBB-BF24-D7FF6DDC5C3F}"/>
              </a:ext>
            </a:extLst>
          </p:cNvPr>
          <p:cNvPicPr>
            <a:picLocks noChangeAspect="1"/>
          </p:cNvPicPr>
          <p:nvPr/>
        </p:nvPicPr>
        <p:blipFill rotWithShape="1">
          <a:blip r:embed="rId2">
            <a:extLst>
              <a:ext uri="{28A0092B-C50C-407E-A947-70E740481C1C}">
                <a14:useLocalDpi xmlns:a14="http://schemas.microsoft.com/office/drawing/2010/main" val="0"/>
              </a:ext>
            </a:extLst>
          </a:blip>
          <a:srcRect l="6510" t="21918" b="1316"/>
          <a:stretch/>
        </p:blipFill>
        <p:spPr>
          <a:xfrm>
            <a:off x="6615231" y="3244240"/>
            <a:ext cx="4326871" cy="3552801"/>
          </a:xfrm>
          <a:prstGeom prst="rect">
            <a:avLst/>
          </a:prstGeom>
        </p:spPr>
      </p:pic>
      <p:grpSp>
        <p:nvGrpSpPr>
          <p:cNvPr id="8" name="Group 7">
            <a:extLst>
              <a:ext uri="{FF2B5EF4-FFF2-40B4-BE49-F238E27FC236}">
                <a16:creationId xmlns="" xmlns:a16="http://schemas.microsoft.com/office/drawing/2014/main" id="{770DF765-FD01-4DA7-841D-767763A23AC4}"/>
              </a:ext>
            </a:extLst>
          </p:cNvPr>
          <p:cNvGrpSpPr/>
          <p:nvPr/>
        </p:nvGrpSpPr>
        <p:grpSpPr>
          <a:xfrm>
            <a:off x="558800" y="1068311"/>
            <a:ext cx="4851400" cy="835065"/>
            <a:chOff x="2304288" y="1603059"/>
            <a:chExt cx="4851400" cy="835065"/>
          </a:xfrm>
        </p:grpSpPr>
        <p:sp>
          <p:nvSpPr>
            <p:cNvPr id="7" name="Rectangle: Rounded Corners 6">
              <a:extLst>
                <a:ext uri="{FF2B5EF4-FFF2-40B4-BE49-F238E27FC236}">
                  <a16:creationId xmlns="" xmlns:a16="http://schemas.microsoft.com/office/drawing/2014/main" id="{19BBB860-4835-44F6-9FBC-FACBDAA82D22}"/>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514E927-AFC5-4D92-81F0-48110558AF73}"/>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sp>
        <p:nvSpPr>
          <p:cNvPr id="2" name="Isosceles Triangle 1">
            <a:extLst>
              <a:ext uri="{FF2B5EF4-FFF2-40B4-BE49-F238E27FC236}">
                <a16:creationId xmlns=""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 xmlns:a16="http://schemas.microsoft.com/office/drawing/2014/main" id="{20C66059-9658-4BA9-98AA-D85379A0FF1F}"/>
              </a:ext>
            </a:extLst>
          </p:cNvPr>
          <p:cNvSpPr txBox="1"/>
          <p:nvPr/>
        </p:nvSpPr>
        <p:spPr>
          <a:xfrm>
            <a:off x="558800" y="2096503"/>
            <a:ext cx="11297920" cy="1389996"/>
          </a:xfrm>
          <a:prstGeom prst="rect">
            <a:avLst/>
          </a:prstGeom>
          <a:noFill/>
        </p:spPr>
        <p:txBody>
          <a:bodyPr wrap="square" rtlCol="0">
            <a:spAutoFit/>
          </a:bodyPr>
          <a:lstStyle/>
          <a:p>
            <a:pPr algn="just">
              <a:lnSpc>
                <a:spcPct val="120000"/>
              </a:lnSpc>
            </a:pPr>
            <a:r>
              <a:rPr lang="vi-VN" sz="2400" b="1" dirty="0"/>
              <a:t>Oxygen</a:t>
            </a:r>
            <a:r>
              <a:rPr lang="vi-VN" sz="2400" dirty="0"/>
              <a:t> là nguyên liệu của hô hấp tế bào nên </a:t>
            </a:r>
            <a:r>
              <a:rPr lang="vi-VN" sz="2400" b="1" dirty="0">
                <a:solidFill>
                  <a:srgbClr val="3A8107"/>
                </a:solidFill>
              </a:rPr>
              <a:t>ảnh hưởng trực tiếp đến hô hấp</a:t>
            </a:r>
            <a:r>
              <a:rPr lang="vi-VN" sz="2400" dirty="0">
                <a:solidFill>
                  <a:schemeClr val="bg2">
                    <a:lumMod val="25000"/>
                  </a:schemeClr>
                </a:solidFill>
              </a:rPr>
              <a:t>. </a:t>
            </a:r>
            <a:r>
              <a:rPr lang="vi-VN" sz="2400" b="1" dirty="0">
                <a:solidFill>
                  <a:srgbClr val="3A8107"/>
                </a:solidFill>
              </a:rPr>
              <a:t>Ở thực vật</a:t>
            </a:r>
            <a:r>
              <a:rPr lang="vi-VN" sz="2400" dirty="0">
                <a:solidFill>
                  <a:schemeClr val="bg2">
                    <a:lumMod val="25000"/>
                  </a:schemeClr>
                </a:solidFill>
              </a:rPr>
              <a:t>, nếu </a:t>
            </a:r>
            <a:r>
              <a:rPr lang="vi-VN" sz="2400" b="1" dirty="0">
                <a:solidFill>
                  <a:srgbClr val="3A8107"/>
                </a:solidFill>
              </a:rPr>
              <a:t>nồng độ khí oxygen </a:t>
            </a:r>
            <a:r>
              <a:rPr lang="vi-VN" sz="2400" dirty="0"/>
              <a:t>ngoài môi trường giảm xuống </a:t>
            </a:r>
            <a:r>
              <a:rPr lang="vi-VN" sz="2400" b="1" dirty="0">
                <a:solidFill>
                  <a:srgbClr val="FF0000"/>
                </a:solidFill>
              </a:rPr>
              <a:t>dưới 5% thì cường độ hô hấp giảm.</a:t>
            </a:r>
            <a:endParaRPr lang="en-US" sz="2400" b="1" dirty="0">
              <a:solidFill>
                <a:srgbClr val="FF0000"/>
              </a:solidFill>
            </a:endParaRPr>
          </a:p>
        </p:txBody>
      </p:sp>
      <p:grpSp>
        <p:nvGrpSpPr>
          <p:cNvPr id="25" name="Group 24">
            <a:extLst>
              <a:ext uri="{FF2B5EF4-FFF2-40B4-BE49-F238E27FC236}">
                <a16:creationId xmlns="" xmlns:a16="http://schemas.microsoft.com/office/drawing/2014/main" id="{F9CA6B88-3193-4256-8020-19A75F6C9087}"/>
              </a:ext>
            </a:extLst>
          </p:cNvPr>
          <p:cNvGrpSpPr/>
          <p:nvPr/>
        </p:nvGrpSpPr>
        <p:grpSpPr>
          <a:xfrm>
            <a:off x="558800" y="1068312"/>
            <a:ext cx="835065" cy="835065"/>
            <a:chOff x="558800" y="1068312"/>
            <a:chExt cx="835065" cy="835065"/>
          </a:xfrm>
        </p:grpSpPr>
        <p:sp>
          <p:nvSpPr>
            <p:cNvPr id="5" name="Oval 4">
              <a:extLst>
                <a:ext uri="{FF2B5EF4-FFF2-40B4-BE49-F238E27FC236}">
                  <a16:creationId xmlns=""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 xmlns:a16="http://schemas.microsoft.com/office/drawing/2014/main" id="{4086DFF1-899F-4348-88E9-A81F9EE1EB65}"/>
                </a:ext>
              </a:extLst>
            </p:cNvPr>
            <p:cNvPicPr>
              <a:picLocks noChangeAspect="1"/>
            </p:cNvPicPr>
            <p:nvPr/>
          </p:nvPicPr>
          <p:blipFill>
            <a:blip r:embed="rId3"/>
            <a:srcRect/>
            <a:stretch>
              <a:fillRect/>
            </a:stretch>
          </p:blipFill>
          <p:spPr>
            <a:xfrm>
              <a:off x="708693" y="1255010"/>
              <a:ext cx="535908" cy="422027"/>
            </a:xfrm>
            <a:prstGeom prst="rect">
              <a:avLst/>
            </a:prstGeom>
          </p:spPr>
        </p:pic>
      </p:grpSp>
      <p:pic>
        <p:nvPicPr>
          <p:cNvPr id="17" name="Picture 16" descr="Shape, arrow&#10;&#10;Description automatically generated">
            <a:extLst>
              <a:ext uri="{FF2B5EF4-FFF2-40B4-BE49-F238E27FC236}">
                <a16:creationId xmlns="" xmlns:a16="http://schemas.microsoft.com/office/drawing/2014/main" id="{A6C6BAA6-DD49-4A5E-A75C-A0922A5A66CF}"/>
              </a:ext>
            </a:extLst>
          </p:cNvPr>
          <p:cNvPicPr>
            <a:picLocks noChangeAspect="1"/>
          </p:cNvPicPr>
          <p:nvPr/>
        </p:nvPicPr>
        <p:blipFill>
          <a:blip r:embed="rId4" cstate="print">
            <a:extLst>
              <a:ext uri="{28A0092B-C50C-407E-A947-70E740481C1C}">
                <a14:useLocalDpi xmlns:a14="http://schemas.microsoft.com/office/drawing/2010/main" val="0"/>
              </a:ext>
            </a:extLst>
          </a:blip>
          <a:srcRect l="732" t="8464" r="4867" b="1855"/>
          <a:stretch>
            <a:fillRect/>
          </a:stretch>
        </p:blipFill>
        <p:spPr>
          <a:xfrm>
            <a:off x="2031463" y="3679624"/>
            <a:ext cx="3281492" cy="3117417"/>
          </a:xfrm>
          <a:custGeom>
            <a:avLst/>
            <a:gdLst>
              <a:gd name="connsiteX0" fmla="*/ 1330960 w 2946400"/>
              <a:gd name="connsiteY0" fmla="*/ 0 h 2799080"/>
              <a:gd name="connsiteX1" fmla="*/ 1625600 w 2946400"/>
              <a:gd name="connsiteY1" fmla="*/ 137160 h 2799080"/>
              <a:gd name="connsiteX2" fmla="*/ 1910080 w 2946400"/>
              <a:gd name="connsiteY2" fmla="*/ 431800 h 2799080"/>
              <a:gd name="connsiteX3" fmla="*/ 1960880 w 2946400"/>
              <a:gd name="connsiteY3" fmla="*/ 701040 h 2799080"/>
              <a:gd name="connsiteX4" fmla="*/ 1960880 w 2946400"/>
              <a:gd name="connsiteY4" fmla="*/ 777240 h 2799080"/>
              <a:gd name="connsiteX5" fmla="*/ 2108200 w 2946400"/>
              <a:gd name="connsiteY5" fmla="*/ 1026160 h 2799080"/>
              <a:gd name="connsiteX6" fmla="*/ 2534920 w 2946400"/>
              <a:gd name="connsiteY6" fmla="*/ 1066800 h 2799080"/>
              <a:gd name="connsiteX7" fmla="*/ 2717800 w 2946400"/>
              <a:gd name="connsiteY7" fmla="*/ 1275080 h 2799080"/>
              <a:gd name="connsiteX8" fmla="*/ 2905760 w 2946400"/>
              <a:gd name="connsiteY8" fmla="*/ 1432560 h 2799080"/>
              <a:gd name="connsiteX9" fmla="*/ 2946400 w 2946400"/>
              <a:gd name="connsiteY9" fmla="*/ 1920240 h 2799080"/>
              <a:gd name="connsiteX10" fmla="*/ 2910840 w 2946400"/>
              <a:gd name="connsiteY10" fmla="*/ 2402840 h 2799080"/>
              <a:gd name="connsiteX11" fmla="*/ 2743200 w 2946400"/>
              <a:gd name="connsiteY11" fmla="*/ 2738120 h 2799080"/>
              <a:gd name="connsiteX12" fmla="*/ 2189480 w 2946400"/>
              <a:gd name="connsiteY12" fmla="*/ 2799080 h 2799080"/>
              <a:gd name="connsiteX13" fmla="*/ 1346200 w 2946400"/>
              <a:gd name="connsiteY13" fmla="*/ 2661920 h 2799080"/>
              <a:gd name="connsiteX14" fmla="*/ 1310640 w 2946400"/>
              <a:gd name="connsiteY14" fmla="*/ 2631440 h 2799080"/>
              <a:gd name="connsiteX15" fmla="*/ 838200 w 2946400"/>
              <a:gd name="connsiteY15" fmla="*/ 2336800 h 2799080"/>
              <a:gd name="connsiteX16" fmla="*/ 274320 w 2946400"/>
              <a:gd name="connsiteY16" fmla="*/ 2189480 h 2799080"/>
              <a:gd name="connsiteX17" fmla="*/ 0 w 2946400"/>
              <a:gd name="connsiteY17" fmla="*/ 1300480 h 2799080"/>
              <a:gd name="connsiteX18" fmla="*/ 208280 w 2946400"/>
              <a:gd name="connsiteY18" fmla="*/ 497840 h 2799080"/>
              <a:gd name="connsiteX19" fmla="*/ 447040 w 2946400"/>
              <a:gd name="connsiteY19" fmla="*/ 182880 h 2799080"/>
              <a:gd name="connsiteX20" fmla="*/ 990600 w 2946400"/>
              <a:gd name="connsiteY20" fmla="*/ 5080 h 2799080"/>
              <a:gd name="connsiteX21" fmla="*/ 1249680 w 2946400"/>
              <a:gd name="connsiteY21" fmla="*/ 10160 h 2799080"/>
              <a:gd name="connsiteX22" fmla="*/ 1330960 w 2946400"/>
              <a:gd name="connsiteY22"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46400" h="2799080">
                <a:moveTo>
                  <a:pt x="1330960" y="0"/>
                </a:moveTo>
                <a:lnTo>
                  <a:pt x="1625600" y="137160"/>
                </a:lnTo>
                <a:lnTo>
                  <a:pt x="1910080" y="431800"/>
                </a:lnTo>
                <a:lnTo>
                  <a:pt x="1960880" y="701040"/>
                </a:lnTo>
                <a:lnTo>
                  <a:pt x="1960880" y="777240"/>
                </a:lnTo>
                <a:lnTo>
                  <a:pt x="2108200" y="1026160"/>
                </a:lnTo>
                <a:lnTo>
                  <a:pt x="2534920" y="1066800"/>
                </a:lnTo>
                <a:lnTo>
                  <a:pt x="2717800" y="1275080"/>
                </a:lnTo>
                <a:lnTo>
                  <a:pt x="2905760" y="1432560"/>
                </a:lnTo>
                <a:lnTo>
                  <a:pt x="2946400" y="1920240"/>
                </a:lnTo>
                <a:lnTo>
                  <a:pt x="2910840" y="2402840"/>
                </a:lnTo>
                <a:lnTo>
                  <a:pt x="2743200" y="2738120"/>
                </a:lnTo>
                <a:lnTo>
                  <a:pt x="2189480" y="2799080"/>
                </a:lnTo>
                <a:lnTo>
                  <a:pt x="1346200" y="2661920"/>
                </a:lnTo>
                <a:lnTo>
                  <a:pt x="1310640" y="2631440"/>
                </a:lnTo>
                <a:lnTo>
                  <a:pt x="838200" y="2336800"/>
                </a:lnTo>
                <a:lnTo>
                  <a:pt x="274320" y="2189480"/>
                </a:lnTo>
                <a:lnTo>
                  <a:pt x="0" y="1300480"/>
                </a:lnTo>
                <a:lnTo>
                  <a:pt x="208280" y="497840"/>
                </a:lnTo>
                <a:lnTo>
                  <a:pt x="447040" y="182880"/>
                </a:lnTo>
                <a:lnTo>
                  <a:pt x="990600" y="5080"/>
                </a:lnTo>
                <a:lnTo>
                  <a:pt x="1249680" y="10160"/>
                </a:lnTo>
                <a:cubicBezTo>
                  <a:pt x="1283787" y="10160"/>
                  <a:pt x="1256487" y="10639"/>
                  <a:pt x="1330960" y="0"/>
                </a:cubicBezTo>
                <a:close/>
              </a:path>
            </a:pathLst>
          </a:custGeom>
        </p:spPr>
      </p:pic>
    </p:spTree>
    <p:extLst>
      <p:ext uri="{BB962C8B-B14F-4D97-AF65-F5344CB8AC3E}">
        <p14:creationId xmlns:p14="http://schemas.microsoft.com/office/powerpoint/2010/main" val="705646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4C06DD50-1ED5-4217-B462-CC21FE4B3506}"/>
              </a:ext>
            </a:extLst>
          </p:cNvPr>
          <p:cNvSpPr/>
          <p:nvPr/>
        </p:nvSpPr>
        <p:spPr>
          <a:xfrm>
            <a:off x="6191250" y="0"/>
            <a:ext cx="60007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ew people working in a field&#10;&#10;Description automatically generated with medium confidence">
            <a:extLst>
              <a:ext uri="{FF2B5EF4-FFF2-40B4-BE49-F238E27FC236}">
                <a16:creationId xmlns="" xmlns:a16="http://schemas.microsoft.com/office/drawing/2014/main" id="{FDAEF8A3-E855-48E1-B5F6-52526719727C}"/>
              </a:ext>
            </a:extLst>
          </p:cNvPr>
          <p:cNvPicPr>
            <a:picLocks noChangeAspect="1"/>
          </p:cNvPicPr>
          <p:nvPr/>
        </p:nvPicPr>
        <p:blipFill rotWithShape="1">
          <a:blip r:embed="rId2">
            <a:extLst>
              <a:ext uri="{28A0092B-C50C-407E-A947-70E740481C1C}">
                <a14:useLocalDpi xmlns:a14="http://schemas.microsoft.com/office/drawing/2010/main" val="0"/>
              </a:ext>
            </a:extLst>
          </a:blip>
          <a:srcRect l="12291" t="10005" b="5111"/>
          <a:stretch/>
        </p:blipFill>
        <p:spPr>
          <a:xfrm>
            <a:off x="3800475" y="386714"/>
            <a:ext cx="8020050" cy="6014086"/>
          </a:xfrm>
          <a:prstGeom prst="rect">
            <a:avLst/>
          </a:prstGeom>
        </p:spPr>
      </p:pic>
      <p:pic>
        <p:nvPicPr>
          <p:cNvPr id="5" name="Picture 4" descr="A picture containing text, vector graphics, toy, doll&#10;&#10;Description automatically generated">
            <a:extLst>
              <a:ext uri="{FF2B5EF4-FFF2-40B4-BE49-F238E27FC236}">
                <a16:creationId xmlns="" xmlns:a16="http://schemas.microsoft.com/office/drawing/2014/main" id="{6AFEDB42-1C37-4F0E-8051-71C9B93EC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33" t="8084" r="10000" b="12083"/>
          <a:stretch/>
        </p:blipFill>
        <p:spPr>
          <a:xfrm>
            <a:off x="1158309" y="2756412"/>
            <a:ext cx="1855333" cy="2308323"/>
          </a:xfrm>
          <a:prstGeom prst="rect">
            <a:avLst/>
          </a:prstGeom>
        </p:spPr>
      </p:pic>
      <p:sp>
        <p:nvSpPr>
          <p:cNvPr id="8" name="Rectangle 7">
            <a:extLst>
              <a:ext uri="{FF2B5EF4-FFF2-40B4-BE49-F238E27FC236}">
                <a16:creationId xmlns="" xmlns:a16="http://schemas.microsoft.com/office/drawing/2014/main" id="{4DB18D70-3A3E-9A45-5BDE-93D144ADB09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1434F666-0564-BB01-2229-0729C16C1C2E}"/>
              </a:ext>
            </a:extLst>
          </p:cNvPr>
          <p:cNvSpPr txBox="1"/>
          <p:nvPr/>
        </p:nvSpPr>
        <p:spPr>
          <a:xfrm>
            <a:off x="371475" y="5469018"/>
            <a:ext cx="11449050" cy="1160382"/>
          </a:xfrm>
          <a:prstGeom prst="rect">
            <a:avLst/>
          </a:prstGeom>
          <a:noFill/>
        </p:spPr>
        <p:txBody>
          <a:bodyPr wrap="square" rtlCol="0">
            <a:spAutoFit/>
          </a:bodyPr>
          <a:lstStyle/>
          <a:p>
            <a:pPr>
              <a:lnSpc>
                <a:spcPct val="120000"/>
              </a:lnSpc>
            </a:pPr>
            <a:r>
              <a:rPr lang="vi-VN" sz="3000" b="1" dirty="0">
                <a:solidFill>
                  <a:schemeClr val="bg1"/>
                </a:solidFill>
              </a:rPr>
              <a:t>Tại sao trong trồng trọt, người ta thường cày bừa đất trước khi gieo trồng và tháo nước khi cây bị ngập úng?</a:t>
            </a:r>
            <a:endParaRPr lang="en-US" sz="3000" b="1" dirty="0">
              <a:solidFill>
                <a:schemeClr val="bg1"/>
              </a:solidFill>
            </a:endParaRPr>
          </a:p>
        </p:txBody>
      </p:sp>
    </p:spTree>
    <p:extLst>
      <p:ext uri="{BB962C8B-B14F-4D97-AF65-F5344CB8AC3E}">
        <p14:creationId xmlns:p14="http://schemas.microsoft.com/office/powerpoint/2010/main" val="3267419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áy xới đất là gì và những công dụng của máy xới đất - 0966 365 988">
            <a:extLst>
              <a:ext uri="{FF2B5EF4-FFF2-40B4-BE49-F238E27FC236}">
                <a16:creationId xmlns="" xmlns:a16="http://schemas.microsoft.com/office/drawing/2014/main" id="{459FFAA9-BDE0-FA6C-C78B-E733D194DB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48" b="24410"/>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0">
            <a:extLst>
              <a:ext uri="{FF2B5EF4-FFF2-40B4-BE49-F238E27FC236}">
                <a16:creationId xmlns=""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8AB3C2CB-6507-76FA-75CF-69AB593F5EB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BF81404D-E74A-4585-A8CB-772A69F2228E}"/>
              </a:ext>
            </a:extLst>
          </p:cNvPr>
          <p:cNvSpPr txBox="1"/>
          <p:nvPr/>
        </p:nvSpPr>
        <p:spPr>
          <a:xfrm>
            <a:off x="595304" y="5236830"/>
            <a:ext cx="11444095" cy="1606274"/>
          </a:xfrm>
          <a:prstGeom prst="rect">
            <a:avLst/>
          </a:prstGeom>
          <a:noFill/>
        </p:spPr>
        <p:txBody>
          <a:bodyPr wrap="square" rtlCol="0">
            <a:spAutoFit/>
          </a:bodyPr>
          <a:lstStyle>
            <a:defPPr>
              <a:defRPr lang="en-US"/>
            </a:defPPr>
            <a:lvl1pPr>
              <a:lnSpc>
                <a:spcPct val="120000"/>
              </a:lnSpc>
              <a:defRPr sz="3000" b="1">
                <a:solidFill>
                  <a:schemeClr val="bg1"/>
                </a:solidFill>
              </a:defRPr>
            </a:lvl1pPr>
          </a:lstStyle>
          <a:p>
            <a:r>
              <a:rPr lang="vi-VN" sz="2800" dirty="0"/>
              <a:t>Trong trồng trọt, người ta thường làm đất tơi xốp trước khi gieo trồng và tháo nước khi cây bị ngập úng là </a:t>
            </a:r>
            <a:r>
              <a:rPr lang="vi-VN" sz="2800" dirty="0">
                <a:solidFill>
                  <a:srgbClr val="FFFF00"/>
                </a:solidFill>
              </a:rPr>
              <a:t>vì để cây có đủ khí oxygen cho cây hô hấp</a:t>
            </a:r>
            <a:r>
              <a:rPr lang="en-US" sz="2800" dirty="0">
                <a:solidFill>
                  <a:srgbClr val="FFFF00"/>
                </a:solidFill>
              </a:rPr>
              <a:t>.</a:t>
            </a:r>
          </a:p>
        </p:txBody>
      </p:sp>
    </p:spTree>
    <p:extLst>
      <p:ext uri="{BB962C8B-B14F-4D97-AF65-F5344CB8AC3E}">
        <p14:creationId xmlns:p14="http://schemas.microsoft.com/office/powerpoint/2010/main" val="2853026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 xmlns:a16="http://schemas.microsoft.com/office/drawing/2014/main" id="{DBE3D382-8BD1-4827-A3B0-A40D77B397F9}"/>
              </a:ext>
            </a:extLst>
          </p:cNvPr>
          <p:cNvPicPr>
            <a:picLocks noChangeAspect="1"/>
          </p:cNvPicPr>
          <p:nvPr/>
        </p:nvPicPr>
        <p:blipFill rotWithShape="1">
          <a:blip r:embed="rId2">
            <a:extLst>
              <a:ext uri="{28A0092B-C50C-407E-A947-70E740481C1C}">
                <a14:useLocalDpi xmlns:a14="http://schemas.microsoft.com/office/drawing/2010/main" val="0"/>
              </a:ext>
            </a:extLst>
          </a:blip>
          <a:srcRect t="11264"/>
          <a:stretch/>
        </p:blipFill>
        <p:spPr>
          <a:xfrm>
            <a:off x="1424219" y="3532339"/>
            <a:ext cx="3429000" cy="3042769"/>
          </a:xfrm>
          <a:prstGeom prst="rect">
            <a:avLst/>
          </a:prstGeom>
        </p:spPr>
      </p:pic>
      <p:pic>
        <p:nvPicPr>
          <p:cNvPr id="12" name="Picture 11">
            <a:extLst>
              <a:ext uri="{FF2B5EF4-FFF2-40B4-BE49-F238E27FC236}">
                <a16:creationId xmlns="" xmlns:a16="http://schemas.microsoft.com/office/drawing/2014/main" id="{442089BA-CB13-4080-904C-50ADA422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593" y="3147873"/>
            <a:ext cx="5017188" cy="3344792"/>
          </a:xfrm>
          <a:prstGeom prst="rect">
            <a:avLst/>
          </a:prstGeom>
        </p:spPr>
      </p:pic>
      <p:grpSp>
        <p:nvGrpSpPr>
          <p:cNvPr id="8" name="Group 7">
            <a:extLst>
              <a:ext uri="{FF2B5EF4-FFF2-40B4-BE49-F238E27FC236}">
                <a16:creationId xmlns="" xmlns:a16="http://schemas.microsoft.com/office/drawing/2014/main" id="{770DF765-FD01-4DA7-841D-767763A23AC4}"/>
              </a:ext>
            </a:extLst>
          </p:cNvPr>
          <p:cNvGrpSpPr/>
          <p:nvPr/>
        </p:nvGrpSpPr>
        <p:grpSpPr>
          <a:xfrm>
            <a:off x="578316" y="1068312"/>
            <a:ext cx="6121940" cy="835065"/>
            <a:chOff x="2320063" y="1603060"/>
            <a:chExt cx="4948331" cy="835065"/>
          </a:xfrm>
        </p:grpSpPr>
        <p:sp>
          <p:nvSpPr>
            <p:cNvPr id="7" name="Rectangle: Rounded Corners 6">
              <a:extLst>
                <a:ext uri="{FF2B5EF4-FFF2-40B4-BE49-F238E27FC236}">
                  <a16:creationId xmlns="" xmlns:a16="http://schemas.microsoft.com/office/drawing/2014/main" id="{19BBB860-4835-44F6-9FBC-FACBDAA82D22}"/>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514E927-AFC5-4D92-81F0-48110558AF73}"/>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sp>
        <p:nvSpPr>
          <p:cNvPr id="2" name="Isosceles Triangle 1">
            <a:extLst>
              <a:ext uri="{FF2B5EF4-FFF2-40B4-BE49-F238E27FC236}">
                <a16:creationId xmlns=""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 xmlns:a16="http://schemas.microsoft.com/office/drawing/2014/main" id="{20C66059-9658-4BA9-98AA-D85379A0FF1F}"/>
              </a:ext>
            </a:extLst>
          </p:cNvPr>
          <p:cNvSpPr txBox="1"/>
          <p:nvPr/>
        </p:nvSpPr>
        <p:spPr>
          <a:xfrm>
            <a:off x="922397" y="2096503"/>
            <a:ext cx="11297920" cy="461665"/>
          </a:xfrm>
          <a:prstGeom prst="rect">
            <a:avLst/>
          </a:prstGeom>
          <a:noFill/>
        </p:spPr>
        <p:txBody>
          <a:bodyPr wrap="square" rtlCol="0">
            <a:spAutoFit/>
          </a:bodyPr>
          <a:lstStyle/>
          <a:p>
            <a:pPr algn="just"/>
            <a:r>
              <a:rPr lang="vi-VN" sz="2400" b="1" dirty="0"/>
              <a:t>Nồng độ khí CO</a:t>
            </a:r>
            <a:r>
              <a:rPr lang="vi-VN" sz="2400" b="1" baseline="-25000" dirty="0"/>
              <a:t>2</a:t>
            </a:r>
            <a:r>
              <a:rPr lang="vi-VN" sz="2400" b="1" dirty="0"/>
              <a:t> </a:t>
            </a:r>
            <a:r>
              <a:rPr lang="vi-VN" sz="2400" dirty="0"/>
              <a:t>ngoài môi trường từ </a:t>
            </a:r>
            <a:r>
              <a:rPr lang="vi-VN" sz="2400" b="1" dirty="0">
                <a:solidFill>
                  <a:srgbClr val="FF0000"/>
                </a:solidFill>
              </a:rPr>
              <a:t>3% đến 5% </a:t>
            </a:r>
            <a:r>
              <a:rPr lang="vi-VN" sz="2400" dirty="0">
                <a:solidFill>
                  <a:schemeClr val="bg2">
                    <a:lumMod val="25000"/>
                  </a:schemeClr>
                </a:solidFill>
              </a:rPr>
              <a:t>đã </a:t>
            </a:r>
            <a:r>
              <a:rPr lang="vi-VN" sz="2400" b="1" dirty="0">
                <a:solidFill>
                  <a:srgbClr val="FF0000"/>
                </a:solidFill>
              </a:rPr>
              <a:t>gây ra ức chế hô hấp</a:t>
            </a:r>
            <a:endParaRPr lang="en-US" sz="2400" b="1" dirty="0">
              <a:solidFill>
                <a:srgbClr val="FF0000"/>
              </a:solidFill>
            </a:endParaRPr>
          </a:p>
        </p:txBody>
      </p:sp>
      <p:grpSp>
        <p:nvGrpSpPr>
          <p:cNvPr id="4" name="Group 3">
            <a:extLst>
              <a:ext uri="{FF2B5EF4-FFF2-40B4-BE49-F238E27FC236}">
                <a16:creationId xmlns="" xmlns:a16="http://schemas.microsoft.com/office/drawing/2014/main" id="{938F9473-008E-4FC4-8B4D-06B67167EF97}"/>
              </a:ext>
            </a:extLst>
          </p:cNvPr>
          <p:cNvGrpSpPr/>
          <p:nvPr/>
        </p:nvGrpSpPr>
        <p:grpSpPr>
          <a:xfrm>
            <a:off x="558800" y="1068312"/>
            <a:ext cx="835065" cy="835065"/>
            <a:chOff x="558800" y="1068312"/>
            <a:chExt cx="835065" cy="835065"/>
          </a:xfrm>
        </p:grpSpPr>
        <p:sp>
          <p:nvSpPr>
            <p:cNvPr id="5" name="Oval 4">
              <a:extLst>
                <a:ext uri="{FF2B5EF4-FFF2-40B4-BE49-F238E27FC236}">
                  <a16:creationId xmlns=""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ubble chart&#10;&#10;Description automatically generated">
              <a:extLst>
                <a:ext uri="{FF2B5EF4-FFF2-40B4-BE49-F238E27FC236}">
                  <a16:creationId xmlns="" xmlns:a16="http://schemas.microsoft.com/office/drawing/2014/main" id="{1574BCE3-078F-4F23-A7AB-ADE80F5FCF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sp>
        <p:nvSpPr>
          <p:cNvPr id="11" name="TextBox 10">
            <a:extLst>
              <a:ext uri="{FF2B5EF4-FFF2-40B4-BE49-F238E27FC236}">
                <a16:creationId xmlns="" xmlns:a16="http://schemas.microsoft.com/office/drawing/2014/main" id="{CF8CE396-7129-4774-AA63-FA5C081AE207}"/>
              </a:ext>
            </a:extLst>
          </p:cNvPr>
          <p:cNvSpPr txBox="1"/>
          <p:nvPr/>
        </p:nvSpPr>
        <p:spPr>
          <a:xfrm>
            <a:off x="922397" y="2751294"/>
            <a:ext cx="11297920" cy="461665"/>
          </a:xfrm>
          <a:prstGeom prst="rect">
            <a:avLst/>
          </a:prstGeom>
          <a:noFill/>
        </p:spPr>
        <p:txBody>
          <a:bodyPr wrap="square" rtlCol="0">
            <a:spAutoFit/>
          </a:bodyPr>
          <a:lstStyle/>
          <a:p>
            <a:pPr algn="just"/>
            <a:r>
              <a:rPr lang="vi-VN" sz="2400" b="1" dirty="0"/>
              <a:t>Nồng độ carbon dioxide </a:t>
            </a:r>
            <a:r>
              <a:rPr lang="vi-VN" sz="2400" dirty="0"/>
              <a:t>trong không khí </a:t>
            </a:r>
            <a:r>
              <a:rPr lang="vi-VN" sz="2400" b="1" dirty="0">
                <a:solidFill>
                  <a:srgbClr val="3A8107"/>
                </a:solidFill>
              </a:rPr>
              <a:t>thuận lợi cho hô hấp tế bào là 0.03%</a:t>
            </a:r>
          </a:p>
        </p:txBody>
      </p:sp>
      <p:grpSp>
        <p:nvGrpSpPr>
          <p:cNvPr id="17" name="Group 16">
            <a:extLst>
              <a:ext uri="{FF2B5EF4-FFF2-40B4-BE49-F238E27FC236}">
                <a16:creationId xmlns="" xmlns:a16="http://schemas.microsoft.com/office/drawing/2014/main" id="{236C9B9C-C621-4C9C-9C1E-631B46D7D103}"/>
              </a:ext>
            </a:extLst>
          </p:cNvPr>
          <p:cNvGrpSpPr/>
          <p:nvPr/>
        </p:nvGrpSpPr>
        <p:grpSpPr>
          <a:xfrm>
            <a:off x="447040" y="2157378"/>
            <a:ext cx="329588" cy="329588"/>
            <a:chOff x="447040" y="2157378"/>
            <a:chExt cx="329588" cy="329588"/>
          </a:xfrm>
        </p:grpSpPr>
        <p:sp>
          <p:nvSpPr>
            <p:cNvPr id="15" name="Oval 14">
              <a:extLst>
                <a:ext uri="{FF2B5EF4-FFF2-40B4-BE49-F238E27FC236}">
                  <a16:creationId xmlns="" xmlns:a16="http://schemas.microsoft.com/office/drawing/2014/main" id="{447A9592-28B4-43B7-A326-B5E981B491C3}"/>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716D3C22-14D5-4D81-972A-3BCCA26BF68E}"/>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 xmlns:a16="http://schemas.microsoft.com/office/drawing/2014/main" id="{E180EB13-1379-4876-AD34-61A41443099D}"/>
              </a:ext>
            </a:extLst>
          </p:cNvPr>
          <p:cNvGrpSpPr/>
          <p:nvPr/>
        </p:nvGrpSpPr>
        <p:grpSpPr>
          <a:xfrm>
            <a:off x="447040" y="2816521"/>
            <a:ext cx="329588" cy="329588"/>
            <a:chOff x="447040" y="2157378"/>
            <a:chExt cx="329588" cy="329588"/>
          </a:xfrm>
        </p:grpSpPr>
        <p:sp>
          <p:nvSpPr>
            <p:cNvPr id="19" name="Oval 18">
              <a:extLst>
                <a:ext uri="{FF2B5EF4-FFF2-40B4-BE49-F238E27FC236}">
                  <a16:creationId xmlns="" xmlns:a16="http://schemas.microsoft.com/office/drawing/2014/main" id="{10C30F9B-7759-4978-AD75-E002D2C7F65F}"/>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B6B1E173-8791-49DC-8F87-5742F5BB3D0A}"/>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601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4*#ppt_w"/>
                                          </p:val>
                                        </p:tav>
                                        <p:tav tm="100000">
                                          <p:val>
                                            <p:strVal val="#ppt_w"/>
                                          </p:val>
                                        </p:tav>
                                      </p:tavLst>
                                    </p:anim>
                                    <p:anim calcmode="lin" valueType="num">
                                      <p:cBhvr>
                                        <p:cTn id="20" dur="500" fill="hold"/>
                                        <p:tgtEl>
                                          <p:spTgt spid="17"/>
                                        </p:tgtEl>
                                        <p:attrNameLst>
                                          <p:attrName>ppt_h</p:attrName>
                                        </p:attrNameLst>
                                      </p:cBhvr>
                                      <p:tavLst>
                                        <p:tav tm="0">
                                          <p:val>
                                            <p:strVal val="4*#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jellyfish&#10;&#10;Description automatically generated with low confidence">
            <a:extLst>
              <a:ext uri="{FF2B5EF4-FFF2-40B4-BE49-F238E27FC236}">
                <a16:creationId xmlns="" xmlns:a16="http://schemas.microsoft.com/office/drawing/2014/main" id="{29E875CE-FB3E-45BA-9F29-77D6EAC4B289}"/>
              </a:ext>
            </a:extLst>
          </p:cNvPr>
          <p:cNvPicPr>
            <a:picLocks noChangeAspect="1"/>
          </p:cNvPicPr>
          <p:nvPr/>
        </p:nvPicPr>
        <p:blipFill rotWithShape="1">
          <a:blip r:embed="rId2">
            <a:extLst>
              <a:ext uri="{28A0092B-C50C-407E-A947-70E740481C1C}">
                <a14:useLocalDpi xmlns:a14="http://schemas.microsoft.com/office/drawing/2010/main" val="0"/>
              </a:ext>
            </a:extLst>
          </a:blip>
          <a:srcRect t="13959" b="11055"/>
          <a:stretch/>
        </p:blipFill>
        <p:spPr>
          <a:xfrm>
            <a:off x="20" y="1282"/>
            <a:ext cx="12191980" cy="6856718"/>
          </a:xfrm>
          <a:prstGeom prst="rect">
            <a:avLst/>
          </a:prstGeom>
        </p:spPr>
      </p:pic>
      <p:grpSp>
        <p:nvGrpSpPr>
          <p:cNvPr id="7" name="Group 6">
            <a:extLst>
              <a:ext uri="{FF2B5EF4-FFF2-40B4-BE49-F238E27FC236}">
                <a16:creationId xmlns="" xmlns:a16="http://schemas.microsoft.com/office/drawing/2014/main" id="{B38E85EB-AB4D-4B9E-B287-D731E55DCB83}"/>
              </a:ext>
            </a:extLst>
          </p:cNvPr>
          <p:cNvGrpSpPr/>
          <p:nvPr/>
        </p:nvGrpSpPr>
        <p:grpSpPr>
          <a:xfrm>
            <a:off x="812800" y="1188720"/>
            <a:ext cx="5600526" cy="4022107"/>
            <a:chOff x="812800" y="1188720"/>
            <a:chExt cx="4897120" cy="4856480"/>
          </a:xfrm>
        </p:grpSpPr>
        <p:sp>
          <p:nvSpPr>
            <p:cNvPr id="4" name="Rectangle 3">
              <a:extLst>
                <a:ext uri="{FF2B5EF4-FFF2-40B4-BE49-F238E27FC236}">
                  <a16:creationId xmlns="" xmlns:a16="http://schemas.microsoft.com/office/drawing/2014/main" id="{92D6A4B6-F3FC-41ED-910C-8745B918A138}"/>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17B79E2-9DF8-492F-8574-A8EC88CABD1F}"/>
                </a:ext>
              </a:extLst>
            </p:cNvPr>
            <p:cNvSpPr txBox="1"/>
            <p:nvPr/>
          </p:nvSpPr>
          <p:spPr>
            <a:xfrm>
              <a:off x="1215025" y="1829839"/>
              <a:ext cx="4121063" cy="3818899"/>
            </a:xfrm>
            <a:prstGeom prst="rect">
              <a:avLst/>
            </a:prstGeom>
            <a:noFill/>
          </p:spPr>
          <p:txBody>
            <a:bodyPr wrap="square" rtlCol="0">
              <a:spAutoFit/>
            </a:bodyPr>
            <a:lstStyle/>
            <a:p>
              <a:pPr algn="just">
                <a:lnSpc>
                  <a:spcPct val="120000"/>
                </a:lnSpc>
              </a:pPr>
              <a:r>
                <a:rPr lang="vi-VN" sz="2400" b="1" i="1" dirty="0">
                  <a:solidFill>
                    <a:schemeClr val="bg1"/>
                  </a:solidFill>
                </a:rPr>
                <a:t>Ở người và động vật, khi nồng độ khí CO</a:t>
              </a:r>
              <a:r>
                <a:rPr lang="vi-VN" sz="2400" b="1" i="1" baseline="-25000" dirty="0">
                  <a:solidFill>
                    <a:schemeClr val="bg1"/>
                  </a:solidFill>
                </a:rPr>
                <a:t>2</a:t>
              </a:r>
              <a:r>
                <a:rPr lang="vi-VN" sz="2400" b="1" i="1" dirty="0">
                  <a:solidFill>
                    <a:schemeClr val="bg1"/>
                  </a:solidFill>
                </a:rPr>
                <a:t> cao sẽ dẫn tới tình trạng </a:t>
              </a:r>
              <a:r>
                <a:rPr lang="vi-VN" sz="2400" b="1" i="1" dirty="0">
                  <a:solidFill>
                    <a:srgbClr val="FFC000"/>
                  </a:solidFill>
                </a:rPr>
                <a:t>CO</a:t>
              </a:r>
              <a:r>
                <a:rPr lang="vi-VN" sz="2400" b="1" i="1" baseline="-25000" dirty="0">
                  <a:solidFill>
                    <a:srgbClr val="FFC000"/>
                  </a:solidFill>
                </a:rPr>
                <a:t>2</a:t>
              </a:r>
              <a:r>
                <a:rPr lang="vi-VN" sz="2400" b="1" i="1" dirty="0">
                  <a:solidFill>
                    <a:srgbClr val="FFC000"/>
                  </a:solidFill>
                </a:rPr>
                <a:t> cạnh tranh với O</a:t>
              </a:r>
              <a:r>
                <a:rPr lang="vi-VN" sz="2400" b="1" i="1" baseline="-25000" dirty="0">
                  <a:solidFill>
                    <a:srgbClr val="FFC000"/>
                  </a:solidFill>
                </a:rPr>
                <a:t>2</a:t>
              </a:r>
              <a:r>
                <a:rPr lang="vi-VN" sz="2400" b="1" i="1" dirty="0">
                  <a:solidFill>
                    <a:srgbClr val="FFC000"/>
                  </a:solidFill>
                </a:rPr>
                <a:t> </a:t>
              </a:r>
              <a:r>
                <a:rPr lang="vi-VN" sz="2400" b="1" i="1" dirty="0">
                  <a:solidFill>
                    <a:schemeClr val="bg1"/>
                  </a:solidFill>
                </a:rPr>
                <a:t>để liên kết với các tế bào hồng cầu, cơ thể bị thiếu khí O</a:t>
              </a:r>
              <a:r>
                <a:rPr lang="vi-VN" sz="2400" b="1" i="1" baseline="-25000" dirty="0">
                  <a:solidFill>
                    <a:schemeClr val="bg1"/>
                  </a:solidFill>
                </a:rPr>
                <a:t>2</a:t>
              </a:r>
              <a:r>
                <a:rPr lang="vi-VN" sz="2400" b="1" i="1" dirty="0">
                  <a:solidFill>
                    <a:schemeClr val="bg1"/>
                  </a:solidFill>
                </a:rPr>
                <a:t> ảnh hưởng đến quá trình hô hấp, gây nguy hiểm đến tính mạng</a:t>
              </a:r>
              <a:endParaRPr lang="en-US" sz="2400" b="1" i="1" dirty="0">
                <a:solidFill>
                  <a:schemeClr val="bg1"/>
                </a:solidFill>
              </a:endParaRPr>
            </a:p>
          </p:txBody>
        </p:sp>
        <p:sp>
          <p:nvSpPr>
            <p:cNvPr id="6" name="Freeform: Shape 5">
              <a:extLst>
                <a:ext uri="{FF2B5EF4-FFF2-40B4-BE49-F238E27FC236}">
                  <a16:creationId xmlns="" xmlns:a16="http://schemas.microsoft.com/office/drawing/2014/main" id="{71B020D8-BC99-4663-8913-C1B8046FDA89}"/>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 xmlns:a16="http://schemas.microsoft.com/office/drawing/2014/main" id="{F0B56D6B-0844-4F05-8489-FC3DF7D4568F}"/>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215325"/>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indow, indoor, green, plant&#10;&#10;Description automatically generated">
            <a:extLst>
              <a:ext uri="{FF2B5EF4-FFF2-40B4-BE49-F238E27FC236}">
                <a16:creationId xmlns="" xmlns:a16="http://schemas.microsoft.com/office/drawing/2014/main" id="{0C9B2C87-94CC-43AF-87A3-7C7EA029BC81}"/>
              </a:ext>
            </a:extLst>
          </p:cNvPr>
          <p:cNvPicPr>
            <a:picLocks noChangeAspect="1"/>
          </p:cNvPicPr>
          <p:nvPr/>
        </p:nvPicPr>
        <p:blipFill rotWithShape="1">
          <a:blip r:embed="rId2">
            <a:extLst>
              <a:ext uri="{28A0092B-C50C-407E-A947-70E740481C1C}">
                <a14:useLocalDpi xmlns:a14="http://schemas.microsoft.com/office/drawing/2010/main" val="0"/>
              </a:ext>
            </a:extLst>
          </a:blip>
          <a:srcRect t="3661" b="12085"/>
          <a:stretch/>
        </p:blipFill>
        <p:spPr>
          <a:xfrm>
            <a:off x="20" y="1282"/>
            <a:ext cx="12191980" cy="6856718"/>
          </a:xfrm>
          <a:prstGeom prst="rect">
            <a:avLst/>
          </a:prstGeom>
        </p:spPr>
      </p:pic>
      <p:grpSp>
        <p:nvGrpSpPr>
          <p:cNvPr id="7" name="Group 6">
            <a:extLst>
              <a:ext uri="{FF2B5EF4-FFF2-40B4-BE49-F238E27FC236}">
                <a16:creationId xmlns="" xmlns:a16="http://schemas.microsoft.com/office/drawing/2014/main" id="{DFF077F1-18C7-4F91-B459-AD907D40A98A}"/>
              </a:ext>
            </a:extLst>
          </p:cNvPr>
          <p:cNvGrpSpPr/>
          <p:nvPr/>
        </p:nvGrpSpPr>
        <p:grpSpPr>
          <a:xfrm>
            <a:off x="0" y="4404049"/>
            <a:ext cx="7119257" cy="1163631"/>
            <a:chOff x="0" y="4404049"/>
            <a:chExt cx="7119257" cy="1163631"/>
          </a:xfrm>
        </p:grpSpPr>
        <p:sp>
          <p:nvSpPr>
            <p:cNvPr id="5" name="Rectangle 4">
              <a:extLst>
                <a:ext uri="{FF2B5EF4-FFF2-40B4-BE49-F238E27FC236}">
                  <a16:creationId xmlns="" xmlns:a16="http://schemas.microsoft.com/office/drawing/2014/main" id="{9DE0AD9B-07E1-4882-B9B3-42C1A06136BD}"/>
                </a:ext>
              </a:extLst>
            </p:cNvPr>
            <p:cNvSpPr/>
            <p:nvPr/>
          </p:nvSpPr>
          <p:spPr>
            <a:xfrm>
              <a:off x="0" y="4404049"/>
              <a:ext cx="7119257" cy="11636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47AA9D45-533A-43BC-97FB-226627BB7DC7}"/>
                </a:ext>
              </a:extLst>
            </p:cNvPr>
            <p:cNvSpPr txBox="1"/>
            <p:nvPr/>
          </p:nvSpPr>
          <p:spPr>
            <a:xfrm>
              <a:off x="701040" y="4532787"/>
              <a:ext cx="6309187" cy="946798"/>
            </a:xfrm>
            <a:prstGeom prst="rect">
              <a:avLst/>
            </a:prstGeom>
            <a:noFill/>
          </p:spPr>
          <p:txBody>
            <a:bodyPr wrap="square" rtlCol="0">
              <a:spAutoFit/>
            </a:bodyPr>
            <a:lstStyle/>
            <a:p>
              <a:pPr>
                <a:lnSpc>
                  <a:spcPct val="120000"/>
                </a:lnSpc>
              </a:pPr>
              <a:r>
                <a:rPr lang="vi-VN" sz="2400" b="1" i="1" dirty="0">
                  <a:solidFill>
                    <a:schemeClr val="bg1"/>
                  </a:solidFill>
                </a:rPr>
                <a:t>Vì sao không nên để nhiều hoa hoặc cây xanh trong phòng ngủ kín?</a:t>
              </a:r>
              <a:endParaRPr lang="en-US" sz="2400" b="1" i="1" dirty="0">
                <a:solidFill>
                  <a:schemeClr val="bg1"/>
                </a:solidFill>
              </a:endParaRPr>
            </a:p>
          </p:txBody>
        </p:sp>
        <p:sp>
          <p:nvSpPr>
            <p:cNvPr id="6" name="Rectangle 5">
              <a:extLst>
                <a:ext uri="{FF2B5EF4-FFF2-40B4-BE49-F238E27FC236}">
                  <a16:creationId xmlns="" xmlns:a16="http://schemas.microsoft.com/office/drawing/2014/main" id="{7F2DBA7B-0A78-495E-984D-2652D172F929}"/>
                </a:ext>
              </a:extLst>
            </p:cNvPr>
            <p:cNvSpPr/>
            <p:nvPr/>
          </p:nvSpPr>
          <p:spPr>
            <a:xfrm>
              <a:off x="0" y="4404049"/>
              <a:ext cx="406400" cy="116363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10536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ng thủy phòng ngủ 【10 điều kiêng kỵ 】 Nhất định phải biết">
            <a:extLst>
              <a:ext uri="{FF2B5EF4-FFF2-40B4-BE49-F238E27FC236}">
                <a16:creationId xmlns="" xmlns:a16="http://schemas.microsoft.com/office/drawing/2014/main" id="{74826BCA-FA8A-C723-56D0-81D3D9CE3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4" b="134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02">
            <a:extLst>
              <a:ext uri="{FF2B5EF4-FFF2-40B4-BE49-F238E27FC236}">
                <a16:creationId xmlns=""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 xmlns:a16="http://schemas.microsoft.com/office/drawing/2014/main" id="{80982E36-7417-9B5E-FECF-6FEE1D60882F}"/>
              </a:ext>
            </a:extLst>
          </p:cNvPr>
          <p:cNvGrpSpPr/>
          <p:nvPr/>
        </p:nvGrpSpPr>
        <p:grpSpPr>
          <a:xfrm>
            <a:off x="363255" y="726510"/>
            <a:ext cx="7077205" cy="4960306"/>
            <a:chOff x="812800" y="1188720"/>
            <a:chExt cx="4897120" cy="4856480"/>
          </a:xfrm>
        </p:grpSpPr>
        <p:sp>
          <p:nvSpPr>
            <p:cNvPr id="14" name="Rectangle 13">
              <a:extLst>
                <a:ext uri="{FF2B5EF4-FFF2-40B4-BE49-F238E27FC236}">
                  <a16:creationId xmlns="" xmlns:a16="http://schemas.microsoft.com/office/drawing/2014/main" id="{F5E4B594-BB3D-9C80-AFCC-04051C05E014}"/>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 xmlns:a16="http://schemas.microsoft.com/office/drawing/2014/main" id="{659059A9-74C1-562C-29AB-642C01158850}"/>
                </a:ext>
              </a:extLst>
            </p:cNvPr>
            <p:cNvSpPr txBox="1"/>
            <p:nvPr/>
          </p:nvSpPr>
          <p:spPr>
            <a:xfrm>
              <a:off x="1242767" y="1624086"/>
              <a:ext cx="4148196" cy="3964430"/>
            </a:xfrm>
            <a:prstGeom prst="rect">
              <a:avLst/>
            </a:prstGeom>
            <a:noFill/>
          </p:spPr>
          <p:txBody>
            <a:bodyPr wrap="square" rtlCol="0" anchor="ctr">
              <a:spAutoFit/>
            </a:bodyPr>
            <a:lstStyle/>
            <a:p>
              <a:pPr algn="just">
                <a:lnSpc>
                  <a:spcPct val="120000"/>
                </a:lnSpc>
              </a:pPr>
              <a:r>
                <a:rPr lang="vi-VN" sz="2400" b="1" i="1" dirty="0">
                  <a:solidFill>
                    <a:schemeClr val="bg1"/>
                  </a:solidFill>
                  <a:effectLst/>
                </a:rPr>
                <a:t>Trong phòng ngủ kín để nhiều cây hoặc hoa, </a:t>
              </a:r>
              <a:r>
                <a:rPr lang="vi-VN" sz="2400" b="1" i="1" dirty="0">
                  <a:solidFill>
                    <a:srgbClr val="FFFF00"/>
                  </a:solidFill>
                  <a:effectLst/>
                </a:rPr>
                <a:t>ban đêm cây không quang hợp</a:t>
              </a:r>
              <a:r>
                <a:rPr lang="vi-VN" sz="2400" b="1" i="1" dirty="0">
                  <a:solidFill>
                    <a:schemeClr val="bg1"/>
                  </a:solidFill>
                  <a:effectLst/>
                </a:rPr>
                <a:t>, chỉ có hiện tượng hô hấp được thực hiện, </a:t>
              </a:r>
              <a:r>
                <a:rPr lang="vi-VN" sz="2400" b="1" i="1" dirty="0">
                  <a:solidFill>
                    <a:srgbClr val="FFFF00"/>
                  </a:solidFill>
                  <a:effectLst/>
                </a:rPr>
                <a:t>cây sẽ lấy khí oxi </a:t>
              </a:r>
              <a:r>
                <a:rPr lang="vi-VN" sz="2400" b="1" i="1" dirty="0">
                  <a:solidFill>
                    <a:schemeClr val="bg1"/>
                  </a:solidFill>
                  <a:effectLst/>
                </a:rPr>
                <a:t>của không khí trong phòng và thải ra nhiều khí CO</a:t>
              </a:r>
              <a:r>
                <a:rPr lang="vi-VN" sz="2400" b="1" i="1" baseline="-25000" dirty="0">
                  <a:solidFill>
                    <a:schemeClr val="bg1"/>
                  </a:solidFill>
                  <a:effectLst/>
                </a:rPr>
                <a:t>2</a:t>
              </a:r>
              <a:r>
                <a:rPr lang="vi-VN" sz="2400" b="1" i="1" dirty="0">
                  <a:solidFill>
                    <a:schemeClr val="bg1"/>
                  </a:solidFill>
                  <a:effectLst/>
                </a:rPr>
                <a:t>. Nếu đóng kín cửa, không khí trong phòng sẽ bị </a:t>
              </a:r>
              <a:r>
                <a:rPr lang="vi-VN" sz="2400" b="1" i="1" dirty="0">
                  <a:solidFill>
                    <a:srgbClr val="FFFF00"/>
                  </a:solidFill>
                  <a:effectLst/>
                </a:rPr>
                <a:t>thiếu khí O</a:t>
              </a:r>
              <a:r>
                <a:rPr lang="vi-VN" sz="2400" b="1" i="1" baseline="-25000" dirty="0">
                  <a:solidFill>
                    <a:srgbClr val="FFFF00"/>
                  </a:solidFill>
                  <a:effectLst/>
                </a:rPr>
                <a:t>2</a:t>
              </a:r>
              <a:r>
                <a:rPr lang="vi-VN" sz="2400" b="1" i="1" dirty="0">
                  <a:solidFill>
                    <a:srgbClr val="FFFF00"/>
                  </a:solidFill>
                  <a:effectLst/>
                </a:rPr>
                <a:t> và rất nhiều khí CO</a:t>
              </a:r>
              <a:r>
                <a:rPr lang="vi-VN" sz="2400" b="1" i="1" baseline="-25000" dirty="0">
                  <a:solidFill>
                    <a:srgbClr val="FFFF00"/>
                  </a:solidFill>
                  <a:effectLst/>
                </a:rPr>
                <a:t>2</a:t>
              </a:r>
              <a:r>
                <a:rPr lang="vi-VN" sz="2400" b="1" i="1" dirty="0">
                  <a:solidFill>
                    <a:schemeClr val="bg1"/>
                  </a:solidFill>
                  <a:effectLst/>
                </a:rPr>
                <a:t> nên người ngủ </a:t>
              </a:r>
              <a:r>
                <a:rPr lang="vi-VN" sz="2400" b="1" i="1" dirty="0">
                  <a:solidFill>
                    <a:srgbClr val="FFFF00"/>
                  </a:solidFill>
                  <a:effectLst/>
                </a:rPr>
                <a:t>dễ bị ngạt</a:t>
              </a:r>
              <a:r>
                <a:rPr lang="vi-VN" sz="2400" b="1" i="1" dirty="0">
                  <a:solidFill>
                    <a:schemeClr val="bg1"/>
                  </a:solidFill>
                  <a:effectLst/>
                </a:rPr>
                <a:t>, có thể </a:t>
              </a:r>
              <a:r>
                <a:rPr lang="vi-VN" sz="2400" b="1" i="1" dirty="0">
                  <a:solidFill>
                    <a:srgbClr val="FFFF00"/>
                  </a:solidFill>
                  <a:effectLst/>
                </a:rPr>
                <a:t>chết.</a:t>
              </a:r>
              <a:endParaRPr lang="en-US" sz="2400" b="1" i="1" dirty="0">
                <a:solidFill>
                  <a:srgbClr val="FFFF00"/>
                </a:solidFill>
              </a:endParaRPr>
            </a:p>
          </p:txBody>
        </p:sp>
        <p:sp>
          <p:nvSpPr>
            <p:cNvPr id="16" name="Freeform: Shape 15">
              <a:extLst>
                <a:ext uri="{FF2B5EF4-FFF2-40B4-BE49-F238E27FC236}">
                  <a16:creationId xmlns="" xmlns:a16="http://schemas.microsoft.com/office/drawing/2014/main" id="{7247A742-2C1C-FE60-EB38-F2529E213805}"/>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 xmlns:a16="http://schemas.microsoft.com/office/drawing/2014/main" id="{5BCF40B8-3283-18E4-F401-7467C22DF186}"/>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487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70DF765-FD01-4DA7-841D-767763A23AC4}"/>
              </a:ext>
            </a:extLst>
          </p:cNvPr>
          <p:cNvGrpSpPr/>
          <p:nvPr/>
        </p:nvGrpSpPr>
        <p:grpSpPr>
          <a:xfrm>
            <a:off x="578316" y="1068312"/>
            <a:ext cx="2675424" cy="835065"/>
            <a:chOff x="2320063" y="1603060"/>
            <a:chExt cx="2162531" cy="835065"/>
          </a:xfrm>
        </p:grpSpPr>
        <p:sp>
          <p:nvSpPr>
            <p:cNvPr id="7" name="Rectangle: Rounded Corners 6">
              <a:extLst>
                <a:ext uri="{FF2B5EF4-FFF2-40B4-BE49-F238E27FC236}">
                  <a16:creationId xmlns="" xmlns:a16="http://schemas.microsoft.com/office/drawing/2014/main" id="{19BBB860-4835-44F6-9FBC-FACBDAA82D22}"/>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514E927-AFC5-4D92-81F0-48110558AF73}"/>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sp>
        <p:nvSpPr>
          <p:cNvPr id="2" name="Isosceles Triangle 1">
            <a:extLst>
              <a:ext uri="{FF2B5EF4-FFF2-40B4-BE49-F238E27FC236}">
                <a16:creationId xmlns=""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 xmlns:a16="http://schemas.microsoft.com/office/drawing/2014/main" id="{20C66059-9658-4BA9-98AA-D85379A0FF1F}"/>
              </a:ext>
            </a:extLst>
          </p:cNvPr>
          <p:cNvSpPr txBox="1"/>
          <p:nvPr/>
        </p:nvSpPr>
        <p:spPr>
          <a:xfrm>
            <a:off x="578316" y="2090075"/>
            <a:ext cx="9410323" cy="461665"/>
          </a:xfrm>
          <a:prstGeom prst="rect">
            <a:avLst/>
          </a:prstGeom>
          <a:noFill/>
        </p:spPr>
        <p:txBody>
          <a:bodyPr wrap="square" rtlCol="0">
            <a:spAutoFit/>
          </a:bodyPr>
          <a:lstStyle/>
          <a:p>
            <a:pPr algn="just"/>
            <a:r>
              <a:rPr lang="vi-VN" sz="2400" b="1" dirty="0"/>
              <a:t>Nhiệt độ </a:t>
            </a:r>
            <a:r>
              <a:rPr lang="vi-VN" sz="2400" dirty="0"/>
              <a:t>quá cao hoặc quá thấp đều ảnh hưởng đến hô hấp tế bào.</a:t>
            </a:r>
            <a:endParaRPr lang="en-US" sz="2400" b="1" dirty="0"/>
          </a:p>
        </p:txBody>
      </p:sp>
      <p:grpSp>
        <p:nvGrpSpPr>
          <p:cNvPr id="13" name="Group 12">
            <a:extLst>
              <a:ext uri="{FF2B5EF4-FFF2-40B4-BE49-F238E27FC236}">
                <a16:creationId xmlns="" xmlns:a16="http://schemas.microsoft.com/office/drawing/2014/main" id="{130A1079-1E3E-4EC6-BF99-FDE57C6F3F92}"/>
              </a:ext>
            </a:extLst>
          </p:cNvPr>
          <p:cNvGrpSpPr/>
          <p:nvPr/>
        </p:nvGrpSpPr>
        <p:grpSpPr>
          <a:xfrm>
            <a:off x="558800" y="1068312"/>
            <a:ext cx="835065" cy="835065"/>
            <a:chOff x="558800" y="1068312"/>
            <a:chExt cx="835065" cy="835065"/>
          </a:xfrm>
        </p:grpSpPr>
        <p:sp>
          <p:nvSpPr>
            <p:cNvPr id="5" name="Oval 4">
              <a:extLst>
                <a:ext uri="{FF2B5EF4-FFF2-40B4-BE49-F238E27FC236}">
                  <a16:creationId xmlns=""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5">
              <a:extLst>
                <a:ext uri="{FF2B5EF4-FFF2-40B4-BE49-F238E27FC236}">
                  <a16:creationId xmlns="" xmlns:a16="http://schemas.microsoft.com/office/drawing/2014/main" id="{0B7D841A-A1CD-4874-8AC8-6C3BA1E31E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9008" y="1174195"/>
              <a:ext cx="398907" cy="623293"/>
            </a:xfrm>
            <a:prstGeom prst="rect">
              <a:avLst/>
            </a:prstGeom>
          </p:spPr>
        </p:pic>
      </p:grpSp>
      <p:sp>
        <p:nvSpPr>
          <p:cNvPr id="22" name="TextBox 21">
            <a:extLst>
              <a:ext uri="{FF2B5EF4-FFF2-40B4-BE49-F238E27FC236}">
                <a16:creationId xmlns="" xmlns:a16="http://schemas.microsoft.com/office/drawing/2014/main" id="{7F49ED82-AD33-46FB-97B6-BA52F0C5ACC6}"/>
              </a:ext>
            </a:extLst>
          </p:cNvPr>
          <p:cNvSpPr txBox="1"/>
          <p:nvPr/>
        </p:nvSpPr>
        <p:spPr>
          <a:xfrm>
            <a:off x="620673" y="3067630"/>
            <a:ext cx="984607" cy="461665"/>
          </a:xfrm>
          <a:prstGeom prst="rect">
            <a:avLst/>
          </a:prstGeom>
          <a:solidFill>
            <a:srgbClr val="3A8107"/>
          </a:solidFill>
        </p:spPr>
        <p:txBody>
          <a:bodyPr wrap="square" rtlCol="0">
            <a:spAutoFit/>
          </a:bodyPr>
          <a:lstStyle/>
          <a:p>
            <a:pPr algn="just"/>
            <a:r>
              <a:rPr lang="vi-VN" sz="2400" i="1">
                <a:solidFill>
                  <a:schemeClr val="bg1"/>
                </a:solidFill>
              </a:rPr>
              <a:t>Ví dụ:</a:t>
            </a:r>
            <a:endParaRPr lang="en-US" sz="2400" b="1" i="1">
              <a:solidFill>
                <a:schemeClr val="bg1"/>
              </a:solidFill>
            </a:endParaRPr>
          </a:p>
        </p:txBody>
      </p:sp>
      <p:sp>
        <p:nvSpPr>
          <p:cNvPr id="23" name="TextBox 22">
            <a:extLst>
              <a:ext uri="{FF2B5EF4-FFF2-40B4-BE49-F238E27FC236}">
                <a16:creationId xmlns="" xmlns:a16="http://schemas.microsoft.com/office/drawing/2014/main" id="{7640C70E-AF3E-468E-9417-6BE8C38EB609}"/>
              </a:ext>
            </a:extLst>
          </p:cNvPr>
          <p:cNvSpPr txBox="1"/>
          <p:nvPr/>
        </p:nvSpPr>
        <p:spPr>
          <a:xfrm>
            <a:off x="578316" y="3967367"/>
            <a:ext cx="8723754" cy="461665"/>
          </a:xfrm>
          <a:prstGeom prst="rect">
            <a:avLst/>
          </a:prstGeom>
          <a:noFill/>
        </p:spPr>
        <p:txBody>
          <a:bodyPr wrap="square" rtlCol="0">
            <a:spAutoFit/>
          </a:bodyPr>
          <a:lstStyle/>
          <a:p>
            <a:pPr algn="just"/>
            <a:r>
              <a:rPr lang="vi-VN" sz="2400" dirty="0"/>
              <a:t>Khi nhiệt độ cơ thể </a:t>
            </a:r>
            <a:r>
              <a:rPr lang="vi-VN" sz="2400" b="1" dirty="0">
                <a:solidFill>
                  <a:srgbClr val="FF0000"/>
                </a:solidFill>
              </a:rPr>
              <a:t>trên 40</a:t>
            </a:r>
            <a:r>
              <a:rPr lang="vi-VN" sz="2400" b="1" dirty="0">
                <a:solidFill>
                  <a:srgbClr val="FF0000"/>
                </a:solidFill>
                <a:sym typeface="Symbol" panose="05050102010706020507" pitchFamily="18" charset="2"/>
              </a:rPr>
              <a:t>C</a:t>
            </a:r>
            <a:r>
              <a:rPr lang="vi-VN" sz="2400" dirty="0">
                <a:solidFill>
                  <a:schemeClr val="bg2">
                    <a:lumMod val="25000"/>
                  </a:schemeClr>
                </a:solidFill>
                <a:sym typeface="Symbol" panose="05050102010706020507" pitchFamily="18" charset="2"/>
              </a:rPr>
              <a:t>, </a:t>
            </a:r>
            <a:r>
              <a:rPr lang="vi-VN" sz="2400" dirty="0">
                <a:sym typeface="Symbol" panose="05050102010706020507" pitchFamily="18" charset="2"/>
              </a:rPr>
              <a:t>hô hấp tế bào gặp khó khăn</a:t>
            </a:r>
            <a:endParaRPr lang="en-US" sz="2400" b="1" dirty="0"/>
          </a:p>
        </p:txBody>
      </p:sp>
      <p:pic>
        <p:nvPicPr>
          <p:cNvPr id="26" name="Picture 25" descr="A person holding a sunflower&#10;&#10;Description automatically generated with medium confidence">
            <a:extLst>
              <a:ext uri="{FF2B5EF4-FFF2-40B4-BE49-F238E27FC236}">
                <a16:creationId xmlns="" xmlns:a16="http://schemas.microsoft.com/office/drawing/2014/main" id="{99C22932-9770-4293-8430-22E94121AE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2" b="89951" l="9804" r="89706">
                        <a14:foregroundMark x1="36438" y1="10539" x2="36438" y2="10539"/>
                        <a14:foregroundMark x1="38889" y1="9069" x2="38889" y2="9069"/>
                        <a14:foregroundMark x1="36601" y1="5392" x2="38889" y2="28186"/>
                        <a14:foregroundMark x1="24183" y1="79657" x2="24183" y2="79657"/>
                        <a14:foregroundMark x1="37092" y1="86029" x2="37092" y2="86029"/>
                        <a14:backgroundMark x1="27614" y1="92647" x2="27614" y2="92647"/>
                        <a14:backgroundMark x1="26961" y1="90931" x2="30882" y2="94363"/>
                        <a14:backgroundMark x1="31209" y1="92647" x2="25000" y2="91912"/>
                        <a14:backgroundMark x1="33497" y1="71814" x2="33497" y2="71814"/>
                        <a14:backgroundMark x1="37418" y1="79902" x2="37418" y2="79902"/>
                        <a14:backgroundMark x1="40196" y1="87255" x2="40196" y2="87255"/>
                        <a14:backgroundMark x1="39869" y1="83824" x2="39869" y2="83824"/>
                        <a14:backgroundMark x1="39869" y1="82598" x2="39869" y2="82598"/>
                      </a14:backgroundRemoval>
                    </a14:imgEffect>
                  </a14:imgLayer>
                </a14:imgProps>
              </a:ext>
              <a:ext uri="{28A0092B-C50C-407E-A947-70E740481C1C}">
                <a14:useLocalDpi xmlns:a14="http://schemas.microsoft.com/office/drawing/2010/main" val="0"/>
              </a:ext>
            </a:extLst>
          </a:blip>
          <a:srcRect l="21275" r="11928" b="11520"/>
          <a:stretch/>
        </p:blipFill>
        <p:spPr>
          <a:xfrm>
            <a:off x="7813042" y="2767640"/>
            <a:ext cx="4631966" cy="4090360"/>
          </a:xfrm>
          <a:prstGeom prst="rect">
            <a:avLst/>
          </a:prstGeom>
        </p:spPr>
      </p:pic>
      <p:grpSp>
        <p:nvGrpSpPr>
          <p:cNvPr id="12" name="Group 11">
            <a:extLst>
              <a:ext uri="{FF2B5EF4-FFF2-40B4-BE49-F238E27FC236}">
                <a16:creationId xmlns="" xmlns:a16="http://schemas.microsoft.com/office/drawing/2014/main" id="{0A89DE06-952F-48B1-9649-91F151A6E520}"/>
              </a:ext>
            </a:extLst>
          </p:cNvPr>
          <p:cNvGrpSpPr/>
          <p:nvPr/>
        </p:nvGrpSpPr>
        <p:grpSpPr>
          <a:xfrm>
            <a:off x="1605280" y="4849812"/>
            <a:ext cx="5476875" cy="2008188"/>
            <a:chOff x="1743075" y="5137258"/>
            <a:chExt cx="5476875" cy="2008188"/>
          </a:xfrm>
        </p:grpSpPr>
        <p:grpSp>
          <p:nvGrpSpPr>
            <p:cNvPr id="11" name="Group 10">
              <a:extLst>
                <a:ext uri="{FF2B5EF4-FFF2-40B4-BE49-F238E27FC236}">
                  <a16:creationId xmlns="" xmlns:a16="http://schemas.microsoft.com/office/drawing/2014/main" id="{862EE06D-04EF-4EA1-8769-DBF9DCC43AC2}"/>
                </a:ext>
              </a:extLst>
            </p:cNvPr>
            <p:cNvGrpSpPr/>
            <p:nvPr/>
          </p:nvGrpSpPr>
          <p:grpSpPr>
            <a:xfrm>
              <a:off x="1743075" y="5137258"/>
              <a:ext cx="5476875" cy="2008188"/>
              <a:chOff x="1743075" y="5137258"/>
              <a:chExt cx="5476875" cy="2008188"/>
            </a:xfrm>
          </p:grpSpPr>
          <p:pic>
            <p:nvPicPr>
              <p:cNvPr id="28" name="Picture 27" descr="A picture containing device&#10;&#10;Description automatically generated">
                <a:extLst>
                  <a:ext uri="{FF2B5EF4-FFF2-40B4-BE49-F238E27FC236}">
                    <a16:creationId xmlns="" xmlns:a16="http://schemas.microsoft.com/office/drawing/2014/main" id="{D933128D-1E8F-469A-9BAF-1BB176D378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68" b="89912" l="10000" r="92740">
                            <a14:foregroundMark x1="92740" y1="54386" x2="92740" y2="54386"/>
                          </a14:backgroundRemoval>
                        </a14:imgEffect>
                      </a14:imgLayer>
                    </a14:imgProps>
                  </a:ext>
                  <a:ext uri="{28A0092B-C50C-407E-A947-70E740481C1C}">
                    <a14:useLocalDpi xmlns:a14="http://schemas.microsoft.com/office/drawing/2010/main" val="0"/>
                  </a:ext>
                </a:extLst>
              </a:blip>
              <a:srcRect t="41301"/>
              <a:stretch/>
            </p:blipFill>
            <p:spPr>
              <a:xfrm>
                <a:off x="1743075" y="5137258"/>
                <a:ext cx="5476875" cy="2008188"/>
              </a:xfrm>
              <a:prstGeom prst="rect">
                <a:avLst/>
              </a:prstGeom>
            </p:spPr>
          </p:pic>
          <p:sp>
            <p:nvSpPr>
              <p:cNvPr id="30" name="Rectangle 29">
                <a:extLst>
                  <a:ext uri="{FF2B5EF4-FFF2-40B4-BE49-F238E27FC236}">
                    <a16:creationId xmlns="" xmlns:a16="http://schemas.microsoft.com/office/drawing/2014/main" id="{BFC00A8F-31C9-44AD-926C-36DC363B4C1E}"/>
                  </a:ext>
                </a:extLst>
              </p:cNvPr>
              <p:cNvSpPr/>
              <p:nvPr/>
            </p:nvSpPr>
            <p:spPr>
              <a:xfrm rot="21148263">
                <a:off x="5166484" y="5714991"/>
                <a:ext cx="400050" cy="2011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 xmlns:a16="http://schemas.microsoft.com/office/drawing/2014/main" id="{8EA424AF-BB4A-49CF-A6E4-0A21D3D4373E}"/>
                </a:ext>
              </a:extLst>
            </p:cNvPr>
            <p:cNvSpPr txBox="1"/>
            <p:nvPr/>
          </p:nvSpPr>
          <p:spPr>
            <a:xfrm>
              <a:off x="5053453" y="5630880"/>
              <a:ext cx="692151" cy="369332"/>
            </a:xfrm>
            <a:prstGeom prst="rect">
              <a:avLst/>
            </a:prstGeom>
            <a:noFill/>
          </p:spPr>
          <p:txBody>
            <a:bodyPr wrap="square" rtlCol="0">
              <a:spAutoFit/>
              <a:scene3d>
                <a:camera prst="isometricOffAxis1Right"/>
                <a:lightRig rig="threePt" dir="t"/>
              </a:scene3d>
            </a:bodyPr>
            <a:lstStyle/>
            <a:p>
              <a:r>
                <a:rPr lang="vi-VN">
                  <a:solidFill>
                    <a:schemeClr val="bg2">
                      <a:lumMod val="25000"/>
                    </a:schemeClr>
                  </a:solidFill>
                </a:rPr>
                <a:t>41.0</a:t>
              </a:r>
              <a:endParaRPr lang="en-US">
                <a:solidFill>
                  <a:schemeClr val="bg2">
                    <a:lumMod val="25000"/>
                  </a:schemeClr>
                </a:solidFill>
              </a:endParaRPr>
            </a:p>
          </p:txBody>
        </p:sp>
      </p:grpSp>
    </p:spTree>
    <p:extLst>
      <p:ext uri="{BB962C8B-B14F-4D97-AF65-F5344CB8AC3E}">
        <p14:creationId xmlns:p14="http://schemas.microsoft.com/office/powerpoint/2010/main" val="197076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10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623933"/>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8765046" y="-1902431"/>
            <a:ext cx="2743200" cy="27432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7" name="Group 7"/>
          <p:cNvGrpSpPr/>
          <p:nvPr/>
        </p:nvGrpSpPr>
        <p:grpSpPr>
          <a:xfrm>
            <a:off x="685800" y="1543196"/>
            <a:ext cx="10820400" cy="4984604"/>
            <a:chOff x="0" y="0"/>
            <a:chExt cx="5920967" cy="2727595"/>
          </a:xfrm>
        </p:grpSpPr>
        <p:sp>
          <p:nvSpPr>
            <p:cNvPr id="8" name="Freeform 8"/>
            <p:cNvSpPr/>
            <p:nvPr/>
          </p:nvSpPr>
          <p:spPr>
            <a:xfrm>
              <a:off x="0" y="0"/>
              <a:ext cx="5920967" cy="2727596"/>
            </a:xfrm>
            <a:custGeom>
              <a:avLst/>
              <a:gdLst/>
              <a:ahLst/>
              <a:cxnLst/>
              <a:rect l="l" t="t" r="r" b="b"/>
              <a:pathLst>
                <a:path w="5920967" h="2727596">
                  <a:moveTo>
                    <a:pt x="5796507" y="59690"/>
                  </a:moveTo>
                  <a:cubicBezTo>
                    <a:pt x="5832067" y="59690"/>
                    <a:pt x="5861277" y="88900"/>
                    <a:pt x="5861277" y="124460"/>
                  </a:cubicBezTo>
                  <a:lnTo>
                    <a:pt x="5861277" y="2603135"/>
                  </a:lnTo>
                  <a:cubicBezTo>
                    <a:pt x="5861277" y="2638696"/>
                    <a:pt x="5832067" y="2667906"/>
                    <a:pt x="5796507" y="2667906"/>
                  </a:cubicBezTo>
                  <a:lnTo>
                    <a:pt x="124460" y="2667906"/>
                  </a:lnTo>
                  <a:cubicBezTo>
                    <a:pt x="88900" y="2667906"/>
                    <a:pt x="59690" y="2638696"/>
                    <a:pt x="59690" y="2603135"/>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03135"/>
                  </a:lnTo>
                  <a:cubicBezTo>
                    <a:pt x="0" y="2671716"/>
                    <a:pt x="55880" y="2727596"/>
                    <a:pt x="124460" y="2727596"/>
                  </a:cubicBezTo>
                  <a:lnTo>
                    <a:pt x="5796507" y="2727596"/>
                  </a:lnTo>
                  <a:cubicBezTo>
                    <a:pt x="5865087" y="2727596"/>
                    <a:pt x="5920967" y="2671716"/>
                    <a:pt x="5920967" y="2603135"/>
                  </a:cubicBezTo>
                  <a:lnTo>
                    <a:pt x="5920967" y="124460"/>
                  </a:lnTo>
                  <a:cubicBezTo>
                    <a:pt x="5920967" y="55880"/>
                    <a:pt x="5865087" y="0"/>
                    <a:pt x="5796507" y="0"/>
                  </a:cubicBezTo>
                  <a:close/>
                </a:path>
              </a:pathLst>
            </a:custGeom>
            <a:solidFill>
              <a:srgbClr val="175029"/>
            </a:solidFill>
          </p:spPr>
        </p:sp>
      </p:grpSp>
      <p:sp>
        <p:nvSpPr>
          <p:cNvPr id="11" name="TextBox 11"/>
          <p:cNvSpPr txBox="1"/>
          <p:nvPr/>
        </p:nvSpPr>
        <p:spPr>
          <a:xfrm>
            <a:off x="1122312" y="1933036"/>
            <a:ext cx="171840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42" name="Group 41"/>
          <p:cNvGrpSpPr/>
          <p:nvPr/>
        </p:nvGrpSpPr>
        <p:grpSpPr>
          <a:xfrm>
            <a:off x="991603" y="2803382"/>
            <a:ext cx="10208793" cy="894923"/>
            <a:chOff x="1487404" y="4044386"/>
            <a:chExt cx="15313189" cy="1342385"/>
          </a:xfrm>
        </p:grpSpPr>
        <p:grpSp>
          <p:nvGrpSpPr>
            <p:cNvPr id="9" name="Group 9"/>
            <p:cNvGrpSpPr>
              <a:grpSpLocks noChangeAspect="1"/>
            </p:cNvGrpSpPr>
            <p:nvPr/>
          </p:nvGrpSpPr>
          <p:grpSpPr>
            <a:xfrm rot="5400000">
              <a:off x="1336656" y="4195134"/>
              <a:ext cx="1342385" cy="1040889"/>
              <a:chOff x="850306" y="856585"/>
              <a:chExt cx="5927094" cy="4595886"/>
            </a:xfrm>
          </p:grpSpPr>
          <p:sp>
            <p:nvSpPr>
              <p:cNvPr id="10" name="Freeform 10"/>
              <p:cNvSpPr/>
              <p:nvPr/>
            </p:nvSpPr>
            <p:spPr>
              <a:xfrm>
                <a:off x="850306" y="856585"/>
                <a:ext cx="5927094" cy="4595886"/>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2761778" y="4352478"/>
              <a:ext cx="14038815" cy="586892"/>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Quá trình hô hấp tế bào bị ảnh hưởng bởi một số yếu tố chủ yếu: </a:t>
              </a:r>
            </a:p>
          </p:txBody>
        </p:sp>
      </p:grpSp>
      <p:grpSp>
        <p:nvGrpSpPr>
          <p:cNvPr id="13" name="Group 13"/>
          <p:cNvGrpSpPr/>
          <p:nvPr/>
        </p:nvGrpSpPr>
        <p:grpSpPr>
          <a:xfrm>
            <a:off x="1981517" y="3802457"/>
            <a:ext cx="2817957" cy="889740"/>
            <a:chOff x="0" y="0"/>
            <a:chExt cx="5635914" cy="1779479"/>
          </a:xfrm>
        </p:grpSpPr>
        <p:grpSp>
          <p:nvGrpSpPr>
            <p:cNvPr id="14" name="Group 14"/>
            <p:cNvGrpSpPr/>
            <p:nvPr/>
          </p:nvGrpSpPr>
          <p:grpSpPr>
            <a:xfrm rot="-5400000">
              <a:off x="2373087" y="-1483347"/>
              <a:ext cx="1779479" cy="4746174"/>
              <a:chOff x="0" y="0"/>
              <a:chExt cx="2354580" cy="6280065"/>
            </a:xfrm>
          </p:grpSpPr>
          <p:sp>
            <p:nvSpPr>
              <p:cNvPr id="15" name="Freeform 15"/>
              <p:cNvSpPr/>
              <p:nvPr/>
            </p:nvSpPr>
            <p:spPr>
              <a:xfrm>
                <a:off x="0" y="0"/>
                <a:ext cx="2353310" cy="6280065"/>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C9E265"/>
              </a:solidFill>
            </p:spPr>
          </p:sp>
        </p:grpSp>
        <p:grpSp>
          <p:nvGrpSpPr>
            <p:cNvPr id="16" name="Group 16"/>
            <p:cNvGrpSpPr/>
            <p:nvPr/>
          </p:nvGrpSpPr>
          <p:grpSpPr>
            <a:xfrm>
              <a:off x="0" y="0"/>
              <a:ext cx="1779479" cy="177947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18" name="TextBox 18"/>
            <p:cNvSpPr txBox="1"/>
            <p:nvPr/>
          </p:nvSpPr>
          <p:spPr>
            <a:xfrm>
              <a:off x="2224828" y="469582"/>
              <a:ext cx="3411086"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Nhiệt độ</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0" name="Group 20"/>
          <p:cNvGrpSpPr/>
          <p:nvPr/>
        </p:nvGrpSpPr>
        <p:grpSpPr>
          <a:xfrm>
            <a:off x="1981517" y="5171978"/>
            <a:ext cx="4114483" cy="889740"/>
            <a:chOff x="0" y="0"/>
            <a:chExt cx="8228966" cy="1779479"/>
          </a:xfrm>
        </p:grpSpPr>
        <p:grpSp>
          <p:nvGrpSpPr>
            <p:cNvPr id="21" name="Group 21"/>
            <p:cNvGrpSpPr/>
            <p:nvPr/>
          </p:nvGrpSpPr>
          <p:grpSpPr>
            <a:xfrm rot="-5400000">
              <a:off x="3669613" y="-2779874"/>
              <a:ext cx="1779479" cy="7339227"/>
              <a:chOff x="0" y="0"/>
              <a:chExt cx="2354580" cy="9711153"/>
            </a:xfrm>
          </p:grpSpPr>
          <p:sp>
            <p:nvSpPr>
              <p:cNvPr id="22" name="Freeform 22"/>
              <p:cNvSpPr/>
              <p:nvPr/>
            </p:nvSpPr>
            <p:spPr>
              <a:xfrm>
                <a:off x="0" y="0"/>
                <a:ext cx="2353310" cy="9711153"/>
              </a:xfrm>
              <a:custGeom>
                <a:avLst/>
                <a:gdLst/>
                <a:ahLst/>
                <a:cxnLst/>
                <a:rect l="l" t="t" r="r" b="b"/>
                <a:pathLst>
                  <a:path w="2353310" h="9711153">
                    <a:moveTo>
                      <a:pt x="784860" y="9643843"/>
                    </a:moveTo>
                    <a:cubicBezTo>
                      <a:pt x="905510" y="9684483"/>
                      <a:pt x="1042670" y="9711153"/>
                      <a:pt x="1177290" y="9711153"/>
                    </a:cubicBezTo>
                    <a:cubicBezTo>
                      <a:pt x="1311910" y="9711153"/>
                      <a:pt x="1441450" y="9688293"/>
                      <a:pt x="1560830" y="9647653"/>
                    </a:cubicBezTo>
                    <a:cubicBezTo>
                      <a:pt x="1563370" y="9646383"/>
                      <a:pt x="1565910" y="9646383"/>
                      <a:pt x="1568450" y="9645113"/>
                    </a:cubicBezTo>
                    <a:cubicBezTo>
                      <a:pt x="2016760" y="9482553"/>
                      <a:pt x="2346960" y="9053293"/>
                      <a:pt x="2353310" y="8530590"/>
                    </a:cubicBezTo>
                    <a:lnTo>
                      <a:pt x="2353310" y="0"/>
                    </a:lnTo>
                    <a:lnTo>
                      <a:pt x="0" y="0"/>
                    </a:lnTo>
                    <a:lnTo>
                      <a:pt x="0" y="8524056"/>
                    </a:lnTo>
                    <a:cubicBezTo>
                      <a:pt x="6350" y="9055833"/>
                      <a:pt x="331470" y="9485092"/>
                      <a:pt x="784860" y="9643842"/>
                    </a:cubicBezTo>
                    <a:close/>
                  </a:path>
                </a:pathLst>
              </a:custGeom>
              <a:solidFill>
                <a:srgbClr val="C9E265"/>
              </a:solidFill>
            </p:spPr>
          </p:sp>
        </p:grpSp>
        <p:grpSp>
          <p:nvGrpSpPr>
            <p:cNvPr id="23" name="Group 23"/>
            <p:cNvGrpSpPr/>
            <p:nvPr/>
          </p:nvGrpSpPr>
          <p:grpSpPr>
            <a:xfrm>
              <a:off x="0" y="0"/>
              <a:ext cx="1779479" cy="177947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5" name="TextBox 25"/>
            <p:cNvSpPr txBox="1"/>
            <p:nvPr/>
          </p:nvSpPr>
          <p:spPr>
            <a:xfrm>
              <a:off x="2224828" y="469582"/>
              <a:ext cx="5719302"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Hàm lượng nước</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7" name="Group 27"/>
          <p:cNvGrpSpPr/>
          <p:nvPr/>
        </p:nvGrpSpPr>
        <p:grpSpPr>
          <a:xfrm>
            <a:off x="6371411" y="3802457"/>
            <a:ext cx="3838899" cy="889740"/>
            <a:chOff x="0" y="0"/>
            <a:chExt cx="7677797" cy="1779479"/>
          </a:xfrm>
        </p:grpSpPr>
        <p:grpSp>
          <p:nvGrpSpPr>
            <p:cNvPr id="28" name="Group 28"/>
            <p:cNvGrpSpPr/>
            <p:nvPr/>
          </p:nvGrpSpPr>
          <p:grpSpPr>
            <a:xfrm rot="-5400000">
              <a:off x="3394029" y="-2504289"/>
              <a:ext cx="1779479" cy="6788057"/>
              <a:chOff x="0" y="0"/>
              <a:chExt cx="2354580" cy="8981854"/>
            </a:xfrm>
          </p:grpSpPr>
          <p:sp>
            <p:nvSpPr>
              <p:cNvPr id="29" name="Freeform 29"/>
              <p:cNvSpPr/>
              <p:nvPr/>
            </p:nvSpPr>
            <p:spPr>
              <a:xfrm>
                <a:off x="0" y="0"/>
                <a:ext cx="2353310" cy="8981853"/>
              </a:xfrm>
              <a:custGeom>
                <a:avLst/>
                <a:gdLst/>
                <a:ahLst/>
                <a:cxnLst/>
                <a:rect l="l" t="t" r="r" b="b"/>
                <a:pathLst>
                  <a:path w="2353310" h="8981853">
                    <a:moveTo>
                      <a:pt x="784860" y="8914543"/>
                    </a:moveTo>
                    <a:cubicBezTo>
                      <a:pt x="905510" y="8955184"/>
                      <a:pt x="1042670" y="8981853"/>
                      <a:pt x="1177290" y="8981853"/>
                    </a:cubicBezTo>
                    <a:cubicBezTo>
                      <a:pt x="1311910" y="8981853"/>
                      <a:pt x="1441450" y="8958993"/>
                      <a:pt x="1560830" y="8918353"/>
                    </a:cubicBezTo>
                    <a:cubicBezTo>
                      <a:pt x="1563370" y="8917084"/>
                      <a:pt x="1565910" y="8917084"/>
                      <a:pt x="1568450" y="8915814"/>
                    </a:cubicBezTo>
                    <a:cubicBezTo>
                      <a:pt x="2016760" y="8753253"/>
                      <a:pt x="2346960" y="8323993"/>
                      <a:pt x="2353310" y="7803535"/>
                    </a:cubicBezTo>
                    <a:lnTo>
                      <a:pt x="2353310" y="0"/>
                    </a:lnTo>
                    <a:lnTo>
                      <a:pt x="0" y="0"/>
                    </a:lnTo>
                    <a:lnTo>
                      <a:pt x="0" y="7797562"/>
                    </a:lnTo>
                    <a:cubicBezTo>
                      <a:pt x="6350" y="8326534"/>
                      <a:pt x="331470" y="8755793"/>
                      <a:pt x="784860" y="8914543"/>
                    </a:cubicBezTo>
                    <a:close/>
                  </a:path>
                </a:pathLst>
              </a:custGeom>
              <a:solidFill>
                <a:srgbClr val="C9E265"/>
              </a:solidFill>
            </p:spPr>
          </p:sp>
        </p:grpSp>
        <p:grpSp>
          <p:nvGrpSpPr>
            <p:cNvPr id="30" name="Group 30"/>
            <p:cNvGrpSpPr/>
            <p:nvPr/>
          </p:nvGrpSpPr>
          <p:grpSpPr>
            <a:xfrm>
              <a:off x="0" y="0"/>
              <a:ext cx="1779479" cy="17794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2" name="TextBox 32"/>
            <p:cNvSpPr txBox="1"/>
            <p:nvPr/>
          </p:nvSpPr>
          <p:spPr>
            <a:xfrm>
              <a:off x="2224828" y="469582"/>
              <a:ext cx="4920303"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Oxygen</a:t>
              </a:r>
            </a:p>
          </p:txBody>
        </p:sp>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34" name="Group 34"/>
          <p:cNvGrpSpPr/>
          <p:nvPr/>
        </p:nvGrpSpPr>
        <p:grpSpPr>
          <a:xfrm>
            <a:off x="6371411" y="5171978"/>
            <a:ext cx="4958023" cy="889740"/>
            <a:chOff x="0" y="0"/>
            <a:chExt cx="9916046" cy="1779479"/>
          </a:xfrm>
        </p:grpSpPr>
        <p:grpSp>
          <p:nvGrpSpPr>
            <p:cNvPr id="35" name="Group 35"/>
            <p:cNvGrpSpPr/>
            <p:nvPr/>
          </p:nvGrpSpPr>
          <p:grpSpPr>
            <a:xfrm rot="-5400000">
              <a:off x="4513153" y="-3623413"/>
              <a:ext cx="1779479" cy="9026306"/>
              <a:chOff x="0" y="0"/>
              <a:chExt cx="2354580" cy="11943469"/>
            </a:xfrm>
          </p:grpSpPr>
          <p:sp>
            <p:nvSpPr>
              <p:cNvPr id="36" name="Freeform 36"/>
              <p:cNvSpPr/>
              <p:nvPr/>
            </p:nvSpPr>
            <p:spPr>
              <a:xfrm>
                <a:off x="0" y="0"/>
                <a:ext cx="2353310" cy="11943469"/>
              </a:xfrm>
              <a:custGeom>
                <a:avLst/>
                <a:gdLst/>
                <a:ahLst/>
                <a:cxnLst/>
                <a:rect l="l" t="t" r="r" b="b"/>
                <a:pathLst>
                  <a:path w="2353310" h="11943469">
                    <a:moveTo>
                      <a:pt x="784860" y="11876160"/>
                    </a:moveTo>
                    <a:cubicBezTo>
                      <a:pt x="905510" y="11916800"/>
                      <a:pt x="1042670" y="11943469"/>
                      <a:pt x="1177290" y="11943469"/>
                    </a:cubicBezTo>
                    <a:cubicBezTo>
                      <a:pt x="1311910" y="11943469"/>
                      <a:pt x="1441450" y="11920610"/>
                      <a:pt x="1560830" y="11879969"/>
                    </a:cubicBezTo>
                    <a:cubicBezTo>
                      <a:pt x="1563370" y="11878700"/>
                      <a:pt x="1565910" y="11878700"/>
                      <a:pt x="1568450" y="11877429"/>
                    </a:cubicBezTo>
                    <a:cubicBezTo>
                      <a:pt x="2016760" y="11714869"/>
                      <a:pt x="2346960" y="11285610"/>
                      <a:pt x="2353310" y="10756038"/>
                    </a:cubicBezTo>
                    <a:lnTo>
                      <a:pt x="2353310" y="0"/>
                    </a:lnTo>
                    <a:lnTo>
                      <a:pt x="0" y="0"/>
                    </a:lnTo>
                    <a:lnTo>
                      <a:pt x="0" y="10747787"/>
                    </a:lnTo>
                    <a:cubicBezTo>
                      <a:pt x="6350" y="11288150"/>
                      <a:pt x="331470" y="11717410"/>
                      <a:pt x="784860" y="11876160"/>
                    </a:cubicBezTo>
                    <a:close/>
                  </a:path>
                </a:pathLst>
              </a:custGeom>
              <a:solidFill>
                <a:srgbClr val="C9E265"/>
              </a:solidFill>
            </p:spPr>
          </p:sp>
        </p:grpSp>
        <p:grpSp>
          <p:nvGrpSpPr>
            <p:cNvPr id="37" name="Group 37"/>
            <p:cNvGrpSpPr/>
            <p:nvPr/>
          </p:nvGrpSpPr>
          <p:grpSpPr>
            <a:xfrm>
              <a:off x="0" y="0"/>
              <a:ext cx="1779479" cy="1779479"/>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9" name="TextBox 39"/>
            <p:cNvSpPr txBox="1"/>
            <p:nvPr/>
          </p:nvSpPr>
          <p:spPr>
            <a:xfrm>
              <a:off x="2224828" y="469582"/>
              <a:ext cx="7380498"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Carbon dioxide</a:t>
              </a:r>
            </a:p>
          </p:txBody>
        </p:sp>
        <p:pic>
          <p:nvPicPr>
            <p:cNvPr id="40" name="Picture 4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sp>
        <p:nvSpPr>
          <p:cNvPr id="41" name="TextBox 4"/>
          <p:cNvSpPr txBox="1"/>
          <p:nvPr/>
        </p:nvSpPr>
        <p:spPr>
          <a:xfrm>
            <a:off x="685800" y="750969"/>
            <a:ext cx="9258176"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pic>
        <p:nvPicPr>
          <p:cNvPr id="43" name="Picture 2">
            <a:extLst>
              <a:ext uri="{FF2B5EF4-FFF2-40B4-BE49-F238E27FC236}">
                <a16:creationId xmlns="" xmlns:a16="http://schemas.microsoft.com/office/drawing/2014/main" id="{86726CED-46F8-00F1-49EA-B48C60C29C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2779" y="985193"/>
            <a:ext cx="1718409" cy="1718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CBD7EA71-8186-4620-8F23-6EBB6254D2C8}"/>
              </a:ext>
            </a:extLst>
          </p:cNvPr>
          <p:cNvGrpSpPr/>
          <p:nvPr/>
        </p:nvGrpSpPr>
        <p:grpSpPr>
          <a:xfrm>
            <a:off x="0" y="0"/>
            <a:ext cx="12192000" cy="6858000"/>
            <a:chOff x="0" y="0"/>
            <a:chExt cx="12192000" cy="6858000"/>
          </a:xfrm>
        </p:grpSpPr>
        <p:pic>
          <p:nvPicPr>
            <p:cNvPr id="5" name="Picture 4" descr="A picture containing food, vegetable, plate, different&#10;&#10;Description automatically generated">
              <a:extLst>
                <a:ext uri="{FF2B5EF4-FFF2-40B4-BE49-F238E27FC236}">
                  <a16:creationId xmlns="" xmlns:a16="http://schemas.microsoft.com/office/drawing/2014/main" id="{6E4D66BF-F141-41DF-8B57-B147102AA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2" b="7814"/>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8E54B7AB-7A61-4051-A198-0FD2398F6296}"/>
                </a:ext>
              </a:extLst>
            </p:cNvPr>
            <p:cNvSpPr/>
            <p:nvPr/>
          </p:nvSpPr>
          <p:spPr>
            <a:xfrm>
              <a:off x="1726163" y="2575249"/>
              <a:ext cx="8780106" cy="1651518"/>
            </a:xfrm>
            <a:prstGeom prst="rect">
              <a:avLst/>
            </a:prstGeom>
            <a:gradFill flip="none" rotWithShape="1">
              <a:gsLst>
                <a:gs pos="0">
                  <a:srgbClr val="EDEEE6"/>
                </a:gs>
                <a:gs pos="54000">
                  <a:srgbClr val="F5F5F5"/>
                </a:gs>
                <a:gs pos="100000">
                  <a:srgbClr val="EDEE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CC6DD9E-06C4-481F-8F32-E02240453C64}"/>
                </a:ext>
              </a:extLst>
            </p:cNvPr>
            <p:cNvSpPr/>
            <p:nvPr/>
          </p:nvSpPr>
          <p:spPr>
            <a:xfrm>
              <a:off x="5318449" y="867747"/>
              <a:ext cx="1492898" cy="8304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 xmlns:a16="http://schemas.microsoft.com/office/drawing/2014/main" id="{CE0CBABE-4D5B-4772-9A18-A043801DBDFD}"/>
              </a:ext>
            </a:extLst>
          </p:cNvPr>
          <p:cNvSpPr/>
          <p:nvPr/>
        </p:nvSpPr>
        <p:spPr>
          <a:xfrm>
            <a:off x="2322576" y="1622323"/>
            <a:ext cx="6300216" cy="934064"/>
          </a:xfrm>
          <a:prstGeom prst="roundRect">
            <a:avLst/>
          </a:prstGeom>
          <a:solidFill>
            <a:srgbClr val="475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TIẾT 91+92_</a:t>
            </a:r>
            <a:r>
              <a:rPr lang="vi-VN" sz="4000" b="1" dirty="0" smtClean="0">
                <a:latin typeface="Times New Roman" panose="02020603050405020304" pitchFamily="18" charset="0"/>
                <a:cs typeface="Times New Roman" panose="02020603050405020304" pitchFamily="18" charset="0"/>
              </a:rPr>
              <a:t>BÀI </a:t>
            </a:r>
            <a:r>
              <a:rPr lang="vi-VN" sz="4000" b="1" dirty="0">
                <a:latin typeface="Times New Roman" panose="02020603050405020304" pitchFamily="18" charset="0"/>
                <a:cs typeface="Times New Roman" panose="02020603050405020304" pitchFamily="18" charset="0"/>
              </a:rPr>
              <a:t>26</a:t>
            </a:r>
            <a:endParaRPr lang="en-US" sz="40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BCFCE9A7-2377-4E8F-A0A9-A30FF534E1F0}"/>
              </a:ext>
            </a:extLst>
          </p:cNvPr>
          <p:cNvSpPr txBox="1"/>
          <p:nvPr/>
        </p:nvSpPr>
        <p:spPr>
          <a:xfrm>
            <a:off x="1420477" y="2837995"/>
            <a:ext cx="9203562" cy="1540358"/>
          </a:xfrm>
          <a:prstGeom prst="rect">
            <a:avLst/>
          </a:prstGeom>
          <a:noFill/>
        </p:spPr>
        <p:txBody>
          <a:bodyPr wrap="square" rtlCol="0">
            <a:spAutoFit/>
          </a:bodyPr>
          <a:lstStyle/>
          <a:p>
            <a:pPr algn="ctr">
              <a:lnSpc>
                <a:spcPct val="110000"/>
              </a:lnSpc>
            </a:pPr>
            <a:r>
              <a:rPr lang="vi-VN" sz="4400" b="1" dirty="0">
                <a:solidFill>
                  <a:srgbClr val="475E00"/>
                </a:solidFill>
              </a:rPr>
              <a:t>MỘT SỐ YẾU TỐ ẢNH HƯỞNG ĐẾN HÔ HẤP TẾ BÀO</a:t>
            </a:r>
            <a:endParaRPr lang="en-US" sz="4400" b="1" dirty="0">
              <a:solidFill>
                <a:srgbClr val="475E00"/>
              </a:solidFill>
            </a:endParaRPr>
          </a:p>
        </p:txBody>
      </p:sp>
    </p:spTree>
    <p:extLst>
      <p:ext uri="{BB962C8B-B14F-4D97-AF65-F5344CB8AC3E}">
        <p14:creationId xmlns:p14="http://schemas.microsoft.com/office/powerpoint/2010/main" val="138828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 xmlns:a16="http://schemas.microsoft.com/office/drawing/2014/main" id="{CEE71D4B-07AD-4A9E-B813-8F637A989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 xmlns:a16="http://schemas.microsoft.com/office/drawing/2014/main" id="{0D141D35-648D-4549-8E26-5BC4409E667D}"/>
              </a:ext>
            </a:extLst>
          </p:cNvPr>
          <p:cNvGrpSpPr/>
          <p:nvPr/>
        </p:nvGrpSpPr>
        <p:grpSpPr>
          <a:xfrm>
            <a:off x="0" y="2506220"/>
            <a:ext cx="12188952" cy="1845559"/>
            <a:chOff x="0" y="2506220"/>
            <a:chExt cx="12188952" cy="1845559"/>
          </a:xfrm>
        </p:grpSpPr>
        <p:sp>
          <p:nvSpPr>
            <p:cNvPr id="5" name="Rectangle 4">
              <a:extLst>
                <a:ext uri="{FF2B5EF4-FFF2-40B4-BE49-F238E27FC236}">
                  <a16:creationId xmlns="" xmlns:a16="http://schemas.microsoft.com/office/drawing/2014/main" id="{6C5DA82C-069F-4A2C-861E-ADD1366C4499}"/>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8A679EB-979B-4726-A3CE-D5A057E842AB}"/>
                </a:ext>
              </a:extLst>
            </p:cNvPr>
            <p:cNvSpPr txBox="1"/>
            <p:nvPr/>
          </p:nvSpPr>
          <p:spPr>
            <a:xfrm>
              <a:off x="631333" y="2741984"/>
              <a:ext cx="10926286" cy="1374030"/>
            </a:xfrm>
            <a:prstGeom prst="rect">
              <a:avLst/>
            </a:prstGeom>
            <a:noFill/>
          </p:spPr>
          <p:txBody>
            <a:bodyPr wrap="square" rtlCol="0">
              <a:spAutoFit/>
            </a:bodyPr>
            <a:lstStyle>
              <a:defPPr>
                <a:defRPr lang="en-US"/>
              </a:defPPr>
              <a:lvl1pPr algn="ctr">
                <a:lnSpc>
                  <a:spcPct val="120000"/>
                </a:lnSpc>
                <a:defRPr sz="3600" b="1">
                  <a:solidFill>
                    <a:schemeClr val="bg1"/>
                  </a:solidFill>
                </a:defRPr>
              </a:lvl1pPr>
            </a:lstStyle>
            <a:p>
              <a:r>
                <a:rPr lang="vi-VN" dirty="0"/>
                <a:t>II. VẬN DỤNG HIỂU BIẾT VỀ HÔ HẤP TẾ BÀO VÀO THỰC TIỄN</a:t>
              </a:r>
              <a:endParaRPr lang="en-US" dirty="0"/>
            </a:p>
          </p:txBody>
        </p:sp>
      </p:grpSp>
    </p:spTree>
    <p:extLst>
      <p:ext uri="{BB962C8B-B14F-4D97-AF65-F5344CB8AC3E}">
        <p14:creationId xmlns:p14="http://schemas.microsoft.com/office/powerpoint/2010/main" val="1297956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 xmlns:a16="http://schemas.microsoft.com/office/drawing/2014/main" id="{6098618F-FA99-4571-8C75-FC48DAFFF477}"/>
              </a:ext>
            </a:extLst>
          </p:cNvPr>
          <p:cNvGrpSpPr/>
          <p:nvPr/>
        </p:nvGrpSpPr>
        <p:grpSpPr>
          <a:xfrm>
            <a:off x="1148080" y="203200"/>
            <a:ext cx="9875520" cy="822960"/>
            <a:chOff x="1148080" y="203200"/>
            <a:chExt cx="9875520" cy="822960"/>
          </a:xfrm>
        </p:grpSpPr>
        <p:sp>
          <p:nvSpPr>
            <p:cNvPr id="3" name="Rectangle: Rounded Corners 2">
              <a:extLst>
                <a:ext uri="{FF2B5EF4-FFF2-40B4-BE49-F238E27FC236}">
                  <a16:creationId xmlns="" xmlns:a16="http://schemas.microsoft.com/office/drawing/2014/main" id="{ECAA4730-E128-4BD6-8970-834B6D0769F1}"/>
                </a:ext>
              </a:extLst>
            </p:cNvPr>
            <p:cNvSpPr/>
            <p:nvPr/>
          </p:nvSpPr>
          <p:spPr>
            <a:xfrm>
              <a:off x="1148080" y="203200"/>
              <a:ext cx="98755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7E1EAF64-7857-4C81-B574-205368128800}"/>
                </a:ext>
              </a:extLst>
            </p:cNvPr>
            <p:cNvSpPr txBox="1"/>
            <p:nvPr/>
          </p:nvSpPr>
          <p:spPr>
            <a:xfrm>
              <a:off x="1539240" y="353070"/>
              <a:ext cx="9093200" cy="523220"/>
            </a:xfrm>
            <a:prstGeom prst="rect">
              <a:avLst/>
            </a:prstGeom>
            <a:noFill/>
          </p:spPr>
          <p:txBody>
            <a:bodyPr wrap="square" rtlCol="0">
              <a:spAutoFit/>
            </a:bodyPr>
            <a:lstStyle/>
            <a:p>
              <a:r>
                <a:rPr lang="vi-VN" sz="2800" b="1">
                  <a:solidFill>
                    <a:schemeClr val="bg1"/>
                  </a:solidFill>
                </a:rPr>
                <a:t>HÔ HẤP TẾ BÀO VÀ VẤN ĐỀ BẢO QUẢN NÔNG SẢN</a:t>
              </a:r>
              <a:endParaRPr lang="en-US" sz="2800" b="1">
                <a:solidFill>
                  <a:schemeClr val="bg1"/>
                </a:solidFill>
              </a:endParaRPr>
            </a:p>
          </p:txBody>
        </p:sp>
      </p:grpSp>
      <p:sp>
        <p:nvSpPr>
          <p:cNvPr id="4" name="TextBox 3">
            <a:extLst>
              <a:ext uri="{FF2B5EF4-FFF2-40B4-BE49-F238E27FC236}">
                <a16:creationId xmlns="" xmlns:a16="http://schemas.microsoft.com/office/drawing/2014/main" id="{A8551A54-E71C-4855-AF96-C9400CD3A149}"/>
              </a:ext>
            </a:extLst>
          </p:cNvPr>
          <p:cNvSpPr txBox="1"/>
          <p:nvPr/>
        </p:nvSpPr>
        <p:spPr>
          <a:xfrm>
            <a:off x="1300480" y="1273758"/>
            <a:ext cx="7294880" cy="475900"/>
          </a:xfrm>
          <a:prstGeom prst="rect">
            <a:avLst/>
          </a:prstGeom>
          <a:noFill/>
        </p:spPr>
        <p:txBody>
          <a:bodyPr wrap="square" rtlCol="0">
            <a:spAutoFit/>
          </a:bodyPr>
          <a:lstStyle/>
          <a:p>
            <a:pPr>
              <a:lnSpc>
                <a:spcPct val="110000"/>
              </a:lnSpc>
            </a:pPr>
            <a:r>
              <a:rPr lang="vi-VN" sz="2400" dirty="0"/>
              <a:t>Hô hấp tế bào là </a:t>
            </a:r>
            <a:r>
              <a:rPr lang="vi-VN" sz="2400" b="1" dirty="0">
                <a:solidFill>
                  <a:srgbClr val="3A8107"/>
                </a:solidFill>
              </a:rPr>
              <a:t>quá trình phân giải chất hữu cơ.</a:t>
            </a:r>
            <a:endParaRPr lang="en-US" sz="2400" b="1" dirty="0">
              <a:solidFill>
                <a:srgbClr val="3A8107"/>
              </a:solidFill>
            </a:endParaRPr>
          </a:p>
        </p:txBody>
      </p:sp>
      <p:sp>
        <p:nvSpPr>
          <p:cNvPr id="5" name="TextBox 4">
            <a:extLst>
              <a:ext uri="{FF2B5EF4-FFF2-40B4-BE49-F238E27FC236}">
                <a16:creationId xmlns="" xmlns:a16="http://schemas.microsoft.com/office/drawing/2014/main" id="{1F651277-D07C-47EB-8C63-B3A95E06ABD0}"/>
              </a:ext>
            </a:extLst>
          </p:cNvPr>
          <p:cNvSpPr txBox="1"/>
          <p:nvPr/>
        </p:nvSpPr>
        <p:spPr>
          <a:xfrm>
            <a:off x="1300480" y="1923998"/>
            <a:ext cx="10495280" cy="1288430"/>
          </a:xfrm>
          <a:prstGeom prst="rect">
            <a:avLst/>
          </a:prstGeom>
          <a:noFill/>
        </p:spPr>
        <p:txBody>
          <a:bodyPr wrap="square" rtlCol="0">
            <a:spAutoFit/>
          </a:bodyPr>
          <a:lstStyle/>
          <a:p>
            <a:pPr algn="just">
              <a:lnSpc>
                <a:spcPct val="110000"/>
              </a:lnSpc>
            </a:pPr>
            <a:r>
              <a:rPr lang="vi-VN" sz="2400" b="1" dirty="0">
                <a:solidFill>
                  <a:srgbClr val="3A8107"/>
                </a:solidFill>
              </a:rPr>
              <a:t>Hô hấp diễn ra càng mạn</a:t>
            </a:r>
            <a:r>
              <a:rPr lang="vi-VN" sz="2400" dirty="0">
                <a:solidFill>
                  <a:schemeClr val="bg2">
                    <a:lumMod val="25000"/>
                  </a:schemeClr>
                </a:solidFill>
              </a:rPr>
              <a:t>h </a:t>
            </a:r>
            <a:r>
              <a:rPr lang="vi-VN" sz="2400" dirty="0"/>
              <a:t>thì lượng chất hữu cơ và chất dinh dưỡng trong nông sản (rau, củ, quả, hạt,...) tiêu hao càng nhiều, gây </a:t>
            </a:r>
            <a:r>
              <a:rPr lang="vi-VN" sz="2400" b="1" dirty="0">
                <a:solidFill>
                  <a:srgbClr val="3A8107"/>
                </a:solidFill>
              </a:rPr>
              <a:t>giảm sút khối lượng và chất lượng nông sản.</a:t>
            </a:r>
            <a:endParaRPr lang="en-US" sz="2400" b="1" dirty="0">
              <a:solidFill>
                <a:srgbClr val="3A8107"/>
              </a:solidFill>
            </a:endParaRPr>
          </a:p>
        </p:txBody>
      </p:sp>
      <p:sp>
        <p:nvSpPr>
          <p:cNvPr id="6" name="TextBox 5">
            <a:extLst>
              <a:ext uri="{FF2B5EF4-FFF2-40B4-BE49-F238E27FC236}">
                <a16:creationId xmlns="" xmlns:a16="http://schemas.microsoft.com/office/drawing/2014/main" id="{5F6FAF54-65AB-4B38-A01C-D5B85935E10A}"/>
              </a:ext>
            </a:extLst>
          </p:cNvPr>
          <p:cNvSpPr txBox="1"/>
          <p:nvPr/>
        </p:nvSpPr>
        <p:spPr>
          <a:xfrm>
            <a:off x="1300480" y="3312902"/>
            <a:ext cx="10495280" cy="882165"/>
          </a:xfrm>
          <a:prstGeom prst="rect">
            <a:avLst/>
          </a:prstGeom>
          <a:noFill/>
        </p:spPr>
        <p:txBody>
          <a:bodyPr wrap="square" rtlCol="0">
            <a:spAutoFit/>
          </a:bodyPr>
          <a:lstStyle/>
          <a:p>
            <a:pPr algn="just">
              <a:lnSpc>
                <a:spcPct val="110000"/>
              </a:lnSpc>
            </a:pPr>
            <a:r>
              <a:rPr lang="vi-VN" sz="2400" dirty="0"/>
              <a:t>Tuy nhiên, nếu </a:t>
            </a:r>
            <a:r>
              <a:rPr lang="vi-VN" sz="2400" b="1" dirty="0">
                <a:solidFill>
                  <a:srgbClr val="3A8107"/>
                </a:solidFill>
              </a:rPr>
              <a:t>ngừng hô hấp </a:t>
            </a:r>
            <a:r>
              <a:rPr lang="vi-VN" sz="2400" dirty="0">
                <a:solidFill>
                  <a:schemeClr val="bg2">
                    <a:lumMod val="25000"/>
                  </a:schemeClr>
                </a:solidFill>
              </a:rPr>
              <a:t>thì </a:t>
            </a:r>
            <a:r>
              <a:rPr lang="vi-VN" sz="2400" b="1" dirty="0">
                <a:solidFill>
                  <a:srgbClr val="3A8107"/>
                </a:solidFill>
              </a:rPr>
              <a:t>các tế bào sẽ chết </a:t>
            </a:r>
            <a:r>
              <a:rPr lang="vi-VN" sz="2400" dirty="0"/>
              <a:t>dẫn đến nông sản cũng bị hỏng.</a:t>
            </a:r>
            <a:endParaRPr lang="en-US" sz="2400" dirty="0"/>
          </a:p>
        </p:txBody>
      </p:sp>
      <p:pic>
        <p:nvPicPr>
          <p:cNvPr id="8" name="Picture 7" descr="A group of apples&#10;&#10;Description automatically generated with medium confidence">
            <a:extLst>
              <a:ext uri="{FF2B5EF4-FFF2-40B4-BE49-F238E27FC236}">
                <a16:creationId xmlns="" xmlns:a16="http://schemas.microsoft.com/office/drawing/2014/main" id="{1EF7D5DD-7899-4258-8EBD-8F35663A000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4" b="93793" l="10000" r="90000">
                        <a14:foregroundMark x1="47000" y1="2586" x2="47000" y2="2586"/>
                        <a14:foregroundMark x1="41111" y1="13793" x2="41111" y2="13793"/>
                        <a14:foregroundMark x1="65333" y1="90000" x2="65333" y2="90000"/>
                        <a14:foregroundMark x1="38111" y1="93793" x2="38111" y2="93793"/>
                      </a14:backgroundRemoval>
                    </a14:imgEffect>
                  </a14:imgLayer>
                </a14:imgProps>
              </a:ext>
              <a:ext uri="{28A0092B-C50C-407E-A947-70E740481C1C}">
                <a14:useLocalDpi xmlns:a14="http://schemas.microsoft.com/office/drawing/2010/main" val="0"/>
              </a:ext>
            </a:extLst>
          </a:blip>
          <a:srcRect l="15629" r="16368"/>
          <a:stretch/>
        </p:blipFill>
        <p:spPr>
          <a:xfrm>
            <a:off x="8676640" y="3851721"/>
            <a:ext cx="2799681" cy="2653209"/>
          </a:xfrm>
          <a:prstGeom prst="rect">
            <a:avLst/>
          </a:prstGeom>
        </p:spPr>
      </p:pic>
      <p:pic>
        <p:nvPicPr>
          <p:cNvPr id="10" name="Picture 9" descr="A picture containing colorful, different, arranged&#10;&#10;Description automatically generated">
            <a:extLst>
              <a:ext uri="{FF2B5EF4-FFF2-40B4-BE49-F238E27FC236}">
                <a16:creationId xmlns="" xmlns:a16="http://schemas.microsoft.com/office/drawing/2014/main" id="{84DA062E-DDC7-4C2D-9541-CD7CC4AA2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76" b="28771"/>
          <a:stretch/>
        </p:blipFill>
        <p:spPr>
          <a:xfrm>
            <a:off x="1844040" y="3845715"/>
            <a:ext cx="5567680" cy="2809085"/>
          </a:xfrm>
          <a:prstGeom prst="rect">
            <a:avLst/>
          </a:prstGeom>
        </p:spPr>
      </p:pic>
      <p:sp>
        <p:nvSpPr>
          <p:cNvPr id="11" name="Arrow: Striped Right 10">
            <a:extLst>
              <a:ext uri="{FF2B5EF4-FFF2-40B4-BE49-F238E27FC236}">
                <a16:creationId xmlns="" xmlns:a16="http://schemas.microsoft.com/office/drawing/2014/main" id="{BA84F8B2-7427-421F-995C-506C772F49A3}"/>
              </a:ext>
            </a:extLst>
          </p:cNvPr>
          <p:cNvSpPr/>
          <p:nvPr/>
        </p:nvSpPr>
        <p:spPr>
          <a:xfrm>
            <a:off x="7144512" y="4961838"/>
            <a:ext cx="1365504" cy="533447"/>
          </a:xfrm>
          <a:prstGeom prst="stripedRightArrow">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 xmlns:a16="http://schemas.microsoft.com/office/drawing/2014/main" id="{AFB4DC96-7ECB-4584-9E6F-43A87AFCF2FC}"/>
              </a:ext>
            </a:extLst>
          </p:cNvPr>
          <p:cNvGrpSpPr/>
          <p:nvPr/>
        </p:nvGrpSpPr>
        <p:grpSpPr>
          <a:xfrm>
            <a:off x="818492" y="1339796"/>
            <a:ext cx="329588" cy="329588"/>
            <a:chOff x="447040" y="2157378"/>
            <a:chExt cx="329588" cy="329588"/>
          </a:xfrm>
        </p:grpSpPr>
        <p:sp>
          <p:nvSpPr>
            <p:cNvPr id="13" name="Oval 12">
              <a:extLst>
                <a:ext uri="{FF2B5EF4-FFF2-40B4-BE49-F238E27FC236}">
                  <a16:creationId xmlns="" xmlns:a16="http://schemas.microsoft.com/office/drawing/2014/main" id="{4DD68FAC-BF88-4A5E-8003-1BBC24A88A18}"/>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4" name="Oval 13">
              <a:extLst>
                <a:ext uri="{FF2B5EF4-FFF2-40B4-BE49-F238E27FC236}">
                  <a16:creationId xmlns="" xmlns:a16="http://schemas.microsoft.com/office/drawing/2014/main" id="{11AB91BA-C96E-4F10-A264-5FDE813C6981}"/>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5" name="Group 14">
            <a:extLst>
              <a:ext uri="{FF2B5EF4-FFF2-40B4-BE49-F238E27FC236}">
                <a16:creationId xmlns="" xmlns:a16="http://schemas.microsoft.com/office/drawing/2014/main" id="{0BEC3398-76BF-42CB-BCC5-EC6BE57BAB70}"/>
              </a:ext>
            </a:extLst>
          </p:cNvPr>
          <p:cNvGrpSpPr/>
          <p:nvPr/>
        </p:nvGrpSpPr>
        <p:grpSpPr>
          <a:xfrm>
            <a:off x="818492" y="2359368"/>
            <a:ext cx="329588" cy="329588"/>
            <a:chOff x="447040" y="2157378"/>
            <a:chExt cx="329588" cy="329588"/>
          </a:xfrm>
        </p:grpSpPr>
        <p:sp>
          <p:nvSpPr>
            <p:cNvPr id="16" name="Oval 15">
              <a:extLst>
                <a:ext uri="{FF2B5EF4-FFF2-40B4-BE49-F238E27FC236}">
                  <a16:creationId xmlns="" xmlns:a16="http://schemas.microsoft.com/office/drawing/2014/main" id="{420B8C98-816C-4BD3-8DB5-6FF0063F428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7" name="Oval 16">
              <a:extLst>
                <a:ext uri="{FF2B5EF4-FFF2-40B4-BE49-F238E27FC236}">
                  <a16:creationId xmlns="" xmlns:a16="http://schemas.microsoft.com/office/drawing/2014/main" id="{72BF1A6F-8BCF-40D0-B437-DCF9804F4578}"/>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8" name="Group 17">
            <a:extLst>
              <a:ext uri="{FF2B5EF4-FFF2-40B4-BE49-F238E27FC236}">
                <a16:creationId xmlns="" xmlns:a16="http://schemas.microsoft.com/office/drawing/2014/main" id="{673F214E-D257-46F8-807E-263B4DFEA00E}"/>
              </a:ext>
            </a:extLst>
          </p:cNvPr>
          <p:cNvGrpSpPr/>
          <p:nvPr/>
        </p:nvGrpSpPr>
        <p:grpSpPr>
          <a:xfrm>
            <a:off x="816247" y="3428445"/>
            <a:ext cx="329588" cy="329588"/>
            <a:chOff x="447040" y="2157378"/>
            <a:chExt cx="329588" cy="329588"/>
          </a:xfrm>
        </p:grpSpPr>
        <p:sp>
          <p:nvSpPr>
            <p:cNvPr id="19" name="Oval 18">
              <a:extLst>
                <a:ext uri="{FF2B5EF4-FFF2-40B4-BE49-F238E27FC236}">
                  <a16:creationId xmlns="" xmlns:a16="http://schemas.microsoft.com/office/drawing/2014/main" id="{78B2EF2C-5DF3-4577-9D39-0C4EC793754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0" name="Oval 19">
              <a:extLst>
                <a:ext uri="{FF2B5EF4-FFF2-40B4-BE49-F238E27FC236}">
                  <a16:creationId xmlns="" xmlns:a16="http://schemas.microsoft.com/office/drawing/2014/main" id="{342CA0FE-BD6F-4389-B564-5D6A60ACAABC}"/>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spTree>
    <p:extLst>
      <p:ext uri="{BB962C8B-B14F-4D97-AF65-F5344CB8AC3E}">
        <p14:creationId xmlns:p14="http://schemas.microsoft.com/office/powerpoint/2010/main" val="384488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4*#ppt_w"/>
                                          </p:val>
                                        </p:tav>
                                        <p:tav tm="100000">
                                          <p:val>
                                            <p:strVal val="#ppt_w"/>
                                          </p:val>
                                        </p:tav>
                                      </p:tavLst>
                                    </p:anim>
                                    <p:anim calcmode="lin" valueType="num">
                                      <p:cBhvr>
                                        <p:cTn id="19" dur="500" fill="hold"/>
                                        <p:tgtEl>
                                          <p:spTgt spid="15"/>
                                        </p:tgtEl>
                                        <p:attrNameLst>
                                          <p:attrName>ppt_h</p:attrName>
                                        </p:attrNameLst>
                                      </p:cBhvr>
                                      <p:tavLst>
                                        <p:tav tm="0">
                                          <p:val>
                                            <p:strVal val="4*#ppt_h"/>
                                          </p:val>
                                        </p:tav>
                                        <p:tav tm="100000">
                                          <p:val>
                                            <p:strVal val="#ppt_h"/>
                                          </p:val>
                                        </p:tav>
                                      </p:tavLst>
                                    </p:anim>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22" presetClass="entr" presetSubtype="8" repeatCount="2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childTnLst>
                          </p:cTn>
                        </p:par>
                        <p:par>
                          <p:cTn id="47" fill="hold">
                            <p:stCondLst>
                              <p:cond delay="1000"/>
                            </p:stCondLst>
                            <p:childTnLst>
                              <p:par>
                                <p:cTn id="48" presetID="42"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ood, ceiling&#10;&#10;Description automatically generated">
            <a:extLst>
              <a:ext uri="{FF2B5EF4-FFF2-40B4-BE49-F238E27FC236}">
                <a16:creationId xmlns="" xmlns:a16="http://schemas.microsoft.com/office/drawing/2014/main" id="{F513B8C1-097E-4B47-801F-E87A867F6A68}"/>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8" name="Group 7">
            <a:extLst>
              <a:ext uri="{FF2B5EF4-FFF2-40B4-BE49-F238E27FC236}">
                <a16:creationId xmlns="" xmlns:a16="http://schemas.microsoft.com/office/drawing/2014/main" id="{19C3CC25-C502-46E3-8063-2BCCBF0A1083}"/>
              </a:ext>
            </a:extLst>
          </p:cNvPr>
          <p:cNvGrpSpPr/>
          <p:nvPr/>
        </p:nvGrpSpPr>
        <p:grpSpPr>
          <a:xfrm>
            <a:off x="433279" y="1422400"/>
            <a:ext cx="4653280" cy="4013200"/>
            <a:chOff x="433279" y="1422400"/>
            <a:chExt cx="4653280" cy="4013200"/>
          </a:xfrm>
        </p:grpSpPr>
        <p:grpSp>
          <p:nvGrpSpPr>
            <p:cNvPr id="6" name="Group 5">
              <a:extLst>
                <a:ext uri="{FF2B5EF4-FFF2-40B4-BE49-F238E27FC236}">
                  <a16:creationId xmlns="" xmlns:a16="http://schemas.microsoft.com/office/drawing/2014/main" id="{B927004C-978F-44D1-887E-E02FA2957B0B}"/>
                </a:ext>
              </a:extLst>
            </p:cNvPr>
            <p:cNvGrpSpPr/>
            <p:nvPr/>
          </p:nvGrpSpPr>
          <p:grpSpPr>
            <a:xfrm>
              <a:off x="433279" y="1422400"/>
              <a:ext cx="4653280" cy="4013200"/>
              <a:chOff x="1127760" y="1422400"/>
              <a:chExt cx="4653280" cy="4013200"/>
            </a:xfrm>
          </p:grpSpPr>
          <p:sp>
            <p:nvSpPr>
              <p:cNvPr id="4" name="Rectangle 3">
                <a:extLst>
                  <a:ext uri="{FF2B5EF4-FFF2-40B4-BE49-F238E27FC236}">
                    <a16:creationId xmlns="" xmlns:a16="http://schemas.microsoft.com/office/drawing/2014/main" id="{E8EB07F0-CCFC-48F5-BB0E-73DD27B6CED7}"/>
                  </a:ext>
                </a:extLst>
              </p:cNvPr>
              <p:cNvSpPr/>
              <p:nvPr/>
            </p:nvSpPr>
            <p:spPr>
              <a:xfrm>
                <a:off x="1127760" y="1422400"/>
                <a:ext cx="4653280" cy="4013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F6FFB419-E203-48DA-A894-11209F19D45D}"/>
                  </a:ext>
                </a:extLst>
              </p:cNvPr>
              <p:cNvSpPr txBox="1"/>
              <p:nvPr/>
            </p:nvSpPr>
            <p:spPr>
              <a:xfrm>
                <a:off x="1295730" y="2055977"/>
                <a:ext cx="4296428" cy="3162789"/>
              </a:xfrm>
              <a:prstGeom prst="rect">
                <a:avLst/>
              </a:prstGeom>
              <a:noFill/>
            </p:spPr>
            <p:txBody>
              <a:bodyPr wrap="square" rtlCol="0">
                <a:spAutoFit/>
              </a:bodyPr>
              <a:lstStyle/>
              <a:p>
                <a:pPr algn="just">
                  <a:lnSpc>
                    <a:spcPct val="120000"/>
                  </a:lnSpc>
                </a:pPr>
                <a:r>
                  <a:rPr lang="vi-VN" sz="2400" b="1" dirty="0">
                    <a:solidFill>
                      <a:schemeClr val="bg1"/>
                    </a:solidFill>
                  </a:rPr>
                  <a:t>Để bảo quản nông sản, cần đưa cường độ hô hấp ở nông sản về mức tối thiểu bằng cách điều chỉnh các yếu tố môi trường như </a:t>
                </a:r>
                <a:r>
                  <a:rPr lang="vi-VN" sz="2400" b="1" dirty="0">
                    <a:solidFill>
                      <a:srgbClr val="00B0F0"/>
                    </a:solidFill>
                  </a:rPr>
                  <a:t>nước</a:t>
                </a:r>
                <a:r>
                  <a:rPr lang="vi-VN" sz="2400" b="1" dirty="0">
                    <a:solidFill>
                      <a:schemeClr val="bg1"/>
                    </a:solidFill>
                  </a:rPr>
                  <a:t>, </a:t>
                </a:r>
                <a:r>
                  <a:rPr lang="vi-VN" sz="2400" b="1" dirty="0">
                    <a:solidFill>
                      <a:srgbClr val="F89621"/>
                    </a:solidFill>
                  </a:rPr>
                  <a:t>nhiệt độ</a:t>
                </a:r>
                <a:r>
                  <a:rPr lang="vi-VN" sz="2400" b="1" dirty="0">
                    <a:solidFill>
                      <a:schemeClr val="bg1"/>
                    </a:solidFill>
                  </a:rPr>
                  <a:t>, </a:t>
                </a:r>
                <a:r>
                  <a:rPr lang="vi-VN" sz="2400" b="1" dirty="0">
                    <a:solidFill>
                      <a:srgbClr val="FFFF00"/>
                    </a:solidFill>
                  </a:rPr>
                  <a:t>nồng độ khí carbon dioxide</a:t>
                </a:r>
                <a:endParaRPr lang="en-US" sz="2400" b="1" dirty="0">
                  <a:solidFill>
                    <a:srgbClr val="FFFF00"/>
                  </a:solidFill>
                </a:endParaRPr>
              </a:p>
            </p:txBody>
          </p:sp>
        </p:grpSp>
        <p:sp>
          <p:nvSpPr>
            <p:cNvPr id="7" name="Rectangle 6">
              <a:extLst>
                <a:ext uri="{FF2B5EF4-FFF2-40B4-BE49-F238E27FC236}">
                  <a16:creationId xmlns="" xmlns:a16="http://schemas.microsoft.com/office/drawing/2014/main" id="{F96A4A88-D0E2-4893-9BE4-65D8E698D300}"/>
                </a:ext>
              </a:extLst>
            </p:cNvPr>
            <p:cNvSpPr/>
            <p:nvPr/>
          </p:nvSpPr>
          <p:spPr>
            <a:xfrm>
              <a:off x="433279" y="1514998"/>
              <a:ext cx="816401" cy="3239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21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CF79C00-A225-4638-B6E9-F649F6C484A6}"/>
              </a:ext>
            </a:extLst>
          </p:cNvPr>
          <p:cNvPicPr>
            <a:picLocks noChangeAspect="1"/>
          </p:cNvPicPr>
          <p:nvPr/>
        </p:nvPicPr>
        <p:blipFill rotWithShape="1">
          <a:blip r:embed="rId2">
            <a:extLst>
              <a:ext uri="{28A0092B-C50C-407E-A947-70E740481C1C}">
                <a14:useLocalDpi xmlns:a14="http://schemas.microsoft.com/office/drawing/2010/main" val="0"/>
              </a:ext>
            </a:extLst>
          </a:blip>
          <a:srcRect t="9822" b="9822"/>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338F4609-967D-4002-8474-D6E98523060F}"/>
              </a:ext>
            </a:extLst>
          </p:cNvPr>
          <p:cNvSpPr/>
          <p:nvPr/>
        </p:nvSpPr>
        <p:spPr>
          <a:xfrm>
            <a:off x="0" y="5191760"/>
            <a:ext cx="12192000" cy="1308517"/>
          </a:xfrm>
          <a:prstGeom prst="rect">
            <a:avLst/>
          </a:prstGeom>
          <a:solidFill>
            <a:srgbClr val="6600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D4C65DC-B783-4102-AF57-F8342182E90F}"/>
              </a:ext>
            </a:extLst>
          </p:cNvPr>
          <p:cNvSpPr txBox="1"/>
          <p:nvPr/>
        </p:nvSpPr>
        <p:spPr>
          <a:xfrm>
            <a:off x="127000" y="5372619"/>
            <a:ext cx="11938000" cy="946798"/>
          </a:xfrm>
          <a:prstGeom prst="rect">
            <a:avLst/>
          </a:prstGeom>
          <a:noFill/>
        </p:spPr>
        <p:txBody>
          <a:bodyPr wrap="square" rtlCol="0">
            <a:spAutoFit/>
          </a:bodyPr>
          <a:lstStyle/>
          <a:p>
            <a:pPr algn="ctr">
              <a:lnSpc>
                <a:spcPct val="120000"/>
              </a:lnSpc>
            </a:pPr>
            <a:r>
              <a:rPr lang="vi-VN" sz="2400" b="1" dirty="0">
                <a:solidFill>
                  <a:schemeClr val="bg1"/>
                </a:solidFill>
              </a:rPr>
              <a:t>Theo em cần điều chỉnh các yếu tố môi trường như nước, nhiệt độ, nồng độ khí carbon dioxide như thế nào để có thể bảo quản được nông sản? Giải thích.</a:t>
            </a:r>
            <a:endParaRPr lang="en-US" sz="2400" b="1" dirty="0">
              <a:solidFill>
                <a:schemeClr val="bg1"/>
              </a:solidFill>
            </a:endParaRPr>
          </a:p>
        </p:txBody>
      </p:sp>
    </p:spTree>
    <p:extLst>
      <p:ext uri="{BB962C8B-B14F-4D97-AF65-F5344CB8AC3E}">
        <p14:creationId xmlns:p14="http://schemas.microsoft.com/office/powerpoint/2010/main" val="26614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97E52527-9931-98A9-E3BD-D82FC57351B9}"/>
              </a:ext>
            </a:extLst>
          </p:cNvPr>
          <p:cNvSpPr/>
          <p:nvPr/>
        </p:nvSpPr>
        <p:spPr>
          <a:xfrm>
            <a:off x="0" y="-22350"/>
            <a:ext cx="12192000" cy="1146131"/>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t>Cần điều chỉnh các yếu tố môi trường: nước, nhiệt độ, nồng độ carbon dioxide như sau:</a:t>
            </a:r>
            <a:endParaRPr lang="en-US" sz="2800" b="1" dirty="0"/>
          </a:p>
        </p:txBody>
      </p:sp>
      <p:pic>
        <p:nvPicPr>
          <p:cNvPr id="5122" name="Picture 2" descr="Ảnh miễn phí trên Pixabay - Nước, Giọt, Giọt Nước, Véc Tơ | Hình ảnh">
            <a:extLst>
              <a:ext uri="{FF2B5EF4-FFF2-40B4-BE49-F238E27FC236}">
                <a16:creationId xmlns="" xmlns:a16="http://schemas.microsoft.com/office/drawing/2014/main" id="{F7FC703C-997B-B65D-40C8-F2DA090444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19" y="1255516"/>
            <a:ext cx="3164910" cy="17802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2DFB3DAA-BB94-961A-8DE9-E1C1D2BD13FC}"/>
              </a:ext>
            </a:extLst>
          </p:cNvPr>
          <p:cNvSpPr txBox="1"/>
          <p:nvPr/>
        </p:nvSpPr>
        <p:spPr>
          <a:xfrm>
            <a:off x="2400300" y="1381608"/>
            <a:ext cx="8572500" cy="1528078"/>
          </a:xfrm>
          <a:prstGeom prst="roundRect">
            <a:avLst/>
          </a:prstGeom>
          <a:noFill/>
          <a:ln w="28575">
            <a:solidFill>
              <a:schemeClr val="tx1"/>
            </a:solidFill>
            <a:prstDash val="sysDash"/>
          </a:ln>
        </p:spPr>
        <p:txBody>
          <a:bodyPr wrap="square">
            <a:spAutoFit/>
          </a:bodyPr>
          <a:lstStyle/>
          <a:p>
            <a:pPr>
              <a:lnSpc>
                <a:spcPct val="120000"/>
              </a:lnSpc>
            </a:pPr>
            <a:r>
              <a:rPr lang="vi-VN" sz="2400" b="1" i="0" dirty="0">
                <a:effectLst/>
              </a:rPr>
              <a:t>Làm giảm lượng nước: </a:t>
            </a:r>
            <a:r>
              <a:rPr lang="vi-VN" sz="2400" b="0" i="0" dirty="0">
                <a:effectLst/>
              </a:rPr>
              <a:t>phơi khô, sấy khô. </a:t>
            </a:r>
          </a:p>
          <a:p>
            <a:pPr>
              <a:lnSpc>
                <a:spcPct val="120000"/>
              </a:lnSpc>
            </a:pPr>
            <a:r>
              <a:rPr lang="vi-VN" sz="2400" b="0" i="1" dirty="0">
                <a:effectLst/>
              </a:rPr>
              <a:t>VD: Trước khi đưa hạt vào kho, hạt được phơi khô với độ ẩm khoảng 13 – 16</a:t>
            </a:r>
            <a:r>
              <a:rPr lang="vi-VN" sz="2400" b="0" i="1" baseline="30000" dirty="0">
                <a:effectLst/>
              </a:rPr>
              <a:t>o</a:t>
            </a:r>
            <a:r>
              <a:rPr lang="vi-VN" sz="2400" b="0" i="1" dirty="0">
                <a:effectLst/>
              </a:rPr>
              <a:t>C tùy theo từng loại hạt.</a:t>
            </a:r>
          </a:p>
        </p:txBody>
      </p:sp>
      <p:pic>
        <p:nvPicPr>
          <p:cNvPr id="5128" name="Picture 8" descr="Nhiệt Kế Độ Tỉ Lệ Bách - Miễn Phí vector hình ảnh trên Pixabay">
            <a:extLst>
              <a:ext uri="{FF2B5EF4-FFF2-40B4-BE49-F238E27FC236}">
                <a16:creationId xmlns="" xmlns:a16="http://schemas.microsoft.com/office/drawing/2014/main" id="{D9000EBF-00EE-E9BD-B6FB-79C582D6B3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8732" y="3005118"/>
            <a:ext cx="1164048" cy="23280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0ADDAE06-A4C8-80D9-B681-EADDA2EA8837}"/>
              </a:ext>
            </a:extLst>
          </p:cNvPr>
          <p:cNvSpPr txBox="1"/>
          <p:nvPr/>
        </p:nvSpPr>
        <p:spPr>
          <a:xfrm>
            <a:off x="442586" y="3161870"/>
            <a:ext cx="9948014" cy="2018425"/>
          </a:xfrm>
          <a:prstGeom prst="roundRect">
            <a:avLst/>
          </a:prstGeom>
          <a:noFill/>
          <a:ln w="28575">
            <a:solidFill>
              <a:schemeClr val="tx1"/>
            </a:solidFill>
            <a:prstDash val="sysDash"/>
          </a:ln>
        </p:spPr>
        <p:txBody>
          <a:bodyPr wrap="square">
            <a:spAutoFit/>
          </a:bodyPr>
          <a:lstStyle>
            <a:defPPr>
              <a:defRPr lang="en-US"/>
            </a:defPPr>
            <a:lvl1pPr>
              <a:lnSpc>
                <a:spcPct val="120000"/>
              </a:lnSpc>
              <a:defRPr sz="2400" b="1" i="0">
                <a:effectLst/>
              </a:defRPr>
            </a:lvl1pPr>
          </a:lstStyle>
          <a:p>
            <a:pPr algn="just"/>
            <a:r>
              <a:rPr lang="vi-VN" dirty="0"/>
              <a:t>Làm giảm nhiệt độ: </a:t>
            </a:r>
            <a:r>
              <a:rPr lang="vi-VN" b="0" dirty="0"/>
              <a:t>để nông sản nơi thoáng mát, bảo quản trong tủ lạnh kho lạnh. </a:t>
            </a:r>
          </a:p>
          <a:p>
            <a:pPr algn="just"/>
            <a:r>
              <a:rPr lang="vi-VN" b="0" i="1" dirty="0"/>
              <a:t>VD: khoai tây ở 4</a:t>
            </a:r>
            <a:r>
              <a:rPr lang="vi-VN" b="0" i="1" baseline="30000" dirty="0"/>
              <a:t>o</a:t>
            </a:r>
            <a:r>
              <a:rPr lang="vi-VN" b="0" i="1" dirty="0"/>
              <a:t>C, cải bắp ở 1°C, cam chanh ở 6</a:t>
            </a:r>
            <a:r>
              <a:rPr lang="vi-VN" b="0" i="1" baseline="30000" dirty="0"/>
              <a:t>o</a:t>
            </a:r>
            <a:r>
              <a:rPr lang="vi-VN" b="0" i="1" dirty="0"/>
              <a:t>C, các loại rau khác là 3 – 7</a:t>
            </a:r>
            <a:r>
              <a:rPr lang="vi-VN" b="0" i="1" baseline="30000" dirty="0"/>
              <a:t>o</a:t>
            </a:r>
            <a:r>
              <a:rPr lang="vi-VN" b="0" i="1" dirty="0"/>
              <a:t>C.</a:t>
            </a:r>
          </a:p>
        </p:txBody>
      </p:sp>
      <p:pic>
        <p:nvPicPr>
          <p:cNvPr id="5130" name="Picture 10" descr="Khi nồng độ CO2 tăng lên, hàm lượng chất dinh dưỡng của một số cây trồng sẽ  sụt giảm - Bạn Nhà Nông - Cùng nông dân hội nhập - làm giàu">
            <a:extLst>
              <a:ext uri="{FF2B5EF4-FFF2-40B4-BE49-F238E27FC236}">
                <a16:creationId xmlns="" xmlns:a16="http://schemas.microsoft.com/office/drawing/2014/main" id="{2FCABCB0-F123-885B-A28C-18F46F919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64" y="5333214"/>
            <a:ext cx="2076189" cy="13754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5B453360-35D3-2B23-8A70-BB670BF46A5B}"/>
              </a:ext>
            </a:extLst>
          </p:cNvPr>
          <p:cNvSpPr txBox="1"/>
          <p:nvPr/>
        </p:nvSpPr>
        <p:spPr>
          <a:xfrm>
            <a:off x="2400300" y="5431996"/>
            <a:ext cx="8572500" cy="1037731"/>
          </a:xfrm>
          <a:prstGeom prst="roundRect">
            <a:avLst/>
          </a:prstGeom>
          <a:noFill/>
          <a:ln w="28575">
            <a:solidFill>
              <a:schemeClr val="tx1"/>
            </a:solidFill>
            <a:prstDash val="sysDash"/>
          </a:ln>
        </p:spPr>
        <p:txBody>
          <a:bodyPr wrap="square">
            <a:spAutoFit/>
          </a:bodyPr>
          <a:lstStyle>
            <a:defPPr>
              <a:defRPr lang="en-US"/>
            </a:defPPr>
            <a:lvl1pPr algn="just">
              <a:lnSpc>
                <a:spcPct val="120000"/>
              </a:lnSpc>
              <a:defRPr sz="2400" b="1" i="0">
                <a:effectLst/>
              </a:defRPr>
            </a:lvl1pPr>
          </a:lstStyle>
          <a:p>
            <a:pPr algn="l"/>
            <a:r>
              <a:rPr lang="vi-VN" dirty="0"/>
              <a:t>Tăng nồng độ CO</a:t>
            </a:r>
            <a:r>
              <a:rPr lang="vi-VN" baseline="-25000" dirty="0"/>
              <a:t>2</a:t>
            </a:r>
            <a:r>
              <a:rPr lang="vi-VN" dirty="0"/>
              <a:t> gây ức chế quang hợp: </a:t>
            </a:r>
            <a:r>
              <a:rPr lang="vi-VN" b="0" dirty="0"/>
              <a:t>bơm CO</a:t>
            </a:r>
            <a:r>
              <a:rPr lang="vi-VN" b="0" baseline="-25000" dirty="0"/>
              <a:t>2</a:t>
            </a:r>
            <a:r>
              <a:rPr lang="vi-VN" b="0" dirty="0"/>
              <a:t> vào buồng, kho bảo quản.</a:t>
            </a:r>
          </a:p>
        </p:txBody>
      </p:sp>
    </p:spTree>
    <p:extLst>
      <p:ext uri="{BB962C8B-B14F-4D97-AF65-F5344CB8AC3E}">
        <p14:creationId xmlns:p14="http://schemas.microsoft.com/office/powerpoint/2010/main" val="2355961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barn(inVertical)">
                                      <p:cBhvr>
                                        <p:cTn id="18" dur="500"/>
                                        <p:tgtEl>
                                          <p:spTgt spid="51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animEffect transition="in" filter="barn(inVertical)">
                                      <p:cBhvr>
                                        <p:cTn id="23" dur="500"/>
                                        <p:tgtEl>
                                          <p:spTgt spid="51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CBFC539-4AF7-4085-A3C4-69592ED7BBB3}"/>
              </a:ext>
            </a:extLst>
          </p:cNvPr>
          <p:cNvGrpSpPr/>
          <p:nvPr/>
        </p:nvGrpSpPr>
        <p:grpSpPr>
          <a:xfrm>
            <a:off x="675640" y="191625"/>
            <a:ext cx="10840720" cy="822960"/>
            <a:chOff x="711200" y="203200"/>
            <a:chExt cx="10840720" cy="822960"/>
          </a:xfrm>
        </p:grpSpPr>
        <p:sp>
          <p:nvSpPr>
            <p:cNvPr id="2" name="Rectangle: Rounded Corners 1">
              <a:extLst>
                <a:ext uri="{FF2B5EF4-FFF2-40B4-BE49-F238E27FC236}">
                  <a16:creationId xmlns="" xmlns:a16="http://schemas.microsoft.com/office/drawing/2014/main" id="{D5BD820F-8806-42CD-91EE-80C992B09EAB}"/>
                </a:ext>
              </a:extLst>
            </p:cNvPr>
            <p:cNvSpPr/>
            <p:nvPr/>
          </p:nvSpPr>
          <p:spPr>
            <a:xfrm>
              <a:off x="711200" y="203200"/>
              <a:ext cx="10840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1A06B25-FD70-4EE2-838B-43B89AF33230}"/>
                </a:ext>
              </a:extLst>
            </p:cNvPr>
            <p:cNvSpPr txBox="1"/>
            <p:nvPr/>
          </p:nvSpPr>
          <p:spPr>
            <a:xfrm>
              <a:off x="1061752" y="353070"/>
              <a:ext cx="10139616" cy="523220"/>
            </a:xfrm>
            <a:prstGeom prst="rect">
              <a:avLst/>
            </a:prstGeom>
            <a:noFill/>
          </p:spPr>
          <p:txBody>
            <a:bodyPr wrap="square" rtlCol="0">
              <a:spAutoFit/>
            </a:bodyPr>
            <a:lstStyle/>
            <a:p>
              <a:r>
                <a:rPr lang="vi-VN" sz="2800" b="1">
                  <a:solidFill>
                    <a:schemeClr val="bg1"/>
                  </a:solidFill>
                </a:rPr>
                <a:t>CÁC BIỆN PHÁP BẢO QUẢN NÔNG SẢN SAU THU HOẠCH</a:t>
              </a:r>
              <a:endParaRPr lang="en-US" sz="2800" b="1">
                <a:solidFill>
                  <a:schemeClr val="bg1"/>
                </a:solidFill>
              </a:endParaRPr>
            </a:p>
          </p:txBody>
        </p:sp>
      </p:grpSp>
      <p:sp>
        <p:nvSpPr>
          <p:cNvPr id="5" name="TextBox 4">
            <a:extLst>
              <a:ext uri="{FF2B5EF4-FFF2-40B4-BE49-F238E27FC236}">
                <a16:creationId xmlns="" xmlns:a16="http://schemas.microsoft.com/office/drawing/2014/main" id="{9B4E553B-838E-4D1D-B2EE-946318EC7420}"/>
              </a:ext>
            </a:extLst>
          </p:cNvPr>
          <p:cNvSpPr txBox="1"/>
          <p:nvPr/>
        </p:nvSpPr>
        <p:spPr>
          <a:xfrm>
            <a:off x="1026191" y="1552598"/>
            <a:ext cx="9495671" cy="461665"/>
          </a:xfrm>
          <a:prstGeom prst="rect">
            <a:avLst/>
          </a:prstGeom>
          <a:noFill/>
        </p:spPr>
        <p:txBody>
          <a:bodyPr wrap="square" rtlCol="0">
            <a:spAutoFit/>
          </a:bodyPr>
          <a:lstStyle/>
          <a:p>
            <a:r>
              <a:rPr lang="vi-VN" sz="2400" b="1" dirty="0"/>
              <a:t>Kể tên một số biện pháp bảo quản nông sản mà em biết?</a:t>
            </a:r>
            <a:endParaRPr lang="en-US" sz="2400" b="1" dirty="0"/>
          </a:p>
        </p:txBody>
      </p:sp>
      <p:pic>
        <p:nvPicPr>
          <p:cNvPr id="6" name="Picture 5" descr="A picture containing text, vector graphics, toy, doll&#10;&#10;Description automatically generated">
            <a:extLst>
              <a:ext uri="{FF2B5EF4-FFF2-40B4-BE49-F238E27FC236}">
                <a16:creationId xmlns="" xmlns:a16="http://schemas.microsoft.com/office/drawing/2014/main" id="{A85953AC-5292-47FC-B162-1FDA0CC0E7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33" t="8084" r="10000" b="12083"/>
          <a:stretch/>
        </p:blipFill>
        <p:spPr>
          <a:xfrm>
            <a:off x="197918" y="1189071"/>
            <a:ext cx="955443" cy="1188720"/>
          </a:xfrm>
          <a:prstGeom prst="rect">
            <a:avLst/>
          </a:prstGeom>
        </p:spPr>
      </p:pic>
      <p:grpSp>
        <p:nvGrpSpPr>
          <p:cNvPr id="7" name="Group 6">
            <a:extLst>
              <a:ext uri="{FF2B5EF4-FFF2-40B4-BE49-F238E27FC236}">
                <a16:creationId xmlns="" xmlns:a16="http://schemas.microsoft.com/office/drawing/2014/main" id="{24A09159-9027-43B7-81FB-78EE5E521C3F}"/>
              </a:ext>
            </a:extLst>
          </p:cNvPr>
          <p:cNvGrpSpPr/>
          <p:nvPr/>
        </p:nvGrpSpPr>
        <p:grpSpPr>
          <a:xfrm>
            <a:off x="5147210" y="2235040"/>
            <a:ext cx="1897580" cy="611525"/>
            <a:chOff x="5000676" y="619760"/>
            <a:chExt cx="1897580" cy="611525"/>
          </a:xfrm>
          <a:solidFill>
            <a:srgbClr val="D23347"/>
          </a:solidFill>
        </p:grpSpPr>
        <p:sp>
          <p:nvSpPr>
            <p:cNvPr id="8" name="Rectangle: Rounded Corners 7">
              <a:extLst>
                <a:ext uri="{FF2B5EF4-FFF2-40B4-BE49-F238E27FC236}">
                  <a16:creationId xmlns="" xmlns:a16="http://schemas.microsoft.com/office/drawing/2014/main" id="{01F3BD1C-343B-423E-9C4B-5D31ED5B7C40}"/>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 xmlns:a16="http://schemas.microsoft.com/office/drawing/2014/main" id="{19BB20E8-4C08-482B-9F2D-6F0E1709942B}"/>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3" name="Group 12">
            <a:extLst>
              <a:ext uri="{FF2B5EF4-FFF2-40B4-BE49-F238E27FC236}">
                <a16:creationId xmlns="" xmlns:a16="http://schemas.microsoft.com/office/drawing/2014/main" id="{C2F4FD86-A632-476B-AA58-08DE8FD2ABD6}"/>
              </a:ext>
            </a:extLst>
          </p:cNvPr>
          <p:cNvGrpSpPr/>
          <p:nvPr/>
        </p:nvGrpSpPr>
        <p:grpSpPr>
          <a:xfrm>
            <a:off x="1402112" y="3134711"/>
            <a:ext cx="4846288" cy="877100"/>
            <a:chOff x="904272" y="3224785"/>
            <a:chExt cx="4846288" cy="877100"/>
          </a:xfrm>
        </p:grpSpPr>
        <p:sp>
          <p:nvSpPr>
            <p:cNvPr id="11" name="Rectangle 10">
              <a:extLst>
                <a:ext uri="{FF2B5EF4-FFF2-40B4-BE49-F238E27FC236}">
                  <a16:creationId xmlns="" xmlns:a16="http://schemas.microsoft.com/office/drawing/2014/main" id="{264A0792-666A-48E9-A941-F6CF0FB7780E}"/>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63057C3-4499-42AA-8738-A521E6FC4CEF}"/>
                </a:ext>
              </a:extLst>
            </p:cNvPr>
            <p:cNvSpPr/>
            <p:nvPr/>
          </p:nvSpPr>
          <p:spPr>
            <a:xfrm>
              <a:off x="904272" y="3234003"/>
              <a:ext cx="680720" cy="86788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sp>
          <p:nvSpPr>
            <p:cNvPr id="12" name="TextBox 11">
              <a:extLst>
                <a:ext uri="{FF2B5EF4-FFF2-40B4-BE49-F238E27FC236}">
                  <a16:creationId xmlns="" xmlns:a16="http://schemas.microsoft.com/office/drawing/2014/main" id="{51152A44-2597-4473-B0BB-32FC82D57977}"/>
                </a:ext>
              </a:extLst>
            </p:cNvPr>
            <p:cNvSpPr txBox="1"/>
            <p:nvPr/>
          </p:nvSpPr>
          <p:spPr>
            <a:xfrm>
              <a:off x="2566432" y="3429000"/>
              <a:ext cx="2202688" cy="461665"/>
            </a:xfrm>
            <a:prstGeom prst="rect">
              <a:avLst/>
            </a:prstGeom>
            <a:noFill/>
          </p:spPr>
          <p:txBody>
            <a:bodyPr wrap="square" rtlCol="0">
              <a:spAutoFit/>
            </a:bodyPr>
            <a:lstStyle/>
            <a:p>
              <a:r>
                <a:rPr lang="vi-VN" sz="2400" b="1">
                  <a:solidFill>
                    <a:srgbClr val="3A8107"/>
                  </a:solidFill>
                </a:rPr>
                <a:t>Bảo quản khô</a:t>
              </a:r>
              <a:endParaRPr lang="en-US" sz="2400" b="1">
                <a:solidFill>
                  <a:srgbClr val="3A8107"/>
                </a:solidFill>
              </a:endParaRPr>
            </a:p>
          </p:txBody>
        </p:sp>
      </p:grpSp>
      <p:grpSp>
        <p:nvGrpSpPr>
          <p:cNvPr id="14" name="Group 13">
            <a:extLst>
              <a:ext uri="{FF2B5EF4-FFF2-40B4-BE49-F238E27FC236}">
                <a16:creationId xmlns="" xmlns:a16="http://schemas.microsoft.com/office/drawing/2014/main" id="{5CE0B9CF-E713-4AF7-9C39-E6EB39AADC7E}"/>
              </a:ext>
            </a:extLst>
          </p:cNvPr>
          <p:cNvGrpSpPr/>
          <p:nvPr/>
        </p:nvGrpSpPr>
        <p:grpSpPr>
          <a:xfrm>
            <a:off x="1402112" y="4245817"/>
            <a:ext cx="4846288" cy="877100"/>
            <a:chOff x="904272" y="3224785"/>
            <a:chExt cx="4846288" cy="877100"/>
          </a:xfrm>
        </p:grpSpPr>
        <p:sp>
          <p:nvSpPr>
            <p:cNvPr id="15" name="Rectangle 14">
              <a:extLst>
                <a:ext uri="{FF2B5EF4-FFF2-40B4-BE49-F238E27FC236}">
                  <a16:creationId xmlns="" xmlns:a16="http://schemas.microsoft.com/office/drawing/2014/main" id="{8F0E3001-08AD-4AC9-8F40-CBA564DF1547}"/>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0A8AD903-A2C4-4CDD-85FF-AC7DB880B48A}"/>
                </a:ext>
              </a:extLst>
            </p:cNvPr>
            <p:cNvSpPr/>
            <p:nvPr/>
          </p:nvSpPr>
          <p:spPr>
            <a:xfrm>
              <a:off x="904272" y="3234003"/>
              <a:ext cx="680720" cy="867881"/>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sp>
          <p:nvSpPr>
            <p:cNvPr id="17" name="TextBox 16">
              <a:extLst>
                <a:ext uri="{FF2B5EF4-FFF2-40B4-BE49-F238E27FC236}">
                  <a16:creationId xmlns="" xmlns:a16="http://schemas.microsoft.com/office/drawing/2014/main" id="{9FF12FD6-1363-47E4-B79A-A094266D8FAC}"/>
                </a:ext>
              </a:extLst>
            </p:cNvPr>
            <p:cNvSpPr txBox="1"/>
            <p:nvPr/>
          </p:nvSpPr>
          <p:spPr>
            <a:xfrm>
              <a:off x="2566432" y="3429000"/>
              <a:ext cx="2361168" cy="461665"/>
            </a:xfrm>
            <a:prstGeom prst="rect">
              <a:avLst/>
            </a:prstGeom>
            <a:noFill/>
          </p:spPr>
          <p:txBody>
            <a:bodyPr wrap="square" rtlCol="0">
              <a:spAutoFit/>
            </a:bodyPr>
            <a:lstStyle/>
            <a:p>
              <a:r>
                <a:rPr lang="vi-VN" sz="2400" b="1">
                  <a:solidFill>
                    <a:srgbClr val="660033"/>
                  </a:solidFill>
                </a:rPr>
                <a:t>Bảo quản lạnh</a:t>
              </a:r>
              <a:endParaRPr lang="en-US" sz="2400" b="1">
                <a:solidFill>
                  <a:srgbClr val="660033"/>
                </a:solidFill>
              </a:endParaRPr>
            </a:p>
          </p:txBody>
        </p:sp>
      </p:grpSp>
      <p:grpSp>
        <p:nvGrpSpPr>
          <p:cNvPr id="18" name="Group 17">
            <a:extLst>
              <a:ext uri="{FF2B5EF4-FFF2-40B4-BE49-F238E27FC236}">
                <a16:creationId xmlns="" xmlns:a16="http://schemas.microsoft.com/office/drawing/2014/main" id="{FE3C3059-667B-4574-9693-8ACADAE33098}"/>
              </a:ext>
            </a:extLst>
          </p:cNvPr>
          <p:cNvGrpSpPr/>
          <p:nvPr/>
        </p:nvGrpSpPr>
        <p:grpSpPr>
          <a:xfrm>
            <a:off x="1402112" y="5356923"/>
            <a:ext cx="9662128" cy="877100"/>
            <a:chOff x="904272" y="3224785"/>
            <a:chExt cx="9662128" cy="877100"/>
          </a:xfrm>
        </p:grpSpPr>
        <p:sp>
          <p:nvSpPr>
            <p:cNvPr id="19" name="Rectangle 18">
              <a:extLst>
                <a:ext uri="{FF2B5EF4-FFF2-40B4-BE49-F238E27FC236}">
                  <a16:creationId xmlns="" xmlns:a16="http://schemas.microsoft.com/office/drawing/2014/main" id="{2E9C5753-0789-46AE-9301-9206DBA6AACB}"/>
                </a:ext>
              </a:extLst>
            </p:cNvPr>
            <p:cNvSpPr/>
            <p:nvPr/>
          </p:nvSpPr>
          <p:spPr>
            <a:xfrm>
              <a:off x="904272" y="3224785"/>
              <a:ext cx="966212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2889400B-A1D2-4480-962D-C1C030B59D69}"/>
                </a:ext>
              </a:extLst>
            </p:cNvPr>
            <p:cNvSpPr/>
            <p:nvPr/>
          </p:nvSpPr>
          <p:spPr>
            <a:xfrm>
              <a:off x="904272" y="3234003"/>
              <a:ext cx="680720" cy="86788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03</a:t>
              </a:r>
              <a:endParaRPr lang="en-US" sz="3200" b="1"/>
            </a:p>
          </p:txBody>
        </p:sp>
        <p:sp>
          <p:nvSpPr>
            <p:cNvPr id="21" name="TextBox 20">
              <a:extLst>
                <a:ext uri="{FF2B5EF4-FFF2-40B4-BE49-F238E27FC236}">
                  <a16:creationId xmlns="" xmlns:a16="http://schemas.microsoft.com/office/drawing/2014/main" id="{950E3C84-DFE8-4879-A614-18ACD3700FFC}"/>
                </a:ext>
              </a:extLst>
            </p:cNvPr>
            <p:cNvSpPr txBox="1"/>
            <p:nvPr/>
          </p:nvSpPr>
          <p:spPr>
            <a:xfrm>
              <a:off x="1783096" y="3432502"/>
              <a:ext cx="8600424" cy="461665"/>
            </a:xfrm>
            <a:prstGeom prst="rect">
              <a:avLst/>
            </a:prstGeom>
            <a:noFill/>
          </p:spPr>
          <p:txBody>
            <a:bodyPr wrap="square" rtlCol="0">
              <a:spAutoFit/>
            </a:bodyPr>
            <a:lstStyle/>
            <a:p>
              <a:r>
                <a:rPr lang="vi-VN" sz="2400" b="1">
                  <a:solidFill>
                    <a:srgbClr val="FF3300"/>
                  </a:solidFill>
                </a:rPr>
                <a:t>Bảo quản trong điều kiện nồng độ khí carbon dioxide cao</a:t>
              </a:r>
              <a:endParaRPr lang="en-US" sz="2400" b="1">
                <a:solidFill>
                  <a:srgbClr val="FF3300"/>
                </a:solidFill>
              </a:endParaRPr>
            </a:p>
          </p:txBody>
        </p:sp>
      </p:grpSp>
    </p:spTree>
    <p:extLst>
      <p:ext uri="{BB962C8B-B14F-4D97-AF65-F5344CB8AC3E}">
        <p14:creationId xmlns:p14="http://schemas.microsoft.com/office/powerpoint/2010/main" val="348381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73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3000">
                                          <p:cBhvr additive="base">
                                            <p:cTn id="12" dur="1000" fill="hold"/>
                                            <p:tgtEl>
                                              <p:spTgt spid="13"/>
                                            </p:tgtEl>
                                            <p:attrNameLst>
                                              <p:attrName>ppt_x</p:attrName>
                                            </p:attrNameLst>
                                          </p:cBhvr>
                                          <p:tavLst>
                                            <p:tav tm="0">
                                              <p:val>
                                                <p:strVal val="1+#ppt_w/2"/>
                                              </p:val>
                                            </p:tav>
                                            <p:tav tm="100000">
                                              <p:val>
                                                <p:strVal val="#ppt_x"/>
                                              </p:val>
                                            </p:tav>
                                          </p:tavLst>
                                        </p:anim>
                                        <p:anim calcmode="lin" valueType="num" p14:bounceEnd="73000">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73000">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14:bounceEnd="73000">
                                          <p:cBhvr additive="base">
                                            <p:cTn id="16" dur="1000" fill="hold"/>
                                            <p:tgtEl>
                                              <p:spTgt spid="14"/>
                                            </p:tgtEl>
                                            <p:attrNameLst>
                                              <p:attrName>ppt_x</p:attrName>
                                            </p:attrNameLst>
                                          </p:cBhvr>
                                          <p:tavLst>
                                            <p:tav tm="0">
                                              <p:val>
                                                <p:strVal val="1+#ppt_w/2"/>
                                              </p:val>
                                            </p:tav>
                                            <p:tav tm="100000">
                                              <p:val>
                                                <p:strVal val="#ppt_x"/>
                                              </p:val>
                                            </p:tav>
                                          </p:tavLst>
                                        </p:anim>
                                        <p:anim calcmode="lin" valueType="num" p14:bounceEnd="73000">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73000">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14:bounceEnd="73000">
                                          <p:cBhvr additive="base">
                                            <p:cTn id="20" dur="1000" fill="hold"/>
                                            <p:tgtEl>
                                              <p:spTgt spid="18"/>
                                            </p:tgtEl>
                                            <p:attrNameLst>
                                              <p:attrName>ppt_x</p:attrName>
                                            </p:attrNameLst>
                                          </p:cBhvr>
                                          <p:tavLst>
                                            <p:tav tm="0">
                                              <p:val>
                                                <p:strVal val="1+#ppt_w/2"/>
                                              </p:val>
                                            </p:tav>
                                            <p:tav tm="100000">
                                              <p:val>
                                                <p:strVal val="#ppt_x"/>
                                              </p:val>
                                            </p:tav>
                                          </p:tavLst>
                                        </p:anim>
                                        <p:anim calcmode="lin" valueType="num" p14:bounceEnd="73000">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1+#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A56261F3-2F99-4B4F-BD84-D394F320628F}"/>
              </a:ext>
            </a:extLst>
          </p:cNvPr>
          <p:cNvGrpSpPr/>
          <p:nvPr/>
        </p:nvGrpSpPr>
        <p:grpSpPr>
          <a:xfrm>
            <a:off x="0" y="0"/>
            <a:ext cx="12192000" cy="6858000"/>
            <a:chOff x="0" y="0"/>
            <a:chExt cx="12192000" cy="6858000"/>
          </a:xfrm>
        </p:grpSpPr>
        <p:pic>
          <p:nvPicPr>
            <p:cNvPr id="3" name="Picture 2" descr="A picture containing food, table, nut, plate&#10;&#10;Description automatically generated">
              <a:extLst>
                <a:ext uri="{FF2B5EF4-FFF2-40B4-BE49-F238E27FC236}">
                  <a16:creationId xmlns="" xmlns:a16="http://schemas.microsoft.com/office/drawing/2014/main" id="{34B7604E-2242-4628-8E1D-17B0857314ED}"/>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4" name="Rectangle: Rounded Corners 3">
              <a:extLst>
                <a:ext uri="{FF2B5EF4-FFF2-40B4-BE49-F238E27FC236}">
                  <a16:creationId xmlns="" xmlns:a16="http://schemas.microsoft.com/office/drawing/2014/main" id="{BE79F1E3-4F8E-4B00-AA65-65648F6183C3}"/>
                </a:ext>
              </a:extLst>
            </p:cNvPr>
            <p:cNvSpPr/>
            <p:nvPr/>
          </p:nvSpPr>
          <p:spPr>
            <a:xfrm>
              <a:off x="2255520" y="1442720"/>
              <a:ext cx="7416800" cy="3931920"/>
            </a:xfrm>
            <a:prstGeom prst="roundRect">
              <a:avLst>
                <a:gd name="adj" fmla="val 40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ED180608-76F3-432D-AC53-C9A07ADB3D3D}"/>
                </a:ext>
              </a:extLst>
            </p:cNvPr>
            <p:cNvSpPr txBox="1"/>
            <p:nvPr/>
          </p:nvSpPr>
          <p:spPr>
            <a:xfrm>
              <a:off x="2621280" y="2936240"/>
              <a:ext cx="6685280" cy="1833194"/>
            </a:xfrm>
            <a:prstGeom prst="rect">
              <a:avLst/>
            </a:prstGeom>
            <a:noFill/>
          </p:spPr>
          <p:txBody>
            <a:bodyPr wrap="square" rtlCol="0">
              <a:spAutoFit/>
            </a:bodyPr>
            <a:lstStyle/>
            <a:p>
              <a:pPr algn="just">
                <a:lnSpc>
                  <a:spcPct val="120000"/>
                </a:lnSpc>
              </a:pPr>
              <a:r>
                <a:rPr lang="vi-VN" sz="2400" dirty="0"/>
                <a:t>Biện pháp bảo quản khô thường được sử dụng để </a:t>
              </a:r>
              <a:r>
                <a:rPr lang="vi-VN" sz="2400" b="1" dirty="0">
                  <a:solidFill>
                    <a:srgbClr val="3A8107"/>
                  </a:solidFill>
                </a:rPr>
                <a:t>bảo quản các loại hạt</a:t>
              </a:r>
              <a:r>
                <a:rPr lang="vi-VN" sz="2400" dirty="0"/>
                <a:t>. Các loại hạt cần được phơi hoặc sấy khô đến khi </a:t>
              </a:r>
              <a:r>
                <a:rPr lang="vi-VN" sz="2400" b="1" dirty="0">
                  <a:solidFill>
                    <a:srgbClr val="0093C1"/>
                  </a:solidFill>
                </a:rPr>
                <a:t>độ ẩm của hạt </a:t>
              </a:r>
              <a:r>
                <a:rPr lang="vi-VN" sz="2400" dirty="0"/>
                <a:t>còn</a:t>
              </a:r>
              <a:r>
                <a:rPr lang="vi-VN" sz="2400" dirty="0">
                  <a:solidFill>
                    <a:schemeClr val="bg2">
                      <a:lumMod val="25000"/>
                    </a:schemeClr>
                  </a:solidFill>
                </a:rPr>
                <a:t> </a:t>
              </a:r>
              <a:r>
                <a:rPr lang="vi-VN" sz="2400" dirty="0"/>
                <a:t>khoảng</a:t>
              </a:r>
              <a:r>
                <a:rPr lang="vi-VN" sz="2400" dirty="0">
                  <a:solidFill>
                    <a:schemeClr val="bg2">
                      <a:lumMod val="25000"/>
                    </a:schemeClr>
                  </a:solidFill>
                </a:rPr>
                <a:t> </a:t>
              </a:r>
              <a:r>
                <a:rPr lang="vi-VN" sz="2400" b="1" dirty="0">
                  <a:solidFill>
                    <a:srgbClr val="0093C1"/>
                  </a:solidFill>
                </a:rPr>
                <a:t>13% đến 16% </a:t>
              </a:r>
              <a:r>
                <a:rPr lang="vi-VN" sz="2400" dirty="0"/>
                <a:t>tùy từng loại hạt.</a:t>
              </a:r>
              <a:endParaRPr lang="en-US" sz="2400" dirty="0"/>
            </a:p>
          </p:txBody>
        </p:sp>
        <p:sp>
          <p:nvSpPr>
            <p:cNvPr id="6" name="TextBox 5">
              <a:extLst>
                <a:ext uri="{FF2B5EF4-FFF2-40B4-BE49-F238E27FC236}">
                  <a16:creationId xmlns="" xmlns:a16="http://schemas.microsoft.com/office/drawing/2014/main" id="{26850F24-7D6A-4B25-8B2D-1C1D155B53BF}"/>
                </a:ext>
              </a:extLst>
            </p:cNvPr>
            <p:cNvSpPr txBox="1"/>
            <p:nvPr/>
          </p:nvSpPr>
          <p:spPr>
            <a:xfrm>
              <a:off x="4003040" y="1678741"/>
              <a:ext cx="3921760" cy="646331"/>
            </a:xfrm>
            <a:prstGeom prst="rect">
              <a:avLst/>
            </a:prstGeom>
            <a:noFill/>
          </p:spPr>
          <p:txBody>
            <a:bodyPr wrap="square" rtlCol="0">
              <a:spAutoFit/>
            </a:bodyPr>
            <a:lstStyle/>
            <a:p>
              <a:pPr algn="just"/>
              <a:r>
                <a:rPr lang="vi-VN" sz="3600" b="1">
                  <a:solidFill>
                    <a:srgbClr val="3A8107"/>
                  </a:solidFill>
                </a:rPr>
                <a:t>BẢO QUẢN KHÔ</a:t>
              </a:r>
              <a:endParaRPr lang="en-US" sz="3600" b="1">
                <a:solidFill>
                  <a:srgbClr val="3A8107"/>
                </a:solidFill>
              </a:endParaRPr>
            </a:p>
          </p:txBody>
        </p:sp>
        <p:sp>
          <p:nvSpPr>
            <p:cNvPr id="7" name="Rectangle 6">
              <a:extLst>
                <a:ext uri="{FF2B5EF4-FFF2-40B4-BE49-F238E27FC236}">
                  <a16:creationId xmlns="" xmlns:a16="http://schemas.microsoft.com/office/drawing/2014/main" id="{CF57F9D6-7B24-4942-9041-FBBD97D005AF}"/>
                </a:ext>
              </a:extLst>
            </p:cNvPr>
            <p:cNvSpPr/>
            <p:nvPr/>
          </p:nvSpPr>
          <p:spPr>
            <a:xfrm>
              <a:off x="5120640" y="2313344"/>
              <a:ext cx="1686560" cy="72688"/>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29343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iing, slope&#10;&#10;Description automatically generated">
            <a:extLst>
              <a:ext uri="{FF2B5EF4-FFF2-40B4-BE49-F238E27FC236}">
                <a16:creationId xmlns="" xmlns:a16="http://schemas.microsoft.com/office/drawing/2014/main" id="{420A8080-71BB-4FCC-9F83-799F8B97F69F}"/>
              </a:ext>
            </a:extLst>
          </p:cNvPr>
          <p:cNvPicPr>
            <a:picLocks noChangeAspect="1"/>
          </p:cNvPicPr>
          <p:nvPr/>
        </p:nvPicPr>
        <p:blipFill rotWithShape="1">
          <a:blip r:embed="rId2">
            <a:extLst>
              <a:ext uri="{28A0092B-C50C-407E-A947-70E740481C1C}">
                <a14:useLocalDpi xmlns:a14="http://schemas.microsoft.com/office/drawing/2010/main" val="0"/>
              </a:ext>
            </a:extLst>
          </a:blip>
          <a:srcRect b="14465"/>
          <a:stretch/>
        </p:blipFill>
        <p:spPr>
          <a:xfrm>
            <a:off x="20" y="1282"/>
            <a:ext cx="12191980" cy="6856718"/>
          </a:xfrm>
          <a:prstGeom prst="rect">
            <a:avLst/>
          </a:prstGeom>
        </p:spPr>
      </p:pic>
      <p:grpSp>
        <p:nvGrpSpPr>
          <p:cNvPr id="7" name="Group 6">
            <a:extLst>
              <a:ext uri="{FF2B5EF4-FFF2-40B4-BE49-F238E27FC236}">
                <a16:creationId xmlns="" xmlns:a16="http://schemas.microsoft.com/office/drawing/2014/main" id="{22764BBB-D18B-4EF3-A266-1577D0AE122D}"/>
              </a:ext>
            </a:extLst>
          </p:cNvPr>
          <p:cNvGrpSpPr/>
          <p:nvPr/>
        </p:nvGrpSpPr>
        <p:grpSpPr>
          <a:xfrm>
            <a:off x="2572795" y="5702332"/>
            <a:ext cx="7046409" cy="694481"/>
            <a:chOff x="2199190" y="4676172"/>
            <a:chExt cx="7046409" cy="694481"/>
          </a:xfrm>
        </p:grpSpPr>
        <p:sp>
          <p:nvSpPr>
            <p:cNvPr id="6" name="Rectangle: Rounded Corners 5">
              <a:extLst>
                <a:ext uri="{FF2B5EF4-FFF2-40B4-BE49-F238E27FC236}">
                  <a16:creationId xmlns="" xmlns:a16="http://schemas.microsoft.com/office/drawing/2014/main" id="{B6D36A80-21CC-4D9F-A384-B5978EABA971}"/>
                </a:ext>
              </a:extLst>
            </p:cNvPr>
            <p:cNvSpPr/>
            <p:nvPr/>
          </p:nvSpPr>
          <p:spPr>
            <a:xfrm>
              <a:off x="2199190" y="4676172"/>
              <a:ext cx="7046409" cy="694481"/>
            </a:xfrm>
            <a:prstGeom prst="roundRect">
              <a:avLst>
                <a:gd name="adj" fmla="val 500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Rounded Corners 3">
              <a:extLst>
                <a:ext uri="{FF2B5EF4-FFF2-40B4-BE49-F238E27FC236}">
                  <a16:creationId xmlns="" xmlns:a16="http://schemas.microsoft.com/office/drawing/2014/main" id="{10DFE10A-E3BD-4C30-A8CD-BCDE70598D33}"/>
                </a:ext>
              </a:extLst>
            </p:cNvPr>
            <p:cNvSpPr/>
            <p:nvPr/>
          </p:nvSpPr>
          <p:spPr>
            <a:xfrm>
              <a:off x="2199191" y="4676172"/>
              <a:ext cx="1661610" cy="694481"/>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Ví dụ</a:t>
              </a:r>
              <a:endParaRPr lang="en-US" sz="2400" b="1"/>
            </a:p>
          </p:txBody>
        </p:sp>
        <p:sp>
          <p:nvSpPr>
            <p:cNvPr id="5" name="TextBox 4">
              <a:extLst>
                <a:ext uri="{FF2B5EF4-FFF2-40B4-BE49-F238E27FC236}">
                  <a16:creationId xmlns="" xmlns:a16="http://schemas.microsoft.com/office/drawing/2014/main" id="{3D83715B-D9F8-499D-8B8D-EE8F532D2652}"/>
                </a:ext>
              </a:extLst>
            </p:cNvPr>
            <p:cNvSpPr txBox="1"/>
            <p:nvPr/>
          </p:nvSpPr>
          <p:spPr>
            <a:xfrm>
              <a:off x="4216400" y="4792579"/>
              <a:ext cx="4521200" cy="461665"/>
            </a:xfrm>
            <a:prstGeom prst="rect">
              <a:avLst/>
            </a:prstGeom>
            <a:noFill/>
          </p:spPr>
          <p:txBody>
            <a:bodyPr wrap="square" rtlCol="0">
              <a:spAutoFit/>
            </a:bodyPr>
            <a:lstStyle/>
            <a:p>
              <a:r>
                <a:rPr lang="vi-VN" sz="2400" b="1" dirty="0">
                  <a:solidFill>
                    <a:schemeClr val="bg1"/>
                  </a:solidFill>
                </a:rPr>
                <a:t>Phơi khô để bảo quản hạt lúa</a:t>
              </a:r>
              <a:endParaRPr lang="en-US" sz="2400" b="1" dirty="0">
                <a:solidFill>
                  <a:schemeClr val="bg1"/>
                </a:solidFill>
              </a:endParaRPr>
            </a:p>
          </p:txBody>
        </p:sp>
      </p:grpSp>
    </p:spTree>
    <p:extLst>
      <p:ext uri="{BB962C8B-B14F-4D97-AF65-F5344CB8AC3E}">
        <p14:creationId xmlns:p14="http://schemas.microsoft.com/office/powerpoint/2010/main" val="738309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1288A7AA-8CBD-4F43-819A-528D5C45315A}"/>
              </a:ext>
            </a:extLst>
          </p:cNvPr>
          <p:cNvGrpSpPr/>
          <p:nvPr/>
        </p:nvGrpSpPr>
        <p:grpSpPr>
          <a:xfrm>
            <a:off x="0" y="0"/>
            <a:ext cx="12192000" cy="6858000"/>
            <a:chOff x="0" y="0"/>
            <a:chExt cx="12192000" cy="6858000"/>
          </a:xfrm>
        </p:grpSpPr>
        <p:pic>
          <p:nvPicPr>
            <p:cNvPr id="3" name="Picture 2" descr="A picture containing text, refrigerator, appliance, white goods&#10;&#10;Description automatically generated">
              <a:extLst>
                <a:ext uri="{FF2B5EF4-FFF2-40B4-BE49-F238E27FC236}">
                  <a16:creationId xmlns="" xmlns:a16="http://schemas.microsoft.com/office/drawing/2014/main" id="{810942B0-E108-4C00-AEB4-4055EFAF46A4}"/>
                </a:ext>
              </a:extLst>
            </p:cNvPr>
            <p:cNvPicPr>
              <a:picLocks noChangeAspect="1"/>
            </p:cNvPicPr>
            <p:nvPr/>
          </p:nvPicPr>
          <p:blipFill rotWithShape="1">
            <a:blip r:embed="rId2">
              <a:extLst>
                <a:ext uri="{28A0092B-C50C-407E-A947-70E740481C1C}">
                  <a14:useLocalDpi xmlns:a14="http://schemas.microsoft.com/office/drawing/2010/main" val="0"/>
                </a:ext>
              </a:extLst>
            </a:blip>
            <a:srcRect l="7630" r="-36"/>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E240A65A-8351-49A6-8F3D-1F7842EA9B40}"/>
                </a:ext>
              </a:extLst>
            </p:cNvPr>
            <p:cNvSpPr/>
            <p:nvPr/>
          </p:nvSpPr>
          <p:spPr>
            <a:xfrm>
              <a:off x="0" y="0"/>
              <a:ext cx="6827520" cy="6858000"/>
            </a:xfrm>
            <a:prstGeom prst="rect">
              <a:avLst/>
            </a:prstGeom>
            <a:gradFill flip="none" rotWithShape="1">
              <a:gsLst>
                <a:gs pos="0">
                  <a:srgbClr val="F3F2EE"/>
                </a:gs>
                <a:gs pos="45000">
                  <a:srgbClr val="F3F2EE"/>
                </a:gs>
                <a:gs pos="79000">
                  <a:srgbClr val="F3F2EE"/>
                </a:gs>
                <a:gs pos="100000">
                  <a:srgbClr val="F3F2EE">
                    <a:alpha val="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 xmlns:a16="http://schemas.microsoft.com/office/drawing/2014/main" id="{A793FAAB-B46E-42A5-A238-DD9426A7D447}"/>
              </a:ext>
            </a:extLst>
          </p:cNvPr>
          <p:cNvSpPr txBox="1"/>
          <p:nvPr/>
        </p:nvSpPr>
        <p:spPr>
          <a:xfrm>
            <a:off x="274320" y="1214804"/>
            <a:ext cx="5516880" cy="2276392"/>
          </a:xfrm>
          <a:prstGeom prst="rect">
            <a:avLst/>
          </a:prstGeom>
          <a:noFill/>
        </p:spPr>
        <p:txBody>
          <a:bodyPr wrap="square" rtlCol="0">
            <a:spAutoFit/>
          </a:bodyPr>
          <a:lstStyle/>
          <a:p>
            <a:pPr algn="just">
              <a:lnSpc>
                <a:spcPct val="120000"/>
              </a:lnSpc>
            </a:pPr>
            <a:r>
              <a:rPr lang="vi-VN" sz="2400" dirty="0"/>
              <a:t>Đây là biện pháp bảo quản nông sản ở điều kiện nhiệt độ thấp trong tủ lạnh hoặc kho lạnh. </a:t>
            </a:r>
            <a:r>
              <a:rPr lang="vi-VN" sz="2400" b="1" dirty="0">
                <a:solidFill>
                  <a:srgbClr val="660033"/>
                </a:solidFill>
              </a:rPr>
              <a:t>Phần lớn các loại thực phẩm, rau, quả được bảo quản theo cách này.</a:t>
            </a:r>
            <a:endParaRPr lang="en-US" sz="2400" b="1" dirty="0">
              <a:solidFill>
                <a:srgbClr val="660033"/>
              </a:solidFill>
            </a:endParaRPr>
          </a:p>
        </p:txBody>
      </p:sp>
      <p:sp>
        <p:nvSpPr>
          <p:cNvPr id="7" name="TextBox 6">
            <a:extLst>
              <a:ext uri="{FF2B5EF4-FFF2-40B4-BE49-F238E27FC236}">
                <a16:creationId xmlns="" xmlns:a16="http://schemas.microsoft.com/office/drawing/2014/main" id="{5598ED5F-E0F4-4C4E-8834-AF1B99DE0152}"/>
              </a:ext>
            </a:extLst>
          </p:cNvPr>
          <p:cNvSpPr txBox="1"/>
          <p:nvPr/>
        </p:nvSpPr>
        <p:spPr>
          <a:xfrm>
            <a:off x="985520" y="371503"/>
            <a:ext cx="4094480" cy="646331"/>
          </a:xfrm>
          <a:prstGeom prst="rect">
            <a:avLst/>
          </a:prstGeom>
          <a:noFill/>
        </p:spPr>
        <p:txBody>
          <a:bodyPr wrap="square" rtlCol="0">
            <a:spAutoFit/>
          </a:bodyPr>
          <a:lstStyle/>
          <a:p>
            <a:pPr algn="just"/>
            <a:r>
              <a:rPr lang="vi-VN" sz="3600" b="1" dirty="0">
                <a:solidFill>
                  <a:srgbClr val="660033"/>
                </a:solidFill>
              </a:rPr>
              <a:t>BẢO QUẢN LẠNH</a:t>
            </a:r>
            <a:endParaRPr lang="en-US" sz="3600" b="1" dirty="0">
              <a:solidFill>
                <a:srgbClr val="660033"/>
              </a:solidFill>
            </a:endParaRPr>
          </a:p>
        </p:txBody>
      </p:sp>
      <p:sp>
        <p:nvSpPr>
          <p:cNvPr id="8" name="Rectangle 7">
            <a:extLst>
              <a:ext uri="{FF2B5EF4-FFF2-40B4-BE49-F238E27FC236}">
                <a16:creationId xmlns="" xmlns:a16="http://schemas.microsoft.com/office/drawing/2014/main" id="{FD4B3917-C9F8-407B-B39D-A2CCBBA46003}"/>
              </a:ext>
            </a:extLst>
          </p:cNvPr>
          <p:cNvSpPr/>
          <p:nvPr/>
        </p:nvSpPr>
        <p:spPr>
          <a:xfrm>
            <a:off x="2103120" y="1018632"/>
            <a:ext cx="1686560" cy="72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E9B058A5-78E5-4023-B7FD-10AD40A7B860}"/>
              </a:ext>
            </a:extLst>
          </p:cNvPr>
          <p:cNvSpPr txBox="1"/>
          <p:nvPr/>
        </p:nvSpPr>
        <p:spPr>
          <a:xfrm>
            <a:off x="274320" y="3496413"/>
            <a:ext cx="5516880" cy="946798"/>
          </a:xfrm>
          <a:prstGeom prst="rect">
            <a:avLst/>
          </a:prstGeom>
          <a:noFill/>
        </p:spPr>
        <p:txBody>
          <a:bodyPr wrap="square" rtlCol="0">
            <a:spAutoFit/>
          </a:bodyPr>
          <a:lstStyle/>
          <a:p>
            <a:pPr algn="just">
              <a:lnSpc>
                <a:spcPct val="120000"/>
              </a:lnSpc>
            </a:pPr>
            <a:r>
              <a:rPr lang="vi-VN" sz="2400" dirty="0"/>
              <a:t>Mỗi loại rau, quả có một nhiệt độ bảo quản thích hợp.</a:t>
            </a:r>
            <a:endParaRPr lang="en-US" sz="2400" dirty="0"/>
          </a:p>
        </p:txBody>
      </p:sp>
      <p:pic>
        <p:nvPicPr>
          <p:cNvPr id="11" name="Picture 10" descr="A picture containing dark&#10;&#10;Description automatically generated">
            <a:extLst>
              <a:ext uri="{FF2B5EF4-FFF2-40B4-BE49-F238E27FC236}">
                <a16:creationId xmlns="" xmlns:a16="http://schemas.microsoft.com/office/drawing/2014/main" id="{2C3DCE62-409C-48D6-8A4A-A62C1527B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8" y="4193353"/>
            <a:ext cx="1852192" cy="1852192"/>
          </a:xfrm>
          <a:prstGeom prst="rect">
            <a:avLst/>
          </a:prstGeom>
        </p:spPr>
      </p:pic>
      <p:pic>
        <p:nvPicPr>
          <p:cNvPr id="13" name="Picture 12" descr="A green leaf on a black background&#10;&#10;Description automatically generated with medium confidence">
            <a:extLst>
              <a:ext uri="{FF2B5EF4-FFF2-40B4-BE49-F238E27FC236}">
                <a16:creationId xmlns="" xmlns:a16="http://schemas.microsoft.com/office/drawing/2014/main" id="{4202337F-F96A-4B1E-AE02-8B8561C31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672" y="4153735"/>
            <a:ext cx="1938992" cy="1938992"/>
          </a:xfrm>
          <a:prstGeom prst="rect">
            <a:avLst/>
          </a:prstGeom>
        </p:spPr>
      </p:pic>
      <p:pic>
        <p:nvPicPr>
          <p:cNvPr id="15" name="Picture 14" descr="A close up of a lemon&#10;&#10;Description automatically generated with medium confidence">
            <a:extLst>
              <a:ext uri="{FF2B5EF4-FFF2-40B4-BE49-F238E27FC236}">
                <a16:creationId xmlns="" xmlns:a16="http://schemas.microsoft.com/office/drawing/2014/main" id="{581931D7-CA5A-4B73-90C9-EDE04789D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275" y="5699563"/>
            <a:ext cx="1576485" cy="1050777"/>
          </a:xfrm>
          <a:prstGeom prst="rect">
            <a:avLst/>
          </a:prstGeom>
        </p:spPr>
      </p:pic>
      <p:sp>
        <p:nvSpPr>
          <p:cNvPr id="16" name="Speech Bubble: Oval 15">
            <a:extLst>
              <a:ext uri="{FF2B5EF4-FFF2-40B4-BE49-F238E27FC236}">
                <a16:creationId xmlns="" xmlns:a16="http://schemas.microsoft.com/office/drawing/2014/main" id="{35F0AED5-D13E-42D9-902F-D3550475092E}"/>
              </a:ext>
            </a:extLst>
          </p:cNvPr>
          <p:cNvSpPr/>
          <p:nvPr/>
        </p:nvSpPr>
        <p:spPr>
          <a:xfrm>
            <a:off x="2082644" y="4382664"/>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rPr>
              <a:t>4</a:t>
            </a:r>
            <a:r>
              <a:rPr lang="vi-VN" sz="2400" b="1">
                <a:solidFill>
                  <a:srgbClr val="660033"/>
                </a:solidFill>
                <a:sym typeface="Symbol" panose="05050102010706020507" pitchFamily="18" charset="2"/>
              </a:rPr>
              <a:t>C</a:t>
            </a:r>
            <a:endParaRPr lang="en-US" sz="2400" b="1">
              <a:solidFill>
                <a:srgbClr val="660033"/>
              </a:solidFill>
            </a:endParaRPr>
          </a:p>
        </p:txBody>
      </p:sp>
      <p:sp>
        <p:nvSpPr>
          <p:cNvPr id="17" name="Speech Bubble: Oval 16">
            <a:extLst>
              <a:ext uri="{FF2B5EF4-FFF2-40B4-BE49-F238E27FC236}">
                <a16:creationId xmlns="" xmlns:a16="http://schemas.microsoft.com/office/drawing/2014/main" id="{68413539-CB07-4A7A-AA28-4ECD75868FE6}"/>
              </a:ext>
            </a:extLst>
          </p:cNvPr>
          <p:cNvSpPr/>
          <p:nvPr/>
        </p:nvSpPr>
        <p:spPr>
          <a:xfrm>
            <a:off x="4828792" y="4254687"/>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1C</a:t>
            </a:r>
            <a:endParaRPr lang="en-US" sz="2400" b="1">
              <a:solidFill>
                <a:srgbClr val="660033"/>
              </a:solidFill>
            </a:endParaRPr>
          </a:p>
        </p:txBody>
      </p:sp>
      <p:sp>
        <p:nvSpPr>
          <p:cNvPr id="18" name="Speech Bubble: Oval 17">
            <a:extLst>
              <a:ext uri="{FF2B5EF4-FFF2-40B4-BE49-F238E27FC236}">
                <a16:creationId xmlns="" xmlns:a16="http://schemas.microsoft.com/office/drawing/2014/main" id="{3EDE3DC0-B477-4CB8-9644-C6E5251B5CE9}"/>
              </a:ext>
            </a:extLst>
          </p:cNvPr>
          <p:cNvSpPr/>
          <p:nvPr/>
        </p:nvSpPr>
        <p:spPr>
          <a:xfrm>
            <a:off x="3413760" y="5397965"/>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6C</a:t>
            </a:r>
            <a:endParaRPr lang="en-US" sz="2400" b="1">
              <a:solidFill>
                <a:srgbClr val="660033"/>
              </a:solidFill>
            </a:endParaRPr>
          </a:p>
        </p:txBody>
      </p:sp>
    </p:spTree>
    <p:extLst>
      <p:ext uri="{BB962C8B-B14F-4D97-AF65-F5344CB8AC3E}">
        <p14:creationId xmlns:p14="http://schemas.microsoft.com/office/powerpoint/2010/main" val="3334034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6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6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0000">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14:bounceEnd="60000">
                                          <p:cBhvr additive="base">
                                            <p:cTn id="39"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stic&#10;&#10;Description automatically generated">
            <a:extLst>
              <a:ext uri="{FF2B5EF4-FFF2-40B4-BE49-F238E27FC236}">
                <a16:creationId xmlns="" xmlns:a16="http://schemas.microsoft.com/office/drawing/2014/main" id="{CDA1DAE5-9436-48AB-8425-6BC8F8912A0F}"/>
              </a:ext>
            </a:extLst>
          </p:cNvPr>
          <p:cNvPicPr>
            <a:picLocks noChangeAspect="1"/>
          </p:cNvPicPr>
          <p:nvPr/>
        </p:nvPicPr>
        <p:blipFill rotWithShape="1">
          <a:blip r:embed="rId2">
            <a:extLst>
              <a:ext uri="{28A0092B-C50C-407E-A947-70E740481C1C}">
                <a14:useLocalDpi xmlns:a14="http://schemas.microsoft.com/office/drawing/2010/main" val="0"/>
              </a:ext>
            </a:extLst>
          </a:blip>
          <a:srcRect t="13537" b="2209"/>
          <a:stretch/>
        </p:blipFill>
        <p:spPr>
          <a:xfrm>
            <a:off x="20" y="1282"/>
            <a:ext cx="12191980" cy="6856718"/>
          </a:xfrm>
          <a:prstGeom prst="rect">
            <a:avLst/>
          </a:prstGeom>
        </p:spPr>
      </p:pic>
      <p:grpSp>
        <p:nvGrpSpPr>
          <p:cNvPr id="9" name="Group 8">
            <a:extLst>
              <a:ext uri="{FF2B5EF4-FFF2-40B4-BE49-F238E27FC236}">
                <a16:creationId xmlns="" xmlns:a16="http://schemas.microsoft.com/office/drawing/2014/main" id="{C4565EB4-C7F4-4872-AA0B-B4A6E2A16F0C}"/>
              </a:ext>
            </a:extLst>
          </p:cNvPr>
          <p:cNvGrpSpPr/>
          <p:nvPr/>
        </p:nvGrpSpPr>
        <p:grpSpPr>
          <a:xfrm>
            <a:off x="701040" y="1808480"/>
            <a:ext cx="5486400" cy="3007360"/>
            <a:chOff x="701040" y="1808480"/>
            <a:chExt cx="5486400" cy="3007360"/>
          </a:xfrm>
        </p:grpSpPr>
        <p:sp>
          <p:nvSpPr>
            <p:cNvPr id="6" name="Rectangle 5">
              <a:extLst>
                <a:ext uri="{FF2B5EF4-FFF2-40B4-BE49-F238E27FC236}">
                  <a16:creationId xmlns="" xmlns:a16="http://schemas.microsoft.com/office/drawing/2014/main" id="{384E3C98-448F-4D99-BB6B-616776A57B6B}"/>
                </a:ext>
              </a:extLst>
            </p:cNvPr>
            <p:cNvSpPr/>
            <p:nvPr/>
          </p:nvSpPr>
          <p:spPr>
            <a:xfrm>
              <a:off x="701040" y="1808480"/>
              <a:ext cx="5486400" cy="30073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 xmlns:a16="http://schemas.microsoft.com/office/drawing/2014/main" id="{C01BABFC-3D21-4767-A125-23B4A23F8B9D}"/>
                </a:ext>
              </a:extLst>
            </p:cNvPr>
            <p:cNvSpPr txBox="1"/>
            <p:nvPr/>
          </p:nvSpPr>
          <p:spPr>
            <a:xfrm>
              <a:off x="1305577" y="2173964"/>
              <a:ext cx="4236685" cy="2276392"/>
            </a:xfrm>
            <a:prstGeom prst="rect">
              <a:avLst/>
            </a:prstGeom>
            <a:noFill/>
          </p:spPr>
          <p:txBody>
            <a:bodyPr wrap="square" rtlCol="0">
              <a:spAutoFit/>
            </a:bodyPr>
            <a:lstStyle/>
            <a:p>
              <a:pPr algn="just">
                <a:lnSpc>
                  <a:spcPct val="120000"/>
                </a:lnSpc>
              </a:pPr>
              <a:r>
                <a:rPr lang="vi-VN" sz="2400" b="1" i="1" dirty="0">
                  <a:solidFill>
                    <a:schemeClr val="bg1"/>
                  </a:solidFill>
                </a:rPr>
                <a:t>Theo em, có nên bảo quản rau, quả tươi ở nhiệt độ </a:t>
              </a:r>
              <a:r>
                <a:rPr lang="vi-VN" sz="2400" b="1" i="1" dirty="0">
                  <a:solidFill>
                    <a:srgbClr val="FFFF00"/>
                  </a:solidFill>
                </a:rPr>
                <a:t>bằng hoặc thấp hơn 0</a:t>
              </a:r>
              <a:r>
                <a:rPr lang="vi-VN" sz="2400" b="1" i="1" dirty="0">
                  <a:solidFill>
                    <a:srgbClr val="FFFF00"/>
                  </a:solidFill>
                  <a:sym typeface="Symbol" panose="05050102010706020507" pitchFamily="18" charset="2"/>
                </a:rPr>
                <a:t>C </a:t>
              </a:r>
              <a:r>
                <a:rPr lang="vi-VN" sz="2400" b="1" i="1" dirty="0">
                  <a:solidFill>
                    <a:schemeClr val="bg1"/>
                  </a:solidFill>
                  <a:sym typeface="Symbol" panose="05050102010706020507" pitchFamily="18" charset="2"/>
                </a:rPr>
                <a:t>để kéo dài thời gian bảo quản hay không? Giải thích.</a:t>
              </a:r>
              <a:endParaRPr lang="en-US" sz="2400" b="1" i="1" dirty="0">
                <a:solidFill>
                  <a:schemeClr val="bg1"/>
                </a:solidFill>
              </a:endParaRPr>
            </a:p>
          </p:txBody>
        </p:sp>
        <p:sp>
          <p:nvSpPr>
            <p:cNvPr id="7" name="Rectangle 6">
              <a:extLst>
                <a:ext uri="{FF2B5EF4-FFF2-40B4-BE49-F238E27FC236}">
                  <a16:creationId xmlns="" xmlns:a16="http://schemas.microsoft.com/office/drawing/2014/main" id="{8A823976-B7E0-40CD-818F-CC6ECFC65CE7}"/>
                </a:ext>
              </a:extLst>
            </p:cNvPr>
            <p:cNvSpPr/>
            <p:nvPr/>
          </p:nvSpPr>
          <p:spPr>
            <a:xfrm>
              <a:off x="955040" y="2072640"/>
              <a:ext cx="4937760" cy="24790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379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open, indoor, drink&#10;&#10;Description automatically generated">
            <a:extLst>
              <a:ext uri="{FF2B5EF4-FFF2-40B4-BE49-F238E27FC236}">
                <a16:creationId xmlns="" xmlns:a16="http://schemas.microsoft.com/office/drawing/2014/main" id="{A6794CA3-CD69-446D-BD9E-B27A8A6BE676}"/>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39223E23-86D2-4E84-9013-70EBBD616873}"/>
              </a:ext>
            </a:extLst>
          </p:cNvPr>
          <p:cNvGrpSpPr/>
          <p:nvPr/>
        </p:nvGrpSpPr>
        <p:grpSpPr>
          <a:xfrm>
            <a:off x="-1" y="5102941"/>
            <a:ext cx="9212827" cy="1172498"/>
            <a:chOff x="-1" y="5102941"/>
            <a:chExt cx="9212827" cy="1172498"/>
          </a:xfrm>
        </p:grpSpPr>
        <p:sp>
          <p:nvSpPr>
            <p:cNvPr id="4" name="Rectangle 3">
              <a:extLst>
                <a:ext uri="{FF2B5EF4-FFF2-40B4-BE49-F238E27FC236}">
                  <a16:creationId xmlns="" xmlns:a16="http://schemas.microsoft.com/office/drawing/2014/main" id="{B7AFA534-C9A1-42F8-BF84-F5910E718992}"/>
                </a:ext>
              </a:extLst>
            </p:cNvPr>
            <p:cNvSpPr/>
            <p:nvPr/>
          </p:nvSpPr>
          <p:spPr>
            <a:xfrm>
              <a:off x="-1" y="5102942"/>
              <a:ext cx="9212827" cy="117249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C420FCF-6F8B-46CF-B70A-16BF0196F56F}"/>
                </a:ext>
              </a:extLst>
            </p:cNvPr>
            <p:cNvSpPr txBox="1"/>
            <p:nvPr/>
          </p:nvSpPr>
          <p:spPr>
            <a:xfrm>
              <a:off x="727588" y="5212136"/>
              <a:ext cx="8032956" cy="954107"/>
            </a:xfrm>
            <a:prstGeom prst="rect">
              <a:avLst/>
            </a:prstGeom>
            <a:noFill/>
          </p:spPr>
          <p:txBody>
            <a:bodyPr wrap="square" rtlCol="0">
              <a:spAutoFit/>
            </a:bodyPr>
            <a:lstStyle/>
            <a:p>
              <a:pPr algn="just"/>
              <a:r>
                <a:rPr lang="vi-VN" sz="2800" b="1" i="1" dirty="0">
                  <a:solidFill>
                    <a:srgbClr val="FFFFFF"/>
                  </a:solidFill>
                </a:rPr>
                <a:t>Tại sao rau, quả cất giữ trong tủ lạnh lại lâu hỏng hơn so với rau, quả để ngoài không khí?</a:t>
              </a:r>
              <a:endParaRPr lang="en-US" sz="2800" b="1" i="1" dirty="0">
                <a:solidFill>
                  <a:srgbClr val="FFFFFF"/>
                </a:solidFill>
              </a:endParaRPr>
            </a:p>
          </p:txBody>
        </p:sp>
        <p:sp>
          <p:nvSpPr>
            <p:cNvPr id="6" name="Rectangle 5">
              <a:extLst>
                <a:ext uri="{FF2B5EF4-FFF2-40B4-BE49-F238E27FC236}">
                  <a16:creationId xmlns="" xmlns:a16="http://schemas.microsoft.com/office/drawing/2014/main" id="{684495E9-7FC3-4946-9F16-6DAC9BF26E82}"/>
                </a:ext>
              </a:extLst>
            </p:cNvPr>
            <p:cNvSpPr/>
            <p:nvPr/>
          </p:nvSpPr>
          <p:spPr>
            <a:xfrm>
              <a:off x="0" y="5102941"/>
              <a:ext cx="541176" cy="11724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3622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G Ngăn đá trên - Đơn giản mà đầy đủ cho câu chuyện bảo quản thực phẩm">
            <a:extLst>
              <a:ext uri="{FF2B5EF4-FFF2-40B4-BE49-F238E27FC236}">
                <a16:creationId xmlns="" xmlns:a16="http://schemas.microsoft.com/office/drawing/2014/main" id="{9413F04D-5981-7DF1-B7F2-87AE1A54B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F2CB6D4-1433-11BF-1659-ED981D878863}"/>
              </a:ext>
            </a:extLst>
          </p:cNvPr>
          <p:cNvSpPr txBox="1"/>
          <p:nvPr/>
        </p:nvSpPr>
        <p:spPr>
          <a:xfrm>
            <a:off x="0" y="0"/>
            <a:ext cx="5523978"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vi-VN" sz="2400" dirty="0"/>
          </a:p>
        </p:txBody>
      </p:sp>
      <p:sp>
        <p:nvSpPr>
          <p:cNvPr id="3" name="TextBox 2">
            <a:extLst>
              <a:ext uri="{FF2B5EF4-FFF2-40B4-BE49-F238E27FC236}">
                <a16:creationId xmlns="" xmlns:a16="http://schemas.microsoft.com/office/drawing/2014/main" id="{44F24464-ECED-D3A1-9BF9-283498CB6A73}"/>
              </a:ext>
            </a:extLst>
          </p:cNvPr>
          <p:cNvSpPr txBox="1"/>
          <p:nvPr/>
        </p:nvSpPr>
        <p:spPr>
          <a:xfrm>
            <a:off x="507303" y="306886"/>
            <a:ext cx="4509371" cy="769441"/>
          </a:xfrm>
          <a:prstGeom prst="rect">
            <a:avLst/>
          </a:prstGeom>
          <a:noFill/>
        </p:spPr>
        <p:txBody>
          <a:bodyPr wrap="square" rtlCol="0">
            <a:spAutoFit/>
          </a:bodyPr>
          <a:lstStyle/>
          <a:p>
            <a:pPr algn="ctr"/>
            <a:r>
              <a:rPr lang="vi-VN" sz="4400" b="1" dirty="0">
                <a:solidFill>
                  <a:srgbClr val="FFFF00"/>
                </a:solidFill>
              </a:rPr>
              <a:t>KHÔNG NÊN</a:t>
            </a:r>
            <a:endParaRPr lang="en-US" sz="4400" b="1" dirty="0">
              <a:solidFill>
                <a:srgbClr val="FFFF00"/>
              </a:solidFill>
            </a:endParaRPr>
          </a:p>
        </p:txBody>
      </p:sp>
      <p:sp>
        <p:nvSpPr>
          <p:cNvPr id="8" name="TextBox 7">
            <a:extLst>
              <a:ext uri="{FF2B5EF4-FFF2-40B4-BE49-F238E27FC236}">
                <a16:creationId xmlns="" xmlns:a16="http://schemas.microsoft.com/office/drawing/2014/main" id="{6C4A217E-E6F2-159F-5D6F-77DAB9F7FB2F}"/>
              </a:ext>
            </a:extLst>
          </p:cNvPr>
          <p:cNvSpPr txBox="1"/>
          <p:nvPr/>
        </p:nvSpPr>
        <p:spPr>
          <a:xfrm>
            <a:off x="206678" y="1383213"/>
            <a:ext cx="5110619" cy="4935582"/>
          </a:xfrm>
          <a:prstGeom prst="rect">
            <a:avLst/>
          </a:prstGeom>
          <a:noFill/>
        </p:spPr>
        <p:txBody>
          <a:bodyPr wrap="square">
            <a:spAutoFit/>
          </a:bodyPr>
          <a:lstStyle/>
          <a:p>
            <a:pPr algn="just">
              <a:lnSpc>
                <a:spcPct val="120000"/>
              </a:lnSpc>
            </a:pPr>
            <a:r>
              <a:rPr lang="vi-VN" sz="2400" i="1" dirty="0">
                <a:solidFill>
                  <a:schemeClr val="bg1"/>
                </a:solidFill>
                <a:effectLst/>
              </a:rPr>
              <a:t>- Vì khi nhiệt độ bảo quản thấp, vượt quá nhiệt độ đóng băng của dịch bào thì </a:t>
            </a:r>
            <a:r>
              <a:rPr lang="vi-VN" sz="2400" b="1" i="1" dirty="0">
                <a:solidFill>
                  <a:srgbClr val="FFC000"/>
                </a:solidFill>
                <a:effectLst/>
              </a:rPr>
              <a:t>rau quả sẽ bị đóng băng</a:t>
            </a:r>
            <a:r>
              <a:rPr lang="vi-VN" sz="2400" i="1" dirty="0">
                <a:solidFill>
                  <a:schemeClr val="bg1"/>
                </a:solidFill>
                <a:effectLst/>
              </a:rPr>
              <a:t>, </a:t>
            </a:r>
            <a:r>
              <a:rPr lang="vi-VN" sz="2400" b="1" i="1" dirty="0">
                <a:solidFill>
                  <a:srgbClr val="FFC000"/>
                </a:solidFill>
                <a:effectLst/>
              </a:rPr>
              <a:t>tế bào thực vật sẽ bị phá hủy </a:t>
            </a:r>
            <a:r>
              <a:rPr lang="vi-VN" sz="2400" i="1" dirty="0">
                <a:solidFill>
                  <a:schemeClr val="bg1"/>
                </a:solidFill>
                <a:effectLst/>
              </a:rPr>
              <a:t>và quá trình sống bị đình chỉ. </a:t>
            </a:r>
          </a:p>
          <a:p>
            <a:pPr algn="just">
              <a:lnSpc>
                <a:spcPct val="120000"/>
              </a:lnSpc>
            </a:pPr>
            <a:r>
              <a:rPr lang="vi-VN" sz="2400" i="1" dirty="0">
                <a:solidFill>
                  <a:schemeClr val="bg1"/>
                </a:solidFill>
                <a:effectLst/>
              </a:rPr>
              <a:t>- Khi đó rau quả sẽ là sản phẩm đông lạnh chứ </a:t>
            </a:r>
            <a:r>
              <a:rPr lang="vi-VN" sz="2400" b="1" i="1" dirty="0">
                <a:solidFill>
                  <a:srgbClr val="FFC000"/>
                </a:solidFill>
                <a:effectLst/>
              </a:rPr>
              <a:t>không phải là dạng rau quả tươi. </a:t>
            </a:r>
            <a:endParaRPr lang="vi-VN" sz="2400" b="1" i="1" dirty="0">
              <a:solidFill>
                <a:srgbClr val="FFC000"/>
              </a:solidFill>
            </a:endParaRPr>
          </a:p>
          <a:p>
            <a:pPr algn="just">
              <a:lnSpc>
                <a:spcPct val="120000"/>
              </a:lnSpc>
            </a:pPr>
            <a:r>
              <a:rPr lang="vi-VN" sz="2400" i="1" dirty="0">
                <a:solidFill>
                  <a:schemeClr val="bg1"/>
                </a:solidFill>
              </a:rPr>
              <a:t>- N</a:t>
            </a:r>
            <a:r>
              <a:rPr lang="vi-VN" sz="2400" i="1" dirty="0">
                <a:solidFill>
                  <a:schemeClr val="bg1"/>
                </a:solidFill>
                <a:effectLst/>
              </a:rPr>
              <a:t>hiệt độ thấp có thể làm </a:t>
            </a:r>
            <a:r>
              <a:rPr lang="vi-VN" sz="2400" b="1" i="1" dirty="0">
                <a:solidFill>
                  <a:srgbClr val="FFC000"/>
                </a:solidFill>
                <a:effectLst/>
              </a:rPr>
              <a:t>rối loạn một số quá trình sinh lý sinh hóa của rau quả.</a:t>
            </a:r>
            <a:endParaRPr lang="en-US" sz="2400" b="1" i="1" dirty="0">
              <a:solidFill>
                <a:srgbClr val="FFC000"/>
              </a:solidFill>
            </a:endParaRPr>
          </a:p>
        </p:txBody>
      </p:sp>
    </p:spTree>
    <p:extLst>
      <p:ext uri="{BB962C8B-B14F-4D97-AF65-F5344CB8AC3E}">
        <p14:creationId xmlns:p14="http://schemas.microsoft.com/office/powerpoint/2010/main" val="370649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9F8"/>
        </a:solidFill>
        <a:effectLst/>
      </p:bgPr>
    </p:bg>
    <p:spTree>
      <p:nvGrpSpPr>
        <p:cNvPr id="1" name=""/>
        <p:cNvGrpSpPr/>
        <p:nvPr/>
      </p:nvGrpSpPr>
      <p:grpSpPr>
        <a:xfrm>
          <a:off x="0" y="0"/>
          <a:ext cx="0" cy="0"/>
          <a:chOff x="0" y="0"/>
          <a:chExt cx="0" cy="0"/>
        </a:xfrm>
      </p:grpSpPr>
      <p:pic>
        <p:nvPicPr>
          <p:cNvPr id="7170" name="Picture 2" descr="Cách bảo quản thực phẩm ở tủ lạnh đúng nhất - Báo Quảng Ninh điện tử">
            <a:extLst>
              <a:ext uri="{FF2B5EF4-FFF2-40B4-BE49-F238E27FC236}">
                <a16:creationId xmlns="" xmlns:a16="http://schemas.microsoft.com/office/drawing/2014/main" id="{A136730C-5952-F509-78DC-CAAEB23B4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57059" y="0"/>
            <a:ext cx="7705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41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ooking, stack&#10;&#10;Description automatically generated">
            <a:extLst>
              <a:ext uri="{FF2B5EF4-FFF2-40B4-BE49-F238E27FC236}">
                <a16:creationId xmlns="" xmlns:a16="http://schemas.microsoft.com/office/drawing/2014/main" id="{E7719859-8F88-4E6E-9989-065DDAA50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Shape 4">
            <a:extLst>
              <a:ext uri="{FF2B5EF4-FFF2-40B4-BE49-F238E27FC236}">
                <a16:creationId xmlns="" xmlns:a16="http://schemas.microsoft.com/office/drawing/2014/main" id="{0319DE19-E00A-4901-AE6E-11D459CF07D6}"/>
              </a:ext>
            </a:extLst>
          </p:cNvPr>
          <p:cNvSpPr/>
          <p:nvPr/>
        </p:nvSpPr>
        <p:spPr>
          <a:xfrm flipV="1">
            <a:off x="3844185" y="-379320"/>
            <a:ext cx="8677715" cy="7785545"/>
          </a:xfrm>
          <a:custGeom>
            <a:avLst/>
            <a:gdLst>
              <a:gd name="connsiteX0" fmla="*/ 4137062 w 8677715"/>
              <a:gd name="connsiteY0" fmla="*/ 402469 h 7785545"/>
              <a:gd name="connsiteX1" fmla="*/ 3627776 w 8677715"/>
              <a:gd name="connsiteY1" fmla="*/ 1478915 h 7785545"/>
              <a:gd name="connsiteX2" fmla="*/ 3442581 w 8677715"/>
              <a:gd name="connsiteY2" fmla="*/ 3053072 h 7785545"/>
              <a:gd name="connsiteX3" fmla="*/ 3153214 w 8677715"/>
              <a:gd name="connsiteY3" fmla="*/ 4326287 h 7785545"/>
              <a:gd name="connsiteX4" fmla="*/ 2285113 w 8677715"/>
              <a:gd name="connsiteY4" fmla="*/ 5483755 h 7785545"/>
              <a:gd name="connsiteX5" fmla="*/ 1417011 w 8677715"/>
              <a:gd name="connsiteY5" fmla="*/ 5993041 h 7785545"/>
              <a:gd name="connsiteX6" fmla="*/ 757255 w 8677715"/>
              <a:gd name="connsiteY6" fmla="*/ 6328707 h 7785545"/>
              <a:gd name="connsiteX7" fmla="*/ 433163 w 8677715"/>
              <a:gd name="connsiteY7" fmla="*/ 6560201 h 7785545"/>
              <a:gd name="connsiteX8" fmla="*/ 155371 w 8677715"/>
              <a:gd name="connsiteY8" fmla="*/ 7000039 h 7785545"/>
              <a:gd name="connsiteX9" fmla="*/ 120647 w 8677715"/>
              <a:gd name="connsiteY9" fmla="*/ 7370429 h 7785545"/>
              <a:gd name="connsiteX10" fmla="*/ 282692 w 8677715"/>
              <a:gd name="connsiteY10" fmla="*/ 7694520 h 7785545"/>
              <a:gd name="connsiteX11" fmla="*/ 3338409 w 8677715"/>
              <a:gd name="connsiteY11" fmla="*/ 7775543 h 7785545"/>
              <a:gd name="connsiteX12" fmla="*/ 6799239 w 8677715"/>
              <a:gd name="connsiteY12" fmla="*/ 7509325 h 7785545"/>
              <a:gd name="connsiteX13" fmla="*/ 8361822 w 8677715"/>
              <a:gd name="connsiteY13" fmla="*/ 7555624 h 7785545"/>
              <a:gd name="connsiteX14" fmla="*/ 8500718 w 8677715"/>
              <a:gd name="connsiteY14" fmla="*/ 5067067 h 7785545"/>
              <a:gd name="connsiteX15" fmla="*/ 8442844 w 8677715"/>
              <a:gd name="connsiteY15" fmla="*/ 1305295 h 7785545"/>
              <a:gd name="connsiteX16" fmla="*/ 8651189 w 8677715"/>
              <a:gd name="connsiteY16" fmla="*/ 437193 h 7785545"/>
              <a:gd name="connsiteX17" fmla="*/ 7748363 w 8677715"/>
              <a:gd name="connsiteY17" fmla="*/ 8930 h 7785545"/>
              <a:gd name="connsiteX18" fmla="*/ 5653346 w 8677715"/>
              <a:gd name="connsiteY18" fmla="*/ 136252 h 7785545"/>
              <a:gd name="connsiteX19" fmla="*/ 4542176 w 8677715"/>
              <a:gd name="connsiteY19" fmla="*/ 217274 h 7785545"/>
              <a:gd name="connsiteX20" fmla="*/ 4137062 w 8677715"/>
              <a:gd name="connsiteY20" fmla="*/ 402469 h 77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7715" h="7785545">
                <a:moveTo>
                  <a:pt x="4137062" y="402469"/>
                </a:moveTo>
                <a:cubicBezTo>
                  <a:pt x="3984662" y="612742"/>
                  <a:pt x="3743523" y="1037148"/>
                  <a:pt x="3627776" y="1478915"/>
                </a:cubicBezTo>
                <a:cubicBezTo>
                  <a:pt x="3512029" y="1920682"/>
                  <a:pt x="3521675" y="2578510"/>
                  <a:pt x="3442581" y="3053072"/>
                </a:cubicBezTo>
                <a:cubicBezTo>
                  <a:pt x="3363487" y="3527634"/>
                  <a:pt x="3346125" y="3921173"/>
                  <a:pt x="3153214" y="4326287"/>
                </a:cubicBezTo>
                <a:cubicBezTo>
                  <a:pt x="2960303" y="4731401"/>
                  <a:pt x="2574480" y="5205963"/>
                  <a:pt x="2285113" y="5483755"/>
                </a:cubicBezTo>
                <a:cubicBezTo>
                  <a:pt x="1995746" y="5761547"/>
                  <a:pt x="1671654" y="5852216"/>
                  <a:pt x="1417011" y="5993041"/>
                </a:cubicBezTo>
                <a:cubicBezTo>
                  <a:pt x="1162368" y="6133866"/>
                  <a:pt x="921230" y="6234180"/>
                  <a:pt x="757255" y="6328707"/>
                </a:cubicBezTo>
                <a:cubicBezTo>
                  <a:pt x="593280" y="6423234"/>
                  <a:pt x="533477" y="6448312"/>
                  <a:pt x="433163" y="6560201"/>
                </a:cubicBezTo>
                <a:cubicBezTo>
                  <a:pt x="332849" y="6672090"/>
                  <a:pt x="207457" y="6865001"/>
                  <a:pt x="155371" y="7000039"/>
                </a:cubicBezTo>
                <a:cubicBezTo>
                  <a:pt x="103285" y="7135077"/>
                  <a:pt x="99427" y="7254682"/>
                  <a:pt x="120647" y="7370429"/>
                </a:cubicBezTo>
                <a:cubicBezTo>
                  <a:pt x="141867" y="7486176"/>
                  <a:pt x="-253602" y="7627001"/>
                  <a:pt x="282692" y="7694520"/>
                </a:cubicBezTo>
                <a:cubicBezTo>
                  <a:pt x="818986" y="7762039"/>
                  <a:pt x="2252318" y="7806409"/>
                  <a:pt x="3338409" y="7775543"/>
                </a:cubicBezTo>
                <a:cubicBezTo>
                  <a:pt x="4424500" y="7744677"/>
                  <a:pt x="5962004" y="7545978"/>
                  <a:pt x="6799239" y="7509325"/>
                </a:cubicBezTo>
                <a:cubicBezTo>
                  <a:pt x="7636475" y="7472672"/>
                  <a:pt x="8078242" y="7962667"/>
                  <a:pt x="8361822" y="7555624"/>
                </a:cubicBezTo>
                <a:cubicBezTo>
                  <a:pt x="8645402" y="7148581"/>
                  <a:pt x="8487214" y="6108788"/>
                  <a:pt x="8500718" y="5067067"/>
                </a:cubicBezTo>
                <a:cubicBezTo>
                  <a:pt x="8514222" y="4025346"/>
                  <a:pt x="8417766" y="2076941"/>
                  <a:pt x="8442844" y="1305295"/>
                </a:cubicBezTo>
                <a:cubicBezTo>
                  <a:pt x="8467923" y="533649"/>
                  <a:pt x="8766936" y="653254"/>
                  <a:pt x="8651189" y="437193"/>
                </a:cubicBezTo>
                <a:cubicBezTo>
                  <a:pt x="8535442" y="221132"/>
                  <a:pt x="8248003" y="59087"/>
                  <a:pt x="7748363" y="8930"/>
                </a:cubicBezTo>
                <a:cubicBezTo>
                  <a:pt x="7248723" y="-41227"/>
                  <a:pt x="5653346" y="136252"/>
                  <a:pt x="5653346" y="136252"/>
                </a:cubicBezTo>
                <a:cubicBezTo>
                  <a:pt x="5118982" y="170976"/>
                  <a:pt x="4794890" y="172905"/>
                  <a:pt x="4542176" y="217274"/>
                </a:cubicBezTo>
                <a:cubicBezTo>
                  <a:pt x="4289462" y="261643"/>
                  <a:pt x="4289462" y="192196"/>
                  <a:pt x="4137062" y="402469"/>
                </a:cubicBezTo>
                <a:close/>
              </a:path>
            </a:pathLst>
          </a:custGeom>
          <a:solidFill>
            <a:srgbClr val="F3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6" name="TextBox 5">
            <a:extLst>
              <a:ext uri="{FF2B5EF4-FFF2-40B4-BE49-F238E27FC236}">
                <a16:creationId xmlns="" xmlns:a16="http://schemas.microsoft.com/office/drawing/2014/main" id="{AE96EDD9-1845-45CC-8619-4786B6BD7243}"/>
              </a:ext>
            </a:extLst>
          </p:cNvPr>
          <p:cNvSpPr txBox="1"/>
          <p:nvPr/>
        </p:nvSpPr>
        <p:spPr>
          <a:xfrm>
            <a:off x="6751898" y="485789"/>
            <a:ext cx="5289630" cy="1606274"/>
          </a:xfrm>
          <a:prstGeom prst="rect">
            <a:avLst/>
          </a:prstGeom>
          <a:noFill/>
        </p:spPr>
        <p:txBody>
          <a:bodyPr wrap="square" rtlCol="0">
            <a:spAutoFit/>
          </a:bodyPr>
          <a:lstStyle/>
          <a:p>
            <a:pPr algn="ctr">
              <a:lnSpc>
                <a:spcPct val="120000"/>
              </a:lnSpc>
            </a:pPr>
            <a:r>
              <a:rPr lang="vi-VN" sz="2800" b="1" dirty="0">
                <a:solidFill>
                  <a:srgbClr val="FF3300"/>
                </a:solidFill>
              </a:rPr>
              <a:t>BẢO QUẢN TRONG ĐIỀU KIỆN NỒNG ĐỘ KHÍ CARBON DIOXIDE CAO</a:t>
            </a:r>
            <a:endParaRPr lang="en-US" sz="2800" b="1" dirty="0">
              <a:solidFill>
                <a:srgbClr val="FF3300"/>
              </a:solidFill>
            </a:endParaRPr>
          </a:p>
        </p:txBody>
      </p:sp>
      <p:sp>
        <p:nvSpPr>
          <p:cNvPr id="7" name="Rectangle 6">
            <a:extLst>
              <a:ext uri="{FF2B5EF4-FFF2-40B4-BE49-F238E27FC236}">
                <a16:creationId xmlns="" xmlns:a16="http://schemas.microsoft.com/office/drawing/2014/main" id="{887A42A8-AE41-4833-A8C5-6E1C5DB67EB4}"/>
              </a:ext>
            </a:extLst>
          </p:cNvPr>
          <p:cNvSpPr/>
          <p:nvPr/>
        </p:nvSpPr>
        <p:spPr>
          <a:xfrm>
            <a:off x="8553433" y="2181672"/>
            <a:ext cx="1686560" cy="72688"/>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82B49C9-D987-45DE-96F5-2845FB266AD6}"/>
              </a:ext>
            </a:extLst>
          </p:cNvPr>
          <p:cNvSpPr txBox="1"/>
          <p:nvPr/>
        </p:nvSpPr>
        <p:spPr>
          <a:xfrm>
            <a:off x="7473708" y="3052726"/>
            <a:ext cx="4436577" cy="2719591"/>
          </a:xfrm>
          <a:prstGeom prst="rect">
            <a:avLst/>
          </a:prstGeom>
          <a:noFill/>
        </p:spPr>
        <p:txBody>
          <a:bodyPr wrap="square" rtlCol="0">
            <a:spAutoFit/>
          </a:bodyPr>
          <a:lstStyle/>
          <a:p>
            <a:pPr algn="just">
              <a:lnSpc>
                <a:spcPct val="120000"/>
              </a:lnSpc>
            </a:pPr>
            <a:r>
              <a:rPr lang="vi-VN" sz="2400" dirty="0"/>
              <a:t>Đây là biện pháp bảo quản </a:t>
            </a:r>
            <a:r>
              <a:rPr lang="vi-VN" sz="2400" b="1" dirty="0">
                <a:solidFill>
                  <a:srgbClr val="FF3300"/>
                </a:solidFill>
              </a:rPr>
              <a:t>hiện đại</a:t>
            </a:r>
            <a:r>
              <a:rPr lang="vi-VN" sz="2400" dirty="0">
                <a:solidFill>
                  <a:srgbClr val="FF3300"/>
                </a:solidFill>
              </a:rPr>
              <a:t> </a:t>
            </a:r>
            <a:r>
              <a:rPr lang="vi-VN" sz="2400" dirty="0">
                <a:solidFill>
                  <a:schemeClr val="bg2">
                    <a:lumMod val="25000"/>
                  </a:schemeClr>
                </a:solidFill>
              </a:rPr>
              <a:t>và </a:t>
            </a:r>
            <a:r>
              <a:rPr lang="vi-VN" sz="2400" b="1" dirty="0">
                <a:solidFill>
                  <a:srgbClr val="FF3300"/>
                </a:solidFill>
              </a:rPr>
              <a:t>cho hiệu quả cao</a:t>
            </a:r>
            <a:r>
              <a:rPr lang="vi-VN" sz="2400" dirty="0">
                <a:solidFill>
                  <a:schemeClr val="bg2">
                    <a:lumMod val="25000"/>
                  </a:schemeClr>
                </a:solidFill>
              </a:rPr>
              <a:t>. </a:t>
            </a:r>
            <a:r>
              <a:rPr lang="vi-VN" sz="2400" dirty="0"/>
              <a:t>Biện pháp này thường sử dụng cho kho kín, quy mô lớn, có </a:t>
            </a:r>
            <a:r>
              <a:rPr lang="vi-VN" sz="2400" b="1" dirty="0">
                <a:solidFill>
                  <a:srgbClr val="FF3300"/>
                </a:solidFill>
              </a:rPr>
              <a:t>nồng độ khí CO</a:t>
            </a:r>
            <a:r>
              <a:rPr lang="vi-VN" sz="2400" b="1" baseline="-25000" dirty="0">
                <a:solidFill>
                  <a:srgbClr val="FF3300"/>
                </a:solidFill>
              </a:rPr>
              <a:t>2</a:t>
            </a:r>
            <a:r>
              <a:rPr lang="vi-VN" sz="2400" b="1" dirty="0">
                <a:solidFill>
                  <a:srgbClr val="FF3300"/>
                </a:solidFill>
              </a:rPr>
              <a:t> cao </a:t>
            </a:r>
            <a:r>
              <a:rPr lang="vi-VN" sz="2400" dirty="0"/>
              <a:t>để bảo quản các loại nông sản.</a:t>
            </a:r>
            <a:endParaRPr lang="en-US" sz="2400" dirty="0"/>
          </a:p>
        </p:txBody>
      </p:sp>
    </p:spTree>
    <p:extLst>
      <p:ext uri="{BB962C8B-B14F-4D97-AF65-F5344CB8AC3E}">
        <p14:creationId xmlns:p14="http://schemas.microsoft.com/office/powerpoint/2010/main" val="2326813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bed and a shelf with books on it&#10;&#10;Description automatically generated with low confidence">
            <a:extLst>
              <a:ext uri="{FF2B5EF4-FFF2-40B4-BE49-F238E27FC236}">
                <a16:creationId xmlns="" xmlns:a16="http://schemas.microsoft.com/office/drawing/2014/main" id="{113F0BEA-FBF7-4905-900B-C43D9D992FE8}"/>
              </a:ext>
            </a:extLst>
          </p:cNvPr>
          <p:cNvPicPr>
            <a:picLocks noChangeAspect="1"/>
          </p:cNvPicPr>
          <p:nvPr/>
        </p:nvPicPr>
        <p:blipFill rotWithShape="1">
          <a:blip r:embed="rId2">
            <a:extLst>
              <a:ext uri="{28A0092B-C50C-407E-A947-70E740481C1C}">
                <a14:useLocalDpi xmlns:a14="http://schemas.microsoft.com/office/drawing/2010/main" val="0"/>
              </a:ext>
            </a:extLst>
          </a:blip>
          <a:srcRect t="15294" b="133"/>
          <a:stretch/>
        </p:blipFill>
        <p:spPr>
          <a:xfrm>
            <a:off x="0" y="0"/>
            <a:ext cx="12192000" cy="6858000"/>
          </a:xfrm>
          <a:prstGeom prst="rect">
            <a:avLst/>
          </a:prstGeom>
        </p:spPr>
      </p:pic>
      <p:pic>
        <p:nvPicPr>
          <p:cNvPr id="8" name="Picture 7" descr="Icon&#10;&#10;Description automatically generated">
            <a:extLst>
              <a:ext uri="{FF2B5EF4-FFF2-40B4-BE49-F238E27FC236}">
                <a16:creationId xmlns="" xmlns:a16="http://schemas.microsoft.com/office/drawing/2014/main" id="{2421C435-7B1F-4760-B902-357A6F726A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6444" l="9778" r="89778">
                        <a14:foregroundMark x1="62222" y1="9333" x2="62222" y2="9333"/>
                        <a14:foregroundMark x1="63556" y1="5778" x2="63556" y2="5778"/>
                        <a14:foregroundMark x1="14667" y1="53778" x2="14667" y2="53778"/>
                        <a14:foregroundMark x1="38667" y1="52444" x2="38667" y2="52444"/>
                        <a14:foregroundMark x1="59111" y1="54222" x2="59111" y2="54222"/>
                        <a14:foregroundMark x1="83556" y1="65333" x2="83556" y2="65333"/>
                        <a14:foregroundMark x1="60000" y1="90667" x2="60000" y2="90667"/>
                        <a14:foregroundMark x1="49333" y1="92889" x2="49333" y2="92889"/>
                        <a14:foregroundMark x1="48000" y1="96444" x2="48000" y2="96444"/>
                      </a14:backgroundRemoval>
                    </a14:imgEffect>
                  </a14:imgLayer>
                </a14:imgProps>
              </a:ext>
              <a:ext uri="{28A0092B-C50C-407E-A947-70E740481C1C}">
                <a14:useLocalDpi xmlns:a14="http://schemas.microsoft.com/office/drawing/2010/main" val="0"/>
              </a:ext>
            </a:extLst>
          </a:blip>
          <a:stretch>
            <a:fillRect/>
          </a:stretch>
        </p:blipFill>
        <p:spPr>
          <a:xfrm>
            <a:off x="4602162" y="976312"/>
            <a:ext cx="2700338" cy="2700338"/>
          </a:xfrm>
          <a:prstGeom prst="rect">
            <a:avLst/>
          </a:prstGeom>
        </p:spPr>
      </p:pic>
      <p:sp>
        <p:nvSpPr>
          <p:cNvPr id="9" name="Parallelogram 8">
            <a:extLst>
              <a:ext uri="{FF2B5EF4-FFF2-40B4-BE49-F238E27FC236}">
                <a16:creationId xmlns="" xmlns:a16="http://schemas.microsoft.com/office/drawing/2014/main" id="{DD85151A-E12F-44D2-8B37-477A2E93EFBA}"/>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67994274-85CE-4218-986B-364383AD4319}"/>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lưu ý điều gì?</a:t>
            </a:r>
            <a:endParaRPr lang="en-US" sz="2400" b="1" i="1" dirty="0">
              <a:solidFill>
                <a:schemeClr val="bg1"/>
              </a:solidFill>
            </a:endParaRPr>
          </a:p>
        </p:txBody>
      </p:sp>
      <p:sp>
        <p:nvSpPr>
          <p:cNvPr id="11" name="Parallelogram 10">
            <a:extLst>
              <a:ext uri="{FF2B5EF4-FFF2-40B4-BE49-F238E27FC236}">
                <a16:creationId xmlns="" xmlns:a16="http://schemas.microsoft.com/office/drawing/2014/main" id="{A43DBDD0-D58D-4331-9765-73292CB1BD81}"/>
              </a:ext>
            </a:extLst>
          </p:cNvPr>
          <p:cNvSpPr/>
          <p:nvPr/>
        </p:nvSpPr>
        <p:spPr>
          <a:xfrm>
            <a:off x="-400050" y="4829174"/>
            <a:ext cx="999490" cy="1209675"/>
          </a:xfrm>
          <a:prstGeom prst="parallelogram">
            <a:avLst>
              <a:gd name="adj" fmla="val 295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26872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ẤT KHÍ BẢO QUẢN THỰC PHẨM ĐƯỢC SỬ DỤNG NHƯ THẾ NÀO?">
            <a:extLst>
              <a:ext uri="{FF2B5EF4-FFF2-40B4-BE49-F238E27FC236}">
                <a16:creationId xmlns="" xmlns:a16="http://schemas.microsoft.com/office/drawing/2014/main" id="{796541AD-5C4F-5E4C-B5F8-E2E2F8160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63" b="53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 xmlns:a16="http://schemas.microsoft.com/office/drawing/2014/main" id="{628B593F-7CC2-7C6E-5183-A691687BCB9B}"/>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24C7F7C-FDAB-75D1-8BF8-D2B467D71E76}"/>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a:t>
            </a:r>
            <a:r>
              <a:rPr lang="vi-VN" sz="2400" b="1" i="1" dirty="0">
                <a:solidFill>
                  <a:srgbClr val="FFFF00"/>
                </a:solidFill>
              </a:rPr>
              <a:t>mặc quần áo bảo hộ và sử dụng bình oxygen.</a:t>
            </a:r>
            <a:endParaRPr lang="en-US" sz="2400" b="1" i="1" dirty="0">
              <a:solidFill>
                <a:srgbClr val="FFFF00"/>
              </a:solidFill>
            </a:endParaRPr>
          </a:p>
        </p:txBody>
      </p:sp>
      <p:sp>
        <p:nvSpPr>
          <p:cNvPr id="6" name="Parallelogram 5">
            <a:extLst>
              <a:ext uri="{FF2B5EF4-FFF2-40B4-BE49-F238E27FC236}">
                <a16:creationId xmlns="" xmlns:a16="http://schemas.microsoft.com/office/drawing/2014/main" id="{4CF50606-06F2-35E4-F951-3BD6AD035F28}"/>
              </a:ext>
            </a:extLst>
          </p:cNvPr>
          <p:cNvSpPr/>
          <p:nvPr/>
        </p:nvSpPr>
        <p:spPr>
          <a:xfrm>
            <a:off x="-400050" y="4829174"/>
            <a:ext cx="999490" cy="1209675"/>
          </a:xfrm>
          <a:prstGeom prst="parallelogram">
            <a:avLst>
              <a:gd name="adj" fmla="val 295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793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9" name="Freeform: Shape 9238">
            <a:extLst>
              <a:ext uri="{FF2B5EF4-FFF2-40B4-BE49-F238E27FC236}">
                <a16:creationId xmlns="" xmlns:a16="http://schemas.microsoft.com/office/drawing/2014/main" id="{AEECF78C-1048-456C-88A0-4414123211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0" name="Picture 14" descr="Củ hành tây – ATFARM">
            <a:extLst>
              <a:ext uri="{FF2B5EF4-FFF2-40B4-BE49-F238E27FC236}">
                <a16:creationId xmlns="" xmlns:a16="http://schemas.microsoft.com/office/drawing/2014/main" id="{B751C5B5-EF7E-C984-C780-BEF44F93A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86" r="21486" b="-4"/>
          <a:stretch/>
        </p:blipFill>
        <p:spPr bwMode="auto">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sp>
        <p:nvSpPr>
          <p:cNvPr id="9241" name="Oval 9240">
            <a:extLst>
              <a:ext uri="{FF2B5EF4-FFF2-40B4-BE49-F238E27FC236}">
                <a16:creationId xmlns="" xmlns:a16="http://schemas.microsoft.com/office/drawing/2014/main" id="{F4C8155D-EBB3-4B50-B945-2D47A2C5C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Tổng hợp Hạt Thóc giá rẻ, bán chạy tháng 6/2022 - BeeCost">
            <a:extLst>
              <a:ext uri="{FF2B5EF4-FFF2-40B4-BE49-F238E27FC236}">
                <a16:creationId xmlns="" xmlns:a16="http://schemas.microsoft.com/office/drawing/2014/main" id="{CD38C1ED-DED7-E7B9-5E60-BBFBAB060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3" name="Oval 9242">
            <a:extLst>
              <a:ext uri="{FF2B5EF4-FFF2-40B4-BE49-F238E27FC236}">
                <a16:creationId xmlns="" xmlns:a16="http://schemas.microsoft.com/office/drawing/2014/main" id="{EE99A833-6C48-4919-98F7-4D15C73698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4" name="Picture 18" descr="Bắp Mỹ (trái) - Thông tin, công dụng của bắp Mỹ đối với sức khỏe con người">
            <a:extLst>
              <a:ext uri="{FF2B5EF4-FFF2-40B4-BE49-F238E27FC236}">
                <a16:creationId xmlns="" xmlns:a16="http://schemas.microsoft.com/office/drawing/2014/main" id="{AB84E357-C5D6-1649-30EC-932D3958A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3"/>
          <a:stretch/>
        </p:blipFill>
        <p:spPr bwMode="auto">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5" name="Oval 9244">
            <a:extLst>
              <a:ext uri="{FF2B5EF4-FFF2-40B4-BE49-F238E27FC236}">
                <a16:creationId xmlns="" xmlns:a16="http://schemas.microsoft.com/office/drawing/2014/main" id="{CF523106-7311-45AB-A97A-9BE6E22AC5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8" name="Picture 12" descr="Rau muống nước tươi bịch 300g giá tốt tại Bách hoá XANH">
            <a:extLst>
              <a:ext uri="{FF2B5EF4-FFF2-40B4-BE49-F238E27FC236}">
                <a16:creationId xmlns="" xmlns:a16="http://schemas.microsoft.com/office/drawing/2014/main" id="{CF5B979C-BE25-3099-C978-47F6AB79E37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92" r="10610" b="3"/>
          <a:stretch/>
        </p:blipFill>
        <p:spPr bwMode="auto">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B237C78-9003-4E43-AED8-FB6FA56D5691}"/>
              </a:ext>
            </a:extLst>
          </p:cNvPr>
          <p:cNvSpPr txBox="1"/>
          <p:nvPr/>
        </p:nvSpPr>
        <p:spPr>
          <a:xfrm>
            <a:off x="338148" y="3702902"/>
            <a:ext cx="6175331" cy="2862490"/>
          </a:xfrm>
          <a:prstGeom prst="rect">
            <a:avLst/>
          </a:prstGeom>
        </p:spPr>
        <p:txBody>
          <a:bodyPr vert="horz" lIns="91440" tIns="45720" rIns="91440" bIns="45720" rtlCol="0" anchor="ctr">
            <a:normAutofit/>
          </a:bodyPr>
          <a:lstStyle/>
          <a:p>
            <a:pPr algn="just">
              <a:lnSpc>
                <a:spcPct val="120000"/>
              </a:lnSpc>
              <a:spcAft>
                <a:spcPts val="600"/>
              </a:spcAft>
            </a:pPr>
            <a:r>
              <a:rPr lang="vi-VN" sz="2400" b="1" dirty="0"/>
              <a:t>Cho một số loại nông sản sau: </a:t>
            </a:r>
            <a:r>
              <a:rPr lang="vi-VN" sz="2400" b="1" dirty="0">
                <a:solidFill>
                  <a:srgbClr val="FFFF00"/>
                </a:solidFill>
              </a:rPr>
              <a:t>hạt lúa, quả cà chua, rau muống, hành tây, hạt đỗ, bắp ngô tươi, hạt lạc, quả dưa chuột, rau cải bắp, khoai tây, quả cam</a:t>
            </a:r>
            <a:r>
              <a:rPr lang="vi-VN" sz="2400" dirty="0"/>
              <a:t>. </a:t>
            </a:r>
          </a:p>
          <a:p>
            <a:pPr algn="just">
              <a:lnSpc>
                <a:spcPct val="120000"/>
              </a:lnSpc>
              <a:spcAft>
                <a:spcPts val="600"/>
              </a:spcAft>
            </a:pPr>
            <a:r>
              <a:rPr lang="vi-VN" sz="2400" dirty="0"/>
              <a:t>Hãy lựa chọn biện pháp bảo quản phù hợp cho từng loại nông sản và giải thích.</a:t>
            </a:r>
          </a:p>
        </p:txBody>
      </p:sp>
      <p:sp>
        <p:nvSpPr>
          <p:cNvPr id="9247" name="Oval 9246">
            <a:extLst>
              <a:ext uri="{FF2B5EF4-FFF2-40B4-BE49-F238E27FC236}">
                <a16:creationId xmlns="" xmlns:a16="http://schemas.microsoft.com/office/drawing/2014/main" id="{7C1CFE70-2BD5-4661-8AF9-D097E65E70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2" name="Picture 16" descr="Cách giải rượu bằng đậu xanh được thực hiện như thế nào để đạt hiệu quả cao  nhất?">
            <a:extLst>
              <a:ext uri="{FF2B5EF4-FFF2-40B4-BE49-F238E27FC236}">
                <a16:creationId xmlns="" xmlns:a16="http://schemas.microsoft.com/office/drawing/2014/main" id="{956F4538-38D4-64BE-C375-343E383A9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28" r="19723" b="1"/>
          <a:stretch/>
        </p:blipFill>
        <p:spPr bwMode="auto">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9" name="Freeform: Shape 9248">
            <a:extLst>
              <a:ext uri="{FF2B5EF4-FFF2-40B4-BE49-F238E27FC236}">
                <a16:creationId xmlns="" xmlns:a16="http://schemas.microsoft.com/office/drawing/2014/main" id="{5A6B4445-DDB3-4971-8FBA-4DCAF08C09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4" name="Picture 8" descr="Cà chua rất tốt nhưng chớ ăn quá nhiều vì 10 cái hại sau">
            <a:extLst>
              <a:ext uri="{FF2B5EF4-FFF2-40B4-BE49-F238E27FC236}">
                <a16:creationId xmlns="" xmlns:a16="http://schemas.microsoft.com/office/drawing/2014/main" id="{279AF1B5-35E1-9F11-E411-C367CC2079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75" r="23884" b="5"/>
          <a:stretch/>
        </p:blipFill>
        <p:spPr bwMode="auto">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vector graphics, toy, doll&#10;&#10;Description automatically generated">
            <a:extLst>
              <a:ext uri="{FF2B5EF4-FFF2-40B4-BE49-F238E27FC236}">
                <a16:creationId xmlns="" xmlns:a16="http://schemas.microsoft.com/office/drawing/2014/main" id="{7E39725F-D4AD-46CD-98EE-96461B8766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33" t="8084" r="10000" b="12083"/>
          <a:stretch/>
        </p:blipFill>
        <p:spPr>
          <a:xfrm>
            <a:off x="177598" y="172720"/>
            <a:ext cx="955443" cy="1188720"/>
          </a:xfrm>
          <a:prstGeom prst="rect">
            <a:avLst/>
          </a:prstGeom>
        </p:spPr>
      </p:pic>
    </p:spTree>
    <p:extLst>
      <p:ext uri="{BB962C8B-B14F-4D97-AF65-F5344CB8AC3E}">
        <p14:creationId xmlns:p14="http://schemas.microsoft.com/office/powerpoint/2010/main" val="1277637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2" name="Rectangle 10250">
            <a:extLst>
              <a:ext uri="{FF2B5EF4-FFF2-40B4-BE49-F238E27FC236}">
                <a16:creationId xmlns=""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848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Rectangle 10252">
            <a:extLst>
              <a:ext uri="{FF2B5EF4-FFF2-40B4-BE49-F238E27FC236}">
                <a16:creationId xmlns=""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Những tác dụng tuyệt vời của quả Cam mà bạn chưa biết hết">
            <a:extLst>
              <a:ext uri="{FF2B5EF4-FFF2-40B4-BE49-F238E27FC236}">
                <a16:creationId xmlns="" xmlns:a16="http://schemas.microsoft.com/office/drawing/2014/main" id="{1D3029FF-7504-FE44-09AD-6F63CEAD4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49" y="694879"/>
            <a:ext cx="3122143" cy="2372828"/>
          </a:xfrm>
          <a:prstGeom prst="rect">
            <a:avLst/>
          </a:prstGeom>
          <a:noFill/>
          <a:extLst>
            <a:ext uri="{909E8E84-426E-40DD-AFC4-6F175D3DCCD1}">
              <a14:hiddenFill xmlns:a14="http://schemas.microsoft.com/office/drawing/2010/main">
                <a:solidFill>
                  <a:srgbClr val="FFFFFF"/>
                </a:solidFill>
              </a14:hiddenFill>
            </a:ext>
          </a:extLst>
        </p:spPr>
      </p:pic>
      <p:sp>
        <p:nvSpPr>
          <p:cNvPr id="10264" name="Rectangle 10254">
            <a:extLst>
              <a:ext uri="{FF2B5EF4-FFF2-40B4-BE49-F238E27FC236}">
                <a16:creationId xmlns=""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ách ăn khoai tây tốt cho hệ tiêu hóa">
            <a:extLst>
              <a:ext uri="{FF2B5EF4-FFF2-40B4-BE49-F238E27FC236}">
                <a16:creationId xmlns="" xmlns:a16="http://schemas.microsoft.com/office/drawing/2014/main" id="{F4B91ABB-703E-EDAE-6F36-17D0AC1805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3518" y="725962"/>
            <a:ext cx="3252903" cy="2317693"/>
          </a:xfrm>
          <a:prstGeom prst="rect">
            <a:avLst/>
          </a:prstGeom>
          <a:noFill/>
          <a:extLst>
            <a:ext uri="{909E8E84-426E-40DD-AFC4-6F175D3DCCD1}">
              <a14:hiddenFill xmlns:a14="http://schemas.microsoft.com/office/drawing/2010/main">
                <a:solidFill>
                  <a:srgbClr val="FFFFFF"/>
                </a:solidFill>
              </a14:hiddenFill>
            </a:ext>
          </a:extLst>
        </p:spPr>
      </p:pic>
      <p:sp>
        <p:nvSpPr>
          <p:cNvPr id="10265" name="Rectangle 10256">
            <a:extLst>
              <a:ext uri="{FF2B5EF4-FFF2-40B4-BE49-F238E27FC236}">
                <a16:creationId xmlns=""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2" descr="Dưa chuột (dưa leo) hữu cơ EM Green">
            <a:extLst>
              <a:ext uri="{FF2B5EF4-FFF2-40B4-BE49-F238E27FC236}">
                <a16:creationId xmlns="" xmlns:a16="http://schemas.microsoft.com/office/drawing/2014/main" id="{EB46B5C6-37ED-3C1B-37FF-769621F19B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52" t="30480" r="9555" b="22732"/>
          <a:stretch/>
        </p:blipFill>
        <p:spPr bwMode="auto">
          <a:xfrm>
            <a:off x="622549" y="4057435"/>
            <a:ext cx="3104943" cy="1853149"/>
          </a:xfrm>
          <a:prstGeom prst="rect">
            <a:avLst/>
          </a:prstGeom>
          <a:noFill/>
          <a:extLst>
            <a:ext uri="{909E8E84-426E-40DD-AFC4-6F175D3DCCD1}">
              <a14:hiddenFill xmlns:a14="http://schemas.microsoft.com/office/drawing/2010/main">
                <a:solidFill>
                  <a:srgbClr val="FFFFFF"/>
                </a:solidFill>
              </a14:hiddenFill>
            </a:ext>
          </a:extLst>
        </p:spPr>
      </p:pic>
      <p:sp>
        <p:nvSpPr>
          <p:cNvPr id="10266" name="Rectangle 10258">
            <a:extLst>
              <a:ext uri="{FF2B5EF4-FFF2-40B4-BE49-F238E27FC236}">
                <a16:creationId xmlns=""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au bắp cải - hn.check.net.vn">
            <a:extLst>
              <a:ext uri="{FF2B5EF4-FFF2-40B4-BE49-F238E27FC236}">
                <a16:creationId xmlns="" xmlns:a16="http://schemas.microsoft.com/office/drawing/2014/main" id="{9FAB94CA-405B-A7DC-6626-471FC0E94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0" b="10357"/>
          <a:stretch/>
        </p:blipFill>
        <p:spPr bwMode="auto">
          <a:xfrm>
            <a:off x="4381676" y="2098368"/>
            <a:ext cx="3252903" cy="2675324"/>
          </a:xfrm>
          <a:prstGeom prst="rect">
            <a:avLst/>
          </a:prstGeom>
          <a:noFill/>
          <a:extLst>
            <a:ext uri="{909E8E84-426E-40DD-AFC4-6F175D3DCCD1}">
              <a14:hiddenFill xmlns:a14="http://schemas.microsoft.com/office/drawing/2010/main">
                <a:solidFill>
                  <a:srgbClr val="FFFFFF"/>
                </a:solidFill>
              </a14:hiddenFill>
            </a:ext>
          </a:extLst>
        </p:spPr>
      </p:pic>
      <p:sp>
        <p:nvSpPr>
          <p:cNvPr id="10261" name="Rectangle 10260">
            <a:extLst>
              <a:ext uri="{FF2B5EF4-FFF2-40B4-BE49-F238E27FC236}">
                <a16:creationId xmlns="" xmlns:a16="http://schemas.microsoft.com/office/drawing/2014/main" id="{F4FFA271-A10A-4AC3-8F06-E3313A197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descr="Những tác dụng thần kỳ của hạt lạc">
            <a:extLst>
              <a:ext uri="{FF2B5EF4-FFF2-40B4-BE49-F238E27FC236}">
                <a16:creationId xmlns="" xmlns:a16="http://schemas.microsoft.com/office/drawing/2014/main" id="{C8050E78-0E18-34C0-ADA7-11BC603AA2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44" r="9643"/>
          <a:stretch/>
        </p:blipFill>
        <p:spPr bwMode="auto">
          <a:xfrm>
            <a:off x="8313518" y="3904043"/>
            <a:ext cx="3252903" cy="21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41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6">
                <a:lumMod val="60000"/>
                <a:lumOff val="40000"/>
              </a:schemeClr>
            </a:gs>
            <a:gs pos="76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C4F0AA4-B32B-4922-92C3-A84566E1BC79}"/>
              </a:ext>
            </a:extLst>
          </p:cNvPr>
          <p:cNvGrpSpPr/>
          <p:nvPr/>
        </p:nvGrpSpPr>
        <p:grpSpPr>
          <a:xfrm>
            <a:off x="5147210" y="497841"/>
            <a:ext cx="1897580" cy="611525"/>
            <a:chOff x="5000676" y="619760"/>
            <a:chExt cx="1897580" cy="611525"/>
          </a:xfrm>
          <a:solidFill>
            <a:srgbClr val="D23347"/>
          </a:solidFill>
        </p:grpSpPr>
        <p:sp>
          <p:nvSpPr>
            <p:cNvPr id="5" name="Rectangle: Rounded Corners 4">
              <a:extLst>
                <a:ext uri="{FF2B5EF4-FFF2-40B4-BE49-F238E27FC236}">
                  <a16:creationId xmlns="" xmlns:a16="http://schemas.microsoft.com/office/drawing/2014/main" id="{C20F4A46-9532-4397-A446-725DB7D285AB}"/>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rPr>
                <a:t>Trả lời</a:t>
              </a:r>
              <a:endParaRPr lang="en-US" sz="2400" b="1" dirty="0">
                <a:solidFill>
                  <a:schemeClr val="bg1"/>
                </a:solidFill>
              </a:endParaRPr>
            </a:p>
          </p:txBody>
        </p:sp>
        <p:sp>
          <p:nvSpPr>
            <p:cNvPr id="6" name="Rectangle: Rounded Corners 5">
              <a:extLst>
                <a:ext uri="{FF2B5EF4-FFF2-40B4-BE49-F238E27FC236}">
                  <a16:creationId xmlns="" xmlns:a16="http://schemas.microsoft.com/office/drawing/2014/main" id="{3139B65D-B90F-4BB5-9FC1-6964BBD2C58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a:extLst>
              <a:ext uri="{FF2B5EF4-FFF2-40B4-BE49-F238E27FC236}">
                <a16:creationId xmlns="" xmlns:a16="http://schemas.microsoft.com/office/drawing/2014/main" id="{615EC4EA-0F49-3247-68C2-75F8ABC48B2C}"/>
              </a:ext>
            </a:extLst>
          </p:cNvPr>
          <p:cNvSpPr/>
          <p:nvPr/>
        </p:nvSpPr>
        <p:spPr>
          <a:xfrm>
            <a:off x="676405" y="1365337"/>
            <a:ext cx="11010379" cy="5211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7F67B3AF-F4DE-CA8E-5731-8A9EA61F260C}"/>
              </a:ext>
            </a:extLst>
          </p:cNvPr>
          <p:cNvSpPr/>
          <p:nvPr/>
        </p:nvSpPr>
        <p:spPr>
          <a:xfrm>
            <a:off x="1043835" y="1703747"/>
            <a:ext cx="10275518" cy="4534422"/>
          </a:xfrm>
          <a:prstGeom prst="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880C4BD0-051D-2564-1EEF-5F01F6D60328}"/>
              </a:ext>
            </a:extLst>
          </p:cNvPr>
          <p:cNvSpPr txBox="1"/>
          <p:nvPr/>
        </p:nvSpPr>
        <p:spPr>
          <a:xfrm>
            <a:off x="1302706" y="1950789"/>
            <a:ext cx="9757775" cy="4040337"/>
          </a:xfrm>
          <a:prstGeom prst="rect">
            <a:avLst/>
          </a:prstGeom>
          <a:noFill/>
        </p:spPr>
        <p:txBody>
          <a:bodyPr wrap="square">
            <a:spAutoFit/>
          </a:bodyPr>
          <a:lstStyle/>
          <a:p>
            <a:pPr algn="just">
              <a:lnSpc>
                <a:spcPct val="120000"/>
              </a:lnSpc>
            </a:pPr>
            <a:r>
              <a:rPr lang="vi-VN" sz="2400" b="1" i="1" dirty="0">
                <a:effectLst/>
              </a:rPr>
              <a:t>Tùy từng loại nông sản khác nhau mà có các biện pháp bảo quản phù hợp. Bảo quản khô thường sử dụng để bảo quản các loại hạt. Bảo quản lạnh, sử dụng cho phần lớn các loại thực phẩm, rau, quả. Bảo quản trong điều kiện khí carbon dioxide bảo quản các loại nông sản trong các kho kin, quy mô lớn.</a:t>
            </a:r>
          </a:p>
          <a:p>
            <a:pPr marL="342900" indent="-342900">
              <a:lnSpc>
                <a:spcPct val="120000"/>
              </a:lnSpc>
              <a:buFont typeface="Courier New" panose="02070309020205020404" pitchFamily="49" charset="0"/>
              <a:buChar char="o"/>
            </a:pPr>
            <a:r>
              <a:rPr lang="vi-VN" sz="2400" b="0" i="0" dirty="0">
                <a:effectLst/>
              </a:rPr>
              <a:t>Bảo quản khô: hạt đỗ, hạt lạc, hạt lúa</a:t>
            </a:r>
          </a:p>
          <a:p>
            <a:pPr marL="342900" indent="-342900">
              <a:lnSpc>
                <a:spcPct val="120000"/>
              </a:lnSpc>
              <a:buFont typeface="Courier New" panose="02070309020205020404" pitchFamily="49" charset="0"/>
              <a:buChar char="o"/>
            </a:pPr>
            <a:r>
              <a:rPr lang="vi-VN" sz="2400" b="0" i="0" dirty="0">
                <a:effectLst/>
              </a:rPr>
              <a:t>Bảo quản lạnh: quả cà chua, rau muống, hành tây, bắp ngô tươi,  quả dưa chuột, rau bắp cải, khoai tây, quả cam.</a:t>
            </a:r>
          </a:p>
          <a:p>
            <a:pPr marL="342900" indent="-342900">
              <a:lnSpc>
                <a:spcPct val="120000"/>
              </a:lnSpc>
              <a:buFont typeface="Courier New" panose="02070309020205020404" pitchFamily="49" charset="0"/>
              <a:buChar char="o"/>
            </a:pPr>
            <a:r>
              <a:rPr lang="vi-VN" sz="2400" b="0" i="0" dirty="0">
                <a:effectLst/>
              </a:rPr>
              <a:t>Bảo quản trong điều kiện nồng độ khí carbon dioxide cao: hạt lúa</a:t>
            </a:r>
          </a:p>
        </p:txBody>
      </p:sp>
    </p:spTree>
    <p:extLst>
      <p:ext uri="{BB962C8B-B14F-4D97-AF65-F5344CB8AC3E}">
        <p14:creationId xmlns:p14="http://schemas.microsoft.com/office/powerpoint/2010/main" val="8898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1000"/>
                                        <p:tgtEl>
                                          <p:spTgt spid="14">
                                            <p:txEl>
                                              <p:pRg st="2" end="2"/>
                                            </p:txEl>
                                          </p:spTgt>
                                        </p:tgtEl>
                                      </p:cBhvr>
                                    </p:animEffect>
                                    <p:anim calcmode="lin" valueType="num">
                                      <p:cBhvr>
                                        <p:cTn id="3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5361"/>
            <a:ext cx="12447297" cy="1368065"/>
            <a:chOff x="0" y="0"/>
            <a:chExt cx="17269884" cy="1898108"/>
          </a:xfrm>
        </p:grpSpPr>
        <p:sp>
          <p:nvSpPr>
            <p:cNvPr id="3" name="Freeform 3"/>
            <p:cNvSpPr/>
            <p:nvPr/>
          </p:nvSpPr>
          <p:spPr>
            <a:xfrm>
              <a:off x="0" y="0"/>
              <a:ext cx="17269884" cy="1898108"/>
            </a:xfrm>
            <a:custGeom>
              <a:avLst/>
              <a:gdLst/>
              <a:ahLst/>
              <a:cxnLst/>
              <a:rect l="l" t="t" r="r" b="b"/>
              <a:pathLst>
                <a:path w="17269884" h="1898108">
                  <a:moveTo>
                    <a:pt x="17145423" y="1898108"/>
                  </a:moveTo>
                  <a:lnTo>
                    <a:pt x="124460" y="1898108"/>
                  </a:lnTo>
                  <a:cubicBezTo>
                    <a:pt x="55880" y="1898108"/>
                    <a:pt x="0" y="1842228"/>
                    <a:pt x="0" y="1773648"/>
                  </a:cubicBezTo>
                  <a:lnTo>
                    <a:pt x="0" y="124460"/>
                  </a:lnTo>
                  <a:cubicBezTo>
                    <a:pt x="0" y="55880"/>
                    <a:pt x="55880" y="0"/>
                    <a:pt x="124460" y="0"/>
                  </a:cubicBezTo>
                  <a:lnTo>
                    <a:pt x="17145423" y="0"/>
                  </a:lnTo>
                  <a:cubicBezTo>
                    <a:pt x="17214004" y="0"/>
                    <a:pt x="17269884" y="55880"/>
                    <a:pt x="17269884" y="124460"/>
                  </a:cubicBezTo>
                  <a:lnTo>
                    <a:pt x="17269884" y="1773648"/>
                  </a:lnTo>
                  <a:cubicBezTo>
                    <a:pt x="17269884" y="1842228"/>
                    <a:pt x="17214004" y="1898108"/>
                    <a:pt x="17145423" y="1898108"/>
                  </a:cubicBezTo>
                  <a:close/>
                </a:path>
              </a:pathLst>
            </a:custGeom>
            <a:solidFill>
              <a:srgbClr val="DCE77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295320" y="179013"/>
            <a:ext cx="1017801" cy="703143"/>
          </a:xfrm>
          <a:prstGeom prst="rect">
            <a:avLst/>
          </a:prstGeom>
        </p:spPr>
      </p:pic>
      <p:sp>
        <p:nvSpPr>
          <p:cNvPr id="7" name="TextBox 7"/>
          <p:cNvSpPr txBox="1"/>
          <p:nvPr/>
        </p:nvSpPr>
        <p:spPr>
          <a:xfrm>
            <a:off x="685800" y="484222"/>
            <a:ext cx="10744201" cy="385490"/>
          </a:xfrm>
          <a:prstGeom prst="rect">
            <a:avLst/>
          </a:prstGeom>
        </p:spPr>
        <p:txBody>
          <a:bodyPr wrap="square" lIns="0" tIns="0" rIns="0" bIns="0" rtlCol="0" anchor="t">
            <a:spAutoFit/>
          </a:bodyPr>
          <a:lstStyle/>
          <a:p>
            <a:pPr algn="just" defTabSz="609630">
              <a:lnSpc>
                <a:spcPts val="3267"/>
              </a:lnSpc>
            </a:pPr>
            <a:r>
              <a:rPr lang="vi-VN" sz="2333" b="1" dirty="0">
                <a:solidFill>
                  <a:srgbClr val="000000"/>
                </a:solidFill>
                <a:latin typeface="Arial" pitchFamily="34" charset="0"/>
              </a:rPr>
              <a:t>VẬN DỤNG HIỂU BIẾT VỀ HÔ HẤP TẾ BÀO TRONG THỰC TIỄN</a:t>
            </a:r>
          </a:p>
        </p:txBody>
      </p:sp>
      <p:grpSp>
        <p:nvGrpSpPr>
          <p:cNvPr id="8" name="Group 8"/>
          <p:cNvGrpSpPr/>
          <p:nvPr/>
        </p:nvGrpSpPr>
        <p:grpSpPr>
          <a:xfrm>
            <a:off x="685800" y="1347294"/>
            <a:ext cx="10820400" cy="5095576"/>
            <a:chOff x="0" y="0"/>
            <a:chExt cx="5920967" cy="2788320"/>
          </a:xfrm>
        </p:grpSpPr>
        <p:sp>
          <p:nvSpPr>
            <p:cNvPr id="9" name="Freeform 9"/>
            <p:cNvSpPr/>
            <p:nvPr/>
          </p:nvSpPr>
          <p:spPr>
            <a:xfrm>
              <a:off x="0" y="0"/>
              <a:ext cx="5920967" cy="2788320"/>
            </a:xfrm>
            <a:custGeom>
              <a:avLst/>
              <a:gdLst/>
              <a:ahLst/>
              <a:cxnLst/>
              <a:rect l="l" t="t" r="r" b="b"/>
              <a:pathLst>
                <a:path w="5920967" h="2788320">
                  <a:moveTo>
                    <a:pt x="5796507" y="59690"/>
                  </a:moveTo>
                  <a:cubicBezTo>
                    <a:pt x="5832067" y="59690"/>
                    <a:pt x="5861277" y="88900"/>
                    <a:pt x="5861277" y="124460"/>
                  </a:cubicBezTo>
                  <a:lnTo>
                    <a:pt x="5861277" y="2663860"/>
                  </a:lnTo>
                  <a:cubicBezTo>
                    <a:pt x="5861277" y="2699420"/>
                    <a:pt x="5832067" y="2728630"/>
                    <a:pt x="5796507" y="2728630"/>
                  </a:cubicBezTo>
                  <a:lnTo>
                    <a:pt x="124460" y="2728630"/>
                  </a:lnTo>
                  <a:cubicBezTo>
                    <a:pt x="88900" y="2728630"/>
                    <a:pt x="59690" y="2699420"/>
                    <a:pt x="59690" y="266386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63860"/>
                  </a:lnTo>
                  <a:cubicBezTo>
                    <a:pt x="0" y="2732440"/>
                    <a:pt x="55880" y="2788320"/>
                    <a:pt x="124460" y="2788320"/>
                  </a:cubicBezTo>
                  <a:lnTo>
                    <a:pt x="5796507" y="2788320"/>
                  </a:lnTo>
                  <a:cubicBezTo>
                    <a:pt x="5865087" y="2788320"/>
                    <a:pt x="5920967" y="2732440"/>
                    <a:pt x="5920967" y="2663860"/>
                  </a:cubicBezTo>
                  <a:lnTo>
                    <a:pt x="5920967" y="124460"/>
                  </a:lnTo>
                  <a:cubicBezTo>
                    <a:pt x="5920967" y="55880"/>
                    <a:pt x="5865087" y="0"/>
                    <a:pt x="5796507" y="0"/>
                  </a:cubicBezTo>
                  <a:close/>
                </a:path>
              </a:pathLst>
            </a:custGeom>
            <a:solidFill>
              <a:srgbClr val="175029"/>
            </a:solidFill>
          </p:spPr>
        </p:sp>
      </p:grpSp>
      <p:sp>
        <p:nvSpPr>
          <p:cNvPr id="10" name="TextBox 10"/>
          <p:cNvSpPr txBox="1"/>
          <p:nvPr/>
        </p:nvSpPr>
        <p:spPr>
          <a:xfrm>
            <a:off x="984561" y="1668153"/>
            <a:ext cx="165703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11" name="Group 11"/>
          <p:cNvGrpSpPr/>
          <p:nvPr/>
        </p:nvGrpSpPr>
        <p:grpSpPr>
          <a:xfrm>
            <a:off x="984562" y="2479094"/>
            <a:ext cx="10167316" cy="958777"/>
            <a:chOff x="1" y="220205"/>
            <a:chExt cx="20334633" cy="1917555"/>
          </a:xfrm>
        </p:grpSpPr>
        <p:grpSp>
          <p:nvGrpSpPr>
            <p:cNvPr id="12" name="Group 12"/>
            <p:cNvGrpSpPr>
              <a:grpSpLocks noChangeAspect="1"/>
            </p:cNvGrpSpPr>
            <p:nvPr/>
          </p:nvGrpSpPr>
          <p:grpSpPr>
            <a:xfrm rot="5400000">
              <a:off x="-128476" y="348682"/>
              <a:ext cx="1917555" cy="1660602"/>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4" name="TextBox 14"/>
            <p:cNvSpPr txBox="1"/>
            <p:nvPr/>
          </p:nvSpPr>
          <p:spPr>
            <a:xfrm>
              <a:off x="1949521" y="31877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Vận dụng hiểu biết về quá trình hô hấp tế bào vào thực tiễn sản xuất, bảo quản nông sản sau thu hoạch.</a:t>
              </a:r>
            </a:p>
          </p:txBody>
        </p:sp>
      </p:grpSp>
      <p:grpSp>
        <p:nvGrpSpPr>
          <p:cNvPr id="15" name="Group 15"/>
          <p:cNvGrpSpPr/>
          <p:nvPr/>
        </p:nvGrpSpPr>
        <p:grpSpPr>
          <a:xfrm>
            <a:off x="984562" y="3679020"/>
            <a:ext cx="10167316" cy="1252907"/>
            <a:chOff x="1" y="-66675"/>
            <a:chExt cx="20334633" cy="2505815"/>
          </a:xfrm>
        </p:grpSpPr>
        <p:grpSp>
          <p:nvGrpSpPr>
            <p:cNvPr id="16" name="Group 16"/>
            <p:cNvGrpSpPr>
              <a:grpSpLocks noChangeAspect="1"/>
            </p:cNvGrpSpPr>
            <p:nvPr/>
          </p:nvGrpSpPr>
          <p:grpSpPr>
            <a:xfrm rot="5400000">
              <a:off x="-128476" y="348682"/>
              <a:ext cx="1917555" cy="166060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8" name="TextBox 18"/>
            <p:cNvSpPr txBox="1"/>
            <p:nvPr/>
          </p:nvSpPr>
          <p:spPr>
            <a:xfrm>
              <a:off x="1949521" y="-66675"/>
              <a:ext cx="18385113" cy="250581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Một số biện pháp được dùng để bảo quản lương thực, thực phẩm như: bảo quản lạnh, bảo quản khô, bảo quản trong điều kiện nồng độ carbon dioxide cao và nồng độ oxygen thấp.</a:t>
              </a:r>
            </a:p>
          </p:txBody>
        </p:sp>
      </p:grpSp>
      <p:grpSp>
        <p:nvGrpSpPr>
          <p:cNvPr id="19" name="Group 19"/>
          <p:cNvGrpSpPr/>
          <p:nvPr/>
        </p:nvGrpSpPr>
        <p:grpSpPr>
          <a:xfrm>
            <a:off x="984562" y="5213422"/>
            <a:ext cx="10167316" cy="958777"/>
            <a:chOff x="1" y="-1"/>
            <a:chExt cx="20334633"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1" y="12586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Các biện pháp đảm bảo điều kiện thuận lợi cho quá trình hô hấp tế bào cũng góp phần bảo vệ sức khỏe con người.</a:t>
              </a:r>
            </a:p>
          </p:txBody>
        </p:sp>
      </p:grpSp>
      <p:pic>
        <p:nvPicPr>
          <p:cNvPr id="23" name="Picture 2">
            <a:extLst>
              <a:ext uri="{FF2B5EF4-FFF2-40B4-BE49-F238E27FC236}">
                <a16:creationId xmlns="" xmlns:a16="http://schemas.microsoft.com/office/drawing/2014/main" id="{B74AB4B3-99A2-792B-0ACC-FAA6AFC53C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4192" y="866507"/>
            <a:ext cx="1513737" cy="1513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D847DFB-BF46-4FB0-93CA-5B348D00F3A9}"/>
              </a:ext>
            </a:extLst>
          </p:cNvPr>
          <p:cNvSpPr/>
          <p:nvPr/>
        </p:nvSpPr>
        <p:spPr>
          <a:xfrm>
            <a:off x="203200" y="243840"/>
            <a:ext cx="11795760" cy="6380480"/>
          </a:xfrm>
          <a:prstGeom prst="roundRect">
            <a:avLst>
              <a:gd name="adj" fmla="val 42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18B08346-2B61-4517-A22A-B81997D55AD1}"/>
              </a:ext>
            </a:extLst>
          </p:cNvPr>
          <p:cNvSpPr txBox="1"/>
          <p:nvPr/>
        </p:nvSpPr>
        <p:spPr>
          <a:xfrm>
            <a:off x="421641" y="974397"/>
            <a:ext cx="5317296" cy="5285293"/>
          </a:xfrm>
          <a:prstGeom prst="rect">
            <a:avLst/>
          </a:prstGeom>
          <a:noFill/>
        </p:spPr>
        <p:txBody>
          <a:bodyPr wrap="square" rtlCol="0">
            <a:spAutoFit/>
          </a:bodyPr>
          <a:lstStyle/>
          <a:p>
            <a:pPr algn="just">
              <a:lnSpc>
                <a:spcPct val="110000"/>
              </a:lnSpc>
            </a:pPr>
            <a:r>
              <a:rPr lang="vi-VN" sz="2200" b="1" dirty="0"/>
              <a:t>Một số nghiên cứu đã cho rằng</a:t>
            </a:r>
            <a:r>
              <a:rPr lang="vi-VN" sz="2200" dirty="0"/>
              <a:t>: Gạo được bảo quản trong điều kiện CO</a:t>
            </a:r>
            <a:r>
              <a:rPr lang="vi-VN" sz="2200" baseline="-25000" dirty="0"/>
              <a:t>2</a:t>
            </a:r>
            <a:r>
              <a:rPr lang="vi-VN" sz="2200" dirty="0"/>
              <a:t> cao sau 18 tháng có tỉ lệ protein giảm chỉ bằng một nửa so với gạo bảo quản bằng biện pháp khô trong 3 tháng; tỉ lệ mất các chất dinh dưỡng khác cũng thấp hơn so với gạo bảo quản bằng biện pháp thông thường, cụ thể: carbonhydrate giảm khoảng 2/3, lipid giảm khoảng 2/3, vitamin B và độ chua giảm khoảng 1/3. Điều đó cho thấy gạo được bảo quản trong điều kiện hàm lượng CO</a:t>
            </a:r>
            <a:r>
              <a:rPr lang="vi-VN" sz="2200" baseline="-25000" dirty="0"/>
              <a:t>2</a:t>
            </a:r>
            <a:r>
              <a:rPr lang="vi-VN" sz="2200" dirty="0"/>
              <a:t> cao có thể giữ được chất lượng tốt hơn so với gạo được bảo quản khô.</a:t>
            </a:r>
            <a:endParaRPr lang="en-US" sz="2200" dirty="0"/>
          </a:p>
        </p:txBody>
      </p:sp>
      <p:sp>
        <p:nvSpPr>
          <p:cNvPr id="4" name="Rectangle: Rounded Corners 3">
            <a:extLst>
              <a:ext uri="{FF2B5EF4-FFF2-40B4-BE49-F238E27FC236}">
                <a16:creationId xmlns="" xmlns:a16="http://schemas.microsoft.com/office/drawing/2014/main" id="{E4FFB72E-50F1-4706-97F5-6D308CFB9421}"/>
              </a:ext>
            </a:extLst>
          </p:cNvPr>
          <p:cNvSpPr/>
          <p:nvPr/>
        </p:nvSpPr>
        <p:spPr>
          <a:xfrm>
            <a:off x="5957378" y="600148"/>
            <a:ext cx="5823141" cy="5657703"/>
          </a:xfrm>
          <a:prstGeom prst="roundRect">
            <a:avLst>
              <a:gd name="adj" fmla="val 3707"/>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 xmlns:a16="http://schemas.microsoft.com/office/drawing/2014/main" id="{3F6BCD07-7C7F-49CA-A435-61733DF351E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926" t="18222" r="5852" b="19556"/>
          <a:stretch/>
        </p:blipFill>
        <p:spPr>
          <a:xfrm flipH="1">
            <a:off x="411481" y="62740"/>
            <a:ext cx="1290320" cy="931159"/>
          </a:xfrm>
          <a:prstGeom prst="rect">
            <a:avLst/>
          </a:prstGeom>
        </p:spPr>
      </p:pic>
    </p:spTree>
    <p:extLst>
      <p:ext uri="{BB962C8B-B14F-4D97-AF65-F5344CB8AC3E}">
        <p14:creationId xmlns:p14="http://schemas.microsoft.com/office/powerpoint/2010/main" val="427959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ut, fruit, food, covered&#10;&#10;Description automatically generated">
            <a:extLst>
              <a:ext uri="{FF2B5EF4-FFF2-40B4-BE49-F238E27FC236}">
                <a16:creationId xmlns="" xmlns:a16="http://schemas.microsoft.com/office/drawing/2014/main" id="{96CF5BEC-78A2-4E17-B1B5-4F675F33DDA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6" name="Group 5">
            <a:extLst>
              <a:ext uri="{FF2B5EF4-FFF2-40B4-BE49-F238E27FC236}">
                <a16:creationId xmlns="" xmlns:a16="http://schemas.microsoft.com/office/drawing/2014/main" id="{43FF7C06-D3F3-49F4-9E89-3714A751BEA5}"/>
              </a:ext>
            </a:extLst>
          </p:cNvPr>
          <p:cNvGrpSpPr/>
          <p:nvPr/>
        </p:nvGrpSpPr>
        <p:grpSpPr>
          <a:xfrm>
            <a:off x="6718853" y="1321905"/>
            <a:ext cx="4681330" cy="2812774"/>
            <a:chOff x="6718853" y="1321905"/>
            <a:chExt cx="4681330" cy="2812774"/>
          </a:xfrm>
        </p:grpSpPr>
        <p:sp>
          <p:nvSpPr>
            <p:cNvPr id="4" name="Rectangle 3">
              <a:extLst>
                <a:ext uri="{FF2B5EF4-FFF2-40B4-BE49-F238E27FC236}">
                  <a16:creationId xmlns="" xmlns:a16="http://schemas.microsoft.com/office/drawing/2014/main" id="{823562DE-B41C-40AC-9F7D-64D4702A4D02}"/>
                </a:ext>
              </a:extLst>
            </p:cNvPr>
            <p:cNvSpPr/>
            <p:nvPr/>
          </p:nvSpPr>
          <p:spPr>
            <a:xfrm>
              <a:off x="6718853" y="1321905"/>
              <a:ext cx="4681330" cy="281277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8B8F4E6F-4050-4588-AD39-ACBE4DE6C0D3}"/>
                </a:ext>
              </a:extLst>
            </p:cNvPr>
            <p:cNvSpPr txBox="1"/>
            <p:nvPr/>
          </p:nvSpPr>
          <p:spPr>
            <a:xfrm>
              <a:off x="7114784" y="1757721"/>
              <a:ext cx="3920646" cy="1961755"/>
            </a:xfrm>
            <a:prstGeom prst="rect">
              <a:avLst/>
            </a:prstGeom>
            <a:noFill/>
          </p:spPr>
          <p:txBody>
            <a:bodyPr wrap="square" rtlCol="0">
              <a:spAutoFit/>
            </a:bodyPr>
            <a:lstStyle/>
            <a:p>
              <a:pPr>
                <a:lnSpc>
                  <a:spcPct val="110000"/>
                </a:lnSpc>
              </a:pPr>
              <a:r>
                <a:rPr lang="vi-VN" sz="2800" b="1" i="1" dirty="0">
                  <a:solidFill>
                    <a:schemeClr val="bg1"/>
                  </a:solidFill>
                </a:rPr>
                <a:t>Tại sao muốn cất giữ các loại hạt được lâu lại phải phơi khô mà không để ẩm?</a:t>
              </a:r>
              <a:endParaRPr lang="en-US" sz="2800" b="1" i="1" dirty="0">
                <a:solidFill>
                  <a:schemeClr val="bg1"/>
                </a:solidFill>
              </a:endParaRPr>
            </a:p>
          </p:txBody>
        </p:sp>
        <p:sp>
          <p:nvSpPr>
            <p:cNvPr id="7" name="Rectangle 6">
              <a:extLst>
                <a:ext uri="{FF2B5EF4-FFF2-40B4-BE49-F238E27FC236}">
                  <a16:creationId xmlns="" xmlns:a16="http://schemas.microsoft.com/office/drawing/2014/main" id="{22F5E2E7-25D2-4F04-A820-3B0E957AFAC8}"/>
                </a:ext>
              </a:extLst>
            </p:cNvPr>
            <p:cNvSpPr/>
            <p:nvPr/>
          </p:nvSpPr>
          <p:spPr>
            <a:xfrm>
              <a:off x="6885218" y="1492988"/>
              <a:ext cx="4352437" cy="247272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44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 xmlns:a16="http://schemas.microsoft.com/office/drawing/2014/main" id="{55866B8C-97F9-440D-939E-B4F0C2DC9204}"/>
              </a:ext>
            </a:extLst>
          </p:cNvPr>
          <p:cNvGrpSpPr/>
          <p:nvPr/>
        </p:nvGrpSpPr>
        <p:grpSpPr>
          <a:xfrm>
            <a:off x="3581401" y="3442064"/>
            <a:ext cx="8125329" cy="1147425"/>
            <a:chOff x="3581401" y="3442064"/>
            <a:chExt cx="8125329" cy="1147425"/>
          </a:xfrm>
        </p:grpSpPr>
        <p:sp>
          <p:nvSpPr>
            <p:cNvPr id="47" name="Freeform: Shape 46">
              <a:extLst>
                <a:ext uri="{FF2B5EF4-FFF2-40B4-BE49-F238E27FC236}">
                  <a16:creationId xmlns="" xmlns:a16="http://schemas.microsoft.com/office/drawing/2014/main" id="{09A96A8E-2F56-40FF-900E-E3A47878B757}"/>
                </a:ext>
              </a:extLst>
            </p:cNvPr>
            <p:cNvSpPr/>
            <p:nvPr/>
          </p:nvSpPr>
          <p:spPr>
            <a:xfrm flipV="1">
              <a:off x="3581401" y="3442064"/>
              <a:ext cx="2164080" cy="726075"/>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9310D708-A3E4-4959-9013-5F37D9E71A28}"/>
                </a:ext>
              </a:extLst>
            </p:cNvPr>
            <p:cNvGrpSpPr/>
            <p:nvPr/>
          </p:nvGrpSpPr>
          <p:grpSpPr>
            <a:xfrm>
              <a:off x="5565274" y="3754424"/>
              <a:ext cx="6141456" cy="835065"/>
              <a:chOff x="558800" y="1068312"/>
              <a:chExt cx="6141456" cy="835065"/>
            </a:xfrm>
          </p:grpSpPr>
          <p:grpSp>
            <p:nvGrpSpPr>
              <p:cNvPr id="13" name="Group 12">
                <a:extLst>
                  <a:ext uri="{FF2B5EF4-FFF2-40B4-BE49-F238E27FC236}">
                    <a16:creationId xmlns="" xmlns:a16="http://schemas.microsoft.com/office/drawing/2014/main" id="{52F4C233-E5B3-4857-8037-E0108FE7DC35}"/>
                  </a:ext>
                </a:extLst>
              </p:cNvPr>
              <p:cNvGrpSpPr/>
              <p:nvPr/>
            </p:nvGrpSpPr>
            <p:grpSpPr>
              <a:xfrm>
                <a:off x="578316" y="1068312"/>
                <a:ext cx="6121940" cy="835065"/>
                <a:chOff x="2320063" y="1603060"/>
                <a:chExt cx="4948331" cy="835065"/>
              </a:xfrm>
            </p:grpSpPr>
            <p:sp>
              <p:nvSpPr>
                <p:cNvPr id="14" name="Rectangle: Rounded Corners 13">
                  <a:extLst>
                    <a:ext uri="{FF2B5EF4-FFF2-40B4-BE49-F238E27FC236}">
                      <a16:creationId xmlns="" xmlns:a16="http://schemas.microsoft.com/office/drawing/2014/main" id="{45FA3ABE-E5D5-4B0E-B369-CEA5444D8AA9}"/>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7352115E-2A31-4CD5-98BA-5C5846E2B0F5}"/>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grpSp>
            <p:nvGrpSpPr>
              <p:cNvPr id="16" name="Group 15">
                <a:extLst>
                  <a:ext uri="{FF2B5EF4-FFF2-40B4-BE49-F238E27FC236}">
                    <a16:creationId xmlns="" xmlns:a16="http://schemas.microsoft.com/office/drawing/2014/main" id="{65EF4726-DF49-445C-8BF5-2C45CC8F2F23}"/>
                  </a:ext>
                </a:extLst>
              </p:cNvPr>
              <p:cNvGrpSpPr/>
              <p:nvPr/>
            </p:nvGrpSpPr>
            <p:grpSpPr>
              <a:xfrm>
                <a:off x="558800" y="1068312"/>
                <a:ext cx="835065" cy="835065"/>
                <a:chOff x="558800" y="1068312"/>
                <a:chExt cx="835065" cy="835065"/>
              </a:xfrm>
            </p:grpSpPr>
            <p:sp>
              <p:nvSpPr>
                <p:cNvPr id="17" name="Oval 16">
                  <a:extLst>
                    <a:ext uri="{FF2B5EF4-FFF2-40B4-BE49-F238E27FC236}">
                      <a16:creationId xmlns="" xmlns:a16="http://schemas.microsoft.com/office/drawing/2014/main" id="{1EEA2F54-4655-4C18-93E7-E85DCCAEFD5F}"/>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hart, bubble chart&#10;&#10;Description automatically generated">
                  <a:extLst>
                    <a:ext uri="{FF2B5EF4-FFF2-40B4-BE49-F238E27FC236}">
                      <a16:creationId xmlns="" xmlns:a16="http://schemas.microsoft.com/office/drawing/2014/main" id="{EA6CC389-BBF9-403B-B059-B9713486AC7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grpSp>
      </p:grpSp>
      <p:grpSp>
        <p:nvGrpSpPr>
          <p:cNvPr id="51" name="Group 50">
            <a:extLst>
              <a:ext uri="{FF2B5EF4-FFF2-40B4-BE49-F238E27FC236}">
                <a16:creationId xmlns="" xmlns:a16="http://schemas.microsoft.com/office/drawing/2014/main" id="{695ED879-2EE0-4F4E-8C53-D82E83704CB5}"/>
              </a:ext>
            </a:extLst>
          </p:cNvPr>
          <p:cNvGrpSpPr/>
          <p:nvPr/>
        </p:nvGrpSpPr>
        <p:grpSpPr>
          <a:xfrm>
            <a:off x="3616364" y="3451858"/>
            <a:ext cx="4643850" cy="2526406"/>
            <a:chOff x="3616364" y="3451858"/>
            <a:chExt cx="4643850" cy="2526406"/>
          </a:xfrm>
        </p:grpSpPr>
        <p:sp>
          <p:nvSpPr>
            <p:cNvPr id="45" name="Freeform: Shape 44">
              <a:extLst>
                <a:ext uri="{FF2B5EF4-FFF2-40B4-BE49-F238E27FC236}">
                  <a16:creationId xmlns="" xmlns:a16="http://schemas.microsoft.com/office/drawing/2014/main" id="{72068B5E-A8F7-48CE-B416-0D95BC8D89B0}"/>
                </a:ext>
              </a:extLst>
            </p:cNvPr>
            <p:cNvSpPr/>
            <p:nvPr/>
          </p:nvSpPr>
          <p:spPr>
            <a:xfrm flipV="1">
              <a:off x="3616364" y="3451858"/>
              <a:ext cx="1958340" cy="2133601"/>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09EFFC6E-17D2-410E-A9AF-4EB18B043590}"/>
                </a:ext>
              </a:extLst>
            </p:cNvPr>
            <p:cNvGrpSpPr/>
            <p:nvPr/>
          </p:nvGrpSpPr>
          <p:grpSpPr>
            <a:xfrm>
              <a:off x="5565274" y="5143199"/>
              <a:ext cx="2694940" cy="835065"/>
              <a:chOff x="558800" y="1068312"/>
              <a:chExt cx="2694940" cy="835065"/>
            </a:xfrm>
          </p:grpSpPr>
          <p:grpSp>
            <p:nvGrpSpPr>
              <p:cNvPr id="20" name="Group 19">
                <a:extLst>
                  <a:ext uri="{FF2B5EF4-FFF2-40B4-BE49-F238E27FC236}">
                    <a16:creationId xmlns="" xmlns:a16="http://schemas.microsoft.com/office/drawing/2014/main" id="{57B54A4E-7C6D-4B38-BC6A-655411C9A294}"/>
                  </a:ext>
                </a:extLst>
              </p:cNvPr>
              <p:cNvGrpSpPr/>
              <p:nvPr/>
            </p:nvGrpSpPr>
            <p:grpSpPr>
              <a:xfrm>
                <a:off x="578316" y="1068312"/>
                <a:ext cx="2675424" cy="835065"/>
                <a:chOff x="2320063" y="1603060"/>
                <a:chExt cx="2162531" cy="835065"/>
              </a:xfrm>
            </p:grpSpPr>
            <p:sp>
              <p:nvSpPr>
                <p:cNvPr id="21" name="Rectangle: Rounded Corners 20">
                  <a:extLst>
                    <a:ext uri="{FF2B5EF4-FFF2-40B4-BE49-F238E27FC236}">
                      <a16:creationId xmlns="" xmlns:a16="http://schemas.microsoft.com/office/drawing/2014/main" id="{65106C8D-EFEA-4975-92D6-C2C43D3B7243}"/>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44D01514-A8B8-48C2-A584-491BFC3AA975}"/>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grpSp>
            <p:nvGrpSpPr>
              <p:cNvPr id="23" name="Group 22">
                <a:extLst>
                  <a:ext uri="{FF2B5EF4-FFF2-40B4-BE49-F238E27FC236}">
                    <a16:creationId xmlns="" xmlns:a16="http://schemas.microsoft.com/office/drawing/2014/main" id="{75381780-8CA7-47FB-93DA-018D15899C32}"/>
                  </a:ext>
                </a:extLst>
              </p:cNvPr>
              <p:cNvGrpSpPr/>
              <p:nvPr/>
            </p:nvGrpSpPr>
            <p:grpSpPr>
              <a:xfrm>
                <a:off x="558800" y="1068312"/>
                <a:ext cx="835065" cy="835065"/>
                <a:chOff x="558800" y="1068312"/>
                <a:chExt cx="835065" cy="835065"/>
              </a:xfrm>
            </p:grpSpPr>
            <p:sp>
              <p:nvSpPr>
                <p:cNvPr id="24" name="Oval 23">
                  <a:extLst>
                    <a:ext uri="{FF2B5EF4-FFF2-40B4-BE49-F238E27FC236}">
                      <a16:creationId xmlns="" xmlns:a16="http://schemas.microsoft.com/office/drawing/2014/main" id="{5955B35C-732A-4870-9024-B066DCCF5221}"/>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a:extLst>
                    <a:ext uri="{FF2B5EF4-FFF2-40B4-BE49-F238E27FC236}">
                      <a16:creationId xmlns="" xmlns:a16="http://schemas.microsoft.com/office/drawing/2014/main" id="{ADC839A9-8479-4C28-889E-B6C037D594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9008" y="1174195"/>
                  <a:ext cx="398907" cy="623293"/>
                </a:xfrm>
                <a:prstGeom prst="rect">
                  <a:avLst/>
                </a:prstGeom>
              </p:spPr>
            </p:pic>
          </p:grpSp>
        </p:grpSp>
      </p:grpSp>
      <p:grpSp>
        <p:nvGrpSpPr>
          <p:cNvPr id="49" name="Group 48">
            <a:extLst>
              <a:ext uri="{FF2B5EF4-FFF2-40B4-BE49-F238E27FC236}">
                <a16:creationId xmlns="" xmlns:a16="http://schemas.microsoft.com/office/drawing/2014/main" id="{88242CA9-646B-4F68-981A-90A03E387DE2}"/>
              </a:ext>
            </a:extLst>
          </p:cNvPr>
          <p:cNvGrpSpPr/>
          <p:nvPr/>
        </p:nvGrpSpPr>
        <p:grpSpPr>
          <a:xfrm>
            <a:off x="3619500" y="2365648"/>
            <a:ext cx="6797174" cy="1084517"/>
            <a:chOff x="3619500" y="2365648"/>
            <a:chExt cx="6797174" cy="1084517"/>
          </a:xfrm>
        </p:grpSpPr>
        <p:sp>
          <p:nvSpPr>
            <p:cNvPr id="46" name="Freeform: Shape 45">
              <a:extLst>
                <a:ext uri="{FF2B5EF4-FFF2-40B4-BE49-F238E27FC236}">
                  <a16:creationId xmlns="" xmlns:a16="http://schemas.microsoft.com/office/drawing/2014/main" id="{8D1AA3A2-FDE0-453E-B512-A761E1155A55}"/>
                </a:ext>
              </a:extLst>
            </p:cNvPr>
            <p:cNvSpPr/>
            <p:nvPr/>
          </p:nvSpPr>
          <p:spPr>
            <a:xfrm>
              <a:off x="3619500" y="2828834"/>
              <a:ext cx="2164080" cy="621331"/>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 xmlns:a16="http://schemas.microsoft.com/office/drawing/2014/main" id="{B77DDB3B-0516-4C5A-AB49-BD83D1AAE7B5}"/>
                </a:ext>
              </a:extLst>
            </p:cNvPr>
            <p:cNvGrpSpPr/>
            <p:nvPr/>
          </p:nvGrpSpPr>
          <p:grpSpPr>
            <a:xfrm>
              <a:off x="5565274" y="2365648"/>
              <a:ext cx="4851400" cy="835066"/>
              <a:chOff x="558800" y="1068311"/>
              <a:chExt cx="4851400" cy="835066"/>
            </a:xfrm>
          </p:grpSpPr>
          <p:grpSp>
            <p:nvGrpSpPr>
              <p:cNvPr id="27" name="Group 26">
                <a:extLst>
                  <a:ext uri="{FF2B5EF4-FFF2-40B4-BE49-F238E27FC236}">
                    <a16:creationId xmlns="" xmlns:a16="http://schemas.microsoft.com/office/drawing/2014/main" id="{9255851F-5C34-417C-9C3A-3751E78281BB}"/>
                  </a:ext>
                </a:extLst>
              </p:cNvPr>
              <p:cNvGrpSpPr/>
              <p:nvPr/>
            </p:nvGrpSpPr>
            <p:grpSpPr>
              <a:xfrm>
                <a:off x="558800" y="1068311"/>
                <a:ext cx="4851400" cy="835065"/>
                <a:chOff x="2304288" y="1603059"/>
                <a:chExt cx="4851400" cy="835065"/>
              </a:xfrm>
            </p:grpSpPr>
            <p:sp>
              <p:nvSpPr>
                <p:cNvPr id="28" name="Rectangle: Rounded Corners 27">
                  <a:extLst>
                    <a:ext uri="{FF2B5EF4-FFF2-40B4-BE49-F238E27FC236}">
                      <a16:creationId xmlns="" xmlns:a16="http://schemas.microsoft.com/office/drawing/2014/main" id="{108DE110-FA6A-417C-A4E4-2925B0846AB3}"/>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138D43A7-D299-47F9-86B5-840A0E380930}"/>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grpSp>
            <p:nvGrpSpPr>
              <p:cNvPr id="30" name="Group 29">
                <a:extLst>
                  <a:ext uri="{FF2B5EF4-FFF2-40B4-BE49-F238E27FC236}">
                    <a16:creationId xmlns="" xmlns:a16="http://schemas.microsoft.com/office/drawing/2014/main" id="{02B8D307-7217-4DBC-AA25-0A99F8BDDBF6}"/>
                  </a:ext>
                </a:extLst>
              </p:cNvPr>
              <p:cNvGrpSpPr/>
              <p:nvPr/>
            </p:nvGrpSpPr>
            <p:grpSpPr>
              <a:xfrm>
                <a:off x="558800" y="1068312"/>
                <a:ext cx="835065" cy="835065"/>
                <a:chOff x="558800" y="1068312"/>
                <a:chExt cx="835065" cy="835065"/>
              </a:xfrm>
            </p:grpSpPr>
            <p:sp>
              <p:nvSpPr>
                <p:cNvPr id="31" name="Oval 30">
                  <a:extLst>
                    <a:ext uri="{FF2B5EF4-FFF2-40B4-BE49-F238E27FC236}">
                      <a16:creationId xmlns="" xmlns:a16="http://schemas.microsoft.com/office/drawing/2014/main" id="{36B3084B-596D-4177-A99F-DBE8E6157113}"/>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 xmlns:a16="http://schemas.microsoft.com/office/drawing/2014/main" id="{0E17D36D-3B42-4166-9B3A-DF25FE349AD8}"/>
                    </a:ext>
                  </a:extLst>
                </p:cNvPr>
                <p:cNvPicPr>
                  <a:picLocks noChangeAspect="1"/>
                </p:cNvPicPr>
                <p:nvPr/>
              </p:nvPicPr>
              <p:blipFill>
                <a:blip r:embed="rId7"/>
                <a:srcRect/>
                <a:stretch>
                  <a:fillRect/>
                </a:stretch>
              </p:blipFill>
              <p:spPr>
                <a:xfrm>
                  <a:off x="708693" y="1255010"/>
                  <a:ext cx="535908" cy="422027"/>
                </a:xfrm>
                <a:prstGeom prst="rect">
                  <a:avLst/>
                </a:prstGeom>
              </p:spPr>
            </p:pic>
          </p:grpSp>
        </p:grpSp>
      </p:grpSp>
      <p:grpSp>
        <p:nvGrpSpPr>
          <p:cNvPr id="52" name="Group 51">
            <a:extLst>
              <a:ext uri="{FF2B5EF4-FFF2-40B4-BE49-F238E27FC236}">
                <a16:creationId xmlns="" xmlns:a16="http://schemas.microsoft.com/office/drawing/2014/main" id="{E679E7D9-1C1E-4C67-A6D3-3A95EE7DED87}"/>
              </a:ext>
            </a:extLst>
          </p:cNvPr>
          <p:cNvGrpSpPr/>
          <p:nvPr/>
        </p:nvGrpSpPr>
        <p:grpSpPr>
          <a:xfrm>
            <a:off x="3619500" y="976871"/>
            <a:ext cx="4202522" cy="2456528"/>
            <a:chOff x="3619500" y="976871"/>
            <a:chExt cx="4202522" cy="2456528"/>
          </a:xfrm>
        </p:grpSpPr>
        <p:grpSp>
          <p:nvGrpSpPr>
            <p:cNvPr id="48" name="Group 47">
              <a:extLst>
                <a:ext uri="{FF2B5EF4-FFF2-40B4-BE49-F238E27FC236}">
                  <a16:creationId xmlns="" xmlns:a16="http://schemas.microsoft.com/office/drawing/2014/main" id="{40175BC9-534C-469F-835C-A732B53E3145}"/>
                </a:ext>
              </a:extLst>
            </p:cNvPr>
            <p:cNvGrpSpPr/>
            <p:nvPr/>
          </p:nvGrpSpPr>
          <p:grpSpPr>
            <a:xfrm>
              <a:off x="3619500" y="976871"/>
              <a:ext cx="4202522" cy="2456528"/>
              <a:chOff x="3619500" y="976871"/>
              <a:chExt cx="4202522" cy="2456528"/>
            </a:xfrm>
          </p:grpSpPr>
          <p:sp>
            <p:nvSpPr>
              <p:cNvPr id="44" name="Freeform: Shape 43">
                <a:extLst>
                  <a:ext uri="{FF2B5EF4-FFF2-40B4-BE49-F238E27FC236}">
                    <a16:creationId xmlns="" xmlns:a16="http://schemas.microsoft.com/office/drawing/2014/main" id="{ECA7719A-E44C-41AF-9A27-243D10D63CCE}"/>
                  </a:ext>
                </a:extLst>
              </p:cNvPr>
              <p:cNvSpPr/>
              <p:nvPr/>
            </p:nvSpPr>
            <p:spPr>
              <a:xfrm>
                <a:off x="3619500" y="1394133"/>
                <a:ext cx="1958340" cy="2039266"/>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 xmlns:a16="http://schemas.microsoft.com/office/drawing/2014/main" id="{FC0E4DDC-E3E5-4F45-884B-D19786DCB719}"/>
                  </a:ext>
                </a:extLst>
              </p:cNvPr>
              <p:cNvGrpSpPr/>
              <p:nvPr/>
            </p:nvGrpSpPr>
            <p:grpSpPr>
              <a:xfrm>
                <a:off x="5584790" y="976871"/>
                <a:ext cx="2237232" cy="835065"/>
                <a:chOff x="2304288" y="1603059"/>
                <a:chExt cx="2237232" cy="835065"/>
              </a:xfrm>
            </p:grpSpPr>
            <p:sp>
              <p:nvSpPr>
                <p:cNvPr id="35" name="Rectangle: Rounded Corners 34">
                  <a:extLst>
                    <a:ext uri="{FF2B5EF4-FFF2-40B4-BE49-F238E27FC236}">
                      <a16:creationId xmlns="" xmlns:a16="http://schemas.microsoft.com/office/drawing/2014/main" id="{D823B610-EE28-4DEE-B4FE-A192B86EE9D7}"/>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599E17DB-DCA1-4EBA-AAAD-0CF6CD463AA1}"/>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grpSp>
        <p:grpSp>
          <p:nvGrpSpPr>
            <p:cNvPr id="37" name="Group 36">
              <a:extLst>
                <a:ext uri="{FF2B5EF4-FFF2-40B4-BE49-F238E27FC236}">
                  <a16:creationId xmlns="" xmlns:a16="http://schemas.microsoft.com/office/drawing/2014/main" id="{3C5CA6A0-DF67-4CAB-9E5E-6046E9D342AB}"/>
                </a:ext>
              </a:extLst>
            </p:cNvPr>
            <p:cNvGrpSpPr/>
            <p:nvPr/>
          </p:nvGrpSpPr>
          <p:grpSpPr>
            <a:xfrm>
              <a:off x="5584790" y="976872"/>
              <a:ext cx="835065" cy="835065"/>
              <a:chOff x="2304288" y="1603060"/>
              <a:chExt cx="835065" cy="835065"/>
            </a:xfrm>
          </p:grpSpPr>
          <p:sp>
            <p:nvSpPr>
              <p:cNvPr id="38" name="Oval 37">
                <a:extLst>
                  <a:ext uri="{FF2B5EF4-FFF2-40B4-BE49-F238E27FC236}">
                    <a16:creationId xmlns="" xmlns:a16="http://schemas.microsoft.com/office/drawing/2014/main" id="{6516F3FF-CD75-4ABF-B801-1F49238FD54B}"/>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a:extLst>
                  <a:ext uri="{FF2B5EF4-FFF2-40B4-BE49-F238E27FC236}">
                    <a16:creationId xmlns="" xmlns:a16="http://schemas.microsoft.com/office/drawing/2014/main" id="{B8A68380-EB66-4FA7-BAB5-351E457A84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93610" y="1741782"/>
                <a:ext cx="441998" cy="509641"/>
              </a:xfrm>
              <a:prstGeom prst="rect">
                <a:avLst/>
              </a:prstGeom>
            </p:spPr>
          </p:pic>
        </p:grpSp>
      </p:grpSp>
      <p:sp>
        <p:nvSpPr>
          <p:cNvPr id="40" name="Parallelogram 39">
            <a:extLst>
              <a:ext uri="{FF2B5EF4-FFF2-40B4-BE49-F238E27FC236}">
                <a16:creationId xmlns="" xmlns:a16="http://schemas.microsoft.com/office/drawing/2014/main" id="{5293A254-6181-410B-9902-E04F7ACFC8BF}"/>
              </a:ext>
            </a:extLst>
          </p:cNvPr>
          <p:cNvSpPr/>
          <p:nvPr/>
        </p:nvSpPr>
        <p:spPr>
          <a:xfrm>
            <a:off x="-401104" y="226344"/>
            <a:ext cx="4495584" cy="889250"/>
          </a:xfrm>
          <a:prstGeom prst="parallelogram">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t>EM ĐÃ HỌC</a:t>
            </a:r>
            <a:endParaRPr lang="en-US" sz="3600" b="1"/>
          </a:p>
        </p:txBody>
      </p:sp>
      <p:grpSp>
        <p:nvGrpSpPr>
          <p:cNvPr id="43" name="Group 42">
            <a:extLst>
              <a:ext uri="{FF2B5EF4-FFF2-40B4-BE49-F238E27FC236}">
                <a16:creationId xmlns="" xmlns:a16="http://schemas.microsoft.com/office/drawing/2014/main" id="{4D7F8DB9-20F3-4D72-8C12-29FA3A7970C4}"/>
              </a:ext>
            </a:extLst>
          </p:cNvPr>
          <p:cNvGrpSpPr/>
          <p:nvPr/>
        </p:nvGrpSpPr>
        <p:grpSpPr>
          <a:xfrm>
            <a:off x="317272" y="1999614"/>
            <a:ext cx="3316174" cy="2858771"/>
            <a:chOff x="317272" y="1999614"/>
            <a:chExt cx="3316174" cy="2858771"/>
          </a:xfrm>
        </p:grpSpPr>
        <p:sp>
          <p:nvSpPr>
            <p:cNvPr id="42" name="Hexagon 41">
              <a:extLst>
                <a:ext uri="{FF2B5EF4-FFF2-40B4-BE49-F238E27FC236}">
                  <a16:creationId xmlns="" xmlns:a16="http://schemas.microsoft.com/office/drawing/2014/main" id="{EF1E0B42-08D4-4326-AB08-864016C23F41}"/>
                </a:ext>
              </a:extLst>
            </p:cNvPr>
            <p:cNvSpPr/>
            <p:nvPr/>
          </p:nvSpPr>
          <p:spPr>
            <a:xfrm>
              <a:off x="317272" y="1999614"/>
              <a:ext cx="3316174" cy="2858771"/>
            </a:xfrm>
            <a:prstGeom prst="hexagon">
              <a:avLst/>
            </a:prstGeom>
            <a:solidFill>
              <a:srgbClr val="660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 xmlns:a16="http://schemas.microsoft.com/office/drawing/2014/main" id="{DBD8E9BC-06B6-4F71-A936-1D585A3A51EC}"/>
                </a:ext>
              </a:extLst>
            </p:cNvPr>
            <p:cNvSpPr/>
            <p:nvPr/>
          </p:nvSpPr>
          <p:spPr>
            <a:xfrm>
              <a:off x="523369" y="2184400"/>
              <a:ext cx="2887472" cy="2489200"/>
            </a:xfrm>
            <a:prstGeom prst="hexagon">
              <a:avLst/>
            </a:prstGeom>
            <a:solidFill>
              <a:schemeClr val="bg1"/>
            </a:solidFill>
            <a:ln>
              <a:noFill/>
            </a:ln>
            <a:effectLst>
              <a:outerShdw blurRad="2159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2665B173-522E-41FB-804B-5C440739EFE6}"/>
                </a:ext>
              </a:extLst>
            </p:cNvPr>
            <p:cNvSpPr txBox="1"/>
            <p:nvPr/>
          </p:nvSpPr>
          <p:spPr>
            <a:xfrm>
              <a:off x="783053" y="2828835"/>
              <a:ext cx="2368103" cy="1389996"/>
            </a:xfrm>
            <a:prstGeom prst="rect">
              <a:avLst/>
            </a:prstGeom>
            <a:noFill/>
          </p:spPr>
          <p:txBody>
            <a:bodyPr wrap="square" rtlCol="0">
              <a:spAutoFit/>
            </a:bodyPr>
            <a:lstStyle/>
            <a:p>
              <a:pPr algn="ctr">
                <a:lnSpc>
                  <a:spcPct val="120000"/>
                </a:lnSpc>
              </a:pPr>
              <a:r>
                <a:rPr lang="vi-VN" sz="2400" b="1" dirty="0">
                  <a:solidFill>
                    <a:srgbClr val="660033"/>
                  </a:solidFill>
                </a:rPr>
                <a:t>CÁC YẾU TỐ CHỦ YẾU ẢNH HƯỞNG</a:t>
              </a:r>
              <a:endParaRPr lang="en-US" sz="2400" b="1" dirty="0">
                <a:solidFill>
                  <a:srgbClr val="660033"/>
                </a:solidFill>
              </a:endParaRPr>
            </a:p>
          </p:txBody>
        </p:sp>
      </p:grpSp>
    </p:spTree>
    <p:extLst>
      <p:ext uri="{BB962C8B-B14F-4D97-AF65-F5344CB8AC3E}">
        <p14:creationId xmlns:p14="http://schemas.microsoft.com/office/powerpoint/2010/main" val="36806680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ith dogs on a hill&#10;&#10;Description automatically generated with low confidence">
            <a:extLst>
              <a:ext uri="{FF2B5EF4-FFF2-40B4-BE49-F238E27FC236}">
                <a16:creationId xmlns="" xmlns:a16="http://schemas.microsoft.com/office/drawing/2014/main" id="{694A3CBB-CFBA-4EAA-B9E1-65F28D3C924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6" name="Rectangle 5">
            <a:extLst>
              <a:ext uri="{FF2B5EF4-FFF2-40B4-BE49-F238E27FC236}">
                <a16:creationId xmlns="" xmlns:a16="http://schemas.microsoft.com/office/drawing/2014/main" id="{391E2052-09A6-47FA-9BDF-B677F0B3DE9C}"/>
              </a:ext>
            </a:extLst>
          </p:cNvPr>
          <p:cNvSpPr/>
          <p:nvPr/>
        </p:nvSpPr>
        <p:spPr>
          <a:xfrm>
            <a:off x="0" y="5313680"/>
            <a:ext cx="12192000" cy="12395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B601055-40FD-4D3D-A359-71198210AF77}"/>
              </a:ext>
            </a:extLst>
          </p:cNvPr>
          <p:cNvSpPr txBox="1"/>
          <p:nvPr/>
        </p:nvSpPr>
        <p:spPr>
          <a:xfrm>
            <a:off x="0" y="5460041"/>
            <a:ext cx="11974882" cy="946798"/>
          </a:xfrm>
          <a:prstGeom prst="rect">
            <a:avLst/>
          </a:prstGeom>
          <a:noFill/>
        </p:spPr>
        <p:txBody>
          <a:bodyPr wrap="square" rtlCol="0">
            <a:spAutoFit/>
          </a:bodyPr>
          <a:lstStyle/>
          <a:p>
            <a:pPr algn="ctr">
              <a:lnSpc>
                <a:spcPct val="120000"/>
              </a:lnSpc>
            </a:pPr>
            <a:r>
              <a:rPr lang="vi-VN" sz="2400" b="1" dirty="0">
                <a:solidFill>
                  <a:schemeClr val="bg1"/>
                </a:solidFill>
              </a:rPr>
              <a:t>Vận dụng những hiểu biết về hô hấp tế bào vào thực tiễn sản xuất (cày, bừa, xới xáo,... Làm tăng hàm lượng O</a:t>
            </a:r>
            <a:r>
              <a:rPr lang="vi-VN" sz="2400" b="1" baseline="-25000" dirty="0">
                <a:solidFill>
                  <a:schemeClr val="bg1"/>
                </a:solidFill>
              </a:rPr>
              <a:t>2</a:t>
            </a:r>
            <a:r>
              <a:rPr lang="vi-VN" sz="2400" b="1" dirty="0">
                <a:solidFill>
                  <a:schemeClr val="bg1"/>
                </a:solidFill>
              </a:rPr>
              <a:t> trong đất, tạo điều kiện cho rễ cây hô hấp.</a:t>
            </a:r>
            <a:endParaRPr lang="en-US" sz="2400" b="1" dirty="0">
              <a:solidFill>
                <a:schemeClr val="bg1"/>
              </a:solidFill>
            </a:endParaRPr>
          </a:p>
        </p:txBody>
      </p:sp>
    </p:spTree>
    <p:extLst>
      <p:ext uri="{BB962C8B-B14F-4D97-AF65-F5344CB8AC3E}">
        <p14:creationId xmlns:p14="http://schemas.microsoft.com/office/powerpoint/2010/main" val="381262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text, indoor, cooking, stack&#10;&#10;Description automatically generated">
            <a:extLst>
              <a:ext uri="{FF2B5EF4-FFF2-40B4-BE49-F238E27FC236}">
                <a16:creationId xmlns="" xmlns:a16="http://schemas.microsoft.com/office/drawing/2014/main" id="{69BBEF01-8443-433F-AEDE-53DF291865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r="-3" b="-3"/>
          <a:stretch/>
        </p:blipFill>
        <p:spPr>
          <a:xfrm>
            <a:off x="7534656" y="1"/>
            <a:ext cx="4657344" cy="3346704"/>
          </a:xfrm>
          <a:prstGeom prst="rect">
            <a:avLst/>
          </a:prstGeom>
        </p:spPr>
      </p:pic>
      <p:pic>
        <p:nvPicPr>
          <p:cNvPr id="11" name="Picture 10" descr="A picture containing refrigerator, white goods, appliance, open&#10;&#10;Description automatically generated">
            <a:extLst>
              <a:ext uri="{FF2B5EF4-FFF2-40B4-BE49-F238E27FC236}">
                <a16:creationId xmlns="" xmlns:a16="http://schemas.microsoft.com/office/drawing/2014/main" id="{392C1D6A-472B-4323-997E-B5FD69C719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17" r="-3" b="4747"/>
          <a:stretch/>
        </p:blipFill>
        <p:spPr>
          <a:xfrm>
            <a:off x="7534654" y="3511296"/>
            <a:ext cx="4657346" cy="3346704"/>
          </a:xfrm>
          <a:prstGeom prst="rect">
            <a:avLst/>
          </a:prstGeom>
        </p:spPr>
      </p:pic>
      <p:pic>
        <p:nvPicPr>
          <p:cNvPr id="15" name="Picture 14" descr="A picture containing skiing, slope&#10;&#10;Description automatically generated">
            <a:extLst>
              <a:ext uri="{FF2B5EF4-FFF2-40B4-BE49-F238E27FC236}">
                <a16:creationId xmlns="" xmlns:a16="http://schemas.microsoft.com/office/drawing/2014/main" id="{32506A71-AA1F-4AB8-89C2-BC9ABFD9E817}"/>
              </a:ext>
            </a:extLst>
          </p:cNvPr>
          <p:cNvPicPr>
            <a:picLocks noChangeAspect="1"/>
          </p:cNvPicPr>
          <p:nvPr/>
        </p:nvPicPr>
        <p:blipFill rotWithShape="1">
          <a:blip r:embed="rId4">
            <a:extLst>
              <a:ext uri="{28A0092B-C50C-407E-A947-70E740481C1C}">
                <a14:useLocalDpi xmlns:a14="http://schemas.microsoft.com/office/drawing/2010/main" val="0"/>
              </a:ext>
            </a:extLst>
          </a:blip>
          <a:srcRect r="29423"/>
          <a:stretch/>
        </p:blipFill>
        <p:spPr>
          <a:xfrm>
            <a:off x="-1" y="-1"/>
            <a:ext cx="7355841" cy="6857999"/>
          </a:xfrm>
          <a:prstGeom prst="rect">
            <a:avLst/>
          </a:prstGeom>
        </p:spPr>
      </p:pic>
      <p:sp>
        <p:nvSpPr>
          <p:cNvPr id="16" name="Rectangle: Rounded Corners 15">
            <a:extLst>
              <a:ext uri="{FF2B5EF4-FFF2-40B4-BE49-F238E27FC236}">
                <a16:creationId xmlns="" xmlns:a16="http://schemas.microsoft.com/office/drawing/2014/main" id="{269F8E3F-8981-4E32-9E59-E1C26FF201BF}"/>
              </a:ext>
            </a:extLst>
          </p:cNvPr>
          <p:cNvSpPr/>
          <p:nvPr/>
        </p:nvSpPr>
        <p:spPr>
          <a:xfrm>
            <a:off x="2092960" y="4988560"/>
            <a:ext cx="2712720" cy="822960"/>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Phơi/sấy khô</a:t>
            </a:r>
            <a:endParaRPr lang="en-US" sz="2400" b="1"/>
          </a:p>
        </p:txBody>
      </p:sp>
      <p:sp>
        <p:nvSpPr>
          <p:cNvPr id="19" name="Rectangle: Rounded Corners 18">
            <a:extLst>
              <a:ext uri="{FF2B5EF4-FFF2-40B4-BE49-F238E27FC236}">
                <a16:creationId xmlns="" xmlns:a16="http://schemas.microsoft.com/office/drawing/2014/main" id="{54D28C39-7A48-400C-B938-DAB6B2FD10F9}"/>
              </a:ext>
            </a:extLst>
          </p:cNvPr>
          <p:cNvSpPr/>
          <p:nvPr/>
        </p:nvSpPr>
        <p:spPr>
          <a:xfrm>
            <a:off x="8656320" y="5623561"/>
            <a:ext cx="2712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Giữ lạnh</a:t>
            </a:r>
            <a:endParaRPr lang="en-US" sz="2400" b="1"/>
          </a:p>
        </p:txBody>
      </p:sp>
      <p:sp>
        <p:nvSpPr>
          <p:cNvPr id="20" name="Rectangle: Rounded Corners 19">
            <a:extLst>
              <a:ext uri="{FF2B5EF4-FFF2-40B4-BE49-F238E27FC236}">
                <a16:creationId xmlns="" xmlns:a16="http://schemas.microsoft.com/office/drawing/2014/main" id="{26041F23-4384-4FF7-892D-CCBA714A007B}"/>
              </a:ext>
            </a:extLst>
          </p:cNvPr>
          <p:cNvSpPr/>
          <p:nvPr/>
        </p:nvSpPr>
        <p:spPr>
          <a:xfrm>
            <a:off x="8351520" y="1910082"/>
            <a:ext cx="3322320" cy="822960"/>
          </a:xfrm>
          <a:prstGeom prst="roundRect">
            <a:avLst>
              <a:gd name="adj"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Điều kiện CO</a:t>
            </a:r>
            <a:r>
              <a:rPr lang="vi-VN" sz="2400" b="1" baseline="-25000"/>
              <a:t>2</a:t>
            </a:r>
            <a:r>
              <a:rPr lang="vi-VN" sz="2400" b="1"/>
              <a:t> cao</a:t>
            </a:r>
            <a:endParaRPr lang="en-US" sz="2400" b="1"/>
          </a:p>
        </p:txBody>
      </p:sp>
    </p:spTree>
    <p:extLst>
      <p:ext uri="{BB962C8B-B14F-4D97-AF65-F5344CB8AC3E}">
        <p14:creationId xmlns:p14="http://schemas.microsoft.com/office/powerpoint/2010/main" val="288911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sket of vegetables&#10;&#10;Description automatically generated with medium confidence">
            <a:extLst>
              <a:ext uri="{FF2B5EF4-FFF2-40B4-BE49-F238E27FC236}">
                <a16:creationId xmlns="" xmlns:a16="http://schemas.microsoft.com/office/drawing/2014/main" id="{2ADC537A-FBC1-4B2E-8CA4-3BED581246BA}"/>
              </a:ext>
            </a:extLst>
          </p:cNvPr>
          <p:cNvPicPr>
            <a:picLocks noChangeAspect="1"/>
          </p:cNvPicPr>
          <p:nvPr/>
        </p:nvPicPr>
        <p:blipFill rotWithShape="1">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4" name="Rectangle 3">
            <a:extLst>
              <a:ext uri="{FF2B5EF4-FFF2-40B4-BE49-F238E27FC236}">
                <a16:creationId xmlns="" xmlns:a16="http://schemas.microsoft.com/office/drawing/2014/main" id="{B81F7575-BD13-408D-9914-12573FC18B4E}"/>
              </a:ext>
            </a:extLst>
          </p:cNvPr>
          <p:cNvSpPr/>
          <p:nvPr/>
        </p:nvSpPr>
        <p:spPr>
          <a:xfrm>
            <a:off x="3921760" y="731520"/>
            <a:ext cx="4348480" cy="1137920"/>
          </a:xfrm>
          <a:prstGeom prst="rect">
            <a:avLst/>
          </a:prstGeom>
          <a:solidFill>
            <a:srgbClr val="FF33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EM CÓ THỂ</a:t>
            </a:r>
            <a:endParaRPr lang="en-US" sz="4000" b="1"/>
          </a:p>
        </p:txBody>
      </p:sp>
      <p:grpSp>
        <p:nvGrpSpPr>
          <p:cNvPr id="7" name="Group 6">
            <a:extLst>
              <a:ext uri="{FF2B5EF4-FFF2-40B4-BE49-F238E27FC236}">
                <a16:creationId xmlns="" xmlns:a16="http://schemas.microsoft.com/office/drawing/2014/main" id="{AA90AF26-7E46-4C38-9B23-BEDC62CFF79F}"/>
              </a:ext>
            </a:extLst>
          </p:cNvPr>
          <p:cNvGrpSpPr/>
          <p:nvPr/>
        </p:nvGrpSpPr>
        <p:grpSpPr>
          <a:xfrm>
            <a:off x="1696720" y="3616958"/>
            <a:ext cx="8798560" cy="1198881"/>
            <a:chOff x="1696720" y="3789678"/>
            <a:chExt cx="8798560" cy="1198881"/>
          </a:xfrm>
        </p:grpSpPr>
        <p:sp>
          <p:nvSpPr>
            <p:cNvPr id="5" name="Rectangle 4">
              <a:extLst>
                <a:ext uri="{FF2B5EF4-FFF2-40B4-BE49-F238E27FC236}">
                  <a16:creationId xmlns="" xmlns:a16="http://schemas.microsoft.com/office/drawing/2014/main" id="{3527C448-215B-47CB-A215-D440A8CCF78C}"/>
                </a:ext>
              </a:extLst>
            </p:cNvPr>
            <p:cNvSpPr/>
            <p:nvPr/>
          </p:nvSpPr>
          <p:spPr>
            <a:xfrm>
              <a:off x="1696720" y="3789678"/>
              <a:ext cx="8798560" cy="1198881"/>
            </a:xfrm>
            <a:prstGeom prst="rect">
              <a:avLst/>
            </a:prstGeom>
            <a:solidFill>
              <a:srgbClr val="6600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678FB3E-B60E-4903-80BF-E970FF385388}"/>
                </a:ext>
              </a:extLst>
            </p:cNvPr>
            <p:cNvSpPr txBox="1"/>
            <p:nvPr/>
          </p:nvSpPr>
          <p:spPr>
            <a:xfrm>
              <a:off x="2148840" y="3915719"/>
              <a:ext cx="7894320" cy="946798"/>
            </a:xfrm>
            <a:prstGeom prst="rect">
              <a:avLst/>
            </a:prstGeom>
            <a:noFill/>
          </p:spPr>
          <p:txBody>
            <a:bodyPr wrap="square" rtlCol="0">
              <a:spAutoFit/>
            </a:bodyPr>
            <a:lstStyle/>
            <a:p>
              <a:pPr algn="ctr">
                <a:lnSpc>
                  <a:spcPct val="120000"/>
                </a:lnSpc>
              </a:pPr>
              <a:r>
                <a:rPr lang="vi-VN" sz="2400" b="1" i="1" dirty="0">
                  <a:solidFill>
                    <a:schemeClr val="bg1"/>
                  </a:solidFill>
                </a:rPr>
                <a:t>Lựa chọn được biện pháp bảo quản phù hợp đối với các loại hạt, rau, củ, quả.</a:t>
              </a:r>
              <a:endParaRPr lang="en-US" sz="2400" b="1" i="1" dirty="0">
                <a:solidFill>
                  <a:schemeClr val="bg1"/>
                </a:solidFill>
              </a:endParaRPr>
            </a:p>
          </p:txBody>
        </p:sp>
      </p:grpSp>
    </p:spTree>
    <p:extLst>
      <p:ext uri="{BB962C8B-B14F-4D97-AF65-F5344CB8AC3E}">
        <p14:creationId xmlns:p14="http://schemas.microsoft.com/office/powerpoint/2010/main" val="4172990357"/>
      </p:ext>
    </p:extLst>
  </p:cSld>
  <p:clrMapOvr>
    <a:masterClrMapping/>
  </p:clrMapOvr>
  <mc:AlternateContent xmlns:mc="http://schemas.openxmlformats.org/markup-compatibility/2006" xmlns:p14="http://schemas.microsoft.com/office/powerpoint/2010/main">
    <mc:Choice Requires="p14">
      <p:transition spd="slow" p14:dur="1750">
        <p:checker dir="vert"/>
      </p:transition>
    </mc:Choice>
    <mc:Fallback xmlns="">
      <p:transition spd="slow">
        <p:checker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 xmlns:a16="http://schemas.microsoft.com/office/drawing/2014/main" id="{E362DC4F-8204-4CC3-BBB5-FF7CC31352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59" b="12741"/>
          <a:stretch/>
        </p:blipFill>
        <p:spPr>
          <a:xfrm>
            <a:off x="1386839" y="279400"/>
            <a:ext cx="8748889" cy="6299200"/>
          </a:xfrm>
          <a:prstGeom prst="rect">
            <a:avLst/>
          </a:prstGeom>
        </p:spPr>
      </p:pic>
    </p:spTree>
    <p:extLst>
      <p:ext uri="{BB962C8B-B14F-4D97-AF65-F5344CB8AC3E}">
        <p14:creationId xmlns:p14="http://schemas.microsoft.com/office/powerpoint/2010/main" val="412135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61A7DC97-D5AD-4585-BF71-7FDFFD973680}"/>
              </a:ext>
            </a:extLst>
          </p:cNvPr>
          <p:cNvGrpSpPr/>
          <p:nvPr/>
        </p:nvGrpSpPr>
        <p:grpSpPr>
          <a:xfrm>
            <a:off x="4450080" y="650240"/>
            <a:ext cx="3312160" cy="1381760"/>
            <a:chOff x="4450080" y="650240"/>
            <a:chExt cx="3312160" cy="1381760"/>
          </a:xfrm>
        </p:grpSpPr>
        <p:sp>
          <p:nvSpPr>
            <p:cNvPr id="8" name="Rectangle: Rounded Corners 7">
              <a:extLst>
                <a:ext uri="{FF2B5EF4-FFF2-40B4-BE49-F238E27FC236}">
                  <a16:creationId xmlns="" xmlns:a16="http://schemas.microsoft.com/office/drawing/2014/main" id="{2D1567EA-EF69-4705-8701-C8C237DE4085}"/>
                </a:ext>
              </a:extLst>
            </p:cNvPr>
            <p:cNvSpPr/>
            <p:nvPr/>
          </p:nvSpPr>
          <p:spPr>
            <a:xfrm>
              <a:off x="4450080" y="650240"/>
              <a:ext cx="3312160" cy="1381760"/>
            </a:xfrm>
            <a:prstGeom prst="roundRect">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2C6C42DE-F746-465C-B825-99394B8F297E}"/>
                </a:ext>
              </a:extLst>
            </p:cNvPr>
            <p:cNvSpPr/>
            <p:nvPr/>
          </p:nvSpPr>
          <p:spPr>
            <a:xfrm>
              <a:off x="4610100" y="815009"/>
              <a:ext cx="2971800" cy="1023730"/>
            </a:xfrm>
            <a:prstGeom prst="roundRect">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D01ECF9C-1665-4BF7-9930-8FD196ECC229}"/>
                </a:ext>
              </a:extLst>
            </p:cNvPr>
            <p:cNvSpPr txBox="1"/>
            <p:nvPr/>
          </p:nvSpPr>
          <p:spPr>
            <a:xfrm>
              <a:off x="4825448" y="1065264"/>
              <a:ext cx="2640064" cy="584775"/>
            </a:xfrm>
            <a:prstGeom prst="rect">
              <a:avLst/>
            </a:prstGeom>
            <a:noFill/>
          </p:spPr>
          <p:txBody>
            <a:bodyPr wrap="square" rtlCol="0">
              <a:spAutoFit/>
            </a:bodyPr>
            <a:lstStyle/>
            <a:p>
              <a:pPr algn="ctr"/>
              <a:r>
                <a:rPr lang="vi-VN" sz="3200" b="1" dirty="0">
                  <a:solidFill>
                    <a:srgbClr val="660033"/>
                  </a:solidFill>
                </a:rPr>
                <a:t>NỘI DUNG</a:t>
              </a:r>
              <a:endParaRPr lang="en-US" sz="3200" b="1" dirty="0">
                <a:solidFill>
                  <a:srgbClr val="660033"/>
                </a:solidFill>
              </a:endParaRPr>
            </a:p>
          </p:txBody>
        </p:sp>
      </p:grpSp>
      <p:grpSp>
        <p:nvGrpSpPr>
          <p:cNvPr id="16" name="Group 15">
            <a:extLst>
              <a:ext uri="{FF2B5EF4-FFF2-40B4-BE49-F238E27FC236}">
                <a16:creationId xmlns="" xmlns:a16="http://schemas.microsoft.com/office/drawing/2014/main" id="{E999572F-8AE8-4992-9E80-38CFBA342203}"/>
              </a:ext>
            </a:extLst>
          </p:cNvPr>
          <p:cNvGrpSpPr/>
          <p:nvPr/>
        </p:nvGrpSpPr>
        <p:grpSpPr>
          <a:xfrm>
            <a:off x="1270000" y="2021840"/>
            <a:ext cx="4837060" cy="3881120"/>
            <a:chOff x="1270000" y="2021840"/>
            <a:chExt cx="4837060" cy="3881120"/>
          </a:xfrm>
        </p:grpSpPr>
        <p:grpSp>
          <p:nvGrpSpPr>
            <p:cNvPr id="12" name="Group 11">
              <a:extLst>
                <a:ext uri="{FF2B5EF4-FFF2-40B4-BE49-F238E27FC236}">
                  <a16:creationId xmlns="" xmlns:a16="http://schemas.microsoft.com/office/drawing/2014/main" id="{80F61894-769C-4AAF-B069-69FF5B9CE0A6}"/>
                </a:ext>
              </a:extLst>
            </p:cNvPr>
            <p:cNvGrpSpPr/>
            <p:nvPr/>
          </p:nvGrpSpPr>
          <p:grpSpPr>
            <a:xfrm>
              <a:off x="1270000" y="3545840"/>
              <a:ext cx="4030870" cy="2357120"/>
              <a:chOff x="1270000" y="3545840"/>
              <a:chExt cx="4030870" cy="2357120"/>
            </a:xfrm>
          </p:grpSpPr>
          <p:sp>
            <p:nvSpPr>
              <p:cNvPr id="10" name="Rectangle: Rounded Corners 9">
                <a:extLst>
                  <a:ext uri="{FF2B5EF4-FFF2-40B4-BE49-F238E27FC236}">
                    <a16:creationId xmlns="" xmlns:a16="http://schemas.microsoft.com/office/drawing/2014/main" id="{A0294784-8817-43E0-9C23-1DBA2A79F954}"/>
                  </a:ext>
                </a:extLst>
              </p:cNvPr>
              <p:cNvSpPr/>
              <p:nvPr/>
            </p:nvSpPr>
            <p:spPr>
              <a:xfrm>
                <a:off x="1270000"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 xmlns:a16="http://schemas.microsoft.com/office/drawing/2014/main" id="{08D18A79-68D6-460C-9B7D-D72F997B50C5}"/>
                  </a:ext>
                </a:extLst>
              </p:cNvPr>
              <p:cNvSpPr/>
              <p:nvPr/>
            </p:nvSpPr>
            <p:spPr>
              <a:xfrm>
                <a:off x="1441174"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7139BB51-F398-4FDB-8211-35DECA2DE500}"/>
                  </a:ext>
                </a:extLst>
              </p:cNvPr>
              <p:cNvSpPr txBox="1"/>
              <p:nvPr/>
            </p:nvSpPr>
            <p:spPr>
              <a:xfrm>
                <a:off x="1594661" y="4029402"/>
                <a:ext cx="3381548" cy="1389996"/>
              </a:xfrm>
              <a:prstGeom prst="rect">
                <a:avLst/>
              </a:prstGeom>
              <a:noFill/>
            </p:spPr>
            <p:txBody>
              <a:bodyPr wrap="square" rtlCol="0">
                <a:spAutoFit/>
              </a:bodyPr>
              <a:lstStyle/>
              <a:p>
                <a:pPr algn="ctr">
                  <a:lnSpc>
                    <a:spcPct val="120000"/>
                  </a:lnSpc>
                </a:pPr>
                <a:r>
                  <a:rPr lang="vi-VN" sz="2400" b="1" dirty="0"/>
                  <a:t>Một số yếu tố chủ yếu ảnh hưởng đến hô hấp tế bào</a:t>
                </a:r>
                <a:endParaRPr lang="en-US" sz="2400" b="1" dirty="0"/>
              </a:p>
            </p:txBody>
          </p:sp>
        </p:grpSp>
        <p:sp>
          <p:nvSpPr>
            <p:cNvPr id="14" name="Freeform: Shape 13">
              <a:extLst>
                <a:ext uri="{FF2B5EF4-FFF2-40B4-BE49-F238E27FC236}">
                  <a16:creationId xmlns="" xmlns:a16="http://schemas.microsoft.com/office/drawing/2014/main" id="{D28774DE-2C52-4833-9E72-E9A04B79DB3E}"/>
                </a:ext>
              </a:extLst>
            </p:cNvPr>
            <p:cNvSpPr/>
            <p:nvPr/>
          </p:nvSpPr>
          <p:spPr>
            <a:xfrm>
              <a:off x="3311027"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 xmlns:a16="http://schemas.microsoft.com/office/drawing/2014/main" id="{9AD068B9-9020-4420-8BE7-82EC1F330BD4}"/>
              </a:ext>
            </a:extLst>
          </p:cNvPr>
          <p:cNvGrpSpPr/>
          <p:nvPr/>
        </p:nvGrpSpPr>
        <p:grpSpPr>
          <a:xfrm>
            <a:off x="6106160" y="2021840"/>
            <a:ext cx="4806452" cy="3881120"/>
            <a:chOff x="6106160" y="2021840"/>
            <a:chExt cx="4806452" cy="3881120"/>
          </a:xfrm>
        </p:grpSpPr>
        <p:grpSp>
          <p:nvGrpSpPr>
            <p:cNvPr id="13" name="Group 12">
              <a:extLst>
                <a:ext uri="{FF2B5EF4-FFF2-40B4-BE49-F238E27FC236}">
                  <a16:creationId xmlns="" xmlns:a16="http://schemas.microsoft.com/office/drawing/2014/main" id="{B8517512-B17A-44F3-B286-E79D321AC95E}"/>
                </a:ext>
              </a:extLst>
            </p:cNvPr>
            <p:cNvGrpSpPr/>
            <p:nvPr/>
          </p:nvGrpSpPr>
          <p:grpSpPr>
            <a:xfrm>
              <a:off x="6881742" y="3545840"/>
              <a:ext cx="4030870" cy="2357120"/>
              <a:chOff x="6881742" y="3545840"/>
              <a:chExt cx="4030870" cy="2357120"/>
            </a:xfrm>
          </p:grpSpPr>
          <p:sp>
            <p:nvSpPr>
              <p:cNvPr id="11" name="Rectangle: Rounded Corners 10">
                <a:extLst>
                  <a:ext uri="{FF2B5EF4-FFF2-40B4-BE49-F238E27FC236}">
                    <a16:creationId xmlns="" xmlns:a16="http://schemas.microsoft.com/office/drawing/2014/main" id="{CB137609-E9A0-4F40-9FBF-C5EC41B89016}"/>
                  </a:ext>
                </a:extLst>
              </p:cNvPr>
              <p:cNvSpPr/>
              <p:nvPr/>
            </p:nvSpPr>
            <p:spPr>
              <a:xfrm>
                <a:off x="6881742"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2B635E58-2D7C-4A84-8C69-D7414B76F86C}"/>
                  </a:ext>
                </a:extLst>
              </p:cNvPr>
              <p:cNvSpPr/>
              <p:nvPr/>
            </p:nvSpPr>
            <p:spPr>
              <a:xfrm>
                <a:off x="7043530"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8EAC39A1-6E01-4A6E-B6BD-A0EEF70CBC9A}"/>
                  </a:ext>
                </a:extLst>
              </p:cNvPr>
              <p:cNvSpPr txBox="1"/>
              <p:nvPr/>
            </p:nvSpPr>
            <p:spPr>
              <a:xfrm>
                <a:off x="7218690" y="4034482"/>
                <a:ext cx="3356974" cy="1389996"/>
              </a:xfrm>
              <a:prstGeom prst="rect">
                <a:avLst/>
              </a:prstGeom>
              <a:noFill/>
            </p:spPr>
            <p:txBody>
              <a:bodyPr wrap="square" rtlCol="0">
                <a:spAutoFit/>
              </a:bodyPr>
              <a:lstStyle/>
              <a:p>
                <a:pPr algn="ctr">
                  <a:lnSpc>
                    <a:spcPct val="120000"/>
                  </a:lnSpc>
                </a:pPr>
                <a:r>
                  <a:rPr lang="vi-VN" sz="2400" b="1" dirty="0"/>
                  <a:t>Vận dụng hiểu biết về hô hấp tế bào vào thực tiễn</a:t>
                </a:r>
                <a:endParaRPr lang="en-US" sz="2400" b="1" dirty="0"/>
              </a:p>
            </p:txBody>
          </p:sp>
        </p:grpSp>
        <p:sp>
          <p:nvSpPr>
            <p:cNvPr id="15" name="Freeform: Shape 14">
              <a:extLst>
                <a:ext uri="{FF2B5EF4-FFF2-40B4-BE49-F238E27FC236}">
                  <a16:creationId xmlns="" xmlns:a16="http://schemas.microsoft.com/office/drawing/2014/main" id="{C92B3823-6432-47AB-BFEA-4FA15CB80263}"/>
                </a:ext>
              </a:extLst>
            </p:cNvPr>
            <p:cNvSpPr/>
            <p:nvPr/>
          </p:nvSpPr>
          <p:spPr>
            <a:xfrm flipH="1">
              <a:off x="6106160"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2357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a:extLst>
              <a:ext uri="{FF2B5EF4-FFF2-40B4-BE49-F238E27FC236}">
                <a16:creationId xmlns="" xmlns:a16="http://schemas.microsoft.com/office/drawing/2014/main" id="{CACF745A-5DE5-42EB-9A91-9C131A4E71F1}"/>
              </a:ext>
            </a:extLst>
          </p:cNvPr>
          <p:cNvPicPr>
            <a:picLocks noChangeAspect="1"/>
          </p:cNvPicPr>
          <p:nvPr/>
        </p:nvPicPr>
        <p:blipFill rotWithShape="1">
          <a:blip r:embed="rId2">
            <a:extLst>
              <a:ext uri="{28A0092B-C50C-407E-A947-70E740481C1C}">
                <a14:useLocalDpi xmlns:a14="http://schemas.microsoft.com/office/drawing/2010/main" val="0"/>
              </a:ext>
            </a:extLst>
          </a:blip>
          <a:srcRect t="15650" b="9364"/>
          <a:stretch/>
        </p:blipFill>
        <p:spPr>
          <a:xfrm>
            <a:off x="20" y="1282"/>
            <a:ext cx="12191980" cy="6856718"/>
          </a:xfrm>
          <a:prstGeom prst="rect">
            <a:avLst/>
          </a:prstGeom>
        </p:spPr>
      </p:pic>
      <p:grpSp>
        <p:nvGrpSpPr>
          <p:cNvPr id="5" name="Group 4">
            <a:extLst>
              <a:ext uri="{FF2B5EF4-FFF2-40B4-BE49-F238E27FC236}">
                <a16:creationId xmlns="" xmlns:a16="http://schemas.microsoft.com/office/drawing/2014/main" id="{E861D87C-F06A-4B45-8FB0-812CB1BAC5B7}"/>
              </a:ext>
            </a:extLst>
          </p:cNvPr>
          <p:cNvGrpSpPr/>
          <p:nvPr/>
        </p:nvGrpSpPr>
        <p:grpSpPr>
          <a:xfrm>
            <a:off x="0" y="2506220"/>
            <a:ext cx="12188952" cy="1845559"/>
            <a:chOff x="0" y="2506220"/>
            <a:chExt cx="12188952" cy="1845559"/>
          </a:xfrm>
        </p:grpSpPr>
        <p:sp>
          <p:nvSpPr>
            <p:cNvPr id="4" name="Rectangle 3">
              <a:extLst>
                <a:ext uri="{FF2B5EF4-FFF2-40B4-BE49-F238E27FC236}">
                  <a16:creationId xmlns="" xmlns:a16="http://schemas.microsoft.com/office/drawing/2014/main" id="{E27B8554-78E9-4DC3-8B18-C6FAFA157985}"/>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B40528F7-233A-44DD-8725-99B4F2977A55}"/>
                </a:ext>
              </a:extLst>
            </p:cNvPr>
            <p:cNvSpPr txBox="1"/>
            <p:nvPr/>
          </p:nvSpPr>
          <p:spPr>
            <a:xfrm>
              <a:off x="473897" y="2777656"/>
              <a:ext cx="11241157" cy="1374030"/>
            </a:xfrm>
            <a:prstGeom prst="rect">
              <a:avLst/>
            </a:prstGeom>
            <a:noFill/>
          </p:spPr>
          <p:txBody>
            <a:bodyPr wrap="square" rtlCol="0">
              <a:spAutoFit/>
            </a:bodyPr>
            <a:lstStyle/>
            <a:p>
              <a:pPr algn="ctr">
                <a:lnSpc>
                  <a:spcPct val="120000"/>
                </a:lnSpc>
              </a:pPr>
              <a:r>
                <a:rPr lang="vi-VN" sz="3600" b="1" dirty="0">
                  <a:solidFill>
                    <a:schemeClr val="bg1"/>
                  </a:solidFill>
                </a:rPr>
                <a:t>I. MỘT SỐ YẾU TỐ CHỦ YẾU ẢNH HƯỞNG ĐẾN HÔ HẤP TẾ BÀO</a:t>
              </a:r>
              <a:endParaRPr lang="en-US" sz="3600" b="1" dirty="0">
                <a:solidFill>
                  <a:schemeClr val="bg1"/>
                </a:solidFill>
              </a:endParaRPr>
            </a:p>
          </p:txBody>
        </p:sp>
      </p:grpSp>
    </p:spTree>
    <p:extLst>
      <p:ext uri="{BB962C8B-B14F-4D97-AF65-F5344CB8AC3E}">
        <p14:creationId xmlns:p14="http://schemas.microsoft.com/office/powerpoint/2010/main" val="4194042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769869"/>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800" y="464609"/>
            <a:ext cx="9220200" cy="423193"/>
          </a:xfrm>
          <a:prstGeom prst="rect">
            <a:avLst/>
          </a:prstGeom>
        </p:spPr>
        <p:txBody>
          <a:bodyPr wrap="square" lIns="0" tIns="0" rIns="0" bIns="0" rtlCol="0" anchor="t">
            <a:spAutoFit/>
          </a:bodyPr>
          <a:lstStyle/>
          <a:p>
            <a:pPr algn="just" defTabSz="609630">
              <a:lnSpc>
                <a:spcPts val="3267"/>
              </a:lnSpc>
              <a:spcBef>
                <a:spcPct val="0"/>
              </a:spcBef>
            </a:pPr>
            <a:r>
              <a:rPr lang="en-US" sz="2667" b="1" dirty="0" smtClean="0">
                <a:solidFill>
                  <a:srgbClr val="000000"/>
                </a:solidFill>
                <a:latin typeface="Arial" pitchFamily="34" charset="0"/>
              </a:rPr>
              <a:t>I. </a:t>
            </a:r>
            <a:r>
              <a:rPr lang="vi-VN" sz="2667" b="1" dirty="0" smtClean="0">
                <a:solidFill>
                  <a:srgbClr val="000000"/>
                </a:solidFill>
                <a:latin typeface="Arial" pitchFamily="34" charset="0"/>
              </a:rPr>
              <a:t>MỘT </a:t>
            </a:r>
            <a:r>
              <a:rPr lang="vi-VN" sz="2667" b="1" dirty="0">
                <a:solidFill>
                  <a:srgbClr val="000000"/>
                </a:solidFill>
                <a:latin typeface="Arial" pitchFamily="34" charset="0"/>
              </a:rPr>
              <a:t>SỐ YẾU TỐ ẢNH HƯỞNG ĐẾN HÔ HẤP TẾ BÀO</a:t>
            </a:r>
          </a:p>
        </p:txBody>
      </p:sp>
      <p:grpSp>
        <p:nvGrpSpPr>
          <p:cNvPr id="5" name="Group 5"/>
          <p:cNvGrpSpPr/>
          <p:nvPr/>
        </p:nvGrpSpPr>
        <p:grpSpPr>
          <a:xfrm>
            <a:off x="685800" y="1314955"/>
            <a:ext cx="10820400" cy="753739"/>
            <a:chOff x="0" y="0"/>
            <a:chExt cx="21640800" cy="1507477"/>
          </a:xfrm>
        </p:grpSpPr>
        <p:grpSp>
          <p:nvGrpSpPr>
            <p:cNvPr id="6" name="Group 6"/>
            <p:cNvGrpSpPr/>
            <p:nvPr/>
          </p:nvGrpSpPr>
          <p:grpSpPr>
            <a:xfrm>
              <a:off x="0" y="0"/>
              <a:ext cx="21640800" cy="1507477"/>
              <a:chOff x="0" y="0"/>
              <a:chExt cx="5920967" cy="412449"/>
            </a:xfrm>
          </p:grpSpPr>
          <p:sp>
            <p:nvSpPr>
              <p:cNvPr id="7" name="Freeform 7"/>
              <p:cNvSpPr/>
              <p:nvPr/>
            </p:nvSpPr>
            <p:spPr>
              <a:xfrm>
                <a:off x="0" y="0"/>
                <a:ext cx="5920967" cy="412449"/>
              </a:xfrm>
              <a:custGeom>
                <a:avLst/>
                <a:gdLst/>
                <a:ahLst/>
                <a:cxnLst/>
                <a:rect l="l" t="t" r="r" b="b"/>
                <a:pathLst>
                  <a:path w="5920967" h="412449">
                    <a:moveTo>
                      <a:pt x="0" y="0"/>
                    </a:moveTo>
                    <a:lnTo>
                      <a:pt x="5920967" y="0"/>
                    </a:lnTo>
                    <a:lnTo>
                      <a:pt x="5920967" y="412449"/>
                    </a:lnTo>
                    <a:lnTo>
                      <a:pt x="0" y="412449"/>
                    </a:lnTo>
                    <a:close/>
                  </a:path>
                </a:pathLst>
              </a:custGeom>
              <a:solidFill>
                <a:srgbClr val="FFDE59"/>
              </a:solidFill>
            </p:spPr>
          </p:sp>
        </p:grpSp>
        <p:sp>
          <p:nvSpPr>
            <p:cNvPr id="8" name="TextBox 8"/>
            <p:cNvSpPr txBox="1"/>
            <p:nvPr/>
          </p:nvSpPr>
          <p:spPr>
            <a:xfrm>
              <a:off x="715920" y="333580"/>
              <a:ext cx="20208964" cy="770979"/>
            </a:xfrm>
            <a:prstGeom prst="rect">
              <a:avLst/>
            </a:prstGeom>
          </p:spPr>
          <p:txBody>
            <a:bodyPr lIns="0" tIns="0" rIns="0" bIns="0" rtlCol="0" anchor="t">
              <a:spAutoFit/>
            </a:bodyPr>
            <a:lstStyle/>
            <a:p>
              <a:pPr defTabSz="609630">
                <a:lnSpc>
                  <a:spcPts val="3267"/>
                </a:lnSpc>
                <a:spcBef>
                  <a:spcPct val="0"/>
                </a:spcBef>
              </a:pPr>
              <a:r>
                <a:rPr lang="vi-VN" sz="2333" b="1" dirty="0">
                  <a:solidFill>
                    <a:srgbClr val="000000"/>
                  </a:solidFill>
                  <a:latin typeface="Arial" pitchFamily="34" charset="0"/>
                </a:rPr>
                <a:t>Quá trình hô hấp tế bào có thể bị ảnh hưởng bởi những yếu tố nào?</a:t>
              </a:r>
            </a:p>
          </p:txBody>
        </p:sp>
      </p:grpSp>
      <p:sp>
        <p:nvSpPr>
          <p:cNvPr id="9" name="TextBox 9"/>
          <p:cNvSpPr txBox="1"/>
          <p:nvPr/>
        </p:nvSpPr>
        <p:spPr>
          <a:xfrm>
            <a:off x="313436" y="2248889"/>
            <a:ext cx="3200400" cy="385490"/>
          </a:xfrm>
          <a:prstGeom prst="rect">
            <a:avLst/>
          </a:prstGeom>
        </p:spPr>
        <p:txBody>
          <a:bodyPr wrap="square" lIns="0" tIns="0" rIns="0" bIns="0" rtlCol="0" anchor="t">
            <a:spAutoFit/>
          </a:bodyPr>
          <a:lstStyle/>
          <a:p>
            <a:pPr algn="ctr" defTabSz="609630">
              <a:lnSpc>
                <a:spcPts val="3267"/>
              </a:lnSpc>
            </a:pPr>
            <a:r>
              <a:rPr lang="vi-VN" sz="2333" b="1" dirty="0">
                <a:solidFill>
                  <a:srgbClr val="C00000"/>
                </a:solidFill>
                <a:latin typeface="Arial" pitchFamily="34" charset="0"/>
              </a:rPr>
              <a:t>Một số yếu tố:</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9709634" y="-1911243"/>
            <a:ext cx="2743200" cy="27432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16" name="Group 15">
            <a:extLst>
              <a:ext uri="{FF2B5EF4-FFF2-40B4-BE49-F238E27FC236}">
                <a16:creationId xmlns="" xmlns:a16="http://schemas.microsoft.com/office/drawing/2014/main" id="{B1E82501-5EBA-0FE8-2C56-245962EDAA5D}"/>
              </a:ext>
            </a:extLst>
          </p:cNvPr>
          <p:cNvGrpSpPr/>
          <p:nvPr/>
        </p:nvGrpSpPr>
        <p:grpSpPr>
          <a:xfrm>
            <a:off x="507665" y="2821022"/>
            <a:ext cx="5101999" cy="1778672"/>
            <a:chOff x="761496" y="4231533"/>
            <a:chExt cx="7652999" cy="2668008"/>
          </a:xfrm>
        </p:grpSpPr>
        <p:grpSp>
          <p:nvGrpSpPr>
            <p:cNvPr id="14" name="Group 13">
              <a:extLst>
                <a:ext uri="{FF2B5EF4-FFF2-40B4-BE49-F238E27FC236}">
                  <a16:creationId xmlns="" xmlns:a16="http://schemas.microsoft.com/office/drawing/2014/main" id="{2D3ABEAA-36ED-133D-06DA-86EB535811D6}"/>
                </a:ext>
              </a:extLst>
            </p:cNvPr>
            <p:cNvGrpSpPr/>
            <p:nvPr/>
          </p:nvGrpSpPr>
          <p:grpSpPr>
            <a:xfrm>
              <a:off x="2286000" y="5386609"/>
              <a:ext cx="6128495" cy="1512932"/>
              <a:chOff x="1409700" y="4762500"/>
              <a:chExt cx="6128495" cy="1512932"/>
            </a:xfrm>
          </p:grpSpPr>
          <p:sp>
            <p:nvSpPr>
              <p:cNvPr id="12" name="Rectangle: Rounded Corners 11">
                <a:extLst>
                  <a:ext uri="{FF2B5EF4-FFF2-40B4-BE49-F238E27FC236}">
                    <a16:creationId xmlns="" xmlns:a16="http://schemas.microsoft.com/office/drawing/2014/main" id="{0F8AE24F-1227-BE30-1C60-22594DB3C2B6}"/>
                  </a:ext>
                </a:extLst>
              </p:cNvPr>
              <p:cNvSpPr/>
              <p:nvPr/>
            </p:nvSpPr>
            <p:spPr>
              <a:xfrm>
                <a:off x="1556495" y="4903832"/>
                <a:ext cx="5981700" cy="137160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Rounded Corners 12">
                <a:extLst>
                  <a:ext uri="{FF2B5EF4-FFF2-40B4-BE49-F238E27FC236}">
                    <a16:creationId xmlns="" xmlns:a16="http://schemas.microsoft.com/office/drawing/2014/main" id="{9F909B20-501E-6D3C-FEB0-EDF1CFD78F88}"/>
                  </a:ext>
                </a:extLst>
              </p:cNvPr>
              <p:cNvSpPr/>
              <p:nvPr/>
            </p:nvSpPr>
            <p:spPr>
              <a:xfrm>
                <a:off x="1409700" y="4762500"/>
                <a:ext cx="598170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46" name="Picture 2">
              <a:extLst>
                <a:ext uri="{FF2B5EF4-FFF2-40B4-BE49-F238E27FC236}">
                  <a16:creationId xmlns="" xmlns:a16="http://schemas.microsoft.com/office/drawing/2014/main" id="{7EC4A5F4-405C-11EF-194D-035DD0AF92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496" y="4231533"/>
              <a:ext cx="2668008" cy="2668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2A0D3645-B52A-0451-37D3-76077392674D}"/>
                </a:ext>
              </a:extLst>
            </p:cNvPr>
            <p:cNvSpPr txBox="1"/>
            <p:nvPr/>
          </p:nvSpPr>
          <p:spPr>
            <a:xfrm>
              <a:off x="3392928" y="5767046"/>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Hàm lượng nước</a:t>
              </a:r>
              <a:endParaRPr lang="en-US" sz="2667" b="1" dirty="0">
                <a:solidFill>
                  <a:prstClr val="black"/>
                </a:solidFill>
                <a:latin typeface="Calibri"/>
              </a:endParaRPr>
            </a:p>
          </p:txBody>
        </p:sp>
      </p:grpSp>
      <p:grpSp>
        <p:nvGrpSpPr>
          <p:cNvPr id="36" name="Group 35">
            <a:extLst>
              <a:ext uri="{FF2B5EF4-FFF2-40B4-BE49-F238E27FC236}">
                <a16:creationId xmlns="" xmlns:a16="http://schemas.microsoft.com/office/drawing/2014/main" id="{8DCA28FB-2C80-B2F2-65EC-B45DEFB6BFFC}"/>
              </a:ext>
            </a:extLst>
          </p:cNvPr>
          <p:cNvGrpSpPr/>
          <p:nvPr/>
        </p:nvGrpSpPr>
        <p:grpSpPr>
          <a:xfrm>
            <a:off x="5663865" y="2746277"/>
            <a:ext cx="4949935" cy="1867170"/>
            <a:chOff x="8495797" y="4119415"/>
            <a:chExt cx="7424902" cy="2800755"/>
          </a:xfrm>
        </p:grpSpPr>
        <p:grpSp>
          <p:nvGrpSpPr>
            <p:cNvPr id="17" name="Group 16">
              <a:extLst>
                <a:ext uri="{FF2B5EF4-FFF2-40B4-BE49-F238E27FC236}">
                  <a16:creationId xmlns="" xmlns:a16="http://schemas.microsoft.com/office/drawing/2014/main" id="{299F42A7-AC44-7CA4-A28F-4316340BEBC8}"/>
                </a:ext>
              </a:extLst>
            </p:cNvPr>
            <p:cNvGrpSpPr/>
            <p:nvPr/>
          </p:nvGrpSpPr>
          <p:grpSpPr>
            <a:xfrm>
              <a:off x="9792204" y="5364523"/>
              <a:ext cx="6128495" cy="1512932"/>
              <a:chOff x="1409700" y="4762500"/>
              <a:chExt cx="6128495" cy="1512932"/>
            </a:xfrm>
          </p:grpSpPr>
          <p:sp>
            <p:nvSpPr>
              <p:cNvPr id="18" name="Rectangle: Rounded Corners 17">
                <a:extLst>
                  <a:ext uri="{FF2B5EF4-FFF2-40B4-BE49-F238E27FC236}">
                    <a16:creationId xmlns="" xmlns:a16="http://schemas.microsoft.com/office/drawing/2014/main" id="{69A3EF38-D17D-F103-38AD-38AD54FA1491}"/>
                  </a:ext>
                </a:extLst>
              </p:cNvPr>
              <p:cNvSpPr/>
              <p:nvPr/>
            </p:nvSpPr>
            <p:spPr>
              <a:xfrm>
                <a:off x="1556495" y="4903832"/>
                <a:ext cx="5981700" cy="1371600"/>
              </a:xfrm>
              <a:prstGeom prst="roundRect">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Rectangle: Rounded Corners 18">
                <a:extLst>
                  <a:ext uri="{FF2B5EF4-FFF2-40B4-BE49-F238E27FC236}">
                    <a16:creationId xmlns="" xmlns:a16="http://schemas.microsoft.com/office/drawing/2014/main" id="{D506583B-5B83-B7C8-C7B7-6283F3C85480}"/>
                  </a:ext>
                </a:extLst>
              </p:cNvPr>
              <p:cNvSpPr/>
              <p:nvPr/>
            </p:nvSpPr>
            <p:spPr>
              <a:xfrm>
                <a:off x="1409700" y="4762500"/>
                <a:ext cx="5981700" cy="1371600"/>
              </a:xfrm>
              <a:prstGeom prst="roundRect">
                <a:avLst/>
              </a:prstGeom>
              <a:solidFill>
                <a:srgbClr val="F3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0" name="Group 19">
              <a:extLst>
                <a:ext uri="{FF2B5EF4-FFF2-40B4-BE49-F238E27FC236}">
                  <a16:creationId xmlns="" xmlns:a16="http://schemas.microsoft.com/office/drawing/2014/main" id="{BB1C780E-F771-A90F-F27A-D16DF6152F97}"/>
                </a:ext>
              </a:extLst>
            </p:cNvPr>
            <p:cNvGrpSpPr/>
            <p:nvPr/>
          </p:nvGrpSpPr>
          <p:grpSpPr>
            <a:xfrm>
              <a:off x="8495797" y="4119415"/>
              <a:ext cx="7309847" cy="2800755"/>
              <a:chOff x="8495797" y="4119415"/>
              <a:chExt cx="7309847" cy="2800755"/>
            </a:xfrm>
          </p:grpSpPr>
          <p:pic>
            <p:nvPicPr>
              <p:cNvPr id="6148" name="Picture 4">
                <a:extLst>
                  <a:ext uri="{FF2B5EF4-FFF2-40B4-BE49-F238E27FC236}">
                    <a16:creationId xmlns="" xmlns:a16="http://schemas.microsoft.com/office/drawing/2014/main" id="{AFBC827C-E098-F7C5-4C6C-A0686FD5E2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5797" y="4119415"/>
                <a:ext cx="2800755" cy="28007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056E48EA-DC1B-B95E-6831-1F257FE26AA1}"/>
                  </a:ext>
                </a:extLst>
              </p:cNvPr>
              <p:cNvSpPr txBox="1"/>
              <p:nvPr/>
            </p:nvSpPr>
            <p:spPr>
              <a:xfrm>
                <a:off x="10967449" y="5718466"/>
                <a:ext cx="4838195"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Nhiệt độ</a:t>
                </a:r>
                <a:endParaRPr lang="en-US" sz="2667" b="1" dirty="0">
                  <a:solidFill>
                    <a:prstClr val="black"/>
                  </a:solidFill>
                  <a:latin typeface="Calibri"/>
                </a:endParaRPr>
              </a:p>
            </p:txBody>
          </p:sp>
        </p:grpSp>
      </p:grpSp>
      <p:grpSp>
        <p:nvGrpSpPr>
          <p:cNvPr id="34" name="Group 33">
            <a:extLst>
              <a:ext uri="{FF2B5EF4-FFF2-40B4-BE49-F238E27FC236}">
                <a16:creationId xmlns="" xmlns:a16="http://schemas.microsoft.com/office/drawing/2014/main" id="{BC191EC3-C90C-A02B-52AA-B0B4F556164D}"/>
              </a:ext>
            </a:extLst>
          </p:cNvPr>
          <p:cNvGrpSpPr/>
          <p:nvPr/>
        </p:nvGrpSpPr>
        <p:grpSpPr>
          <a:xfrm>
            <a:off x="472455" y="4759097"/>
            <a:ext cx="5133144" cy="1997099"/>
            <a:chOff x="708683" y="7138646"/>
            <a:chExt cx="7699716" cy="2995648"/>
          </a:xfrm>
        </p:grpSpPr>
        <p:grpSp>
          <p:nvGrpSpPr>
            <p:cNvPr id="22" name="Group 21">
              <a:extLst>
                <a:ext uri="{FF2B5EF4-FFF2-40B4-BE49-F238E27FC236}">
                  <a16:creationId xmlns="" xmlns:a16="http://schemas.microsoft.com/office/drawing/2014/main" id="{0603282D-E777-E38D-6AB3-880961642091}"/>
                </a:ext>
              </a:extLst>
            </p:cNvPr>
            <p:cNvGrpSpPr/>
            <p:nvPr/>
          </p:nvGrpSpPr>
          <p:grpSpPr>
            <a:xfrm>
              <a:off x="2279904" y="8285312"/>
              <a:ext cx="6128495" cy="1512932"/>
              <a:chOff x="1409700" y="4762500"/>
              <a:chExt cx="6128495" cy="1512932"/>
            </a:xfrm>
            <a:solidFill>
              <a:srgbClr val="FAB400"/>
            </a:solidFill>
          </p:grpSpPr>
          <p:sp>
            <p:nvSpPr>
              <p:cNvPr id="23" name="Rectangle: Rounded Corners 22">
                <a:extLst>
                  <a:ext uri="{FF2B5EF4-FFF2-40B4-BE49-F238E27FC236}">
                    <a16:creationId xmlns="" xmlns:a16="http://schemas.microsoft.com/office/drawing/2014/main" id="{6AD0EA7D-6405-C032-001B-F7976DD4C1E7}"/>
                  </a:ext>
                </a:extLst>
              </p:cNvPr>
              <p:cNvSpPr/>
              <p:nvPr/>
            </p:nvSpPr>
            <p:spPr>
              <a:xfrm>
                <a:off x="1556495" y="4903832"/>
                <a:ext cx="5981700" cy="1371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Rectangle: Rounded Corners 23">
                <a:extLst>
                  <a:ext uri="{FF2B5EF4-FFF2-40B4-BE49-F238E27FC236}">
                    <a16:creationId xmlns="" xmlns:a16="http://schemas.microsoft.com/office/drawing/2014/main" id="{B1CA32A8-7CF4-E8F2-0BE7-CE6FAAFBE628}"/>
                  </a:ext>
                </a:extLst>
              </p:cNvPr>
              <p:cNvSpPr/>
              <p:nvPr/>
            </p:nvSpPr>
            <p:spPr>
              <a:xfrm>
                <a:off x="1409700" y="4762500"/>
                <a:ext cx="5981700" cy="1371600"/>
              </a:xfrm>
              <a:prstGeom prst="roundRect">
                <a:avLst/>
              </a:prstGeom>
              <a:solidFill>
                <a:srgbClr val="0A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50" name="Picture 6">
              <a:extLst>
                <a:ext uri="{FF2B5EF4-FFF2-40B4-BE49-F238E27FC236}">
                  <a16:creationId xmlns="" xmlns:a16="http://schemas.microsoft.com/office/drawing/2014/main" id="{991FEAF2-483C-AA47-F173-2F0B65D5C7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83" y="7138646"/>
              <a:ext cx="2995648" cy="299564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D5919DC3-6719-C9B7-63A5-B92F4B0C45E8}"/>
                </a:ext>
              </a:extLst>
            </p:cNvPr>
            <p:cNvSpPr txBox="1"/>
            <p:nvPr/>
          </p:nvSpPr>
          <p:spPr>
            <a:xfrm>
              <a:off x="3392929" y="8616555"/>
              <a:ext cx="4838196" cy="754149"/>
            </a:xfrm>
            <a:prstGeom prst="rect">
              <a:avLst/>
            </a:prstGeom>
            <a:noFill/>
          </p:spPr>
          <p:txBody>
            <a:bodyPr wrap="square" rtlCol="0">
              <a:spAutoFit/>
            </a:bodyPr>
            <a:lstStyle/>
            <a:p>
              <a:pPr algn="ctr" defTabSz="609630"/>
              <a:r>
                <a:rPr lang="vi-VN" sz="2667" b="1" dirty="0">
                  <a:solidFill>
                    <a:prstClr val="white"/>
                  </a:solidFill>
                  <a:latin typeface="Arial" panose="020B0604020202020204" pitchFamily="34" charset="0"/>
                </a:rPr>
                <a:t>Nồng độ oxygen</a:t>
              </a:r>
              <a:endParaRPr lang="en-US" sz="2667" b="1" dirty="0">
                <a:solidFill>
                  <a:prstClr val="white"/>
                </a:solidFill>
                <a:latin typeface="Calibri"/>
              </a:endParaRPr>
            </a:p>
          </p:txBody>
        </p:sp>
      </p:grpSp>
      <p:grpSp>
        <p:nvGrpSpPr>
          <p:cNvPr id="25" name="Group 24">
            <a:extLst>
              <a:ext uri="{FF2B5EF4-FFF2-40B4-BE49-F238E27FC236}">
                <a16:creationId xmlns="" xmlns:a16="http://schemas.microsoft.com/office/drawing/2014/main" id="{3D631326-AC5B-E368-68C2-1A89025E8D94}"/>
              </a:ext>
            </a:extLst>
          </p:cNvPr>
          <p:cNvGrpSpPr/>
          <p:nvPr/>
        </p:nvGrpSpPr>
        <p:grpSpPr>
          <a:xfrm>
            <a:off x="5774486" y="5021946"/>
            <a:ext cx="4839314" cy="1952916"/>
            <a:chOff x="8661728" y="7532919"/>
            <a:chExt cx="7258971" cy="2929374"/>
          </a:xfrm>
        </p:grpSpPr>
        <p:grpSp>
          <p:nvGrpSpPr>
            <p:cNvPr id="31" name="Group 30">
              <a:extLst>
                <a:ext uri="{FF2B5EF4-FFF2-40B4-BE49-F238E27FC236}">
                  <a16:creationId xmlns="" xmlns:a16="http://schemas.microsoft.com/office/drawing/2014/main" id="{5AE54572-9951-F711-8B70-355CB3B7297C}"/>
                </a:ext>
              </a:extLst>
            </p:cNvPr>
            <p:cNvGrpSpPr/>
            <p:nvPr/>
          </p:nvGrpSpPr>
          <p:grpSpPr>
            <a:xfrm>
              <a:off x="9792204" y="8285312"/>
              <a:ext cx="6128495" cy="1512932"/>
              <a:chOff x="1409700" y="4762500"/>
              <a:chExt cx="6128495" cy="1512932"/>
            </a:xfrm>
          </p:grpSpPr>
          <p:sp>
            <p:nvSpPr>
              <p:cNvPr id="32" name="Rectangle: Rounded Corners 31">
                <a:extLst>
                  <a:ext uri="{FF2B5EF4-FFF2-40B4-BE49-F238E27FC236}">
                    <a16:creationId xmlns="" xmlns:a16="http://schemas.microsoft.com/office/drawing/2014/main" id="{A9675C12-3DCF-EF68-8F8E-9977B7F32329}"/>
                  </a:ext>
                </a:extLst>
              </p:cNvPr>
              <p:cNvSpPr/>
              <p:nvPr/>
            </p:nvSpPr>
            <p:spPr>
              <a:xfrm>
                <a:off x="1556495" y="4903832"/>
                <a:ext cx="5981700" cy="1371600"/>
              </a:xfrm>
              <a:prstGeom prst="roundRect">
                <a:avLst/>
              </a:prstGeom>
              <a:solidFill>
                <a:srgbClr val="75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3" name="Rectangle: Rounded Corners 32">
                <a:extLst>
                  <a:ext uri="{FF2B5EF4-FFF2-40B4-BE49-F238E27FC236}">
                    <a16:creationId xmlns="" xmlns:a16="http://schemas.microsoft.com/office/drawing/2014/main" id="{E698DE3F-3AB7-B9FE-6789-327BC8D59AD6}"/>
                  </a:ext>
                </a:extLst>
              </p:cNvPr>
              <p:cNvSpPr/>
              <p:nvPr/>
            </p:nvSpPr>
            <p:spPr>
              <a:xfrm>
                <a:off x="1409700" y="4762500"/>
                <a:ext cx="5981700" cy="1371600"/>
              </a:xfrm>
              <a:prstGeom prst="roundRect">
                <a:avLst/>
              </a:prstGeom>
              <a:solidFill>
                <a:srgbClr val="E1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pic>
          <p:nvPicPr>
            <p:cNvPr id="6152" name="Picture 8">
              <a:extLst>
                <a:ext uri="{FF2B5EF4-FFF2-40B4-BE49-F238E27FC236}">
                  <a16:creationId xmlns="" xmlns:a16="http://schemas.microsoft.com/office/drawing/2014/main" id="{893B90F8-8C51-036E-275F-F8905CB9D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1728" y="7532919"/>
              <a:ext cx="2929374" cy="29293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713D358B-3CEA-B880-7775-343F655231E7}"/>
                </a:ext>
              </a:extLst>
            </p:cNvPr>
            <p:cNvSpPr txBox="1"/>
            <p:nvPr/>
          </p:nvSpPr>
          <p:spPr>
            <a:xfrm>
              <a:off x="11082503" y="8665749"/>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Nồng độ CO</a:t>
              </a:r>
              <a:r>
                <a:rPr lang="vi-VN" sz="2667" b="1" baseline="-25000" dirty="0">
                  <a:solidFill>
                    <a:prstClr val="black"/>
                  </a:solidFill>
                  <a:latin typeface="Arial" panose="020B0604020202020204" pitchFamily="34" charset="0"/>
                </a:rPr>
                <a:t>2</a:t>
              </a:r>
              <a:endParaRPr lang="en-US" sz="2667" b="1" dirty="0">
                <a:solidFill>
                  <a:prstClr val="black"/>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par>
                                <p:cTn id="29" presetID="5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 xmlns:a16="http://schemas.microsoft.com/office/drawing/2014/main" id="{96D740C2-E5E1-4D60-8C39-90E3211EE4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 xmlns:a16="http://schemas.microsoft.com/office/drawing/2014/main" id="{20C66059-9658-4BA9-98AA-D85379A0FF1F}"/>
              </a:ext>
            </a:extLst>
          </p:cNvPr>
          <p:cNvSpPr txBox="1"/>
          <p:nvPr/>
        </p:nvSpPr>
        <p:spPr>
          <a:xfrm>
            <a:off x="558800" y="2042098"/>
            <a:ext cx="11298478" cy="946798"/>
          </a:xfrm>
          <a:prstGeom prst="rect">
            <a:avLst/>
          </a:prstGeom>
          <a:noFill/>
        </p:spPr>
        <p:txBody>
          <a:bodyPr wrap="square" rtlCol="0">
            <a:spAutoFit/>
          </a:bodyPr>
          <a:lstStyle/>
          <a:p>
            <a:pPr algn="just">
              <a:lnSpc>
                <a:spcPct val="120000"/>
              </a:lnSpc>
            </a:pPr>
            <a:r>
              <a:rPr lang="vi-VN" sz="2400" dirty="0"/>
              <a:t>         Trong tế bào, </a:t>
            </a:r>
            <a:r>
              <a:rPr lang="vi-VN" sz="2400" b="1" dirty="0">
                <a:solidFill>
                  <a:srgbClr val="FF0000"/>
                </a:solidFill>
              </a:rPr>
              <a:t>nước</a:t>
            </a:r>
            <a:r>
              <a:rPr lang="vi-VN" sz="2400" dirty="0"/>
              <a:t> là </a:t>
            </a:r>
            <a:r>
              <a:rPr lang="vi-VN" sz="2400" b="1" dirty="0"/>
              <a:t>dung môi </a:t>
            </a:r>
            <a:r>
              <a:rPr lang="vi-VN" sz="2400" dirty="0"/>
              <a:t>và </a:t>
            </a:r>
            <a:r>
              <a:rPr lang="vi-VN" sz="2400" b="1" dirty="0"/>
              <a:t>môi trường </a:t>
            </a:r>
            <a:r>
              <a:rPr lang="vi-VN" sz="2400" dirty="0"/>
              <a:t>cho các phản ứng hô hấp xảy ra, chính vì vậy, </a:t>
            </a:r>
            <a:r>
              <a:rPr lang="vi-VN" sz="2400" b="1" dirty="0">
                <a:solidFill>
                  <a:srgbClr val="0093C1"/>
                </a:solidFill>
              </a:rPr>
              <a:t>nước là yếu tố liên quan trực tiếp đến hô hấp của tế bào.</a:t>
            </a:r>
            <a:endParaRPr lang="en-US" sz="2400" b="1" dirty="0">
              <a:solidFill>
                <a:srgbClr val="0093C1"/>
              </a:solidFill>
            </a:endParaRPr>
          </a:p>
        </p:txBody>
      </p:sp>
      <p:pic>
        <p:nvPicPr>
          <p:cNvPr id="12" name="Picture 11">
            <a:extLst>
              <a:ext uri="{FF2B5EF4-FFF2-40B4-BE49-F238E27FC236}">
                <a16:creationId xmlns="" xmlns:a16="http://schemas.microsoft.com/office/drawing/2014/main" id="{761D60D8-869F-40BD-A328-D10577E586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27" b="89967" l="10000" r="90000">
                        <a14:foregroundMark x1="49268" y1="8194" x2="49268" y2="8194"/>
                        <a14:foregroundMark x1="57805" y1="9030" x2="57805" y2="9030"/>
                        <a14:foregroundMark x1="57073" y1="8027" x2="57073" y2="8027"/>
                        <a14:foregroundMark x1="55854" y1="8361" x2="55854" y2="8361"/>
                        <a14:foregroundMark x1="59146" y1="9197" x2="59146" y2="9197"/>
                        <a14:foregroundMark x1="58415" y1="9197" x2="58415" y2="9197"/>
                        <a14:foregroundMark x1="52927" y1="89799" x2="52927" y2="89799"/>
                      </a14:backgroundRemoval>
                    </a14:imgEffect>
                  </a14:imgLayer>
                </a14:imgProps>
              </a:ext>
              <a:ext uri="{28A0092B-C50C-407E-A947-70E740481C1C}">
                <a14:useLocalDpi xmlns:a14="http://schemas.microsoft.com/office/drawing/2010/main" val="0"/>
              </a:ext>
            </a:extLst>
          </a:blip>
          <a:srcRect l="13317" t="5226" r="16748" b="5226"/>
          <a:stretch/>
        </p:blipFill>
        <p:spPr>
          <a:xfrm>
            <a:off x="965263" y="3260759"/>
            <a:ext cx="3479855" cy="3249446"/>
          </a:xfrm>
          <a:prstGeom prst="rect">
            <a:avLst/>
          </a:prstGeom>
        </p:spPr>
      </p:pic>
      <p:pic>
        <p:nvPicPr>
          <p:cNvPr id="14" name="Picture 13" descr="Background pattern&#10;&#10;Description automatically generated">
            <a:extLst>
              <a:ext uri="{FF2B5EF4-FFF2-40B4-BE49-F238E27FC236}">
                <a16:creationId xmlns="" xmlns:a16="http://schemas.microsoft.com/office/drawing/2014/main" id="{04AA7F05-4239-4D09-9AA4-10947A951D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532" b="90675" l="10000" r="90000">
                        <a14:foregroundMark x1="53696" y1="90873" x2="53696" y2="90873"/>
                        <a14:foregroundMark x1="72500" y1="8532" x2="72500" y2="8532"/>
                      </a14:backgroundRemoval>
                    </a14:imgEffect>
                  </a14:imgLayer>
                </a14:imgProps>
              </a:ext>
              <a:ext uri="{28A0092B-C50C-407E-A947-70E740481C1C}">
                <a14:useLocalDpi xmlns:a14="http://schemas.microsoft.com/office/drawing/2010/main" val="0"/>
              </a:ext>
            </a:extLst>
          </a:blip>
          <a:srcRect l="15593" r="14668"/>
          <a:stretch/>
        </p:blipFill>
        <p:spPr>
          <a:xfrm>
            <a:off x="5668804" y="2929752"/>
            <a:ext cx="4979351" cy="3911460"/>
          </a:xfrm>
          <a:prstGeom prst="rect">
            <a:avLst/>
          </a:prstGeom>
        </p:spPr>
      </p:pic>
    </p:spTree>
    <p:extLst>
      <p:ext uri="{BB962C8B-B14F-4D97-AF65-F5344CB8AC3E}">
        <p14:creationId xmlns:p14="http://schemas.microsoft.com/office/powerpoint/2010/main" val="3840504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 xmlns:a16="http://schemas.microsoft.com/office/drawing/2014/main" id="{96D740C2-E5E1-4D60-8C39-90E3211EE4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 xmlns:a16="http://schemas.microsoft.com/office/drawing/2014/main" id="{20C66059-9658-4BA9-98AA-D85379A0FF1F}"/>
              </a:ext>
            </a:extLst>
          </p:cNvPr>
          <p:cNvSpPr txBox="1"/>
          <p:nvPr/>
        </p:nvSpPr>
        <p:spPr>
          <a:xfrm>
            <a:off x="558800" y="2096503"/>
            <a:ext cx="11074400" cy="946798"/>
          </a:xfrm>
          <a:prstGeom prst="rect">
            <a:avLst/>
          </a:prstGeom>
          <a:noFill/>
        </p:spPr>
        <p:txBody>
          <a:bodyPr wrap="square" rtlCol="0">
            <a:spAutoFit/>
          </a:bodyPr>
          <a:lstStyle/>
          <a:p>
            <a:pPr>
              <a:lnSpc>
                <a:spcPct val="120000"/>
              </a:lnSpc>
            </a:pPr>
            <a:r>
              <a:rPr lang="vi-VN" sz="2400" dirty="0"/>
              <a:t>Tiến hành thí nghiệm đo </a:t>
            </a:r>
            <a:r>
              <a:rPr lang="vi-VN" sz="2400" b="1" dirty="0">
                <a:solidFill>
                  <a:srgbClr val="0093C1"/>
                </a:solidFill>
              </a:rPr>
              <a:t>cường độ hô hấp</a:t>
            </a:r>
            <a:r>
              <a:rPr lang="vi-VN" sz="2400" dirty="0">
                <a:solidFill>
                  <a:schemeClr val="bg2">
                    <a:lumMod val="25000"/>
                  </a:schemeClr>
                </a:solidFill>
              </a:rPr>
              <a:t> </a:t>
            </a:r>
            <a:r>
              <a:rPr lang="vi-VN" sz="2400" dirty="0"/>
              <a:t>của một loại hạt ở các hàm lượng nước khác nhau, kết quả thu được như trong bảng 26.1.</a:t>
            </a:r>
            <a:endParaRPr lang="en-US" sz="2400" dirty="0"/>
          </a:p>
        </p:txBody>
      </p:sp>
      <p:graphicFrame>
        <p:nvGraphicFramePr>
          <p:cNvPr id="11" name="Table 12">
            <a:extLst>
              <a:ext uri="{FF2B5EF4-FFF2-40B4-BE49-F238E27FC236}">
                <a16:creationId xmlns="" xmlns:a16="http://schemas.microsoft.com/office/drawing/2014/main" id="{DC2ED2BF-E50F-4E21-804E-6A559DA057A8}"/>
              </a:ext>
            </a:extLst>
          </p:cNvPr>
          <p:cNvGraphicFramePr>
            <a:graphicFrameLocks noGrp="1"/>
          </p:cNvGraphicFramePr>
          <p:nvPr>
            <p:extLst>
              <p:ext uri="{D42A27DB-BD31-4B8C-83A1-F6EECF244321}">
                <p14:modId xmlns:p14="http://schemas.microsoft.com/office/powerpoint/2010/main" val="76865130"/>
              </p:ext>
            </p:extLst>
          </p:nvPr>
        </p:nvGraphicFramePr>
        <p:xfrm>
          <a:off x="848359" y="3246774"/>
          <a:ext cx="10495281" cy="2542916"/>
        </p:xfrm>
        <a:graphic>
          <a:graphicData uri="http://schemas.openxmlformats.org/drawingml/2006/table">
            <a:tbl>
              <a:tblPr firstRow="1" bandRow="1">
                <a:tableStyleId>{5C22544A-7EE6-4342-B048-85BDC9FD1C3A}</a:tableStyleId>
              </a:tblPr>
              <a:tblGrid>
                <a:gridCol w="3498427">
                  <a:extLst>
                    <a:ext uri="{9D8B030D-6E8A-4147-A177-3AD203B41FA5}">
                      <a16:colId xmlns="" xmlns:a16="http://schemas.microsoft.com/office/drawing/2014/main" val="3083591586"/>
                    </a:ext>
                  </a:extLst>
                </a:gridCol>
                <a:gridCol w="3498427">
                  <a:extLst>
                    <a:ext uri="{9D8B030D-6E8A-4147-A177-3AD203B41FA5}">
                      <a16:colId xmlns="" xmlns:a16="http://schemas.microsoft.com/office/drawing/2014/main" val="193452814"/>
                    </a:ext>
                  </a:extLst>
                </a:gridCol>
                <a:gridCol w="3498427">
                  <a:extLst>
                    <a:ext uri="{9D8B030D-6E8A-4147-A177-3AD203B41FA5}">
                      <a16:colId xmlns="" xmlns:a16="http://schemas.microsoft.com/office/drawing/2014/main" val="1127404153"/>
                    </a:ext>
                  </a:extLst>
                </a:gridCol>
              </a:tblGrid>
              <a:tr h="635729">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 xmlns:a16="http://schemas.microsoft.com/office/drawing/2014/main" val="524518019"/>
                  </a:ext>
                </a:extLst>
              </a:tr>
              <a:tr h="635729">
                <a:tc>
                  <a:txBody>
                    <a:bodyPr/>
                    <a:lstStyle/>
                    <a:p>
                      <a:pPr algn="ctr"/>
                      <a:r>
                        <a:rPr lang="vi-VN" sz="2000"/>
                        <a:t>Thí nghiệm 1</a:t>
                      </a:r>
                      <a:endParaRPr lang="en-US" sz="2000"/>
                    </a:p>
                  </a:txBody>
                  <a:tcPr anchor="ctr">
                    <a:solidFill>
                      <a:srgbClr val="FFC9E4"/>
                    </a:solidFill>
                  </a:tcPr>
                </a:tc>
                <a:tc>
                  <a:txBody>
                    <a:bodyPr/>
                    <a:lstStyle/>
                    <a:p>
                      <a:pPr algn="ctr"/>
                      <a:r>
                        <a:rPr lang="vi-VN" sz="2000" dirty="0"/>
                        <a:t>11% đến 12%</a:t>
                      </a:r>
                      <a:endParaRPr lang="en-US" sz="2000" dirty="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 xmlns:a16="http://schemas.microsoft.com/office/drawing/2014/main" val="2099620610"/>
                  </a:ext>
                </a:extLst>
              </a:tr>
              <a:tr h="635729">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 xmlns:a16="http://schemas.microsoft.com/office/drawing/2014/main" val="650484103"/>
                  </a:ext>
                </a:extLst>
              </a:tr>
              <a:tr h="635729">
                <a:tc>
                  <a:txBody>
                    <a:bodyPr/>
                    <a:lstStyle/>
                    <a:p>
                      <a:pPr algn="ctr"/>
                      <a:r>
                        <a:rPr lang="vi-VN" sz="2000"/>
                        <a:t>Thí nghiệm 3</a:t>
                      </a:r>
                      <a:endParaRPr lang="en-US" sz="2000"/>
                    </a:p>
                  </a:txBody>
                  <a:tcPr anchor="ctr">
                    <a:solidFill>
                      <a:srgbClr val="FFC9E4"/>
                    </a:solidFill>
                  </a:tcPr>
                </a:tc>
                <a:tc>
                  <a:txBody>
                    <a:bodyPr/>
                    <a:lstStyle/>
                    <a:p>
                      <a:pPr algn="ctr"/>
                      <a:r>
                        <a:rPr lang="vi-VN" sz="2000"/>
                        <a:t>30% đến 35%</a:t>
                      </a:r>
                      <a:endParaRPr lang="en-US" sz="200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 xmlns:a16="http://schemas.microsoft.com/office/drawing/2014/main" val="3776043440"/>
                  </a:ext>
                </a:extLst>
              </a:tr>
            </a:tbl>
          </a:graphicData>
        </a:graphic>
      </p:graphicFrame>
      <p:sp>
        <p:nvSpPr>
          <p:cNvPr id="16" name="TextBox 15">
            <a:extLst>
              <a:ext uri="{FF2B5EF4-FFF2-40B4-BE49-F238E27FC236}">
                <a16:creationId xmlns="" xmlns:a16="http://schemas.microsoft.com/office/drawing/2014/main" id="{2FA66135-5F16-4E69-A70E-A7F413D10FE7}"/>
              </a:ext>
            </a:extLst>
          </p:cNvPr>
          <p:cNvSpPr txBox="1"/>
          <p:nvPr/>
        </p:nvSpPr>
        <p:spPr>
          <a:xfrm>
            <a:off x="894079" y="5897574"/>
            <a:ext cx="10449561" cy="400110"/>
          </a:xfrm>
          <a:prstGeom prst="rect">
            <a:avLst/>
          </a:prstGeom>
          <a:noFill/>
        </p:spPr>
        <p:txBody>
          <a:bodyPr wrap="square" rtlCol="0">
            <a:spAutoFit/>
          </a:bodyPr>
          <a:lstStyle/>
          <a:p>
            <a:pPr algn="ctr"/>
            <a:r>
              <a:rPr lang="vi-VN" sz="2000" b="1" dirty="0"/>
              <a:t>Bảng 26.1. Cường độ hô hấp của hạt lúa và lúa mì ở các hàm lượng nước khác nhau</a:t>
            </a:r>
            <a:endParaRPr lang="en-US" sz="2000" b="1" dirty="0"/>
          </a:p>
        </p:txBody>
      </p:sp>
    </p:spTree>
    <p:extLst>
      <p:ext uri="{BB962C8B-B14F-4D97-AF65-F5344CB8AC3E}">
        <p14:creationId xmlns:p14="http://schemas.microsoft.com/office/powerpoint/2010/main" val="2485244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TotalTime>
  <Words>1989</Words>
  <Application>Microsoft Office PowerPoint</Application>
  <PresentationFormat>Widescreen</PresentationFormat>
  <Paragraphs>146</Paragraphs>
  <Slides>44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Calibri Light</vt:lpstr>
      <vt:lpstr>Courier New</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64</cp:revision>
  <dcterms:created xsi:type="dcterms:W3CDTF">2022-05-28T14:26:07Z</dcterms:created>
  <dcterms:modified xsi:type="dcterms:W3CDTF">2023-03-01T08:33:00Z</dcterms:modified>
</cp:coreProperties>
</file>