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8"/>
  </p:notesMasterIdLst>
  <p:sldIdLst>
    <p:sldId id="284" r:id="rId3"/>
    <p:sldId id="258" r:id="rId4"/>
    <p:sldId id="259" r:id="rId5"/>
    <p:sldId id="256" r:id="rId6"/>
    <p:sldId id="260" r:id="rId7"/>
    <p:sldId id="261" r:id="rId8"/>
    <p:sldId id="268" r:id="rId9"/>
    <p:sldId id="262" r:id="rId10"/>
    <p:sldId id="263" r:id="rId11"/>
    <p:sldId id="265" r:id="rId12"/>
    <p:sldId id="264" r:id="rId13"/>
    <p:sldId id="267" r:id="rId14"/>
    <p:sldId id="282" r:id="rId15"/>
    <p:sldId id="266" r:id="rId16"/>
    <p:sldId id="283" r:id="rId17"/>
    <p:sldId id="269" r:id="rId18"/>
    <p:sldId id="271" r:id="rId19"/>
    <p:sldId id="272" r:id="rId20"/>
    <p:sldId id="273" r:id="rId21"/>
    <p:sldId id="274" r:id="rId22"/>
    <p:sldId id="275" r:id="rId23"/>
    <p:sldId id="270" r:id="rId24"/>
    <p:sldId id="257" r:id="rId25"/>
    <p:sldId id="279"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6D"/>
    <a:srgbClr val="F9F9F7"/>
    <a:srgbClr val="D23347"/>
    <a:srgbClr val="3E84A6"/>
    <a:srgbClr val="255B01"/>
    <a:srgbClr val="FF3300"/>
    <a:srgbClr val="4EA9C8"/>
    <a:srgbClr val="014064"/>
    <a:srgbClr val="D86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E06D-1118-4EB4-87C4-E525D6A7A8BA}"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E8EEC-BD65-4276-90FD-D0244BCBE44F}" type="slidenum">
              <a:rPr lang="en-US" smtClean="0"/>
              <a:t>‹#›</a:t>
            </a:fld>
            <a:endParaRPr lang="en-US"/>
          </a:p>
        </p:txBody>
      </p:sp>
    </p:spTree>
    <p:extLst>
      <p:ext uri="{BB962C8B-B14F-4D97-AF65-F5344CB8AC3E}">
        <p14:creationId xmlns:p14="http://schemas.microsoft.com/office/powerpoint/2010/main" val="265448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951B97-88C2-4F93-8AB1-DF3E89F92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48698F8-4563-4A28-9D77-FF4E60C63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D781274-46C3-4C2F-8B42-07F65BBE7EFE}"/>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5" name="Footer Placeholder 4">
            <a:extLst>
              <a:ext uri="{FF2B5EF4-FFF2-40B4-BE49-F238E27FC236}">
                <a16:creationId xmlns:a16="http://schemas.microsoft.com/office/drawing/2014/main" xmlns="" id="{C2195590-3003-4AA5-AE1A-D2F639336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1D5477-263A-4A67-9A88-2D6D873B201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63630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C13287-930E-4805-8C76-4D84C3CBC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400EBBF-2869-41C6-BD59-BA164B202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CC6CF2-53DB-47F9-9C04-3E5E2C43E45D}"/>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5" name="Footer Placeholder 4">
            <a:extLst>
              <a:ext uri="{FF2B5EF4-FFF2-40B4-BE49-F238E27FC236}">
                <a16:creationId xmlns:a16="http://schemas.microsoft.com/office/drawing/2014/main" xmlns="" id="{B530874A-73FA-420B-B7BE-04BA05C6D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5E2337-9F6A-41C0-B2D0-6234C942F185}"/>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238919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B0F59F4-4AF0-40CA-AA86-2B08567D35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FDBF495-6F6E-4A9D-9D87-B538165E2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372757-7DD3-4092-8A97-C23B66651E4D}"/>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5" name="Footer Placeholder 4">
            <a:extLst>
              <a:ext uri="{FF2B5EF4-FFF2-40B4-BE49-F238E27FC236}">
                <a16:creationId xmlns:a16="http://schemas.microsoft.com/office/drawing/2014/main" xmlns="" id="{EA4482A6-14B9-4366-A25B-132841679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749D16-4130-43D2-B6BC-66B4F7B5FED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13338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8084"/>
      </p:ext>
    </p:extLst>
  </p:cSld>
  <p:clrMapOvr>
    <a:masterClrMapping/>
  </p:clrMapOvr>
  <p:transition spd="slow" advTm="3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576399"/>
      </p:ext>
    </p:extLst>
  </p:cSld>
  <p:clrMapOvr>
    <a:masterClrMapping/>
  </p:clrMapOvr>
  <p:transition spd="slow" advTm="3000">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04697"/>
      </p:ext>
    </p:extLst>
  </p:cSld>
  <p:clrMapOvr>
    <a:masterClrMapping/>
  </p:clrMapOvr>
  <p:transition spd="slow" advTm="3000">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239730"/>
      </p:ext>
    </p:extLst>
  </p:cSld>
  <p:clrMapOvr>
    <a:masterClrMapping/>
  </p:clrMapOvr>
  <p:transition spd="slow" advTm="3000">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85404"/>
      </p:ext>
    </p:extLst>
  </p:cSld>
  <p:clrMapOvr>
    <a:masterClrMapping/>
  </p:clrMapOvr>
  <p:transition spd="slow" advTm="3000">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610853"/>
      </p:ext>
    </p:extLst>
  </p:cSld>
  <p:clrMapOvr>
    <a:masterClrMapping/>
  </p:clrMapOvr>
  <p:transition spd="slow" advTm="3000">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2023/2/17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76475416"/>
      </p:ext>
    </p:extLst>
  </p:cSld>
  <p:clrMapOvr>
    <a:masterClrMapping/>
  </p:clrMapOvr>
  <p:transition spd="slow" advTm="3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682F2-C0E9-47F2-8766-65BE3E9A2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2D7720-4AC2-40C0-BA16-4699907096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61A50D-A924-4528-8C23-593585C3C4ED}"/>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5" name="Footer Placeholder 4">
            <a:extLst>
              <a:ext uri="{FF2B5EF4-FFF2-40B4-BE49-F238E27FC236}">
                <a16:creationId xmlns:a16="http://schemas.microsoft.com/office/drawing/2014/main" xmlns="" id="{D2944846-66D8-4C33-BE4D-A2EE327DB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57AC6A-D908-48FC-B32D-FAA733F41BC7}"/>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65219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AAF11-0540-4A1B-B14B-BED9D2204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5265010-70B3-4A7A-AA77-F37EAA168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23B3D82-2141-4EAB-A23A-8BAEDACBF055}"/>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5" name="Footer Placeholder 4">
            <a:extLst>
              <a:ext uri="{FF2B5EF4-FFF2-40B4-BE49-F238E27FC236}">
                <a16:creationId xmlns:a16="http://schemas.microsoft.com/office/drawing/2014/main" xmlns="" id="{2EE95A69-E293-48E6-A838-BC5151021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2ED6C0-BFAE-429A-9F75-9B45CA9D0B72}"/>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9823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7294A3-9266-47A4-B3F6-62E90DA879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9A9651-E8FB-44FE-A981-C78478A9CE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05AA9F9-7DB7-4923-8D74-605398463A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B804DC3-5FF3-49A7-A588-89EFFE9700AB}"/>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6" name="Footer Placeholder 5">
            <a:extLst>
              <a:ext uri="{FF2B5EF4-FFF2-40B4-BE49-F238E27FC236}">
                <a16:creationId xmlns:a16="http://schemas.microsoft.com/office/drawing/2014/main" xmlns="" id="{76677C18-FF6F-4433-AA03-8BD9FBFBA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9588BF-3266-479E-8768-203AF59610A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68353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3836D-8E43-44B9-9B57-7E6007F431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92E42BA-90EA-4E62-99F6-B097BF912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215431-355F-4E83-AC53-3CF7805677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B8BC355-AD7D-44C3-8745-53CA149BC8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15021B7-AF54-4FD3-A2F9-5E6FAD080A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61BB17F-4F12-4DE0-B384-D483F1CD3908}"/>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8" name="Footer Placeholder 7">
            <a:extLst>
              <a:ext uri="{FF2B5EF4-FFF2-40B4-BE49-F238E27FC236}">
                <a16:creationId xmlns:a16="http://schemas.microsoft.com/office/drawing/2014/main" xmlns="" id="{27D101F6-FB82-47E5-BA9A-23233E86AF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F113CA5-BC00-4724-9FB2-3E878E70D2ED}"/>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0179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63BAD3-55CE-4D1A-A09E-7ABF8A44AD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F485F7-B84A-49A4-BE19-1C0CDDB2A24D}"/>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4" name="Footer Placeholder 3">
            <a:extLst>
              <a:ext uri="{FF2B5EF4-FFF2-40B4-BE49-F238E27FC236}">
                <a16:creationId xmlns:a16="http://schemas.microsoft.com/office/drawing/2014/main" xmlns="" id="{D8C40AB7-E7D2-4992-90DB-64A1EFFEBF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71B9251-10A5-42E4-91C9-4BAB3BF23557}"/>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96800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23CB2CE-0990-4750-AAC0-1536AC0D5194}"/>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3" name="Footer Placeholder 2">
            <a:extLst>
              <a:ext uri="{FF2B5EF4-FFF2-40B4-BE49-F238E27FC236}">
                <a16:creationId xmlns:a16="http://schemas.microsoft.com/office/drawing/2014/main" xmlns="" id="{13DF9B0D-9F85-4E1E-BEA2-2113220352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AA4CC3B-1853-4C23-BCB3-D195EED1E202}"/>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361412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FD004-3EB9-4448-9813-806D47142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C08E20A-CF4B-4876-95CC-F156F6572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EF61290-0DE1-47CD-B588-1E1669AB8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92A878-8FC2-4F66-9FDD-E3903EFB2B02}"/>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6" name="Footer Placeholder 5">
            <a:extLst>
              <a:ext uri="{FF2B5EF4-FFF2-40B4-BE49-F238E27FC236}">
                <a16:creationId xmlns:a16="http://schemas.microsoft.com/office/drawing/2014/main" xmlns="" id="{CFDCAFE3-EA17-40FE-9E81-1F0918E36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DB4BB87-2B74-4023-8F6B-0454737FD666}"/>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41530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ABF3A6-B12B-4AEF-BE96-2E5534A03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51644B5-C0B6-496F-A60D-886E4DADD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C10709-9DB0-4859-A967-5193BCB69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5997A9-641D-4870-93B6-042A8BA1A945}"/>
              </a:ext>
            </a:extLst>
          </p:cNvPr>
          <p:cNvSpPr>
            <a:spLocks noGrp="1"/>
          </p:cNvSpPr>
          <p:nvPr>
            <p:ph type="dt" sz="half" idx="10"/>
          </p:nvPr>
        </p:nvSpPr>
        <p:spPr/>
        <p:txBody>
          <a:bodyPr/>
          <a:lstStyle/>
          <a:p>
            <a:fld id="{3D8347BD-82C6-466C-A6A8-ED0EFD84B673}" type="datetimeFigureOut">
              <a:rPr lang="en-US" smtClean="0"/>
              <a:t>2/17/2023</a:t>
            </a:fld>
            <a:endParaRPr lang="en-US"/>
          </a:p>
        </p:txBody>
      </p:sp>
      <p:sp>
        <p:nvSpPr>
          <p:cNvPr id="6" name="Footer Placeholder 5">
            <a:extLst>
              <a:ext uri="{FF2B5EF4-FFF2-40B4-BE49-F238E27FC236}">
                <a16:creationId xmlns:a16="http://schemas.microsoft.com/office/drawing/2014/main" xmlns="" id="{AB3C84B0-C548-4065-9E80-B08F37F8C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82764E8-AC87-4F21-B377-F43CFFC33D38}"/>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97357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ACDFD04-455A-4622-A4EF-114DFBF19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D5037D9-AAFF-4523-A366-06D04EDA1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9AFBFD-7171-4264-999C-DA0E67EE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347BD-82C6-466C-A6A8-ED0EFD84B673}" type="datetimeFigureOut">
              <a:rPr lang="en-US" smtClean="0"/>
              <a:t>2/17/2023</a:t>
            </a:fld>
            <a:endParaRPr lang="en-US"/>
          </a:p>
        </p:txBody>
      </p:sp>
      <p:sp>
        <p:nvSpPr>
          <p:cNvPr id="5" name="Footer Placeholder 4">
            <a:extLst>
              <a:ext uri="{FF2B5EF4-FFF2-40B4-BE49-F238E27FC236}">
                <a16:creationId xmlns:a16="http://schemas.microsoft.com/office/drawing/2014/main" xmlns="" id="{572BFF58-7B10-4299-8A0E-A18C5559A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8CE5CFE-DD37-4D6D-A8FE-C4952245E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ACA9F-F809-4485-83FF-ADF0F504B487}" type="slidenum">
              <a:rPr lang="en-US" smtClean="0"/>
              <a:t>‹#›</a:t>
            </a:fld>
            <a:endParaRPr lang="en-US"/>
          </a:p>
        </p:txBody>
      </p:sp>
    </p:spTree>
    <p:extLst>
      <p:ext uri="{BB962C8B-B14F-4D97-AF65-F5344CB8AC3E}">
        <p14:creationId xmlns:p14="http://schemas.microsoft.com/office/powerpoint/2010/main" val="397668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968115"/>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Lst>
  <p:transition spd="slow" advTm="3000">
    <p:cove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47DD1AF-1262-2A13-C784-A99C0C12842A}"/>
              </a:ext>
            </a:extLst>
          </p:cNvPr>
          <p:cNvSpPr txBox="1"/>
          <p:nvPr/>
        </p:nvSpPr>
        <p:spPr>
          <a:xfrm>
            <a:off x="1848052" y="1580505"/>
            <a:ext cx="8508732" cy="1231106"/>
          </a:xfrm>
          <a:prstGeom prst="rect">
            <a:avLst/>
          </a:prstGeom>
          <a:noFill/>
        </p:spPr>
        <p:txBody>
          <a:bodyPr wrap="squar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KHTN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25: HÔ HẤP TẾ BÀO</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 xmlns:a16="http://schemas.microsoft.com/office/drawing/2014/main" id="{0D979643-5930-F34B-D70D-3C7631DB7CF4}"/>
              </a:ext>
            </a:extLst>
          </p:cNvPr>
          <p:cNvSpPr txBox="1"/>
          <p:nvPr/>
        </p:nvSpPr>
        <p:spPr>
          <a:xfrm>
            <a:off x="3605058" y="3561062"/>
            <a:ext cx="4017575"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Lương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Kim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Yến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532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xmlns=""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xmlns=""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xmlns=""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xmlns=""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xmlns=""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xmlns=""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xmlns=""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xmlns=""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xmlns=""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xmlns=""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xmlns=""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xmlns=""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xmlns=""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xmlns=""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xmlns=""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solidFill>
                    <a:schemeClr val="bg2">
                      <a:lumMod val="25000"/>
                    </a:schemeClr>
                  </a:solidFill>
                  <a:latin typeface="Arial" pitchFamily="34" charset="0"/>
                </a:rPr>
                <a:t>Nước</a:t>
              </a:r>
            </a:p>
          </p:txBody>
        </p:sp>
      </p:grpSp>
      <p:grpSp>
        <p:nvGrpSpPr>
          <p:cNvPr id="23" name="Group 22">
            <a:extLst>
              <a:ext uri="{FF2B5EF4-FFF2-40B4-BE49-F238E27FC236}">
                <a16:creationId xmlns:a16="http://schemas.microsoft.com/office/drawing/2014/main" xmlns=""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xmlns=""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xmlns=""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xmlns=""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xmlns=""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xmlns="" id="{D2D40F11-5FD4-4D93-9D77-35BFE2833AA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xmlns=""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xmlns=""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xmlns=""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xmlns=""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xmlns=""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xmlns=""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xmlns=""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xmlns=""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xmlns="" id="{321B18B4-5B1A-4CE9-A4C1-B3C3337D33BC}"/>
              </a:ext>
            </a:extLst>
          </p:cNvPr>
          <p:cNvSpPr txBox="1"/>
          <p:nvPr/>
        </p:nvSpPr>
        <p:spPr>
          <a:xfrm>
            <a:off x="1178246" y="5950866"/>
            <a:ext cx="7387019" cy="461665"/>
          </a:xfrm>
          <a:prstGeom prst="rect">
            <a:avLst/>
          </a:prstGeom>
          <a:noFill/>
        </p:spPr>
        <p:txBody>
          <a:bodyPr wrap="square" rtlCol="0">
            <a:spAutoFit/>
          </a:bodyPr>
          <a:lstStyle/>
          <a:p>
            <a:r>
              <a:rPr lang="vi-VN" sz="2400" b="1" dirty="0">
                <a:solidFill>
                  <a:srgbClr val="C00000"/>
                </a:solidFill>
              </a:rPr>
              <a:t>Mô tả quá trình hô hấp diễn ra ở tế bào?</a:t>
            </a:r>
            <a:endParaRPr lang="en-US" sz="2400" b="1" dirty="0">
              <a:solidFill>
                <a:srgbClr val="C00000"/>
              </a:solidFill>
            </a:endParaRPr>
          </a:p>
        </p:txBody>
      </p:sp>
      <p:pic>
        <p:nvPicPr>
          <p:cNvPr id="34" name="Picture 33" descr="A picture containing text, vector graphics, toy, doll&#10;&#10;Description automatically generated">
            <a:extLst>
              <a:ext uri="{FF2B5EF4-FFF2-40B4-BE49-F238E27FC236}">
                <a16:creationId xmlns:a16="http://schemas.microsoft.com/office/drawing/2014/main" xmlns="" id="{99BFE080-DCC8-49F6-BF12-E6B140F87F2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3287893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D7C85B-20CA-425D-B26C-A8D6217D2B7E}"/>
              </a:ext>
            </a:extLst>
          </p:cNvPr>
          <p:cNvGrpSpPr/>
          <p:nvPr/>
        </p:nvGrpSpPr>
        <p:grpSpPr>
          <a:xfrm>
            <a:off x="3067291" y="0"/>
            <a:ext cx="6057418" cy="897323"/>
            <a:chOff x="2588871" y="-1"/>
            <a:chExt cx="6057418" cy="897323"/>
          </a:xfrm>
        </p:grpSpPr>
        <p:sp>
          <p:nvSpPr>
            <p:cNvPr id="3" name="Trapezoid 2">
              <a:extLst>
                <a:ext uri="{FF2B5EF4-FFF2-40B4-BE49-F238E27FC236}">
                  <a16:creationId xmlns:a16="http://schemas.microsoft.com/office/drawing/2014/main" xmlns="" id="{1716F4A7-5519-4096-A1E5-63A30DBA7B1F}"/>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4996E998-5EDF-4BED-87E7-D36CEB17390B}"/>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grpSp>
        <p:nvGrpSpPr>
          <p:cNvPr id="5" name="Group 4">
            <a:extLst>
              <a:ext uri="{FF2B5EF4-FFF2-40B4-BE49-F238E27FC236}">
                <a16:creationId xmlns:a16="http://schemas.microsoft.com/office/drawing/2014/main" xmlns="" id="{3C1DA2EC-D806-47EB-A77E-7E2FA16877CF}"/>
              </a:ext>
            </a:extLst>
          </p:cNvPr>
          <p:cNvGrpSpPr/>
          <p:nvPr/>
        </p:nvGrpSpPr>
        <p:grpSpPr>
          <a:xfrm>
            <a:off x="5147210" y="1029799"/>
            <a:ext cx="1897580" cy="611525"/>
            <a:chOff x="5000676" y="619760"/>
            <a:chExt cx="1897580" cy="611525"/>
          </a:xfrm>
          <a:solidFill>
            <a:srgbClr val="D23347"/>
          </a:solidFill>
        </p:grpSpPr>
        <p:sp>
          <p:nvSpPr>
            <p:cNvPr id="6" name="Rectangle: Rounded Corners 5">
              <a:extLst>
                <a:ext uri="{FF2B5EF4-FFF2-40B4-BE49-F238E27FC236}">
                  <a16:creationId xmlns:a16="http://schemas.microsoft.com/office/drawing/2014/main" xmlns="" id="{3A7B9035-ADE4-4748-912B-42BEFD5D521E}"/>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xmlns="" id="{935492F0-7BFF-440B-BDD9-3D9C42CF1BE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AutoShape 2" descr="Lesson Explainer: Aerobic Respiration | Nagwa">
            <a:extLst>
              <a:ext uri="{FF2B5EF4-FFF2-40B4-BE49-F238E27FC236}">
                <a16:creationId xmlns:a16="http://schemas.microsoft.com/office/drawing/2014/main" xmlns="" id="{B11C8CB5-0759-C6BA-125A-FF1FE460C1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ow Much Do You Know About Cellular Respiration?">
            <a:extLst>
              <a:ext uri="{FF2B5EF4-FFF2-40B4-BE49-F238E27FC236}">
                <a16:creationId xmlns:a16="http://schemas.microsoft.com/office/drawing/2014/main" xmlns="" id="{3A709662-432F-2437-206A-4B38BE35CF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3173" y="1756788"/>
            <a:ext cx="5933922" cy="3955948"/>
          </a:xfrm>
          <a:prstGeom prst="roundRect">
            <a:avLst>
              <a:gd name="adj" fmla="val 6426"/>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1BBF846-B664-9D44-7A0E-F2679B49474D}"/>
              </a:ext>
            </a:extLst>
          </p:cNvPr>
          <p:cNvSpPr txBox="1"/>
          <p:nvPr/>
        </p:nvSpPr>
        <p:spPr>
          <a:xfrm>
            <a:off x="798653" y="5816626"/>
            <a:ext cx="10637134" cy="946798"/>
          </a:xfrm>
          <a:prstGeom prst="rect">
            <a:avLst/>
          </a:prstGeom>
          <a:noFill/>
        </p:spPr>
        <p:txBody>
          <a:bodyPr wrap="square" rtlCol="0">
            <a:spAutoFit/>
          </a:bodyPr>
          <a:lstStyle>
            <a:defPPr>
              <a:defRPr lang="en-US"/>
            </a:defPPr>
            <a:lvl1pPr>
              <a:defRPr sz="2400" b="1">
                <a:solidFill>
                  <a:srgbClr val="C00000"/>
                </a:solidFill>
              </a:defRPr>
            </a:lvl1pPr>
          </a:lstStyle>
          <a:p>
            <a:pPr algn="ctr">
              <a:lnSpc>
                <a:spcPct val="120000"/>
              </a:lnSpc>
            </a:pPr>
            <a:r>
              <a:rPr lang="vi-VN" b="0" dirty="0">
                <a:solidFill>
                  <a:schemeClr val="tx1"/>
                </a:solidFill>
              </a:rPr>
              <a:t>Khí </a:t>
            </a:r>
            <a:r>
              <a:rPr lang="vi-VN" dirty="0">
                <a:solidFill>
                  <a:schemeClr val="tx1"/>
                </a:solidFill>
              </a:rPr>
              <a:t>oxygen</a:t>
            </a:r>
            <a:r>
              <a:rPr lang="vi-VN" b="0" dirty="0">
                <a:solidFill>
                  <a:schemeClr val="tx1"/>
                </a:solidFill>
              </a:rPr>
              <a:t> phân giải các phân tử chất hữu cơ (chủ yếu là </a:t>
            </a:r>
            <a:r>
              <a:rPr lang="vi-VN" dirty="0">
                <a:solidFill>
                  <a:schemeClr val="tx1"/>
                </a:solidFill>
              </a:rPr>
              <a:t>glucose</a:t>
            </a:r>
            <a:r>
              <a:rPr lang="vi-VN" b="0" dirty="0">
                <a:solidFill>
                  <a:schemeClr val="tx1"/>
                </a:solidFill>
              </a:rPr>
              <a:t>) thành khí </a:t>
            </a:r>
            <a:r>
              <a:rPr lang="vi-VN" dirty="0">
                <a:solidFill>
                  <a:schemeClr val="tx1"/>
                </a:solidFill>
              </a:rPr>
              <a:t>carbon dioxide </a:t>
            </a:r>
            <a:r>
              <a:rPr lang="vi-VN" b="0" dirty="0">
                <a:solidFill>
                  <a:schemeClr val="tx1"/>
                </a:solidFill>
              </a:rPr>
              <a:t>và </a:t>
            </a:r>
            <a:r>
              <a:rPr lang="vi-VN" dirty="0">
                <a:solidFill>
                  <a:schemeClr val="tx1"/>
                </a:solidFill>
              </a:rPr>
              <a:t>nước</a:t>
            </a:r>
            <a:r>
              <a:rPr lang="vi-VN" b="0" dirty="0">
                <a:solidFill>
                  <a:schemeClr val="tx1"/>
                </a:solidFill>
              </a:rPr>
              <a:t>, đồng thời cũng tạo ra năng lượng </a:t>
            </a:r>
            <a:r>
              <a:rPr lang="vi-VN" dirty="0">
                <a:solidFill>
                  <a:schemeClr val="tx1"/>
                </a:solidFill>
              </a:rPr>
              <a:t>ATP</a:t>
            </a:r>
            <a:r>
              <a:rPr lang="vi-VN" b="0" dirty="0">
                <a:solidFill>
                  <a:schemeClr val="tx1"/>
                </a:solidFill>
              </a:rPr>
              <a:t>.</a:t>
            </a:r>
            <a:endParaRPr lang="en-US" b="0" dirty="0">
              <a:solidFill>
                <a:schemeClr val="tx1"/>
              </a:solidFill>
            </a:endParaRPr>
          </a:p>
        </p:txBody>
      </p:sp>
    </p:spTree>
    <p:extLst>
      <p:ext uri="{BB962C8B-B14F-4D97-AF65-F5344CB8AC3E}">
        <p14:creationId xmlns:p14="http://schemas.microsoft.com/office/powerpoint/2010/main" val="32083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xmlns=""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xmlns=""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xmlns=""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xmlns=""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xmlns=""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xmlns=""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xmlns=""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xmlns=""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xmlns=""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xmlns=""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xmlns=""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xmlns=""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xmlns=""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xmlns=""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xmlns=""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xmlns=""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xmlns=""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xmlns=""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xmlns=""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xmlns=""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xmlns="" id="{D2D40F11-5FD4-4D93-9D77-35BFE2833AA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xmlns=""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xmlns=""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xmlns=""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xmlns=""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xmlns=""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xmlns=""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xmlns=""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xmlns=""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xmlns="" id="{321B18B4-5B1A-4CE9-A4C1-B3C3337D33BC}"/>
              </a:ext>
            </a:extLst>
          </p:cNvPr>
          <p:cNvSpPr txBox="1"/>
          <p:nvPr/>
        </p:nvSpPr>
        <p:spPr>
          <a:xfrm>
            <a:off x="1170364" y="6017931"/>
            <a:ext cx="8749140" cy="461665"/>
          </a:xfrm>
          <a:prstGeom prst="rect">
            <a:avLst/>
          </a:prstGeom>
          <a:noFill/>
        </p:spPr>
        <p:txBody>
          <a:bodyPr wrap="square" rtlCol="0">
            <a:spAutoFit/>
          </a:bodyPr>
          <a:lstStyle/>
          <a:p>
            <a:r>
              <a:rPr lang="vi-VN" sz="2400" b="1" dirty="0">
                <a:solidFill>
                  <a:srgbClr val="C00000"/>
                </a:solidFill>
              </a:rPr>
              <a:t>Nêu vai trò của quá trình hô hấp tế bào đối với cơ thể?</a:t>
            </a:r>
            <a:endParaRPr lang="en-US" sz="2400" b="1" dirty="0">
              <a:solidFill>
                <a:srgbClr val="C00000"/>
              </a:solidFill>
            </a:endParaRPr>
          </a:p>
        </p:txBody>
      </p:sp>
      <p:pic>
        <p:nvPicPr>
          <p:cNvPr id="34" name="Picture 33" descr="A picture containing text, vector graphics, toy, doll&#10;&#10;Description automatically generated">
            <a:extLst>
              <a:ext uri="{FF2B5EF4-FFF2-40B4-BE49-F238E27FC236}">
                <a16:creationId xmlns:a16="http://schemas.microsoft.com/office/drawing/2014/main" xmlns="" id="{99BFE080-DCC8-49F6-BF12-E6B140F87F2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99133927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3C2CB7E8-761F-4943-B399-EE1891ECFBA2}"/>
              </a:ext>
            </a:extLst>
          </p:cNvPr>
          <p:cNvGrpSpPr/>
          <p:nvPr/>
        </p:nvGrpSpPr>
        <p:grpSpPr>
          <a:xfrm>
            <a:off x="0" y="1161510"/>
            <a:ext cx="4399051" cy="3670553"/>
            <a:chOff x="0" y="1983326"/>
            <a:chExt cx="4399051" cy="3670553"/>
          </a:xfrm>
        </p:grpSpPr>
        <p:pic>
          <p:nvPicPr>
            <p:cNvPr id="3" name="Picture 2">
              <a:extLst>
                <a:ext uri="{FF2B5EF4-FFF2-40B4-BE49-F238E27FC236}">
                  <a16:creationId xmlns:a16="http://schemas.microsoft.com/office/drawing/2014/main" xmlns=""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xmlns=""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xmlns="" id="{9FCE8D02-1339-4BC5-B043-F04C9A872D7D}"/>
              </a:ext>
            </a:extLst>
          </p:cNvPr>
          <p:cNvGrpSpPr/>
          <p:nvPr/>
        </p:nvGrpSpPr>
        <p:grpSpPr>
          <a:xfrm>
            <a:off x="5768340" y="1261905"/>
            <a:ext cx="3958004" cy="3135979"/>
            <a:chOff x="5768340" y="2083721"/>
            <a:chExt cx="3958004" cy="3135979"/>
          </a:xfrm>
        </p:grpSpPr>
        <p:sp>
          <p:nvSpPr>
            <p:cNvPr id="32" name="Speech Bubble: Oval 31">
              <a:extLst>
                <a:ext uri="{FF2B5EF4-FFF2-40B4-BE49-F238E27FC236}">
                  <a16:creationId xmlns:a16="http://schemas.microsoft.com/office/drawing/2014/main" xmlns=""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xmlns=""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xmlns=""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xmlns="" id="{6940DB53-8457-4103-A3D7-1C81599BBD0E}"/>
              </a:ext>
            </a:extLst>
          </p:cNvPr>
          <p:cNvGrpSpPr/>
          <p:nvPr/>
        </p:nvGrpSpPr>
        <p:grpSpPr>
          <a:xfrm>
            <a:off x="4660065" y="943996"/>
            <a:ext cx="1098558" cy="1304173"/>
            <a:chOff x="4997442" y="3898430"/>
            <a:chExt cx="1098558" cy="1304173"/>
          </a:xfrm>
        </p:grpSpPr>
        <p:pic>
          <p:nvPicPr>
            <p:cNvPr id="6" name="Picture 10">
              <a:extLst>
                <a:ext uri="{FF2B5EF4-FFF2-40B4-BE49-F238E27FC236}">
                  <a16:creationId xmlns:a16="http://schemas.microsoft.com/office/drawing/2014/main" xmlns=""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xmlns=""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xmlns="" id="{72ACA43F-A783-463A-9BC1-3587DFC5675B}"/>
              </a:ext>
            </a:extLst>
          </p:cNvPr>
          <p:cNvGrpSpPr/>
          <p:nvPr/>
        </p:nvGrpSpPr>
        <p:grpSpPr>
          <a:xfrm>
            <a:off x="4359736" y="3633634"/>
            <a:ext cx="1262918" cy="1517755"/>
            <a:chOff x="5260303" y="5102278"/>
            <a:chExt cx="1262918" cy="1517755"/>
          </a:xfrm>
        </p:grpSpPr>
        <p:pic>
          <p:nvPicPr>
            <p:cNvPr id="7" name="Picture 15">
              <a:extLst>
                <a:ext uri="{FF2B5EF4-FFF2-40B4-BE49-F238E27FC236}">
                  <a16:creationId xmlns:a16="http://schemas.microsoft.com/office/drawing/2014/main" xmlns=""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xmlns=""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xmlns="" id="{3D5FAD43-07CA-497C-A57D-99D696A8A401}"/>
              </a:ext>
            </a:extLst>
          </p:cNvPr>
          <p:cNvGrpSpPr/>
          <p:nvPr/>
        </p:nvGrpSpPr>
        <p:grpSpPr>
          <a:xfrm>
            <a:off x="9832668" y="415579"/>
            <a:ext cx="1803623" cy="1056835"/>
            <a:chOff x="9726344" y="1237395"/>
            <a:chExt cx="1803623" cy="1056835"/>
          </a:xfrm>
        </p:grpSpPr>
        <p:pic>
          <p:nvPicPr>
            <p:cNvPr id="8" name="Picture 16">
              <a:extLst>
                <a:ext uri="{FF2B5EF4-FFF2-40B4-BE49-F238E27FC236}">
                  <a16:creationId xmlns:a16="http://schemas.microsoft.com/office/drawing/2014/main" xmlns=""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xmlns=""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xmlns="" id="{41FA6036-50BC-4B9C-A65D-0C8D38D2BF17}"/>
              </a:ext>
            </a:extLst>
          </p:cNvPr>
          <p:cNvGrpSpPr/>
          <p:nvPr/>
        </p:nvGrpSpPr>
        <p:grpSpPr>
          <a:xfrm>
            <a:off x="10087725" y="2077858"/>
            <a:ext cx="2015815" cy="1058651"/>
            <a:chOff x="9943312" y="2776487"/>
            <a:chExt cx="2015815" cy="1058651"/>
          </a:xfrm>
        </p:grpSpPr>
        <p:pic>
          <p:nvPicPr>
            <p:cNvPr id="9" name="Picture 17">
              <a:extLst>
                <a:ext uri="{FF2B5EF4-FFF2-40B4-BE49-F238E27FC236}">
                  <a16:creationId xmlns:a16="http://schemas.microsoft.com/office/drawing/2014/main" xmlns=""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xmlns=""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xmlns="" id="{1242C41C-B868-4657-8734-D0F46F5BD8F4}"/>
              </a:ext>
            </a:extLst>
          </p:cNvPr>
          <p:cNvGrpSpPr/>
          <p:nvPr/>
        </p:nvGrpSpPr>
        <p:grpSpPr>
          <a:xfrm>
            <a:off x="10320685" y="3923845"/>
            <a:ext cx="989485" cy="1394557"/>
            <a:chOff x="10229570" y="4170729"/>
            <a:chExt cx="989485" cy="1394557"/>
          </a:xfrm>
        </p:grpSpPr>
        <p:sp>
          <p:nvSpPr>
            <p:cNvPr id="14" name="TextBox 24">
              <a:extLst>
                <a:ext uri="{FF2B5EF4-FFF2-40B4-BE49-F238E27FC236}">
                  <a16:creationId xmlns:a16="http://schemas.microsoft.com/office/drawing/2014/main" xmlns=""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xmlns="" id="{D2D40F11-5FD4-4D93-9D77-35BFE2833AA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xmlns=""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xmlns=""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xmlns="" id="{1331F55B-21B6-486C-B9D0-16861A43FFCF}"/>
              </a:ext>
            </a:extLst>
          </p:cNvPr>
          <p:cNvSpPr txBox="1"/>
          <p:nvPr/>
        </p:nvSpPr>
        <p:spPr>
          <a:xfrm>
            <a:off x="146018" y="646404"/>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xmlns="" id="{3C03B192-8C43-4230-8C07-A455C4948916}"/>
              </a:ext>
            </a:extLst>
          </p:cNvPr>
          <p:cNvSpPr/>
          <p:nvPr/>
        </p:nvSpPr>
        <p:spPr>
          <a:xfrm>
            <a:off x="5707380" y="1359037"/>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xmlns="" id="{09613E29-20D1-4F7E-9239-D2AFF744DBAF}"/>
              </a:ext>
            </a:extLst>
          </p:cNvPr>
          <p:cNvSpPr/>
          <p:nvPr/>
        </p:nvSpPr>
        <p:spPr>
          <a:xfrm>
            <a:off x="5591175" y="3759709"/>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xmlns="" id="{0BBA131E-6EFC-49AD-9A89-35B07C081F97}"/>
              </a:ext>
            </a:extLst>
          </p:cNvPr>
          <p:cNvCxnSpPr/>
          <p:nvPr/>
        </p:nvCxnSpPr>
        <p:spPr>
          <a:xfrm>
            <a:off x="9544050" y="2633679"/>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xmlns="" id="{019F3056-D482-49A5-93E8-661D1581AB75}"/>
              </a:ext>
            </a:extLst>
          </p:cNvPr>
          <p:cNvSpPr/>
          <p:nvPr/>
        </p:nvSpPr>
        <p:spPr>
          <a:xfrm>
            <a:off x="9029700" y="1318668"/>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xmlns="" id="{EBCE9720-9E58-499F-B9C2-AF0BB39DEF3D}"/>
              </a:ext>
            </a:extLst>
          </p:cNvPr>
          <p:cNvSpPr/>
          <p:nvPr/>
        </p:nvSpPr>
        <p:spPr>
          <a:xfrm>
            <a:off x="8991600" y="3845434"/>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xmlns="" id="{35269021-F970-A5DE-230F-282D72DFCD92}"/>
              </a:ext>
            </a:extLst>
          </p:cNvPr>
          <p:cNvSpPr txBox="1"/>
          <p:nvPr/>
        </p:nvSpPr>
        <p:spPr>
          <a:xfrm>
            <a:off x="457647" y="5331212"/>
            <a:ext cx="10971691" cy="1391407"/>
          </a:xfrm>
          <a:prstGeom prst="rect">
            <a:avLst/>
          </a:prstGeom>
          <a:noFill/>
        </p:spPr>
        <p:txBody>
          <a:bodyPr wrap="square" rtlCol="0">
            <a:spAutoFit/>
          </a:bodyPr>
          <a:lstStyle>
            <a:defPPr>
              <a:defRPr lang="en-US"/>
            </a:defPPr>
            <a:lvl1pPr algn="ctr">
              <a:lnSpc>
                <a:spcPct val="120000"/>
              </a:lnSpc>
              <a:defRPr sz="2400" b="0"/>
            </a:lvl1pPr>
          </a:lstStyle>
          <a:p>
            <a:pPr algn="just"/>
            <a:r>
              <a:rPr lang="vi-VN" b="1" dirty="0">
                <a:solidFill>
                  <a:srgbClr val="FF0000"/>
                </a:solidFill>
              </a:rPr>
              <a:t>Vai trò: </a:t>
            </a:r>
            <a:r>
              <a:rPr lang="vi-VN" b="1" dirty="0"/>
              <a:t>Cung cấp O</a:t>
            </a:r>
            <a:r>
              <a:rPr lang="vi-VN" b="1" baseline="-25000" dirty="0"/>
              <a:t>2</a:t>
            </a:r>
            <a:r>
              <a:rPr lang="vi-VN" b="1" dirty="0"/>
              <a:t> cho các tế bào của cơ thể, từ đó oxi hóa các chất dinh dưỡng, tạo năng lượng cho các hoạt động sống của tế bào và cơ thể ngoài ra còn loại CO</a:t>
            </a:r>
            <a:r>
              <a:rPr lang="vi-VN" b="1" baseline="-25000" dirty="0"/>
              <a:t>2</a:t>
            </a:r>
            <a:r>
              <a:rPr lang="vi-VN" b="1" dirty="0"/>
              <a:t> do các tế bào thải ra khỏi cơ thể</a:t>
            </a:r>
            <a:endParaRPr lang="en-US" b="1" dirty="0"/>
          </a:p>
        </p:txBody>
      </p:sp>
    </p:spTree>
    <p:extLst>
      <p:ext uri="{BB962C8B-B14F-4D97-AF65-F5344CB8AC3E}">
        <p14:creationId xmlns:p14="http://schemas.microsoft.com/office/powerpoint/2010/main" val="41099035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07D1463-1B4B-40D2-A70B-42B4410D29D0}"/>
              </a:ext>
            </a:extLst>
          </p:cNvPr>
          <p:cNvGrpSpPr/>
          <p:nvPr/>
        </p:nvGrpSpPr>
        <p:grpSpPr>
          <a:xfrm>
            <a:off x="5160509" y="1724375"/>
            <a:ext cx="6759359" cy="4508957"/>
            <a:chOff x="2569836" y="1701225"/>
            <a:chExt cx="6759359" cy="4508957"/>
          </a:xfrm>
        </p:grpSpPr>
        <p:pic>
          <p:nvPicPr>
            <p:cNvPr id="2" name="Picture 1">
              <a:extLst>
                <a:ext uri="{FF2B5EF4-FFF2-40B4-BE49-F238E27FC236}">
                  <a16:creationId xmlns:a16="http://schemas.microsoft.com/office/drawing/2014/main" xmlns="" id="{4CEBC94F-77EE-4415-B1E8-AC0CBDDD1E84}"/>
                </a:ext>
              </a:extLst>
            </p:cNvPr>
            <p:cNvPicPr>
              <a:picLocks noChangeAspect="1"/>
            </p:cNvPicPr>
            <p:nvPr/>
          </p:nvPicPr>
          <p:blipFill>
            <a:blip r:embed="rId2"/>
            <a:stretch>
              <a:fillRect/>
            </a:stretch>
          </p:blipFill>
          <p:spPr>
            <a:xfrm>
              <a:off x="2569836" y="1701225"/>
              <a:ext cx="6759359" cy="4508957"/>
            </a:xfrm>
            <a:prstGeom prst="rect">
              <a:avLst/>
            </a:prstGeom>
          </p:spPr>
        </p:pic>
        <p:sp>
          <p:nvSpPr>
            <p:cNvPr id="3" name="Rectangle 2">
              <a:extLst>
                <a:ext uri="{FF2B5EF4-FFF2-40B4-BE49-F238E27FC236}">
                  <a16:creationId xmlns:a16="http://schemas.microsoft.com/office/drawing/2014/main" xmlns="" id="{EFE0378F-F064-414E-B987-1CC3DAB6B089}"/>
                </a:ext>
              </a:extLst>
            </p:cNvPr>
            <p:cNvSpPr/>
            <p:nvPr/>
          </p:nvSpPr>
          <p:spPr>
            <a:xfrm>
              <a:off x="4925568" y="1993392"/>
              <a:ext cx="3401568" cy="384048"/>
            </a:xfrm>
            <a:prstGeom prst="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6F51BDC-79C5-4C85-878B-BD863B739FF2}"/>
                </a:ext>
              </a:extLst>
            </p:cNvPr>
            <p:cNvSpPr txBox="1"/>
            <p:nvPr/>
          </p:nvSpPr>
          <p:spPr>
            <a:xfrm>
              <a:off x="5525262" y="1977330"/>
              <a:ext cx="2202180" cy="400110"/>
            </a:xfrm>
            <a:prstGeom prst="rect">
              <a:avLst/>
            </a:prstGeom>
            <a:noFill/>
          </p:spPr>
          <p:txBody>
            <a:bodyPr wrap="square" rtlCol="0">
              <a:spAutoFit/>
            </a:bodyPr>
            <a:lstStyle/>
            <a:p>
              <a:r>
                <a:rPr lang="vi-VN" sz="2000" b="1">
                  <a:solidFill>
                    <a:schemeClr val="bg1"/>
                  </a:solidFill>
                </a:rPr>
                <a:t>HÔ HẤP TẾ BÀO</a:t>
              </a:r>
              <a:endParaRPr lang="en-US" sz="2000" b="1">
                <a:solidFill>
                  <a:schemeClr val="bg1"/>
                </a:solidFill>
              </a:endParaRPr>
            </a:p>
          </p:txBody>
        </p:sp>
        <p:sp>
          <p:nvSpPr>
            <p:cNvPr id="5" name="Rectangle 4">
              <a:extLst>
                <a:ext uri="{FF2B5EF4-FFF2-40B4-BE49-F238E27FC236}">
                  <a16:creationId xmlns:a16="http://schemas.microsoft.com/office/drawing/2014/main" xmlns="" id="{902ED0FB-868E-4F46-86AB-496CFB38E350}"/>
                </a:ext>
              </a:extLst>
            </p:cNvPr>
            <p:cNvSpPr/>
            <p:nvPr/>
          </p:nvSpPr>
          <p:spPr>
            <a:xfrm>
              <a:off x="3303270" y="1977330"/>
              <a:ext cx="430530" cy="163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FE76C43D-6A8D-4A97-BAE1-F8DB26E65529}"/>
                </a:ext>
              </a:extLst>
            </p:cNvPr>
            <p:cNvSpPr txBox="1"/>
            <p:nvPr/>
          </p:nvSpPr>
          <p:spPr>
            <a:xfrm>
              <a:off x="3067812" y="1854482"/>
              <a:ext cx="962025" cy="338554"/>
            </a:xfrm>
            <a:prstGeom prst="rect">
              <a:avLst/>
            </a:prstGeom>
            <a:noFill/>
          </p:spPr>
          <p:txBody>
            <a:bodyPr wrap="square" rtlCol="0">
              <a:spAutoFit/>
            </a:bodyPr>
            <a:lstStyle/>
            <a:p>
              <a:r>
                <a:rPr lang="vi-VN" sz="1600">
                  <a:solidFill>
                    <a:schemeClr val="bg2">
                      <a:lumMod val="25000"/>
                    </a:schemeClr>
                  </a:solidFill>
                </a:rPr>
                <a:t>Tế bào</a:t>
              </a:r>
              <a:endParaRPr lang="en-US" sz="1600">
                <a:solidFill>
                  <a:schemeClr val="bg2">
                    <a:lumMod val="25000"/>
                  </a:schemeClr>
                </a:solidFill>
              </a:endParaRPr>
            </a:p>
          </p:txBody>
        </p:sp>
        <p:sp>
          <p:nvSpPr>
            <p:cNvPr id="7" name="Rectangle 6">
              <a:extLst>
                <a:ext uri="{FF2B5EF4-FFF2-40B4-BE49-F238E27FC236}">
                  <a16:creationId xmlns:a16="http://schemas.microsoft.com/office/drawing/2014/main" xmlns="" id="{45353455-8A78-4398-91F7-A87DCDC75D66}"/>
                </a:ext>
              </a:extLst>
            </p:cNvPr>
            <p:cNvSpPr/>
            <p:nvPr/>
          </p:nvSpPr>
          <p:spPr>
            <a:xfrm>
              <a:off x="4189095" y="2592705"/>
              <a:ext cx="852805" cy="131445"/>
            </a:xfrm>
            <a:prstGeom prst="rect">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3E4DDD6-69B0-45D5-881C-930F4246C164}"/>
                </a:ext>
              </a:extLst>
            </p:cNvPr>
            <p:cNvSpPr txBox="1"/>
            <p:nvPr/>
          </p:nvSpPr>
          <p:spPr>
            <a:xfrm>
              <a:off x="4361496" y="2535316"/>
              <a:ext cx="508001" cy="246221"/>
            </a:xfrm>
            <a:prstGeom prst="rect">
              <a:avLst/>
            </a:prstGeom>
            <a:noFill/>
          </p:spPr>
          <p:txBody>
            <a:bodyPr wrap="square" rtlCol="0">
              <a:spAutoFit/>
            </a:bodyPr>
            <a:lstStyle/>
            <a:p>
              <a:r>
                <a:rPr lang="vi-VN" sz="1000">
                  <a:solidFill>
                    <a:schemeClr val="bg1"/>
                  </a:solidFill>
                </a:rPr>
                <a:t>Ti thể</a:t>
              </a:r>
              <a:endParaRPr lang="en-US" sz="1000">
                <a:solidFill>
                  <a:schemeClr val="bg1"/>
                </a:solidFill>
              </a:endParaRPr>
            </a:p>
          </p:txBody>
        </p:sp>
      </p:grpSp>
      <p:grpSp>
        <p:nvGrpSpPr>
          <p:cNvPr id="10" name="Group 9">
            <a:extLst>
              <a:ext uri="{FF2B5EF4-FFF2-40B4-BE49-F238E27FC236}">
                <a16:creationId xmlns:a16="http://schemas.microsoft.com/office/drawing/2014/main" xmlns="" id="{D732D7B0-33E8-451B-BC6E-7BB53336B657}"/>
              </a:ext>
            </a:extLst>
          </p:cNvPr>
          <p:cNvGrpSpPr/>
          <p:nvPr/>
        </p:nvGrpSpPr>
        <p:grpSpPr>
          <a:xfrm>
            <a:off x="3067291" y="0"/>
            <a:ext cx="6057418" cy="897323"/>
            <a:chOff x="2588871" y="-1"/>
            <a:chExt cx="6057418" cy="897323"/>
          </a:xfrm>
        </p:grpSpPr>
        <p:sp>
          <p:nvSpPr>
            <p:cNvPr id="11" name="Trapezoid 10">
              <a:extLst>
                <a:ext uri="{FF2B5EF4-FFF2-40B4-BE49-F238E27FC236}">
                  <a16:creationId xmlns:a16="http://schemas.microsoft.com/office/drawing/2014/main" xmlns="" id="{7839E6F5-C41C-41FD-8E59-51F3ED1C5B8A}"/>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89A12923-D803-4BDB-AEAE-897CD9C7DBF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3" name="TextBox 12">
            <a:extLst>
              <a:ext uri="{FF2B5EF4-FFF2-40B4-BE49-F238E27FC236}">
                <a16:creationId xmlns:a16="http://schemas.microsoft.com/office/drawing/2014/main" xmlns="" id="{52668AC5-F28C-44DD-A2FC-1C9817CB15DF}"/>
              </a:ext>
            </a:extLst>
          </p:cNvPr>
          <p:cNvSpPr txBox="1"/>
          <p:nvPr/>
        </p:nvSpPr>
        <p:spPr>
          <a:xfrm>
            <a:off x="359127" y="1533154"/>
            <a:ext cx="4733246" cy="4196918"/>
          </a:xfrm>
          <a:prstGeom prst="rect">
            <a:avLst/>
          </a:prstGeom>
          <a:noFill/>
        </p:spPr>
        <p:txBody>
          <a:bodyPr wrap="square" rtlCol="0">
            <a:spAutoFit/>
          </a:bodyPr>
          <a:lstStyle/>
          <a:p>
            <a:pPr algn="just">
              <a:lnSpc>
                <a:spcPct val="120000"/>
              </a:lnSpc>
            </a:pPr>
            <a:r>
              <a:rPr lang="vi-VN" sz="3200" b="1" dirty="0"/>
              <a:t>Như vậy:</a:t>
            </a:r>
          </a:p>
          <a:p>
            <a:pPr algn="just">
              <a:lnSpc>
                <a:spcPct val="120000"/>
              </a:lnSpc>
            </a:pPr>
            <a:r>
              <a:rPr lang="vi-VN" sz="2400" dirty="0"/>
              <a:t>       Nhờ quá trình hô hấp tế bào với sự tham gia của khí </a:t>
            </a:r>
            <a:r>
              <a:rPr lang="vi-VN" sz="2400" b="1" dirty="0">
                <a:solidFill>
                  <a:srgbClr val="00486D"/>
                </a:solidFill>
              </a:rPr>
              <a:t>oxygen</a:t>
            </a:r>
            <a:r>
              <a:rPr lang="vi-VN" sz="2400" dirty="0">
                <a:solidFill>
                  <a:schemeClr val="bg2">
                    <a:lumMod val="25000"/>
                  </a:schemeClr>
                </a:solidFill>
              </a:rPr>
              <a:t> </a:t>
            </a:r>
            <a:r>
              <a:rPr lang="vi-VN" sz="2400" dirty="0"/>
              <a:t>mà các phân tử chất hữu cơ </a:t>
            </a:r>
            <a:r>
              <a:rPr lang="vi-VN" sz="2400" b="1" dirty="0">
                <a:solidFill>
                  <a:srgbClr val="D23347"/>
                </a:solidFill>
              </a:rPr>
              <a:t>(chủ yếu là glucose)</a:t>
            </a:r>
            <a:r>
              <a:rPr lang="vi-VN" sz="2400" dirty="0">
                <a:solidFill>
                  <a:schemeClr val="bg2">
                    <a:lumMod val="25000"/>
                  </a:schemeClr>
                </a:solidFill>
              </a:rPr>
              <a:t> </a:t>
            </a:r>
            <a:r>
              <a:rPr lang="vi-VN" sz="2400" dirty="0"/>
              <a:t>được phân giải thành khí </a:t>
            </a:r>
            <a:r>
              <a:rPr lang="vi-VN" sz="2400" b="1" dirty="0">
                <a:solidFill>
                  <a:srgbClr val="00486D"/>
                </a:solidFill>
              </a:rPr>
              <a:t>carbon dioxide và nước</a:t>
            </a:r>
            <a:r>
              <a:rPr lang="vi-VN" sz="2400" dirty="0">
                <a:solidFill>
                  <a:schemeClr val="bg2">
                    <a:lumMod val="25000"/>
                  </a:schemeClr>
                </a:solidFill>
              </a:rPr>
              <a:t>, </a:t>
            </a:r>
            <a:r>
              <a:rPr lang="vi-VN" sz="2400" dirty="0"/>
              <a:t>đồng thời </a:t>
            </a:r>
            <a:r>
              <a:rPr lang="vi-VN" sz="2400" b="1" dirty="0">
                <a:solidFill>
                  <a:srgbClr val="D23347"/>
                </a:solidFill>
              </a:rPr>
              <a:t>tạo ra năng lượng ATP</a:t>
            </a:r>
            <a:r>
              <a:rPr lang="vi-VN" sz="2400" dirty="0">
                <a:solidFill>
                  <a:schemeClr val="bg2">
                    <a:lumMod val="25000"/>
                  </a:schemeClr>
                </a:solidFill>
              </a:rPr>
              <a:t> </a:t>
            </a:r>
            <a:r>
              <a:rPr lang="vi-VN" sz="2400" dirty="0"/>
              <a:t>cung cấp cho các hoạt động của tế bào.</a:t>
            </a:r>
            <a:endParaRPr lang="en-US" sz="2400" dirty="0"/>
          </a:p>
        </p:txBody>
      </p:sp>
    </p:spTree>
    <p:extLst>
      <p:ext uri="{BB962C8B-B14F-4D97-AF65-F5344CB8AC3E}">
        <p14:creationId xmlns:p14="http://schemas.microsoft.com/office/powerpoint/2010/main" val="3473970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335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732D7B0-33E8-451B-BC6E-7BB53336B657}"/>
              </a:ext>
            </a:extLst>
          </p:cNvPr>
          <p:cNvGrpSpPr/>
          <p:nvPr/>
        </p:nvGrpSpPr>
        <p:grpSpPr>
          <a:xfrm>
            <a:off x="3067291" y="0"/>
            <a:ext cx="6057418" cy="897323"/>
            <a:chOff x="2588871" y="-1"/>
            <a:chExt cx="6057418" cy="897323"/>
          </a:xfrm>
        </p:grpSpPr>
        <p:sp>
          <p:nvSpPr>
            <p:cNvPr id="11" name="Trapezoid 10">
              <a:extLst>
                <a:ext uri="{FF2B5EF4-FFF2-40B4-BE49-F238E27FC236}">
                  <a16:creationId xmlns:a16="http://schemas.microsoft.com/office/drawing/2014/main" xmlns="" id="{7839E6F5-C41C-41FD-8E59-51F3ED1C5B8A}"/>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89A12923-D803-4BDB-AEAE-897CD9C7DBF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4" name="AutoShape 4" descr="Cellular Respiration in Humans | Download Scientific Diagram">
            <a:extLst>
              <a:ext uri="{FF2B5EF4-FFF2-40B4-BE49-F238E27FC236}">
                <a16:creationId xmlns:a16="http://schemas.microsoft.com/office/drawing/2014/main" xmlns="" id="{8F156605-ECF6-7393-9D7D-8C4CD2EB34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Difference Between Photosynthesis and Cellular Respiration - Pediaa.Com">
            <a:extLst>
              <a:ext uri="{FF2B5EF4-FFF2-40B4-BE49-F238E27FC236}">
                <a16:creationId xmlns:a16="http://schemas.microsoft.com/office/drawing/2014/main" xmlns="" id="{45A89CE9-7D11-BC6C-695D-39ECE9FD2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26" y="1371642"/>
            <a:ext cx="4695129" cy="35559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80F53828-9117-C81B-6B9C-A3E3333B22C5}"/>
              </a:ext>
            </a:extLst>
          </p:cNvPr>
          <p:cNvSpPr txBox="1"/>
          <p:nvPr/>
        </p:nvSpPr>
        <p:spPr>
          <a:xfrm>
            <a:off x="524884" y="5149412"/>
            <a:ext cx="10837431" cy="1389996"/>
          </a:xfrm>
          <a:prstGeom prst="rect">
            <a:avLst/>
          </a:prstGeom>
          <a:noFill/>
        </p:spPr>
        <p:txBody>
          <a:bodyPr wrap="square" rtlCol="0">
            <a:spAutoFit/>
          </a:bodyPr>
          <a:lstStyle>
            <a:defPPr>
              <a:defRPr lang="en-US"/>
            </a:defPPr>
            <a:lvl1pPr algn="just">
              <a:lnSpc>
                <a:spcPct val="120000"/>
              </a:lnSpc>
              <a:defRPr sz="2400" b="1">
                <a:solidFill>
                  <a:srgbClr val="FF0000"/>
                </a:solidFill>
              </a:defRPr>
            </a:lvl1pPr>
          </a:lstStyle>
          <a:p>
            <a:pPr marL="342900" indent="-342900">
              <a:buFont typeface="Courier New" panose="02070309020205020404" pitchFamily="49" charset="0"/>
              <a:buChar char="o"/>
            </a:pPr>
            <a:r>
              <a:rPr lang="vi-VN" b="0" dirty="0">
                <a:solidFill>
                  <a:schemeClr val="tx1"/>
                </a:solidFill>
              </a:rPr>
              <a:t>Hô hấp tế bào xảy ra ở </a:t>
            </a:r>
            <a:r>
              <a:rPr lang="vi-VN" dirty="0">
                <a:solidFill>
                  <a:srgbClr val="C00000"/>
                </a:solidFill>
              </a:rPr>
              <a:t>ti thể.</a:t>
            </a:r>
          </a:p>
          <a:p>
            <a:pPr marL="342900" indent="-342900">
              <a:buFont typeface="Courier New" panose="02070309020205020404" pitchFamily="49" charset="0"/>
              <a:buChar char="o"/>
            </a:pPr>
            <a:r>
              <a:rPr lang="vi-VN" b="0" dirty="0">
                <a:solidFill>
                  <a:schemeClr val="tx1"/>
                </a:solidFill>
              </a:rPr>
              <a:t>Ở đa số </a:t>
            </a:r>
            <a:r>
              <a:rPr lang="vi-VN" dirty="0">
                <a:solidFill>
                  <a:schemeClr val="tx1"/>
                </a:solidFill>
              </a:rPr>
              <a:t>thực vật</a:t>
            </a:r>
            <a:r>
              <a:rPr lang="vi-VN" b="0" dirty="0">
                <a:solidFill>
                  <a:schemeClr val="tx1"/>
                </a:solidFill>
              </a:rPr>
              <a:t>, glucose được tổng hợp từ quá trình </a:t>
            </a:r>
            <a:r>
              <a:rPr lang="vi-VN" dirty="0">
                <a:solidFill>
                  <a:schemeClr val="tx1"/>
                </a:solidFill>
              </a:rPr>
              <a:t>quang hợp</a:t>
            </a:r>
            <a:r>
              <a:rPr lang="vi-VN" b="0" dirty="0">
                <a:solidFill>
                  <a:schemeClr val="tx1"/>
                </a:solidFill>
              </a:rPr>
              <a:t>; </a:t>
            </a:r>
          </a:p>
          <a:p>
            <a:pPr marL="342900" indent="-342900">
              <a:buFont typeface="Courier New" panose="02070309020205020404" pitchFamily="49" charset="0"/>
              <a:buChar char="o"/>
            </a:pPr>
            <a:r>
              <a:rPr lang="vi-VN" b="0" dirty="0">
                <a:solidFill>
                  <a:schemeClr val="tx1"/>
                </a:solidFill>
              </a:rPr>
              <a:t>Ở </a:t>
            </a:r>
            <a:r>
              <a:rPr lang="vi-VN" dirty="0">
                <a:solidFill>
                  <a:schemeClr val="tx1"/>
                </a:solidFill>
              </a:rPr>
              <a:t>động vật</a:t>
            </a:r>
            <a:r>
              <a:rPr lang="vi-VN" b="0" dirty="0">
                <a:solidFill>
                  <a:schemeClr val="tx1"/>
                </a:solidFill>
              </a:rPr>
              <a:t>, tế bào lấy glucose từ quá trình </a:t>
            </a:r>
            <a:r>
              <a:rPr lang="vi-VN" dirty="0">
                <a:solidFill>
                  <a:schemeClr val="tx1"/>
                </a:solidFill>
              </a:rPr>
              <a:t>phân giải thức ăn</a:t>
            </a:r>
            <a:r>
              <a:rPr lang="vi-VN" b="0" dirty="0">
                <a:solidFill>
                  <a:schemeClr val="tx1"/>
                </a:solidFill>
              </a:rPr>
              <a:t>.</a:t>
            </a:r>
            <a:endParaRPr lang="en-US" b="0" dirty="0">
              <a:solidFill>
                <a:schemeClr val="tx1"/>
              </a:solidFill>
            </a:endParaRPr>
          </a:p>
        </p:txBody>
      </p:sp>
      <p:pic>
        <p:nvPicPr>
          <p:cNvPr id="4106" name="Picture 10" descr="What is cellular respiration? | Socratic">
            <a:extLst>
              <a:ext uri="{FF2B5EF4-FFF2-40B4-BE49-F238E27FC236}">
                <a16:creationId xmlns:a16="http://schemas.microsoft.com/office/drawing/2014/main" xmlns="" id="{0E648ACD-53A0-AE7E-E20C-1692AC6D3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392" y="1013590"/>
            <a:ext cx="5881233" cy="3920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3C71A449-2A0C-9394-C279-2098E2F695EC}"/>
              </a:ext>
            </a:extLst>
          </p:cNvPr>
          <p:cNvSpPr txBox="1"/>
          <p:nvPr/>
        </p:nvSpPr>
        <p:spPr>
          <a:xfrm>
            <a:off x="9880756" y="4302511"/>
            <a:ext cx="1481559" cy="369332"/>
          </a:xfrm>
          <a:prstGeom prst="rect">
            <a:avLst/>
          </a:prstGeom>
          <a:noFill/>
        </p:spPr>
        <p:txBody>
          <a:bodyPr wrap="square" rtlCol="0">
            <a:spAutoFit/>
          </a:bodyPr>
          <a:lstStyle/>
          <a:p>
            <a:r>
              <a:rPr lang="vi-VN" b="1" dirty="0"/>
              <a:t>Ti thể</a:t>
            </a:r>
            <a:endParaRPr lang="en-US" b="1" dirty="0"/>
          </a:p>
        </p:txBody>
      </p:sp>
    </p:spTree>
    <p:extLst>
      <p:ext uri="{BB962C8B-B14F-4D97-AF65-F5344CB8AC3E}">
        <p14:creationId xmlns:p14="http://schemas.microsoft.com/office/powerpoint/2010/main" val="34957190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EFE9F61E-8548-4B86-A558-2E4632D5D223}"/>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xmlns="" id="{0718CA1E-5A02-4601-9EC1-0690E7421103}"/>
              </a:ext>
            </a:extLst>
          </p:cNvPr>
          <p:cNvSpPr/>
          <p:nvPr/>
        </p:nvSpPr>
        <p:spPr>
          <a:xfrm>
            <a:off x="0" y="2961861"/>
            <a:ext cx="12188952" cy="154056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C21FB1F-8460-4E9A-9648-F091ED3CBB15}"/>
              </a:ext>
            </a:extLst>
          </p:cNvPr>
          <p:cNvSpPr txBox="1"/>
          <p:nvPr/>
        </p:nvSpPr>
        <p:spPr>
          <a:xfrm>
            <a:off x="978143" y="3189641"/>
            <a:ext cx="10232666" cy="1231619"/>
          </a:xfrm>
          <a:prstGeom prst="rect">
            <a:avLst/>
          </a:prstGeom>
          <a:noFill/>
        </p:spPr>
        <p:txBody>
          <a:bodyPr wrap="square" rtlCol="0">
            <a:spAutoFit/>
          </a:bodyPr>
          <a:lstStyle/>
          <a:p>
            <a:pPr algn="ctr">
              <a:lnSpc>
                <a:spcPct val="120000"/>
              </a:lnSpc>
            </a:pPr>
            <a:r>
              <a:rPr lang="vi-VN" sz="3200" b="1" dirty="0">
                <a:solidFill>
                  <a:schemeClr val="bg1"/>
                </a:solidFill>
              </a:rPr>
              <a:t>MỐI QUAN HỆ GIỮA TỔNG HỢP VÀ PHÂN GIẢI CHẤT HỮU CƠ Ở TẾ BÀO</a:t>
            </a:r>
            <a:endParaRPr lang="en-US" sz="3200" b="1" dirty="0">
              <a:solidFill>
                <a:schemeClr val="bg1"/>
              </a:solidFill>
            </a:endParaRPr>
          </a:p>
        </p:txBody>
      </p:sp>
      <p:sp>
        <p:nvSpPr>
          <p:cNvPr id="6" name="Rectangle: Top Corners Snipped 5">
            <a:extLst>
              <a:ext uri="{FF2B5EF4-FFF2-40B4-BE49-F238E27FC236}">
                <a16:creationId xmlns:a16="http://schemas.microsoft.com/office/drawing/2014/main" xmlns="" id="{7E4FD048-9728-41C6-A65F-F8FFB39A704F}"/>
              </a:ext>
            </a:extLst>
          </p:cNvPr>
          <p:cNvSpPr/>
          <p:nvPr/>
        </p:nvSpPr>
        <p:spPr>
          <a:xfrm>
            <a:off x="5229098" y="2154368"/>
            <a:ext cx="1730756" cy="954107"/>
          </a:xfrm>
          <a:prstGeom prst="snip2SameRect">
            <a:avLst>
              <a:gd name="adj1" fmla="val 13472"/>
              <a:gd name="adj2" fmla="val 0"/>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Tree>
    <p:extLst>
      <p:ext uri="{BB962C8B-B14F-4D97-AF65-F5344CB8AC3E}">
        <p14:creationId xmlns:p14="http://schemas.microsoft.com/office/powerpoint/2010/main" val="419889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B14E38D-DCAD-4EF3-90BA-51805352F205}"/>
              </a:ext>
            </a:extLst>
          </p:cNvPr>
          <p:cNvSpPr txBox="1"/>
          <p:nvPr/>
        </p:nvSpPr>
        <p:spPr>
          <a:xfrm>
            <a:off x="1329886" y="325898"/>
            <a:ext cx="10221648" cy="1389996"/>
          </a:xfrm>
          <a:prstGeom prst="rect">
            <a:avLst/>
          </a:prstGeom>
          <a:noFill/>
        </p:spPr>
        <p:txBody>
          <a:bodyPr wrap="square" rtlCol="0">
            <a:spAutoFit/>
          </a:bodyPr>
          <a:lstStyle/>
          <a:p>
            <a:pPr algn="just">
              <a:lnSpc>
                <a:spcPct val="120000"/>
              </a:lnSpc>
            </a:pPr>
            <a:r>
              <a:rPr lang="vi-VN" sz="2400" dirty="0"/>
              <a:t>Đọc thông tin trong mục II, sử dụng các cụm từ: </a:t>
            </a:r>
          </a:p>
          <a:p>
            <a:pPr algn="just">
              <a:lnSpc>
                <a:spcPct val="120000"/>
              </a:lnSpc>
            </a:pPr>
            <a:r>
              <a:rPr lang="vi-VN" sz="2400" b="1" dirty="0">
                <a:solidFill>
                  <a:srgbClr val="D23347"/>
                </a:solidFill>
              </a:rPr>
              <a:t>Glucose</a:t>
            </a:r>
            <a:r>
              <a:rPr lang="vi-VN" sz="2400" dirty="0">
                <a:solidFill>
                  <a:schemeClr val="bg2">
                    <a:lumMod val="25000"/>
                  </a:schemeClr>
                </a:solidFill>
              </a:rPr>
              <a:t>, </a:t>
            </a:r>
            <a:r>
              <a:rPr lang="vi-VN" sz="2400" b="1" dirty="0">
                <a:solidFill>
                  <a:srgbClr val="255B01"/>
                </a:solidFill>
              </a:rPr>
              <a:t>Carbon dioxide</a:t>
            </a:r>
            <a:r>
              <a:rPr lang="vi-VN" sz="2400" dirty="0">
                <a:solidFill>
                  <a:schemeClr val="bg2">
                    <a:lumMod val="25000"/>
                  </a:schemeClr>
                </a:solidFill>
              </a:rPr>
              <a:t>, </a:t>
            </a:r>
            <a:r>
              <a:rPr lang="vi-VN" sz="2400" b="1" dirty="0">
                <a:solidFill>
                  <a:srgbClr val="FF3300"/>
                </a:solidFill>
              </a:rPr>
              <a:t>ATP</a:t>
            </a:r>
            <a:r>
              <a:rPr lang="vi-VN" sz="2400" dirty="0">
                <a:solidFill>
                  <a:schemeClr val="bg2">
                    <a:lumMod val="25000"/>
                  </a:schemeClr>
                </a:solidFill>
              </a:rPr>
              <a:t>, </a:t>
            </a:r>
            <a:r>
              <a:rPr lang="vi-VN" sz="2400" b="1" dirty="0">
                <a:solidFill>
                  <a:srgbClr val="00486D"/>
                </a:solidFill>
              </a:rPr>
              <a:t>Nước</a:t>
            </a:r>
            <a:r>
              <a:rPr lang="vi-VN" sz="2400" dirty="0">
                <a:solidFill>
                  <a:srgbClr val="00486D"/>
                </a:solidFill>
              </a:rPr>
              <a:t>, </a:t>
            </a:r>
            <a:r>
              <a:rPr lang="vi-VN" sz="2400" b="1" dirty="0">
                <a:solidFill>
                  <a:srgbClr val="3E84A6"/>
                </a:solidFill>
              </a:rPr>
              <a:t>Oxygen</a:t>
            </a:r>
            <a:r>
              <a:rPr lang="vi-VN" sz="2400" dirty="0">
                <a:solidFill>
                  <a:srgbClr val="00486D"/>
                </a:solidFill>
              </a:rPr>
              <a:t> </a:t>
            </a:r>
            <a:r>
              <a:rPr lang="vi-VN" sz="2400" dirty="0">
                <a:solidFill>
                  <a:schemeClr val="bg2">
                    <a:lumMod val="25000"/>
                  </a:schemeClr>
                </a:solidFill>
              </a:rPr>
              <a:t>t</a:t>
            </a:r>
            <a:r>
              <a:rPr lang="vi-VN" sz="2400" dirty="0"/>
              <a:t>hay thế cho các dấu (?) trong các phương trình dưới đây.</a:t>
            </a:r>
            <a:endParaRPr lang="en-US" sz="2400" dirty="0"/>
          </a:p>
        </p:txBody>
      </p:sp>
      <p:pic>
        <p:nvPicPr>
          <p:cNvPr id="3" name="Picture 2" descr="A picture containing text, vector graphics, toy, doll&#10;&#10;Description automatically generated">
            <a:extLst>
              <a:ext uri="{FF2B5EF4-FFF2-40B4-BE49-F238E27FC236}">
                <a16:creationId xmlns:a16="http://schemas.microsoft.com/office/drawing/2014/main" xmlns="" id="{8F2EB2BA-BEB6-4060-8E83-F6D8218E5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43" t="8470" r="9055" b="15882"/>
          <a:stretch/>
        </p:blipFill>
        <p:spPr>
          <a:xfrm>
            <a:off x="234166" y="325898"/>
            <a:ext cx="915735" cy="1082372"/>
          </a:xfrm>
          <a:prstGeom prst="rect">
            <a:avLst/>
          </a:prstGeom>
        </p:spPr>
      </p:pic>
      <p:grpSp>
        <p:nvGrpSpPr>
          <p:cNvPr id="4" name="Group 3">
            <a:extLst>
              <a:ext uri="{FF2B5EF4-FFF2-40B4-BE49-F238E27FC236}">
                <a16:creationId xmlns:a16="http://schemas.microsoft.com/office/drawing/2014/main" xmlns="" id="{1063BF3A-1E5F-4FE2-8C11-63A1721ABD81}"/>
              </a:ext>
            </a:extLst>
          </p:cNvPr>
          <p:cNvGrpSpPr/>
          <p:nvPr/>
        </p:nvGrpSpPr>
        <p:grpSpPr>
          <a:xfrm>
            <a:off x="5146857" y="3425515"/>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xmlns="" id="{A51FA549-ADEA-4584-9250-80FB2E5DA03A}"/>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xmlns="" id="{F9F77A04-5495-47FC-BF18-C07F6E632909}"/>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7" name="Group 16">
            <a:extLst>
              <a:ext uri="{FF2B5EF4-FFF2-40B4-BE49-F238E27FC236}">
                <a16:creationId xmlns:a16="http://schemas.microsoft.com/office/drawing/2014/main" xmlns="" id="{603B3C27-1FA5-4214-8441-638D9F76E8C2}"/>
              </a:ext>
            </a:extLst>
          </p:cNvPr>
          <p:cNvGrpSpPr/>
          <p:nvPr/>
        </p:nvGrpSpPr>
        <p:grpSpPr>
          <a:xfrm>
            <a:off x="3543011" y="1812770"/>
            <a:ext cx="5051593" cy="1370888"/>
            <a:chOff x="3564337" y="1595315"/>
            <a:chExt cx="5051593" cy="1370888"/>
          </a:xfrm>
        </p:grpSpPr>
        <p:grpSp>
          <p:nvGrpSpPr>
            <p:cNvPr id="11" name="Group 10">
              <a:extLst>
                <a:ext uri="{FF2B5EF4-FFF2-40B4-BE49-F238E27FC236}">
                  <a16:creationId xmlns:a16="http://schemas.microsoft.com/office/drawing/2014/main" xmlns="" id="{34F617A3-BE41-4B69-9035-33DBDC80C306}"/>
                </a:ext>
              </a:extLst>
            </p:cNvPr>
            <p:cNvGrpSpPr/>
            <p:nvPr/>
          </p:nvGrpSpPr>
          <p:grpSpPr>
            <a:xfrm>
              <a:off x="3564337" y="1595315"/>
              <a:ext cx="5051593" cy="510599"/>
              <a:chOff x="2080727" y="1686560"/>
              <a:chExt cx="5051593" cy="510599"/>
            </a:xfrm>
          </p:grpSpPr>
          <p:sp>
            <p:nvSpPr>
              <p:cNvPr id="7" name="TextBox 6">
                <a:extLst>
                  <a:ext uri="{FF2B5EF4-FFF2-40B4-BE49-F238E27FC236}">
                    <a16:creationId xmlns:a16="http://schemas.microsoft.com/office/drawing/2014/main" xmlns="" id="{74A76F97-3FE8-4DB3-9A38-95D91BBA71D3}"/>
                  </a:ext>
                </a:extLst>
              </p:cNvPr>
              <p:cNvSpPr txBox="1"/>
              <p:nvPr/>
            </p:nvSpPr>
            <p:spPr>
              <a:xfrm>
                <a:off x="2080727" y="1735494"/>
                <a:ext cx="5051593" cy="461665"/>
              </a:xfrm>
              <a:prstGeom prst="rect">
                <a:avLst/>
              </a:prstGeom>
              <a:noFill/>
            </p:spPr>
            <p:txBody>
              <a:bodyPr wrap="square" rtlCol="0">
                <a:spAutoFit/>
              </a:bodyPr>
              <a:lstStyle/>
              <a:p>
                <a:r>
                  <a:rPr lang="vi-VN" sz="2400"/>
                  <a:t>(?) + (?)                      (?) + (?) + (?)</a:t>
                </a:r>
                <a:endParaRPr lang="en-US" sz="2400"/>
              </a:p>
            </p:txBody>
          </p:sp>
          <p:cxnSp>
            <p:nvCxnSpPr>
              <p:cNvPr id="9" name="Straight Arrow Connector 8">
                <a:extLst>
                  <a:ext uri="{FF2B5EF4-FFF2-40B4-BE49-F238E27FC236}">
                    <a16:creationId xmlns:a16="http://schemas.microsoft.com/office/drawing/2014/main" xmlns="" id="{78C0B20C-730B-47F7-BA78-9576EEA788C3}"/>
                  </a:ext>
                </a:extLst>
              </p:cNvPr>
              <p:cNvCxnSpPr/>
              <p:nvPr/>
            </p:nvCxnSpPr>
            <p:spPr>
              <a:xfrm>
                <a:off x="3424335" y="1996751"/>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4B1E289C-43BC-4283-B25A-C6BA3053D911}"/>
                  </a:ext>
                </a:extLst>
              </p:cNvPr>
              <p:cNvSpPr txBox="1"/>
              <p:nvPr/>
            </p:nvSpPr>
            <p:spPr>
              <a:xfrm>
                <a:off x="3743960" y="1686560"/>
                <a:ext cx="1153160" cy="307777"/>
              </a:xfrm>
              <a:prstGeom prst="rect">
                <a:avLst/>
              </a:prstGeom>
              <a:noFill/>
            </p:spPr>
            <p:txBody>
              <a:bodyPr wrap="square" rtlCol="0">
                <a:spAutoFit/>
              </a:bodyPr>
              <a:lstStyle/>
              <a:p>
                <a:r>
                  <a:rPr lang="vi-VN" sz="1400"/>
                  <a:t>Phân giải </a:t>
                </a:r>
                <a:endParaRPr lang="en-US" sz="1400"/>
              </a:p>
            </p:txBody>
          </p:sp>
        </p:grpSp>
        <p:grpSp>
          <p:nvGrpSpPr>
            <p:cNvPr id="12" name="Group 11">
              <a:extLst>
                <a:ext uri="{FF2B5EF4-FFF2-40B4-BE49-F238E27FC236}">
                  <a16:creationId xmlns:a16="http://schemas.microsoft.com/office/drawing/2014/main" xmlns="" id="{B4001705-8FEF-4CC9-AF86-C49C51B48852}"/>
                </a:ext>
              </a:extLst>
            </p:cNvPr>
            <p:cNvGrpSpPr/>
            <p:nvPr/>
          </p:nvGrpSpPr>
          <p:grpSpPr>
            <a:xfrm>
              <a:off x="3564337" y="2309335"/>
              <a:ext cx="5051593" cy="656868"/>
              <a:chOff x="2080727" y="1686560"/>
              <a:chExt cx="5051593" cy="656868"/>
            </a:xfrm>
          </p:grpSpPr>
          <p:sp>
            <p:nvSpPr>
              <p:cNvPr id="13" name="TextBox 12">
                <a:extLst>
                  <a:ext uri="{FF2B5EF4-FFF2-40B4-BE49-F238E27FC236}">
                    <a16:creationId xmlns:a16="http://schemas.microsoft.com/office/drawing/2014/main" xmlns="" id="{40DA3417-2E15-4E73-BF44-B562A4DDFFB1}"/>
                  </a:ext>
                </a:extLst>
              </p:cNvPr>
              <p:cNvSpPr txBox="1"/>
              <p:nvPr/>
            </p:nvSpPr>
            <p:spPr>
              <a:xfrm>
                <a:off x="2080727" y="1735494"/>
                <a:ext cx="5051593" cy="461665"/>
              </a:xfrm>
              <a:prstGeom prst="rect">
                <a:avLst/>
              </a:prstGeom>
              <a:noFill/>
            </p:spPr>
            <p:txBody>
              <a:bodyPr wrap="square" rtlCol="0">
                <a:spAutoFit/>
              </a:bodyPr>
              <a:lstStyle/>
              <a:p>
                <a:r>
                  <a:rPr lang="vi-VN" sz="2400" dirty="0"/>
                  <a:t>(?) + (?)                      (?) + (?)</a:t>
                </a:r>
                <a:endParaRPr lang="en-US" sz="2400" dirty="0"/>
              </a:p>
            </p:txBody>
          </p:sp>
          <p:cxnSp>
            <p:nvCxnSpPr>
              <p:cNvPr id="14" name="Straight Arrow Connector 13">
                <a:extLst>
                  <a:ext uri="{FF2B5EF4-FFF2-40B4-BE49-F238E27FC236}">
                    <a16:creationId xmlns:a16="http://schemas.microsoft.com/office/drawing/2014/main" xmlns="" id="{0D75A958-6C68-4D22-821E-4044CB2D77BC}"/>
                  </a:ext>
                </a:extLst>
              </p:cNvPr>
              <p:cNvCxnSpPr/>
              <p:nvPr/>
            </p:nvCxnSpPr>
            <p:spPr>
              <a:xfrm>
                <a:off x="3424335" y="1996751"/>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8E9A1B6D-0129-45DE-9B67-984E2D6A9186}"/>
                  </a:ext>
                </a:extLst>
              </p:cNvPr>
              <p:cNvSpPr txBox="1"/>
              <p:nvPr/>
            </p:nvSpPr>
            <p:spPr>
              <a:xfrm>
                <a:off x="3743960" y="1686560"/>
                <a:ext cx="982730" cy="307777"/>
              </a:xfrm>
              <a:prstGeom prst="rect">
                <a:avLst/>
              </a:prstGeom>
              <a:noFill/>
            </p:spPr>
            <p:txBody>
              <a:bodyPr wrap="square" rtlCol="0">
                <a:spAutoFit/>
              </a:bodyPr>
              <a:lstStyle/>
              <a:p>
                <a:r>
                  <a:rPr lang="vi-VN" sz="1400"/>
                  <a:t>Tổng hợp</a:t>
                </a:r>
                <a:endParaRPr lang="en-US" sz="1400"/>
              </a:p>
            </p:txBody>
          </p:sp>
          <p:sp>
            <p:nvSpPr>
              <p:cNvPr id="16" name="TextBox 15">
                <a:extLst>
                  <a:ext uri="{FF2B5EF4-FFF2-40B4-BE49-F238E27FC236}">
                    <a16:creationId xmlns:a16="http://schemas.microsoft.com/office/drawing/2014/main" xmlns="" id="{DFA79F74-F1CE-4B6E-939C-0E678C1F82A9}"/>
                  </a:ext>
                </a:extLst>
              </p:cNvPr>
              <p:cNvSpPr txBox="1"/>
              <p:nvPr/>
            </p:nvSpPr>
            <p:spPr>
              <a:xfrm>
                <a:off x="3686460" y="2035651"/>
                <a:ext cx="1144036" cy="307777"/>
              </a:xfrm>
              <a:prstGeom prst="rect">
                <a:avLst/>
              </a:prstGeom>
              <a:noFill/>
            </p:spPr>
            <p:txBody>
              <a:bodyPr wrap="square" rtlCol="0">
                <a:spAutoFit/>
              </a:bodyPr>
              <a:lstStyle/>
              <a:p>
                <a:r>
                  <a:rPr lang="vi-VN" sz="1400"/>
                  <a:t>Năng lượng</a:t>
                </a:r>
                <a:endParaRPr lang="en-US" sz="1400"/>
              </a:p>
            </p:txBody>
          </p:sp>
        </p:grpSp>
      </p:grpSp>
      <p:sp>
        <p:nvSpPr>
          <p:cNvPr id="18" name="TextBox 17">
            <a:extLst>
              <a:ext uri="{FF2B5EF4-FFF2-40B4-BE49-F238E27FC236}">
                <a16:creationId xmlns:a16="http://schemas.microsoft.com/office/drawing/2014/main" xmlns="" id="{6D444F75-7321-48D7-8804-093DD56E02E2}"/>
              </a:ext>
            </a:extLst>
          </p:cNvPr>
          <p:cNvSpPr txBox="1"/>
          <p:nvPr/>
        </p:nvSpPr>
        <p:spPr>
          <a:xfrm>
            <a:off x="845803" y="4426419"/>
            <a:ext cx="1493520" cy="461665"/>
          </a:xfrm>
          <a:prstGeom prst="rect">
            <a:avLst/>
          </a:prstGeom>
          <a:noFill/>
        </p:spPr>
        <p:txBody>
          <a:bodyPr wrap="square" rtlCol="0">
            <a:spAutoFit/>
          </a:bodyPr>
          <a:lstStyle/>
          <a:p>
            <a:r>
              <a:rPr lang="vi-VN" sz="2400" b="1">
                <a:solidFill>
                  <a:srgbClr val="D23347"/>
                </a:solidFill>
              </a:rPr>
              <a:t>Glucose</a:t>
            </a:r>
            <a:endParaRPr lang="en-US" sz="2400" b="1">
              <a:solidFill>
                <a:srgbClr val="D23347"/>
              </a:solidFill>
            </a:endParaRPr>
          </a:p>
        </p:txBody>
      </p:sp>
      <p:sp>
        <p:nvSpPr>
          <p:cNvPr id="19" name="TextBox 18">
            <a:extLst>
              <a:ext uri="{FF2B5EF4-FFF2-40B4-BE49-F238E27FC236}">
                <a16:creationId xmlns:a16="http://schemas.microsoft.com/office/drawing/2014/main" xmlns="" id="{26AAA09F-803C-4F2F-B0D9-6ECD58D36EE3}"/>
              </a:ext>
            </a:extLst>
          </p:cNvPr>
          <p:cNvSpPr txBox="1"/>
          <p:nvPr/>
        </p:nvSpPr>
        <p:spPr>
          <a:xfrm>
            <a:off x="2592621" y="4426418"/>
            <a:ext cx="1493520" cy="461665"/>
          </a:xfrm>
          <a:prstGeom prst="rect">
            <a:avLst/>
          </a:prstGeom>
          <a:noFill/>
        </p:spPr>
        <p:txBody>
          <a:bodyPr wrap="square" rtlCol="0">
            <a:spAutoFit/>
          </a:bodyPr>
          <a:lstStyle/>
          <a:p>
            <a:r>
              <a:rPr lang="vi-VN" sz="2400" b="1">
                <a:solidFill>
                  <a:srgbClr val="3E84A6"/>
                </a:solidFill>
              </a:rPr>
              <a:t>Oxygen</a:t>
            </a:r>
            <a:endParaRPr lang="en-US" sz="2400" b="1">
              <a:solidFill>
                <a:srgbClr val="3E84A6"/>
              </a:solidFill>
            </a:endParaRPr>
          </a:p>
        </p:txBody>
      </p:sp>
      <p:sp>
        <p:nvSpPr>
          <p:cNvPr id="22" name="TextBox 21">
            <a:extLst>
              <a:ext uri="{FF2B5EF4-FFF2-40B4-BE49-F238E27FC236}">
                <a16:creationId xmlns:a16="http://schemas.microsoft.com/office/drawing/2014/main" xmlns="" id="{15BD1371-EE1E-434D-9619-B9C475FCB6B7}"/>
              </a:ext>
            </a:extLst>
          </p:cNvPr>
          <p:cNvSpPr txBox="1"/>
          <p:nvPr/>
        </p:nvSpPr>
        <p:spPr>
          <a:xfrm>
            <a:off x="6239151" y="4454430"/>
            <a:ext cx="2697591" cy="461665"/>
          </a:xfrm>
          <a:prstGeom prst="rect">
            <a:avLst/>
          </a:prstGeom>
          <a:noFill/>
        </p:spPr>
        <p:txBody>
          <a:bodyPr wrap="square">
            <a:spAutoFit/>
          </a:bodyPr>
          <a:lstStyle/>
          <a:p>
            <a:r>
              <a:rPr lang="vi-VN" sz="2400" b="1">
                <a:solidFill>
                  <a:srgbClr val="255B01"/>
                </a:solidFill>
              </a:rPr>
              <a:t>Carbon dioxide</a:t>
            </a:r>
            <a:endParaRPr lang="en-US" sz="2400"/>
          </a:p>
        </p:txBody>
      </p:sp>
      <p:sp>
        <p:nvSpPr>
          <p:cNvPr id="24" name="TextBox 23">
            <a:extLst>
              <a:ext uri="{FF2B5EF4-FFF2-40B4-BE49-F238E27FC236}">
                <a16:creationId xmlns:a16="http://schemas.microsoft.com/office/drawing/2014/main" xmlns="" id="{91DAFD79-1D97-4690-AC03-CB54679A5F00}"/>
              </a:ext>
            </a:extLst>
          </p:cNvPr>
          <p:cNvSpPr txBox="1"/>
          <p:nvPr/>
        </p:nvSpPr>
        <p:spPr>
          <a:xfrm>
            <a:off x="10868677" y="4426417"/>
            <a:ext cx="1127760" cy="461665"/>
          </a:xfrm>
          <a:prstGeom prst="rect">
            <a:avLst/>
          </a:prstGeom>
          <a:noFill/>
        </p:spPr>
        <p:txBody>
          <a:bodyPr wrap="square">
            <a:spAutoFit/>
          </a:bodyPr>
          <a:lstStyle/>
          <a:p>
            <a:r>
              <a:rPr lang="vi-VN" sz="2400" b="1">
                <a:solidFill>
                  <a:srgbClr val="FF3300"/>
                </a:solidFill>
              </a:rPr>
              <a:t>ATP</a:t>
            </a:r>
            <a:endParaRPr lang="en-US" sz="2400"/>
          </a:p>
        </p:txBody>
      </p:sp>
      <p:sp>
        <p:nvSpPr>
          <p:cNvPr id="26" name="TextBox 25">
            <a:extLst>
              <a:ext uri="{FF2B5EF4-FFF2-40B4-BE49-F238E27FC236}">
                <a16:creationId xmlns:a16="http://schemas.microsoft.com/office/drawing/2014/main" xmlns="" id="{36B3BCAA-EA84-4BA9-ACE4-B7BAB7117B07}"/>
              </a:ext>
            </a:extLst>
          </p:cNvPr>
          <p:cNvSpPr txBox="1"/>
          <p:nvPr/>
        </p:nvSpPr>
        <p:spPr>
          <a:xfrm>
            <a:off x="9121859" y="4426417"/>
            <a:ext cx="1127760" cy="461665"/>
          </a:xfrm>
          <a:prstGeom prst="rect">
            <a:avLst/>
          </a:prstGeom>
          <a:noFill/>
        </p:spPr>
        <p:txBody>
          <a:bodyPr wrap="square">
            <a:spAutoFit/>
          </a:bodyPr>
          <a:lstStyle/>
          <a:p>
            <a:r>
              <a:rPr lang="vi-VN" sz="2400" b="1">
                <a:solidFill>
                  <a:srgbClr val="00486D"/>
                </a:solidFill>
              </a:rPr>
              <a:t>Nước</a:t>
            </a:r>
            <a:endParaRPr lang="en-US" sz="2400"/>
          </a:p>
        </p:txBody>
      </p:sp>
      <p:grpSp>
        <p:nvGrpSpPr>
          <p:cNvPr id="29" name="Group 28">
            <a:extLst>
              <a:ext uri="{FF2B5EF4-FFF2-40B4-BE49-F238E27FC236}">
                <a16:creationId xmlns:a16="http://schemas.microsoft.com/office/drawing/2014/main" xmlns="" id="{EF3A19E0-8C86-4F5F-9C40-88778C8586E2}"/>
              </a:ext>
            </a:extLst>
          </p:cNvPr>
          <p:cNvGrpSpPr/>
          <p:nvPr/>
        </p:nvGrpSpPr>
        <p:grpSpPr>
          <a:xfrm>
            <a:off x="4334622" y="4356761"/>
            <a:ext cx="1586204" cy="310191"/>
            <a:chOff x="4334622" y="4217861"/>
            <a:chExt cx="1586204" cy="310191"/>
          </a:xfrm>
        </p:grpSpPr>
        <p:cxnSp>
          <p:nvCxnSpPr>
            <p:cNvPr id="27" name="Straight Arrow Connector 26">
              <a:extLst>
                <a:ext uri="{FF2B5EF4-FFF2-40B4-BE49-F238E27FC236}">
                  <a16:creationId xmlns:a16="http://schemas.microsoft.com/office/drawing/2014/main" xmlns="" id="{42A2262E-D67A-47DC-A160-85F92134D31F}"/>
                </a:ext>
              </a:extLst>
            </p:cNvPr>
            <p:cNvCxnSpPr/>
            <p:nvPr/>
          </p:nvCxnSpPr>
          <p:spPr>
            <a:xfrm>
              <a:off x="4334622" y="4528052"/>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E9AC3246-C184-43CF-A9FF-1DF726E68011}"/>
                </a:ext>
              </a:extLst>
            </p:cNvPr>
            <p:cNvSpPr txBox="1"/>
            <p:nvPr/>
          </p:nvSpPr>
          <p:spPr>
            <a:xfrm>
              <a:off x="4654247" y="4217861"/>
              <a:ext cx="1153160" cy="307777"/>
            </a:xfrm>
            <a:prstGeom prst="rect">
              <a:avLst/>
            </a:prstGeom>
            <a:noFill/>
          </p:spPr>
          <p:txBody>
            <a:bodyPr wrap="square" rtlCol="0">
              <a:spAutoFit/>
            </a:bodyPr>
            <a:lstStyle/>
            <a:p>
              <a:r>
                <a:rPr lang="vi-VN" sz="1400" dirty="0"/>
                <a:t>Phân giải </a:t>
              </a:r>
              <a:endParaRPr lang="en-US" sz="1400" dirty="0"/>
            </a:p>
          </p:txBody>
        </p:sp>
      </p:grpSp>
      <p:sp>
        <p:nvSpPr>
          <p:cNvPr id="30" name="Plus Sign 29">
            <a:extLst>
              <a:ext uri="{FF2B5EF4-FFF2-40B4-BE49-F238E27FC236}">
                <a16:creationId xmlns:a16="http://schemas.microsoft.com/office/drawing/2014/main" xmlns="" id="{7A431F8D-4882-4DAE-960D-1C720B5A1CC9}"/>
              </a:ext>
            </a:extLst>
          </p:cNvPr>
          <p:cNvSpPr/>
          <p:nvPr/>
        </p:nvSpPr>
        <p:spPr>
          <a:xfrm>
            <a:off x="2290639" y="4523295"/>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us Sign 30">
            <a:extLst>
              <a:ext uri="{FF2B5EF4-FFF2-40B4-BE49-F238E27FC236}">
                <a16:creationId xmlns:a16="http://schemas.microsoft.com/office/drawing/2014/main" xmlns="" id="{3E625F5A-0B53-4F8D-9806-560F28967776}"/>
              </a:ext>
            </a:extLst>
          </p:cNvPr>
          <p:cNvSpPr/>
          <p:nvPr/>
        </p:nvSpPr>
        <p:spPr>
          <a:xfrm>
            <a:off x="8746815" y="4523295"/>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us Sign 31">
            <a:extLst>
              <a:ext uri="{FF2B5EF4-FFF2-40B4-BE49-F238E27FC236}">
                <a16:creationId xmlns:a16="http://schemas.microsoft.com/office/drawing/2014/main" xmlns="" id="{D1A605EB-6577-44F7-805C-B04C8021BC78}"/>
              </a:ext>
            </a:extLst>
          </p:cNvPr>
          <p:cNvSpPr/>
          <p:nvPr/>
        </p:nvSpPr>
        <p:spPr>
          <a:xfrm>
            <a:off x="10342178" y="4510649"/>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xmlns="" id="{5A7A3AD2-A56F-433E-B27B-961AC5E8F4D2}"/>
              </a:ext>
            </a:extLst>
          </p:cNvPr>
          <p:cNvGrpSpPr/>
          <p:nvPr/>
        </p:nvGrpSpPr>
        <p:grpSpPr>
          <a:xfrm>
            <a:off x="4919966" y="5364265"/>
            <a:ext cx="1586204" cy="656868"/>
            <a:chOff x="4563940" y="5178902"/>
            <a:chExt cx="1586204" cy="656868"/>
          </a:xfrm>
        </p:grpSpPr>
        <p:cxnSp>
          <p:nvCxnSpPr>
            <p:cNvPr id="33" name="Straight Arrow Connector 32">
              <a:extLst>
                <a:ext uri="{FF2B5EF4-FFF2-40B4-BE49-F238E27FC236}">
                  <a16:creationId xmlns:a16="http://schemas.microsoft.com/office/drawing/2014/main" xmlns="" id="{1F30A087-C472-4771-8DDA-2E7D98D31642}"/>
                </a:ext>
              </a:extLst>
            </p:cNvPr>
            <p:cNvCxnSpPr/>
            <p:nvPr/>
          </p:nvCxnSpPr>
          <p:spPr>
            <a:xfrm>
              <a:off x="4563940" y="5489093"/>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1FD45530-40ED-410A-ADF7-BF472EB11B0C}"/>
                </a:ext>
              </a:extLst>
            </p:cNvPr>
            <p:cNvSpPr txBox="1"/>
            <p:nvPr/>
          </p:nvSpPr>
          <p:spPr>
            <a:xfrm>
              <a:off x="4883565" y="5178902"/>
              <a:ext cx="982730" cy="307777"/>
            </a:xfrm>
            <a:prstGeom prst="rect">
              <a:avLst/>
            </a:prstGeom>
            <a:noFill/>
          </p:spPr>
          <p:txBody>
            <a:bodyPr wrap="square" rtlCol="0">
              <a:spAutoFit/>
            </a:bodyPr>
            <a:lstStyle/>
            <a:p>
              <a:r>
                <a:rPr lang="vi-VN" sz="1400"/>
                <a:t>Tổng hợp</a:t>
              </a:r>
              <a:endParaRPr lang="en-US" sz="1400"/>
            </a:p>
          </p:txBody>
        </p:sp>
        <p:sp>
          <p:nvSpPr>
            <p:cNvPr id="35" name="TextBox 34">
              <a:extLst>
                <a:ext uri="{FF2B5EF4-FFF2-40B4-BE49-F238E27FC236}">
                  <a16:creationId xmlns:a16="http://schemas.microsoft.com/office/drawing/2014/main" xmlns="" id="{47B8D5E9-DEF0-4F1E-9184-24BB6F4B97F6}"/>
                </a:ext>
              </a:extLst>
            </p:cNvPr>
            <p:cNvSpPr txBox="1"/>
            <p:nvPr/>
          </p:nvSpPr>
          <p:spPr>
            <a:xfrm>
              <a:off x="4826065" y="5527993"/>
              <a:ext cx="1144036" cy="307777"/>
            </a:xfrm>
            <a:prstGeom prst="rect">
              <a:avLst/>
            </a:prstGeom>
            <a:noFill/>
          </p:spPr>
          <p:txBody>
            <a:bodyPr wrap="square" rtlCol="0">
              <a:spAutoFit/>
            </a:bodyPr>
            <a:lstStyle/>
            <a:p>
              <a:r>
                <a:rPr lang="vi-VN" sz="1400"/>
                <a:t>Năng lượng</a:t>
              </a:r>
              <a:endParaRPr lang="en-US" sz="1400"/>
            </a:p>
          </p:txBody>
        </p:sp>
      </p:grpSp>
      <p:sp>
        <p:nvSpPr>
          <p:cNvPr id="40" name="TextBox 39">
            <a:extLst>
              <a:ext uri="{FF2B5EF4-FFF2-40B4-BE49-F238E27FC236}">
                <a16:creationId xmlns:a16="http://schemas.microsoft.com/office/drawing/2014/main" xmlns="" id="{D83E1F37-5BCF-46A5-816B-1DA3A6AC45A5}"/>
              </a:ext>
            </a:extLst>
          </p:cNvPr>
          <p:cNvSpPr txBox="1"/>
          <p:nvPr/>
        </p:nvSpPr>
        <p:spPr>
          <a:xfrm>
            <a:off x="845803" y="5452228"/>
            <a:ext cx="2697591" cy="461665"/>
          </a:xfrm>
          <a:prstGeom prst="rect">
            <a:avLst/>
          </a:prstGeom>
          <a:noFill/>
        </p:spPr>
        <p:txBody>
          <a:bodyPr wrap="square">
            <a:spAutoFit/>
          </a:bodyPr>
          <a:lstStyle/>
          <a:p>
            <a:r>
              <a:rPr lang="vi-VN" sz="2400" b="1">
                <a:solidFill>
                  <a:srgbClr val="255B01"/>
                </a:solidFill>
              </a:rPr>
              <a:t>Carbon dioxide</a:t>
            </a:r>
            <a:endParaRPr lang="en-US" sz="2400"/>
          </a:p>
        </p:txBody>
      </p:sp>
      <p:sp>
        <p:nvSpPr>
          <p:cNvPr id="41" name="TextBox 40">
            <a:extLst>
              <a:ext uri="{FF2B5EF4-FFF2-40B4-BE49-F238E27FC236}">
                <a16:creationId xmlns:a16="http://schemas.microsoft.com/office/drawing/2014/main" xmlns="" id="{3014FD22-EFA1-433F-BF7F-3B89DBCD7D8B}"/>
              </a:ext>
            </a:extLst>
          </p:cNvPr>
          <p:cNvSpPr txBox="1"/>
          <p:nvPr/>
        </p:nvSpPr>
        <p:spPr>
          <a:xfrm>
            <a:off x="3728511" y="5424215"/>
            <a:ext cx="1127760" cy="461665"/>
          </a:xfrm>
          <a:prstGeom prst="rect">
            <a:avLst/>
          </a:prstGeom>
          <a:noFill/>
        </p:spPr>
        <p:txBody>
          <a:bodyPr wrap="square">
            <a:spAutoFit/>
          </a:bodyPr>
          <a:lstStyle/>
          <a:p>
            <a:r>
              <a:rPr lang="vi-VN" sz="2400" b="1">
                <a:solidFill>
                  <a:srgbClr val="00486D"/>
                </a:solidFill>
              </a:rPr>
              <a:t>Nước</a:t>
            </a:r>
            <a:endParaRPr lang="en-US" sz="2400"/>
          </a:p>
        </p:txBody>
      </p:sp>
      <p:sp>
        <p:nvSpPr>
          <p:cNvPr id="42" name="Plus Sign 41">
            <a:extLst>
              <a:ext uri="{FF2B5EF4-FFF2-40B4-BE49-F238E27FC236}">
                <a16:creationId xmlns:a16="http://schemas.microsoft.com/office/drawing/2014/main" xmlns="" id="{2E84DFA0-331F-4BE0-BCB3-432590387339}"/>
              </a:ext>
            </a:extLst>
          </p:cNvPr>
          <p:cNvSpPr/>
          <p:nvPr/>
        </p:nvSpPr>
        <p:spPr>
          <a:xfrm>
            <a:off x="3353467" y="5521093"/>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19F0D471-17DE-4927-B67C-3DAE8621D3D2}"/>
              </a:ext>
            </a:extLst>
          </p:cNvPr>
          <p:cNvSpPr txBox="1"/>
          <p:nvPr/>
        </p:nvSpPr>
        <p:spPr>
          <a:xfrm>
            <a:off x="6730089" y="5418163"/>
            <a:ext cx="1493520" cy="461665"/>
          </a:xfrm>
          <a:prstGeom prst="rect">
            <a:avLst/>
          </a:prstGeom>
          <a:noFill/>
        </p:spPr>
        <p:txBody>
          <a:bodyPr wrap="square" rtlCol="0">
            <a:spAutoFit/>
          </a:bodyPr>
          <a:lstStyle/>
          <a:p>
            <a:r>
              <a:rPr lang="vi-VN" sz="2400" b="1">
                <a:solidFill>
                  <a:srgbClr val="D23347"/>
                </a:solidFill>
              </a:rPr>
              <a:t>Glucose</a:t>
            </a:r>
            <a:endParaRPr lang="en-US" sz="2400" b="1">
              <a:solidFill>
                <a:srgbClr val="D23347"/>
              </a:solidFill>
            </a:endParaRPr>
          </a:p>
        </p:txBody>
      </p:sp>
      <p:sp>
        <p:nvSpPr>
          <p:cNvPr id="44" name="TextBox 43">
            <a:extLst>
              <a:ext uri="{FF2B5EF4-FFF2-40B4-BE49-F238E27FC236}">
                <a16:creationId xmlns:a16="http://schemas.microsoft.com/office/drawing/2014/main" xmlns="" id="{E7B98299-46A0-4F2D-9DB7-08110CE33386}"/>
              </a:ext>
            </a:extLst>
          </p:cNvPr>
          <p:cNvSpPr txBox="1"/>
          <p:nvPr/>
        </p:nvSpPr>
        <p:spPr>
          <a:xfrm>
            <a:off x="8476907" y="5418162"/>
            <a:ext cx="1493520" cy="461665"/>
          </a:xfrm>
          <a:prstGeom prst="rect">
            <a:avLst/>
          </a:prstGeom>
          <a:noFill/>
        </p:spPr>
        <p:txBody>
          <a:bodyPr wrap="square" rtlCol="0">
            <a:spAutoFit/>
          </a:bodyPr>
          <a:lstStyle/>
          <a:p>
            <a:r>
              <a:rPr lang="vi-VN" sz="2400" b="1">
                <a:solidFill>
                  <a:srgbClr val="3E84A6"/>
                </a:solidFill>
              </a:rPr>
              <a:t>Oxygen</a:t>
            </a:r>
            <a:endParaRPr lang="en-US" sz="2400" b="1">
              <a:solidFill>
                <a:srgbClr val="3E84A6"/>
              </a:solidFill>
            </a:endParaRPr>
          </a:p>
        </p:txBody>
      </p:sp>
      <p:sp>
        <p:nvSpPr>
          <p:cNvPr id="45" name="Plus Sign 44">
            <a:extLst>
              <a:ext uri="{FF2B5EF4-FFF2-40B4-BE49-F238E27FC236}">
                <a16:creationId xmlns:a16="http://schemas.microsoft.com/office/drawing/2014/main" xmlns="" id="{9674111C-9B58-46AA-AF25-DB3BA97F4DAC}"/>
              </a:ext>
            </a:extLst>
          </p:cNvPr>
          <p:cNvSpPr/>
          <p:nvPr/>
        </p:nvSpPr>
        <p:spPr>
          <a:xfrm>
            <a:off x="8174925" y="5515039"/>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19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4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20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left)">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4" grpId="0"/>
      <p:bldP spid="26" grpId="0"/>
      <p:bldP spid="30" grpId="0" animBg="1"/>
      <p:bldP spid="31" grpId="0" animBg="1"/>
      <p:bldP spid="32" grpId="0" animBg="1"/>
      <p:bldP spid="40" grpId="0"/>
      <p:bldP spid="41" grpId="0"/>
      <p:bldP spid="42" grpId="0" animBg="1"/>
      <p:bldP spid="43" grpId="0"/>
      <p:bldP spid="44"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785360-5B34-4733-9A52-68701B57E8F2}"/>
              </a:ext>
            </a:extLst>
          </p:cNvPr>
          <p:cNvSpPr txBox="1"/>
          <p:nvPr/>
        </p:nvSpPr>
        <p:spPr>
          <a:xfrm>
            <a:off x="1329884" y="354278"/>
            <a:ext cx="9469296" cy="946798"/>
          </a:xfrm>
          <a:prstGeom prst="rect">
            <a:avLst/>
          </a:prstGeom>
          <a:noFill/>
        </p:spPr>
        <p:txBody>
          <a:bodyPr wrap="square" rtlCol="0">
            <a:spAutoFit/>
          </a:bodyPr>
          <a:lstStyle/>
          <a:p>
            <a:pPr algn="just">
              <a:lnSpc>
                <a:spcPct val="120000"/>
              </a:lnSpc>
            </a:pPr>
            <a:r>
              <a:rPr lang="vi-VN" sz="2400" b="1"/>
              <a:t>Tại sao nói tổng hợp và phân giải chất hữu cơ có biểu hiện trái ngược nhau nhưng phụ thuộc lẫn nhau?</a:t>
            </a:r>
            <a:endParaRPr lang="en-US" sz="2400" b="1"/>
          </a:p>
        </p:txBody>
      </p:sp>
      <p:pic>
        <p:nvPicPr>
          <p:cNvPr id="3" name="Picture 2" descr="A picture containing text, vector graphics, toy, doll&#10;&#10;Description automatically generated">
            <a:extLst>
              <a:ext uri="{FF2B5EF4-FFF2-40B4-BE49-F238E27FC236}">
                <a16:creationId xmlns:a16="http://schemas.microsoft.com/office/drawing/2014/main" xmlns="" id="{40E76906-E3AB-4EE3-9FEF-D8DDC4A8A4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xmlns=""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xmlns=""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xmlns=""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xmlns="" id="{F737580D-43D3-4633-9CF6-68BB95EE7587}"/>
              </a:ext>
            </a:extLst>
          </p:cNvPr>
          <p:cNvGrpSpPr/>
          <p:nvPr/>
        </p:nvGrpSpPr>
        <p:grpSpPr>
          <a:xfrm>
            <a:off x="496432" y="2293776"/>
            <a:ext cx="11187404" cy="1558212"/>
            <a:chOff x="503853" y="2369976"/>
            <a:chExt cx="11187404" cy="1558212"/>
          </a:xfrm>
        </p:grpSpPr>
        <p:sp>
          <p:nvSpPr>
            <p:cNvPr id="9" name="Rectangle: Rounded Corners 8">
              <a:extLst>
                <a:ext uri="{FF2B5EF4-FFF2-40B4-BE49-F238E27FC236}">
                  <a16:creationId xmlns:a16="http://schemas.microsoft.com/office/drawing/2014/main" xmlns="" id="{C5E4A533-1D54-46E2-9C33-B9B313B36F9B}"/>
                </a:ext>
              </a:extLst>
            </p:cNvPr>
            <p:cNvSpPr/>
            <p:nvPr/>
          </p:nvSpPr>
          <p:spPr>
            <a:xfrm>
              <a:off x="503853" y="2369976"/>
              <a:ext cx="11187404" cy="1558212"/>
            </a:xfrm>
            <a:prstGeom prst="roundRect">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8" name="TextBox 7">
              <a:extLst>
                <a:ext uri="{FF2B5EF4-FFF2-40B4-BE49-F238E27FC236}">
                  <a16:creationId xmlns:a16="http://schemas.microsoft.com/office/drawing/2014/main" xmlns="" id="{5179A626-6ADC-4275-A370-10501066A62A}"/>
                </a:ext>
              </a:extLst>
            </p:cNvPr>
            <p:cNvSpPr txBox="1"/>
            <p:nvPr/>
          </p:nvSpPr>
          <p:spPr>
            <a:xfrm>
              <a:off x="852231" y="2458508"/>
              <a:ext cx="10499271" cy="1381147"/>
            </a:xfrm>
            <a:prstGeom prst="rect">
              <a:avLst/>
            </a:prstGeom>
            <a:noFill/>
          </p:spPr>
          <p:txBody>
            <a:bodyPr wrap="square">
              <a:spAutoFit/>
            </a:bodyPr>
            <a:lstStyle/>
            <a:p>
              <a:pPr algn="just">
                <a:lnSpc>
                  <a:spcPct val="120000"/>
                </a:lnSpc>
              </a:pPr>
              <a:r>
                <a:rPr lang="vi-VN" sz="2400" dirty="0">
                  <a:solidFill>
                    <a:schemeClr val="bg1"/>
                  </a:solidFill>
                </a:rPr>
                <a:t>Tổng hợp là quá trình các chất đơn giản được sử dụng làm nguyên liệu tổng hợp các chất hữu cơ phức tạp </a:t>
              </a:r>
              <a:r>
                <a:rPr lang="vi-VN" sz="2400" b="1" dirty="0">
                  <a:solidFill>
                    <a:srgbClr val="FFFF00"/>
                  </a:solidFill>
                </a:rPr>
                <a:t>(protein, carbohydrate, lipid,…)</a:t>
              </a:r>
              <a:r>
                <a:rPr lang="vi-VN" sz="2400" dirty="0">
                  <a:solidFill>
                    <a:srgbClr val="FFFF00"/>
                  </a:solidFill>
                </a:rPr>
                <a:t>, </a:t>
              </a:r>
              <a:r>
                <a:rPr lang="vi-VN" sz="2400" dirty="0">
                  <a:solidFill>
                    <a:schemeClr val="bg1"/>
                  </a:solidFill>
                </a:rPr>
                <a:t>đồng thời tích lũy năng lượng dưới dạng hóa năng</a:t>
              </a:r>
            </a:p>
          </p:txBody>
        </p:sp>
      </p:grpSp>
      <p:grpSp>
        <p:nvGrpSpPr>
          <p:cNvPr id="32" name="Group 31">
            <a:extLst>
              <a:ext uri="{FF2B5EF4-FFF2-40B4-BE49-F238E27FC236}">
                <a16:creationId xmlns:a16="http://schemas.microsoft.com/office/drawing/2014/main" xmlns="" id="{94DFE344-5DC7-43E1-BAC3-D2B168EC6B7E}"/>
              </a:ext>
            </a:extLst>
          </p:cNvPr>
          <p:cNvGrpSpPr/>
          <p:nvPr/>
        </p:nvGrpSpPr>
        <p:grpSpPr>
          <a:xfrm>
            <a:off x="685799" y="4144630"/>
            <a:ext cx="2905126" cy="2587337"/>
            <a:chOff x="685799" y="4144630"/>
            <a:chExt cx="2905126" cy="2587337"/>
          </a:xfrm>
        </p:grpSpPr>
        <p:grpSp>
          <p:nvGrpSpPr>
            <p:cNvPr id="14" name="Group 13">
              <a:extLst>
                <a:ext uri="{FF2B5EF4-FFF2-40B4-BE49-F238E27FC236}">
                  <a16:creationId xmlns:a16="http://schemas.microsoft.com/office/drawing/2014/main" xmlns="" id="{1C97F4CE-C534-42F6-8017-27E3D1602CA7}"/>
                </a:ext>
              </a:extLst>
            </p:cNvPr>
            <p:cNvGrpSpPr/>
            <p:nvPr/>
          </p:nvGrpSpPr>
          <p:grpSpPr>
            <a:xfrm>
              <a:off x="685799" y="4144630"/>
              <a:ext cx="2905126" cy="2023530"/>
              <a:chOff x="685799" y="4144630"/>
              <a:chExt cx="2905126" cy="2023530"/>
            </a:xfrm>
          </p:grpSpPr>
          <p:sp>
            <p:nvSpPr>
              <p:cNvPr id="11" name="Rectangle: Rounded Corners 10">
                <a:extLst>
                  <a:ext uri="{FF2B5EF4-FFF2-40B4-BE49-F238E27FC236}">
                    <a16:creationId xmlns:a16="http://schemas.microsoft.com/office/drawing/2014/main" xmlns="" id="{71DAA00A-60DB-40FD-956C-C0311B59035B}"/>
                  </a:ext>
                </a:extLst>
              </p:cNvPr>
              <p:cNvSpPr/>
              <p:nvPr/>
            </p:nvSpPr>
            <p:spPr>
              <a:xfrm>
                <a:off x="685799" y="4144630"/>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ackground pattern&#10;&#10;Description automatically generated with medium confidence">
                <a:extLst>
                  <a:ext uri="{FF2B5EF4-FFF2-40B4-BE49-F238E27FC236}">
                    <a16:creationId xmlns:a16="http://schemas.microsoft.com/office/drawing/2014/main" xmlns="" id="{3EAC629D-72FE-4AE8-B410-574C78F5C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907" y="4229432"/>
                <a:ext cx="2079742" cy="1853925"/>
              </a:xfrm>
              <a:prstGeom prst="rect">
                <a:avLst/>
              </a:prstGeom>
            </p:spPr>
          </p:pic>
        </p:grpSp>
        <p:sp>
          <p:nvSpPr>
            <p:cNvPr id="26" name="TextBox 25">
              <a:extLst>
                <a:ext uri="{FF2B5EF4-FFF2-40B4-BE49-F238E27FC236}">
                  <a16:creationId xmlns:a16="http://schemas.microsoft.com/office/drawing/2014/main" xmlns="" id="{C6184CBA-EC39-4FDA-B726-B7E67C2654E9}"/>
                </a:ext>
              </a:extLst>
            </p:cNvPr>
            <p:cNvSpPr txBox="1"/>
            <p:nvPr/>
          </p:nvSpPr>
          <p:spPr>
            <a:xfrm>
              <a:off x="1444186" y="6270302"/>
              <a:ext cx="1289490" cy="461665"/>
            </a:xfrm>
            <a:prstGeom prst="rect">
              <a:avLst/>
            </a:prstGeom>
            <a:noFill/>
          </p:spPr>
          <p:txBody>
            <a:bodyPr wrap="square" rtlCol="0">
              <a:spAutoFit/>
            </a:bodyPr>
            <a:lstStyle/>
            <a:p>
              <a:r>
                <a:rPr lang="vi-VN" sz="2400" b="1">
                  <a:solidFill>
                    <a:srgbClr val="D23347"/>
                  </a:solidFill>
                </a:rPr>
                <a:t>Protein</a:t>
              </a:r>
              <a:endParaRPr lang="en-US" sz="2400" b="1">
                <a:solidFill>
                  <a:srgbClr val="D23347"/>
                </a:solidFill>
              </a:endParaRPr>
            </a:p>
          </p:txBody>
        </p:sp>
      </p:grpSp>
      <p:grpSp>
        <p:nvGrpSpPr>
          <p:cNvPr id="31" name="Group 30">
            <a:extLst>
              <a:ext uri="{FF2B5EF4-FFF2-40B4-BE49-F238E27FC236}">
                <a16:creationId xmlns:a16="http://schemas.microsoft.com/office/drawing/2014/main" xmlns="" id="{BFA05B1B-7F28-4869-94F3-78A5C279834F}"/>
              </a:ext>
            </a:extLst>
          </p:cNvPr>
          <p:cNvGrpSpPr/>
          <p:nvPr/>
        </p:nvGrpSpPr>
        <p:grpSpPr>
          <a:xfrm>
            <a:off x="4898516" y="4144630"/>
            <a:ext cx="2905126" cy="2547004"/>
            <a:chOff x="4898516" y="4144630"/>
            <a:chExt cx="2905126" cy="2547004"/>
          </a:xfrm>
        </p:grpSpPr>
        <p:grpSp>
          <p:nvGrpSpPr>
            <p:cNvPr id="20" name="Group 19">
              <a:extLst>
                <a:ext uri="{FF2B5EF4-FFF2-40B4-BE49-F238E27FC236}">
                  <a16:creationId xmlns:a16="http://schemas.microsoft.com/office/drawing/2014/main" xmlns="" id="{092F2059-578F-4ACA-90CE-0706C923AA7E}"/>
                </a:ext>
              </a:extLst>
            </p:cNvPr>
            <p:cNvGrpSpPr/>
            <p:nvPr/>
          </p:nvGrpSpPr>
          <p:grpSpPr>
            <a:xfrm>
              <a:off x="4898516" y="4144630"/>
              <a:ext cx="2905126" cy="2023530"/>
              <a:chOff x="5038724" y="4229432"/>
              <a:chExt cx="2905126" cy="2023530"/>
            </a:xfrm>
          </p:grpSpPr>
          <p:sp>
            <p:nvSpPr>
              <p:cNvPr id="17" name="Rectangle: Rounded Corners 16">
                <a:extLst>
                  <a:ext uri="{FF2B5EF4-FFF2-40B4-BE49-F238E27FC236}">
                    <a16:creationId xmlns:a16="http://schemas.microsoft.com/office/drawing/2014/main" xmlns="" id="{49DC260C-126A-428F-9B39-12DEFC7F26AC}"/>
                  </a:ext>
                </a:extLst>
              </p:cNvPr>
              <p:cNvSpPr/>
              <p:nvPr/>
            </p:nvSpPr>
            <p:spPr>
              <a:xfrm>
                <a:off x="5038724" y="4229432"/>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0">
                <a:extLst>
                  <a:ext uri="{FF2B5EF4-FFF2-40B4-BE49-F238E27FC236}">
                    <a16:creationId xmlns:a16="http://schemas.microsoft.com/office/drawing/2014/main" xmlns="" id="{527416A1-CA74-4FC3-8421-4A2EDA0E2ACE}"/>
                  </a:ext>
                </a:extLst>
              </p:cNvPr>
              <p:cNvPicPr>
                <a:picLocks noChangeAspect="1"/>
              </p:cNvPicPr>
              <p:nvPr/>
            </p:nvPicPr>
            <p:blipFill rotWithShape="1">
              <a:blip r:embed="rId4"/>
              <a:srcRect t="9746" r="28144" b="5737"/>
              <a:stretch/>
            </p:blipFill>
            <p:spPr>
              <a:xfrm>
                <a:off x="5038724" y="4271833"/>
                <a:ext cx="2905126" cy="1938728"/>
              </a:xfrm>
              <a:prstGeom prst="rect">
                <a:avLst/>
              </a:prstGeom>
            </p:spPr>
          </p:pic>
        </p:grpSp>
        <p:sp>
          <p:nvSpPr>
            <p:cNvPr id="28" name="TextBox 27">
              <a:extLst>
                <a:ext uri="{FF2B5EF4-FFF2-40B4-BE49-F238E27FC236}">
                  <a16:creationId xmlns:a16="http://schemas.microsoft.com/office/drawing/2014/main" xmlns="" id="{63B0FDC0-5CF6-439B-84C9-6F3790505352}"/>
                </a:ext>
              </a:extLst>
            </p:cNvPr>
            <p:cNvSpPr txBox="1"/>
            <p:nvPr/>
          </p:nvSpPr>
          <p:spPr>
            <a:xfrm>
              <a:off x="5942651" y="6229969"/>
              <a:ext cx="818291" cy="461665"/>
            </a:xfrm>
            <a:prstGeom prst="rect">
              <a:avLst/>
            </a:prstGeom>
            <a:noFill/>
          </p:spPr>
          <p:txBody>
            <a:bodyPr wrap="square" rtlCol="0">
              <a:spAutoFit/>
            </a:bodyPr>
            <a:lstStyle/>
            <a:p>
              <a:r>
                <a:rPr lang="vi-VN" sz="2400" b="1">
                  <a:solidFill>
                    <a:srgbClr val="D23347"/>
                  </a:solidFill>
                </a:rPr>
                <a:t>lipid</a:t>
              </a:r>
              <a:endParaRPr lang="en-US" sz="2400" b="1">
                <a:solidFill>
                  <a:srgbClr val="D23347"/>
                </a:solidFill>
              </a:endParaRPr>
            </a:p>
          </p:txBody>
        </p:sp>
      </p:grpSp>
      <p:grpSp>
        <p:nvGrpSpPr>
          <p:cNvPr id="30" name="Group 29">
            <a:extLst>
              <a:ext uri="{FF2B5EF4-FFF2-40B4-BE49-F238E27FC236}">
                <a16:creationId xmlns:a16="http://schemas.microsoft.com/office/drawing/2014/main" xmlns="" id="{665D71B2-8EBB-419A-B9FD-1F382B139550}"/>
              </a:ext>
            </a:extLst>
          </p:cNvPr>
          <p:cNvGrpSpPr/>
          <p:nvPr/>
        </p:nvGrpSpPr>
        <p:grpSpPr>
          <a:xfrm>
            <a:off x="8438955" y="4133634"/>
            <a:ext cx="2905126" cy="2557999"/>
            <a:chOff x="8438955" y="4133634"/>
            <a:chExt cx="2905126" cy="2557999"/>
          </a:xfrm>
        </p:grpSpPr>
        <p:grpSp>
          <p:nvGrpSpPr>
            <p:cNvPr id="25" name="Group 24">
              <a:extLst>
                <a:ext uri="{FF2B5EF4-FFF2-40B4-BE49-F238E27FC236}">
                  <a16:creationId xmlns:a16="http://schemas.microsoft.com/office/drawing/2014/main" xmlns="" id="{47BC9437-B3F2-47E2-9E78-23AB63C7BA7C}"/>
                </a:ext>
              </a:extLst>
            </p:cNvPr>
            <p:cNvGrpSpPr/>
            <p:nvPr/>
          </p:nvGrpSpPr>
          <p:grpSpPr>
            <a:xfrm>
              <a:off x="8438955" y="4133634"/>
              <a:ext cx="2905126" cy="2034526"/>
              <a:chOff x="8438955" y="4133634"/>
              <a:chExt cx="2905126" cy="2034526"/>
            </a:xfrm>
          </p:grpSpPr>
          <p:sp>
            <p:nvSpPr>
              <p:cNvPr id="22" name="Rectangle: Rounded Corners 21">
                <a:extLst>
                  <a:ext uri="{FF2B5EF4-FFF2-40B4-BE49-F238E27FC236}">
                    <a16:creationId xmlns:a16="http://schemas.microsoft.com/office/drawing/2014/main" xmlns="" id="{28EF1198-FE16-45D8-A41E-F89FC1019E1C}"/>
                  </a:ext>
                </a:extLst>
              </p:cNvPr>
              <p:cNvSpPr/>
              <p:nvPr/>
            </p:nvSpPr>
            <p:spPr>
              <a:xfrm>
                <a:off x="8438955" y="4144630"/>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6346DB65-04CC-4B24-A0EC-45EE3E4DF454}"/>
                  </a:ext>
                </a:extLst>
              </p:cNvPr>
              <p:cNvPicPr>
                <a:picLocks noChangeAspect="1"/>
              </p:cNvPicPr>
              <p:nvPr/>
            </p:nvPicPr>
            <p:blipFill>
              <a:blip r:embed="rId5"/>
              <a:srcRect l="19790" t="12963" r="15799" b="28713"/>
              <a:stretch>
                <a:fillRect/>
              </a:stretch>
            </p:blipFill>
            <p:spPr>
              <a:xfrm>
                <a:off x="8911207" y="4133634"/>
                <a:ext cx="2153161" cy="1949723"/>
              </a:xfrm>
              <a:prstGeom prst="rect">
                <a:avLst/>
              </a:prstGeom>
            </p:spPr>
          </p:pic>
        </p:grpSp>
        <p:sp>
          <p:nvSpPr>
            <p:cNvPr id="29" name="TextBox 28">
              <a:extLst>
                <a:ext uri="{FF2B5EF4-FFF2-40B4-BE49-F238E27FC236}">
                  <a16:creationId xmlns:a16="http://schemas.microsoft.com/office/drawing/2014/main" xmlns="" id="{8A7190A3-0349-4282-8891-2A1471D3B7BE}"/>
                </a:ext>
              </a:extLst>
            </p:cNvPr>
            <p:cNvSpPr txBox="1"/>
            <p:nvPr/>
          </p:nvSpPr>
          <p:spPr>
            <a:xfrm>
              <a:off x="8664634" y="6229968"/>
              <a:ext cx="2453768" cy="461665"/>
            </a:xfrm>
            <a:prstGeom prst="rect">
              <a:avLst/>
            </a:prstGeom>
            <a:noFill/>
          </p:spPr>
          <p:txBody>
            <a:bodyPr wrap="square" rtlCol="0">
              <a:spAutoFit/>
            </a:bodyPr>
            <a:lstStyle/>
            <a:p>
              <a:r>
                <a:rPr lang="vi-VN" sz="2400" b="1" dirty="0">
                  <a:solidFill>
                    <a:srgbClr val="D23347"/>
                  </a:solidFill>
                </a:rPr>
                <a:t>Carbohydrate</a:t>
              </a:r>
              <a:endParaRPr lang="en-US" sz="2400" b="1" dirty="0">
                <a:solidFill>
                  <a:srgbClr val="D23347"/>
                </a:solidFill>
              </a:endParaRPr>
            </a:p>
          </p:txBody>
        </p:sp>
      </p:grpSp>
    </p:spTree>
    <p:extLst>
      <p:ext uri="{BB962C8B-B14F-4D97-AF65-F5344CB8AC3E}">
        <p14:creationId xmlns:p14="http://schemas.microsoft.com/office/powerpoint/2010/main" val="215611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785360-5B34-4733-9A52-68701B57E8F2}"/>
              </a:ext>
            </a:extLst>
          </p:cNvPr>
          <p:cNvSpPr txBox="1"/>
          <p:nvPr/>
        </p:nvSpPr>
        <p:spPr>
          <a:xfrm>
            <a:off x="1280932" y="341886"/>
            <a:ext cx="9862834"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Tại sao nói tổng hợp và phân giải chất hữu cơ có biểu hiện trái ngược nhau nhưng phụ thuộc lẫn nhau?</a:t>
            </a:r>
            <a:endParaRPr lang="en-US" dirty="0"/>
          </a:p>
        </p:txBody>
      </p:sp>
      <p:pic>
        <p:nvPicPr>
          <p:cNvPr id="3" name="Picture 2" descr="A picture containing text, vector graphics, toy, doll&#10;&#10;Description automatically generated">
            <a:extLst>
              <a:ext uri="{FF2B5EF4-FFF2-40B4-BE49-F238E27FC236}">
                <a16:creationId xmlns:a16="http://schemas.microsoft.com/office/drawing/2014/main" xmlns="" id="{40E76906-E3AB-4EE3-9FEF-D8DDC4A8A4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xmlns=""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xmlns=""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xmlns=""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xmlns="" id="{F737580D-43D3-4633-9CF6-68BB95EE7587}"/>
              </a:ext>
            </a:extLst>
          </p:cNvPr>
          <p:cNvGrpSpPr/>
          <p:nvPr/>
        </p:nvGrpSpPr>
        <p:grpSpPr>
          <a:xfrm>
            <a:off x="496432" y="2293776"/>
            <a:ext cx="11187404" cy="1259049"/>
            <a:chOff x="503853" y="2369976"/>
            <a:chExt cx="11187404" cy="1259049"/>
          </a:xfrm>
        </p:grpSpPr>
        <p:sp>
          <p:nvSpPr>
            <p:cNvPr id="9" name="Rectangle: Rounded Corners 8">
              <a:extLst>
                <a:ext uri="{FF2B5EF4-FFF2-40B4-BE49-F238E27FC236}">
                  <a16:creationId xmlns:a16="http://schemas.microsoft.com/office/drawing/2014/main" xmlns="" id="{C5E4A533-1D54-46E2-9C33-B9B313B36F9B}"/>
                </a:ext>
              </a:extLst>
            </p:cNvPr>
            <p:cNvSpPr/>
            <p:nvPr/>
          </p:nvSpPr>
          <p:spPr>
            <a:xfrm>
              <a:off x="503853" y="2369976"/>
              <a:ext cx="11187404" cy="1259049"/>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5179A626-6ADC-4275-A370-10501066A62A}"/>
                </a:ext>
              </a:extLst>
            </p:cNvPr>
            <p:cNvSpPr txBox="1"/>
            <p:nvPr/>
          </p:nvSpPr>
          <p:spPr>
            <a:xfrm>
              <a:off x="859948" y="2566002"/>
              <a:ext cx="10499271" cy="937949"/>
            </a:xfrm>
            <a:prstGeom prst="rect">
              <a:avLst/>
            </a:prstGeom>
            <a:noFill/>
          </p:spPr>
          <p:txBody>
            <a:bodyPr wrap="square">
              <a:spAutoFit/>
            </a:bodyPr>
            <a:lstStyle/>
            <a:p>
              <a:pPr algn="just">
                <a:lnSpc>
                  <a:spcPct val="120000"/>
                </a:lnSpc>
              </a:pPr>
              <a:r>
                <a:rPr lang="vi-VN" sz="2400" dirty="0">
                  <a:solidFill>
                    <a:schemeClr val="bg1"/>
                  </a:solidFill>
                </a:rPr>
                <a:t>Phân giải là quá trình biến đổi các chất hữu cơ thành </a:t>
              </a:r>
              <a:r>
                <a:rPr lang="vi-VN" sz="2400" b="1" dirty="0">
                  <a:solidFill>
                    <a:srgbClr val="FFFF00"/>
                  </a:solidFill>
                </a:rPr>
                <a:t>những chất đơn giản</a:t>
              </a:r>
              <a:r>
                <a:rPr lang="vi-VN" sz="2400" dirty="0">
                  <a:solidFill>
                    <a:schemeClr val="bg1"/>
                  </a:solidFill>
                </a:rPr>
                <a:t>, đồng thời </a:t>
              </a:r>
              <a:r>
                <a:rPr lang="vi-VN" sz="2400" b="1" dirty="0">
                  <a:solidFill>
                    <a:srgbClr val="FFFF00"/>
                  </a:solidFill>
                </a:rPr>
                <a:t>giải phóng năng lượng</a:t>
              </a:r>
            </a:p>
          </p:txBody>
        </p:sp>
      </p:grpSp>
      <p:grpSp>
        <p:nvGrpSpPr>
          <p:cNvPr id="12" name="Group 11">
            <a:extLst>
              <a:ext uri="{FF2B5EF4-FFF2-40B4-BE49-F238E27FC236}">
                <a16:creationId xmlns:a16="http://schemas.microsoft.com/office/drawing/2014/main" xmlns="" id="{47BDA48E-85E6-4BD6-A715-D91E54710CC1}"/>
              </a:ext>
            </a:extLst>
          </p:cNvPr>
          <p:cNvGrpSpPr/>
          <p:nvPr/>
        </p:nvGrpSpPr>
        <p:grpSpPr>
          <a:xfrm>
            <a:off x="1262158" y="4075029"/>
            <a:ext cx="5268875" cy="2472925"/>
            <a:chOff x="1262158" y="4075029"/>
            <a:chExt cx="5268875" cy="2472925"/>
          </a:xfrm>
        </p:grpSpPr>
        <p:pic>
          <p:nvPicPr>
            <p:cNvPr id="27" name="Picture 14">
              <a:extLst>
                <a:ext uri="{FF2B5EF4-FFF2-40B4-BE49-F238E27FC236}">
                  <a16:creationId xmlns:a16="http://schemas.microsoft.com/office/drawing/2014/main" xmlns="" id="{6764A003-BE84-4AD5-89C4-07C431DFD2C4}"/>
                </a:ext>
              </a:extLst>
            </p:cNvPr>
            <p:cNvPicPr>
              <a:picLocks noChangeAspect="1"/>
            </p:cNvPicPr>
            <p:nvPr/>
          </p:nvPicPr>
          <p:blipFill>
            <a:blip r:embed="rId3"/>
            <a:srcRect/>
            <a:stretch>
              <a:fillRect/>
            </a:stretch>
          </p:blipFill>
          <p:spPr>
            <a:xfrm>
              <a:off x="1262158" y="4075029"/>
              <a:ext cx="2773948" cy="1897380"/>
            </a:xfrm>
            <a:prstGeom prst="rect">
              <a:avLst/>
            </a:prstGeom>
          </p:spPr>
        </p:pic>
        <p:pic>
          <p:nvPicPr>
            <p:cNvPr id="33" name="Picture 15">
              <a:extLst>
                <a:ext uri="{FF2B5EF4-FFF2-40B4-BE49-F238E27FC236}">
                  <a16:creationId xmlns:a16="http://schemas.microsoft.com/office/drawing/2014/main" xmlns="" id="{52C78686-195C-4AD6-BA3C-B5D8AE496E4B}"/>
                </a:ext>
              </a:extLst>
            </p:cNvPr>
            <p:cNvPicPr>
              <a:picLocks noChangeAspect="1"/>
            </p:cNvPicPr>
            <p:nvPr/>
          </p:nvPicPr>
          <p:blipFill>
            <a:blip r:embed="rId4"/>
            <a:srcRect/>
            <a:stretch>
              <a:fillRect/>
            </a:stretch>
          </p:blipFill>
          <p:spPr>
            <a:xfrm>
              <a:off x="4473633" y="4075029"/>
              <a:ext cx="2057400" cy="1897380"/>
            </a:xfrm>
            <a:prstGeom prst="rect">
              <a:avLst/>
            </a:prstGeom>
          </p:spPr>
        </p:pic>
        <p:sp>
          <p:nvSpPr>
            <p:cNvPr id="35" name="TextBox 19">
              <a:extLst>
                <a:ext uri="{FF2B5EF4-FFF2-40B4-BE49-F238E27FC236}">
                  <a16:creationId xmlns:a16="http://schemas.microsoft.com/office/drawing/2014/main" xmlns="" id="{9181B18C-3FC4-4073-B75A-DD0E4A818749}"/>
                </a:ext>
              </a:extLst>
            </p:cNvPr>
            <p:cNvSpPr txBox="1"/>
            <p:nvPr/>
          </p:nvSpPr>
          <p:spPr>
            <a:xfrm>
              <a:off x="2649132" y="6006652"/>
              <a:ext cx="2885473" cy="541302"/>
            </a:xfrm>
            <a:prstGeom prst="rect">
              <a:avLst/>
            </a:prstGeom>
          </p:spPr>
          <p:txBody>
            <a:bodyPr wrap="square" lIns="0" tIns="0" rIns="0" bIns="0" rtlCol="0" anchor="t">
              <a:spAutoFit/>
            </a:bodyPr>
            <a:lstStyle/>
            <a:p>
              <a:pPr algn="ctr">
                <a:lnSpc>
                  <a:spcPts val="4900"/>
                </a:lnSpc>
              </a:pPr>
              <a:r>
                <a:rPr lang="en-US" sz="2400" b="1">
                  <a:latin typeface="Arial" pitchFamily="34" charset="0"/>
                </a:rPr>
                <a:t>Các chất đơn giản</a:t>
              </a:r>
            </a:p>
          </p:txBody>
        </p:sp>
      </p:grpSp>
      <p:grpSp>
        <p:nvGrpSpPr>
          <p:cNvPr id="7" name="Group 6">
            <a:extLst>
              <a:ext uri="{FF2B5EF4-FFF2-40B4-BE49-F238E27FC236}">
                <a16:creationId xmlns:a16="http://schemas.microsoft.com/office/drawing/2014/main" xmlns="" id="{B296C476-91AC-4C08-9751-F2FF2C749244}"/>
              </a:ext>
            </a:extLst>
          </p:cNvPr>
          <p:cNvGrpSpPr/>
          <p:nvPr/>
        </p:nvGrpSpPr>
        <p:grpSpPr>
          <a:xfrm>
            <a:off x="8327700" y="3912455"/>
            <a:ext cx="2165970" cy="2640533"/>
            <a:chOff x="8937300" y="3873178"/>
            <a:chExt cx="2165970" cy="2640533"/>
          </a:xfrm>
        </p:grpSpPr>
        <p:pic>
          <p:nvPicPr>
            <p:cNvPr id="34" name="Picture 16">
              <a:extLst>
                <a:ext uri="{FF2B5EF4-FFF2-40B4-BE49-F238E27FC236}">
                  <a16:creationId xmlns:a16="http://schemas.microsoft.com/office/drawing/2014/main" xmlns="" id="{4E52CB76-F43C-4D1B-A949-D1C3380D2B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110729" y="3873178"/>
              <a:ext cx="1819113" cy="1897380"/>
            </a:xfrm>
            <a:prstGeom prst="rect">
              <a:avLst/>
            </a:prstGeom>
          </p:spPr>
        </p:pic>
        <p:sp>
          <p:nvSpPr>
            <p:cNvPr id="36" name="TextBox 20">
              <a:extLst>
                <a:ext uri="{FF2B5EF4-FFF2-40B4-BE49-F238E27FC236}">
                  <a16:creationId xmlns:a16="http://schemas.microsoft.com/office/drawing/2014/main" xmlns="" id="{40DA09E0-DCBB-472F-95A6-DC0A09438D8D}"/>
                </a:ext>
              </a:extLst>
            </p:cNvPr>
            <p:cNvSpPr txBox="1"/>
            <p:nvPr/>
          </p:nvSpPr>
          <p:spPr>
            <a:xfrm>
              <a:off x="8937300" y="5972409"/>
              <a:ext cx="2165970" cy="541302"/>
            </a:xfrm>
            <a:prstGeom prst="rect">
              <a:avLst/>
            </a:prstGeom>
          </p:spPr>
          <p:txBody>
            <a:bodyPr wrap="square" lIns="0" tIns="0" rIns="0" bIns="0" rtlCol="0" anchor="t">
              <a:spAutoFit/>
            </a:bodyPr>
            <a:lstStyle/>
            <a:p>
              <a:pPr algn="ctr">
                <a:lnSpc>
                  <a:spcPts val="4900"/>
                </a:lnSpc>
              </a:pPr>
              <a:r>
                <a:rPr lang="vi-VN" sz="2400" b="1">
                  <a:latin typeface="Arial" pitchFamily="34" charset="0"/>
                </a:rPr>
                <a:t>Năng lượng</a:t>
              </a:r>
            </a:p>
          </p:txBody>
        </p:sp>
      </p:grpSp>
    </p:spTree>
    <p:extLst>
      <p:ext uri="{BB962C8B-B14F-4D97-AF65-F5344CB8AC3E}">
        <p14:creationId xmlns:p14="http://schemas.microsoft.com/office/powerpoint/2010/main" val="223933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all plant growing out of the ground&#10;&#10;Description automatically generated with low confidence">
            <a:extLst>
              <a:ext uri="{FF2B5EF4-FFF2-40B4-BE49-F238E27FC236}">
                <a16:creationId xmlns:a16="http://schemas.microsoft.com/office/drawing/2014/main" xmlns="" id="{27AFF3AB-E902-4FA4-9F8A-61907659D9EF}"/>
              </a:ext>
            </a:extLst>
          </p:cNvPr>
          <p:cNvPicPr>
            <a:picLocks noChangeAspect="1"/>
          </p:cNvPicPr>
          <p:nvPr/>
        </p:nvPicPr>
        <p:blipFill rotWithShape="1">
          <a:blip r:embed="rId2">
            <a:extLst>
              <a:ext uri="{28A0092B-C50C-407E-A947-70E740481C1C}">
                <a14:useLocalDpi xmlns:a14="http://schemas.microsoft.com/office/drawing/2010/main" val="0"/>
              </a:ext>
            </a:extLst>
          </a:blip>
          <a:srcRect t="7251" b="7251"/>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88F2788B-E440-44D0-AECF-C1946B73116B}"/>
              </a:ext>
            </a:extLst>
          </p:cNvPr>
          <p:cNvSpPr/>
          <p:nvPr/>
        </p:nvSpPr>
        <p:spPr>
          <a:xfrm>
            <a:off x="0" y="5833641"/>
            <a:ext cx="9931078" cy="10243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7808ECCE-380B-4984-BE85-10537C2E4422}"/>
              </a:ext>
            </a:extLst>
          </p:cNvPr>
          <p:cNvSpPr txBox="1"/>
          <p:nvPr/>
        </p:nvSpPr>
        <p:spPr>
          <a:xfrm>
            <a:off x="491925" y="5884021"/>
            <a:ext cx="9126637" cy="946798"/>
          </a:xfrm>
          <a:prstGeom prst="rect">
            <a:avLst/>
          </a:prstGeom>
          <a:noFill/>
        </p:spPr>
        <p:txBody>
          <a:bodyPr wrap="square" rtlCol="0">
            <a:spAutoFit/>
          </a:bodyPr>
          <a:lstStyle/>
          <a:p>
            <a:pPr algn="just">
              <a:lnSpc>
                <a:spcPct val="120000"/>
              </a:lnSpc>
            </a:pPr>
            <a:r>
              <a:rPr lang="vi-VN" sz="2400" b="1" i="1" dirty="0">
                <a:solidFill>
                  <a:schemeClr val="bg1"/>
                </a:solidFill>
              </a:rPr>
              <a:t>Năng lượng cho các hoạt động sống của sinh vật được tạo ra như thế nào? </a:t>
            </a:r>
            <a:endParaRPr lang="en-US" sz="2400" b="1" i="1" dirty="0">
              <a:solidFill>
                <a:schemeClr val="bg1"/>
              </a:solidFill>
            </a:endParaRPr>
          </a:p>
        </p:txBody>
      </p:sp>
    </p:spTree>
    <p:extLst>
      <p:ext uri="{BB962C8B-B14F-4D97-AF65-F5344CB8AC3E}">
        <p14:creationId xmlns:p14="http://schemas.microsoft.com/office/powerpoint/2010/main" val="227445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785360-5B34-4733-9A52-68701B57E8F2}"/>
              </a:ext>
            </a:extLst>
          </p:cNvPr>
          <p:cNvSpPr txBox="1"/>
          <p:nvPr/>
        </p:nvSpPr>
        <p:spPr>
          <a:xfrm>
            <a:off x="1329885" y="398131"/>
            <a:ext cx="10231865"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Tại sao nói tổng hợp và phân giải chất hữu cơ có biểu hiện trái ngược nhau nhưng phụ thuộc lẫn nhau?</a:t>
            </a:r>
            <a:endParaRPr lang="en-US" dirty="0"/>
          </a:p>
        </p:txBody>
      </p:sp>
      <p:pic>
        <p:nvPicPr>
          <p:cNvPr id="3" name="Picture 2" descr="A picture containing text, vector graphics, toy, doll&#10;&#10;Description automatically generated">
            <a:extLst>
              <a:ext uri="{FF2B5EF4-FFF2-40B4-BE49-F238E27FC236}">
                <a16:creationId xmlns:a16="http://schemas.microsoft.com/office/drawing/2014/main" xmlns="" id="{40E76906-E3AB-4EE3-9FEF-D8DDC4A8A4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xmlns=""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xmlns=""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xmlns=""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TextBox 7">
            <a:extLst>
              <a:ext uri="{FF2B5EF4-FFF2-40B4-BE49-F238E27FC236}">
                <a16:creationId xmlns:a16="http://schemas.microsoft.com/office/drawing/2014/main" xmlns="" id="{5179A626-6ADC-4275-A370-10501066A62A}"/>
              </a:ext>
            </a:extLst>
          </p:cNvPr>
          <p:cNvSpPr txBox="1"/>
          <p:nvPr/>
        </p:nvSpPr>
        <p:spPr>
          <a:xfrm>
            <a:off x="618517" y="2228671"/>
            <a:ext cx="10943233" cy="1200329"/>
          </a:xfrm>
          <a:prstGeom prst="rect">
            <a:avLst/>
          </a:prstGeom>
          <a:noFill/>
        </p:spPr>
        <p:txBody>
          <a:bodyPr wrap="square" rtlCol="0">
            <a:spAutoFit/>
          </a:bodyPr>
          <a:lstStyle>
            <a:defPPr>
              <a:defRPr lang="en-US"/>
            </a:defPPr>
            <a:lvl1pPr>
              <a:lnSpc>
                <a:spcPct val="120000"/>
              </a:lnSpc>
              <a:defRPr sz="2400" b="1"/>
            </a:lvl1pPr>
          </a:lstStyle>
          <a:p>
            <a:pPr algn="just"/>
            <a:r>
              <a:rPr lang="vi-VN" b="0" dirty="0"/>
              <a:t>Trong các phản ứng chuyển hóa của tế bào, </a:t>
            </a:r>
            <a:r>
              <a:rPr lang="vi-VN" dirty="0">
                <a:solidFill>
                  <a:srgbClr val="FF0000"/>
                </a:solidFill>
              </a:rPr>
              <a:t>sản phẩm của quá trình tổng hợp cung cấp nguyên liệu cho quá trình phân giải</a:t>
            </a:r>
            <a:r>
              <a:rPr lang="vi-VN" b="0" dirty="0"/>
              <a:t>; ngược lại, quá trình </a:t>
            </a:r>
            <a:r>
              <a:rPr lang="vi-VN" dirty="0">
                <a:solidFill>
                  <a:srgbClr val="002060"/>
                </a:solidFill>
              </a:rPr>
              <a:t>phân giải cung cấp năng lượng và nguyên liệu cho quá trình tổng hợp</a:t>
            </a:r>
            <a:r>
              <a:rPr lang="vi-VN" b="0" dirty="0">
                <a:solidFill>
                  <a:srgbClr val="002060"/>
                </a:solidFill>
              </a:rPr>
              <a:t>.</a:t>
            </a:r>
          </a:p>
        </p:txBody>
      </p:sp>
      <p:grpSp>
        <p:nvGrpSpPr>
          <p:cNvPr id="14" name="Group 13">
            <a:extLst>
              <a:ext uri="{FF2B5EF4-FFF2-40B4-BE49-F238E27FC236}">
                <a16:creationId xmlns:a16="http://schemas.microsoft.com/office/drawing/2014/main" xmlns="" id="{BCBCCCFA-4CA5-4898-9157-50BCC36CE484}"/>
              </a:ext>
            </a:extLst>
          </p:cNvPr>
          <p:cNvGrpSpPr/>
          <p:nvPr/>
        </p:nvGrpSpPr>
        <p:grpSpPr>
          <a:xfrm>
            <a:off x="1149901" y="4145023"/>
            <a:ext cx="2121619" cy="1544320"/>
            <a:chOff x="997501" y="4155440"/>
            <a:chExt cx="2121619" cy="1544320"/>
          </a:xfrm>
        </p:grpSpPr>
        <p:sp>
          <p:nvSpPr>
            <p:cNvPr id="11" name="Rectangle: Rounded Corners 10">
              <a:extLst>
                <a:ext uri="{FF2B5EF4-FFF2-40B4-BE49-F238E27FC236}">
                  <a16:creationId xmlns:a16="http://schemas.microsoft.com/office/drawing/2014/main" xmlns="" id="{48A5BF8B-D3C7-401E-9712-1F4198692B1D}"/>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extBox 12">
              <a:extLst>
                <a:ext uri="{FF2B5EF4-FFF2-40B4-BE49-F238E27FC236}">
                  <a16:creationId xmlns:a16="http://schemas.microsoft.com/office/drawing/2014/main" xmlns="" id="{5DDDDC5E-28CB-4E10-95D5-C6BABBACB3AD}"/>
                </a:ext>
              </a:extLst>
            </p:cNvPr>
            <p:cNvSpPr txBox="1"/>
            <p:nvPr/>
          </p:nvSpPr>
          <p:spPr>
            <a:xfrm>
              <a:off x="1329885" y="4512101"/>
              <a:ext cx="1707955" cy="830997"/>
            </a:xfrm>
            <a:prstGeom prst="rect">
              <a:avLst/>
            </a:prstGeom>
            <a:noFill/>
          </p:spPr>
          <p:txBody>
            <a:bodyPr wrap="square" rtlCol="0">
              <a:spAutoFit/>
            </a:bodyPr>
            <a:lstStyle/>
            <a:p>
              <a:r>
                <a:rPr lang="vi-VN" sz="2400" b="1">
                  <a:solidFill>
                    <a:srgbClr val="FFFF00"/>
                  </a:solidFill>
                </a:rPr>
                <a:t>Các chất đơn giản</a:t>
              </a:r>
              <a:endParaRPr lang="en-US" sz="2400" b="1">
                <a:solidFill>
                  <a:srgbClr val="FFFF00"/>
                </a:solidFill>
              </a:endParaRPr>
            </a:p>
          </p:txBody>
        </p:sp>
      </p:grpSp>
      <p:grpSp>
        <p:nvGrpSpPr>
          <p:cNvPr id="20" name="Group 19">
            <a:extLst>
              <a:ext uri="{FF2B5EF4-FFF2-40B4-BE49-F238E27FC236}">
                <a16:creationId xmlns:a16="http://schemas.microsoft.com/office/drawing/2014/main" xmlns="" id="{619F11AE-3EF9-4B69-B7E9-0A77167ACAFA}"/>
              </a:ext>
            </a:extLst>
          </p:cNvPr>
          <p:cNvGrpSpPr/>
          <p:nvPr/>
        </p:nvGrpSpPr>
        <p:grpSpPr>
          <a:xfrm>
            <a:off x="8042552" y="4145025"/>
            <a:ext cx="2452728" cy="1544320"/>
            <a:chOff x="997501" y="4155440"/>
            <a:chExt cx="2452728" cy="1544320"/>
          </a:xfrm>
        </p:grpSpPr>
        <p:sp>
          <p:nvSpPr>
            <p:cNvPr id="21" name="Rectangle: Rounded Corners 20">
              <a:extLst>
                <a:ext uri="{FF2B5EF4-FFF2-40B4-BE49-F238E27FC236}">
                  <a16:creationId xmlns:a16="http://schemas.microsoft.com/office/drawing/2014/main" xmlns="" id="{46CAF688-509F-4B37-A09D-111D96F47B1C}"/>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TextBox 21">
              <a:extLst>
                <a:ext uri="{FF2B5EF4-FFF2-40B4-BE49-F238E27FC236}">
                  <a16:creationId xmlns:a16="http://schemas.microsoft.com/office/drawing/2014/main" xmlns="" id="{375DAED0-AB59-4F12-BF50-7EA9C42F289F}"/>
                </a:ext>
              </a:extLst>
            </p:cNvPr>
            <p:cNvSpPr txBox="1"/>
            <p:nvPr/>
          </p:nvSpPr>
          <p:spPr>
            <a:xfrm>
              <a:off x="1087493" y="4512100"/>
              <a:ext cx="2272744" cy="830997"/>
            </a:xfrm>
            <a:prstGeom prst="rect">
              <a:avLst/>
            </a:prstGeom>
            <a:noFill/>
          </p:spPr>
          <p:txBody>
            <a:bodyPr wrap="square" rtlCol="0">
              <a:spAutoFit/>
            </a:bodyPr>
            <a:lstStyle/>
            <a:p>
              <a:pPr algn="ctr"/>
              <a:r>
                <a:rPr lang="vi-VN" sz="2400" b="1">
                  <a:solidFill>
                    <a:schemeClr val="bg1"/>
                  </a:solidFill>
                </a:rPr>
                <a:t>Các chất hữu cơ phức tạp</a:t>
              </a:r>
              <a:endParaRPr lang="en-US" sz="2400" b="1">
                <a:solidFill>
                  <a:schemeClr val="bg1"/>
                </a:solidFill>
              </a:endParaRPr>
            </a:p>
          </p:txBody>
        </p:sp>
      </p:grpSp>
      <p:grpSp>
        <p:nvGrpSpPr>
          <p:cNvPr id="23" name="Group 22">
            <a:extLst>
              <a:ext uri="{FF2B5EF4-FFF2-40B4-BE49-F238E27FC236}">
                <a16:creationId xmlns:a16="http://schemas.microsoft.com/office/drawing/2014/main" xmlns="" id="{B61D13D7-9253-4EB4-81BE-10C0E260F00B}"/>
              </a:ext>
            </a:extLst>
          </p:cNvPr>
          <p:cNvGrpSpPr/>
          <p:nvPr/>
        </p:nvGrpSpPr>
        <p:grpSpPr>
          <a:xfrm>
            <a:off x="3361512" y="3899078"/>
            <a:ext cx="4493616" cy="916124"/>
            <a:chOff x="3361512" y="3932353"/>
            <a:chExt cx="4493616" cy="916124"/>
          </a:xfrm>
        </p:grpSpPr>
        <p:sp>
          <p:nvSpPr>
            <p:cNvPr id="24" name="Arrow: Left 23">
              <a:extLst>
                <a:ext uri="{FF2B5EF4-FFF2-40B4-BE49-F238E27FC236}">
                  <a16:creationId xmlns:a16="http://schemas.microsoft.com/office/drawing/2014/main" xmlns="" id="{ECA1446B-373F-4AB0-B3C3-C211B94CF6F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4A1FCA2B-9487-4648-9E6B-E7351EDC340E}"/>
                </a:ext>
              </a:extLst>
            </p:cNvPr>
            <p:cNvSpPr txBox="1"/>
            <p:nvPr/>
          </p:nvSpPr>
          <p:spPr>
            <a:xfrm>
              <a:off x="6028783" y="3932353"/>
              <a:ext cx="1586965" cy="400110"/>
            </a:xfrm>
            <a:prstGeom prst="rect">
              <a:avLst/>
            </a:prstGeom>
            <a:noFill/>
          </p:spPr>
          <p:txBody>
            <a:bodyPr wrap="square" rtlCol="0">
              <a:spAutoFit/>
            </a:bodyPr>
            <a:lstStyle/>
            <a:p>
              <a:r>
                <a:rPr lang="vi-VN" sz="2000" b="1">
                  <a:solidFill>
                    <a:srgbClr val="255B01"/>
                  </a:solidFill>
                </a:rPr>
                <a:t>Tổng hợp</a:t>
              </a:r>
              <a:endParaRPr lang="en-US" sz="2000" b="1">
                <a:solidFill>
                  <a:srgbClr val="255B01"/>
                </a:solidFill>
              </a:endParaRPr>
            </a:p>
          </p:txBody>
        </p:sp>
        <p:grpSp>
          <p:nvGrpSpPr>
            <p:cNvPr id="18" name="Group 17">
              <a:extLst>
                <a:ext uri="{FF2B5EF4-FFF2-40B4-BE49-F238E27FC236}">
                  <a16:creationId xmlns:a16="http://schemas.microsoft.com/office/drawing/2014/main" xmlns="" id="{F6A39CF3-724E-4938-8C87-0526E3C25B9A}"/>
                </a:ext>
              </a:extLst>
            </p:cNvPr>
            <p:cNvGrpSpPr/>
            <p:nvPr/>
          </p:nvGrpSpPr>
          <p:grpSpPr>
            <a:xfrm>
              <a:off x="5147210" y="3992840"/>
              <a:ext cx="855637" cy="855637"/>
              <a:chOff x="5288788" y="3943662"/>
              <a:chExt cx="1014935" cy="1014935"/>
            </a:xfrm>
          </p:grpSpPr>
          <p:sp>
            <p:nvSpPr>
              <p:cNvPr id="17" name="Oval 16">
                <a:extLst>
                  <a:ext uri="{FF2B5EF4-FFF2-40B4-BE49-F238E27FC236}">
                    <a16:creationId xmlns:a16="http://schemas.microsoft.com/office/drawing/2014/main" xmlns="" id="{EF3936FC-E624-4D00-A44D-67A9252B921F}"/>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5">
                <a:extLst>
                  <a:ext uri="{FF2B5EF4-FFF2-40B4-BE49-F238E27FC236}">
                    <a16:creationId xmlns:a16="http://schemas.microsoft.com/office/drawing/2014/main" xmlns="" id="{DBE90EEF-8036-4356-854C-6A62C52CE2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8007" y="4067974"/>
                <a:ext cx="736495" cy="768183"/>
              </a:xfrm>
              <a:prstGeom prst="rect">
                <a:avLst/>
              </a:prstGeom>
            </p:spPr>
          </p:pic>
        </p:grpSp>
      </p:grpSp>
      <p:grpSp>
        <p:nvGrpSpPr>
          <p:cNvPr id="19" name="Group 18">
            <a:extLst>
              <a:ext uri="{FF2B5EF4-FFF2-40B4-BE49-F238E27FC236}">
                <a16:creationId xmlns:a16="http://schemas.microsoft.com/office/drawing/2014/main" xmlns="" id="{6FEBD940-4893-4CE0-87C5-DD0E376CF698}"/>
              </a:ext>
            </a:extLst>
          </p:cNvPr>
          <p:cNvGrpSpPr/>
          <p:nvPr/>
        </p:nvGrpSpPr>
        <p:grpSpPr>
          <a:xfrm>
            <a:off x="3410228" y="4951223"/>
            <a:ext cx="4493616" cy="924506"/>
            <a:chOff x="3410228" y="4984498"/>
            <a:chExt cx="4493616" cy="924506"/>
          </a:xfrm>
        </p:grpSpPr>
        <p:sp>
          <p:nvSpPr>
            <p:cNvPr id="15" name="Arrow: Left 14">
              <a:extLst>
                <a:ext uri="{FF2B5EF4-FFF2-40B4-BE49-F238E27FC236}">
                  <a16:creationId xmlns:a16="http://schemas.microsoft.com/office/drawing/2014/main" xmlns="" id="{C1AF4CD0-078B-4449-86C4-B6F345C6D693}"/>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62577E57-EA3D-4A7B-9388-97DBE3E9D7E2}"/>
                </a:ext>
              </a:extLst>
            </p:cNvPr>
            <p:cNvSpPr txBox="1"/>
            <p:nvPr/>
          </p:nvSpPr>
          <p:spPr>
            <a:xfrm>
              <a:off x="3648063" y="5508894"/>
              <a:ext cx="1339315" cy="400110"/>
            </a:xfrm>
            <a:prstGeom prst="rect">
              <a:avLst/>
            </a:prstGeom>
            <a:noFill/>
          </p:spPr>
          <p:txBody>
            <a:bodyPr wrap="square" rtlCol="0">
              <a:spAutoFit/>
            </a:bodyPr>
            <a:lstStyle/>
            <a:p>
              <a:r>
                <a:rPr lang="vi-VN" sz="2000" b="1">
                  <a:solidFill>
                    <a:srgbClr val="3E84A6"/>
                  </a:solidFill>
                </a:rPr>
                <a:t>Phân giải</a:t>
              </a:r>
              <a:endParaRPr lang="en-US" sz="2000" b="1">
                <a:solidFill>
                  <a:srgbClr val="3E84A6"/>
                </a:solidFill>
              </a:endParaRPr>
            </a:p>
          </p:txBody>
        </p:sp>
        <p:grpSp>
          <p:nvGrpSpPr>
            <p:cNvPr id="30" name="Group 29">
              <a:extLst>
                <a:ext uri="{FF2B5EF4-FFF2-40B4-BE49-F238E27FC236}">
                  <a16:creationId xmlns:a16="http://schemas.microsoft.com/office/drawing/2014/main" xmlns="" id="{155E2C2C-B9C9-4FD6-8ACC-21D632A0365A}"/>
                </a:ext>
              </a:extLst>
            </p:cNvPr>
            <p:cNvGrpSpPr/>
            <p:nvPr/>
          </p:nvGrpSpPr>
          <p:grpSpPr>
            <a:xfrm>
              <a:off x="5158830" y="4984498"/>
              <a:ext cx="855637" cy="855637"/>
              <a:chOff x="5288788" y="3943662"/>
              <a:chExt cx="1014935" cy="1014935"/>
            </a:xfrm>
          </p:grpSpPr>
          <p:sp>
            <p:nvSpPr>
              <p:cNvPr id="31" name="Oval 30">
                <a:extLst>
                  <a:ext uri="{FF2B5EF4-FFF2-40B4-BE49-F238E27FC236}">
                    <a16:creationId xmlns:a16="http://schemas.microsoft.com/office/drawing/2014/main" xmlns="" id="{16E23FDA-4A90-4B64-9C17-9ED7DDFA4A5D}"/>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5">
                <a:extLst>
                  <a:ext uri="{FF2B5EF4-FFF2-40B4-BE49-F238E27FC236}">
                    <a16:creationId xmlns:a16="http://schemas.microsoft.com/office/drawing/2014/main" xmlns="" id="{D80446E9-66F0-4CFF-B762-052B16C01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8007" y="4067974"/>
                <a:ext cx="736495" cy="768183"/>
              </a:xfrm>
              <a:prstGeom prst="rect">
                <a:avLst/>
              </a:prstGeom>
            </p:spPr>
          </p:pic>
        </p:grpSp>
      </p:grpSp>
    </p:spTree>
    <p:extLst>
      <p:ext uri="{BB962C8B-B14F-4D97-AF65-F5344CB8AC3E}">
        <p14:creationId xmlns:p14="http://schemas.microsoft.com/office/powerpoint/2010/main" val="396741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ppt_y</p:attrName>
                                        </p:attrNameLst>
                                      </p:cBhvr>
                                      <p:tavLst>
                                        <p:tav tm="0">
                                          <p:val>
                                            <p:strVal val="#ppt_y-#ppt_h*1.125000"/>
                                          </p:val>
                                        </p:tav>
                                        <p:tav tm="100000">
                                          <p:val>
                                            <p:strVal val="#ppt_y"/>
                                          </p:val>
                                        </p:tav>
                                      </p:tavLst>
                                    </p:anim>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785360-5B34-4733-9A52-68701B57E8F2}"/>
              </a:ext>
            </a:extLst>
          </p:cNvPr>
          <p:cNvSpPr txBox="1"/>
          <p:nvPr/>
        </p:nvSpPr>
        <p:spPr>
          <a:xfrm>
            <a:off x="1352155" y="358914"/>
            <a:ext cx="10254161" cy="946798"/>
          </a:xfrm>
          <a:prstGeom prst="rect">
            <a:avLst/>
          </a:prstGeom>
          <a:noFill/>
        </p:spPr>
        <p:txBody>
          <a:bodyPr wrap="square" rtlCol="0">
            <a:spAutoFit/>
          </a:bodyPr>
          <a:lstStyle>
            <a:defPPr>
              <a:defRPr lang="en-US"/>
            </a:defPPr>
            <a:lvl1pPr>
              <a:lnSpc>
                <a:spcPct val="120000"/>
              </a:lnSpc>
              <a:defRPr sz="2400" b="1"/>
            </a:lvl1pPr>
          </a:lstStyle>
          <a:p>
            <a:r>
              <a:rPr lang="vi-VN"/>
              <a:t>Tại sao nói tổng hợp và phân giải chất hữu cơ có biểu hiện trái ngược nhau nhưng phụ thuộc lẫn nhau?</a:t>
            </a:r>
            <a:endParaRPr lang="en-US"/>
          </a:p>
        </p:txBody>
      </p:sp>
      <p:pic>
        <p:nvPicPr>
          <p:cNvPr id="3" name="Picture 2" descr="A picture containing text, vector graphics, toy, doll&#10;&#10;Description automatically generated">
            <a:extLst>
              <a:ext uri="{FF2B5EF4-FFF2-40B4-BE49-F238E27FC236}">
                <a16:creationId xmlns:a16="http://schemas.microsoft.com/office/drawing/2014/main" xmlns="" id="{40E76906-E3AB-4EE3-9FEF-D8DDC4A8A4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xmlns=""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xmlns=""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xmlns=""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4" name="Group 13">
            <a:extLst>
              <a:ext uri="{FF2B5EF4-FFF2-40B4-BE49-F238E27FC236}">
                <a16:creationId xmlns:a16="http://schemas.microsoft.com/office/drawing/2014/main" xmlns="" id="{BCBCCCFA-4CA5-4898-9157-50BCC36CE484}"/>
              </a:ext>
            </a:extLst>
          </p:cNvPr>
          <p:cNvGrpSpPr/>
          <p:nvPr/>
        </p:nvGrpSpPr>
        <p:grpSpPr>
          <a:xfrm>
            <a:off x="1540426" y="2477726"/>
            <a:ext cx="2121619" cy="1544320"/>
            <a:chOff x="997501" y="4155440"/>
            <a:chExt cx="2121619" cy="1544320"/>
          </a:xfrm>
        </p:grpSpPr>
        <p:sp>
          <p:nvSpPr>
            <p:cNvPr id="11" name="Rectangle: Rounded Corners 10">
              <a:extLst>
                <a:ext uri="{FF2B5EF4-FFF2-40B4-BE49-F238E27FC236}">
                  <a16:creationId xmlns:a16="http://schemas.microsoft.com/office/drawing/2014/main" xmlns="" id="{48A5BF8B-D3C7-401E-9712-1F4198692B1D}"/>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extBox 12">
              <a:extLst>
                <a:ext uri="{FF2B5EF4-FFF2-40B4-BE49-F238E27FC236}">
                  <a16:creationId xmlns:a16="http://schemas.microsoft.com/office/drawing/2014/main" xmlns="" id="{5DDDDC5E-28CB-4E10-95D5-C6BABBACB3AD}"/>
                </a:ext>
              </a:extLst>
            </p:cNvPr>
            <p:cNvSpPr txBox="1"/>
            <p:nvPr/>
          </p:nvSpPr>
          <p:spPr>
            <a:xfrm>
              <a:off x="1329885" y="4512101"/>
              <a:ext cx="1707955" cy="830997"/>
            </a:xfrm>
            <a:prstGeom prst="rect">
              <a:avLst/>
            </a:prstGeom>
            <a:noFill/>
          </p:spPr>
          <p:txBody>
            <a:bodyPr wrap="square" rtlCol="0">
              <a:spAutoFit/>
            </a:bodyPr>
            <a:lstStyle/>
            <a:p>
              <a:r>
                <a:rPr lang="vi-VN" sz="2400" b="1">
                  <a:solidFill>
                    <a:srgbClr val="FFFF00"/>
                  </a:solidFill>
                </a:rPr>
                <a:t>Các chất đơn giản</a:t>
              </a:r>
              <a:endParaRPr lang="en-US" sz="2400" b="1">
                <a:solidFill>
                  <a:srgbClr val="FFFF00"/>
                </a:solidFill>
              </a:endParaRPr>
            </a:p>
          </p:txBody>
        </p:sp>
      </p:grpSp>
      <p:grpSp>
        <p:nvGrpSpPr>
          <p:cNvPr id="20" name="Group 19">
            <a:extLst>
              <a:ext uri="{FF2B5EF4-FFF2-40B4-BE49-F238E27FC236}">
                <a16:creationId xmlns:a16="http://schemas.microsoft.com/office/drawing/2014/main" xmlns="" id="{619F11AE-3EF9-4B69-B7E9-0A77167ACAFA}"/>
              </a:ext>
            </a:extLst>
          </p:cNvPr>
          <p:cNvGrpSpPr/>
          <p:nvPr/>
        </p:nvGrpSpPr>
        <p:grpSpPr>
          <a:xfrm>
            <a:off x="8433077" y="2477728"/>
            <a:ext cx="2452728" cy="1544320"/>
            <a:chOff x="997501" y="4155440"/>
            <a:chExt cx="2452728" cy="1544320"/>
          </a:xfrm>
        </p:grpSpPr>
        <p:sp>
          <p:nvSpPr>
            <p:cNvPr id="21" name="Rectangle: Rounded Corners 20">
              <a:extLst>
                <a:ext uri="{FF2B5EF4-FFF2-40B4-BE49-F238E27FC236}">
                  <a16:creationId xmlns:a16="http://schemas.microsoft.com/office/drawing/2014/main" xmlns="" id="{46CAF688-509F-4B37-A09D-111D96F47B1C}"/>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TextBox 21">
              <a:extLst>
                <a:ext uri="{FF2B5EF4-FFF2-40B4-BE49-F238E27FC236}">
                  <a16:creationId xmlns:a16="http://schemas.microsoft.com/office/drawing/2014/main" xmlns="" id="{375DAED0-AB59-4F12-BF50-7EA9C42F289F}"/>
                </a:ext>
              </a:extLst>
            </p:cNvPr>
            <p:cNvSpPr txBox="1"/>
            <p:nvPr/>
          </p:nvSpPr>
          <p:spPr>
            <a:xfrm>
              <a:off x="1087493" y="4512100"/>
              <a:ext cx="2272744" cy="830997"/>
            </a:xfrm>
            <a:prstGeom prst="rect">
              <a:avLst/>
            </a:prstGeom>
            <a:noFill/>
          </p:spPr>
          <p:txBody>
            <a:bodyPr wrap="square" rtlCol="0">
              <a:spAutoFit/>
            </a:bodyPr>
            <a:lstStyle/>
            <a:p>
              <a:pPr algn="ctr"/>
              <a:r>
                <a:rPr lang="vi-VN" sz="2400" b="1">
                  <a:solidFill>
                    <a:schemeClr val="bg1"/>
                  </a:solidFill>
                </a:rPr>
                <a:t>Các chất hữu cơ phức tạp</a:t>
              </a:r>
              <a:endParaRPr lang="en-US" sz="2400" b="1">
                <a:solidFill>
                  <a:schemeClr val="bg1"/>
                </a:solidFill>
              </a:endParaRPr>
            </a:p>
          </p:txBody>
        </p:sp>
      </p:grpSp>
      <p:grpSp>
        <p:nvGrpSpPr>
          <p:cNvPr id="23" name="Group 22">
            <a:extLst>
              <a:ext uri="{FF2B5EF4-FFF2-40B4-BE49-F238E27FC236}">
                <a16:creationId xmlns:a16="http://schemas.microsoft.com/office/drawing/2014/main" xmlns="" id="{B61D13D7-9253-4EB4-81BE-10C0E260F00B}"/>
              </a:ext>
            </a:extLst>
          </p:cNvPr>
          <p:cNvGrpSpPr/>
          <p:nvPr/>
        </p:nvGrpSpPr>
        <p:grpSpPr>
          <a:xfrm>
            <a:off x="3752037" y="2231781"/>
            <a:ext cx="4493616" cy="916124"/>
            <a:chOff x="3361512" y="3932353"/>
            <a:chExt cx="4493616" cy="916124"/>
          </a:xfrm>
        </p:grpSpPr>
        <p:sp>
          <p:nvSpPr>
            <p:cNvPr id="24" name="Arrow: Left 23">
              <a:extLst>
                <a:ext uri="{FF2B5EF4-FFF2-40B4-BE49-F238E27FC236}">
                  <a16:creationId xmlns:a16="http://schemas.microsoft.com/office/drawing/2014/main" xmlns="" id="{ECA1446B-373F-4AB0-B3C3-C211B94CF6F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4A1FCA2B-9487-4648-9E6B-E7351EDC340E}"/>
                </a:ext>
              </a:extLst>
            </p:cNvPr>
            <p:cNvSpPr txBox="1"/>
            <p:nvPr/>
          </p:nvSpPr>
          <p:spPr>
            <a:xfrm>
              <a:off x="6028783" y="3932353"/>
              <a:ext cx="1586965" cy="400110"/>
            </a:xfrm>
            <a:prstGeom prst="rect">
              <a:avLst/>
            </a:prstGeom>
            <a:noFill/>
          </p:spPr>
          <p:txBody>
            <a:bodyPr wrap="square" rtlCol="0">
              <a:spAutoFit/>
            </a:bodyPr>
            <a:lstStyle/>
            <a:p>
              <a:r>
                <a:rPr lang="vi-VN" sz="2000" b="1">
                  <a:solidFill>
                    <a:srgbClr val="255B01"/>
                  </a:solidFill>
                </a:rPr>
                <a:t>Tổng hợp</a:t>
              </a:r>
              <a:endParaRPr lang="en-US" sz="2000" b="1">
                <a:solidFill>
                  <a:srgbClr val="255B01"/>
                </a:solidFill>
              </a:endParaRPr>
            </a:p>
          </p:txBody>
        </p:sp>
        <p:grpSp>
          <p:nvGrpSpPr>
            <p:cNvPr id="18" name="Group 17">
              <a:extLst>
                <a:ext uri="{FF2B5EF4-FFF2-40B4-BE49-F238E27FC236}">
                  <a16:creationId xmlns:a16="http://schemas.microsoft.com/office/drawing/2014/main" xmlns="" id="{F6A39CF3-724E-4938-8C87-0526E3C25B9A}"/>
                </a:ext>
              </a:extLst>
            </p:cNvPr>
            <p:cNvGrpSpPr/>
            <p:nvPr/>
          </p:nvGrpSpPr>
          <p:grpSpPr>
            <a:xfrm>
              <a:off x="5147210" y="3992840"/>
              <a:ext cx="855637" cy="855637"/>
              <a:chOff x="5288788" y="3943662"/>
              <a:chExt cx="1014935" cy="1014935"/>
            </a:xfrm>
          </p:grpSpPr>
          <p:sp>
            <p:nvSpPr>
              <p:cNvPr id="17" name="Oval 16">
                <a:extLst>
                  <a:ext uri="{FF2B5EF4-FFF2-40B4-BE49-F238E27FC236}">
                    <a16:creationId xmlns:a16="http://schemas.microsoft.com/office/drawing/2014/main" xmlns="" id="{EF3936FC-E624-4D00-A44D-67A9252B921F}"/>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5">
                <a:extLst>
                  <a:ext uri="{FF2B5EF4-FFF2-40B4-BE49-F238E27FC236}">
                    <a16:creationId xmlns:a16="http://schemas.microsoft.com/office/drawing/2014/main" xmlns="" id="{DBE90EEF-8036-4356-854C-6A62C52CE2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8007" y="4067974"/>
                <a:ext cx="736495" cy="768183"/>
              </a:xfrm>
              <a:prstGeom prst="rect">
                <a:avLst/>
              </a:prstGeom>
            </p:spPr>
          </p:pic>
        </p:grpSp>
      </p:grpSp>
      <p:grpSp>
        <p:nvGrpSpPr>
          <p:cNvPr id="19" name="Group 18">
            <a:extLst>
              <a:ext uri="{FF2B5EF4-FFF2-40B4-BE49-F238E27FC236}">
                <a16:creationId xmlns:a16="http://schemas.microsoft.com/office/drawing/2014/main" xmlns="" id="{6FEBD940-4893-4CE0-87C5-DD0E376CF698}"/>
              </a:ext>
            </a:extLst>
          </p:cNvPr>
          <p:cNvGrpSpPr/>
          <p:nvPr/>
        </p:nvGrpSpPr>
        <p:grpSpPr>
          <a:xfrm>
            <a:off x="3800753" y="3283926"/>
            <a:ext cx="4493616" cy="924506"/>
            <a:chOff x="3410228" y="4984498"/>
            <a:chExt cx="4493616" cy="924506"/>
          </a:xfrm>
        </p:grpSpPr>
        <p:sp>
          <p:nvSpPr>
            <p:cNvPr id="15" name="Arrow: Left 14">
              <a:extLst>
                <a:ext uri="{FF2B5EF4-FFF2-40B4-BE49-F238E27FC236}">
                  <a16:creationId xmlns:a16="http://schemas.microsoft.com/office/drawing/2014/main" xmlns="" id="{C1AF4CD0-078B-4449-86C4-B6F345C6D693}"/>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62577E57-EA3D-4A7B-9388-97DBE3E9D7E2}"/>
                </a:ext>
              </a:extLst>
            </p:cNvPr>
            <p:cNvSpPr txBox="1"/>
            <p:nvPr/>
          </p:nvSpPr>
          <p:spPr>
            <a:xfrm>
              <a:off x="3648063" y="5508894"/>
              <a:ext cx="1339315" cy="400110"/>
            </a:xfrm>
            <a:prstGeom prst="rect">
              <a:avLst/>
            </a:prstGeom>
            <a:noFill/>
          </p:spPr>
          <p:txBody>
            <a:bodyPr wrap="square" rtlCol="0">
              <a:spAutoFit/>
            </a:bodyPr>
            <a:lstStyle/>
            <a:p>
              <a:r>
                <a:rPr lang="vi-VN" sz="2000" b="1">
                  <a:solidFill>
                    <a:srgbClr val="3E84A6"/>
                  </a:solidFill>
                </a:rPr>
                <a:t>Phân giải</a:t>
              </a:r>
              <a:endParaRPr lang="en-US" sz="2000" b="1">
                <a:solidFill>
                  <a:srgbClr val="3E84A6"/>
                </a:solidFill>
              </a:endParaRPr>
            </a:p>
          </p:txBody>
        </p:sp>
        <p:grpSp>
          <p:nvGrpSpPr>
            <p:cNvPr id="30" name="Group 29">
              <a:extLst>
                <a:ext uri="{FF2B5EF4-FFF2-40B4-BE49-F238E27FC236}">
                  <a16:creationId xmlns:a16="http://schemas.microsoft.com/office/drawing/2014/main" xmlns="" id="{155E2C2C-B9C9-4FD6-8ACC-21D632A0365A}"/>
                </a:ext>
              </a:extLst>
            </p:cNvPr>
            <p:cNvGrpSpPr/>
            <p:nvPr/>
          </p:nvGrpSpPr>
          <p:grpSpPr>
            <a:xfrm>
              <a:off x="5158830" y="4984498"/>
              <a:ext cx="855637" cy="855637"/>
              <a:chOff x="5288788" y="3943662"/>
              <a:chExt cx="1014935" cy="1014935"/>
            </a:xfrm>
          </p:grpSpPr>
          <p:sp>
            <p:nvSpPr>
              <p:cNvPr id="31" name="Oval 30">
                <a:extLst>
                  <a:ext uri="{FF2B5EF4-FFF2-40B4-BE49-F238E27FC236}">
                    <a16:creationId xmlns:a16="http://schemas.microsoft.com/office/drawing/2014/main" xmlns="" id="{16E23FDA-4A90-4B64-9C17-9ED7DDFA4A5D}"/>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5">
                <a:extLst>
                  <a:ext uri="{FF2B5EF4-FFF2-40B4-BE49-F238E27FC236}">
                    <a16:creationId xmlns:a16="http://schemas.microsoft.com/office/drawing/2014/main" xmlns="" id="{D80446E9-66F0-4CFF-B762-052B16C01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8007" y="4067974"/>
                <a:ext cx="736495" cy="768183"/>
              </a:xfrm>
              <a:prstGeom prst="rect">
                <a:avLst/>
              </a:prstGeom>
            </p:spPr>
          </p:pic>
        </p:grpSp>
      </p:grpSp>
      <p:sp>
        <p:nvSpPr>
          <p:cNvPr id="7" name="Arrow: Curved Right 6">
            <a:extLst>
              <a:ext uri="{FF2B5EF4-FFF2-40B4-BE49-F238E27FC236}">
                <a16:creationId xmlns:a16="http://schemas.microsoft.com/office/drawing/2014/main" xmlns="" id="{FAC4E195-2320-4211-9F8B-2B7B2B6F551D}"/>
              </a:ext>
            </a:extLst>
          </p:cNvPr>
          <p:cNvSpPr/>
          <p:nvPr/>
        </p:nvSpPr>
        <p:spPr>
          <a:xfrm>
            <a:off x="159097" y="3808322"/>
            <a:ext cx="1193058" cy="1983459"/>
          </a:xfrm>
          <a:prstGeom prst="curvedRightArrow">
            <a:avLst>
              <a:gd name="adj1" fmla="val 25000"/>
              <a:gd name="adj2" fmla="val 47586"/>
              <a:gd name="adj3" fmla="val 32984"/>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xmlns="" id="{D9746279-84FA-48A2-B5AC-AF0E3765DDA3}"/>
              </a:ext>
            </a:extLst>
          </p:cNvPr>
          <p:cNvGrpSpPr/>
          <p:nvPr/>
        </p:nvGrpSpPr>
        <p:grpSpPr>
          <a:xfrm>
            <a:off x="1447800" y="4972051"/>
            <a:ext cx="10325100" cy="1122722"/>
            <a:chOff x="1447800" y="4972051"/>
            <a:chExt cx="10325100" cy="1122722"/>
          </a:xfrm>
        </p:grpSpPr>
        <p:sp>
          <p:nvSpPr>
            <p:cNvPr id="8" name="TextBox 7">
              <a:extLst>
                <a:ext uri="{FF2B5EF4-FFF2-40B4-BE49-F238E27FC236}">
                  <a16:creationId xmlns:a16="http://schemas.microsoft.com/office/drawing/2014/main" xmlns="" id="{5179A626-6ADC-4275-A370-10501066A62A}"/>
                </a:ext>
              </a:extLst>
            </p:cNvPr>
            <p:cNvSpPr txBox="1"/>
            <p:nvPr/>
          </p:nvSpPr>
          <p:spPr>
            <a:xfrm>
              <a:off x="1636653" y="5094763"/>
              <a:ext cx="9947393" cy="937949"/>
            </a:xfrm>
            <a:prstGeom prst="rect">
              <a:avLst/>
            </a:prstGeom>
            <a:noFill/>
          </p:spPr>
          <p:txBody>
            <a:bodyPr wrap="square">
              <a:spAutoFit/>
            </a:bodyPr>
            <a:lstStyle/>
            <a:p>
              <a:pPr algn="just">
                <a:lnSpc>
                  <a:spcPct val="120000"/>
                </a:lnSpc>
              </a:pPr>
              <a:r>
                <a:rPr lang="vi-VN" sz="2400" dirty="0"/>
                <a:t>Tổng hợp và phân giải các chất trong tế bào là hai quá trình có biểu hiện </a:t>
              </a:r>
              <a:r>
                <a:rPr lang="vi-VN" sz="2400" b="1" dirty="0"/>
                <a:t>trái ngược nhưng có mối quan hệ mật thiết với nhau.</a:t>
              </a:r>
            </a:p>
          </p:txBody>
        </p:sp>
        <p:sp>
          <p:nvSpPr>
            <p:cNvPr id="9" name="Rectangle: Rounded Corners 8">
              <a:extLst>
                <a:ext uri="{FF2B5EF4-FFF2-40B4-BE49-F238E27FC236}">
                  <a16:creationId xmlns:a16="http://schemas.microsoft.com/office/drawing/2014/main" xmlns="" id="{5CA863DC-04FB-4176-BF5B-41CE255052CC}"/>
                </a:ext>
              </a:extLst>
            </p:cNvPr>
            <p:cNvSpPr/>
            <p:nvPr/>
          </p:nvSpPr>
          <p:spPr>
            <a:xfrm>
              <a:off x="1447800" y="4972051"/>
              <a:ext cx="10325100" cy="1122722"/>
            </a:xfrm>
            <a:prstGeom prst="roundRect">
              <a:avLst/>
            </a:prstGeom>
            <a:noFill/>
            <a:ln w="38100">
              <a:solidFill>
                <a:srgbClr val="D233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spTree>
    <p:extLst>
      <p:ext uri="{BB962C8B-B14F-4D97-AF65-F5344CB8AC3E}">
        <p14:creationId xmlns:p14="http://schemas.microsoft.com/office/powerpoint/2010/main" val="369919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CCF5B90-61CF-47F3-9BA5-E883284B8207}"/>
              </a:ext>
            </a:extLst>
          </p:cNvPr>
          <p:cNvSpPr/>
          <p:nvPr/>
        </p:nvSpPr>
        <p:spPr>
          <a:xfrm>
            <a:off x="295276" y="285750"/>
            <a:ext cx="11601450" cy="6296025"/>
          </a:xfrm>
          <a:prstGeom prst="roundRect">
            <a:avLst>
              <a:gd name="adj" fmla="val 3505"/>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1D2F743E-A6D6-4512-9322-DF7070536253}"/>
              </a:ext>
            </a:extLst>
          </p:cNvPr>
          <p:cNvSpPr txBox="1"/>
          <p:nvPr/>
        </p:nvSpPr>
        <p:spPr>
          <a:xfrm>
            <a:off x="502728" y="1114425"/>
            <a:ext cx="6202680" cy="5324535"/>
          </a:xfrm>
          <a:prstGeom prst="rect">
            <a:avLst/>
          </a:prstGeom>
          <a:noFill/>
          <a:ln>
            <a:noFill/>
          </a:ln>
        </p:spPr>
        <p:txBody>
          <a:bodyPr wrap="square" rtlCol="0">
            <a:spAutoFit/>
          </a:bodyPr>
          <a:lstStyle/>
          <a:p>
            <a:pPr algn="just"/>
            <a:r>
              <a:rPr lang="vi-VN" sz="2000" dirty="0">
                <a:solidFill>
                  <a:schemeClr val="bg1"/>
                </a:solidFill>
              </a:rPr>
              <a:t>Quá trình đốt cháy nhiên liệu và hô hấp tế bào đều sử dụng khí oxygen, thải ra khí carbon dioxide và sản sinh ra năng lượng. Tuy nhiên, việc </a:t>
            </a:r>
            <a:r>
              <a:rPr lang="vi-VN" sz="2000" b="1" dirty="0">
                <a:solidFill>
                  <a:srgbClr val="FFFF00"/>
                </a:solidFill>
              </a:rPr>
              <a:t>đốt cháy nhiên liệu</a:t>
            </a:r>
            <a:r>
              <a:rPr lang="vi-VN" sz="2000" dirty="0">
                <a:solidFill>
                  <a:schemeClr val="bg1"/>
                </a:solidFill>
              </a:rPr>
              <a:t> chỉ giải phóng ra năng lượng dưới </a:t>
            </a:r>
            <a:r>
              <a:rPr lang="vi-VN" sz="2000" b="1" dirty="0">
                <a:solidFill>
                  <a:srgbClr val="FFFF00"/>
                </a:solidFill>
              </a:rPr>
              <a:t>dạng nhiệt năng</a:t>
            </a:r>
            <a:r>
              <a:rPr lang="vi-VN" sz="2000" dirty="0">
                <a:solidFill>
                  <a:schemeClr val="bg1"/>
                </a:solidFill>
              </a:rPr>
              <a:t> một cách ồ ạt, với hiệu suất thấp </a:t>
            </a:r>
            <a:r>
              <a:rPr lang="vi-VN" sz="2000" b="1" dirty="0">
                <a:solidFill>
                  <a:srgbClr val="FFFF00"/>
                </a:solidFill>
              </a:rPr>
              <a:t>(thường nhỏ hơn 25%)</a:t>
            </a:r>
            <a:r>
              <a:rPr lang="vi-VN" sz="2000" dirty="0">
                <a:solidFill>
                  <a:schemeClr val="bg1"/>
                </a:solidFill>
              </a:rPr>
              <a:t>; còn trong </a:t>
            </a:r>
            <a:r>
              <a:rPr lang="vi-VN" sz="2000" b="1" dirty="0">
                <a:solidFill>
                  <a:srgbClr val="FFFF00"/>
                </a:solidFill>
              </a:rPr>
              <a:t>hô hấp tế bào</a:t>
            </a:r>
            <a:r>
              <a:rPr lang="vi-VN" sz="2000" dirty="0">
                <a:solidFill>
                  <a:schemeClr val="bg1"/>
                </a:solidFill>
              </a:rPr>
              <a:t>, năng lượng được giải phóng từ từ qua từng giai đoạn hô hấp và phần lớn được tích lũy dưới </a:t>
            </a:r>
            <a:r>
              <a:rPr lang="vi-VN" sz="2000" b="1" dirty="0">
                <a:solidFill>
                  <a:srgbClr val="FFFF00"/>
                </a:solidFill>
              </a:rPr>
              <a:t>dạng hóa năng</a:t>
            </a:r>
            <a:r>
              <a:rPr lang="vi-VN" sz="2000" dirty="0">
                <a:solidFill>
                  <a:schemeClr val="bg1"/>
                </a:solidFill>
              </a:rPr>
              <a:t> dễ sử dụng để tế bào có thể dùng cho các hoạt động sống, hiệu suất sinh năng lượng cao hơn </a:t>
            </a:r>
            <a:r>
              <a:rPr lang="vi-VN" sz="2000" b="1" dirty="0">
                <a:solidFill>
                  <a:srgbClr val="FFFF00"/>
                </a:solidFill>
              </a:rPr>
              <a:t>(khoảng 40%)</a:t>
            </a:r>
            <a:r>
              <a:rPr lang="vi-VN" sz="2000" dirty="0">
                <a:solidFill>
                  <a:schemeClr val="bg1"/>
                </a:solidFill>
              </a:rPr>
              <a:t>. Chỉ một phần nhỏ năng lượng được giải phóng trong hô hấp dưới dạng nhiệt năng giúp duy trì thân nhiệt hoặc bị thất thoát ra môi trường. Như vậy, nhờ cách thức chuyển hóa năng lượng trong hô hấp mà tế bào thu được nhiều năng lượng hơn, đảm bảo cho tế bào có đủ năng lượng cung cấp cho các hoạt động sống.</a:t>
            </a:r>
            <a:endParaRPr lang="en-US" sz="2000" dirty="0">
              <a:solidFill>
                <a:schemeClr val="bg1"/>
              </a:solidFill>
            </a:endParaRPr>
          </a:p>
        </p:txBody>
      </p:sp>
      <p:pic>
        <p:nvPicPr>
          <p:cNvPr id="5" name="Picture 4" descr="Icon&#10;&#10;Description automatically generated">
            <a:extLst>
              <a:ext uri="{FF2B5EF4-FFF2-40B4-BE49-F238E27FC236}">
                <a16:creationId xmlns:a16="http://schemas.microsoft.com/office/drawing/2014/main" xmlns="" id="{FADF6121-5D94-4D84-AAF5-3B4AFDEC618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333" t="18195" r="9556" b="20554"/>
          <a:stretch/>
        </p:blipFill>
        <p:spPr>
          <a:xfrm flipH="1">
            <a:off x="617220" y="82625"/>
            <a:ext cx="1383220" cy="1031800"/>
          </a:xfrm>
          <a:prstGeom prst="rect">
            <a:avLst/>
          </a:prstGeom>
        </p:spPr>
      </p:pic>
      <p:sp>
        <p:nvSpPr>
          <p:cNvPr id="6" name="Rectangle: Rounded Corners 5">
            <a:extLst>
              <a:ext uri="{FF2B5EF4-FFF2-40B4-BE49-F238E27FC236}">
                <a16:creationId xmlns:a16="http://schemas.microsoft.com/office/drawing/2014/main" xmlns="" id="{E2924362-87A5-41DD-84B7-C91DC4FEAED4}"/>
              </a:ext>
            </a:extLst>
          </p:cNvPr>
          <p:cNvSpPr/>
          <p:nvPr/>
        </p:nvSpPr>
        <p:spPr>
          <a:xfrm>
            <a:off x="6919817" y="598525"/>
            <a:ext cx="4762500" cy="5531108"/>
          </a:xfrm>
          <a:prstGeom prst="roundRect">
            <a:avLst>
              <a:gd name="adj" fmla="val 3867"/>
            </a:avLst>
          </a:prstGeom>
          <a:blipFill dpi="0" rotWithShape="1">
            <a:blip r:embed="rId4"/>
            <a:srcRect/>
            <a:stretch>
              <a:fillRect l="-16000" r="-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606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a:extLst>
              <a:ext uri="{FF2B5EF4-FFF2-40B4-BE49-F238E27FC236}">
                <a16:creationId xmlns:a16="http://schemas.microsoft.com/office/drawing/2014/main" xmlns="" id="{1909EF94-6866-4309-886D-17B17689A313}"/>
              </a:ext>
            </a:extLst>
          </p:cNvPr>
          <p:cNvSpPr/>
          <p:nvPr/>
        </p:nvSpPr>
        <p:spPr>
          <a:xfrm rot="5400000">
            <a:off x="5511799" y="-5511799"/>
            <a:ext cx="1168402" cy="12192000"/>
          </a:xfrm>
          <a:prstGeom prst="trapezoid">
            <a:avLst>
              <a:gd name="adj" fmla="val 0"/>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5046E72-583C-4338-A7A4-F46E80B775AD}"/>
              </a:ext>
            </a:extLst>
          </p:cNvPr>
          <p:cNvSpPr txBox="1"/>
          <p:nvPr/>
        </p:nvSpPr>
        <p:spPr>
          <a:xfrm flipH="1">
            <a:off x="4373667" y="168702"/>
            <a:ext cx="3802391" cy="830997"/>
          </a:xfrm>
          <a:prstGeom prst="rect">
            <a:avLst/>
          </a:prstGeom>
          <a:noFill/>
        </p:spPr>
        <p:txBody>
          <a:bodyPr wrap="square" rtlCol="0">
            <a:spAutoFit/>
          </a:bodyPr>
          <a:lstStyle/>
          <a:p>
            <a:r>
              <a:rPr lang="vi-VN" sz="4800" b="1">
                <a:solidFill>
                  <a:schemeClr val="bg1"/>
                </a:solidFill>
              </a:rPr>
              <a:t>EM ĐÃ HỌC</a:t>
            </a:r>
            <a:endParaRPr lang="en-US" sz="4800" b="1">
              <a:solidFill>
                <a:schemeClr val="bg1"/>
              </a:solidFill>
            </a:endParaRPr>
          </a:p>
        </p:txBody>
      </p:sp>
      <p:sp>
        <p:nvSpPr>
          <p:cNvPr id="5" name="TextBox 4">
            <a:extLst>
              <a:ext uri="{FF2B5EF4-FFF2-40B4-BE49-F238E27FC236}">
                <a16:creationId xmlns:a16="http://schemas.microsoft.com/office/drawing/2014/main" xmlns="" id="{94D6366B-75F5-4A10-A888-3C9847323BB5}"/>
              </a:ext>
            </a:extLst>
          </p:cNvPr>
          <p:cNvSpPr txBox="1"/>
          <p:nvPr/>
        </p:nvSpPr>
        <p:spPr>
          <a:xfrm>
            <a:off x="1932264" y="1477667"/>
            <a:ext cx="10091036" cy="946798"/>
          </a:xfrm>
          <a:prstGeom prst="rect">
            <a:avLst/>
          </a:prstGeom>
          <a:noFill/>
        </p:spPr>
        <p:txBody>
          <a:bodyPr wrap="square" rtlCol="0">
            <a:spAutoFit/>
          </a:bodyPr>
          <a:lstStyle/>
          <a:p>
            <a:pPr>
              <a:lnSpc>
                <a:spcPct val="120000"/>
              </a:lnSpc>
            </a:pPr>
            <a:r>
              <a:rPr lang="vi-VN" sz="2400" dirty="0"/>
              <a:t>Hô hấp tế bào là quá trình phân giải các chất hữu cơ </a:t>
            </a:r>
            <a:r>
              <a:rPr lang="vi-VN" sz="2400" b="1" dirty="0">
                <a:solidFill>
                  <a:srgbClr val="00486D"/>
                </a:solidFill>
              </a:rPr>
              <a:t>tạo thành nước và carbon dioxide</a:t>
            </a:r>
            <a:r>
              <a:rPr lang="vi-VN" sz="2400" dirty="0"/>
              <a:t>, đồng thời giải phóng ra </a:t>
            </a:r>
            <a:r>
              <a:rPr lang="vi-VN" sz="2400" b="1" dirty="0">
                <a:solidFill>
                  <a:srgbClr val="FF3300"/>
                </a:solidFill>
              </a:rPr>
              <a:t>năng lượng.</a:t>
            </a:r>
            <a:endParaRPr lang="en-US" sz="2400" b="1" dirty="0">
              <a:solidFill>
                <a:srgbClr val="FF3300"/>
              </a:solidFill>
            </a:endParaRPr>
          </a:p>
        </p:txBody>
      </p:sp>
      <p:sp>
        <p:nvSpPr>
          <p:cNvPr id="8" name="TextBox 7">
            <a:extLst>
              <a:ext uri="{FF2B5EF4-FFF2-40B4-BE49-F238E27FC236}">
                <a16:creationId xmlns:a16="http://schemas.microsoft.com/office/drawing/2014/main" xmlns="" id="{4D6E468E-5A92-45A8-9946-C89ACCC80CF4}"/>
              </a:ext>
            </a:extLst>
          </p:cNvPr>
          <p:cNvSpPr txBox="1"/>
          <p:nvPr/>
        </p:nvSpPr>
        <p:spPr>
          <a:xfrm>
            <a:off x="1932264" y="2862122"/>
            <a:ext cx="3308143" cy="503599"/>
          </a:xfrm>
          <a:prstGeom prst="rect">
            <a:avLst/>
          </a:prstGeom>
          <a:noFill/>
        </p:spPr>
        <p:txBody>
          <a:bodyPr wrap="square" rtlCol="0">
            <a:spAutoFit/>
          </a:bodyPr>
          <a:lstStyle/>
          <a:p>
            <a:pPr>
              <a:lnSpc>
                <a:spcPct val="120000"/>
              </a:lnSpc>
            </a:pPr>
            <a:r>
              <a:rPr lang="vi-VN" sz="2400" dirty="0"/>
              <a:t>Phương trình hô hấp</a:t>
            </a:r>
            <a:endParaRPr lang="en-US" sz="2400" dirty="0"/>
          </a:p>
        </p:txBody>
      </p:sp>
      <p:grpSp>
        <p:nvGrpSpPr>
          <p:cNvPr id="11" name="Group 10">
            <a:extLst>
              <a:ext uri="{FF2B5EF4-FFF2-40B4-BE49-F238E27FC236}">
                <a16:creationId xmlns:a16="http://schemas.microsoft.com/office/drawing/2014/main" xmlns="" id="{A4C62EAA-EA58-4D4D-83BC-1A75A1F41627}"/>
              </a:ext>
            </a:extLst>
          </p:cNvPr>
          <p:cNvGrpSpPr/>
          <p:nvPr/>
        </p:nvGrpSpPr>
        <p:grpSpPr>
          <a:xfrm>
            <a:off x="585002" y="2751281"/>
            <a:ext cx="1168401" cy="1168401"/>
            <a:chOff x="1619456" y="1930399"/>
            <a:chExt cx="1168401" cy="1168401"/>
          </a:xfrm>
        </p:grpSpPr>
        <p:sp>
          <p:nvSpPr>
            <p:cNvPr id="7" name="Oval 6">
              <a:extLst>
                <a:ext uri="{FF2B5EF4-FFF2-40B4-BE49-F238E27FC236}">
                  <a16:creationId xmlns:a16="http://schemas.microsoft.com/office/drawing/2014/main" xmlns="" id="{0D145185-46CB-4C91-8F4E-002FA95D9FDF}"/>
                </a:ext>
              </a:extLst>
            </p:cNvPr>
            <p:cNvSpPr/>
            <p:nvPr/>
          </p:nvSpPr>
          <p:spPr>
            <a:xfrm>
              <a:off x="1619456" y="193039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02</a:t>
              </a:r>
              <a:endParaRPr lang="en-US" sz="4000" b="1">
                <a:solidFill>
                  <a:srgbClr val="3E84A6"/>
                </a:solidFill>
              </a:endParaRPr>
            </a:p>
          </p:txBody>
        </p:sp>
        <p:sp>
          <p:nvSpPr>
            <p:cNvPr id="9" name="Oval 8">
              <a:extLst>
                <a:ext uri="{FF2B5EF4-FFF2-40B4-BE49-F238E27FC236}">
                  <a16:creationId xmlns:a16="http://schemas.microsoft.com/office/drawing/2014/main" xmlns="" id="{1D7EE750-B6D5-4E22-AADB-B4FEF6BC1F40}"/>
                </a:ext>
              </a:extLst>
            </p:cNvPr>
            <p:cNvSpPr/>
            <p:nvPr/>
          </p:nvSpPr>
          <p:spPr>
            <a:xfrm>
              <a:off x="1703593" y="2014536"/>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grpSp>
        <p:nvGrpSpPr>
          <p:cNvPr id="12" name="Group 11">
            <a:extLst>
              <a:ext uri="{FF2B5EF4-FFF2-40B4-BE49-F238E27FC236}">
                <a16:creationId xmlns:a16="http://schemas.microsoft.com/office/drawing/2014/main" xmlns="" id="{A07514D3-74B7-43BB-BFC1-346600068A3C}"/>
              </a:ext>
            </a:extLst>
          </p:cNvPr>
          <p:cNvGrpSpPr/>
          <p:nvPr/>
        </p:nvGrpSpPr>
        <p:grpSpPr>
          <a:xfrm>
            <a:off x="585002" y="1308966"/>
            <a:ext cx="1168401" cy="1168401"/>
            <a:chOff x="1619457" y="436879"/>
            <a:chExt cx="1168401" cy="1168401"/>
          </a:xfrm>
        </p:grpSpPr>
        <p:sp>
          <p:nvSpPr>
            <p:cNvPr id="6" name="Oval 5">
              <a:extLst>
                <a:ext uri="{FF2B5EF4-FFF2-40B4-BE49-F238E27FC236}">
                  <a16:creationId xmlns:a16="http://schemas.microsoft.com/office/drawing/2014/main" xmlns="" id="{D1E659C8-844C-4168-94EE-2C0FC96096ED}"/>
                </a:ext>
              </a:extLst>
            </p:cNvPr>
            <p:cNvSpPr/>
            <p:nvPr/>
          </p:nvSpPr>
          <p:spPr>
            <a:xfrm>
              <a:off x="1619457" y="43687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01</a:t>
              </a:r>
              <a:endParaRPr lang="en-US" sz="4000" b="1">
                <a:solidFill>
                  <a:srgbClr val="3E84A6"/>
                </a:solidFill>
              </a:endParaRPr>
            </a:p>
          </p:txBody>
        </p:sp>
        <p:sp>
          <p:nvSpPr>
            <p:cNvPr id="10" name="Oval 9">
              <a:extLst>
                <a:ext uri="{FF2B5EF4-FFF2-40B4-BE49-F238E27FC236}">
                  <a16:creationId xmlns:a16="http://schemas.microsoft.com/office/drawing/2014/main" xmlns="" id="{FF4092C5-C513-47EC-B52B-078694D598E9}"/>
                </a:ext>
              </a:extLst>
            </p:cNvPr>
            <p:cNvSpPr/>
            <p:nvPr/>
          </p:nvSpPr>
          <p:spPr>
            <a:xfrm>
              <a:off x="1703592" y="521015"/>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grpSp>
        <p:nvGrpSpPr>
          <p:cNvPr id="16" name="Group 15">
            <a:extLst>
              <a:ext uri="{FF2B5EF4-FFF2-40B4-BE49-F238E27FC236}">
                <a16:creationId xmlns:a16="http://schemas.microsoft.com/office/drawing/2014/main" xmlns="" id="{32200815-00F2-4247-9BF4-F0D199A0B1B9}"/>
              </a:ext>
            </a:extLst>
          </p:cNvPr>
          <p:cNvGrpSpPr/>
          <p:nvPr/>
        </p:nvGrpSpPr>
        <p:grpSpPr>
          <a:xfrm>
            <a:off x="1837540" y="3544882"/>
            <a:ext cx="10185760" cy="446084"/>
            <a:chOff x="1837540" y="3538095"/>
            <a:chExt cx="10185760" cy="446084"/>
          </a:xfrm>
        </p:grpSpPr>
        <p:sp>
          <p:nvSpPr>
            <p:cNvPr id="13" name="TextBox 13">
              <a:extLst>
                <a:ext uri="{FF2B5EF4-FFF2-40B4-BE49-F238E27FC236}">
                  <a16:creationId xmlns:a16="http://schemas.microsoft.com/office/drawing/2014/main" xmlns="" id="{B0EF937D-0460-435C-B6A8-9BA6FA299A77}"/>
                </a:ext>
              </a:extLst>
            </p:cNvPr>
            <p:cNvSpPr txBox="1"/>
            <p:nvPr/>
          </p:nvSpPr>
          <p:spPr>
            <a:xfrm>
              <a:off x="1837540" y="3538095"/>
              <a:ext cx="2873356" cy="402418"/>
            </a:xfrm>
            <a:prstGeom prst="rect">
              <a:avLst/>
            </a:prstGeom>
          </p:spPr>
          <p:txBody>
            <a:bodyPr wrap="square" lIns="0" tIns="0" rIns="0" bIns="0" rtlCol="0" anchor="t">
              <a:spAutoFit/>
            </a:bodyPr>
            <a:lstStyle/>
            <a:p>
              <a:pPr algn="ctr">
                <a:lnSpc>
                  <a:spcPct val="120000"/>
                </a:lnSpc>
              </a:pPr>
              <a:r>
                <a:rPr lang="vi-VN" sz="2400" b="1">
                  <a:solidFill>
                    <a:srgbClr val="D23347"/>
                  </a:solidFill>
                  <a:latin typeface="Arial" pitchFamily="34" charset="0"/>
                </a:rPr>
                <a:t>Glucose</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3E84A6"/>
                  </a:solidFill>
                  <a:latin typeface="Arial" pitchFamily="34" charset="0"/>
                </a:rPr>
                <a:t>Oxygen</a:t>
              </a:r>
              <a:r>
                <a:rPr lang="vi-VN" sz="2400" b="1">
                  <a:solidFill>
                    <a:srgbClr val="000000"/>
                  </a:solidFill>
                  <a:latin typeface="Arial" pitchFamily="34" charset="0"/>
                </a:rPr>
                <a:t> </a:t>
              </a:r>
            </a:p>
          </p:txBody>
        </p:sp>
        <p:sp>
          <p:nvSpPr>
            <p:cNvPr id="14" name="TextBox 15">
              <a:extLst>
                <a:ext uri="{FF2B5EF4-FFF2-40B4-BE49-F238E27FC236}">
                  <a16:creationId xmlns:a16="http://schemas.microsoft.com/office/drawing/2014/main" xmlns="" id="{C7D68D88-53CE-4E06-AF54-562065B4AF81}"/>
                </a:ext>
              </a:extLst>
            </p:cNvPr>
            <p:cNvSpPr txBox="1"/>
            <p:nvPr/>
          </p:nvSpPr>
          <p:spPr>
            <a:xfrm>
              <a:off x="5567424" y="3538095"/>
              <a:ext cx="6455876" cy="402418"/>
            </a:xfrm>
            <a:prstGeom prst="rect">
              <a:avLst/>
            </a:prstGeom>
          </p:spPr>
          <p:txBody>
            <a:bodyPr wrap="square" lIns="0" tIns="0" rIns="0" bIns="0" rtlCol="0" anchor="t">
              <a:spAutoFit/>
            </a:bodyPr>
            <a:lstStyle/>
            <a:p>
              <a:pPr algn="ctr">
                <a:lnSpc>
                  <a:spcPct val="120000"/>
                </a:lnSpc>
              </a:pPr>
              <a:r>
                <a:rPr lang="vi-VN" sz="2400" b="1">
                  <a:solidFill>
                    <a:srgbClr val="00486D"/>
                  </a:solidFill>
                  <a:latin typeface="Arial" pitchFamily="34" charset="0"/>
                </a:rPr>
                <a:t>Nước</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255B01"/>
                  </a:solidFill>
                  <a:latin typeface="Arial" pitchFamily="34" charset="0"/>
                </a:rPr>
                <a:t>Carbon dioxide</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FF3300"/>
                  </a:solidFill>
                  <a:latin typeface="Arial" pitchFamily="34" charset="0"/>
                </a:rPr>
                <a:t>Năng lượng (ATP)</a:t>
              </a:r>
            </a:p>
          </p:txBody>
        </p:sp>
        <p:sp>
          <p:nvSpPr>
            <p:cNvPr id="15" name="Arrow: Right 14">
              <a:extLst>
                <a:ext uri="{FF2B5EF4-FFF2-40B4-BE49-F238E27FC236}">
                  <a16:creationId xmlns:a16="http://schemas.microsoft.com/office/drawing/2014/main" xmlns="" id="{2C2E22C3-5E9F-42DF-9086-2C1A43410D57}"/>
                </a:ext>
              </a:extLst>
            </p:cNvPr>
            <p:cNvSpPr/>
            <p:nvPr/>
          </p:nvSpPr>
          <p:spPr>
            <a:xfrm>
              <a:off x="4754270" y="3786867"/>
              <a:ext cx="723954" cy="197312"/>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vi-VN" b="1"/>
            </a:p>
          </p:txBody>
        </p:sp>
      </p:grpSp>
      <p:grpSp>
        <p:nvGrpSpPr>
          <p:cNvPr id="17" name="Group 16">
            <a:extLst>
              <a:ext uri="{FF2B5EF4-FFF2-40B4-BE49-F238E27FC236}">
                <a16:creationId xmlns:a16="http://schemas.microsoft.com/office/drawing/2014/main" xmlns="" id="{7B39C7FA-1DAE-4AF5-8C11-250537C2DF41}"/>
              </a:ext>
            </a:extLst>
          </p:cNvPr>
          <p:cNvGrpSpPr/>
          <p:nvPr/>
        </p:nvGrpSpPr>
        <p:grpSpPr>
          <a:xfrm>
            <a:off x="584998" y="4250746"/>
            <a:ext cx="1168401" cy="1168401"/>
            <a:chOff x="1619456" y="1930399"/>
            <a:chExt cx="1168401" cy="1168401"/>
          </a:xfrm>
        </p:grpSpPr>
        <p:sp>
          <p:nvSpPr>
            <p:cNvPr id="18" name="Oval 17">
              <a:extLst>
                <a:ext uri="{FF2B5EF4-FFF2-40B4-BE49-F238E27FC236}">
                  <a16:creationId xmlns:a16="http://schemas.microsoft.com/office/drawing/2014/main" xmlns="" id="{F234E730-169C-4E7E-80AE-7960EF4AE9D5}"/>
                </a:ext>
              </a:extLst>
            </p:cNvPr>
            <p:cNvSpPr/>
            <p:nvPr/>
          </p:nvSpPr>
          <p:spPr>
            <a:xfrm>
              <a:off x="1619456" y="193039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03</a:t>
              </a:r>
              <a:endParaRPr lang="en-US" sz="4000" b="1">
                <a:solidFill>
                  <a:srgbClr val="3E84A6"/>
                </a:solidFill>
              </a:endParaRPr>
            </a:p>
          </p:txBody>
        </p:sp>
        <p:sp>
          <p:nvSpPr>
            <p:cNvPr id="19" name="Oval 18">
              <a:extLst>
                <a:ext uri="{FF2B5EF4-FFF2-40B4-BE49-F238E27FC236}">
                  <a16:creationId xmlns:a16="http://schemas.microsoft.com/office/drawing/2014/main" xmlns="" id="{A317A874-82E0-4A84-81BE-2828FBAAAA2C}"/>
                </a:ext>
              </a:extLst>
            </p:cNvPr>
            <p:cNvSpPr/>
            <p:nvPr/>
          </p:nvSpPr>
          <p:spPr>
            <a:xfrm>
              <a:off x="1703593" y="2014536"/>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20" name="TextBox 19">
            <a:extLst>
              <a:ext uri="{FF2B5EF4-FFF2-40B4-BE49-F238E27FC236}">
                <a16:creationId xmlns:a16="http://schemas.microsoft.com/office/drawing/2014/main" xmlns="" id="{C80D931D-3443-405C-A299-30284EFEDE63}"/>
              </a:ext>
            </a:extLst>
          </p:cNvPr>
          <p:cNvSpPr txBox="1"/>
          <p:nvPr/>
        </p:nvSpPr>
        <p:spPr>
          <a:xfrm>
            <a:off x="1847913" y="4334883"/>
            <a:ext cx="10091036" cy="946798"/>
          </a:xfrm>
          <a:prstGeom prst="rect">
            <a:avLst/>
          </a:prstGeom>
          <a:noFill/>
        </p:spPr>
        <p:txBody>
          <a:bodyPr wrap="square" rtlCol="0">
            <a:spAutoFit/>
          </a:bodyPr>
          <a:lstStyle/>
          <a:p>
            <a:pPr>
              <a:lnSpc>
                <a:spcPct val="120000"/>
              </a:lnSpc>
            </a:pPr>
            <a:r>
              <a:rPr lang="vi-VN" sz="2400"/>
              <a:t>Quá trình tổng hợp và phân giải chất hữu cơ có biểu hiện trái ngược nhau nhưng phụ thuộc lẫn nhau</a:t>
            </a:r>
            <a:endParaRPr lang="en-US" sz="2400"/>
          </a:p>
        </p:txBody>
      </p:sp>
      <p:grpSp>
        <p:nvGrpSpPr>
          <p:cNvPr id="39" name="Group 38">
            <a:extLst>
              <a:ext uri="{FF2B5EF4-FFF2-40B4-BE49-F238E27FC236}">
                <a16:creationId xmlns:a16="http://schemas.microsoft.com/office/drawing/2014/main" xmlns="" id="{8F76E59A-5BF6-4D9F-A1A5-9A75C7DCF56C}"/>
              </a:ext>
            </a:extLst>
          </p:cNvPr>
          <p:cNvGrpSpPr/>
          <p:nvPr/>
        </p:nvGrpSpPr>
        <p:grpSpPr>
          <a:xfrm>
            <a:off x="3274218" y="5276139"/>
            <a:ext cx="5913743" cy="1374018"/>
            <a:chOff x="3267259" y="5194253"/>
            <a:chExt cx="5913743" cy="1374018"/>
          </a:xfrm>
        </p:grpSpPr>
        <p:grpSp>
          <p:nvGrpSpPr>
            <p:cNvPr id="21" name="Group 20">
              <a:extLst>
                <a:ext uri="{FF2B5EF4-FFF2-40B4-BE49-F238E27FC236}">
                  <a16:creationId xmlns:a16="http://schemas.microsoft.com/office/drawing/2014/main" xmlns="" id="{36903F19-C448-4FA4-AF1A-39F805C27EF1}"/>
                </a:ext>
              </a:extLst>
            </p:cNvPr>
            <p:cNvGrpSpPr/>
            <p:nvPr/>
          </p:nvGrpSpPr>
          <p:grpSpPr>
            <a:xfrm>
              <a:off x="3267259" y="5316722"/>
              <a:ext cx="1341811" cy="976700"/>
              <a:chOff x="997501" y="4155440"/>
              <a:chExt cx="2121619" cy="1544320"/>
            </a:xfrm>
          </p:grpSpPr>
          <p:sp>
            <p:nvSpPr>
              <p:cNvPr id="22" name="Rectangle: Rounded Corners 21">
                <a:extLst>
                  <a:ext uri="{FF2B5EF4-FFF2-40B4-BE49-F238E27FC236}">
                    <a16:creationId xmlns:a16="http://schemas.microsoft.com/office/drawing/2014/main" xmlns="" id="{AAD1FFAD-6155-4810-913C-62AECD37B2C0}"/>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solidFill>
                    <a:srgbClr val="FFFF00"/>
                  </a:solidFill>
                </a:endParaRPr>
              </a:p>
            </p:txBody>
          </p:sp>
          <p:sp>
            <p:nvSpPr>
              <p:cNvPr id="23" name="TextBox 22">
                <a:extLst>
                  <a:ext uri="{FF2B5EF4-FFF2-40B4-BE49-F238E27FC236}">
                    <a16:creationId xmlns:a16="http://schemas.microsoft.com/office/drawing/2014/main" xmlns="" id="{A803A086-C3AC-4BEE-B1CF-823E53408A73}"/>
                  </a:ext>
                </a:extLst>
              </p:cNvPr>
              <p:cNvSpPr txBox="1"/>
              <p:nvPr/>
            </p:nvSpPr>
            <p:spPr>
              <a:xfrm>
                <a:off x="1201162" y="4512101"/>
                <a:ext cx="1836680" cy="1046589"/>
              </a:xfrm>
              <a:prstGeom prst="rect">
                <a:avLst/>
              </a:prstGeom>
              <a:noFill/>
            </p:spPr>
            <p:txBody>
              <a:bodyPr wrap="square" rtlCol="0">
                <a:spAutoFit/>
              </a:bodyPr>
              <a:lstStyle/>
              <a:p>
                <a:pPr>
                  <a:lnSpc>
                    <a:spcPct val="120000"/>
                  </a:lnSpc>
                </a:pPr>
                <a:r>
                  <a:rPr lang="vi-VN" sz="1600" b="1">
                    <a:solidFill>
                      <a:srgbClr val="FFFF00"/>
                    </a:solidFill>
                  </a:rPr>
                  <a:t>Các chất đơn giản</a:t>
                </a:r>
                <a:endParaRPr lang="en-US" sz="1600" b="1">
                  <a:solidFill>
                    <a:srgbClr val="FFFF00"/>
                  </a:solidFill>
                </a:endParaRPr>
              </a:p>
            </p:txBody>
          </p:sp>
        </p:grpSp>
        <p:grpSp>
          <p:nvGrpSpPr>
            <p:cNvPr id="24" name="Group 23">
              <a:extLst>
                <a:ext uri="{FF2B5EF4-FFF2-40B4-BE49-F238E27FC236}">
                  <a16:creationId xmlns:a16="http://schemas.microsoft.com/office/drawing/2014/main" xmlns="" id="{21244C1A-445D-45EB-B874-0F59E017C348}"/>
                </a:ext>
              </a:extLst>
            </p:cNvPr>
            <p:cNvGrpSpPr/>
            <p:nvPr/>
          </p:nvGrpSpPr>
          <p:grpSpPr>
            <a:xfrm>
              <a:off x="7629782" y="5310404"/>
              <a:ext cx="1551220" cy="976700"/>
              <a:chOff x="997501" y="4155440"/>
              <a:chExt cx="2452728" cy="1544320"/>
            </a:xfrm>
          </p:grpSpPr>
          <p:sp>
            <p:nvSpPr>
              <p:cNvPr id="25" name="Rectangle: Rounded Corners 24">
                <a:extLst>
                  <a:ext uri="{FF2B5EF4-FFF2-40B4-BE49-F238E27FC236}">
                    <a16:creationId xmlns:a16="http://schemas.microsoft.com/office/drawing/2014/main" xmlns="" id="{3005E741-9F82-4216-AF4A-A29956A89E3B}"/>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solidFill>
                    <a:srgbClr val="FFFF00"/>
                  </a:solidFill>
                </a:endParaRPr>
              </a:p>
            </p:txBody>
          </p:sp>
          <p:sp>
            <p:nvSpPr>
              <p:cNvPr id="26" name="TextBox 25">
                <a:extLst>
                  <a:ext uri="{FF2B5EF4-FFF2-40B4-BE49-F238E27FC236}">
                    <a16:creationId xmlns:a16="http://schemas.microsoft.com/office/drawing/2014/main" xmlns="" id="{3C6851BC-C81D-4474-A4A3-7149070DD52B}"/>
                  </a:ext>
                </a:extLst>
              </p:cNvPr>
              <p:cNvSpPr txBox="1"/>
              <p:nvPr/>
            </p:nvSpPr>
            <p:spPr>
              <a:xfrm>
                <a:off x="1087493" y="4463434"/>
                <a:ext cx="2358228" cy="1046589"/>
              </a:xfrm>
              <a:prstGeom prst="rect">
                <a:avLst/>
              </a:prstGeom>
              <a:noFill/>
            </p:spPr>
            <p:txBody>
              <a:bodyPr wrap="square" rtlCol="0">
                <a:spAutoFit/>
              </a:bodyPr>
              <a:lstStyle/>
              <a:p>
                <a:pPr algn="ctr">
                  <a:lnSpc>
                    <a:spcPct val="120000"/>
                  </a:lnSpc>
                </a:pPr>
                <a:r>
                  <a:rPr lang="vi-VN" sz="1600" b="1">
                    <a:solidFill>
                      <a:schemeClr val="bg1"/>
                    </a:solidFill>
                  </a:rPr>
                  <a:t>Các chất hữu cơ phức tạp</a:t>
                </a:r>
                <a:endParaRPr lang="en-US" sz="1600" b="1">
                  <a:solidFill>
                    <a:schemeClr val="bg1"/>
                  </a:solidFill>
                </a:endParaRPr>
              </a:p>
            </p:txBody>
          </p:sp>
        </p:grpSp>
        <p:grpSp>
          <p:nvGrpSpPr>
            <p:cNvPr id="27" name="Group 26">
              <a:extLst>
                <a:ext uri="{FF2B5EF4-FFF2-40B4-BE49-F238E27FC236}">
                  <a16:creationId xmlns:a16="http://schemas.microsoft.com/office/drawing/2014/main" xmlns="" id="{4E00D924-E0B6-4A83-BA7B-B0A06FBC53E3}"/>
                </a:ext>
              </a:extLst>
            </p:cNvPr>
            <p:cNvGrpSpPr/>
            <p:nvPr/>
          </p:nvGrpSpPr>
          <p:grpSpPr>
            <a:xfrm>
              <a:off x="4706902" y="5194253"/>
              <a:ext cx="2841975" cy="579400"/>
              <a:chOff x="3361512" y="3932353"/>
              <a:chExt cx="4493616" cy="916124"/>
            </a:xfrm>
          </p:grpSpPr>
          <p:sp>
            <p:nvSpPr>
              <p:cNvPr id="28" name="Arrow: Left 27">
                <a:extLst>
                  <a:ext uri="{FF2B5EF4-FFF2-40B4-BE49-F238E27FC236}">
                    <a16:creationId xmlns:a16="http://schemas.microsoft.com/office/drawing/2014/main" xmlns="" id="{858BA0E2-10B8-4A4A-A333-45D05910205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sp>
            <p:nvSpPr>
              <p:cNvPr id="29" name="TextBox 28">
                <a:extLst>
                  <a:ext uri="{FF2B5EF4-FFF2-40B4-BE49-F238E27FC236}">
                    <a16:creationId xmlns:a16="http://schemas.microsoft.com/office/drawing/2014/main" xmlns="" id="{BCDAC9A6-4B84-4F84-9E9E-BF564A9454AF}"/>
                  </a:ext>
                </a:extLst>
              </p:cNvPr>
              <p:cNvSpPr txBox="1"/>
              <p:nvPr/>
            </p:nvSpPr>
            <p:spPr>
              <a:xfrm>
                <a:off x="6028783" y="3932353"/>
                <a:ext cx="1586966" cy="471133"/>
              </a:xfrm>
              <a:prstGeom prst="rect">
                <a:avLst/>
              </a:prstGeom>
              <a:noFill/>
            </p:spPr>
            <p:txBody>
              <a:bodyPr wrap="square" rtlCol="0">
                <a:spAutoFit/>
              </a:bodyPr>
              <a:lstStyle/>
              <a:p>
                <a:pPr>
                  <a:lnSpc>
                    <a:spcPct val="120000"/>
                  </a:lnSpc>
                </a:pPr>
                <a:r>
                  <a:rPr lang="vi-VN" sz="1200" b="1">
                    <a:solidFill>
                      <a:srgbClr val="255B01"/>
                    </a:solidFill>
                  </a:rPr>
                  <a:t>Tổng hợp</a:t>
                </a:r>
                <a:endParaRPr lang="en-US" sz="1200" b="1">
                  <a:solidFill>
                    <a:srgbClr val="255B01"/>
                  </a:solidFill>
                </a:endParaRPr>
              </a:p>
            </p:txBody>
          </p:sp>
          <p:grpSp>
            <p:nvGrpSpPr>
              <p:cNvPr id="30" name="Group 29">
                <a:extLst>
                  <a:ext uri="{FF2B5EF4-FFF2-40B4-BE49-F238E27FC236}">
                    <a16:creationId xmlns:a16="http://schemas.microsoft.com/office/drawing/2014/main" xmlns="" id="{7B64F806-629D-4E08-B1A0-EDFC6A313FB2}"/>
                  </a:ext>
                </a:extLst>
              </p:cNvPr>
              <p:cNvGrpSpPr/>
              <p:nvPr/>
            </p:nvGrpSpPr>
            <p:grpSpPr>
              <a:xfrm>
                <a:off x="5147210" y="3992840"/>
                <a:ext cx="855637" cy="855637"/>
                <a:chOff x="5288788" y="3943662"/>
                <a:chExt cx="1014935" cy="1014935"/>
              </a:xfrm>
            </p:grpSpPr>
            <p:sp>
              <p:nvSpPr>
                <p:cNvPr id="31" name="Oval 30">
                  <a:extLst>
                    <a:ext uri="{FF2B5EF4-FFF2-40B4-BE49-F238E27FC236}">
                      <a16:creationId xmlns:a16="http://schemas.microsoft.com/office/drawing/2014/main" xmlns="" id="{F9981F4B-6E59-44ED-A21D-5DB1758CB748}"/>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pic>
              <p:nvPicPr>
                <p:cNvPr id="32" name="Picture 25">
                  <a:extLst>
                    <a:ext uri="{FF2B5EF4-FFF2-40B4-BE49-F238E27FC236}">
                      <a16:creationId xmlns:a16="http://schemas.microsoft.com/office/drawing/2014/main" xmlns="" id="{D9216165-298D-411B-A4C3-AB75F0204A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8007" y="4067974"/>
                  <a:ext cx="736495" cy="768183"/>
                </a:xfrm>
                <a:prstGeom prst="rect">
                  <a:avLst/>
                </a:prstGeom>
              </p:spPr>
            </p:pic>
          </p:grpSp>
        </p:grpSp>
        <p:grpSp>
          <p:nvGrpSpPr>
            <p:cNvPr id="33" name="Group 32">
              <a:extLst>
                <a:ext uri="{FF2B5EF4-FFF2-40B4-BE49-F238E27FC236}">
                  <a16:creationId xmlns:a16="http://schemas.microsoft.com/office/drawing/2014/main" xmlns="" id="{B0A9597D-136D-44DF-A0D3-1936D631644C}"/>
                </a:ext>
              </a:extLst>
            </p:cNvPr>
            <p:cNvGrpSpPr/>
            <p:nvPr/>
          </p:nvGrpSpPr>
          <p:grpSpPr>
            <a:xfrm>
              <a:off x="4713580" y="5907322"/>
              <a:ext cx="2841973" cy="660949"/>
              <a:chOff x="3410228" y="4984498"/>
              <a:chExt cx="4493616" cy="1045067"/>
            </a:xfrm>
          </p:grpSpPr>
          <p:sp>
            <p:nvSpPr>
              <p:cNvPr id="34" name="Arrow: Left 33">
                <a:extLst>
                  <a:ext uri="{FF2B5EF4-FFF2-40B4-BE49-F238E27FC236}">
                    <a16:creationId xmlns:a16="http://schemas.microsoft.com/office/drawing/2014/main" xmlns="" id="{15157EA3-5D28-4461-9181-D9EDBAFD00ED}"/>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sp>
            <p:nvSpPr>
              <p:cNvPr id="35" name="TextBox 34">
                <a:extLst>
                  <a:ext uri="{FF2B5EF4-FFF2-40B4-BE49-F238E27FC236}">
                    <a16:creationId xmlns:a16="http://schemas.microsoft.com/office/drawing/2014/main" xmlns="" id="{4BF1FE8C-EC08-4A39-A6A7-0EA34DA3FF7E}"/>
                  </a:ext>
                </a:extLst>
              </p:cNvPr>
              <p:cNvSpPr txBox="1"/>
              <p:nvPr/>
            </p:nvSpPr>
            <p:spPr>
              <a:xfrm>
                <a:off x="3689635" y="5558431"/>
                <a:ext cx="1510766" cy="471134"/>
              </a:xfrm>
              <a:prstGeom prst="rect">
                <a:avLst/>
              </a:prstGeom>
              <a:noFill/>
            </p:spPr>
            <p:txBody>
              <a:bodyPr wrap="square" rtlCol="0">
                <a:spAutoFit/>
              </a:bodyPr>
              <a:lstStyle/>
              <a:p>
                <a:pPr>
                  <a:lnSpc>
                    <a:spcPct val="120000"/>
                  </a:lnSpc>
                </a:pPr>
                <a:r>
                  <a:rPr lang="vi-VN" sz="1200" b="1" dirty="0">
                    <a:solidFill>
                      <a:srgbClr val="3E84A6"/>
                    </a:solidFill>
                  </a:rPr>
                  <a:t>Phân giải</a:t>
                </a:r>
                <a:endParaRPr lang="en-US" sz="1200" b="1" dirty="0">
                  <a:solidFill>
                    <a:srgbClr val="3E84A6"/>
                  </a:solidFill>
                </a:endParaRPr>
              </a:p>
            </p:txBody>
          </p:sp>
          <p:grpSp>
            <p:nvGrpSpPr>
              <p:cNvPr id="36" name="Group 35">
                <a:extLst>
                  <a:ext uri="{FF2B5EF4-FFF2-40B4-BE49-F238E27FC236}">
                    <a16:creationId xmlns:a16="http://schemas.microsoft.com/office/drawing/2014/main" xmlns="" id="{16EBA9EB-17B9-41E8-8856-2DF14DE67DE7}"/>
                  </a:ext>
                </a:extLst>
              </p:cNvPr>
              <p:cNvGrpSpPr/>
              <p:nvPr/>
            </p:nvGrpSpPr>
            <p:grpSpPr>
              <a:xfrm>
                <a:off x="5158830" y="4984498"/>
                <a:ext cx="855637" cy="855637"/>
                <a:chOff x="5288788" y="3943662"/>
                <a:chExt cx="1014935" cy="1014935"/>
              </a:xfrm>
            </p:grpSpPr>
            <p:sp>
              <p:nvSpPr>
                <p:cNvPr id="37" name="Oval 36">
                  <a:extLst>
                    <a:ext uri="{FF2B5EF4-FFF2-40B4-BE49-F238E27FC236}">
                      <a16:creationId xmlns:a16="http://schemas.microsoft.com/office/drawing/2014/main" xmlns="" id="{60D81548-1555-49E9-8E20-26BEDE788841}"/>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pic>
              <p:nvPicPr>
                <p:cNvPr id="38" name="Picture 25">
                  <a:extLst>
                    <a:ext uri="{FF2B5EF4-FFF2-40B4-BE49-F238E27FC236}">
                      <a16:creationId xmlns:a16="http://schemas.microsoft.com/office/drawing/2014/main" xmlns="" id="{FB851091-1C9D-4579-A9FB-5CE2765DA1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8007" y="4067974"/>
                  <a:ext cx="736495" cy="768183"/>
                </a:xfrm>
                <a:prstGeom prst="rect">
                  <a:avLst/>
                </a:prstGeom>
              </p:spPr>
            </p:pic>
          </p:grpSp>
        </p:grpSp>
      </p:grpSp>
    </p:spTree>
    <p:extLst>
      <p:ext uri="{BB962C8B-B14F-4D97-AF65-F5344CB8AC3E}">
        <p14:creationId xmlns:p14="http://schemas.microsoft.com/office/powerpoint/2010/main" val="796902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14:presetBounceEnd="70000">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14:bounceEnd="70000">
                                          <p:cBhvr additive="base">
                                            <p:cTn id="48" dur="500" fill="hold"/>
                                            <p:tgtEl>
                                              <p:spTgt spid="39"/>
                                            </p:tgtEl>
                                            <p:attrNameLst>
                                              <p:attrName>ppt_x</p:attrName>
                                            </p:attrNameLst>
                                          </p:cBhvr>
                                          <p:tavLst>
                                            <p:tav tm="0">
                                              <p:val>
                                                <p:strVal val="#ppt_x"/>
                                              </p:val>
                                            </p:tav>
                                            <p:tav tm="100000">
                                              <p:val>
                                                <p:strVal val="#ppt_x"/>
                                              </p:val>
                                            </p:tav>
                                          </p:tavLst>
                                        </p:anim>
                                        <p:anim calcmode="lin" valueType="num" p14:bounceEnd="70000">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y, outdoor, smoke, weapon&#10;&#10;Description automatically generated">
            <a:extLst>
              <a:ext uri="{FF2B5EF4-FFF2-40B4-BE49-F238E27FC236}">
                <a16:creationId xmlns:a16="http://schemas.microsoft.com/office/drawing/2014/main" xmlns="" id="{731BC2BF-E5DE-40E2-A265-FB6E5EEA2F23}"/>
              </a:ext>
            </a:extLst>
          </p:cNvPr>
          <p:cNvPicPr>
            <a:picLocks noChangeAspect="1"/>
          </p:cNvPicPr>
          <p:nvPr/>
        </p:nvPicPr>
        <p:blipFill rotWithShape="1">
          <a:blip r:embed="rId2">
            <a:extLst>
              <a:ext uri="{28A0092B-C50C-407E-A947-70E740481C1C}">
                <a14:useLocalDpi xmlns:a14="http://schemas.microsoft.com/office/drawing/2010/main" val="0"/>
              </a:ext>
            </a:extLst>
          </a:blip>
          <a:srcRect t="15666" b="9348"/>
          <a:stretch/>
        </p:blipFill>
        <p:spPr>
          <a:xfrm>
            <a:off x="20" y="1282"/>
            <a:ext cx="12191980" cy="6856718"/>
          </a:xfrm>
          <a:prstGeom prst="rect">
            <a:avLst/>
          </a:prstGeom>
        </p:spPr>
      </p:pic>
      <p:sp>
        <p:nvSpPr>
          <p:cNvPr id="4" name="Oval 3">
            <a:extLst>
              <a:ext uri="{FF2B5EF4-FFF2-40B4-BE49-F238E27FC236}">
                <a16:creationId xmlns:a16="http://schemas.microsoft.com/office/drawing/2014/main" xmlns="" id="{F0665416-D763-4CF1-A554-02E0E02C35A5}"/>
              </a:ext>
            </a:extLst>
          </p:cNvPr>
          <p:cNvSpPr/>
          <p:nvPr/>
        </p:nvSpPr>
        <p:spPr>
          <a:xfrm>
            <a:off x="670560" y="1148080"/>
            <a:ext cx="3464560" cy="346456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2EBD2097-5413-40E4-9BA3-43CA7D0C53D8}"/>
              </a:ext>
            </a:extLst>
          </p:cNvPr>
          <p:cNvGrpSpPr/>
          <p:nvPr/>
        </p:nvGrpSpPr>
        <p:grpSpPr>
          <a:xfrm>
            <a:off x="6096000" y="3168874"/>
            <a:ext cx="5293880" cy="2887531"/>
            <a:chOff x="5384280" y="2407279"/>
            <a:chExt cx="5293880" cy="2887531"/>
          </a:xfrm>
        </p:grpSpPr>
        <p:sp>
          <p:nvSpPr>
            <p:cNvPr id="6" name="Rectangle 5">
              <a:extLst>
                <a:ext uri="{FF2B5EF4-FFF2-40B4-BE49-F238E27FC236}">
                  <a16:creationId xmlns:a16="http://schemas.microsoft.com/office/drawing/2014/main" xmlns="" id="{1B827ADB-1CD9-4DB6-970D-0F2C9E7EE0FA}"/>
                </a:ext>
              </a:extLst>
            </p:cNvPr>
            <p:cNvSpPr/>
            <p:nvPr/>
          </p:nvSpPr>
          <p:spPr>
            <a:xfrm>
              <a:off x="5384280" y="2926080"/>
              <a:ext cx="5293880" cy="23687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5652EE0-2A12-4F6F-9D6F-5125E3D7F3A6}"/>
                </a:ext>
              </a:extLst>
            </p:cNvPr>
            <p:cNvSpPr txBox="1"/>
            <p:nvPr/>
          </p:nvSpPr>
          <p:spPr>
            <a:xfrm>
              <a:off x="5762134" y="3591546"/>
              <a:ext cx="4589496" cy="1381147"/>
            </a:xfrm>
            <a:prstGeom prst="rect">
              <a:avLst/>
            </a:prstGeom>
            <a:noFill/>
          </p:spPr>
          <p:txBody>
            <a:bodyPr wrap="square" rtlCol="0">
              <a:spAutoFit/>
            </a:bodyPr>
            <a:lstStyle/>
            <a:p>
              <a:pPr algn="just">
                <a:lnSpc>
                  <a:spcPct val="120000"/>
                </a:lnSpc>
              </a:pPr>
              <a:r>
                <a:rPr lang="vi-VN" sz="2400" b="1" i="1" kern="1200">
                  <a:solidFill>
                    <a:schemeClr val="bg1"/>
                  </a:solidFill>
                  <a:latin typeface="Arial" panose="020B0604020202020204" pitchFamily="34" charset="0"/>
                  <a:ea typeface="+mj-ea"/>
                  <a:cs typeface="Arial" panose="020B0604020202020204" pitchFamily="34" charset="0"/>
                </a:rPr>
                <a:t>Giải thích được vai trò của khí oxygen và khí carbon dioxide đối với cơ thể sống </a:t>
              </a:r>
            </a:p>
          </p:txBody>
        </p:sp>
        <p:sp>
          <p:nvSpPr>
            <p:cNvPr id="9" name="Rectangle 8">
              <a:extLst>
                <a:ext uri="{FF2B5EF4-FFF2-40B4-BE49-F238E27FC236}">
                  <a16:creationId xmlns:a16="http://schemas.microsoft.com/office/drawing/2014/main" xmlns="" id="{24A2C4A2-D5E1-4D94-B559-666CA254CDE5}"/>
                </a:ext>
              </a:extLst>
            </p:cNvPr>
            <p:cNvSpPr/>
            <p:nvPr/>
          </p:nvSpPr>
          <p:spPr>
            <a:xfrm>
              <a:off x="5527040" y="3048000"/>
              <a:ext cx="5039360" cy="2072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1099661E-1765-4B5C-8608-46D6945A97D0}"/>
                </a:ext>
              </a:extLst>
            </p:cNvPr>
            <p:cNvSpPr/>
            <p:nvPr/>
          </p:nvSpPr>
          <p:spPr>
            <a:xfrm>
              <a:off x="5810480" y="2407279"/>
              <a:ext cx="4492804" cy="1036320"/>
            </a:xfrm>
            <a:prstGeom prst="roundRect">
              <a:avLst>
                <a:gd name="adj" fmla="val 0"/>
              </a:avLst>
            </a:prstGeom>
            <a:solidFill>
              <a:srgbClr val="F9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486D"/>
                  </a:solidFill>
                </a:rPr>
                <a:t>EM CÓ THỂ</a:t>
              </a:r>
              <a:endParaRPr lang="en-US" sz="4000" b="1">
                <a:solidFill>
                  <a:srgbClr val="00486D"/>
                </a:solidFill>
              </a:endParaRPr>
            </a:p>
          </p:txBody>
        </p:sp>
      </p:grpSp>
    </p:spTree>
    <p:extLst>
      <p:ext uri="{BB962C8B-B14F-4D97-AF65-F5344CB8AC3E}">
        <p14:creationId xmlns:p14="http://schemas.microsoft.com/office/powerpoint/2010/main" val="256611543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4D7D5D-97F2-4729-9196-C7F261F080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804760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xmlns="" id="{B30CC718-226A-4732-B1CF-154623C7688E}"/>
              </a:ext>
            </a:extLst>
          </p:cNvPr>
          <p:cNvPicPr>
            <a:picLocks noChangeAspect="1"/>
          </p:cNvPicPr>
          <p:nvPr/>
        </p:nvPicPr>
        <p:blipFill>
          <a:blip r:embed="rId2"/>
          <a:srcRect/>
          <a:stretch>
            <a:fillRect/>
          </a:stretch>
        </p:blipFill>
        <p:spPr>
          <a:xfrm>
            <a:off x="-15763" y="1545041"/>
            <a:ext cx="5235396" cy="3930478"/>
          </a:xfrm>
          <a:prstGeom prst="rect">
            <a:avLst/>
          </a:prstGeom>
        </p:spPr>
      </p:pic>
      <p:pic>
        <p:nvPicPr>
          <p:cNvPr id="3" name="Picture 7">
            <a:extLst>
              <a:ext uri="{FF2B5EF4-FFF2-40B4-BE49-F238E27FC236}">
                <a16:creationId xmlns:a16="http://schemas.microsoft.com/office/drawing/2014/main" xmlns="" id="{BD00343F-3DDD-47CF-B3A9-DCFD022F40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331678" y="1752909"/>
            <a:ext cx="4491974" cy="3930478"/>
          </a:xfrm>
          <a:prstGeom prst="rect">
            <a:avLst/>
          </a:prstGeom>
        </p:spPr>
      </p:pic>
      <p:sp>
        <p:nvSpPr>
          <p:cNvPr id="4" name="Rectangle: Rounded Corners 3">
            <a:extLst>
              <a:ext uri="{FF2B5EF4-FFF2-40B4-BE49-F238E27FC236}">
                <a16:creationId xmlns:a16="http://schemas.microsoft.com/office/drawing/2014/main" xmlns="" id="{800BB29E-9D66-4106-9E13-4CF4A6DCBC14}"/>
              </a:ext>
            </a:extLst>
          </p:cNvPr>
          <p:cNvSpPr/>
          <p:nvPr/>
        </p:nvSpPr>
        <p:spPr>
          <a:xfrm>
            <a:off x="1112976" y="518160"/>
            <a:ext cx="9646920" cy="928929"/>
          </a:xfrm>
          <a:prstGeom prst="roundRect">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7F91867-1798-40DC-8391-4FECE1C01E32}"/>
              </a:ext>
            </a:extLst>
          </p:cNvPr>
          <p:cNvSpPr txBox="1"/>
          <p:nvPr/>
        </p:nvSpPr>
        <p:spPr>
          <a:xfrm>
            <a:off x="1849120" y="721014"/>
            <a:ext cx="8707120" cy="523220"/>
          </a:xfrm>
          <a:prstGeom prst="rect">
            <a:avLst/>
          </a:prstGeom>
          <a:noFill/>
        </p:spPr>
        <p:txBody>
          <a:bodyPr wrap="square" rtlCol="0">
            <a:spAutoFit/>
          </a:bodyPr>
          <a:lstStyle/>
          <a:p>
            <a:r>
              <a:rPr lang="vi-VN" sz="2800" b="1" i="1" dirty="0">
                <a:solidFill>
                  <a:schemeClr val="bg1"/>
                </a:solidFill>
              </a:rPr>
              <a:t>Quá trình đó diễn ra ở đâu trong cơ thể sinh vật?</a:t>
            </a:r>
            <a:endParaRPr lang="en-US" sz="2800" b="1" i="1" dirty="0">
              <a:solidFill>
                <a:schemeClr val="bg1"/>
              </a:solidFill>
            </a:endParaRPr>
          </a:p>
        </p:txBody>
      </p:sp>
      <p:pic>
        <p:nvPicPr>
          <p:cNvPr id="6" name="Picture 18">
            <a:extLst>
              <a:ext uri="{FF2B5EF4-FFF2-40B4-BE49-F238E27FC236}">
                <a16:creationId xmlns:a16="http://schemas.microsoft.com/office/drawing/2014/main" xmlns="" id="{2D16DF74-A191-40B8-BCB9-51691808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73751" y="3502949"/>
            <a:ext cx="3565330" cy="2580407"/>
          </a:xfrm>
          <a:prstGeom prst="rect">
            <a:avLst/>
          </a:prstGeom>
        </p:spPr>
      </p:pic>
      <p:sp>
        <p:nvSpPr>
          <p:cNvPr id="7" name="TextBox 6">
            <a:extLst>
              <a:ext uri="{FF2B5EF4-FFF2-40B4-BE49-F238E27FC236}">
                <a16:creationId xmlns:a16="http://schemas.microsoft.com/office/drawing/2014/main" xmlns="" id="{9DBD1793-1B8B-6E0B-70F7-7041F7F11A84}"/>
              </a:ext>
            </a:extLst>
          </p:cNvPr>
          <p:cNvSpPr txBox="1"/>
          <p:nvPr/>
        </p:nvSpPr>
        <p:spPr>
          <a:xfrm>
            <a:off x="1540362" y="6136986"/>
            <a:ext cx="10111714" cy="523220"/>
          </a:xfrm>
          <a:prstGeom prst="rect">
            <a:avLst/>
          </a:prstGeom>
          <a:noFill/>
        </p:spPr>
        <p:txBody>
          <a:bodyPr wrap="square" rtlCol="0">
            <a:spAutoFit/>
          </a:bodyPr>
          <a:lstStyle/>
          <a:p>
            <a:r>
              <a:rPr lang="vi-VN" sz="2800" b="1" i="1" dirty="0"/>
              <a:t>Để hiểu rõ hơn, chúng ta cùng tìm hiểu qua bài sau đây!!</a:t>
            </a:r>
            <a:endParaRPr lang="en-US" sz="2800" b="1" i="1" dirty="0"/>
          </a:p>
        </p:txBody>
      </p:sp>
    </p:spTree>
    <p:extLst>
      <p:ext uri="{BB962C8B-B14F-4D97-AF65-F5344CB8AC3E}">
        <p14:creationId xmlns:p14="http://schemas.microsoft.com/office/powerpoint/2010/main" val="9923113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95E36DD8-3177-4F11-AFF1-A20664D0765F}"/>
              </a:ext>
            </a:extLst>
          </p:cNvPr>
          <p:cNvGrpSpPr/>
          <p:nvPr/>
        </p:nvGrpSpPr>
        <p:grpSpPr>
          <a:xfrm>
            <a:off x="1" y="0"/>
            <a:ext cx="10103253" cy="5275826"/>
            <a:chOff x="1" y="0"/>
            <a:chExt cx="10103253" cy="5275826"/>
          </a:xfrm>
          <a:blipFill dpi="0" rotWithShape="1">
            <a:blip r:embed="rId2"/>
            <a:srcRect/>
            <a:stretch>
              <a:fillRect t="-8000" b="-8000"/>
            </a:stretch>
          </a:blipFill>
        </p:grpSpPr>
        <p:sp>
          <p:nvSpPr>
            <p:cNvPr id="11" name="Freeform: Shape 10">
              <a:extLst>
                <a:ext uri="{FF2B5EF4-FFF2-40B4-BE49-F238E27FC236}">
                  <a16:creationId xmlns:a16="http://schemas.microsoft.com/office/drawing/2014/main" xmlns="" id="{85F5F743-9006-4348-A3FD-D6986AC60D2B}"/>
                </a:ext>
              </a:extLst>
            </p:cNvPr>
            <p:cNvSpPr/>
            <p:nvPr/>
          </p:nvSpPr>
          <p:spPr>
            <a:xfrm>
              <a:off x="1" y="0"/>
              <a:ext cx="10103253" cy="5275826"/>
            </a:xfrm>
            <a:custGeom>
              <a:avLst/>
              <a:gdLst>
                <a:gd name="connsiteX0" fmla="*/ 0 w 10103253"/>
                <a:gd name="connsiteY0" fmla="*/ 0 h 5275826"/>
                <a:gd name="connsiteX1" fmla="*/ 10103253 w 10103253"/>
                <a:gd name="connsiteY1" fmla="*/ 0 h 5275826"/>
                <a:gd name="connsiteX2" fmla="*/ 4827427 w 10103253"/>
                <a:gd name="connsiteY2" fmla="*/ 5275826 h 5275826"/>
                <a:gd name="connsiteX3" fmla="*/ 0 w 10103253"/>
                <a:gd name="connsiteY3" fmla="*/ 448399 h 5275826"/>
              </a:gdLst>
              <a:ahLst/>
              <a:cxnLst>
                <a:cxn ang="0">
                  <a:pos x="connsiteX0" y="connsiteY0"/>
                </a:cxn>
                <a:cxn ang="0">
                  <a:pos x="connsiteX1" y="connsiteY1"/>
                </a:cxn>
                <a:cxn ang="0">
                  <a:pos x="connsiteX2" y="connsiteY2"/>
                </a:cxn>
                <a:cxn ang="0">
                  <a:pos x="connsiteX3" y="connsiteY3"/>
                </a:cxn>
              </a:cxnLst>
              <a:rect l="l" t="t" r="r" b="b"/>
              <a:pathLst>
                <a:path w="10103253" h="5275826">
                  <a:moveTo>
                    <a:pt x="0" y="0"/>
                  </a:moveTo>
                  <a:lnTo>
                    <a:pt x="10103253" y="0"/>
                  </a:lnTo>
                  <a:lnTo>
                    <a:pt x="4827427" y="5275826"/>
                  </a:lnTo>
                  <a:lnTo>
                    <a:pt x="0" y="4483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iamond 4">
              <a:extLst>
                <a:ext uri="{FF2B5EF4-FFF2-40B4-BE49-F238E27FC236}">
                  <a16:creationId xmlns:a16="http://schemas.microsoft.com/office/drawing/2014/main" xmlns="" id="{8BE5FA90-2278-4435-8B7C-90D87CA14AF1}"/>
                </a:ext>
              </a:extLst>
            </p:cNvPr>
            <p:cNvSpPr/>
            <p:nvPr/>
          </p:nvSpPr>
          <p:spPr>
            <a:xfrm>
              <a:off x="1435241" y="176919"/>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xmlns="" id="{39BC2FB9-BE95-4264-9B47-534E0AA0D7C2}"/>
                </a:ext>
              </a:extLst>
            </p:cNvPr>
            <p:cNvSpPr/>
            <p:nvPr/>
          </p:nvSpPr>
          <p:spPr>
            <a:xfrm>
              <a:off x="3138911" y="1871034"/>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xmlns="" id="{FFCDF3EE-0EB6-4184-855C-9BDC4FEC25D6}"/>
                </a:ext>
              </a:extLst>
            </p:cNvPr>
            <p:cNvSpPr/>
            <p:nvPr/>
          </p:nvSpPr>
          <p:spPr>
            <a:xfrm>
              <a:off x="4852413" y="186751"/>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iamond 12">
            <a:extLst>
              <a:ext uri="{FF2B5EF4-FFF2-40B4-BE49-F238E27FC236}">
                <a16:creationId xmlns:a16="http://schemas.microsoft.com/office/drawing/2014/main" xmlns="" id="{0C8A2CAB-F5F8-4E1F-A54D-63E85474A243}"/>
              </a:ext>
            </a:extLst>
          </p:cNvPr>
          <p:cNvSpPr/>
          <p:nvPr/>
        </p:nvSpPr>
        <p:spPr>
          <a:xfrm>
            <a:off x="-2527772" y="2669042"/>
            <a:ext cx="9233035" cy="9233035"/>
          </a:xfrm>
          <a:prstGeom prst="diamond">
            <a:avLst/>
          </a:prstGeom>
          <a:solidFill>
            <a:srgbClr val="4EA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xmlns="" id="{F56EA85A-D2C0-4449-8013-CD7336635C3C}"/>
              </a:ext>
            </a:extLst>
          </p:cNvPr>
          <p:cNvSpPr/>
          <p:nvPr/>
        </p:nvSpPr>
        <p:spPr>
          <a:xfrm>
            <a:off x="1143313" y="3151431"/>
            <a:ext cx="9233035" cy="9233035"/>
          </a:xfrm>
          <a:prstGeom prst="diamond">
            <a:avLst/>
          </a:prstGeom>
          <a:solidFill>
            <a:srgbClr val="D8658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DC9F050-5A5C-4A97-A8BE-C68E56209FC8}"/>
              </a:ext>
            </a:extLst>
          </p:cNvPr>
          <p:cNvSpPr txBox="1"/>
          <p:nvPr/>
        </p:nvSpPr>
        <p:spPr>
          <a:xfrm>
            <a:off x="10134035" y="1816030"/>
            <a:ext cx="2056968" cy="769441"/>
          </a:xfrm>
          <a:prstGeom prst="rect">
            <a:avLst/>
          </a:prstGeom>
          <a:solidFill>
            <a:srgbClr val="D23347"/>
          </a:solidFill>
        </p:spPr>
        <p:txBody>
          <a:bodyPr wrap="square" rtlCol="0">
            <a:spAutoFit/>
          </a:bodyPr>
          <a:lstStyle/>
          <a:p>
            <a:r>
              <a:rPr lang="vi-VN" sz="4400" b="1">
                <a:solidFill>
                  <a:schemeClr val="bg1"/>
                </a:solidFill>
              </a:rPr>
              <a:t>BÀI 25</a:t>
            </a:r>
            <a:endParaRPr lang="en-US" sz="4400" b="1">
              <a:solidFill>
                <a:schemeClr val="bg1"/>
              </a:solidFill>
            </a:endParaRPr>
          </a:p>
        </p:txBody>
      </p:sp>
      <p:sp>
        <p:nvSpPr>
          <p:cNvPr id="16" name="TextBox 15">
            <a:extLst>
              <a:ext uri="{FF2B5EF4-FFF2-40B4-BE49-F238E27FC236}">
                <a16:creationId xmlns:a16="http://schemas.microsoft.com/office/drawing/2014/main" xmlns="" id="{440DED8E-3043-4EFB-BC4C-00F2E3564E3E}"/>
              </a:ext>
            </a:extLst>
          </p:cNvPr>
          <p:cNvSpPr txBox="1"/>
          <p:nvPr/>
        </p:nvSpPr>
        <p:spPr>
          <a:xfrm>
            <a:off x="6556082" y="3297144"/>
            <a:ext cx="5635917" cy="923330"/>
          </a:xfrm>
          <a:prstGeom prst="rect">
            <a:avLst/>
          </a:prstGeom>
          <a:noFill/>
        </p:spPr>
        <p:txBody>
          <a:bodyPr wrap="square" rtlCol="0">
            <a:spAutoFit/>
          </a:bodyPr>
          <a:lstStyle/>
          <a:p>
            <a:pPr algn="ctr"/>
            <a:r>
              <a:rPr lang="vi-VN" sz="5400" b="1" dirty="0">
                <a:solidFill>
                  <a:srgbClr val="D23347"/>
                </a:solidFill>
              </a:rPr>
              <a:t>HÔ HẤP TẾ BÀO</a:t>
            </a:r>
            <a:endParaRPr lang="en-US" sz="5400" b="1" dirty="0">
              <a:solidFill>
                <a:srgbClr val="D23347"/>
              </a:solidFill>
            </a:endParaRPr>
          </a:p>
        </p:txBody>
      </p:sp>
      <p:sp>
        <p:nvSpPr>
          <p:cNvPr id="2" name="TextBox 1">
            <a:extLst>
              <a:ext uri="{FF2B5EF4-FFF2-40B4-BE49-F238E27FC236}">
                <a16:creationId xmlns:a16="http://schemas.microsoft.com/office/drawing/2014/main" xmlns="" id="{C881E327-42F4-89D8-C6F2-63699515C43D}"/>
              </a:ext>
            </a:extLst>
          </p:cNvPr>
          <p:cNvSpPr txBox="1"/>
          <p:nvPr/>
        </p:nvSpPr>
        <p:spPr>
          <a:xfrm>
            <a:off x="8391646" y="4375230"/>
            <a:ext cx="3415278" cy="946798"/>
          </a:xfrm>
          <a:prstGeom prst="rect">
            <a:avLst/>
          </a:prstGeom>
          <a:noFill/>
        </p:spPr>
        <p:txBody>
          <a:bodyPr wrap="square" rtlCol="0">
            <a:spAutoFit/>
          </a:bodyPr>
          <a:lstStyle/>
          <a:p>
            <a:pPr algn="r">
              <a:lnSpc>
                <a:spcPct val="120000"/>
              </a:lnSpc>
            </a:pPr>
            <a:r>
              <a:rPr lang="vi-VN" sz="2400" b="1" dirty="0"/>
              <a:t>Khoa học tự nhiên 7</a:t>
            </a:r>
          </a:p>
          <a:p>
            <a:pPr algn="r">
              <a:lnSpc>
                <a:spcPct val="120000"/>
              </a:lnSpc>
            </a:pPr>
            <a:r>
              <a:rPr lang="vi-VN" sz="2400" b="1" dirty="0"/>
              <a:t>Năm học: 2022 - 2023</a:t>
            </a:r>
            <a:endParaRPr lang="en-US" sz="2400" b="1" dirty="0"/>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xmlns="" id="{7BB2E71A-9BA9-6421-A0B6-2FFCC6427D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5124" y="4200760"/>
            <a:ext cx="1295737" cy="129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49842BF-63C3-471C-B710-D618ACBD282C}"/>
              </a:ext>
            </a:extLst>
          </p:cNvPr>
          <p:cNvSpPr/>
          <p:nvPr/>
        </p:nvSpPr>
        <p:spPr>
          <a:xfrm>
            <a:off x="0" y="0"/>
            <a:ext cx="12192000" cy="4999383"/>
          </a:xfrm>
          <a:prstGeom prst="rect">
            <a:avLst/>
          </a:prstGeom>
          <a:blipFill dpi="0" rotWithShape="1">
            <a:blip r:embed="rId2"/>
            <a:srcRect/>
            <a:stretch>
              <a:fillRect t="-10000" b="-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BF056DA8-D3DD-4653-8CB3-F89819347DC4}"/>
              </a:ext>
            </a:extLst>
          </p:cNvPr>
          <p:cNvSpPr/>
          <p:nvPr/>
        </p:nvSpPr>
        <p:spPr>
          <a:xfrm>
            <a:off x="0" y="0"/>
            <a:ext cx="12192000" cy="49885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2954508B-692D-4675-979C-825C1B02A8BC}"/>
              </a:ext>
            </a:extLst>
          </p:cNvPr>
          <p:cNvSpPr txBox="1"/>
          <p:nvPr/>
        </p:nvSpPr>
        <p:spPr>
          <a:xfrm>
            <a:off x="3345180" y="1941256"/>
            <a:ext cx="5501640" cy="769441"/>
          </a:xfrm>
          <a:prstGeom prst="rect">
            <a:avLst/>
          </a:prstGeom>
          <a:noFill/>
        </p:spPr>
        <p:txBody>
          <a:bodyPr wrap="square" rtlCol="0">
            <a:spAutoFit/>
          </a:bodyPr>
          <a:lstStyle/>
          <a:p>
            <a:r>
              <a:rPr lang="vi-VN" sz="4400" b="1">
                <a:solidFill>
                  <a:schemeClr val="bg1"/>
                </a:solidFill>
              </a:rPr>
              <a:t>NỘI DUNG BÀI HỌC</a:t>
            </a:r>
            <a:endParaRPr lang="en-US" sz="4400" b="1">
              <a:solidFill>
                <a:schemeClr val="bg1"/>
              </a:solidFill>
            </a:endParaRPr>
          </a:p>
        </p:txBody>
      </p:sp>
      <p:grpSp>
        <p:nvGrpSpPr>
          <p:cNvPr id="11" name="Group 10">
            <a:extLst>
              <a:ext uri="{FF2B5EF4-FFF2-40B4-BE49-F238E27FC236}">
                <a16:creationId xmlns:a16="http://schemas.microsoft.com/office/drawing/2014/main" xmlns="" id="{E8E70921-627D-470D-B9EC-9F352BF303DE}"/>
              </a:ext>
            </a:extLst>
          </p:cNvPr>
          <p:cNvGrpSpPr/>
          <p:nvPr/>
        </p:nvGrpSpPr>
        <p:grpSpPr>
          <a:xfrm>
            <a:off x="1287781" y="4033519"/>
            <a:ext cx="4114800" cy="2571143"/>
            <a:chOff x="1287781" y="4033519"/>
            <a:chExt cx="4114800" cy="2571143"/>
          </a:xfrm>
        </p:grpSpPr>
        <p:sp>
          <p:nvSpPr>
            <p:cNvPr id="4" name="Rectangle: Rounded Corners 3">
              <a:extLst>
                <a:ext uri="{FF2B5EF4-FFF2-40B4-BE49-F238E27FC236}">
                  <a16:creationId xmlns:a16="http://schemas.microsoft.com/office/drawing/2014/main" xmlns="" id="{CFAD6741-FFBB-4DD6-8059-7902CA188049}"/>
                </a:ext>
              </a:extLst>
            </p:cNvPr>
            <p:cNvSpPr/>
            <p:nvPr/>
          </p:nvSpPr>
          <p:spPr>
            <a:xfrm>
              <a:off x="1287781" y="4033519"/>
              <a:ext cx="4114800" cy="2571143"/>
            </a:xfrm>
            <a:prstGeom prst="roundRect">
              <a:avLst>
                <a:gd name="adj" fmla="val 8764"/>
              </a:avLst>
            </a:prstGeom>
            <a:solidFill>
              <a:srgbClr val="D23347"/>
            </a:solidFill>
            <a:ln>
              <a:noFill/>
            </a:ln>
            <a:effectLst>
              <a:outerShdw blurRad="2159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EDA66273-3FA2-42E5-AAC0-BB6BE7E3DE45}"/>
                </a:ext>
              </a:extLst>
            </p:cNvPr>
            <p:cNvCxnSpPr/>
            <p:nvPr/>
          </p:nvCxnSpPr>
          <p:spPr>
            <a:xfrm>
              <a:off x="1287781" y="4563621"/>
              <a:ext cx="411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xmlns="" id="{693E416A-A61A-4E71-B0F6-F7184D6C7A3F}"/>
                </a:ext>
              </a:extLst>
            </p:cNvPr>
            <p:cNvSpPr/>
            <p:nvPr/>
          </p:nvSpPr>
          <p:spPr>
            <a:xfrm>
              <a:off x="2924556" y="4142997"/>
              <a:ext cx="841248" cy="841248"/>
            </a:xfrm>
            <a:prstGeom prst="ellipse">
              <a:avLst/>
            </a:prstGeom>
            <a:solidFill>
              <a:schemeClr val="bg1"/>
            </a:solidFill>
            <a:ln w="28575">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D23347"/>
                  </a:solidFill>
                </a:rPr>
                <a:t>01</a:t>
              </a:r>
              <a:endParaRPr lang="en-US" sz="2800" b="1">
                <a:solidFill>
                  <a:srgbClr val="D23347"/>
                </a:solidFill>
              </a:endParaRPr>
            </a:p>
          </p:txBody>
        </p:sp>
        <p:sp>
          <p:nvSpPr>
            <p:cNvPr id="8" name="TextBox 7">
              <a:extLst>
                <a:ext uri="{FF2B5EF4-FFF2-40B4-BE49-F238E27FC236}">
                  <a16:creationId xmlns:a16="http://schemas.microsoft.com/office/drawing/2014/main" xmlns="" id="{8DFFA26C-5EC9-488D-A664-4EC2687946B3}"/>
                </a:ext>
              </a:extLst>
            </p:cNvPr>
            <p:cNvSpPr txBox="1"/>
            <p:nvPr/>
          </p:nvSpPr>
          <p:spPr>
            <a:xfrm>
              <a:off x="2023745" y="5405177"/>
              <a:ext cx="2642870" cy="461665"/>
            </a:xfrm>
            <a:prstGeom prst="rect">
              <a:avLst/>
            </a:prstGeom>
            <a:noFill/>
          </p:spPr>
          <p:txBody>
            <a:bodyPr wrap="square" rtlCol="0">
              <a:spAutoFit/>
            </a:bodyPr>
            <a:lstStyle/>
            <a:p>
              <a:r>
                <a:rPr lang="vi-VN" sz="2400" b="1">
                  <a:solidFill>
                    <a:schemeClr val="bg1"/>
                  </a:solidFill>
                </a:rPr>
                <a:t>HÔ HẤP TẾ BÀO</a:t>
              </a:r>
              <a:endParaRPr lang="en-US" sz="2400" b="1">
                <a:solidFill>
                  <a:schemeClr val="bg1"/>
                </a:solidFill>
              </a:endParaRPr>
            </a:p>
          </p:txBody>
        </p:sp>
      </p:grpSp>
      <p:grpSp>
        <p:nvGrpSpPr>
          <p:cNvPr id="14" name="Group 13">
            <a:extLst>
              <a:ext uri="{FF2B5EF4-FFF2-40B4-BE49-F238E27FC236}">
                <a16:creationId xmlns:a16="http://schemas.microsoft.com/office/drawing/2014/main" xmlns="" id="{4D8E023C-20C7-4838-AF0A-7BECEB8CC781}"/>
              </a:ext>
            </a:extLst>
          </p:cNvPr>
          <p:cNvGrpSpPr/>
          <p:nvPr/>
        </p:nvGrpSpPr>
        <p:grpSpPr>
          <a:xfrm>
            <a:off x="6789420" y="4033519"/>
            <a:ext cx="4114800" cy="2571143"/>
            <a:chOff x="6789420" y="4033519"/>
            <a:chExt cx="4114800" cy="2571143"/>
          </a:xfrm>
        </p:grpSpPr>
        <p:sp>
          <p:nvSpPr>
            <p:cNvPr id="6" name="Rectangle: Rounded Corners 5">
              <a:extLst>
                <a:ext uri="{FF2B5EF4-FFF2-40B4-BE49-F238E27FC236}">
                  <a16:creationId xmlns:a16="http://schemas.microsoft.com/office/drawing/2014/main" xmlns="" id="{8DFC0C54-398E-4D88-B50F-F6B0E20B2423}"/>
                </a:ext>
              </a:extLst>
            </p:cNvPr>
            <p:cNvSpPr/>
            <p:nvPr/>
          </p:nvSpPr>
          <p:spPr>
            <a:xfrm>
              <a:off x="6789420" y="4033519"/>
              <a:ext cx="4114800" cy="2571143"/>
            </a:xfrm>
            <a:prstGeom prst="roundRect">
              <a:avLst>
                <a:gd name="adj" fmla="val 8764"/>
              </a:avLst>
            </a:prstGeom>
            <a:solidFill>
              <a:srgbClr val="D23347"/>
            </a:solidFill>
            <a:ln>
              <a:noFill/>
            </a:ln>
            <a:effectLst>
              <a:outerShdw blurRad="2159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9D567B3A-5CD4-455D-AFAA-59867F03F3E5}"/>
                </a:ext>
              </a:extLst>
            </p:cNvPr>
            <p:cNvSpPr txBox="1"/>
            <p:nvPr/>
          </p:nvSpPr>
          <p:spPr>
            <a:xfrm>
              <a:off x="7113906" y="4988560"/>
              <a:ext cx="3547110" cy="1569660"/>
            </a:xfrm>
            <a:prstGeom prst="rect">
              <a:avLst/>
            </a:prstGeom>
            <a:noFill/>
          </p:spPr>
          <p:txBody>
            <a:bodyPr wrap="square" rtlCol="0">
              <a:spAutoFit/>
            </a:bodyPr>
            <a:lstStyle/>
            <a:p>
              <a:pPr algn="ctr"/>
              <a:r>
                <a:rPr lang="vi-VN" sz="2400" b="1">
                  <a:solidFill>
                    <a:schemeClr val="bg1"/>
                  </a:solidFill>
                </a:rPr>
                <a:t>MỐI QUAN HỆ GIỮA TỔNG HỢP VÀ PHÂN GIẢI CHẤT HỮU CƠ Ở TẾ BÀO</a:t>
              </a:r>
              <a:endParaRPr lang="en-US" sz="2400" b="1">
                <a:solidFill>
                  <a:schemeClr val="bg1"/>
                </a:solidFill>
              </a:endParaRPr>
            </a:p>
          </p:txBody>
        </p:sp>
        <p:cxnSp>
          <p:nvCxnSpPr>
            <p:cNvPr id="13" name="Straight Connector 12">
              <a:extLst>
                <a:ext uri="{FF2B5EF4-FFF2-40B4-BE49-F238E27FC236}">
                  <a16:creationId xmlns:a16="http://schemas.microsoft.com/office/drawing/2014/main" xmlns="" id="{9850E803-433B-4796-BE15-176FF755073A}"/>
                </a:ext>
              </a:extLst>
            </p:cNvPr>
            <p:cNvCxnSpPr/>
            <p:nvPr/>
          </p:nvCxnSpPr>
          <p:spPr>
            <a:xfrm>
              <a:off x="6789420" y="4568494"/>
              <a:ext cx="411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92F159B2-0BAA-4D12-9D48-C5F4F7CA696B}"/>
                </a:ext>
              </a:extLst>
            </p:cNvPr>
            <p:cNvSpPr/>
            <p:nvPr/>
          </p:nvSpPr>
          <p:spPr>
            <a:xfrm>
              <a:off x="8466837" y="4147312"/>
              <a:ext cx="841248" cy="841248"/>
            </a:xfrm>
            <a:prstGeom prst="ellipse">
              <a:avLst/>
            </a:prstGeom>
            <a:solidFill>
              <a:schemeClr val="bg1"/>
            </a:solidFill>
            <a:ln w="28575">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D23347"/>
                  </a:solidFill>
                </a:rPr>
                <a:t>02</a:t>
              </a:r>
              <a:endParaRPr lang="en-US" sz="2800" b="1">
                <a:solidFill>
                  <a:srgbClr val="D23347"/>
                </a:solidFill>
              </a:endParaRPr>
            </a:p>
          </p:txBody>
        </p:sp>
      </p:grpSp>
    </p:spTree>
    <p:extLst>
      <p:ext uri="{BB962C8B-B14F-4D97-AF65-F5344CB8AC3E}">
        <p14:creationId xmlns:p14="http://schemas.microsoft.com/office/powerpoint/2010/main" val="3759323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stic, eaten&#10;&#10;Description automatically generated">
            <a:extLst>
              <a:ext uri="{FF2B5EF4-FFF2-40B4-BE49-F238E27FC236}">
                <a16:creationId xmlns:a16="http://schemas.microsoft.com/office/drawing/2014/main" xmlns="" id="{672B3825-412C-4AA9-BDB9-901361F3DA19}"/>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2" name="Parallelogram 11">
            <a:extLst>
              <a:ext uri="{FF2B5EF4-FFF2-40B4-BE49-F238E27FC236}">
                <a16:creationId xmlns:a16="http://schemas.microsoft.com/office/drawing/2014/main" xmlns="" id="{7BB2017E-E37E-4B63-94AB-2EA7DE00C46E}"/>
              </a:ext>
            </a:extLst>
          </p:cNvPr>
          <p:cNvSpPr/>
          <p:nvPr/>
        </p:nvSpPr>
        <p:spPr>
          <a:xfrm>
            <a:off x="-1798320" y="0"/>
            <a:ext cx="8168640" cy="6858000"/>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10481BC4-5F23-479B-B6CF-89B479B97643}"/>
              </a:ext>
            </a:extLst>
          </p:cNvPr>
          <p:cNvSpPr txBox="1"/>
          <p:nvPr/>
        </p:nvSpPr>
        <p:spPr>
          <a:xfrm>
            <a:off x="654556" y="3429000"/>
            <a:ext cx="4273044" cy="707886"/>
          </a:xfrm>
          <a:prstGeom prst="rect">
            <a:avLst/>
          </a:prstGeom>
          <a:noFill/>
        </p:spPr>
        <p:txBody>
          <a:bodyPr wrap="square" rtlCol="0">
            <a:spAutoFit/>
          </a:bodyPr>
          <a:lstStyle/>
          <a:p>
            <a:r>
              <a:rPr lang="vi-VN" sz="4000" b="1" dirty="0">
                <a:solidFill>
                  <a:schemeClr val="bg1"/>
                </a:solidFill>
              </a:rPr>
              <a:t>HÔ HẤP TẾ BÀO</a:t>
            </a:r>
            <a:endParaRPr lang="en-US" sz="4000" b="1" dirty="0">
              <a:solidFill>
                <a:schemeClr val="bg1"/>
              </a:solidFill>
            </a:endParaRPr>
          </a:p>
        </p:txBody>
      </p:sp>
      <p:grpSp>
        <p:nvGrpSpPr>
          <p:cNvPr id="15" name="Group 14">
            <a:extLst>
              <a:ext uri="{FF2B5EF4-FFF2-40B4-BE49-F238E27FC236}">
                <a16:creationId xmlns:a16="http://schemas.microsoft.com/office/drawing/2014/main" xmlns="" id="{AD1A0C75-74EB-4A9F-BAC7-D155812788BB}"/>
              </a:ext>
            </a:extLst>
          </p:cNvPr>
          <p:cNvGrpSpPr/>
          <p:nvPr/>
        </p:nvGrpSpPr>
        <p:grpSpPr>
          <a:xfrm>
            <a:off x="1463040" y="1026160"/>
            <a:ext cx="2296160" cy="1229360"/>
            <a:chOff x="1463040" y="1026160"/>
            <a:chExt cx="2296160" cy="1229360"/>
          </a:xfrm>
        </p:grpSpPr>
        <p:sp>
          <p:nvSpPr>
            <p:cNvPr id="13" name="Rectangle: Rounded Corners 12">
              <a:extLst>
                <a:ext uri="{FF2B5EF4-FFF2-40B4-BE49-F238E27FC236}">
                  <a16:creationId xmlns:a16="http://schemas.microsoft.com/office/drawing/2014/main" xmlns="" id="{F63773DF-BBAA-4FFC-8539-9720F012C577}"/>
                </a:ext>
              </a:extLst>
            </p:cNvPr>
            <p:cNvSpPr/>
            <p:nvPr/>
          </p:nvSpPr>
          <p:spPr>
            <a:xfrm>
              <a:off x="1463040" y="1026160"/>
              <a:ext cx="2296160" cy="1229360"/>
            </a:xfrm>
            <a:prstGeom prst="roundRect">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B184B0DE-7EDC-45BF-AE72-7E3A6F381D56}"/>
                </a:ext>
              </a:extLst>
            </p:cNvPr>
            <p:cNvSpPr txBox="1"/>
            <p:nvPr/>
          </p:nvSpPr>
          <p:spPr>
            <a:xfrm>
              <a:off x="2097309" y="1133008"/>
              <a:ext cx="1047941" cy="1015663"/>
            </a:xfrm>
            <a:prstGeom prst="rect">
              <a:avLst/>
            </a:prstGeom>
            <a:noFill/>
          </p:spPr>
          <p:txBody>
            <a:bodyPr wrap="square" rtlCol="0">
              <a:spAutoFit/>
            </a:bodyPr>
            <a:lstStyle/>
            <a:p>
              <a:r>
                <a:rPr lang="vi-VN" sz="6000" b="1">
                  <a:solidFill>
                    <a:schemeClr val="bg1"/>
                  </a:solidFill>
                </a:rPr>
                <a:t>01</a:t>
              </a:r>
              <a:endParaRPr lang="en-US" sz="6000" b="1">
                <a:solidFill>
                  <a:schemeClr val="bg1"/>
                </a:solidFill>
              </a:endParaRPr>
            </a:p>
          </p:txBody>
        </p:sp>
        <p:sp>
          <p:nvSpPr>
            <p:cNvPr id="14" name="Rectangle: Rounded Corners 13">
              <a:extLst>
                <a:ext uri="{FF2B5EF4-FFF2-40B4-BE49-F238E27FC236}">
                  <a16:creationId xmlns:a16="http://schemas.microsoft.com/office/drawing/2014/main" xmlns="" id="{0262F0DB-6F22-4774-B096-12F5BC1CBA21}"/>
                </a:ext>
              </a:extLst>
            </p:cNvPr>
            <p:cNvSpPr/>
            <p:nvPr/>
          </p:nvSpPr>
          <p:spPr>
            <a:xfrm>
              <a:off x="1610360" y="1163655"/>
              <a:ext cx="1971040" cy="94200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20769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CC64416-F1C4-4BEA-9A1E-DC1A6731781D}"/>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A356A28-3ED7-40D6-8DEB-78E3399CCEC3}"/>
              </a:ext>
            </a:extLst>
          </p:cNvPr>
          <p:cNvSpPr txBox="1"/>
          <p:nvPr/>
        </p:nvSpPr>
        <p:spPr>
          <a:xfrm>
            <a:off x="513563" y="5289379"/>
            <a:ext cx="11420061" cy="1389996"/>
          </a:xfrm>
          <a:prstGeom prst="rect">
            <a:avLst/>
          </a:prstGeom>
          <a:noFill/>
        </p:spPr>
        <p:txBody>
          <a:bodyPr wrap="square" rtlCol="0">
            <a:spAutoFit/>
          </a:bodyPr>
          <a:lstStyle/>
          <a:p>
            <a:pPr algn="just">
              <a:lnSpc>
                <a:spcPct val="120000"/>
              </a:lnSpc>
            </a:pPr>
            <a:r>
              <a:rPr lang="vi-VN" sz="2400" b="1" i="1" dirty="0">
                <a:solidFill>
                  <a:schemeClr val="bg1"/>
                </a:solidFill>
              </a:rPr>
              <a:t>        Hầu hết các quá trình sống của tế bào như sinh trưởng, phát triển, trao đổi chất, sinh sản,... đều cần đến năng lượng. Tuy nhiên, phần lớn năng lượng trong tế bào ở dạng khó sử dụng.</a:t>
            </a:r>
            <a:endParaRPr lang="en-US" sz="2400" b="1" i="1" dirty="0">
              <a:solidFill>
                <a:schemeClr val="bg1"/>
              </a:solidFill>
            </a:endParaRPr>
          </a:p>
        </p:txBody>
      </p:sp>
    </p:spTree>
    <p:extLst>
      <p:ext uri="{BB962C8B-B14F-4D97-AF65-F5344CB8AC3E}">
        <p14:creationId xmlns:p14="http://schemas.microsoft.com/office/powerpoint/2010/main" val="275795724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xmlns=""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xmlns=""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xmlns=""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xmlns=""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xmlns=""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xmlns=""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xmlns=""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xmlns=""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xmlns=""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xmlns=""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xmlns=""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xmlns=""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xmlns=""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xmlns=""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xmlns=""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xmlns=""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xmlns=""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xmlns=""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xmlns=""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xmlns=""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xmlns="" id="{D2D40F11-5FD4-4D93-9D77-35BFE2833AA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xmlns=""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xmlns=""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xmlns=""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xmlns=""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xmlns=""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xmlns=""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xmlns=""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xmlns=""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xmlns="" id="{321B18B4-5B1A-4CE9-A4C1-B3C3337D33BC}"/>
              </a:ext>
            </a:extLst>
          </p:cNvPr>
          <p:cNvSpPr txBox="1"/>
          <p:nvPr/>
        </p:nvSpPr>
        <p:spPr>
          <a:xfrm>
            <a:off x="1166468" y="5754826"/>
            <a:ext cx="10716721" cy="946798"/>
          </a:xfrm>
          <a:prstGeom prst="rect">
            <a:avLst/>
          </a:prstGeom>
          <a:noFill/>
        </p:spPr>
        <p:txBody>
          <a:bodyPr wrap="square" rtlCol="0">
            <a:spAutoFit/>
          </a:bodyPr>
          <a:lstStyle/>
          <a:p>
            <a:pPr>
              <a:lnSpc>
                <a:spcPct val="120000"/>
              </a:lnSpc>
            </a:pPr>
            <a:r>
              <a:rPr lang="vi-VN" sz="2400" b="1">
                <a:solidFill>
                  <a:srgbClr val="C00000"/>
                </a:solidFill>
              </a:rPr>
              <a:t>Kể tên các chất tham gia vào quá trình hô hấp và các sản phẩm được tạo ra từ quá trình này</a:t>
            </a:r>
            <a:endParaRPr lang="en-US" sz="2400" b="1">
              <a:solidFill>
                <a:srgbClr val="C00000"/>
              </a:solidFill>
            </a:endParaRPr>
          </a:p>
        </p:txBody>
      </p:sp>
      <p:pic>
        <p:nvPicPr>
          <p:cNvPr id="52" name="Picture 51" descr="A picture containing text, vector graphics, toy, doll&#10;&#10;Description automatically generated">
            <a:extLst>
              <a:ext uri="{FF2B5EF4-FFF2-40B4-BE49-F238E27FC236}">
                <a16:creationId xmlns:a16="http://schemas.microsoft.com/office/drawing/2014/main" xmlns="" id="{6A27D2E6-08A8-49A1-976E-2DAC3BD9B39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2030970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14:presetBounceEnd="60000">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14:bounceEnd="60000">
                                          <p:cBhvr additive="base">
                                            <p:cTn id="64" dur="500" fill="hold"/>
                                            <p:tgtEl>
                                              <p:spTgt spid="52"/>
                                            </p:tgtEl>
                                            <p:attrNameLst>
                                              <p:attrName>ppt_x</p:attrName>
                                            </p:attrNameLst>
                                          </p:cBhvr>
                                          <p:tavLst>
                                            <p:tav tm="0">
                                              <p:val>
                                                <p:strVal val="0-#ppt_w/2"/>
                                              </p:val>
                                            </p:tav>
                                            <p:tav tm="100000">
                                              <p:val>
                                                <p:strVal val="#ppt_x"/>
                                              </p:val>
                                            </p:tav>
                                          </p:tavLst>
                                        </p:anim>
                                        <p:anim calcmode="lin" valueType="num" p14:bounceEnd="60000">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5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3C2CB7E8-761F-4943-B399-EE1891ECFBA2}"/>
              </a:ext>
            </a:extLst>
          </p:cNvPr>
          <p:cNvGrpSpPr/>
          <p:nvPr/>
        </p:nvGrpSpPr>
        <p:grpSpPr>
          <a:xfrm>
            <a:off x="1005127" y="1272975"/>
            <a:ext cx="3348005" cy="3073825"/>
            <a:chOff x="0" y="1983326"/>
            <a:chExt cx="4399051" cy="4038798"/>
          </a:xfrm>
        </p:grpSpPr>
        <p:pic>
          <p:nvPicPr>
            <p:cNvPr id="3" name="Picture 2">
              <a:extLst>
                <a:ext uri="{FF2B5EF4-FFF2-40B4-BE49-F238E27FC236}">
                  <a16:creationId xmlns:a16="http://schemas.microsoft.com/office/drawing/2014/main" xmlns=""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xmlns="" id="{B5240633-F063-4AF2-A2DC-B332C2B4172A}"/>
                </a:ext>
              </a:extLst>
            </p:cNvPr>
            <p:cNvSpPr txBox="1"/>
            <p:nvPr/>
          </p:nvSpPr>
          <p:spPr>
            <a:xfrm>
              <a:off x="1687752" y="5253769"/>
              <a:ext cx="1068357" cy="768355"/>
            </a:xfrm>
            <a:prstGeom prst="rect">
              <a:avLst/>
            </a:prstGeom>
            <a:noFill/>
          </p:spPr>
          <p:txBody>
            <a:bodyPr wrap="square" rtlCol="0">
              <a:spAutoFit/>
            </a:bodyPr>
            <a:lstStyle/>
            <a:p>
              <a:r>
                <a:rPr lang="vi-VN" sz="1600" b="1"/>
                <a:t>Tế bào</a:t>
              </a:r>
              <a:endParaRPr lang="en-US" sz="1600" b="1"/>
            </a:p>
          </p:txBody>
        </p:sp>
      </p:grpSp>
      <p:grpSp>
        <p:nvGrpSpPr>
          <p:cNvPr id="44" name="Group 43">
            <a:extLst>
              <a:ext uri="{FF2B5EF4-FFF2-40B4-BE49-F238E27FC236}">
                <a16:creationId xmlns:a16="http://schemas.microsoft.com/office/drawing/2014/main" xmlns="" id="{9FCE8D02-1339-4BC5-B043-F04C9A872D7D}"/>
              </a:ext>
            </a:extLst>
          </p:cNvPr>
          <p:cNvGrpSpPr/>
          <p:nvPr/>
        </p:nvGrpSpPr>
        <p:grpSpPr>
          <a:xfrm>
            <a:off x="5463671" y="1360766"/>
            <a:ext cx="3012336" cy="2386714"/>
            <a:chOff x="5768340" y="2083721"/>
            <a:chExt cx="3958004" cy="3135979"/>
          </a:xfrm>
        </p:grpSpPr>
        <p:sp>
          <p:nvSpPr>
            <p:cNvPr id="32" name="Speech Bubble: Oval 31">
              <a:extLst>
                <a:ext uri="{FF2B5EF4-FFF2-40B4-BE49-F238E27FC236}">
                  <a16:creationId xmlns:a16="http://schemas.microsoft.com/office/drawing/2014/main" xmlns=""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xmlns="" id="{27B4FA2F-999D-46FB-A5F5-F683B1FEE24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xmlns="" id="{D0737E3D-9069-4DE2-B75D-0B6CFCBD72C8}"/>
                </a:ext>
              </a:extLst>
            </p:cNvPr>
            <p:cNvSpPr txBox="1"/>
            <p:nvPr/>
          </p:nvSpPr>
          <p:spPr>
            <a:xfrm>
              <a:off x="7485789" y="2378704"/>
              <a:ext cx="989487" cy="444837"/>
            </a:xfrm>
            <a:prstGeom prst="rect">
              <a:avLst/>
            </a:prstGeom>
            <a:noFill/>
          </p:spPr>
          <p:txBody>
            <a:bodyPr wrap="square" rtlCol="0">
              <a:spAutoFit/>
            </a:bodyPr>
            <a:lstStyle/>
            <a:p>
              <a:r>
                <a:rPr lang="vi-VN" sz="1600" b="1"/>
                <a:t>Ti thể</a:t>
              </a:r>
              <a:endParaRPr lang="en-US" sz="1600" b="1"/>
            </a:p>
          </p:txBody>
        </p:sp>
      </p:grpSp>
      <p:grpSp>
        <p:nvGrpSpPr>
          <p:cNvPr id="20" name="Group 19">
            <a:extLst>
              <a:ext uri="{FF2B5EF4-FFF2-40B4-BE49-F238E27FC236}">
                <a16:creationId xmlns:a16="http://schemas.microsoft.com/office/drawing/2014/main" xmlns="" id="{6940DB53-8457-4103-A3D7-1C81599BBD0E}"/>
              </a:ext>
            </a:extLst>
          </p:cNvPr>
          <p:cNvGrpSpPr/>
          <p:nvPr/>
        </p:nvGrpSpPr>
        <p:grpSpPr>
          <a:xfrm>
            <a:off x="4472077" y="1150104"/>
            <a:ext cx="836084" cy="1098204"/>
            <a:chOff x="4997442" y="3898430"/>
            <a:chExt cx="1098558" cy="1442965"/>
          </a:xfrm>
        </p:grpSpPr>
        <p:pic>
          <p:nvPicPr>
            <p:cNvPr id="6" name="Picture 10">
              <a:extLst>
                <a:ext uri="{FF2B5EF4-FFF2-40B4-BE49-F238E27FC236}">
                  <a16:creationId xmlns:a16="http://schemas.microsoft.com/office/drawing/2014/main" xmlns=""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xmlns="" id="{9BC9818F-9FFD-4F2F-8E35-DC30B1CA1703}"/>
                </a:ext>
              </a:extLst>
            </p:cNvPr>
            <p:cNvSpPr txBox="1"/>
            <p:nvPr/>
          </p:nvSpPr>
          <p:spPr>
            <a:xfrm>
              <a:off x="4997442" y="4711378"/>
              <a:ext cx="1098558" cy="630017"/>
            </a:xfrm>
            <a:prstGeom prst="rect">
              <a:avLst/>
            </a:prstGeom>
          </p:spPr>
          <p:txBody>
            <a:bodyPr wrap="square" lIns="0" tIns="0" rIns="0" bIns="0" rtlCol="0" anchor="t">
              <a:spAutoFit/>
            </a:bodyPr>
            <a:lstStyle/>
            <a:p>
              <a:pPr>
                <a:lnSpc>
                  <a:spcPts val="4491"/>
                </a:lnSpc>
              </a:pPr>
              <a:r>
                <a:rPr lang="en-US" sz="1600" b="1">
                  <a:latin typeface="Arial" pitchFamily="34" charset="0"/>
                </a:rPr>
                <a:t>Glucose</a:t>
              </a:r>
            </a:p>
          </p:txBody>
        </p:sp>
      </p:grpSp>
      <p:grpSp>
        <p:nvGrpSpPr>
          <p:cNvPr id="21" name="Group 20">
            <a:extLst>
              <a:ext uri="{FF2B5EF4-FFF2-40B4-BE49-F238E27FC236}">
                <a16:creationId xmlns:a16="http://schemas.microsoft.com/office/drawing/2014/main" xmlns="" id="{72ACA43F-A783-463A-9BC1-3587DFC5675B}"/>
              </a:ext>
            </a:extLst>
          </p:cNvPr>
          <p:cNvGrpSpPr/>
          <p:nvPr/>
        </p:nvGrpSpPr>
        <p:grpSpPr>
          <a:xfrm>
            <a:off x="4346986" y="3153701"/>
            <a:ext cx="961175" cy="1251923"/>
            <a:chOff x="5260303" y="5102278"/>
            <a:chExt cx="1262918" cy="1644941"/>
          </a:xfrm>
        </p:grpSpPr>
        <p:pic>
          <p:nvPicPr>
            <p:cNvPr id="7" name="Picture 15">
              <a:extLst>
                <a:ext uri="{FF2B5EF4-FFF2-40B4-BE49-F238E27FC236}">
                  <a16:creationId xmlns:a16="http://schemas.microsoft.com/office/drawing/2014/main" xmlns=""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xmlns="" id="{46973287-8F7D-4F1A-94A9-1D1CC1DABC48}"/>
                </a:ext>
              </a:extLst>
            </p:cNvPr>
            <p:cNvSpPr txBox="1"/>
            <p:nvPr/>
          </p:nvSpPr>
          <p:spPr>
            <a:xfrm>
              <a:off x="5409315" y="6117202"/>
              <a:ext cx="1068358"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Oxygen</a:t>
              </a:r>
            </a:p>
          </p:txBody>
        </p:sp>
      </p:grpSp>
      <p:grpSp>
        <p:nvGrpSpPr>
          <p:cNvPr id="33" name="Group 32">
            <a:extLst>
              <a:ext uri="{FF2B5EF4-FFF2-40B4-BE49-F238E27FC236}">
                <a16:creationId xmlns:a16="http://schemas.microsoft.com/office/drawing/2014/main" xmlns="" id="{3D5FAD43-07CA-497C-A57D-99D696A8A401}"/>
              </a:ext>
            </a:extLst>
          </p:cNvPr>
          <p:cNvGrpSpPr/>
          <p:nvPr/>
        </p:nvGrpSpPr>
        <p:grpSpPr>
          <a:xfrm>
            <a:off x="8834778" y="947130"/>
            <a:ext cx="1372691" cy="804330"/>
            <a:chOff x="9726344" y="1237395"/>
            <a:chExt cx="1803623" cy="1056835"/>
          </a:xfrm>
        </p:grpSpPr>
        <p:pic>
          <p:nvPicPr>
            <p:cNvPr id="8" name="Picture 16">
              <a:extLst>
                <a:ext uri="{FF2B5EF4-FFF2-40B4-BE49-F238E27FC236}">
                  <a16:creationId xmlns:a16="http://schemas.microsoft.com/office/drawing/2014/main" xmlns=""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xmlns="" id="{1C5F075C-A3E9-44DC-A8D1-054BEFEB5EF5}"/>
                </a:ext>
              </a:extLst>
            </p:cNvPr>
            <p:cNvSpPr txBox="1"/>
            <p:nvPr/>
          </p:nvSpPr>
          <p:spPr>
            <a:xfrm>
              <a:off x="10520943" y="1415060"/>
              <a:ext cx="1009024" cy="630017"/>
            </a:xfrm>
            <a:prstGeom prst="rect">
              <a:avLst/>
            </a:prstGeom>
          </p:spPr>
          <p:txBody>
            <a:bodyPr wrap="square" lIns="0" tIns="0" rIns="0" bIns="0" rtlCol="0" anchor="t">
              <a:spAutoFit/>
            </a:bodyPr>
            <a:lstStyle/>
            <a:p>
              <a:pPr>
                <a:lnSpc>
                  <a:spcPts val="4491"/>
                </a:lnSpc>
              </a:pPr>
              <a:r>
                <a:rPr lang="en-US" sz="1600" b="1">
                  <a:latin typeface="Arial" pitchFamily="34" charset="0"/>
                </a:rPr>
                <a:t>Nước</a:t>
              </a:r>
            </a:p>
          </p:txBody>
        </p:sp>
      </p:grpSp>
      <p:grpSp>
        <p:nvGrpSpPr>
          <p:cNvPr id="23" name="Group 22">
            <a:extLst>
              <a:ext uri="{FF2B5EF4-FFF2-40B4-BE49-F238E27FC236}">
                <a16:creationId xmlns:a16="http://schemas.microsoft.com/office/drawing/2014/main" xmlns="" id="{41FA6036-50BC-4B9C-A65D-0C8D38D2BF17}"/>
              </a:ext>
            </a:extLst>
          </p:cNvPr>
          <p:cNvGrpSpPr/>
          <p:nvPr/>
        </p:nvGrpSpPr>
        <p:grpSpPr>
          <a:xfrm>
            <a:off x="9213043" y="2001136"/>
            <a:ext cx="1534185" cy="902511"/>
            <a:chOff x="9943312" y="2776487"/>
            <a:chExt cx="2015815" cy="1185839"/>
          </a:xfrm>
        </p:grpSpPr>
        <p:pic>
          <p:nvPicPr>
            <p:cNvPr id="9" name="Picture 17">
              <a:extLst>
                <a:ext uri="{FF2B5EF4-FFF2-40B4-BE49-F238E27FC236}">
                  <a16:creationId xmlns:a16="http://schemas.microsoft.com/office/drawing/2014/main" xmlns=""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xmlns="" id="{EA3B8B8B-37BB-46B7-BDCD-D4C563D3BA9C}"/>
                </a:ext>
              </a:extLst>
            </p:cNvPr>
            <p:cNvSpPr txBox="1"/>
            <p:nvPr/>
          </p:nvSpPr>
          <p:spPr>
            <a:xfrm>
              <a:off x="9943312" y="3332308"/>
              <a:ext cx="2015815" cy="630018"/>
            </a:xfrm>
            <a:prstGeom prst="rect">
              <a:avLst/>
            </a:prstGeom>
          </p:spPr>
          <p:txBody>
            <a:bodyPr wrap="square" lIns="0" tIns="0" rIns="0" bIns="0" rtlCol="0" anchor="t">
              <a:spAutoFit/>
            </a:bodyPr>
            <a:lstStyle/>
            <a:p>
              <a:pPr>
                <a:lnSpc>
                  <a:spcPts val="4491"/>
                </a:lnSpc>
              </a:pPr>
              <a:r>
                <a:rPr lang="en-US" sz="1600" b="1">
                  <a:latin typeface="Arial" pitchFamily="34" charset="0"/>
                </a:rPr>
                <a:t>Carbon dioxide</a:t>
              </a:r>
            </a:p>
          </p:txBody>
        </p:sp>
      </p:grpSp>
      <p:grpSp>
        <p:nvGrpSpPr>
          <p:cNvPr id="22" name="Group 21">
            <a:extLst>
              <a:ext uri="{FF2B5EF4-FFF2-40B4-BE49-F238E27FC236}">
                <a16:creationId xmlns:a16="http://schemas.microsoft.com/office/drawing/2014/main" xmlns="" id="{1242C41C-B868-4657-8734-D0F46F5BD8F4}"/>
              </a:ext>
            </a:extLst>
          </p:cNvPr>
          <p:cNvGrpSpPr/>
          <p:nvPr/>
        </p:nvGrpSpPr>
        <p:grpSpPr>
          <a:xfrm>
            <a:off x="9210010" y="3186682"/>
            <a:ext cx="753072" cy="1158161"/>
            <a:chOff x="10229570" y="4170729"/>
            <a:chExt cx="989485" cy="1521745"/>
          </a:xfrm>
        </p:grpSpPr>
        <p:sp>
          <p:nvSpPr>
            <p:cNvPr id="14" name="TextBox 24">
              <a:extLst>
                <a:ext uri="{FF2B5EF4-FFF2-40B4-BE49-F238E27FC236}">
                  <a16:creationId xmlns:a16="http://schemas.microsoft.com/office/drawing/2014/main" xmlns="" id="{C9AAB80D-8941-4D46-9EFA-D40FC745F50F}"/>
                </a:ext>
              </a:extLst>
            </p:cNvPr>
            <p:cNvSpPr txBox="1"/>
            <p:nvPr/>
          </p:nvSpPr>
          <p:spPr>
            <a:xfrm>
              <a:off x="10520944" y="5062457"/>
              <a:ext cx="608235"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ATP</a:t>
              </a:r>
            </a:p>
          </p:txBody>
        </p:sp>
        <p:pic>
          <p:nvPicPr>
            <p:cNvPr id="15" name="Picture 16">
              <a:extLst>
                <a:ext uri="{FF2B5EF4-FFF2-40B4-BE49-F238E27FC236}">
                  <a16:creationId xmlns:a16="http://schemas.microsoft.com/office/drawing/2014/main" xmlns="" id="{D2D40F11-5FD4-4D93-9D77-35BFE2833AA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xmlns=""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xmlns=""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35" name="Freeform: Shape 34">
            <a:extLst>
              <a:ext uri="{FF2B5EF4-FFF2-40B4-BE49-F238E27FC236}">
                <a16:creationId xmlns:a16="http://schemas.microsoft.com/office/drawing/2014/main" xmlns="" id="{3C03B192-8C43-4230-8C07-A455C4948916}"/>
              </a:ext>
            </a:extLst>
          </p:cNvPr>
          <p:cNvSpPr/>
          <p:nvPr/>
        </p:nvSpPr>
        <p:spPr>
          <a:xfrm>
            <a:off x="5265076" y="1536932"/>
            <a:ext cx="775185" cy="188280"/>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6" name="Freeform: Shape 35">
            <a:extLst>
              <a:ext uri="{FF2B5EF4-FFF2-40B4-BE49-F238E27FC236}">
                <a16:creationId xmlns:a16="http://schemas.microsoft.com/office/drawing/2014/main" xmlns="" id="{09613E29-20D1-4F7E-9239-D2AFF744DBAF}"/>
              </a:ext>
            </a:extLst>
          </p:cNvPr>
          <p:cNvSpPr/>
          <p:nvPr/>
        </p:nvSpPr>
        <p:spPr>
          <a:xfrm>
            <a:off x="5276836" y="3066486"/>
            <a:ext cx="819164" cy="61618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8" name="Straight Connector 37">
            <a:extLst>
              <a:ext uri="{FF2B5EF4-FFF2-40B4-BE49-F238E27FC236}">
                <a16:creationId xmlns:a16="http://schemas.microsoft.com/office/drawing/2014/main" xmlns="" id="{0BBA131E-6EFC-49AD-9A89-35B07C081F97}"/>
              </a:ext>
            </a:extLst>
          </p:cNvPr>
          <p:cNvCxnSpPr>
            <a:cxnSpLocks/>
          </p:cNvCxnSpPr>
          <p:nvPr/>
        </p:nvCxnSpPr>
        <p:spPr>
          <a:xfrm flipV="1">
            <a:off x="8308432" y="2489745"/>
            <a:ext cx="661774" cy="312"/>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xmlns="" id="{019F3056-D482-49A5-93E8-661D1581AB75}"/>
              </a:ext>
            </a:extLst>
          </p:cNvPr>
          <p:cNvSpPr/>
          <p:nvPr/>
        </p:nvSpPr>
        <p:spPr>
          <a:xfrm>
            <a:off x="8086522" y="1471622"/>
            <a:ext cx="478450" cy="552952"/>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0" name="Freeform: Shape 39">
            <a:extLst>
              <a:ext uri="{FF2B5EF4-FFF2-40B4-BE49-F238E27FC236}">
                <a16:creationId xmlns:a16="http://schemas.microsoft.com/office/drawing/2014/main" xmlns="" id="{EBCE9720-9E58-499F-B9C2-AF0BB39DEF3D}"/>
              </a:ext>
            </a:extLst>
          </p:cNvPr>
          <p:cNvSpPr/>
          <p:nvPr/>
        </p:nvSpPr>
        <p:spPr>
          <a:xfrm>
            <a:off x="8051926" y="3211038"/>
            <a:ext cx="848162" cy="405958"/>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4" name="TextBox 23">
            <a:extLst>
              <a:ext uri="{FF2B5EF4-FFF2-40B4-BE49-F238E27FC236}">
                <a16:creationId xmlns:a16="http://schemas.microsoft.com/office/drawing/2014/main" xmlns="" id="{193E5BBE-36D9-49FB-AF29-C74835B2E47B}"/>
              </a:ext>
            </a:extLst>
          </p:cNvPr>
          <p:cNvSpPr txBox="1"/>
          <p:nvPr/>
        </p:nvSpPr>
        <p:spPr>
          <a:xfrm>
            <a:off x="653049" y="4776395"/>
            <a:ext cx="2414242" cy="461665"/>
          </a:xfrm>
          <a:prstGeom prst="rect">
            <a:avLst/>
          </a:prstGeom>
          <a:noFill/>
        </p:spPr>
        <p:txBody>
          <a:bodyPr wrap="square" rtlCol="0">
            <a:spAutoFit/>
          </a:bodyPr>
          <a:lstStyle/>
          <a:p>
            <a:r>
              <a:rPr lang="vi-VN" sz="2400" b="1">
                <a:solidFill>
                  <a:srgbClr val="D23347"/>
                </a:solidFill>
              </a:rPr>
              <a:t>Chất tham gia:</a:t>
            </a:r>
            <a:endParaRPr lang="en-US" sz="2400" b="1">
              <a:solidFill>
                <a:srgbClr val="D23347"/>
              </a:solidFill>
            </a:endParaRPr>
          </a:p>
        </p:txBody>
      </p:sp>
      <p:grpSp>
        <p:nvGrpSpPr>
          <p:cNvPr id="37" name="Group 36">
            <a:extLst>
              <a:ext uri="{FF2B5EF4-FFF2-40B4-BE49-F238E27FC236}">
                <a16:creationId xmlns:a16="http://schemas.microsoft.com/office/drawing/2014/main" xmlns="" id="{7984A0FF-765B-45F8-B4B0-F93B91067DD3}"/>
              </a:ext>
            </a:extLst>
          </p:cNvPr>
          <p:cNvGrpSpPr/>
          <p:nvPr/>
        </p:nvGrpSpPr>
        <p:grpSpPr>
          <a:xfrm>
            <a:off x="4472077" y="1150104"/>
            <a:ext cx="836084" cy="1098204"/>
            <a:chOff x="4997442" y="3898430"/>
            <a:chExt cx="1098558" cy="1442965"/>
          </a:xfrm>
        </p:grpSpPr>
        <p:pic>
          <p:nvPicPr>
            <p:cNvPr id="45" name="Picture 10">
              <a:extLst>
                <a:ext uri="{FF2B5EF4-FFF2-40B4-BE49-F238E27FC236}">
                  <a16:creationId xmlns:a16="http://schemas.microsoft.com/office/drawing/2014/main" xmlns="" id="{85AAA42B-37C3-41DB-9DE3-C961CC8948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97442" y="3898430"/>
              <a:ext cx="881590" cy="900731"/>
            </a:xfrm>
            <a:prstGeom prst="rect">
              <a:avLst/>
            </a:prstGeom>
          </p:spPr>
        </p:pic>
        <p:sp>
          <p:nvSpPr>
            <p:cNvPr id="46" name="TextBox 20">
              <a:extLst>
                <a:ext uri="{FF2B5EF4-FFF2-40B4-BE49-F238E27FC236}">
                  <a16:creationId xmlns:a16="http://schemas.microsoft.com/office/drawing/2014/main" xmlns="" id="{15E4462D-6895-4831-91EB-D4E4A45313EB}"/>
                </a:ext>
              </a:extLst>
            </p:cNvPr>
            <p:cNvSpPr txBox="1"/>
            <p:nvPr/>
          </p:nvSpPr>
          <p:spPr>
            <a:xfrm>
              <a:off x="4997442" y="4711378"/>
              <a:ext cx="1098558" cy="630017"/>
            </a:xfrm>
            <a:prstGeom prst="rect">
              <a:avLst/>
            </a:prstGeom>
          </p:spPr>
          <p:txBody>
            <a:bodyPr wrap="square" lIns="0" tIns="0" rIns="0" bIns="0" rtlCol="0" anchor="t">
              <a:spAutoFit/>
            </a:bodyPr>
            <a:lstStyle/>
            <a:p>
              <a:pPr>
                <a:lnSpc>
                  <a:spcPts val="4491"/>
                </a:lnSpc>
              </a:pPr>
              <a:r>
                <a:rPr lang="en-US" sz="1600" b="1">
                  <a:latin typeface="Arial" pitchFamily="34" charset="0"/>
                </a:rPr>
                <a:t>Glucose</a:t>
              </a:r>
            </a:p>
          </p:txBody>
        </p:sp>
      </p:grpSp>
      <p:grpSp>
        <p:nvGrpSpPr>
          <p:cNvPr id="47" name="Group 46">
            <a:extLst>
              <a:ext uri="{FF2B5EF4-FFF2-40B4-BE49-F238E27FC236}">
                <a16:creationId xmlns:a16="http://schemas.microsoft.com/office/drawing/2014/main" xmlns="" id="{C3CE728B-C51C-4D97-B935-C9F96E67C655}"/>
              </a:ext>
            </a:extLst>
          </p:cNvPr>
          <p:cNvGrpSpPr/>
          <p:nvPr/>
        </p:nvGrpSpPr>
        <p:grpSpPr>
          <a:xfrm>
            <a:off x="4345376" y="3154123"/>
            <a:ext cx="961175" cy="1251923"/>
            <a:chOff x="5260303" y="5102278"/>
            <a:chExt cx="1262918" cy="1644941"/>
          </a:xfrm>
        </p:grpSpPr>
        <p:pic>
          <p:nvPicPr>
            <p:cNvPr id="48" name="Picture 15">
              <a:extLst>
                <a:ext uri="{FF2B5EF4-FFF2-40B4-BE49-F238E27FC236}">
                  <a16:creationId xmlns:a16="http://schemas.microsoft.com/office/drawing/2014/main" xmlns="" id="{B035B721-4432-49AE-B27B-A330481274B9}"/>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49" name="TextBox 21">
              <a:extLst>
                <a:ext uri="{FF2B5EF4-FFF2-40B4-BE49-F238E27FC236}">
                  <a16:creationId xmlns:a16="http://schemas.microsoft.com/office/drawing/2014/main" xmlns="" id="{5C10364D-FC82-4DCF-A02D-9C341881BCDE}"/>
                </a:ext>
              </a:extLst>
            </p:cNvPr>
            <p:cNvSpPr txBox="1"/>
            <p:nvPr/>
          </p:nvSpPr>
          <p:spPr>
            <a:xfrm>
              <a:off x="5409315" y="6117202"/>
              <a:ext cx="1068358"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Oxygen</a:t>
              </a:r>
            </a:p>
          </p:txBody>
        </p:sp>
      </p:grpSp>
      <p:sp>
        <p:nvSpPr>
          <p:cNvPr id="50" name="TextBox 49">
            <a:extLst>
              <a:ext uri="{FF2B5EF4-FFF2-40B4-BE49-F238E27FC236}">
                <a16:creationId xmlns:a16="http://schemas.microsoft.com/office/drawing/2014/main" xmlns="" id="{2CB91368-C143-4D6E-A962-58FA2751738A}"/>
              </a:ext>
            </a:extLst>
          </p:cNvPr>
          <p:cNvSpPr txBox="1"/>
          <p:nvPr/>
        </p:nvSpPr>
        <p:spPr>
          <a:xfrm>
            <a:off x="8329953" y="4776395"/>
            <a:ext cx="2414242" cy="461665"/>
          </a:xfrm>
          <a:prstGeom prst="rect">
            <a:avLst/>
          </a:prstGeom>
          <a:noFill/>
        </p:spPr>
        <p:txBody>
          <a:bodyPr wrap="square" rtlCol="0">
            <a:spAutoFit/>
          </a:bodyPr>
          <a:lstStyle/>
          <a:p>
            <a:r>
              <a:rPr lang="vi-VN" sz="2400" b="1" dirty="0">
                <a:solidFill>
                  <a:srgbClr val="255B01"/>
                </a:solidFill>
              </a:rPr>
              <a:t>Sản phẩm:</a:t>
            </a:r>
            <a:endParaRPr lang="en-US" sz="2400" b="1" dirty="0">
              <a:solidFill>
                <a:srgbClr val="255B01"/>
              </a:solidFill>
            </a:endParaRPr>
          </a:p>
        </p:txBody>
      </p:sp>
      <p:grpSp>
        <p:nvGrpSpPr>
          <p:cNvPr id="51" name="Group 50">
            <a:extLst>
              <a:ext uri="{FF2B5EF4-FFF2-40B4-BE49-F238E27FC236}">
                <a16:creationId xmlns:a16="http://schemas.microsoft.com/office/drawing/2014/main" xmlns="" id="{A07CC193-7C33-4C4C-BE56-11214426508A}"/>
              </a:ext>
            </a:extLst>
          </p:cNvPr>
          <p:cNvGrpSpPr/>
          <p:nvPr/>
        </p:nvGrpSpPr>
        <p:grpSpPr>
          <a:xfrm>
            <a:off x="8834778" y="947130"/>
            <a:ext cx="1372691" cy="804330"/>
            <a:chOff x="9726344" y="1237395"/>
            <a:chExt cx="1803623" cy="1056835"/>
          </a:xfrm>
        </p:grpSpPr>
        <p:pic>
          <p:nvPicPr>
            <p:cNvPr id="52" name="Picture 16">
              <a:extLst>
                <a:ext uri="{FF2B5EF4-FFF2-40B4-BE49-F238E27FC236}">
                  <a16:creationId xmlns:a16="http://schemas.microsoft.com/office/drawing/2014/main" xmlns="" id="{D408E107-6073-41D4-887E-5116CD38779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6344" y="1237395"/>
              <a:ext cx="586544" cy="1056835"/>
            </a:xfrm>
            <a:prstGeom prst="rect">
              <a:avLst/>
            </a:prstGeom>
          </p:spPr>
        </p:pic>
        <p:sp>
          <p:nvSpPr>
            <p:cNvPr id="53" name="TextBox 22">
              <a:extLst>
                <a:ext uri="{FF2B5EF4-FFF2-40B4-BE49-F238E27FC236}">
                  <a16:creationId xmlns:a16="http://schemas.microsoft.com/office/drawing/2014/main" xmlns="" id="{E152AA1D-D634-41C0-9BF8-366028A5AFE8}"/>
                </a:ext>
              </a:extLst>
            </p:cNvPr>
            <p:cNvSpPr txBox="1"/>
            <p:nvPr/>
          </p:nvSpPr>
          <p:spPr>
            <a:xfrm>
              <a:off x="10520943" y="1415060"/>
              <a:ext cx="1009024" cy="630017"/>
            </a:xfrm>
            <a:prstGeom prst="rect">
              <a:avLst/>
            </a:prstGeom>
          </p:spPr>
          <p:txBody>
            <a:bodyPr wrap="square" lIns="0" tIns="0" rIns="0" bIns="0" rtlCol="0" anchor="t">
              <a:spAutoFit/>
            </a:bodyPr>
            <a:lstStyle/>
            <a:p>
              <a:pPr>
                <a:lnSpc>
                  <a:spcPts val="4491"/>
                </a:lnSpc>
              </a:pPr>
              <a:r>
                <a:rPr lang="en-US" sz="1600" b="1">
                  <a:latin typeface="Arial" pitchFamily="34" charset="0"/>
                </a:rPr>
                <a:t>Nước</a:t>
              </a:r>
            </a:p>
          </p:txBody>
        </p:sp>
      </p:grpSp>
      <p:grpSp>
        <p:nvGrpSpPr>
          <p:cNvPr id="54" name="Group 53">
            <a:extLst>
              <a:ext uri="{FF2B5EF4-FFF2-40B4-BE49-F238E27FC236}">
                <a16:creationId xmlns:a16="http://schemas.microsoft.com/office/drawing/2014/main" xmlns="" id="{1249BD7D-F5DB-413B-9060-E5C3FDF91150}"/>
              </a:ext>
            </a:extLst>
          </p:cNvPr>
          <p:cNvGrpSpPr/>
          <p:nvPr/>
        </p:nvGrpSpPr>
        <p:grpSpPr>
          <a:xfrm>
            <a:off x="9210010" y="1998464"/>
            <a:ext cx="1534185" cy="902511"/>
            <a:chOff x="9943312" y="2776487"/>
            <a:chExt cx="2015815" cy="1185839"/>
          </a:xfrm>
        </p:grpSpPr>
        <p:pic>
          <p:nvPicPr>
            <p:cNvPr id="55" name="Picture 17">
              <a:extLst>
                <a:ext uri="{FF2B5EF4-FFF2-40B4-BE49-F238E27FC236}">
                  <a16:creationId xmlns:a16="http://schemas.microsoft.com/office/drawing/2014/main" xmlns="" id="{3B76B573-B563-4AA7-99C0-DF99F426AFA2}"/>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56" name="TextBox 23">
              <a:extLst>
                <a:ext uri="{FF2B5EF4-FFF2-40B4-BE49-F238E27FC236}">
                  <a16:creationId xmlns:a16="http://schemas.microsoft.com/office/drawing/2014/main" xmlns="" id="{60AF7E07-A5BB-4A42-9B7B-33E7C5F373BC}"/>
                </a:ext>
              </a:extLst>
            </p:cNvPr>
            <p:cNvSpPr txBox="1"/>
            <p:nvPr/>
          </p:nvSpPr>
          <p:spPr>
            <a:xfrm>
              <a:off x="9943312" y="3332308"/>
              <a:ext cx="2015815" cy="630018"/>
            </a:xfrm>
            <a:prstGeom prst="rect">
              <a:avLst/>
            </a:prstGeom>
          </p:spPr>
          <p:txBody>
            <a:bodyPr wrap="square" lIns="0" tIns="0" rIns="0" bIns="0" rtlCol="0" anchor="t">
              <a:spAutoFit/>
            </a:bodyPr>
            <a:lstStyle/>
            <a:p>
              <a:pPr>
                <a:lnSpc>
                  <a:spcPts val="4491"/>
                </a:lnSpc>
              </a:pPr>
              <a:r>
                <a:rPr lang="en-US" sz="1600" b="1">
                  <a:latin typeface="Arial" pitchFamily="34" charset="0"/>
                </a:rPr>
                <a:t>Carbon dioxide</a:t>
              </a:r>
            </a:p>
          </p:txBody>
        </p:sp>
      </p:grpSp>
      <p:grpSp>
        <p:nvGrpSpPr>
          <p:cNvPr id="57" name="Group 56">
            <a:extLst>
              <a:ext uri="{FF2B5EF4-FFF2-40B4-BE49-F238E27FC236}">
                <a16:creationId xmlns:a16="http://schemas.microsoft.com/office/drawing/2014/main" xmlns="" id="{48E5C8C3-67FE-48CE-9CC4-8052EB179696}"/>
              </a:ext>
            </a:extLst>
          </p:cNvPr>
          <p:cNvGrpSpPr/>
          <p:nvPr/>
        </p:nvGrpSpPr>
        <p:grpSpPr>
          <a:xfrm>
            <a:off x="9210010" y="3186276"/>
            <a:ext cx="753072" cy="1158161"/>
            <a:chOff x="10229570" y="4170729"/>
            <a:chExt cx="989485" cy="1521745"/>
          </a:xfrm>
        </p:grpSpPr>
        <p:sp>
          <p:nvSpPr>
            <p:cNvPr id="58" name="TextBox 24">
              <a:extLst>
                <a:ext uri="{FF2B5EF4-FFF2-40B4-BE49-F238E27FC236}">
                  <a16:creationId xmlns:a16="http://schemas.microsoft.com/office/drawing/2014/main" xmlns="" id="{FB97CD5E-D770-42A0-9783-19453EF84311}"/>
                </a:ext>
              </a:extLst>
            </p:cNvPr>
            <p:cNvSpPr txBox="1"/>
            <p:nvPr/>
          </p:nvSpPr>
          <p:spPr>
            <a:xfrm>
              <a:off x="10520944" y="5062457"/>
              <a:ext cx="608235"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ATP</a:t>
              </a:r>
            </a:p>
          </p:txBody>
        </p:sp>
        <p:pic>
          <p:nvPicPr>
            <p:cNvPr id="59" name="Picture 16">
              <a:extLst>
                <a:ext uri="{FF2B5EF4-FFF2-40B4-BE49-F238E27FC236}">
                  <a16:creationId xmlns:a16="http://schemas.microsoft.com/office/drawing/2014/main" xmlns="" id="{B4DD1123-F9C2-4C14-971A-A4A98B55FDA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29570" y="4170729"/>
              <a:ext cx="989485" cy="1032057"/>
            </a:xfrm>
            <a:prstGeom prst="rect">
              <a:avLst/>
            </a:prstGeom>
          </p:spPr>
        </p:pic>
      </p:grpSp>
    </p:spTree>
    <p:extLst>
      <p:ext uri="{BB962C8B-B14F-4D97-AF65-F5344CB8AC3E}">
        <p14:creationId xmlns:p14="http://schemas.microsoft.com/office/powerpoint/2010/main" val="3238263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104 -0.02223 L -0.29687 0.6206 " pathEditMode="relative" rAng="0" ptsTypes="AA">
                                          <p:cBhvr>
                                            <p:cTn id="12" dur="1000" fill="hold"/>
                                            <p:tgtEl>
                                              <p:spTgt spid="37"/>
                                            </p:tgtEl>
                                            <p:attrNameLst>
                                              <p:attrName>ppt_x</p:attrName>
                                              <p:attrName>ppt_y</p:attrName>
                                            </p:attrNameLst>
                                          </p:cBhvr>
                                          <p:rCtr x="-14792" y="32130"/>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39 -0.0176 L -0.18086 0.31273 " pathEditMode="relative" rAng="0" ptsTypes="AA">
                                          <p:cBhvr>
                                            <p:cTn id="16" dur="1000" fill="hold"/>
                                            <p:tgtEl>
                                              <p:spTgt spid="47"/>
                                            </p:tgtEl>
                                            <p:attrNameLst>
                                              <p:attrName>ppt_x</p:attrName>
                                              <p:attrName>ppt_y</p:attrName>
                                            </p:attrNameLst>
                                          </p:cBhvr>
                                          <p:rCtr x="-9219" y="16505"/>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6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60000">
                                          <p:cBhvr additive="base">
                                            <p:cTn id="21" dur="500" fill="hold"/>
                                            <p:tgtEl>
                                              <p:spTgt spid="50"/>
                                            </p:tgtEl>
                                            <p:attrNameLst>
                                              <p:attrName>ppt_x</p:attrName>
                                            </p:attrNameLst>
                                          </p:cBhvr>
                                          <p:tavLst>
                                            <p:tav tm="0">
                                              <p:val>
                                                <p:strVal val="1+#ppt_w/2"/>
                                              </p:val>
                                            </p:tav>
                                            <p:tav tm="100000">
                                              <p:val>
                                                <p:strVal val="#ppt_x"/>
                                              </p:val>
                                            </p:tav>
                                          </p:tavLst>
                                        </p:anim>
                                        <p:anim calcmode="lin" valueType="num" p14:bounceEnd="60000">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03 0.02245 L -0.18529 0.6537 " pathEditMode="relative" rAng="0" ptsTypes="AA">
                                          <p:cBhvr>
                                            <p:cTn id="26" dur="1000" fill="hold"/>
                                            <p:tgtEl>
                                              <p:spTgt spid="51"/>
                                            </p:tgtEl>
                                            <p:attrNameLst>
                                              <p:attrName>ppt_x</p:attrName>
                                              <p:attrName>ppt_y</p:attrName>
                                            </p:attrNameLst>
                                          </p:cBhvr>
                                          <p:rCtr x="-8763" y="3155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6.25E-7 -0.00579 L -0.06289 0.48958 " pathEditMode="relative" rAng="0" ptsTypes="AA">
                                          <p:cBhvr>
                                            <p:cTn id="30" dur="1000" fill="hold"/>
                                            <p:tgtEl>
                                              <p:spTgt spid="54"/>
                                            </p:tgtEl>
                                            <p:attrNameLst>
                                              <p:attrName>ppt_x</p:attrName>
                                              <p:attrName>ppt_y</p:attrName>
                                            </p:attrNameLst>
                                          </p:cBhvr>
                                          <p:rCtr x="-3151" y="2476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703 -0.01527 L 0.09778 0.30625 " pathEditMode="relative" rAng="0" ptsTypes="AA">
                                          <p:cBhvr>
                                            <p:cTn id="34" dur="1000" fill="hold"/>
                                            <p:tgtEl>
                                              <p:spTgt spid="57"/>
                                            </p:tgtEl>
                                            <p:attrNameLst>
                                              <p:attrName>ppt_x</p:attrName>
                                              <p:attrName>ppt_y</p:attrName>
                                            </p:attrNameLst>
                                          </p:cBhvr>
                                          <p:rCtr x="4531" y="1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104 -0.02223 L -0.29687 0.6206 " pathEditMode="relative" ptsTypes="AA">
                                          <p:cBhvr>
                                            <p:cTn id="12" dur="1000" fill="hold"/>
                                            <p:tgtEl>
                                              <p:spTgt spid="3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39 -0.01759 L -0.18086 0.31273 " pathEditMode="relative" ptsTypes="AA">
                                          <p:cBhvr>
                                            <p:cTn id="16" dur="1000" fill="hold"/>
                                            <p:tgtEl>
                                              <p:spTgt spid="47"/>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1+#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03 0.02245 L -0.18529 0.6537 " pathEditMode="relative" rAng="0" ptsTypes="AA">
                                          <p:cBhvr>
                                            <p:cTn id="26" dur="1000" fill="hold"/>
                                            <p:tgtEl>
                                              <p:spTgt spid="51"/>
                                            </p:tgtEl>
                                            <p:attrNameLst>
                                              <p:attrName>ppt_x</p:attrName>
                                              <p:attrName>ppt_y</p:attrName>
                                            </p:attrNameLst>
                                          </p:cBhvr>
                                          <p:rCtr x="-8763" y="3155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6.25E-7 -0.00579 L -0.06289 0.48958 " pathEditMode="relative" rAng="0" ptsTypes="AA">
                                          <p:cBhvr>
                                            <p:cTn id="30" dur="1000" fill="hold"/>
                                            <p:tgtEl>
                                              <p:spTgt spid="54"/>
                                            </p:tgtEl>
                                            <p:attrNameLst>
                                              <p:attrName>ppt_x</p:attrName>
                                              <p:attrName>ppt_y</p:attrName>
                                            </p:attrNameLst>
                                          </p:cBhvr>
                                          <p:rCtr x="-3151" y="2476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703 -0.01527 L 0.09778 0.30625 " pathEditMode="relative" ptsTypes="AA">
                                          <p:cBhvr>
                                            <p:cTn id="34" dur="1000" fill="hold"/>
                                            <p:tgtEl>
                                              <p:spTgt spid="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0"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TotalTime>
  <Words>1134</Words>
  <Application>Microsoft Office PowerPoint</Application>
  <PresentationFormat>Widescreen</PresentationFormat>
  <Paragraphs>153</Paragraphs>
  <Slides>25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宋体</vt:lpstr>
      <vt:lpstr>Arial</vt:lpstr>
      <vt:lpstr>Calibri</vt:lpstr>
      <vt:lpstr>Calibri Light</vt:lpstr>
      <vt:lpstr>Courier New</vt:lpstr>
      <vt:lpstr>Times New Roman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Admin</cp:lastModifiedBy>
  <cp:revision>38</cp:revision>
  <dcterms:created xsi:type="dcterms:W3CDTF">2022-05-27T03:18:18Z</dcterms:created>
  <dcterms:modified xsi:type="dcterms:W3CDTF">2023-02-17T14:37:39Z</dcterms:modified>
</cp:coreProperties>
</file>