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88" r:id="rId2"/>
    <p:sldId id="3157" r:id="rId3"/>
    <p:sldId id="3273" r:id="rId4"/>
    <p:sldId id="3162" r:id="rId5"/>
    <p:sldId id="3163" r:id="rId6"/>
    <p:sldId id="3168" r:id="rId7"/>
    <p:sldId id="3166" r:id="rId8"/>
    <p:sldId id="3164" r:id="rId9"/>
    <p:sldId id="327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91" d="100"/>
          <a:sy n="91"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dirty="0">
                      <a:ln w="19050">
                        <a:solidFill>
                          <a:schemeClr val="bg1"/>
                        </a:solidFill>
                      </a:ln>
                      <a:latin typeface="UTM Kabel KT" panose="02040603050506020204" pitchFamily="18" charset="0"/>
                      <a:cs typeface="Times New Roman" panose="02020603050405020304" pitchFamily="18" charset="0"/>
                    </a:rPr>
                    <a:t>4</a:t>
                  </a:r>
                  <a:endParaRPr lang="vi-VN" sz="4000" b="1" dirty="0">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
        <p:nvSpPr>
          <p:cNvPr id="2" name="TextBox 1"/>
          <p:cNvSpPr txBox="1"/>
          <p:nvPr/>
        </p:nvSpPr>
        <p:spPr>
          <a:xfrm>
            <a:off x="10068910" y="1387366"/>
            <a:ext cx="1713187" cy="369332"/>
          </a:xfrm>
          <a:prstGeom prst="rect">
            <a:avLst/>
          </a:prstGeom>
          <a:noFill/>
        </p:spPr>
        <p:txBody>
          <a:bodyPr wrap="square" rtlCol="0">
            <a:spAutoFit/>
          </a:bodyPr>
          <a:lstStyle/>
          <a:p>
            <a:r>
              <a:rPr lang="en-US" b="1" dirty="0" err="1" smtClean="0">
                <a:solidFill>
                  <a:srgbClr val="FF0000"/>
                </a:solidFill>
              </a:rPr>
              <a:t>Tiết</a:t>
            </a:r>
            <a:r>
              <a:rPr lang="en-US" b="1" dirty="0" smtClean="0">
                <a:solidFill>
                  <a:srgbClr val="FF0000"/>
                </a:solidFill>
              </a:rPr>
              <a:t> 6</a:t>
            </a:r>
            <a:endParaRPr lang="en-US" b="1" dirty="0">
              <a:solidFill>
                <a:srgbClr val="FF0000"/>
              </a:solidFill>
            </a:endParaRPr>
          </a:p>
        </p:txBody>
      </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rotWithShape="1">
          <a:blip r:embed="rId2"/>
          <a:srcRect l="1375" t="54831" r="2485" b="5783"/>
          <a:stretch/>
        </p:blipFill>
        <p:spPr>
          <a:xfrm>
            <a:off x="554961" y="4755654"/>
            <a:ext cx="10955721" cy="761955"/>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2EF92287-7571-4F0A-AFB9-4E7421ECEC79}"/>
              </a:ext>
            </a:extLst>
          </p:cNvPr>
          <p:cNvSpPr/>
          <p:nvPr/>
        </p:nvSpPr>
        <p:spPr>
          <a:xfrm>
            <a:off x="1447527" y="474682"/>
            <a:ext cx="5892040" cy="869533"/>
          </a:xfrm>
          <a:prstGeom prst="rect">
            <a:avLst/>
          </a:prstGeom>
        </p:spPr>
        <p:txBody>
          <a:bodyPr wrap="square">
            <a:spAutoFit/>
          </a:bodyPr>
          <a:lstStyle/>
          <a:p>
            <a:pPr algn="just" defTabSz="342900">
              <a:lnSpc>
                <a:spcPct val="135000"/>
              </a:lnSpc>
            </a:pPr>
            <a:r>
              <a:rPr lang="vi-VN" sz="2000" dirty="0">
                <a:latin typeface="UTM Avo" panose="02040603050506020204" pitchFamily="18" charset="0"/>
                <a:cs typeface="Times New Roman" panose="02020603050405020304" pitchFamily="18" charset="0"/>
              </a:rPr>
              <a:t>Trong suốt chiều dài lịch sử, con người đã nghĩ ra nhiều cách trao đổi thông tin với nhau:</a:t>
            </a:r>
          </a:p>
        </p:txBody>
      </p:sp>
      <p:sp>
        <p:nvSpPr>
          <p:cNvPr id="8" name="Rectangle 7">
            <a:extLst>
              <a:ext uri="{FF2B5EF4-FFF2-40B4-BE49-F238E27FC236}">
                <a16:creationId xmlns:a16="http://schemas.microsoft.com/office/drawing/2014/main" id="{5F0D8E44-34A9-42C1-B8A4-8628BF3EAEDF}"/>
              </a:ext>
            </a:extLst>
          </p:cNvPr>
          <p:cNvSpPr/>
          <p:nvPr/>
        </p:nvSpPr>
        <p:spPr>
          <a:xfrm>
            <a:off x="827006" y="2194480"/>
            <a:ext cx="10955721" cy="869533"/>
          </a:xfrm>
          <a:prstGeom prst="rect">
            <a:avLst/>
          </a:prstGeom>
        </p:spPr>
        <p:txBody>
          <a:bodyPr wrap="square">
            <a:spAutoFit/>
          </a:bodyPr>
          <a:lstStyle/>
          <a:p>
            <a:pPr algn="just" defTabSz="342900">
              <a:lnSpc>
                <a:spcPct val="135000"/>
              </a:lnSpc>
            </a:pPr>
            <a:r>
              <a:rPr lang="vi-VN" sz="2000" dirty="0">
                <a:latin typeface="UTM Avo" panose="02040603050506020204" pitchFamily="18" charset="0"/>
                <a:cs typeface="Times New Roman" panose="02020603050405020304" pitchFamily="18" charset="0"/>
              </a:rPr>
              <a:t>Thế kỉ XX đã mang đến cho chúng ta Internet, giúp tạo ra nhiều kênh trao đổi thông tin rất hữu ích, nhanh chóng,... Một trong số đó là mạng xã hội.</a:t>
            </a:r>
          </a:p>
        </p:txBody>
      </p:sp>
      <p:sp>
        <p:nvSpPr>
          <p:cNvPr id="9" name="Rectangle 8">
            <a:extLst>
              <a:ext uri="{FF2B5EF4-FFF2-40B4-BE49-F238E27FC236}">
                <a16:creationId xmlns:a16="http://schemas.microsoft.com/office/drawing/2014/main" id="{05C35649-FFA4-41CC-8A4F-D9F6BB2B483A}"/>
              </a:ext>
            </a:extLst>
          </p:cNvPr>
          <p:cNvSpPr/>
          <p:nvPr/>
        </p:nvSpPr>
        <p:spPr>
          <a:xfrm>
            <a:off x="827006" y="1324947"/>
            <a:ext cx="6512561" cy="869533"/>
          </a:xfrm>
          <a:prstGeom prst="rect">
            <a:avLst/>
          </a:prstGeom>
        </p:spPr>
        <p:txBody>
          <a:bodyPr wrap="square">
            <a:spAutoFit/>
          </a:bodyPr>
          <a:lstStyle/>
          <a:p>
            <a:pPr algn="just" defTabSz="342900">
              <a:lnSpc>
                <a:spcPct val="135000"/>
              </a:lnSpc>
            </a:pPr>
            <a:r>
              <a:rPr lang="vi-VN" sz="2000" dirty="0">
                <a:latin typeface="UTM Avo" panose="02040603050506020204" pitchFamily="18" charset="0"/>
                <a:cs typeface="Times New Roman" panose="02020603050405020304" pitchFamily="18" charset="0"/>
              </a:rPr>
              <a:t>dùng chim bồ câu đưa thư, gửi thư qua bưu điện, sử dụng điện báo, điện thoại,... </a:t>
            </a:r>
          </a:p>
        </p:txBody>
      </p:sp>
      <p:sp>
        <p:nvSpPr>
          <p:cNvPr id="10" name="Rectangle 9">
            <a:extLst>
              <a:ext uri="{FF2B5EF4-FFF2-40B4-BE49-F238E27FC236}">
                <a16:creationId xmlns:a16="http://schemas.microsoft.com/office/drawing/2014/main" id="{C51F70CD-3902-4BC1-9893-E2BEEEAB578A}"/>
              </a:ext>
            </a:extLst>
          </p:cNvPr>
          <p:cNvSpPr/>
          <p:nvPr/>
        </p:nvSpPr>
        <p:spPr>
          <a:xfrm>
            <a:off x="827006" y="3187644"/>
            <a:ext cx="8256034" cy="1186863"/>
          </a:xfrm>
          <a:prstGeom prst="rect">
            <a:avLst/>
          </a:prstGeom>
        </p:spPr>
        <p:txBody>
          <a:bodyPr wrap="square">
            <a:spAutoFit/>
          </a:bodyPr>
          <a:lstStyle/>
          <a:p>
            <a:pPr defTabSz="342900">
              <a:lnSpc>
                <a:spcPct val="150000"/>
              </a:lnSpc>
            </a:pPr>
            <a:r>
              <a:rPr lang="vi-VN" sz="2500" b="1" dirty="0">
                <a:solidFill>
                  <a:srgbClr val="F03C69"/>
                </a:solidFill>
                <a:latin typeface="SVN-SAF" panose="02040603050506020204" pitchFamily="18" charset="0"/>
                <a:cs typeface="Times New Roman" panose="02020603050405020304" pitchFamily="18" charset="0"/>
              </a:rPr>
              <a:t>MẠNG XÃ HỘI - KÊNH TRAO ĐỔI THÔNG TIN PHỔ BIẾN TRÊN INTERNET</a:t>
            </a:r>
          </a:p>
        </p:txBody>
      </p:sp>
      <p:pic>
        <p:nvPicPr>
          <p:cNvPr id="7" name="Picture 6">
            <a:extLst>
              <a:ext uri="{FF2B5EF4-FFF2-40B4-BE49-F238E27FC236}">
                <a16:creationId xmlns:a16="http://schemas.microsoft.com/office/drawing/2014/main" id="{55FDD747-8BAA-4BA1-B655-65A3203DD1C2}"/>
              </a:ext>
            </a:extLst>
          </p:cNvPr>
          <p:cNvPicPr>
            <a:picLocks noChangeAspect="1"/>
          </p:cNvPicPr>
          <p:nvPr/>
        </p:nvPicPr>
        <p:blipFill>
          <a:blip r:embed="rId4"/>
          <a:stretch>
            <a:fillRect/>
          </a:stretch>
        </p:blipFill>
        <p:spPr>
          <a:xfrm>
            <a:off x="7539893" y="510140"/>
            <a:ext cx="3540442" cy="1589887"/>
          </a:xfrm>
          <a:prstGeom prst="rect">
            <a:avLst/>
          </a:prstGeom>
        </p:spPr>
      </p:pic>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5"/>
          <a:stretch>
            <a:fillRect/>
          </a:stretch>
        </p:blipFill>
        <p:spPr>
          <a:xfrm>
            <a:off x="9310114" y="2825470"/>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0" end="0"/>
                                            </p:txEl>
                                          </p:spTgt>
                                        </p:tgtEl>
                                      </p:cBhvr>
                                    </p:animEffect>
                                  </p:childTnLst>
                                </p:cTn>
                              </p:par>
                            </p:childTnLst>
                          </p:cTn>
                        </p:par>
                        <p:par>
                          <p:cTn id="36" fill="hold">
                            <p:stCondLst>
                              <p:cond delay="2850"/>
                            </p:stCondLst>
                            <p:childTnLst>
                              <p:par>
                                <p:cTn id="37" presetID="14" presetClass="entr" presetSubtype="1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28900" y="700087"/>
            <a:ext cx="6934200" cy="5457825"/>
          </a:xfrm>
          <a:prstGeom prst="rect">
            <a:avLst/>
          </a:prstGeom>
        </p:spPr>
      </p:pic>
    </p:spTree>
    <p:extLst>
      <p:ext uri="{BB962C8B-B14F-4D97-AF65-F5344CB8AC3E}">
        <p14:creationId xmlns:p14="http://schemas.microsoft.com/office/powerpoint/2010/main" val="153481921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rotWithShape="1">
          <a:blip r:embed="rId3"/>
          <a:srcRect t="14342"/>
          <a:stretch/>
        </p:blipFill>
        <p:spPr>
          <a:xfrm>
            <a:off x="602308" y="1721223"/>
            <a:ext cx="10963470" cy="2437067"/>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9262</TotalTime>
  <Words>484</Words>
  <Application>Microsoft Office PowerPoint</Application>
  <PresentationFormat>Widescreen</PresentationFormat>
  <Paragraphs>45</Paragraphs>
  <Slides>10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494</cp:revision>
  <dcterms:created xsi:type="dcterms:W3CDTF">2021-11-14T08:33:55Z</dcterms:created>
  <dcterms:modified xsi:type="dcterms:W3CDTF">2022-10-10T06:28:25Z</dcterms:modified>
</cp:coreProperties>
</file>