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425" r:id="rId3"/>
    <p:sldId id="426" r:id="rId4"/>
    <p:sldId id="427" r:id="rId5"/>
    <p:sldId id="428" r:id="rId6"/>
    <p:sldId id="429" r:id="rId7"/>
    <p:sldId id="430" r:id="rId8"/>
    <p:sldId id="431" r:id="rId9"/>
    <p:sldId id="43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72"/>
  </p:normalViewPr>
  <p:slideViewPr>
    <p:cSldViewPr snapToGrid="0">
      <p:cViewPr varScale="1">
        <p:scale>
          <a:sx n="113" d="100"/>
          <a:sy n="113" d="100"/>
        </p:scale>
        <p:origin x="52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FB5E0E13-9530-7147-82AE-3294DF5AEDFC}"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77A6292F-74DD-484E-9737-4A17446B40DC}" type="slidenum">
              <a:rPr lang="en-VN" smtClean="0"/>
              <a:t>‹#›</a:t>
            </a:fld>
            <a:endParaRPr lang="en-VN"/>
          </a:p>
        </p:txBody>
      </p:sp>
    </p:spTree>
    <p:extLst>
      <p:ext uri="{BB962C8B-B14F-4D97-AF65-F5344CB8AC3E}">
        <p14:creationId xmlns:p14="http://schemas.microsoft.com/office/powerpoint/2010/main" val="1107732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B5E0E13-9530-7147-82AE-3294DF5AEDFC}"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77A6292F-74DD-484E-9737-4A17446B40DC}" type="slidenum">
              <a:rPr lang="en-VN" smtClean="0"/>
              <a:t>‹#›</a:t>
            </a:fld>
            <a:endParaRPr lang="en-VN"/>
          </a:p>
        </p:txBody>
      </p:sp>
    </p:spTree>
    <p:extLst>
      <p:ext uri="{BB962C8B-B14F-4D97-AF65-F5344CB8AC3E}">
        <p14:creationId xmlns:p14="http://schemas.microsoft.com/office/powerpoint/2010/main" val="627179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B5E0E13-9530-7147-82AE-3294DF5AEDFC}"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77A6292F-74DD-484E-9737-4A17446B40DC}" type="slidenum">
              <a:rPr lang="en-VN" smtClean="0"/>
              <a:t>‹#›</a:t>
            </a:fld>
            <a:endParaRPr lang="en-V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62920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B5E0E13-9530-7147-82AE-3294DF5AEDFC}"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77A6292F-74DD-484E-9737-4A17446B40DC}" type="slidenum">
              <a:rPr lang="en-VN" smtClean="0"/>
              <a:t>‹#›</a:t>
            </a:fld>
            <a:endParaRPr lang="en-VN"/>
          </a:p>
        </p:txBody>
      </p:sp>
    </p:spTree>
    <p:extLst>
      <p:ext uri="{BB962C8B-B14F-4D97-AF65-F5344CB8AC3E}">
        <p14:creationId xmlns:p14="http://schemas.microsoft.com/office/powerpoint/2010/main" val="8045709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B5E0E13-9530-7147-82AE-3294DF5AEDFC}"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77A6292F-74DD-484E-9737-4A17446B40DC}" type="slidenum">
              <a:rPr lang="en-VN" smtClean="0"/>
              <a:t>‹#›</a:t>
            </a:fld>
            <a:endParaRPr lang="en-V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060972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B5E0E13-9530-7147-82AE-3294DF5AEDFC}"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77A6292F-74DD-484E-9737-4A17446B40DC}" type="slidenum">
              <a:rPr lang="en-VN" smtClean="0"/>
              <a:t>‹#›</a:t>
            </a:fld>
            <a:endParaRPr lang="en-VN"/>
          </a:p>
        </p:txBody>
      </p:sp>
    </p:spTree>
    <p:extLst>
      <p:ext uri="{BB962C8B-B14F-4D97-AF65-F5344CB8AC3E}">
        <p14:creationId xmlns:p14="http://schemas.microsoft.com/office/powerpoint/2010/main" val="37069296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B5E0E13-9530-7147-82AE-3294DF5AEDFC}"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77A6292F-74DD-484E-9737-4A17446B40DC}" type="slidenum">
              <a:rPr lang="en-VN" smtClean="0"/>
              <a:t>‹#›</a:t>
            </a:fld>
            <a:endParaRPr lang="en-VN"/>
          </a:p>
        </p:txBody>
      </p:sp>
    </p:spTree>
    <p:extLst>
      <p:ext uri="{BB962C8B-B14F-4D97-AF65-F5344CB8AC3E}">
        <p14:creationId xmlns:p14="http://schemas.microsoft.com/office/powerpoint/2010/main" val="17214676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dirty="0"/>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B5E0E13-9530-7147-82AE-3294DF5AEDFC}"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77A6292F-74DD-484E-9737-4A17446B40DC}" type="slidenum">
              <a:rPr lang="en-VN" smtClean="0"/>
              <a:t>‹#›</a:t>
            </a:fld>
            <a:endParaRPr lang="en-VN"/>
          </a:p>
        </p:txBody>
      </p:sp>
    </p:spTree>
    <p:extLst>
      <p:ext uri="{BB962C8B-B14F-4D97-AF65-F5344CB8AC3E}">
        <p14:creationId xmlns:p14="http://schemas.microsoft.com/office/powerpoint/2010/main" val="375755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B5E0E13-9530-7147-82AE-3294DF5AEDFC}"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77A6292F-74DD-484E-9737-4A17446B40DC}" type="slidenum">
              <a:rPr lang="en-VN" smtClean="0"/>
              <a:t>‹#›</a:t>
            </a:fld>
            <a:endParaRPr lang="en-VN"/>
          </a:p>
        </p:txBody>
      </p:sp>
    </p:spTree>
    <p:extLst>
      <p:ext uri="{BB962C8B-B14F-4D97-AF65-F5344CB8AC3E}">
        <p14:creationId xmlns:p14="http://schemas.microsoft.com/office/powerpoint/2010/main" val="188859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B5E0E13-9530-7147-82AE-3294DF5AEDFC}"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77A6292F-74DD-484E-9737-4A17446B40DC}" type="slidenum">
              <a:rPr lang="en-VN" smtClean="0"/>
              <a:t>‹#›</a:t>
            </a:fld>
            <a:endParaRPr lang="en-VN"/>
          </a:p>
        </p:txBody>
      </p:sp>
    </p:spTree>
    <p:extLst>
      <p:ext uri="{BB962C8B-B14F-4D97-AF65-F5344CB8AC3E}">
        <p14:creationId xmlns:p14="http://schemas.microsoft.com/office/powerpoint/2010/main" val="2007097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FB5E0E13-9530-7147-82AE-3294DF5AEDFC}" type="datetimeFigureOut">
              <a:rPr lang="en-VN" smtClean="0"/>
              <a:t>15/03/2023</a:t>
            </a:fld>
            <a:endParaRPr lang="en-VN"/>
          </a:p>
        </p:txBody>
      </p:sp>
      <p:sp>
        <p:nvSpPr>
          <p:cNvPr id="6" name="Footer Placeholder 5"/>
          <p:cNvSpPr>
            <a:spLocks noGrp="1"/>
          </p:cNvSpPr>
          <p:nvPr>
            <p:ph type="ftr" sz="quarter" idx="11"/>
          </p:nvPr>
        </p:nvSpPr>
        <p:spPr/>
        <p:txBody>
          <a:bodyPr/>
          <a:lstStyle/>
          <a:p>
            <a:endParaRPr lang="en-VN"/>
          </a:p>
        </p:txBody>
      </p:sp>
      <p:sp>
        <p:nvSpPr>
          <p:cNvPr id="7" name="Slide Number Placeholder 6"/>
          <p:cNvSpPr>
            <a:spLocks noGrp="1"/>
          </p:cNvSpPr>
          <p:nvPr>
            <p:ph type="sldNum" sz="quarter" idx="12"/>
          </p:nvPr>
        </p:nvSpPr>
        <p:spPr/>
        <p:txBody>
          <a:bodyPr/>
          <a:lstStyle/>
          <a:p>
            <a:fld id="{77A6292F-74DD-484E-9737-4A17446B40DC}" type="slidenum">
              <a:rPr lang="en-VN" smtClean="0"/>
              <a:t>‹#›</a:t>
            </a:fld>
            <a:endParaRPr lang="en-VN"/>
          </a:p>
        </p:txBody>
      </p:sp>
    </p:spTree>
    <p:extLst>
      <p:ext uri="{BB962C8B-B14F-4D97-AF65-F5344CB8AC3E}">
        <p14:creationId xmlns:p14="http://schemas.microsoft.com/office/powerpoint/2010/main" val="834561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FB5E0E13-9530-7147-82AE-3294DF5AEDFC}" type="datetimeFigureOut">
              <a:rPr lang="en-VN" smtClean="0"/>
              <a:t>15/03/2023</a:t>
            </a:fld>
            <a:endParaRPr lang="en-VN"/>
          </a:p>
        </p:txBody>
      </p:sp>
      <p:sp>
        <p:nvSpPr>
          <p:cNvPr id="8" name="Footer Placeholder 7"/>
          <p:cNvSpPr>
            <a:spLocks noGrp="1"/>
          </p:cNvSpPr>
          <p:nvPr>
            <p:ph type="ftr" sz="quarter" idx="11"/>
          </p:nvPr>
        </p:nvSpPr>
        <p:spPr/>
        <p:txBody>
          <a:bodyPr/>
          <a:lstStyle/>
          <a:p>
            <a:endParaRPr lang="en-VN"/>
          </a:p>
        </p:txBody>
      </p:sp>
      <p:sp>
        <p:nvSpPr>
          <p:cNvPr id="9" name="Slide Number Placeholder 8"/>
          <p:cNvSpPr>
            <a:spLocks noGrp="1"/>
          </p:cNvSpPr>
          <p:nvPr>
            <p:ph type="sldNum" sz="quarter" idx="12"/>
          </p:nvPr>
        </p:nvSpPr>
        <p:spPr/>
        <p:txBody>
          <a:bodyPr/>
          <a:lstStyle/>
          <a:p>
            <a:fld id="{77A6292F-74DD-484E-9737-4A17446B40DC}" type="slidenum">
              <a:rPr lang="en-VN" smtClean="0"/>
              <a:t>‹#›</a:t>
            </a:fld>
            <a:endParaRPr lang="en-VN"/>
          </a:p>
        </p:txBody>
      </p:sp>
    </p:spTree>
    <p:extLst>
      <p:ext uri="{BB962C8B-B14F-4D97-AF65-F5344CB8AC3E}">
        <p14:creationId xmlns:p14="http://schemas.microsoft.com/office/powerpoint/2010/main" val="2076539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FB5E0E13-9530-7147-82AE-3294DF5AEDFC}" type="datetimeFigureOut">
              <a:rPr lang="en-VN" smtClean="0"/>
              <a:t>15/03/2023</a:t>
            </a:fld>
            <a:endParaRPr lang="en-VN"/>
          </a:p>
        </p:txBody>
      </p:sp>
      <p:sp>
        <p:nvSpPr>
          <p:cNvPr id="4" name="Footer Placeholder 3"/>
          <p:cNvSpPr>
            <a:spLocks noGrp="1"/>
          </p:cNvSpPr>
          <p:nvPr>
            <p:ph type="ftr" sz="quarter" idx="11"/>
          </p:nvPr>
        </p:nvSpPr>
        <p:spPr/>
        <p:txBody>
          <a:bodyPr/>
          <a:lstStyle/>
          <a:p>
            <a:endParaRPr lang="en-VN"/>
          </a:p>
        </p:txBody>
      </p:sp>
      <p:sp>
        <p:nvSpPr>
          <p:cNvPr id="5" name="Slide Number Placeholder 4"/>
          <p:cNvSpPr>
            <a:spLocks noGrp="1"/>
          </p:cNvSpPr>
          <p:nvPr>
            <p:ph type="sldNum" sz="quarter" idx="12"/>
          </p:nvPr>
        </p:nvSpPr>
        <p:spPr/>
        <p:txBody>
          <a:bodyPr/>
          <a:lstStyle/>
          <a:p>
            <a:fld id="{77A6292F-74DD-484E-9737-4A17446B40DC}" type="slidenum">
              <a:rPr lang="en-VN" smtClean="0"/>
              <a:t>‹#›</a:t>
            </a:fld>
            <a:endParaRPr lang="en-VN"/>
          </a:p>
        </p:txBody>
      </p:sp>
    </p:spTree>
    <p:extLst>
      <p:ext uri="{BB962C8B-B14F-4D97-AF65-F5344CB8AC3E}">
        <p14:creationId xmlns:p14="http://schemas.microsoft.com/office/powerpoint/2010/main" val="1721146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5E0E13-9530-7147-82AE-3294DF5AEDFC}" type="datetimeFigureOut">
              <a:rPr lang="en-VN" smtClean="0"/>
              <a:t>15/03/2023</a:t>
            </a:fld>
            <a:endParaRPr lang="en-VN"/>
          </a:p>
        </p:txBody>
      </p:sp>
      <p:sp>
        <p:nvSpPr>
          <p:cNvPr id="3" name="Footer Placeholder 2"/>
          <p:cNvSpPr>
            <a:spLocks noGrp="1"/>
          </p:cNvSpPr>
          <p:nvPr>
            <p:ph type="ftr" sz="quarter" idx="11"/>
          </p:nvPr>
        </p:nvSpPr>
        <p:spPr/>
        <p:txBody>
          <a:bodyPr/>
          <a:lstStyle/>
          <a:p>
            <a:endParaRPr lang="en-VN"/>
          </a:p>
        </p:txBody>
      </p:sp>
      <p:sp>
        <p:nvSpPr>
          <p:cNvPr id="4" name="Slide Number Placeholder 3"/>
          <p:cNvSpPr>
            <a:spLocks noGrp="1"/>
          </p:cNvSpPr>
          <p:nvPr>
            <p:ph type="sldNum" sz="quarter" idx="12"/>
          </p:nvPr>
        </p:nvSpPr>
        <p:spPr/>
        <p:txBody>
          <a:bodyPr/>
          <a:lstStyle/>
          <a:p>
            <a:fld id="{77A6292F-74DD-484E-9737-4A17446B40DC}" type="slidenum">
              <a:rPr lang="en-VN" smtClean="0"/>
              <a:t>‹#›</a:t>
            </a:fld>
            <a:endParaRPr lang="en-VN"/>
          </a:p>
        </p:txBody>
      </p:sp>
    </p:spTree>
    <p:extLst>
      <p:ext uri="{BB962C8B-B14F-4D97-AF65-F5344CB8AC3E}">
        <p14:creationId xmlns:p14="http://schemas.microsoft.com/office/powerpoint/2010/main" val="888120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dirty="0"/>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B5E0E13-9530-7147-82AE-3294DF5AEDFC}" type="datetimeFigureOut">
              <a:rPr lang="en-VN" smtClean="0"/>
              <a:t>15/03/2023</a:t>
            </a:fld>
            <a:endParaRPr lang="en-VN"/>
          </a:p>
        </p:txBody>
      </p:sp>
      <p:sp>
        <p:nvSpPr>
          <p:cNvPr id="6" name="Footer Placeholder 5"/>
          <p:cNvSpPr>
            <a:spLocks noGrp="1"/>
          </p:cNvSpPr>
          <p:nvPr>
            <p:ph type="ftr" sz="quarter" idx="11"/>
          </p:nvPr>
        </p:nvSpPr>
        <p:spPr/>
        <p:txBody>
          <a:bodyPr/>
          <a:lstStyle/>
          <a:p>
            <a:endParaRPr lang="en-VN"/>
          </a:p>
        </p:txBody>
      </p:sp>
      <p:sp>
        <p:nvSpPr>
          <p:cNvPr id="7" name="Slide Number Placeholder 6"/>
          <p:cNvSpPr>
            <a:spLocks noGrp="1"/>
          </p:cNvSpPr>
          <p:nvPr>
            <p:ph type="sldNum" sz="quarter" idx="12"/>
          </p:nvPr>
        </p:nvSpPr>
        <p:spPr/>
        <p:txBody>
          <a:bodyPr/>
          <a:lstStyle/>
          <a:p>
            <a:fld id="{77A6292F-74DD-484E-9737-4A17446B40DC}" type="slidenum">
              <a:rPr lang="en-VN" smtClean="0"/>
              <a:t>‹#›</a:t>
            </a:fld>
            <a:endParaRPr lang="en-VN"/>
          </a:p>
        </p:txBody>
      </p:sp>
    </p:spTree>
    <p:extLst>
      <p:ext uri="{BB962C8B-B14F-4D97-AF65-F5344CB8AC3E}">
        <p14:creationId xmlns:p14="http://schemas.microsoft.com/office/powerpoint/2010/main" val="548479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B5E0E13-9530-7147-82AE-3294DF5AEDFC}" type="datetimeFigureOut">
              <a:rPr lang="en-VN" smtClean="0"/>
              <a:t>15/03/2023</a:t>
            </a:fld>
            <a:endParaRPr lang="en-VN"/>
          </a:p>
        </p:txBody>
      </p:sp>
      <p:sp>
        <p:nvSpPr>
          <p:cNvPr id="6" name="Footer Placeholder 5"/>
          <p:cNvSpPr>
            <a:spLocks noGrp="1"/>
          </p:cNvSpPr>
          <p:nvPr>
            <p:ph type="ftr" sz="quarter" idx="11"/>
          </p:nvPr>
        </p:nvSpPr>
        <p:spPr/>
        <p:txBody>
          <a:bodyPr/>
          <a:lstStyle/>
          <a:p>
            <a:endParaRPr lang="en-VN"/>
          </a:p>
        </p:txBody>
      </p:sp>
      <p:sp>
        <p:nvSpPr>
          <p:cNvPr id="7" name="Slide Number Placeholder 6"/>
          <p:cNvSpPr>
            <a:spLocks noGrp="1"/>
          </p:cNvSpPr>
          <p:nvPr>
            <p:ph type="sldNum" sz="quarter" idx="12"/>
          </p:nvPr>
        </p:nvSpPr>
        <p:spPr/>
        <p:txBody>
          <a:bodyPr/>
          <a:lstStyle/>
          <a:p>
            <a:fld id="{77A6292F-74DD-484E-9737-4A17446B40DC}" type="slidenum">
              <a:rPr lang="en-VN" smtClean="0"/>
              <a:t>‹#›</a:t>
            </a:fld>
            <a:endParaRPr lang="en-VN"/>
          </a:p>
        </p:txBody>
      </p:sp>
    </p:spTree>
    <p:extLst>
      <p:ext uri="{BB962C8B-B14F-4D97-AF65-F5344CB8AC3E}">
        <p14:creationId xmlns:p14="http://schemas.microsoft.com/office/powerpoint/2010/main" val="230321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B5E0E13-9530-7147-82AE-3294DF5AEDFC}" type="datetimeFigureOut">
              <a:rPr lang="en-VN" smtClean="0"/>
              <a:t>15/03/2023</a:t>
            </a:fld>
            <a:endParaRPr lang="en-V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V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7A6292F-74DD-484E-9737-4A17446B40DC}" type="slidenum">
              <a:rPr lang="en-VN" smtClean="0"/>
              <a:t>‹#›</a:t>
            </a:fld>
            <a:endParaRPr lang="en-VN"/>
          </a:p>
        </p:txBody>
      </p:sp>
    </p:spTree>
    <p:extLst>
      <p:ext uri="{BB962C8B-B14F-4D97-AF65-F5344CB8AC3E}">
        <p14:creationId xmlns:p14="http://schemas.microsoft.com/office/powerpoint/2010/main" val="25728407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ình nền Powerpoint làm Slide chào hỏi 10 - Kinh nghiệm dạy học">
            <a:extLst>
              <a:ext uri="{FF2B5EF4-FFF2-40B4-BE49-F238E27FC236}">
                <a16:creationId xmlns:a16="http://schemas.microsoft.com/office/drawing/2014/main" id="{894BBEDC-F54C-EE29-9D33-3E8854AFB5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33263"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47DD1AF-1262-2A13-C784-A99C0C12842A}"/>
              </a:ext>
            </a:extLst>
          </p:cNvPr>
          <p:cNvSpPr txBox="1"/>
          <p:nvPr/>
        </p:nvSpPr>
        <p:spPr>
          <a:xfrm>
            <a:off x="1766052" y="1414901"/>
            <a:ext cx="8659896" cy="2154436"/>
          </a:xfrm>
          <a:prstGeom prst="rect">
            <a:avLst/>
          </a:prstGeom>
          <a:noFill/>
        </p:spPr>
        <p:txBody>
          <a:bodyPr wrap="square" rtlCol="0">
            <a:spAutoFit/>
          </a:bodyPr>
          <a:lstStyle/>
          <a:p>
            <a:pPr algn="ctr"/>
            <a:r>
              <a:rPr lang="en-US" sz="2400" b="1" dirty="0">
                <a:ln w="38100">
                  <a:noFill/>
                </a:ln>
                <a:solidFill>
                  <a:srgbClr val="FF0000"/>
                </a:solidFill>
                <a:latin typeface="Times New Roman" panose="02020603050405020304" pitchFamily="18" charset="0"/>
                <a:cs typeface="Times New Roman" panose="02020603050405020304" pitchFamily="18" charset="0"/>
              </a:rPr>
              <a:t>BÀI GIẢNG ĐIỆN TỬ MÔN NGỮ VĂN 7</a:t>
            </a:r>
          </a:p>
          <a:p>
            <a:pPr algn="ctr"/>
            <a:endParaRPr lang="en-US" sz="1400" b="1" dirty="0">
              <a:ln w="38100">
                <a:noFill/>
              </a:ln>
              <a:solidFill>
                <a:srgbClr val="FF0000"/>
              </a:solidFill>
              <a:latin typeface="Times New Roman" panose="02020603050405020304" pitchFamily="18" charset="0"/>
              <a:cs typeface="Times New Roman" panose="02020603050405020304" pitchFamily="18" charset="0"/>
            </a:endParaRPr>
          </a:p>
          <a:p>
            <a:pPr algn="ctr"/>
            <a:r>
              <a:rPr lang="en-US" sz="3200" b="1" dirty="0" err="1">
                <a:ln w="38100">
                  <a:noFill/>
                </a:ln>
                <a:solidFill>
                  <a:srgbClr val="FFFF00"/>
                </a:solidFill>
                <a:latin typeface="Times New Roman" panose="02020603050405020304" pitchFamily="18" charset="0"/>
                <a:cs typeface="Times New Roman" panose="02020603050405020304" pitchFamily="18" charset="0"/>
              </a:rPr>
              <a:t>Tiết</a:t>
            </a:r>
            <a:r>
              <a:rPr lang="en-US" sz="3200" b="1" dirty="0">
                <a:ln w="38100">
                  <a:noFill/>
                </a:ln>
                <a:solidFill>
                  <a:srgbClr val="FFFF00"/>
                </a:solidFill>
                <a:latin typeface="Times New Roman" panose="02020603050405020304" pitchFamily="18" charset="0"/>
                <a:cs typeface="Times New Roman" panose="02020603050405020304" pitchFamily="18" charset="0"/>
              </a:rPr>
              <a:t> 92-93:</a:t>
            </a:r>
          </a:p>
          <a:p>
            <a:pPr algn="ctr"/>
            <a:r>
              <a:rPr lang="en-US" sz="3200" b="1" dirty="0">
                <a:solidFill>
                  <a:srgbClr val="FFFF00"/>
                </a:solidFill>
                <a:latin typeface="Times New Roman" panose="02020603050405020304" pitchFamily="18" charset="0"/>
                <a:cs typeface="Times New Roman" panose="02020603050405020304" pitchFamily="18" charset="0"/>
              </a:rPr>
              <a:t>VIẾT ĐOẠN VĂN GHI LẠI CẢM XÚC SAU KHI ĐỌC MỘT BÀI THƠ</a:t>
            </a:r>
            <a:endParaRPr lang="en-VN" sz="3200" b="1" dirty="0">
              <a:ln w="38100">
                <a:noFill/>
              </a:ln>
              <a:solidFill>
                <a:srgbClr val="FFFF00"/>
              </a:solidFill>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D0ED2715-3602-A60F-684E-95177943243B}"/>
              </a:ext>
            </a:extLst>
          </p:cNvPr>
          <p:cNvPicPr>
            <a:picLocks noChangeAspect="1"/>
          </p:cNvPicPr>
          <p:nvPr/>
        </p:nvPicPr>
        <p:blipFill rotWithShape="1">
          <a:blip r:embed="rId3"/>
          <a:srcRect l="9323" t="7012" r="8375" b="3760"/>
          <a:stretch/>
        </p:blipFill>
        <p:spPr>
          <a:xfrm>
            <a:off x="379988" y="239535"/>
            <a:ext cx="1027821" cy="1035299"/>
          </a:xfrm>
          <a:prstGeom prst="ellipse">
            <a:avLst/>
          </a:prstGeom>
        </p:spPr>
      </p:pic>
      <p:sp>
        <p:nvSpPr>
          <p:cNvPr id="5" name="TextBox 4">
            <a:extLst>
              <a:ext uri="{FF2B5EF4-FFF2-40B4-BE49-F238E27FC236}">
                <a16:creationId xmlns:a16="http://schemas.microsoft.com/office/drawing/2014/main" id="{0D979643-5930-F34B-D70D-3C7631DB7CF4}"/>
              </a:ext>
            </a:extLst>
          </p:cNvPr>
          <p:cNvSpPr txBox="1"/>
          <p:nvPr/>
        </p:nvSpPr>
        <p:spPr>
          <a:xfrm>
            <a:off x="4464878" y="3569337"/>
            <a:ext cx="3389774" cy="954107"/>
          </a:xfrm>
          <a:prstGeom prst="rect">
            <a:avLst/>
          </a:prstGeom>
          <a:noFill/>
        </p:spPr>
        <p:txBody>
          <a:bodyPr wrap="none" rtlCol="0">
            <a:spAutoFit/>
          </a:bodyPr>
          <a:lstStyle/>
          <a:p>
            <a:pPr algn="ctr"/>
            <a:r>
              <a:rPr lang="en-US" sz="28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GV: </a:t>
            </a:r>
            <a:r>
              <a:rPr lang="en-US" sz="28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Dương</a:t>
            </a:r>
            <a:r>
              <a:rPr lang="en-US" sz="28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8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Mỹ</a:t>
            </a:r>
            <a:r>
              <a:rPr lang="en-US" sz="28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Linh</a:t>
            </a:r>
          </a:p>
          <a:p>
            <a:pPr algn="ctr"/>
            <a:r>
              <a:rPr lang="en-US" sz="28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Tổ</a:t>
            </a:r>
            <a:r>
              <a:rPr lang="en-US" sz="28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8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xã</a:t>
            </a:r>
            <a:r>
              <a:rPr lang="en-US" sz="28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8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hội</a:t>
            </a:r>
            <a:endParaRPr lang="en-VN" sz="28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0D979643-5930-F34B-D70D-3C7631DB7CF4}"/>
              </a:ext>
            </a:extLst>
          </p:cNvPr>
          <p:cNvSpPr txBox="1"/>
          <p:nvPr/>
        </p:nvSpPr>
        <p:spPr>
          <a:xfrm>
            <a:off x="3508495" y="616469"/>
            <a:ext cx="5302542" cy="553998"/>
          </a:xfrm>
          <a:prstGeom prst="rect">
            <a:avLst/>
          </a:prstGeom>
          <a:noFill/>
        </p:spPr>
        <p:txBody>
          <a:bodyPr wrap="none" rtlCol="0">
            <a:spAutoFit/>
          </a:bodyPr>
          <a:lstStyle/>
          <a:p>
            <a:r>
              <a:rPr lang="en-US" sz="3000" b="1">
                <a:ln w="38100">
                  <a:noFill/>
                </a:ln>
                <a:solidFill>
                  <a:schemeClr val="bg1"/>
                </a:solidFill>
                <a:latin typeface="Times New Roman" panose="02020603050405020304" pitchFamily="18" charset="0"/>
                <a:cs typeface="Times New Roman" panose="02020603050405020304" pitchFamily="18" charset="0"/>
              </a:rPr>
              <a:t>TRƯỜNG THCS LONG BIÊN</a:t>
            </a:r>
            <a:endParaRPr lang="en-VN" sz="3000" b="1" dirty="0">
              <a:ln w="38100">
                <a:noFill/>
              </a:ln>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7969526"/>
      </p:ext>
    </p:extLst>
  </p:cSld>
  <p:clrMapOvr>
    <a:masterClrMapping/>
  </p:clrMapOvr>
  <mc:AlternateContent xmlns:mc="http://schemas.openxmlformats.org/markup-compatibility/2006" xmlns:p14="http://schemas.microsoft.com/office/powerpoint/2010/main">
    <mc:Choice Requires="p14">
      <p:transition spd="slow" p14:dur="2000" advClick="0" advTm="3000"/>
    </mc:Choice>
    <mc:Fallback xmlns="">
      <p:transition spd="slow" advClick="0" advTm="3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F60AC-3E21-C7E3-E3D9-07D119A0CE6B}"/>
              </a:ext>
            </a:extLst>
          </p:cNvPr>
          <p:cNvSpPr>
            <a:spLocks noGrp="1"/>
          </p:cNvSpPr>
          <p:nvPr>
            <p:ph type="title"/>
          </p:nvPr>
        </p:nvSpPr>
        <p:spPr>
          <a:xfrm>
            <a:off x="820860" y="1555441"/>
            <a:ext cx="8232829" cy="3328468"/>
          </a:xfrm>
          <a:solidFill>
            <a:schemeClr val="bg1"/>
          </a:solidFill>
        </p:spPr>
        <p:txBody>
          <a:bodyPr>
            <a:noAutofit/>
          </a:bodyPr>
          <a:lstStyle/>
          <a:p>
            <a:pPr algn="just">
              <a:defRPr/>
            </a:pPr>
            <a:r>
              <a:rPr lang="en-US" sz="4980" dirty="0">
                <a:solidFill>
                  <a:srgbClr val="FF0000"/>
                </a:solidFill>
                <a:latin typeface="Times New Roman" panose="02020603050405020304" pitchFamily="18" charset="0"/>
                <a:cs typeface="Times New Roman" panose="02020603050405020304" pitchFamily="18" charset="0"/>
              </a:rPr>
              <a:t>           </a:t>
            </a:r>
            <a:r>
              <a:rPr lang="en-US" sz="4980" dirty="0" err="1">
                <a:solidFill>
                  <a:srgbClr val="FF0000"/>
                </a:solidFill>
                <a:latin typeface="Times New Roman" panose="02020603050405020304" pitchFamily="18" charset="0"/>
                <a:cs typeface="Times New Roman" panose="02020603050405020304" pitchFamily="18" charset="0"/>
              </a:rPr>
              <a:t>Hãy</a:t>
            </a:r>
            <a:r>
              <a:rPr lang="en-US" sz="4980" dirty="0">
                <a:solidFill>
                  <a:srgbClr val="FF0000"/>
                </a:solidFill>
                <a:latin typeface="Times New Roman" panose="02020603050405020304" pitchFamily="18" charset="0"/>
                <a:cs typeface="Times New Roman" panose="02020603050405020304" pitchFamily="18" charset="0"/>
              </a:rPr>
              <a:t> kể tên một số tác phẩm thơ đã học. Em ấn tượng nhất tác phẩm nào? Hãy chia sẻ cảm xúc của em sau khi đọc xong tác phẩm thơ đó? </a:t>
            </a:r>
            <a:br>
              <a:rPr lang="en-US" sz="4980" dirty="0">
                <a:solidFill>
                  <a:srgbClr val="FF0000"/>
                </a:solidFill>
                <a:latin typeface="Times New Roman" panose="02020603050405020304" pitchFamily="18" charset="0"/>
                <a:cs typeface="Times New Roman" panose="02020603050405020304" pitchFamily="18" charset="0"/>
              </a:rPr>
            </a:br>
            <a:endParaRPr lang="en-US" sz="4980"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Click="0" advTm="3000"/>
    </mc:Choice>
    <mc:Fallback>
      <p:transition spd="slow" advClick="0" advTm="3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bbon: Curved and Tilted Up 4">
            <a:extLst>
              <a:ext uri="{FF2B5EF4-FFF2-40B4-BE49-F238E27FC236}">
                <a16:creationId xmlns:a16="http://schemas.microsoft.com/office/drawing/2014/main" id="{60E7D458-D326-B989-E18D-6A1E704C3C04}"/>
              </a:ext>
            </a:extLst>
          </p:cNvPr>
          <p:cNvSpPr/>
          <p:nvPr/>
        </p:nvSpPr>
        <p:spPr>
          <a:xfrm>
            <a:off x="2115232" y="1097758"/>
            <a:ext cx="7372724" cy="1679745"/>
          </a:xfrm>
          <a:prstGeom prst="ellipseRibbon2">
            <a:avLst>
              <a:gd name="adj1" fmla="val 54031"/>
              <a:gd name="adj2" fmla="val 50000"/>
              <a:gd name="adj3" fmla="val 12500"/>
            </a:avLst>
          </a:prstGeom>
          <a:solidFill>
            <a:srgbClr val="00B050"/>
          </a:solidFill>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390">
                <a:latin typeface="Times New Roman" panose="02020603050405020304" pitchFamily="18" charset="0"/>
                <a:cs typeface="Times New Roman" panose="02020603050405020304" pitchFamily="18" charset="0"/>
              </a:rPr>
              <a:t>THẢO LUẬN NHÓM:</a:t>
            </a:r>
            <a:endParaRPr lang="en-US" sz="2390" dirty="0">
              <a:latin typeface="Times New Roman" panose="02020603050405020304" pitchFamily="18"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1A2E7BD6-0574-4454-32F2-0B61E1772CD1}"/>
              </a:ext>
            </a:extLst>
          </p:cNvPr>
          <p:cNvSpPr/>
          <p:nvPr/>
        </p:nvSpPr>
        <p:spPr>
          <a:xfrm>
            <a:off x="909729" y="3157600"/>
            <a:ext cx="10596639" cy="3017106"/>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defRPr/>
            </a:pPr>
            <a:r>
              <a:rPr lang="en-US" sz="2390">
                <a:latin typeface="Times New Roman" panose="02020603050405020304" pitchFamily="18" charset="0"/>
                <a:cs typeface="Times New Roman" panose="02020603050405020304" pitchFamily="18" charset="0"/>
              </a:rPr>
              <a:t>+ Đoạn trích nêu lên cảm xúc của người viết về vấn đề gì?</a:t>
            </a:r>
          </a:p>
          <a:p>
            <a:pPr>
              <a:defRPr/>
            </a:pPr>
            <a:r>
              <a:rPr lang="en-US" sz="2390">
                <a:latin typeface="Times New Roman" panose="02020603050405020304" pitchFamily="18" charset="0"/>
                <a:cs typeface="Times New Roman" panose="02020603050405020304" pitchFamily="18" charset="0"/>
              </a:rPr>
              <a:t>+ Câu văn giới thiệu nhan đề bài thơ, tên tác giả, và nêu cảm xúc chung của người viết ở vị trí nào trong đoạn?</a:t>
            </a:r>
          </a:p>
          <a:p>
            <a:pPr>
              <a:defRPr/>
            </a:pPr>
            <a:r>
              <a:rPr lang="en-US" sz="2390">
                <a:latin typeface="Times New Roman" panose="02020603050405020304" pitchFamily="18" charset="0"/>
                <a:cs typeface="Times New Roman" panose="02020603050405020304" pitchFamily="18" charset="0"/>
              </a:rPr>
              <a:t>+ Cảm xúc của người viết được thể hiện qua từ ngữ nào?</a:t>
            </a:r>
          </a:p>
          <a:p>
            <a:pPr>
              <a:defRPr/>
            </a:pPr>
            <a:r>
              <a:rPr lang="en-US" sz="2390">
                <a:latin typeface="Times New Roman" panose="02020603050405020304" pitchFamily="18" charset="0"/>
                <a:cs typeface="Times New Roman" panose="02020603050405020304" pitchFamily="18" charset="0"/>
              </a:rPr>
              <a:t>+ Câu kết đoạn có nội dung là gì?</a:t>
            </a:r>
          </a:p>
          <a:p>
            <a:pPr>
              <a:defRPr/>
            </a:pPr>
            <a:r>
              <a:rPr lang="en-US" sz="2390">
                <a:latin typeface="Times New Roman" panose="02020603050405020304" pitchFamily="18" charset="0"/>
                <a:cs typeface="Times New Roman" panose="02020603050405020304" pitchFamily="18" charset="0"/>
              </a:rPr>
              <a:t>+ Dựa vào kết quả làm việc nhóm trình bày những điểm cần lưu ý khi viết đoạn văn  ghi lại cảm xúc khi đọc bài thơ?</a:t>
            </a:r>
          </a:p>
          <a:p>
            <a:pPr algn="just">
              <a:lnSpc>
                <a:spcPct val="115000"/>
              </a:lnSpc>
              <a:spcAft>
                <a:spcPts val="797"/>
              </a:spcAft>
              <a:tabLst>
                <a:tab pos="1381231" algn="l"/>
              </a:tabLst>
              <a:defRPr/>
            </a:pPr>
            <a:endParaRPr lang="en-US" sz="239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Rectangle 2">
            <a:extLst>
              <a:ext uri="{FF2B5EF4-FFF2-40B4-BE49-F238E27FC236}">
                <a16:creationId xmlns:a16="http://schemas.microsoft.com/office/drawing/2014/main" id="{ABCC68EC-51D1-4A1E-9D0A-75764A0941A8}"/>
              </a:ext>
            </a:extLst>
          </p:cNvPr>
          <p:cNvSpPr>
            <a:spLocks noChangeArrowheads="1"/>
          </p:cNvSpPr>
          <p:nvPr/>
        </p:nvSpPr>
        <p:spPr bwMode="auto">
          <a:xfrm>
            <a:off x="1087213" y="990380"/>
            <a:ext cx="183989" cy="6744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073" tIns="45537" rIns="91073" bIns="45537" anchor="ctr">
            <a:spAutoFit/>
          </a:bodyPr>
          <a:lstStyle/>
          <a:p>
            <a:pPr>
              <a:defRPr/>
            </a:pPr>
            <a:endParaRPr lang="en-US" sz="3785">
              <a:latin typeface="Times New Roman" panose="02020603050405020304" pitchFamily="18" charset="0"/>
              <a:cs typeface="Times New Roman" panose="02020603050405020304" pitchFamily="18" charset="0"/>
            </a:endParaRPr>
          </a:p>
        </p:txBody>
      </p:sp>
      <p:sp>
        <p:nvSpPr>
          <p:cNvPr id="8" name="Line 1">
            <a:extLst>
              <a:ext uri="{FF2B5EF4-FFF2-40B4-BE49-F238E27FC236}">
                <a16:creationId xmlns:a16="http://schemas.microsoft.com/office/drawing/2014/main" id="{4D5E2892-8AC6-2575-6C54-A2E453803509}"/>
              </a:ext>
            </a:extLst>
          </p:cNvPr>
          <p:cNvSpPr>
            <a:spLocks noChangeShapeType="1"/>
          </p:cNvSpPr>
          <p:nvPr/>
        </p:nvSpPr>
        <p:spPr bwMode="auto">
          <a:xfrm>
            <a:off x="4097426" y="1554511"/>
            <a:ext cx="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lIns="91073" tIns="45537" rIns="91073" bIns="45537"/>
          <a:lstStyle/>
          <a:p>
            <a:pPr>
              <a:defRPr/>
            </a:pPr>
            <a:endParaRPr lang="en-US" sz="3785">
              <a:latin typeface="Times New Roman" panose="02020603050405020304" pitchFamily="18" charset="0"/>
              <a:cs typeface="Times New Roman" panose="02020603050405020304" pitchFamily="18" charset="0"/>
            </a:endParaRPr>
          </a:p>
        </p:txBody>
      </p:sp>
      <p:sp>
        <p:nvSpPr>
          <p:cNvPr id="9" name="Rectangle 3">
            <a:extLst>
              <a:ext uri="{FF2B5EF4-FFF2-40B4-BE49-F238E27FC236}">
                <a16:creationId xmlns:a16="http://schemas.microsoft.com/office/drawing/2014/main" id="{7DB67187-2BD0-BC30-8880-26BD183DB27A}"/>
              </a:ext>
            </a:extLst>
          </p:cNvPr>
          <p:cNvSpPr>
            <a:spLocks noChangeArrowheads="1"/>
          </p:cNvSpPr>
          <p:nvPr/>
        </p:nvSpPr>
        <p:spPr bwMode="auto">
          <a:xfrm>
            <a:off x="376013" y="236674"/>
            <a:ext cx="6946995" cy="6744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073" tIns="45537" rIns="91073" bIns="45537" anchor="ctr">
            <a:spAutoFit/>
          </a:bodyPr>
          <a:lstStyle>
            <a:lvl1pPr eaLnBrk="0" fontAlgn="base" hangingPunct="0">
              <a:spcBef>
                <a:spcPct val="0"/>
              </a:spcBef>
              <a:spcAft>
                <a:spcPct val="0"/>
              </a:spcAft>
              <a:tabLst>
                <a:tab pos="1387475" algn="l"/>
              </a:tabLst>
              <a:defRPr>
                <a:solidFill>
                  <a:schemeClr val="tx1"/>
                </a:solidFill>
                <a:latin typeface="Arial" panose="020B0604020202020204" pitchFamily="34" charset="0"/>
              </a:defRPr>
            </a:lvl1pPr>
            <a:lvl2pPr eaLnBrk="0" fontAlgn="base" hangingPunct="0">
              <a:spcBef>
                <a:spcPct val="0"/>
              </a:spcBef>
              <a:spcAft>
                <a:spcPct val="0"/>
              </a:spcAft>
              <a:tabLst>
                <a:tab pos="1387475" algn="l"/>
              </a:tabLst>
              <a:defRPr>
                <a:solidFill>
                  <a:schemeClr val="tx1"/>
                </a:solidFill>
                <a:latin typeface="Arial" panose="020B0604020202020204" pitchFamily="34" charset="0"/>
              </a:defRPr>
            </a:lvl2pPr>
            <a:lvl3pPr eaLnBrk="0" fontAlgn="base" hangingPunct="0">
              <a:spcBef>
                <a:spcPct val="0"/>
              </a:spcBef>
              <a:spcAft>
                <a:spcPct val="0"/>
              </a:spcAft>
              <a:tabLst>
                <a:tab pos="1387475" algn="l"/>
              </a:tabLst>
              <a:defRPr>
                <a:solidFill>
                  <a:schemeClr val="tx1"/>
                </a:solidFill>
                <a:latin typeface="Arial" panose="020B0604020202020204" pitchFamily="34" charset="0"/>
              </a:defRPr>
            </a:lvl3pPr>
            <a:lvl4pPr eaLnBrk="0" fontAlgn="base" hangingPunct="0">
              <a:spcBef>
                <a:spcPct val="0"/>
              </a:spcBef>
              <a:spcAft>
                <a:spcPct val="0"/>
              </a:spcAft>
              <a:tabLst>
                <a:tab pos="1387475" algn="l"/>
              </a:tabLst>
              <a:defRPr>
                <a:solidFill>
                  <a:schemeClr val="tx1"/>
                </a:solidFill>
                <a:latin typeface="Arial" panose="020B0604020202020204" pitchFamily="34" charset="0"/>
              </a:defRPr>
            </a:lvl4pPr>
            <a:lvl5pPr eaLnBrk="0" fontAlgn="base" hangingPunct="0">
              <a:spcBef>
                <a:spcPct val="0"/>
              </a:spcBef>
              <a:spcAft>
                <a:spcPct val="0"/>
              </a:spcAft>
              <a:tabLst>
                <a:tab pos="1387475" algn="l"/>
              </a:tabLst>
              <a:defRPr>
                <a:solidFill>
                  <a:schemeClr val="tx1"/>
                </a:solidFill>
                <a:latin typeface="Arial" panose="020B0604020202020204" pitchFamily="34" charset="0"/>
              </a:defRPr>
            </a:lvl5pPr>
            <a:lvl6pPr eaLnBrk="0" fontAlgn="base" hangingPunct="0">
              <a:spcBef>
                <a:spcPct val="0"/>
              </a:spcBef>
              <a:spcAft>
                <a:spcPct val="0"/>
              </a:spcAft>
              <a:tabLst>
                <a:tab pos="1387475" algn="l"/>
              </a:tabLst>
              <a:defRPr>
                <a:solidFill>
                  <a:schemeClr val="tx1"/>
                </a:solidFill>
                <a:latin typeface="Arial" panose="020B0604020202020204" pitchFamily="34" charset="0"/>
              </a:defRPr>
            </a:lvl6pPr>
            <a:lvl7pPr eaLnBrk="0" fontAlgn="base" hangingPunct="0">
              <a:spcBef>
                <a:spcPct val="0"/>
              </a:spcBef>
              <a:spcAft>
                <a:spcPct val="0"/>
              </a:spcAft>
              <a:tabLst>
                <a:tab pos="1387475" algn="l"/>
              </a:tabLst>
              <a:defRPr>
                <a:solidFill>
                  <a:schemeClr val="tx1"/>
                </a:solidFill>
                <a:latin typeface="Arial" panose="020B0604020202020204" pitchFamily="34" charset="0"/>
              </a:defRPr>
            </a:lvl7pPr>
            <a:lvl8pPr eaLnBrk="0" fontAlgn="base" hangingPunct="0">
              <a:spcBef>
                <a:spcPct val="0"/>
              </a:spcBef>
              <a:spcAft>
                <a:spcPct val="0"/>
              </a:spcAft>
              <a:tabLst>
                <a:tab pos="1387475" algn="l"/>
              </a:tabLst>
              <a:defRPr>
                <a:solidFill>
                  <a:schemeClr val="tx1"/>
                </a:solidFill>
                <a:latin typeface="Arial" panose="020B0604020202020204" pitchFamily="34" charset="0"/>
              </a:defRPr>
            </a:lvl8pPr>
            <a:lvl9pPr eaLnBrk="0" fontAlgn="base" hangingPunct="0">
              <a:spcBef>
                <a:spcPct val="0"/>
              </a:spcBef>
              <a:spcAft>
                <a:spcPct val="0"/>
              </a:spcAft>
              <a:tabLst>
                <a:tab pos="1387475" algn="l"/>
              </a:tabLst>
              <a:defRPr>
                <a:solidFill>
                  <a:schemeClr val="tx1"/>
                </a:solidFill>
                <a:latin typeface="Arial" panose="020B0604020202020204" pitchFamily="34" charset="0"/>
              </a:defRPr>
            </a:lvl9pPr>
          </a:lstStyle>
          <a:p>
            <a:pPr defTabSz="910702">
              <a:tabLst>
                <a:tab pos="1381864" algn="l"/>
              </a:tabLst>
              <a:defRPr/>
            </a:pPr>
            <a:r>
              <a:rPr lang="en-US" altLang="ja-JP" sz="3785" b="1" dirty="0">
                <a:solidFill>
                  <a:srgbClr val="0070C0"/>
                </a:solidFill>
                <a:latin typeface="Times New Roman" panose="02020603050405020304" pitchFamily="18" charset="0"/>
                <a:ea typeface="MS Mincho"/>
                <a:cs typeface="Times New Roman" panose="02020603050405020304" pitchFamily="18" charset="0"/>
              </a:rPr>
              <a:t>1. </a:t>
            </a:r>
            <a:r>
              <a:rPr lang="en-US" altLang="ja-JP" sz="3785" b="1" dirty="0" err="1">
                <a:solidFill>
                  <a:srgbClr val="0070C0"/>
                </a:solidFill>
                <a:latin typeface="Times New Roman" panose="02020603050405020304" pitchFamily="18" charset="0"/>
                <a:ea typeface="MS Mincho"/>
                <a:cs typeface="Times New Roman" panose="02020603050405020304" pitchFamily="18" charset="0"/>
              </a:rPr>
              <a:t>Đọc</a:t>
            </a:r>
            <a:r>
              <a:rPr lang="en-US" altLang="ja-JP" sz="3785" b="1" dirty="0">
                <a:solidFill>
                  <a:srgbClr val="0070C0"/>
                </a:solidFill>
                <a:latin typeface="Times New Roman" panose="02020603050405020304" pitchFamily="18" charset="0"/>
                <a:ea typeface="MS Mincho"/>
                <a:cs typeface="Times New Roman" panose="02020603050405020304" pitchFamily="18" charset="0"/>
              </a:rPr>
              <a:t> - </a:t>
            </a:r>
            <a:r>
              <a:rPr lang="en-US" altLang="ja-JP" sz="3785" b="1" dirty="0" err="1">
                <a:solidFill>
                  <a:srgbClr val="0070C0"/>
                </a:solidFill>
                <a:latin typeface="Times New Roman" panose="02020603050405020304" pitchFamily="18" charset="0"/>
                <a:ea typeface="MS Mincho"/>
                <a:cs typeface="Times New Roman" panose="02020603050405020304" pitchFamily="18" charset="0"/>
              </a:rPr>
              <a:t>phân</a:t>
            </a:r>
            <a:r>
              <a:rPr lang="en-US" altLang="ja-JP" sz="3785" b="1" dirty="0">
                <a:solidFill>
                  <a:srgbClr val="0070C0"/>
                </a:solidFill>
                <a:latin typeface="Times New Roman" panose="02020603050405020304" pitchFamily="18" charset="0"/>
                <a:ea typeface="MS Mincho"/>
                <a:cs typeface="Times New Roman" panose="02020603050405020304" pitchFamily="18" charset="0"/>
              </a:rPr>
              <a:t> </a:t>
            </a:r>
            <a:r>
              <a:rPr lang="en-US" altLang="ja-JP" sz="3785" b="1" dirty="0" err="1">
                <a:solidFill>
                  <a:srgbClr val="0070C0"/>
                </a:solidFill>
                <a:latin typeface="Times New Roman" panose="02020603050405020304" pitchFamily="18" charset="0"/>
                <a:ea typeface="MS Mincho"/>
                <a:cs typeface="Times New Roman" panose="02020603050405020304" pitchFamily="18" charset="0"/>
              </a:rPr>
              <a:t>tích</a:t>
            </a:r>
            <a:r>
              <a:rPr lang="en-US" altLang="ja-JP" sz="3785" b="1" dirty="0">
                <a:solidFill>
                  <a:srgbClr val="0070C0"/>
                </a:solidFill>
                <a:latin typeface="Times New Roman" panose="02020603050405020304" pitchFamily="18" charset="0"/>
                <a:ea typeface="MS Mincho"/>
                <a:cs typeface="Times New Roman" panose="02020603050405020304" pitchFamily="18" charset="0"/>
              </a:rPr>
              <a:t> </a:t>
            </a:r>
            <a:r>
              <a:rPr lang="en-US" altLang="ja-JP" sz="3785" b="1" dirty="0" err="1">
                <a:solidFill>
                  <a:srgbClr val="0070C0"/>
                </a:solidFill>
                <a:latin typeface="Times New Roman" panose="02020603050405020304" pitchFamily="18" charset="0"/>
                <a:ea typeface="MS Mincho"/>
                <a:cs typeface="Times New Roman" panose="02020603050405020304" pitchFamily="18" charset="0"/>
              </a:rPr>
              <a:t>bài</a:t>
            </a:r>
            <a:r>
              <a:rPr lang="en-US" altLang="ja-JP" sz="3785" b="1" dirty="0">
                <a:solidFill>
                  <a:srgbClr val="0070C0"/>
                </a:solidFill>
                <a:latin typeface="Times New Roman" panose="02020603050405020304" pitchFamily="18" charset="0"/>
                <a:ea typeface="MS Mincho"/>
                <a:cs typeface="Times New Roman" panose="02020603050405020304" pitchFamily="18" charset="0"/>
              </a:rPr>
              <a:t> </a:t>
            </a:r>
            <a:r>
              <a:rPr lang="en-US" altLang="ja-JP" sz="3785" b="1" dirty="0" err="1">
                <a:solidFill>
                  <a:srgbClr val="0070C0"/>
                </a:solidFill>
                <a:latin typeface="Times New Roman" panose="02020603050405020304" pitchFamily="18" charset="0"/>
                <a:ea typeface="MS Mincho"/>
                <a:cs typeface="Times New Roman" panose="02020603050405020304" pitchFamily="18" charset="0"/>
              </a:rPr>
              <a:t>tham</a:t>
            </a:r>
            <a:r>
              <a:rPr lang="en-US" altLang="ja-JP" sz="3785" b="1" dirty="0">
                <a:solidFill>
                  <a:srgbClr val="0070C0"/>
                </a:solidFill>
                <a:latin typeface="Times New Roman" panose="02020603050405020304" pitchFamily="18" charset="0"/>
                <a:ea typeface="MS Mincho"/>
                <a:cs typeface="Times New Roman" panose="02020603050405020304" pitchFamily="18" charset="0"/>
              </a:rPr>
              <a:t> </a:t>
            </a:r>
            <a:r>
              <a:rPr lang="en-US" altLang="ja-JP" sz="3785" b="1" dirty="0" err="1">
                <a:solidFill>
                  <a:srgbClr val="0070C0"/>
                </a:solidFill>
                <a:latin typeface="Times New Roman" panose="02020603050405020304" pitchFamily="18" charset="0"/>
                <a:ea typeface="MS Mincho"/>
                <a:cs typeface="Times New Roman" panose="02020603050405020304" pitchFamily="18" charset="0"/>
              </a:rPr>
              <a:t>khảo</a:t>
            </a:r>
            <a:endParaRPr lang="en-US" altLang="ja-JP" sz="3785"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Click="0" advTm="3000"/>
    </mc:Choice>
    <mc:Fallback>
      <p:transition spd="slow" advClick="0" advTm="300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 presetClass="entr" presetSubtype="4" fill="hold"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D34B0A-519D-ACF8-4714-044D45255F21}"/>
              </a:ext>
            </a:extLst>
          </p:cNvPr>
          <p:cNvSpPr>
            <a:spLocks noGrp="1"/>
          </p:cNvSpPr>
          <p:nvPr>
            <p:ph idx="1"/>
          </p:nvPr>
        </p:nvSpPr>
        <p:spPr>
          <a:xfrm>
            <a:off x="479580" y="662361"/>
            <a:ext cx="8732154" cy="5533277"/>
          </a:xfrm>
          <a:solidFill>
            <a:schemeClr val="bg1"/>
          </a:solidFill>
        </p:spPr>
        <p:txBody>
          <a:bodyPr>
            <a:noAutofit/>
          </a:bodyPr>
          <a:lstStyle/>
          <a:p>
            <a:pPr marL="0" indent="0">
              <a:buNone/>
              <a:defRPr/>
            </a:pPr>
            <a:endParaRPr lang="en-US" sz="2988" dirty="0">
              <a:latin typeface="Times New Roman" panose="02020603050405020304" pitchFamily="18" charset="0"/>
              <a:cs typeface="Times New Roman" panose="02020603050405020304" pitchFamily="18" charset="0"/>
            </a:endParaRPr>
          </a:p>
          <a:p>
            <a:pPr>
              <a:defRPr/>
            </a:pPr>
            <a:r>
              <a:rPr lang="en-US" sz="2988" b="1" dirty="0">
                <a:latin typeface="Times New Roman" panose="02020603050405020304" pitchFamily="18" charset="0"/>
                <a:cs typeface="Times New Roman" panose="02020603050405020304" pitchFamily="18" charset="0"/>
              </a:rPr>
              <a:t>- </a:t>
            </a:r>
            <a:r>
              <a:rPr lang="en-US" sz="2988" b="1" dirty="0" err="1">
                <a:latin typeface="Times New Roman" panose="02020603050405020304" pitchFamily="18" charset="0"/>
                <a:cs typeface="Times New Roman" panose="02020603050405020304" pitchFamily="18" charset="0"/>
              </a:rPr>
              <a:t>Mở</a:t>
            </a:r>
            <a:r>
              <a:rPr lang="en-US" sz="2988" b="1" dirty="0">
                <a:latin typeface="Times New Roman" panose="02020603050405020304" pitchFamily="18" charset="0"/>
                <a:cs typeface="Times New Roman" panose="02020603050405020304" pitchFamily="18" charset="0"/>
              </a:rPr>
              <a:t> </a:t>
            </a:r>
            <a:r>
              <a:rPr lang="en-US" sz="2988" b="1" dirty="0" err="1">
                <a:latin typeface="Times New Roman" panose="02020603050405020304" pitchFamily="18" charset="0"/>
                <a:cs typeface="Times New Roman" panose="02020603050405020304" pitchFamily="18" charset="0"/>
              </a:rPr>
              <a:t>đoạn</a:t>
            </a:r>
            <a:r>
              <a:rPr lang="en-US" sz="2988" b="1" dirty="0">
                <a:latin typeface="Times New Roman" panose="02020603050405020304" pitchFamily="18" charset="0"/>
                <a:cs typeface="Times New Roman" panose="02020603050405020304" pitchFamily="18" charset="0"/>
              </a:rPr>
              <a:t>: : </a:t>
            </a:r>
            <a:r>
              <a:rPr lang="vi-VN" sz="2988" dirty="0">
                <a:latin typeface="Times New Roman" panose="02020603050405020304" pitchFamily="18" charset="0"/>
                <a:cs typeface="Times New Roman" panose="02020603050405020304" pitchFamily="18" charset="0"/>
              </a:rPr>
              <a:t>giới thiệu nhan đề bài thơ, tên tác giả, và nêu cảm xúc chung của người viết</a:t>
            </a:r>
            <a:r>
              <a:rPr lang="en-US" sz="2988" i="1" dirty="0">
                <a:latin typeface="Times New Roman" panose="02020603050405020304" pitchFamily="18" charset="0"/>
                <a:cs typeface="Times New Roman" panose="02020603050405020304" pitchFamily="18" charset="0"/>
              </a:rPr>
              <a:t>.</a:t>
            </a:r>
            <a:endParaRPr lang="en-US" sz="2988" dirty="0">
              <a:latin typeface="Times New Roman" panose="02020603050405020304" pitchFamily="18" charset="0"/>
              <a:cs typeface="Times New Roman" panose="02020603050405020304" pitchFamily="18" charset="0"/>
            </a:endParaRPr>
          </a:p>
          <a:p>
            <a:pPr>
              <a:defRPr/>
            </a:pPr>
            <a:r>
              <a:rPr lang="en-US" sz="2988" b="1" dirty="0">
                <a:latin typeface="Times New Roman" panose="02020603050405020304" pitchFamily="18" charset="0"/>
                <a:cs typeface="Times New Roman" panose="02020603050405020304" pitchFamily="18" charset="0"/>
              </a:rPr>
              <a:t>- </a:t>
            </a:r>
            <a:r>
              <a:rPr lang="vi-VN" sz="2988" b="1" dirty="0">
                <a:latin typeface="Times New Roman" panose="02020603050405020304" pitchFamily="18" charset="0"/>
                <a:cs typeface="Times New Roman" panose="02020603050405020304" pitchFamily="18" charset="0"/>
              </a:rPr>
              <a:t>Thân đoạn: </a:t>
            </a:r>
            <a:endParaRPr lang="en-US" sz="2988" dirty="0">
              <a:latin typeface="Times New Roman" panose="02020603050405020304" pitchFamily="18" charset="0"/>
              <a:cs typeface="Times New Roman" panose="02020603050405020304" pitchFamily="18" charset="0"/>
            </a:endParaRPr>
          </a:p>
          <a:p>
            <a:pPr marL="0" indent="0">
              <a:buNone/>
              <a:defRPr/>
            </a:pPr>
            <a:r>
              <a:rPr lang="en-US" sz="2988" b="1"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Từ</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ngữ</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thể</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hiện</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được</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cảm</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xúc</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của</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người</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viết</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cũng</a:t>
            </a:r>
            <a:r>
              <a:rPr lang="en-US" sz="2988" dirty="0">
                <a:latin typeface="Times New Roman" panose="02020603050405020304" pitchFamily="18" charset="0"/>
                <a:cs typeface="Times New Roman" panose="02020603050405020304" pitchFamily="18" charset="0"/>
              </a:rPr>
              <a:t> </a:t>
            </a:r>
            <a:r>
              <a:rPr lang="en-US" sz="2988" b="1" dirty="0" err="1">
                <a:latin typeface="Times New Roman" panose="02020603050405020304" pitchFamily="18" charset="0"/>
                <a:cs typeface="Times New Roman" panose="02020603050405020304" pitchFamily="18" charset="0"/>
              </a:rPr>
              <a:t>ngỡ</a:t>
            </a:r>
            <a:r>
              <a:rPr lang="en-US" sz="2988" b="1" dirty="0">
                <a:latin typeface="Times New Roman" panose="02020603050405020304" pitchFamily="18" charset="0"/>
                <a:cs typeface="Times New Roman" panose="02020603050405020304" pitchFamily="18" charset="0"/>
              </a:rPr>
              <a:t> </a:t>
            </a:r>
            <a:r>
              <a:rPr lang="en-US" sz="2988" b="1" dirty="0" err="1">
                <a:latin typeface="Times New Roman" panose="02020603050405020304" pitchFamily="18" charset="0"/>
                <a:cs typeface="Times New Roman" panose="02020603050405020304" pitchFamily="18" charset="0"/>
              </a:rPr>
              <a:t>như</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mình</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đang</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chìm</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vào</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những</a:t>
            </a:r>
            <a:r>
              <a:rPr lang="en-US" sz="2988" dirty="0">
                <a:latin typeface="Times New Roman" panose="02020603050405020304" pitchFamily="18" charset="0"/>
                <a:cs typeface="Times New Roman" panose="02020603050405020304" pitchFamily="18" charset="0"/>
              </a:rPr>
              <a:t> </a:t>
            </a:r>
            <a:r>
              <a:rPr lang="en-US" sz="2988" b="1" dirty="0" err="1">
                <a:latin typeface="Times New Roman" panose="02020603050405020304" pitchFamily="18" charset="0"/>
                <a:cs typeface="Times New Roman" panose="02020603050405020304" pitchFamily="18" charset="0"/>
              </a:rPr>
              <a:t>khát</a:t>
            </a:r>
            <a:r>
              <a:rPr lang="en-US" sz="2988" b="1" dirty="0">
                <a:latin typeface="Times New Roman" panose="02020603050405020304" pitchFamily="18" charset="0"/>
                <a:cs typeface="Times New Roman" panose="02020603050405020304" pitchFamily="18" charset="0"/>
              </a:rPr>
              <a:t> khao</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của</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tuổi</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thơ</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trong</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sáng</a:t>
            </a:r>
            <a:r>
              <a:rPr lang="en-US" sz="2988" dirty="0">
                <a:latin typeface="Times New Roman" panose="02020603050405020304" pitchFamily="18" charset="0"/>
                <a:cs typeface="Times New Roman" panose="02020603050405020304" pitchFamily="18" charset="0"/>
              </a:rPr>
              <a:t>....</a:t>
            </a:r>
          </a:p>
          <a:p>
            <a:pPr marL="0" indent="0">
              <a:buNone/>
              <a:defRPr/>
            </a:pPr>
            <a:r>
              <a:rPr lang="en-US" sz="2988" i="1"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Người</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viết</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nêu</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và</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đánh</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giá</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ý</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nghĩa</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của</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nội</a:t>
            </a:r>
            <a:r>
              <a:rPr lang="en-US" sz="2988" dirty="0">
                <a:latin typeface="Times New Roman" panose="02020603050405020304" pitchFamily="18" charset="0"/>
                <a:cs typeface="Times New Roman" panose="02020603050405020304" pitchFamily="18" charset="0"/>
              </a:rPr>
              <a:t> dung </a:t>
            </a:r>
            <a:r>
              <a:rPr lang="en-US" sz="2988" dirty="0" err="1">
                <a:latin typeface="Times New Roman" panose="02020603050405020304" pitchFamily="18" charset="0"/>
                <a:cs typeface="Times New Roman" panose="02020603050405020304" pitchFamily="18" charset="0"/>
              </a:rPr>
              <a:t>và</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nghệ</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thuật</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bài</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thơ</a:t>
            </a:r>
            <a:r>
              <a:rPr lang="en-US" sz="2988" dirty="0">
                <a:latin typeface="Times New Roman" panose="02020603050405020304" pitchFamily="18" charset="0"/>
                <a:cs typeface="Times New Roman" panose="02020603050405020304" pitchFamily="18" charset="0"/>
              </a:rPr>
              <a:t>.</a:t>
            </a:r>
          </a:p>
          <a:p>
            <a:pPr>
              <a:defRPr/>
            </a:pPr>
            <a:r>
              <a:rPr lang="en-US" sz="2988" dirty="0">
                <a:latin typeface="Times New Roman" panose="02020603050405020304" pitchFamily="18" charset="0"/>
                <a:cs typeface="Times New Roman" panose="02020603050405020304" pitchFamily="18" charset="0"/>
              </a:rPr>
              <a:t> </a:t>
            </a:r>
            <a:r>
              <a:rPr lang="en-US" sz="2988" b="1" dirty="0">
                <a:latin typeface="Times New Roman" panose="02020603050405020304" pitchFamily="18" charset="0"/>
                <a:cs typeface="Times New Roman" panose="02020603050405020304" pitchFamily="18" charset="0"/>
              </a:rPr>
              <a:t>- </a:t>
            </a:r>
            <a:r>
              <a:rPr lang="en-US" sz="2988" b="1" dirty="0" err="1">
                <a:latin typeface="Times New Roman" panose="02020603050405020304" pitchFamily="18" charset="0"/>
                <a:cs typeface="Times New Roman" panose="02020603050405020304" pitchFamily="18" charset="0"/>
              </a:rPr>
              <a:t>Kết</a:t>
            </a:r>
            <a:r>
              <a:rPr lang="en-US" sz="2988" b="1" dirty="0">
                <a:latin typeface="Times New Roman" panose="02020603050405020304" pitchFamily="18" charset="0"/>
                <a:cs typeface="Times New Roman" panose="02020603050405020304" pitchFamily="18" charset="0"/>
              </a:rPr>
              <a:t> </a:t>
            </a:r>
            <a:r>
              <a:rPr lang="en-US" sz="2988" b="1" dirty="0" err="1">
                <a:latin typeface="Times New Roman" panose="02020603050405020304" pitchFamily="18" charset="0"/>
                <a:cs typeface="Times New Roman" panose="02020603050405020304" pitchFamily="18" charset="0"/>
              </a:rPr>
              <a:t>đoạn</a:t>
            </a:r>
            <a:r>
              <a:rPr lang="en-US" sz="2988" b="1" dirty="0">
                <a:latin typeface="Times New Roman" panose="02020603050405020304" pitchFamily="18" charset="0"/>
                <a:cs typeface="Times New Roman" panose="02020603050405020304" pitchFamily="18" charset="0"/>
              </a:rPr>
              <a:t>:</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Khái</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quát</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cảm</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xúc</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chung</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của</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người</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viết</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về</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bài</a:t>
            </a:r>
            <a:r>
              <a:rPr lang="en-US" sz="2988" dirty="0">
                <a:latin typeface="Times New Roman" panose="02020603050405020304" pitchFamily="18" charset="0"/>
                <a:cs typeface="Times New Roman" panose="02020603050405020304" pitchFamily="18" charset="0"/>
              </a:rPr>
              <a:t> </a:t>
            </a:r>
            <a:r>
              <a:rPr lang="en-US" sz="2988" dirty="0" err="1">
                <a:latin typeface="Times New Roman" panose="02020603050405020304" pitchFamily="18" charset="0"/>
                <a:cs typeface="Times New Roman" panose="02020603050405020304" pitchFamily="18" charset="0"/>
              </a:rPr>
              <a:t>thơ</a:t>
            </a:r>
            <a:r>
              <a:rPr lang="en-US" sz="2988" dirty="0">
                <a:latin typeface="Times New Roman" panose="02020603050405020304" pitchFamily="18" charset="0"/>
                <a:cs typeface="Times New Roman" panose="02020603050405020304" pitchFamily="18" charset="0"/>
              </a:rPr>
              <a:t>.</a:t>
            </a:r>
          </a:p>
          <a:p>
            <a:pPr>
              <a:defRPr/>
            </a:pPr>
            <a:endParaRPr lang="en-US" sz="2988"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Click="0" advTm="3000"/>
    </mc:Choice>
    <mc:Fallback>
      <p:transition spd="slow" advClick="0" advTm="3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93A5F7-DF16-A7D8-C3C2-B0F61870F156}"/>
              </a:ext>
            </a:extLst>
          </p:cNvPr>
          <p:cNvSpPr>
            <a:spLocks noGrp="1"/>
          </p:cNvSpPr>
          <p:nvPr>
            <p:ph idx="1"/>
          </p:nvPr>
        </p:nvSpPr>
        <p:spPr>
          <a:xfrm>
            <a:off x="380178" y="258033"/>
            <a:ext cx="9023467" cy="3916723"/>
          </a:xfrm>
        </p:spPr>
        <p:txBody>
          <a:bodyPr>
            <a:noAutofit/>
          </a:bodyPr>
          <a:lstStyle/>
          <a:p>
            <a:pPr>
              <a:buFont typeface="Arial" panose="020B0604020202020204" pitchFamily="34" charset="0"/>
              <a:buChar char="•"/>
              <a:defRPr/>
            </a:pPr>
            <a:r>
              <a:rPr lang="en-US" sz="3785" b="1" dirty="0" err="1">
                <a:latin typeface="Times New Roman" panose="02020603050405020304" pitchFamily="18" charset="0"/>
                <a:cs typeface="Times New Roman" panose="02020603050405020304" pitchFamily="18" charset="0"/>
              </a:rPr>
              <a:t>Lưu</a:t>
            </a:r>
            <a:r>
              <a:rPr lang="en-US" sz="3785" b="1" dirty="0">
                <a:latin typeface="Times New Roman" panose="02020603050405020304" pitchFamily="18" charset="0"/>
                <a:cs typeface="Times New Roman" panose="02020603050405020304" pitchFamily="18" charset="0"/>
              </a:rPr>
              <a:t> </a:t>
            </a:r>
            <a:r>
              <a:rPr lang="en-US" sz="3785" b="1" dirty="0" err="1">
                <a:latin typeface="Times New Roman" panose="02020603050405020304" pitchFamily="18" charset="0"/>
                <a:cs typeface="Times New Roman" panose="02020603050405020304" pitchFamily="18" charset="0"/>
              </a:rPr>
              <a:t>ý</a:t>
            </a:r>
            <a:r>
              <a:rPr lang="en-US" sz="3785" b="1" dirty="0">
                <a:latin typeface="Times New Roman" panose="02020603050405020304" pitchFamily="18" charset="0"/>
                <a:cs typeface="Times New Roman" panose="02020603050405020304" pitchFamily="18" charset="0"/>
              </a:rPr>
              <a:t>: </a:t>
            </a:r>
          </a:p>
          <a:p>
            <a:pPr marL="0" indent="0">
              <a:buNone/>
              <a:defRPr/>
            </a:pPr>
            <a:r>
              <a:rPr lang="en-US" sz="3785" b="1"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Đọc</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kĩ</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để</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hiểu</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nội</a:t>
            </a:r>
            <a:r>
              <a:rPr lang="en-US" sz="3785" dirty="0">
                <a:latin typeface="Times New Roman" panose="02020603050405020304" pitchFamily="18" charset="0"/>
                <a:cs typeface="Times New Roman" panose="02020603050405020304" pitchFamily="18" charset="0"/>
              </a:rPr>
              <a:t> dung </a:t>
            </a:r>
            <a:r>
              <a:rPr lang="en-US" sz="3785" dirty="0" err="1">
                <a:latin typeface="Times New Roman" panose="02020603050405020304" pitchFamily="18" charset="0"/>
                <a:cs typeface="Times New Roman" panose="02020603050405020304" pitchFamily="18" charset="0"/>
              </a:rPr>
              <a:t>và</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nắm</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được</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những</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nét</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đặc</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sắc</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về</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nghệ</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thuật</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của</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bài</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thơ</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Từ</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đó</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Dẫn</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ra</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một</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khố</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thơ</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đoạn</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thơ</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hoặc</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yếu</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tô</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nghệ</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thuật</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đặc</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sắc</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trong</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bài</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thơ</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gây</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ấn</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tượng</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gợi</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cảm</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xúc</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cho</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em</a:t>
            </a:r>
            <a:r>
              <a:rPr lang="en-US" sz="3785" dirty="0">
                <a:latin typeface="Times New Roman" panose="02020603050405020304" pitchFamily="18" charset="0"/>
                <a:cs typeface="Times New Roman" panose="02020603050405020304" pitchFamily="18" charset="0"/>
              </a:rPr>
              <a:t>.</a:t>
            </a:r>
          </a:p>
          <a:p>
            <a:pPr marL="0" indent="0">
              <a:buNone/>
              <a:defRPr/>
            </a:pPr>
            <a:r>
              <a:rPr lang="en-US" sz="3785" dirty="0">
                <a:latin typeface="Times New Roman" panose="02020603050405020304" pitchFamily="18" charset="0"/>
                <a:cs typeface="Times New Roman" panose="02020603050405020304" pitchFamily="18" charset="0"/>
              </a:rPr>
              <a:t>- Khi </a:t>
            </a:r>
            <a:r>
              <a:rPr lang="en-US" sz="3785" dirty="0" err="1">
                <a:latin typeface="Times New Roman" panose="02020603050405020304" pitchFamily="18" charset="0"/>
                <a:cs typeface="Times New Roman" panose="02020603050405020304" pitchFamily="18" charset="0"/>
              </a:rPr>
              <a:t>viết</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đoạn</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văn</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cần</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nêu</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rõ</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Yếu</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tố</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nào</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nội</a:t>
            </a:r>
            <a:r>
              <a:rPr lang="en-US" sz="3785" dirty="0">
                <a:latin typeface="Times New Roman" panose="02020603050405020304" pitchFamily="18" charset="0"/>
                <a:cs typeface="Times New Roman" panose="02020603050405020304" pitchFamily="18" charset="0"/>
              </a:rPr>
              <a:t> dung, </a:t>
            </a:r>
            <a:r>
              <a:rPr lang="en-US" sz="3785" dirty="0" err="1">
                <a:latin typeface="Times New Roman" panose="02020603050405020304" pitchFamily="18" charset="0"/>
                <a:cs typeface="Times New Roman" panose="02020603050405020304" pitchFamily="18" charset="0"/>
              </a:rPr>
              <a:t>nghệ</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thuật</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của</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bài</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thơ</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đã</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tạo</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cho</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em</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cảm</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xúc</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Đó</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là</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cảm</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xúc</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như</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thế</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nào</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Vì</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sao</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em</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có</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cảm</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xúc</a:t>
            </a:r>
            <a:r>
              <a:rPr lang="en-US" sz="3785" dirty="0">
                <a:latin typeface="Times New Roman" panose="02020603050405020304" pitchFamily="18" charset="0"/>
                <a:cs typeface="Times New Roman" panose="02020603050405020304" pitchFamily="18" charset="0"/>
              </a:rPr>
              <a:t> </a:t>
            </a:r>
            <a:r>
              <a:rPr lang="en-US" sz="3785" dirty="0" err="1">
                <a:latin typeface="Times New Roman" panose="02020603050405020304" pitchFamily="18" charset="0"/>
                <a:cs typeface="Times New Roman" panose="02020603050405020304" pitchFamily="18" charset="0"/>
              </a:rPr>
              <a:t>đó</a:t>
            </a:r>
            <a:r>
              <a:rPr lang="en-US" sz="3785" dirty="0">
                <a:latin typeface="Times New Roman" panose="02020603050405020304" pitchFamily="18" charset="0"/>
                <a:cs typeface="Times New Roman" panose="02020603050405020304" pitchFamily="18" charset="0"/>
              </a:rPr>
              <a:t>?...</a:t>
            </a:r>
          </a:p>
          <a:p>
            <a:pPr>
              <a:defRPr/>
            </a:pPr>
            <a:endParaRPr lang="en-US" sz="3785"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Click="0" advTm="3000"/>
    </mc:Choice>
    <mc:Fallback>
      <p:transition spd="slow" advClick="0" advTm="300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A3CEC-7BCB-E11B-D27E-27F0400A8743}"/>
              </a:ext>
            </a:extLst>
          </p:cNvPr>
          <p:cNvSpPr>
            <a:spLocks noGrp="1"/>
          </p:cNvSpPr>
          <p:nvPr>
            <p:ph type="title"/>
          </p:nvPr>
        </p:nvSpPr>
        <p:spPr>
          <a:xfrm>
            <a:off x="355340" y="198766"/>
            <a:ext cx="7682349" cy="827234"/>
          </a:xfrm>
        </p:spPr>
        <p:txBody>
          <a:bodyPr>
            <a:normAutofit fontScale="90000"/>
          </a:bodyPr>
          <a:lstStyle/>
          <a:p>
            <a:pPr>
              <a:defRPr/>
            </a:pPr>
            <a:r>
              <a:rPr lang="en-US" b="1" dirty="0"/>
              <a:t>2: Thực hành viết theo các bước</a:t>
            </a:r>
            <a:br>
              <a:rPr lang="en-US" dirty="0"/>
            </a:br>
            <a:endParaRPr lang="en-US" dirty="0"/>
          </a:p>
        </p:txBody>
      </p:sp>
      <p:sp>
        <p:nvSpPr>
          <p:cNvPr id="3" name="Content Placeholder 2">
            <a:extLst>
              <a:ext uri="{FF2B5EF4-FFF2-40B4-BE49-F238E27FC236}">
                <a16:creationId xmlns:a16="http://schemas.microsoft.com/office/drawing/2014/main" id="{0452A658-0D6E-2BC9-4A91-27648DE3E4F3}"/>
              </a:ext>
            </a:extLst>
          </p:cNvPr>
          <p:cNvSpPr>
            <a:spLocks noGrp="1"/>
          </p:cNvSpPr>
          <p:nvPr>
            <p:ph idx="1"/>
          </p:nvPr>
        </p:nvSpPr>
        <p:spPr>
          <a:xfrm>
            <a:off x="355340" y="1158128"/>
            <a:ext cx="9341816" cy="3275617"/>
          </a:xfrm>
        </p:spPr>
        <p:txBody>
          <a:bodyPr>
            <a:normAutofit/>
          </a:bodyPr>
          <a:lstStyle/>
          <a:p>
            <a:pPr marL="0" indent="0" algn="just">
              <a:buNone/>
              <a:defRPr/>
            </a:pPr>
            <a:r>
              <a:rPr lang="en-US" sz="3785" i="1" dirty="0" err="1">
                <a:latin typeface="Times New Roman" panose="02020603050405020304" pitchFamily="18" charset="0"/>
                <a:cs typeface="Times New Roman" panose="02020603050405020304" pitchFamily="18" charset="0"/>
              </a:rPr>
              <a:t>Hãv</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viết</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đoạn</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văn</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nêu</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cảm</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xúc</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của</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em</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sau</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khi</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đọc</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một</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trong</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các</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bài</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thơ</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Những</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cánh</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buồm</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Hoàng</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Trung</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Thông</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Mãv</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và</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sóng</a:t>
            </a:r>
            <a:r>
              <a:rPr lang="en-US" sz="3785" i="1" dirty="0">
                <a:latin typeface="Times New Roman" panose="02020603050405020304" pitchFamily="18" charset="0"/>
                <a:cs typeface="Times New Roman" panose="02020603050405020304" pitchFamily="18" charset="0"/>
              </a:rPr>
              <a:t>" (Ta-go), “</a:t>
            </a:r>
            <a:r>
              <a:rPr lang="en-US" sz="3785" i="1" dirty="0" err="1">
                <a:latin typeface="Times New Roman" panose="02020603050405020304" pitchFamily="18" charset="0"/>
                <a:cs typeface="Times New Roman" panose="02020603050405020304" pitchFamily="18" charset="0"/>
              </a:rPr>
              <a:t>Mẹ</a:t>
            </a:r>
            <a:r>
              <a:rPr lang="en-US" sz="3785" i="1" dirty="0">
                <a:latin typeface="Times New Roman" panose="02020603050405020304" pitchFamily="18" charset="0"/>
                <a:cs typeface="Times New Roman" panose="02020603050405020304" pitchFamily="18" charset="0"/>
              </a:rPr>
              <a:t> </a:t>
            </a:r>
            <a:r>
              <a:rPr lang="en-US" sz="3785" i="1" dirty="0" err="1">
                <a:latin typeface="Times New Roman" panose="02020603050405020304" pitchFamily="18" charset="0"/>
                <a:cs typeface="Times New Roman" panose="02020603050405020304" pitchFamily="18" charset="0"/>
              </a:rPr>
              <a:t>và</a:t>
            </a:r>
            <a:r>
              <a:rPr lang="en-US" sz="3785" i="1" dirty="0">
                <a:latin typeface="Times New Roman" panose="02020603050405020304" pitchFamily="18" charset="0"/>
                <a:cs typeface="Times New Roman" panose="02020603050405020304" pitchFamily="18" charset="0"/>
              </a:rPr>
              <a:t> qua" (</a:t>
            </a:r>
            <a:r>
              <a:rPr lang="en-US" sz="3785" i="1" dirty="0" err="1">
                <a:latin typeface="Times New Roman" panose="02020603050405020304" pitchFamily="18" charset="0"/>
                <a:cs typeface="Times New Roman" panose="02020603050405020304" pitchFamily="18" charset="0"/>
              </a:rPr>
              <a:t>Nguyên</a:t>
            </a:r>
            <a:r>
              <a:rPr lang="en-US" sz="3785" i="1" dirty="0">
                <a:latin typeface="Times New Roman" panose="02020603050405020304" pitchFamily="18" charset="0"/>
                <a:cs typeface="Times New Roman" panose="02020603050405020304" pitchFamily="18" charset="0"/>
              </a:rPr>
              <a:t> Khoa </a:t>
            </a:r>
            <a:r>
              <a:rPr lang="en-US" sz="3785" i="1" dirty="0" err="1">
                <a:latin typeface="Times New Roman" panose="02020603050405020304" pitchFamily="18" charset="0"/>
                <a:cs typeface="Times New Roman" panose="02020603050405020304" pitchFamily="18" charset="0"/>
              </a:rPr>
              <a:t>Điểm</a:t>
            </a:r>
            <a:r>
              <a:rPr lang="en-US" sz="3785" i="1" dirty="0">
                <a:latin typeface="Times New Roman" panose="02020603050405020304" pitchFamily="18" charset="0"/>
                <a:cs typeface="Times New Roman" panose="02020603050405020304" pitchFamily="18" charset="0"/>
              </a:rPr>
              <a:t>).</a:t>
            </a:r>
            <a:endParaRPr lang="en-US" sz="3785" dirty="0">
              <a:latin typeface="Times New Roman" panose="02020603050405020304" pitchFamily="18" charset="0"/>
              <a:cs typeface="Times New Roman" panose="02020603050405020304" pitchFamily="18" charset="0"/>
            </a:endParaRPr>
          </a:p>
          <a:p>
            <a:pPr algn="just">
              <a:defRPr/>
            </a:pPr>
            <a:endParaRPr lang="en-US" sz="3785"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Click="0" advTm="3000"/>
    </mc:Choice>
    <mc:Fallback>
      <p:transition spd="slow" advClick="0" advTm="300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2C2B90-9BE1-567E-375C-80FF498192BB}"/>
              </a:ext>
            </a:extLst>
          </p:cNvPr>
          <p:cNvSpPr>
            <a:spLocks noGrp="1"/>
          </p:cNvSpPr>
          <p:nvPr>
            <p:ph idx="1"/>
          </p:nvPr>
        </p:nvSpPr>
        <p:spPr>
          <a:xfrm>
            <a:off x="391281" y="244044"/>
            <a:ext cx="9034941" cy="6030766"/>
          </a:xfrm>
          <a:solidFill>
            <a:schemeClr val="bg1">
              <a:lumMod val="95000"/>
            </a:schemeClr>
          </a:solidFill>
        </p:spPr>
        <p:txBody>
          <a:bodyPr>
            <a:noAutofit/>
          </a:bodyPr>
          <a:lstStyle/>
          <a:p>
            <a:pPr marL="0" indent="0">
              <a:buNone/>
              <a:defRPr/>
            </a:pPr>
            <a:r>
              <a:rPr lang="en-US" sz="2500" b="1" dirty="0">
                <a:solidFill>
                  <a:srgbClr val="FF0000"/>
                </a:solidFill>
                <a:latin typeface="Times New Roman" panose="02020603050405020304" pitchFamily="18" charset="0"/>
                <a:cs typeface="Times New Roman" panose="02020603050405020304" pitchFamily="18" charset="0"/>
              </a:rPr>
              <a:t>3.  </a:t>
            </a:r>
            <a:r>
              <a:rPr lang="en-US" sz="2500" b="1" dirty="0" err="1">
                <a:solidFill>
                  <a:srgbClr val="FF0000"/>
                </a:solidFill>
                <a:latin typeface="Times New Roman" panose="02020603050405020304" pitchFamily="18" charset="0"/>
                <a:cs typeface="Times New Roman" panose="02020603050405020304" pitchFamily="18" charset="0"/>
              </a:rPr>
              <a:t>Kiểm</a:t>
            </a:r>
            <a:r>
              <a:rPr lang="en-US" sz="2500" b="1" dirty="0">
                <a:solidFill>
                  <a:srgbClr val="FF0000"/>
                </a:solidFill>
                <a:latin typeface="Times New Roman" panose="02020603050405020304" pitchFamily="18" charset="0"/>
                <a:cs typeface="Times New Roman" panose="02020603050405020304" pitchFamily="18" charset="0"/>
              </a:rPr>
              <a:t> </a:t>
            </a:r>
            <a:r>
              <a:rPr lang="en-US" sz="2500" b="1" dirty="0" err="1">
                <a:solidFill>
                  <a:srgbClr val="FF0000"/>
                </a:solidFill>
                <a:latin typeface="Times New Roman" panose="02020603050405020304" pitchFamily="18" charset="0"/>
                <a:cs typeface="Times New Roman" panose="02020603050405020304" pitchFamily="18" charset="0"/>
              </a:rPr>
              <a:t>tra</a:t>
            </a:r>
            <a:r>
              <a:rPr lang="en-US" sz="2500" b="1" dirty="0">
                <a:solidFill>
                  <a:srgbClr val="FF0000"/>
                </a:solidFill>
                <a:latin typeface="Times New Roman" panose="02020603050405020304" pitchFamily="18" charset="0"/>
                <a:cs typeface="Times New Roman" panose="02020603050405020304" pitchFamily="18" charset="0"/>
              </a:rPr>
              <a:t> </a:t>
            </a:r>
            <a:r>
              <a:rPr lang="en-US" sz="2500" b="1" dirty="0" err="1">
                <a:solidFill>
                  <a:srgbClr val="FF0000"/>
                </a:solidFill>
                <a:latin typeface="Times New Roman" panose="02020603050405020304" pitchFamily="18" charset="0"/>
                <a:cs typeface="Times New Roman" panose="02020603050405020304" pitchFamily="18" charset="0"/>
              </a:rPr>
              <a:t>và</a:t>
            </a:r>
            <a:r>
              <a:rPr lang="en-US" sz="2500" b="1" dirty="0">
                <a:solidFill>
                  <a:srgbClr val="FF0000"/>
                </a:solidFill>
                <a:latin typeface="Times New Roman" panose="02020603050405020304" pitchFamily="18" charset="0"/>
                <a:cs typeface="Times New Roman" panose="02020603050405020304" pitchFamily="18" charset="0"/>
              </a:rPr>
              <a:t> </a:t>
            </a:r>
            <a:r>
              <a:rPr lang="en-US" sz="2500" b="1" dirty="0" err="1">
                <a:solidFill>
                  <a:srgbClr val="FF0000"/>
                </a:solidFill>
                <a:latin typeface="Times New Roman" panose="02020603050405020304" pitchFamily="18" charset="0"/>
                <a:cs typeface="Times New Roman" panose="02020603050405020304" pitchFamily="18" charset="0"/>
              </a:rPr>
              <a:t>chỉnh</a:t>
            </a:r>
            <a:r>
              <a:rPr lang="en-US" sz="2500" b="1" dirty="0">
                <a:solidFill>
                  <a:srgbClr val="FF0000"/>
                </a:solidFill>
                <a:latin typeface="Times New Roman" panose="02020603050405020304" pitchFamily="18" charset="0"/>
                <a:cs typeface="Times New Roman" panose="02020603050405020304" pitchFamily="18" charset="0"/>
              </a:rPr>
              <a:t> </a:t>
            </a:r>
            <a:r>
              <a:rPr lang="en-US" sz="2500" b="1" dirty="0" err="1">
                <a:solidFill>
                  <a:srgbClr val="FF0000"/>
                </a:solidFill>
                <a:latin typeface="Times New Roman" panose="02020603050405020304" pitchFamily="18" charset="0"/>
                <a:cs typeface="Times New Roman" panose="02020603050405020304" pitchFamily="18" charset="0"/>
              </a:rPr>
              <a:t>sửa</a:t>
            </a:r>
            <a:endParaRPr lang="en-US" sz="2500" b="1" dirty="0">
              <a:solidFill>
                <a:srgbClr val="FF0000"/>
              </a:solidFill>
              <a:latin typeface="Times New Roman" panose="02020603050405020304" pitchFamily="18" charset="0"/>
              <a:cs typeface="Times New Roman" panose="02020603050405020304" pitchFamily="18" charset="0"/>
            </a:endParaRPr>
          </a:p>
          <a:p>
            <a:pPr marL="0" indent="0">
              <a:buNone/>
              <a:defRPr/>
            </a:pPr>
            <a:r>
              <a:rPr lang="en-US" sz="2500" b="1" dirty="0" err="1">
                <a:latin typeface="Times New Roman" panose="02020603050405020304" pitchFamily="18" charset="0"/>
                <a:cs typeface="Times New Roman" panose="02020603050405020304" pitchFamily="18" charset="0"/>
              </a:rPr>
              <a:t>Bước</a:t>
            </a:r>
            <a:r>
              <a:rPr lang="en-US" sz="2500" b="1" dirty="0">
                <a:latin typeface="Times New Roman" panose="02020603050405020304" pitchFamily="18" charset="0"/>
                <a:cs typeface="Times New Roman" panose="02020603050405020304" pitchFamily="18" charset="0"/>
              </a:rPr>
              <a:t> 1: </a:t>
            </a:r>
            <a:r>
              <a:rPr lang="en-US" sz="2500" b="1" dirty="0" err="1">
                <a:latin typeface="Times New Roman" panose="02020603050405020304" pitchFamily="18" charset="0"/>
                <a:cs typeface="Times New Roman" panose="02020603050405020304" pitchFamily="18" charset="0"/>
              </a:rPr>
              <a:t>Lựa</a:t>
            </a:r>
            <a:r>
              <a:rPr lang="en-US" sz="2500" b="1" dirty="0">
                <a:latin typeface="Times New Roman" panose="02020603050405020304" pitchFamily="18" charset="0"/>
                <a:cs typeface="Times New Roman" panose="02020603050405020304" pitchFamily="18" charset="0"/>
              </a:rPr>
              <a:t> </a:t>
            </a:r>
            <a:r>
              <a:rPr lang="en-US" sz="2500" b="1" dirty="0" err="1">
                <a:latin typeface="Times New Roman" panose="02020603050405020304" pitchFamily="18" charset="0"/>
                <a:cs typeface="Times New Roman" panose="02020603050405020304" pitchFamily="18" charset="0"/>
              </a:rPr>
              <a:t>chọn</a:t>
            </a:r>
            <a:r>
              <a:rPr lang="en-US" sz="2500" b="1" dirty="0">
                <a:latin typeface="Times New Roman" panose="02020603050405020304" pitchFamily="18" charset="0"/>
                <a:cs typeface="Times New Roman" panose="02020603050405020304" pitchFamily="18" charset="0"/>
              </a:rPr>
              <a:t> </a:t>
            </a:r>
            <a:r>
              <a:rPr lang="en-US" sz="2500" b="1" dirty="0" err="1">
                <a:latin typeface="Times New Roman" panose="02020603050405020304" pitchFamily="18" charset="0"/>
                <a:cs typeface="Times New Roman" panose="02020603050405020304" pitchFamily="18" charset="0"/>
              </a:rPr>
              <a:t>bài</a:t>
            </a:r>
            <a:r>
              <a:rPr lang="en-US" sz="2500" b="1" dirty="0">
                <a:latin typeface="Times New Roman" panose="02020603050405020304" pitchFamily="18" charset="0"/>
                <a:cs typeface="Times New Roman" panose="02020603050405020304" pitchFamily="18" charset="0"/>
              </a:rPr>
              <a:t> </a:t>
            </a:r>
            <a:r>
              <a:rPr lang="en-US" sz="2500" b="1" dirty="0" err="1">
                <a:latin typeface="Times New Roman" panose="02020603050405020304" pitchFamily="18" charset="0"/>
                <a:cs typeface="Times New Roman" panose="02020603050405020304" pitchFamily="18" charset="0"/>
              </a:rPr>
              <a:t>thơ</a:t>
            </a:r>
            <a:endParaRPr lang="en-US" sz="2500" dirty="0">
              <a:latin typeface="Times New Roman" panose="02020603050405020304" pitchFamily="18" charset="0"/>
              <a:cs typeface="Times New Roman" panose="02020603050405020304" pitchFamily="18" charset="0"/>
            </a:endParaRPr>
          </a:p>
          <a:p>
            <a:pPr marL="0" indent="0">
              <a:buNone/>
              <a:defRPr/>
            </a:pPr>
            <a:r>
              <a:rPr lang="en-US" sz="2500" b="1" dirty="0">
                <a:latin typeface="Times New Roman" panose="02020603050405020304" pitchFamily="18" charset="0"/>
                <a:cs typeface="Times New Roman" panose="02020603050405020304" pitchFamily="18" charset="0"/>
              </a:rPr>
              <a:t>+ </a:t>
            </a:r>
            <a:r>
              <a:rPr lang="en-US" sz="2500" dirty="0">
                <a:latin typeface="Times New Roman" panose="02020603050405020304" pitchFamily="18" charset="0"/>
                <a:cs typeface="Times New Roman" panose="02020603050405020304" pitchFamily="18" charset="0"/>
              </a:rPr>
              <a:t>X</a:t>
            </a:r>
            <a:r>
              <a:rPr lang="vi-VN" sz="2500" dirty="0">
                <a:latin typeface="Times New Roman" panose="02020603050405020304" pitchFamily="18" charset="0"/>
                <a:cs typeface="Times New Roman" panose="02020603050405020304" pitchFamily="18" charset="0"/>
              </a:rPr>
              <a:t>ác định mục đích viết: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ghi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lại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cảm</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xúc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về</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một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bài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thơ</a:t>
            </a:r>
            <a:r>
              <a:rPr lang="en-US" sz="2500" dirty="0">
                <a:latin typeface="Times New Roman" panose="02020603050405020304" pitchFamily="18" charset="0"/>
                <a:cs typeface="Times New Roman" panose="02020603050405020304" pitchFamily="18" charset="0"/>
              </a:rPr>
              <a:t>.</a:t>
            </a:r>
          </a:p>
          <a:p>
            <a:pPr marL="0" indent="0">
              <a:buNone/>
              <a:defRPr/>
            </a:pP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Đối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tượng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mà</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bài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viết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hướng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đến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thầy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cô</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bạn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bè</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những</a:t>
            </a:r>
            <a:r>
              <a:rPr lang="en-US" sz="2500" dirty="0">
                <a:latin typeface="Times New Roman" panose="02020603050405020304" pitchFamily="18" charset="0"/>
                <a:cs typeface="Times New Roman" panose="02020603050405020304" pitchFamily="18" charset="0"/>
              </a:rPr>
              <a:t> ai </a:t>
            </a:r>
            <a:r>
              <a:rPr lang="en-US" sz="2500" dirty="0" err="1">
                <a:latin typeface="Times New Roman" panose="02020603050405020304" pitchFamily="18" charset="0"/>
                <a:cs typeface="Times New Roman" panose="02020603050405020304" pitchFamily="18" charset="0"/>
              </a:rPr>
              <a:t>quan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tâm</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đến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cái</a:t>
            </a:r>
            <a:r>
              <a:rPr lang="en-US" sz="2500" dirty="0">
                <a:latin typeface="Times New Roman" panose="02020603050405020304" pitchFamily="18" charset="0"/>
                <a:cs typeface="Times New Roman" panose="02020603050405020304" pitchFamily="18" charset="0"/>
              </a:rPr>
              <a:t> hay, </a:t>
            </a:r>
            <a:r>
              <a:rPr lang="en-US" sz="2500" dirty="0" err="1">
                <a:latin typeface="Times New Roman" panose="02020603050405020304" pitchFamily="18" charset="0"/>
                <a:cs typeface="Times New Roman" panose="02020603050405020304" pitchFamily="18" charset="0"/>
              </a:rPr>
              <a:t>cái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đẹp</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cuả</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một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bài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thơ</a:t>
            </a:r>
            <a:r>
              <a:rPr lang="en-US" sz="2500" dirty="0">
                <a:latin typeface="Times New Roman" panose="02020603050405020304" pitchFamily="18" charset="0"/>
                <a:cs typeface="Times New Roman" panose="02020603050405020304" pitchFamily="18" charset="0"/>
              </a:rPr>
              <a:t>.</a:t>
            </a:r>
          </a:p>
          <a:p>
            <a:pPr marL="0" indent="0">
              <a:buNone/>
              <a:defRPr/>
            </a:pP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Lựa</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chọn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bài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thơ</a:t>
            </a:r>
            <a:endParaRPr lang="en-US" sz="2500" dirty="0">
              <a:latin typeface="Times New Roman" panose="02020603050405020304" pitchFamily="18" charset="0"/>
              <a:cs typeface="Times New Roman" panose="02020603050405020304" pitchFamily="18" charset="0"/>
            </a:endParaRPr>
          </a:p>
          <a:p>
            <a:pPr marL="0" indent="0">
              <a:buNone/>
              <a:defRPr/>
            </a:pPr>
            <a:r>
              <a:rPr lang="en-US" sz="2500" b="1" dirty="0">
                <a:latin typeface="Times New Roman" panose="02020603050405020304" pitchFamily="18" charset="0"/>
                <a:cs typeface="Times New Roman" panose="02020603050405020304" pitchFamily="18" charset="0"/>
              </a:rPr>
              <a:t>B</a:t>
            </a:r>
            <a:r>
              <a:rPr lang="vi-VN" sz="2500" b="1" dirty="0">
                <a:latin typeface="Times New Roman" panose="02020603050405020304" pitchFamily="18" charset="0"/>
                <a:cs typeface="Times New Roman" panose="02020603050405020304" pitchFamily="18" charset="0"/>
              </a:rPr>
              <a:t>ước 2:</a:t>
            </a:r>
            <a:r>
              <a:rPr lang="vi-VN" sz="2500" dirty="0">
                <a:latin typeface="Times New Roman" panose="02020603050405020304" pitchFamily="18" charset="0"/>
                <a:cs typeface="Times New Roman" panose="02020603050405020304" pitchFamily="18" charset="0"/>
              </a:rPr>
              <a:t> </a:t>
            </a:r>
            <a:r>
              <a:rPr lang="vi-VN" sz="2500" b="1" dirty="0">
                <a:latin typeface="Times New Roman" panose="02020603050405020304" pitchFamily="18" charset="0"/>
                <a:cs typeface="Times New Roman" panose="02020603050405020304" pitchFamily="18" charset="0"/>
              </a:rPr>
              <a:t>Tìm ý </a:t>
            </a:r>
            <a:endParaRPr lang="en-US" sz="2500" dirty="0">
              <a:latin typeface="Times New Roman" panose="02020603050405020304" pitchFamily="18" charset="0"/>
              <a:cs typeface="Times New Roman" panose="02020603050405020304" pitchFamily="18" charset="0"/>
            </a:endParaRPr>
          </a:p>
          <a:p>
            <a:pPr marL="0" indent="0">
              <a:buNone/>
              <a:defRPr/>
            </a:pP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Bài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thơ</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viết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về</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điều</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gì</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Em</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thấy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ấn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tượng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nhất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với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yếu</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tố</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nào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trong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bài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thơ</a:t>
            </a:r>
            <a:r>
              <a:rPr lang="en-US" sz="2500" dirty="0">
                <a:latin typeface="Times New Roman" panose="02020603050405020304" pitchFamily="18" charset="0"/>
                <a:cs typeface="Times New Roman" panose="02020603050405020304" pitchFamily="18" charset="0"/>
              </a:rPr>
              <a:t>?</a:t>
            </a:r>
          </a:p>
          <a:p>
            <a:pPr marL="0" indent="0">
              <a:buNone/>
              <a:defRPr/>
            </a:pP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Yếu</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tố</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ấy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đặc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sắc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như</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thế</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nào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về</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nội</a:t>
            </a:r>
            <a:r>
              <a:rPr lang="en-US" sz="2500" dirty="0">
                <a:latin typeface="Times New Roman" panose="02020603050405020304" pitchFamily="18" charset="0"/>
                <a:cs typeface="Times New Roman" panose="02020603050405020304" pitchFamily="18" charset="0"/>
              </a:rPr>
              <a:t> dung </a:t>
            </a:r>
            <a:r>
              <a:rPr lang="en-US" sz="2500" dirty="0" err="1">
                <a:latin typeface="Times New Roman" panose="02020603050405020304" pitchFamily="18" charset="0"/>
                <a:cs typeface="Times New Roman" panose="02020603050405020304" pitchFamily="18" charset="0"/>
              </a:rPr>
              <a:t>hoặc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nghệ</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thuật</a:t>
            </a:r>
            <a:r>
              <a:rPr lang="en-US" sz="2500" dirty="0">
                <a:latin typeface="Times New Roman" panose="02020603050405020304" pitchFamily="18" charset="0"/>
                <a:cs typeface="Times New Roman" panose="02020603050405020304" pitchFamily="18" charset="0"/>
              </a:rPr>
              <a:t>)?</a:t>
            </a:r>
          </a:p>
          <a:p>
            <a:pPr marL="0" indent="0">
              <a:buNone/>
              <a:defRPr/>
            </a:pP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Yếu</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tố</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ấy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đã</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mang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lại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em</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những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cảm</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xúc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gì</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Vì</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sao</a:t>
            </a:r>
            <a:r>
              <a:rPr lang="en-US" sz="2500" dirty="0">
                <a:latin typeface="Times New Roman" panose="02020603050405020304" pitchFamily="18" charset="0"/>
                <a:cs typeface="Times New Roman" panose="02020603050405020304" pitchFamily="18" charset="0"/>
              </a:rPr>
              <a:t>?</a:t>
            </a:r>
          </a:p>
          <a:p>
            <a:pPr marL="0" indent="0">
              <a:buNone/>
              <a:defRPr/>
            </a:pP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Chúng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đã</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góp</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phần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thể</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hiện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ấn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tượng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điều</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nhà</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thơ</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muốn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nói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ra</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sao</a:t>
            </a:r>
            <a:r>
              <a:rPr lang="en-US" sz="2500" dirty="0">
                <a:latin typeface="Times New Roman" panose="02020603050405020304" pitchFamily="18" charset="0"/>
                <a:cs typeface="Times New Roman" panose="02020603050405020304" pitchFamily="18" charset="0"/>
              </a:rPr>
              <a:t>?</a:t>
            </a:r>
          </a:p>
          <a:p>
            <a:pPr>
              <a:defRPr/>
            </a:pPr>
            <a:endParaRPr lang="en-US" sz="2500"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Click="0" advTm="3000"/>
    </mc:Choice>
    <mc:Fallback>
      <p:transition spd="slow" advClick="0" advTm="300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arn(inVertical)">
                                      <p:cBhvr>
                                        <p:cTn id="7" dur="500"/>
                                        <p:tgtEl>
                                          <p:spTgt spid="3">
                                            <p:bg/>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arn(inVertical)">
                                      <p:cBhvr>
                                        <p:cTn id="42" dur="500"/>
                                        <p:tgtEl>
                                          <p:spTgt spid="3">
                                            <p:txEl>
                                              <p:pRg st="6" end="6"/>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6" presetClass="entr" presetSubtype="21"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arn(inVertical)">
                                      <p:cBhvr>
                                        <p:cTn id="47" dur="500"/>
                                        <p:tgtEl>
                                          <p:spTgt spid="3">
                                            <p:txEl>
                                              <p:pRg st="7" end="7"/>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6" presetClass="entr" presetSubtype="21" fill="hold"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barn(inVertical)">
                                      <p:cBhvr>
                                        <p:cTn id="52" dur="500"/>
                                        <p:tgtEl>
                                          <p:spTgt spid="3">
                                            <p:txEl>
                                              <p:pRg st="8" end="8"/>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6" presetClass="entr" presetSubtype="21" fill="hold"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barn(inVertical)">
                                      <p:cBhvr>
                                        <p:cTn id="5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a:extLst>
              <a:ext uri="{FF2B5EF4-FFF2-40B4-BE49-F238E27FC236}">
                <a16:creationId xmlns:a16="http://schemas.microsoft.com/office/drawing/2014/main" id="{F87CC2E4-6AC8-EF68-9F67-525ED50944EE}"/>
              </a:ext>
            </a:extLst>
          </p:cNvPr>
          <p:cNvSpPr>
            <a:spLocks noGrp="1"/>
          </p:cNvSpPr>
          <p:nvPr>
            <p:ph type="title"/>
          </p:nvPr>
        </p:nvSpPr>
        <p:spPr bwMode="auto">
          <a:xfrm>
            <a:off x="355340" y="198766"/>
            <a:ext cx="5956085" cy="827234"/>
          </a:xfrm>
          <a:solidFill>
            <a:srgbClr val="FFC000"/>
          </a:solidFill>
          <a:extLst>
            <a:ext uri="{91240B29-F687-4F45-9708-019B960494DF}">
              <a14:hiddenLine xmlns:a14="http://schemas.microsoft.com/office/drawing/2010/main" w="9525">
                <a:solidFill>
                  <a:srgbClr val="000000"/>
                </a:solidFill>
                <a:miter lim="800000"/>
                <a:headEnd/>
                <a:tailEnd/>
              </a14:hiddenLine>
            </a:ext>
          </a:extLst>
        </p:spPr>
        <p:txBody>
          <a:bodyPr vert="horz" wrap="square" lIns="66179" tIns="33089" rIns="66179" bIns="33089" numCol="1" rtlCol="0" anchor="t" anchorCtr="0" compatLnSpc="1">
            <a:prstTxWarp prst="textNoShape">
              <a:avLst/>
            </a:prstTxWarp>
            <a:normAutofit/>
          </a:bodyPr>
          <a:lstStyle/>
          <a:p>
            <a:r>
              <a:rPr lang="en-US" altLang="en-VN">
                <a:latin typeface="Calibri" panose="020F0502020204030204" pitchFamily="34" charset="0"/>
                <a:cs typeface="Calibri" panose="020F0502020204030204" pitchFamily="34" charset="0"/>
              </a:rPr>
              <a:t>DÀN Ý</a:t>
            </a:r>
          </a:p>
        </p:txBody>
      </p:sp>
      <p:sp>
        <p:nvSpPr>
          <p:cNvPr id="3" name="Content Placeholder 2">
            <a:extLst>
              <a:ext uri="{FF2B5EF4-FFF2-40B4-BE49-F238E27FC236}">
                <a16:creationId xmlns:a16="http://schemas.microsoft.com/office/drawing/2014/main" id="{735760CE-1F25-102F-90DF-0111998B6A5B}"/>
              </a:ext>
            </a:extLst>
          </p:cNvPr>
          <p:cNvSpPr>
            <a:spLocks noGrp="1"/>
          </p:cNvSpPr>
          <p:nvPr>
            <p:ph idx="1"/>
          </p:nvPr>
        </p:nvSpPr>
        <p:spPr>
          <a:xfrm>
            <a:off x="195747" y="1470638"/>
            <a:ext cx="9580431" cy="3916723"/>
          </a:xfrm>
          <a:solidFill>
            <a:schemeClr val="bg1">
              <a:lumMod val="95000"/>
            </a:schemeClr>
          </a:solidFill>
        </p:spPr>
        <p:txBody>
          <a:bodyPr>
            <a:noAutofit/>
          </a:bodyPr>
          <a:lstStyle/>
          <a:p>
            <a:pPr>
              <a:defRPr/>
            </a:pPr>
            <a:r>
              <a:rPr lang="en-US" sz="2500" b="1" dirty="0">
                <a:latin typeface="Calibri" panose="020F0502020204030204" pitchFamily="34" charset="0"/>
                <a:cs typeface="Calibri" panose="020F0502020204030204" pitchFamily="34" charset="0"/>
              </a:rPr>
              <a:t>+ </a:t>
            </a:r>
            <a:r>
              <a:rPr lang="en-US" sz="2500" b="1" dirty="0" err="1">
                <a:latin typeface="Calibri" panose="020F0502020204030204" pitchFamily="34" charset="0"/>
                <a:cs typeface="Calibri" panose="020F0502020204030204" pitchFamily="34" charset="0"/>
              </a:rPr>
              <a:t>Mở</a:t>
            </a:r>
            <a:r>
              <a:rPr lang="en-US" sz="2500" b="1" dirty="0">
                <a:latin typeface="Calibri" panose="020F0502020204030204" pitchFamily="34" charset="0"/>
                <a:cs typeface="Calibri" panose="020F0502020204030204" pitchFamily="34" charset="0"/>
              </a:rPr>
              <a:t> </a:t>
            </a:r>
            <a:r>
              <a:rPr lang="en-US" sz="2500" b="1" dirty="0" err="1">
                <a:latin typeface="Calibri" panose="020F0502020204030204" pitchFamily="34" charset="0"/>
                <a:cs typeface="Calibri" panose="020F0502020204030204" pitchFamily="34" charset="0"/>
              </a:rPr>
              <a:t>đoạn</a:t>
            </a:r>
            <a:r>
              <a:rPr lang="en-US" sz="2500" dirty="0">
                <a:latin typeface="Calibri" panose="020F0502020204030204" pitchFamily="34" charset="0"/>
                <a:cs typeface="Calibri" panose="020F0502020204030204" pitchFamily="34" charset="0"/>
              </a:rPr>
              <a:t>:</a:t>
            </a:r>
            <a:r>
              <a:rPr lang="en-US" sz="2500" b="1"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Giới</a:t>
            </a:r>
            <a:r>
              <a:rPr lang="en-US" sz="2500" dirty="0">
                <a:latin typeface="Calibri" panose="020F0502020204030204" pitchFamily="34" charset="0"/>
                <a:cs typeface="Calibri" panose="020F0502020204030204" pitchFamily="34" charset="0"/>
              </a:rPr>
              <a:t> </a:t>
            </a:r>
            <a:r>
              <a:rPr lang="en-US" sz="2500" dirty="0" err="1">
                <a:solidFill>
                  <a:srgbClr val="0070C0"/>
                </a:solidFill>
                <a:latin typeface="Calibri" panose="020F0502020204030204" pitchFamily="34" charset="0"/>
                <a:cs typeface="Calibri" panose="020F0502020204030204" pitchFamily="34" charset="0"/>
              </a:rPr>
              <a:t>thiệu</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tên</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bài</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thơ</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tác</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giả</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n</a:t>
            </a:r>
            <a:r>
              <a:rPr lang="en-US" sz="2500" b="1" dirty="0" err="1">
                <a:latin typeface="Calibri" panose="020F0502020204030204" pitchFamily="34" charset="0"/>
                <a:cs typeface="Calibri" panose="020F0502020204030204" pitchFamily="34" charset="0"/>
              </a:rPr>
              <a:t>êu</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cảm</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nghĩ</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chung</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về</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bài</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thơ</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Dẫn</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ra</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khổ</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thơ</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đoạn</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thơ</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có</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nội</a:t>
            </a:r>
            <a:r>
              <a:rPr lang="en-US" sz="2500" dirty="0">
                <a:latin typeface="Calibri" panose="020F0502020204030204" pitchFamily="34" charset="0"/>
                <a:cs typeface="Calibri" panose="020F0502020204030204" pitchFamily="34" charset="0"/>
              </a:rPr>
              <a:t> dung </a:t>
            </a:r>
            <a:r>
              <a:rPr lang="en-US" sz="2500" dirty="0" err="1">
                <a:latin typeface="Calibri" panose="020F0502020204030204" pitchFamily="34" charset="0"/>
                <a:cs typeface="Calibri" panose="020F0502020204030204" pitchFamily="34" charset="0"/>
              </a:rPr>
              <a:t>hoặc</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nghệ</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thuật</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đặc</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sắc</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mang</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lại</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cho</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em</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nhiều</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cảm</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xúc</a:t>
            </a:r>
            <a:r>
              <a:rPr lang="en-US" sz="2500" dirty="0">
                <a:latin typeface="Calibri" panose="020F0502020204030204" pitchFamily="34" charset="0"/>
                <a:cs typeface="Calibri" panose="020F0502020204030204" pitchFamily="34" charset="0"/>
              </a:rPr>
              <a:t>.</a:t>
            </a:r>
          </a:p>
          <a:p>
            <a:pPr>
              <a:defRPr/>
            </a:pPr>
            <a:r>
              <a:rPr lang="en-US" sz="2500" b="1" dirty="0">
                <a:latin typeface="Calibri" panose="020F0502020204030204" pitchFamily="34" charset="0"/>
                <a:cs typeface="Calibri" panose="020F0502020204030204" pitchFamily="34" charset="0"/>
              </a:rPr>
              <a:t>+ </a:t>
            </a:r>
            <a:r>
              <a:rPr lang="en-US" sz="2500" b="1" dirty="0" err="1">
                <a:latin typeface="Calibri" panose="020F0502020204030204" pitchFamily="34" charset="0"/>
                <a:cs typeface="Calibri" panose="020F0502020204030204" pitchFamily="34" charset="0"/>
              </a:rPr>
              <a:t>Thân</a:t>
            </a:r>
            <a:r>
              <a:rPr lang="en-US" sz="2500" b="1" dirty="0">
                <a:latin typeface="Calibri" panose="020F0502020204030204" pitchFamily="34" charset="0"/>
                <a:cs typeface="Calibri" panose="020F0502020204030204" pitchFamily="34" charset="0"/>
              </a:rPr>
              <a:t> </a:t>
            </a:r>
            <a:r>
              <a:rPr lang="en-US" sz="2500" b="1" dirty="0" err="1">
                <a:latin typeface="Calibri" panose="020F0502020204030204" pitchFamily="34" charset="0"/>
                <a:cs typeface="Calibri" panose="020F0502020204030204" pitchFamily="34" charset="0"/>
              </a:rPr>
              <a:t>đoạn</a:t>
            </a:r>
            <a:r>
              <a:rPr lang="en-US" sz="2500" b="1" dirty="0">
                <a:latin typeface="Calibri" panose="020F0502020204030204" pitchFamily="34" charset="0"/>
                <a:cs typeface="Calibri" panose="020F0502020204030204" pitchFamily="34" charset="0"/>
              </a:rPr>
              <a:t>: </a:t>
            </a:r>
            <a:endParaRPr lang="en-US" sz="2500" dirty="0">
              <a:latin typeface="Calibri" panose="020F0502020204030204" pitchFamily="34" charset="0"/>
              <a:cs typeface="Calibri" panose="020F0502020204030204" pitchFamily="34" charset="0"/>
            </a:endParaRPr>
          </a:p>
          <a:p>
            <a:pPr>
              <a:defRPr/>
            </a:pPr>
            <a:r>
              <a:rPr lang="vi-VN" sz="2500" dirty="0">
                <a:latin typeface="Calibri" panose="020F0502020204030204" pitchFamily="34" charset="0"/>
                <a:cs typeface="Calibri" panose="020F0502020204030204" pitchFamily="34" charset="0"/>
              </a:rPr>
              <a:t>Nêu cảm xúc về nội dung và nghệ thuật của bài thơ (số tiếng trong mỗi dòng thơ, vần, nhịp, hình ảnh, biện pháp tu từ, tình cảm, cảm xúc, thông điệp của tác giả).</a:t>
            </a:r>
            <a:r>
              <a:rPr lang="en-US" sz="2500" dirty="0">
                <a:latin typeface="Calibri" panose="020F0502020204030204" pitchFamily="34" charset="0"/>
                <a:cs typeface="Calibri" panose="020F0502020204030204" pitchFamily="34" charset="0"/>
              </a:rPr>
              <a:t>...</a:t>
            </a:r>
          </a:p>
          <a:p>
            <a:pPr>
              <a:defRPr/>
            </a:pPr>
            <a:r>
              <a:rPr lang="en-US" sz="2500" b="1" dirty="0">
                <a:latin typeface="Calibri" panose="020F0502020204030204" pitchFamily="34" charset="0"/>
                <a:cs typeface="Calibri" panose="020F0502020204030204" pitchFamily="34" charset="0"/>
              </a:rPr>
              <a:t>+ </a:t>
            </a:r>
            <a:r>
              <a:rPr lang="en-US" sz="2500" b="1" dirty="0" err="1">
                <a:latin typeface="Calibri" panose="020F0502020204030204" pitchFamily="34" charset="0"/>
                <a:cs typeface="Calibri" panose="020F0502020204030204" pitchFamily="34" charset="0"/>
              </a:rPr>
              <a:t>Kết</a:t>
            </a:r>
            <a:r>
              <a:rPr lang="en-US" sz="2500" b="1" dirty="0">
                <a:latin typeface="Calibri" panose="020F0502020204030204" pitchFamily="34" charset="0"/>
                <a:cs typeface="Calibri" panose="020F0502020204030204" pitchFamily="34" charset="0"/>
              </a:rPr>
              <a:t> </a:t>
            </a:r>
            <a:r>
              <a:rPr lang="en-US" sz="2500" b="1" dirty="0" err="1">
                <a:latin typeface="Calibri" panose="020F0502020204030204" pitchFamily="34" charset="0"/>
                <a:cs typeface="Calibri" panose="020F0502020204030204" pitchFamily="34" charset="0"/>
              </a:rPr>
              <a:t>đoạn</a:t>
            </a:r>
            <a:r>
              <a:rPr lang="en-US" sz="2500" b="1" dirty="0">
                <a:latin typeface="Calibri" panose="020F0502020204030204" pitchFamily="34" charset="0"/>
                <a:cs typeface="Calibri" panose="020F0502020204030204" pitchFamily="34" charset="0"/>
              </a:rPr>
              <a:t>:</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Khái</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quát</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cảm</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xúc</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chung</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của</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người</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viết</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về</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bài</a:t>
            </a:r>
            <a:r>
              <a:rPr lang="en-US" sz="2500" dirty="0">
                <a:latin typeface="Calibri" panose="020F0502020204030204" pitchFamily="34" charset="0"/>
                <a:cs typeface="Calibri" panose="020F0502020204030204" pitchFamily="34" charset="0"/>
              </a:rPr>
              <a:t> </a:t>
            </a:r>
            <a:r>
              <a:rPr lang="en-US" sz="2500" dirty="0" err="1">
                <a:latin typeface="Calibri" panose="020F0502020204030204" pitchFamily="34" charset="0"/>
                <a:cs typeface="Calibri" panose="020F0502020204030204" pitchFamily="34" charset="0"/>
              </a:rPr>
              <a:t>thơ</a:t>
            </a:r>
            <a:r>
              <a:rPr lang="en-US" sz="2500" dirty="0">
                <a:latin typeface="Calibri" panose="020F0502020204030204" pitchFamily="34" charset="0"/>
                <a:cs typeface="Calibri" panose="020F0502020204030204" pitchFamily="34" charset="0"/>
              </a:rPr>
              <a:t>.</a:t>
            </a:r>
          </a:p>
          <a:p>
            <a:pPr>
              <a:defRPr/>
            </a:pPr>
            <a:endParaRPr lang="en-US" sz="2500" dirty="0">
              <a:latin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Click="0" advTm="3000"/>
    </mc:Choice>
    <mc:Fallback>
      <p:transition spd="slow" advClick="0" advTm="300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1F7D4-C626-772B-80CD-C2F332233EE1}"/>
              </a:ext>
            </a:extLst>
          </p:cNvPr>
          <p:cNvSpPr>
            <a:spLocks noGrp="1"/>
          </p:cNvSpPr>
          <p:nvPr>
            <p:ph type="title"/>
          </p:nvPr>
        </p:nvSpPr>
        <p:spPr>
          <a:xfrm>
            <a:off x="947043" y="312511"/>
            <a:ext cx="10017574" cy="550341"/>
          </a:xfrm>
          <a:solidFill>
            <a:schemeClr val="accent2">
              <a:lumMod val="20000"/>
              <a:lumOff val="80000"/>
            </a:schemeClr>
          </a:solidFill>
        </p:spPr>
        <p:txBody>
          <a:bodyPr>
            <a:normAutofit/>
          </a:bodyPr>
          <a:lstStyle/>
          <a:p>
            <a:pPr>
              <a:defRPr/>
            </a:pPr>
            <a:r>
              <a:rPr lang="en-US" sz="2788">
                <a:latin typeface="Times New Roman" panose="02020603050405020304" pitchFamily="18" charset="0"/>
                <a:cs typeface="Times New Roman" panose="02020603050405020304" pitchFamily="18" charset="0"/>
              </a:rPr>
              <a:t>PHIẾU CHỈNH SỬA BÀI VIẾT</a:t>
            </a:r>
          </a:p>
        </p:txBody>
      </p:sp>
      <p:sp>
        <p:nvSpPr>
          <p:cNvPr id="3" name="Content Placeholder 2">
            <a:extLst>
              <a:ext uri="{FF2B5EF4-FFF2-40B4-BE49-F238E27FC236}">
                <a16:creationId xmlns:a16="http://schemas.microsoft.com/office/drawing/2014/main" id="{87630C1D-5AF9-2E14-B4D6-302D762EB839}"/>
              </a:ext>
            </a:extLst>
          </p:cNvPr>
          <p:cNvSpPr>
            <a:spLocks noGrp="1"/>
          </p:cNvSpPr>
          <p:nvPr>
            <p:ph idx="1"/>
          </p:nvPr>
        </p:nvSpPr>
        <p:spPr>
          <a:xfrm>
            <a:off x="532277" y="862851"/>
            <a:ext cx="11244639" cy="5902085"/>
          </a:xfrm>
          <a:solidFill>
            <a:schemeClr val="bg1"/>
          </a:solidFill>
        </p:spPr>
        <p:txBody>
          <a:bodyPr>
            <a:noAutofit/>
          </a:bodyPr>
          <a:lstStyle/>
          <a:p>
            <a:pPr>
              <a:defRPr/>
            </a:pPr>
            <a:r>
              <a:rPr lang="en-US" sz="1992" b="1">
                <a:solidFill>
                  <a:srgbClr val="0070C0"/>
                </a:solidFill>
                <a:latin typeface="Times New Roman" panose="02020603050405020304" pitchFamily="18" charset="0"/>
                <a:cs typeface="Times New Roman" panose="02020603050405020304" pitchFamily="18" charset="0"/>
              </a:rPr>
              <a:t>Nhiệm vụ: Hãy đọc bài viết của mình và hoàn chỉnh bài viết bằng  cách trả lời các câu hỏi sau:</a:t>
            </a:r>
            <a:endParaRPr lang="en-US" sz="1992">
              <a:solidFill>
                <a:srgbClr val="0070C0"/>
              </a:solidFill>
              <a:latin typeface="Times New Roman" panose="02020603050405020304" pitchFamily="18" charset="0"/>
              <a:cs typeface="Times New Roman" panose="02020603050405020304" pitchFamily="18" charset="0"/>
            </a:endParaRPr>
          </a:p>
          <a:p>
            <a:pPr marL="0" indent="0">
              <a:buNone/>
              <a:defRPr/>
            </a:pPr>
            <a:r>
              <a:rPr lang="en-US" sz="1992">
                <a:solidFill>
                  <a:srgbClr val="0070C0"/>
                </a:solidFill>
                <a:latin typeface="Times New Roman" panose="02020603050405020304" pitchFamily="18" charset="0"/>
                <a:cs typeface="Times New Roman" panose="02020603050405020304" pitchFamily="18" charset="0"/>
              </a:rPr>
              <a:t>1. Đoạn văn em viết  đã giới thiệu nhan đề bài thơ, tên tác giả, và nêu cảm xúc chung của người viết</a:t>
            </a:r>
            <a:r>
              <a:rPr lang="en-US" sz="1992" i="1">
                <a:solidFill>
                  <a:srgbClr val="0070C0"/>
                </a:solidFill>
                <a:latin typeface="Times New Roman" panose="02020603050405020304" pitchFamily="18" charset="0"/>
                <a:cs typeface="Times New Roman" panose="02020603050405020304" pitchFamily="18" charset="0"/>
              </a:rPr>
              <a:t> </a:t>
            </a:r>
            <a:r>
              <a:rPr lang="en-US" sz="1992">
                <a:solidFill>
                  <a:srgbClr val="0070C0"/>
                </a:solidFill>
                <a:latin typeface="Times New Roman" panose="02020603050405020304" pitchFamily="18" charset="0"/>
                <a:cs typeface="Times New Roman" panose="02020603050405020304" pitchFamily="18" charset="0"/>
              </a:rPr>
              <a:t>?</a:t>
            </a:r>
          </a:p>
          <a:p>
            <a:pPr marL="0" indent="0">
              <a:buNone/>
              <a:defRPr/>
            </a:pPr>
            <a:r>
              <a:rPr lang="en-US" sz="1992">
                <a:solidFill>
                  <a:srgbClr val="0070C0"/>
                </a:solidFill>
                <a:latin typeface="Times New Roman" panose="02020603050405020304" pitchFamily="18" charset="0"/>
                <a:cs typeface="Times New Roman" panose="02020603050405020304" pitchFamily="18" charset="0"/>
              </a:rPr>
              <a:t>..............................................................................................................................</a:t>
            </a:r>
          </a:p>
          <a:p>
            <a:pPr marL="0" indent="0">
              <a:buNone/>
              <a:defRPr/>
            </a:pPr>
            <a:r>
              <a:rPr lang="en-US" sz="1992">
                <a:solidFill>
                  <a:srgbClr val="0070C0"/>
                </a:solidFill>
                <a:latin typeface="Times New Roman" panose="02020603050405020304" pitchFamily="18" charset="0"/>
                <a:cs typeface="Times New Roman" panose="02020603050405020304" pitchFamily="18" charset="0"/>
              </a:rPr>
              <a:t>2. Nội dung đoạn văn em viết đã nêu  cảm xúc về ý nghĩa của nội dung, nghệ thuật trong bài thơ chưa? ..............................................................................................................................</a:t>
            </a:r>
          </a:p>
          <a:p>
            <a:pPr marL="0" indent="0">
              <a:buNone/>
              <a:defRPr/>
            </a:pPr>
            <a:r>
              <a:rPr lang="en-US" sz="1992">
                <a:solidFill>
                  <a:srgbClr val="0070C0"/>
                </a:solidFill>
                <a:latin typeface="Times New Roman" panose="02020603050405020304" pitchFamily="18" charset="0"/>
                <a:cs typeface="Times New Roman" panose="02020603050405020304" pitchFamily="18" charset="0"/>
              </a:rPr>
              <a:t>3.Em có dùng những từ ngữ thể hiện được cảm xúc của mình về bài thơ chưa?</a:t>
            </a:r>
          </a:p>
          <a:p>
            <a:pPr marL="0" indent="0">
              <a:buNone/>
              <a:defRPr/>
            </a:pPr>
            <a:r>
              <a:rPr lang="en-US" sz="1992">
                <a:solidFill>
                  <a:srgbClr val="0070C0"/>
                </a:solidFill>
                <a:latin typeface="Times New Roman" panose="02020603050405020304" pitchFamily="18" charset="0"/>
                <a:cs typeface="Times New Roman" panose="02020603050405020304" pitchFamily="18" charset="0"/>
              </a:rPr>
              <a:t>.............................................................................................................................</a:t>
            </a:r>
          </a:p>
          <a:p>
            <a:pPr marL="0" indent="0">
              <a:buNone/>
              <a:defRPr/>
            </a:pPr>
            <a:r>
              <a:rPr lang="en-US" sz="1992">
                <a:solidFill>
                  <a:srgbClr val="0070C0"/>
                </a:solidFill>
                <a:latin typeface="Times New Roman" panose="02020603050405020304" pitchFamily="18" charset="0"/>
                <a:cs typeface="Times New Roman" panose="02020603050405020304" pitchFamily="18" charset="0"/>
              </a:rPr>
              <a:t>4.Có nên bổ sung nội dung cho bài viết không? (Nếu có, hãy viết rõ ý cần bổ sung.)</a:t>
            </a:r>
          </a:p>
          <a:p>
            <a:pPr marL="0" indent="0">
              <a:buNone/>
              <a:defRPr/>
            </a:pPr>
            <a:r>
              <a:rPr lang="en-US" sz="1992">
                <a:solidFill>
                  <a:srgbClr val="0070C0"/>
                </a:solidFill>
                <a:latin typeface="Times New Roman" panose="02020603050405020304" pitchFamily="18" charset="0"/>
                <a:cs typeface="Times New Roman" panose="02020603050405020304" pitchFamily="18" charset="0"/>
              </a:rPr>
              <a:t>.............................................................................................................................</a:t>
            </a:r>
          </a:p>
          <a:p>
            <a:pPr marL="0" indent="0">
              <a:buNone/>
              <a:defRPr/>
            </a:pPr>
            <a:r>
              <a:rPr lang="en-US" sz="1992">
                <a:solidFill>
                  <a:srgbClr val="0070C0"/>
                </a:solidFill>
                <a:latin typeface="Times New Roman" panose="02020603050405020304" pitchFamily="18" charset="0"/>
                <a:cs typeface="Times New Roman" panose="02020603050405020304" pitchFamily="18" charset="0"/>
              </a:rPr>
              <a:t>5.Có nên lược bỏ các câu trong bài viết không? (Nếu có, hãy viết rõ câu  hay đoạn cần lược bỏ.)</a:t>
            </a:r>
          </a:p>
          <a:p>
            <a:pPr marL="0" indent="0">
              <a:buNone/>
              <a:defRPr/>
            </a:pPr>
            <a:r>
              <a:rPr lang="en-US" sz="1992">
                <a:solidFill>
                  <a:srgbClr val="0070C0"/>
                </a:solidFill>
                <a:latin typeface="Times New Roman" panose="02020603050405020304" pitchFamily="18" charset="0"/>
                <a:cs typeface="Times New Roman" panose="02020603050405020304" pitchFamily="18" charset="0"/>
              </a:rPr>
              <a:t>............................................................................................................................</a:t>
            </a:r>
          </a:p>
          <a:p>
            <a:pPr marL="0" indent="0">
              <a:buNone/>
              <a:defRPr/>
            </a:pPr>
            <a:r>
              <a:rPr lang="en-US" sz="1992">
                <a:solidFill>
                  <a:srgbClr val="0070C0"/>
                </a:solidFill>
                <a:latin typeface="Times New Roman" panose="02020603050405020304" pitchFamily="18" charset="0"/>
                <a:cs typeface="Times New Roman" panose="02020603050405020304" pitchFamily="18" charset="0"/>
              </a:rPr>
              <a:t>6.Bài viết có mắc lỗi chính tả hay lỗi diễn đạt không? (Nếu có, hãy viết rõ  các mắc lỗi chính tả hay lỗi diễn đạt cần sửa chữa.)</a:t>
            </a:r>
          </a:p>
          <a:p>
            <a:pPr marL="0" indent="0">
              <a:buNone/>
              <a:defRPr/>
            </a:pPr>
            <a:r>
              <a:rPr lang="en-US" sz="1992">
                <a:solidFill>
                  <a:srgbClr val="0070C0"/>
                </a:solidFill>
                <a:latin typeface="Times New Roman" panose="02020603050405020304" pitchFamily="18" charset="0"/>
                <a:cs typeface="Times New Roman" panose="02020603050405020304" pitchFamily="18" charset="0"/>
              </a:rPr>
              <a:t>............................................................................................................................</a:t>
            </a:r>
          </a:p>
          <a:p>
            <a:pPr>
              <a:defRPr/>
            </a:pPr>
            <a:endParaRPr lang="en-US" sz="1992">
              <a:solidFill>
                <a:srgbClr val="0070C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Click="0" advTm="3000"/>
    </mc:Choice>
    <mc:Fallback>
      <p:transition spd="slow" advClick="0" advTm="3000"/>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{91BF86F4-5088-CA4B-AF33-79E8DD372258}tf10001060</Template>
  <TotalTime>2</TotalTime>
  <Words>878</Words>
  <Application>Microsoft Macintosh PowerPoint</Application>
  <PresentationFormat>Widescreen</PresentationFormat>
  <Paragraphs>54</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Times New Roman</vt:lpstr>
      <vt:lpstr>Trebuchet MS</vt:lpstr>
      <vt:lpstr>Wingdings 3</vt:lpstr>
      <vt:lpstr>Facet</vt:lpstr>
      <vt:lpstr>PowerPoint Presentation</vt:lpstr>
      <vt:lpstr>           Hãy kể tên một số tác phẩm thơ đã học. Em ấn tượng nhất tác phẩm nào? Hãy chia sẻ cảm xúc của em sau khi đọc xong tác phẩm thơ đó?  </vt:lpstr>
      <vt:lpstr>PowerPoint Presentation</vt:lpstr>
      <vt:lpstr>PowerPoint Presentation</vt:lpstr>
      <vt:lpstr>PowerPoint Presentation</vt:lpstr>
      <vt:lpstr>2: Thực hành viết theo các bước </vt:lpstr>
      <vt:lpstr>PowerPoint Presentation</vt:lpstr>
      <vt:lpstr>DÀN Ý</vt:lpstr>
      <vt:lpstr>PHIẾU CHỈNH SỬA BÀI VIẾT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PHAM DINH HOAN</dc:creator>
  <cp:lastModifiedBy>PHAM DINH HOAN</cp:lastModifiedBy>
  <cp:revision>1</cp:revision>
  <dcterms:created xsi:type="dcterms:W3CDTF">2023-03-14T18:42:20Z</dcterms:created>
  <dcterms:modified xsi:type="dcterms:W3CDTF">2023-03-14T18:44:48Z</dcterms:modified>
</cp:coreProperties>
</file>