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60" r:id="rId5"/>
    <p:sldId id="261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0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7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9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3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4462-6CE5-4C22-BB45-FB7D4A57FC9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F9FB-C038-4832-80AA-910E14AB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1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420504" y="2042629"/>
            <a:ext cx="4398640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– 91: </a:t>
            </a:r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326040" y="3534252"/>
            <a:ext cx="25875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  <a:p>
            <a:pPr algn="ctr"/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22419" y="-58596"/>
            <a:ext cx="7699163" cy="2451830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2973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22" y="-314808"/>
            <a:ext cx="2200131" cy="2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5" y="3384766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681168" y="546893"/>
            <a:ext cx="5250727" cy="16142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55733" tIns="27866" rIns="55733" bIns="27866" anchor="ctr"/>
          <a:lstStyle/>
          <a:p>
            <a:pPr>
              <a:defRPr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1" y="3384766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89169" y="2943574"/>
            <a:ext cx="834239" cy="1525787"/>
            <a:chOff x="3985437" y="2941753"/>
            <a:chExt cx="1112673" cy="1531482"/>
          </a:xfrm>
        </p:grpSpPr>
        <p:pic>
          <p:nvPicPr>
            <p:cNvPr id="82970" name="Picture 1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6" action="ppaction://hlinksldjump"/>
            </p:cNvPr>
            <p:cNvSpPr txBox="1"/>
            <p:nvPr/>
          </p:nvSpPr>
          <p:spPr>
            <a:xfrm>
              <a:off x="4396412" y="2941753"/>
              <a:ext cx="701698" cy="7105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A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172862" y="2966553"/>
            <a:ext cx="750969" cy="1563702"/>
            <a:chOff x="6897095" y="2964459"/>
            <a:chExt cx="1001611" cy="1570159"/>
          </a:xfrm>
        </p:grpSpPr>
        <p:pic>
          <p:nvPicPr>
            <p:cNvPr id="82968" name="Picture 2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8" action="ppaction://hlinksldjump"/>
            </p:cNvPr>
            <p:cNvSpPr txBox="1"/>
            <p:nvPr/>
          </p:nvSpPr>
          <p:spPr>
            <a:xfrm>
              <a:off x="6986612" y="2964459"/>
              <a:ext cx="701698" cy="7108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B</a:t>
              </a:r>
            </a:p>
          </p:txBody>
        </p:sp>
      </p:grp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1503305" y="3709408"/>
            <a:ext cx="1380530" cy="625663"/>
          </a:xfrm>
          <a:prstGeom prst="rect">
            <a:avLst/>
          </a:prstGeom>
          <a:noFill/>
        </p:spPr>
        <p:txBody>
          <a:bodyPr wrap="none" lIns="55733" tIns="27866" rIns="55733" bIns="27866">
            <a:spAutoFit/>
          </a:bodyPr>
          <a:lstStyle/>
          <a:p>
            <a:pPr defTabSz="766993">
              <a:defRPr/>
            </a:pPr>
            <a:r>
              <a:rPr lang="en-US" sz="3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Tự</a:t>
            </a:r>
            <a:r>
              <a: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do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701654" y="4678468"/>
            <a:ext cx="3224495" cy="1850936"/>
            <a:chOff x="935980" y="4683256"/>
            <a:chExt cx="4298766" cy="1859147"/>
          </a:xfrm>
        </p:grpSpPr>
        <p:pic>
          <p:nvPicPr>
            <p:cNvPr id="82963" name="Picture 1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82966" name="Picture 24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hlinkClick r:id="rId8" action="ppaction://hlinksldjump"/>
              </p:cNvPr>
              <p:cNvSpPr txBox="1"/>
              <p:nvPr/>
            </p:nvSpPr>
            <p:spPr>
              <a:xfrm>
                <a:off x="4475871" y="4683256"/>
                <a:ext cx="739850" cy="711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766993">
                  <a:defRPr/>
                </a:pPr>
                <a:r>
                  <a:rPr lang="en-US" sz="40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8" action="ppaction://hlinksldjump"/>
            </p:cNvPr>
            <p:cNvSpPr txBox="1"/>
            <p:nvPr/>
          </p:nvSpPr>
          <p:spPr>
            <a:xfrm>
              <a:off x="2145174" y="5414141"/>
              <a:ext cx="2323410" cy="6646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Lục</a:t>
              </a:r>
              <a:r>
                <a:rPr lang="en-US" sz="37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bát</a:t>
              </a:r>
              <a:endPara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5910853" y="3618001"/>
            <a:ext cx="2200132" cy="764162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en-US" sz="2300" dirty="0" err="1">
                <a:solidFill>
                  <a:schemeClr val="bg1"/>
                </a:solidFill>
              </a:rPr>
              <a:t>Thất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ngôn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tứ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tuyệt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Đường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luật</a:t>
            </a:r>
            <a:endParaRPr lang="en-US" sz="23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96291" y="5092085"/>
            <a:ext cx="2738875" cy="1416639"/>
            <a:chOff x="7595379" y="5098536"/>
            <a:chExt cx="3651516" cy="1422439"/>
          </a:xfrm>
        </p:grpSpPr>
        <p:pic>
          <p:nvPicPr>
            <p:cNvPr id="82961" name="Picture 2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hlinkClick r:id="rId8" action="ppaction://hlinksldjump"/>
            </p:cNvPr>
            <p:cNvSpPr txBox="1"/>
            <p:nvPr/>
          </p:nvSpPr>
          <p:spPr>
            <a:xfrm>
              <a:off x="8252318" y="5414140"/>
              <a:ext cx="2994577" cy="6644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Ngũ</a:t>
              </a:r>
              <a:r>
                <a:rPr lang="en-US" sz="37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ngôn</a:t>
              </a:r>
              <a:endPara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pic>
        <p:nvPicPr>
          <p:cNvPr id="82957" name="Am-thanh-lam-phep-bang-cay-dua-than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5" y="-784724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085480" y="4680766"/>
            <a:ext cx="1000138" cy="1860128"/>
            <a:chOff x="6780706" y="4686364"/>
            <a:chExt cx="1333064" cy="1866931"/>
          </a:xfrm>
        </p:grpSpPr>
        <p:pic>
          <p:nvPicPr>
            <p:cNvPr id="82959" name="Picture 2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8" action="ppaction://hlinksldjump"/>
            </p:cNvPr>
            <p:cNvSpPr txBox="1"/>
            <p:nvPr/>
          </p:nvSpPr>
          <p:spPr>
            <a:xfrm>
              <a:off x="6971900" y="4686364"/>
              <a:ext cx="739695" cy="7104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00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1" y="2473660"/>
            <a:ext cx="3683901" cy="4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51" y="2235830"/>
            <a:ext cx="1897322" cy="4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3567968" y="-2048553"/>
            <a:ext cx="845273" cy="10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Am-thanh-that-vong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0" y="-1392510"/>
            <a:ext cx="456811" cy="60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349357" y="167745"/>
            <a:ext cx="3501927" cy="2305915"/>
            <a:chOff x="7132139" y="154298"/>
            <a:chExt cx="4669006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563417" cy="78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6921" y="5200085"/>
            <a:ext cx="1314196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Tieng-bup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56" y="-1545320"/>
            <a:ext cx="457676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066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34953" y="1587830"/>
            <a:ext cx="4511871" cy="5032340"/>
            <a:chOff x="3165090" y="1495374"/>
            <a:chExt cx="6015325" cy="5052909"/>
          </a:xfrm>
        </p:grpSpPr>
        <p:pic>
          <p:nvPicPr>
            <p:cNvPr id="85010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11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60750" y="152809"/>
            <a:ext cx="3252180" cy="2305914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366567" cy="78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Đúng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rồi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74" y="1601617"/>
            <a:ext cx="719823" cy="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Tieng-yeah-tre-con-www_nhacchuongvui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1" y="-592851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7864411" y="5200085"/>
            <a:ext cx="1315061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29762" y="1587830"/>
            <a:ext cx="4493702" cy="5032340"/>
            <a:chOff x="-134778" y="-404809"/>
            <a:chExt cx="5990984" cy="5052909"/>
          </a:xfrm>
        </p:grpSpPr>
        <p:grpSp>
          <p:nvGrpSpPr>
            <p:cNvPr id="85004" name="Group 15"/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85006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7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5005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59012" y="2700000"/>
            <a:ext cx="1751973" cy="1265752"/>
            <a:chOff x="458511" y="671416"/>
            <a:chExt cx="2335967" cy="1271010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2039451" cy="1236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7400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85003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5001" name="Nhac-chuong-tin-nhan-ting-ting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55" y="-736468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46101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1654" y="-36766"/>
            <a:ext cx="7699163" cy="2452979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0952" y="457341"/>
              <a:ext cx="10160448" cy="18795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604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22" y="-314808"/>
            <a:ext cx="2200131" cy="2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00347" y="598596"/>
            <a:ext cx="5079423" cy="16131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55733" tIns="27866" rIns="55733" bIns="27866" anchor="ctr"/>
          <a:lstStyle/>
          <a:p>
            <a:pPr>
              <a:defRPr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85478" y="4680766"/>
            <a:ext cx="3405504" cy="1860128"/>
            <a:chOff x="6780706" y="4686364"/>
            <a:chExt cx="4540634" cy="1866931"/>
          </a:xfrm>
        </p:grpSpPr>
        <p:pic>
          <p:nvPicPr>
            <p:cNvPr id="86040" name="Picture 2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41" name="Group 37"/>
            <p:cNvGrpSpPr>
              <a:grpSpLocks/>
            </p:cNvGrpSpPr>
            <p:nvPr/>
          </p:nvGrpSpPr>
          <p:grpSpPr bwMode="auto">
            <a:xfrm>
              <a:off x="6780706" y="4686364"/>
              <a:ext cx="1333064" cy="1866931"/>
              <a:chOff x="6780706" y="4686364"/>
              <a:chExt cx="1333064" cy="1866931"/>
            </a:xfrm>
          </p:grpSpPr>
          <p:pic>
            <p:nvPicPr>
              <p:cNvPr id="86043" name="Picture 2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49333" flipH="1">
                <a:off x="6703697" y="5143222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>
                <a:hlinkClick r:id="rId6" action="ppaction://hlinksldjump"/>
              </p:cNvPr>
              <p:cNvSpPr txBox="1"/>
              <p:nvPr/>
            </p:nvSpPr>
            <p:spPr>
              <a:xfrm>
                <a:off x="6971899" y="4686364"/>
                <a:ext cx="739941" cy="710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766993">
                  <a:defRPr/>
                </a:pPr>
                <a:r>
                  <a:rPr lang="en-US" sz="40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D</a:t>
                </a:r>
              </a:p>
            </p:txBody>
          </p:sp>
        </p:grpSp>
        <p:sp>
          <p:nvSpPr>
            <p:cNvPr id="31" name="TextBox 30">
              <a:hlinkClick r:id="rId6" action="ppaction://hlinksldjump"/>
            </p:cNvPr>
            <p:cNvSpPr txBox="1"/>
            <p:nvPr/>
          </p:nvSpPr>
          <p:spPr>
            <a:xfrm>
              <a:off x="8435531" y="5425033"/>
              <a:ext cx="2885809" cy="66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Biểu</a:t>
              </a:r>
              <a:r>
                <a:rPr lang="en-US" sz="37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cảm</a:t>
              </a:r>
              <a:endPara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1654" y="4678468"/>
            <a:ext cx="3224495" cy="1850936"/>
            <a:chOff x="935980" y="4683256"/>
            <a:chExt cx="4298766" cy="1859147"/>
          </a:xfrm>
        </p:grpSpPr>
        <p:pic>
          <p:nvPicPr>
            <p:cNvPr id="86035" name="Picture 1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36" name="Group 35"/>
            <p:cNvGrpSpPr>
              <a:grpSpLocks/>
            </p:cNvGrpSpPr>
            <p:nvPr/>
          </p:nvGrpSpPr>
          <p:grpSpPr bwMode="auto"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86038" name="Picture 24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hlinkClick r:id="rId9" action="ppaction://hlinksldjump"/>
              </p:cNvPr>
              <p:cNvSpPr txBox="1"/>
              <p:nvPr/>
            </p:nvSpPr>
            <p:spPr>
              <a:xfrm>
                <a:off x="4475871" y="4683256"/>
                <a:ext cx="739850" cy="711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766993">
                  <a:defRPr/>
                </a:pPr>
                <a:r>
                  <a:rPr lang="en-US" sz="40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9" action="ppaction://hlinksldjump"/>
            </p:cNvPr>
            <p:cNvSpPr txBox="1"/>
            <p:nvPr/>
          </p:nvSpPr>
          <p:spPr>
            <a:xfrm>
              <a:off x="2145174" y="5414141"/>
              <a:ext cx="1970796" cy="6646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Tự</a:t>
              </a:r>
              <a:r>
                <a:rPr lang="en-US" sz="37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sự</a:t>
              </a:r>
              <a:endPara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172863" y="2966553"/>
            <a:ext cx="3285840" cy="1785447"/>
            <a:chOff x="6897095" y="2964459"/>
            <a:chExt cx="4381104" cy="1792465"/>
          </a:xfrm>
        </p:grpSpPr>
        <p:pic>
          <p:nvPicPr>
            <p:cNvPr id="86030" name="Picture 2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984" y="3334485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31" name="Group 36"/>
            <p:cNvGrpSpPr>
              <a:grpSpLocks/>
            </p:cNvGrpSpPr>
            <p:nvPr/>
          </p:nvGrpSpPr>
          <p:grpSpPr bwMode="auto">
            <a:xfrm>
              <a:off x="6897095" y="2964459"/>
              <a:ext cx="1001611" cy="1570159"/>
              <a:chOff x="6897095" y="2964459"/>
              <a:chExt cx="1001611" cy="1570159"/>
            </a:xfrm>
          </p:grpSpPr>
          <p:pic>
            <p:nvPicPr>
              <p:cNvPr id="86033" name="Picture 25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49333" flipH="1">
                <a:off x="6839234" y="3475145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>
                <a:hlinkClick r:id="rId9" action="ppaction://hlinksldjump"/>
              </p:cNvPr>
              <p:cNvSpPr txBox="1"/>
              <p:nvPr/>
            </p:nvSpPr>
            <p:spPr>
              <a:xfrm>
                <a:off x="6986612" y="2964459"/>
                <a:ext cx="701472" cy="7106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766993">
                  <a:defRPr/>
                </a:pPr>
                <a:r>
                  <a:rPr lang="en-US" sz="40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B</a:t>
                </a:r>
              </a:p>
            </p:txBody>
          </p:sp>
        </p:grpSp>
        <p:sp>
          <p:nvSpPr>
            <p:cNvPr id="33" name="TextBox 32">
              <a:hlinkClick r:id="rId9" action="ppaction://hlinksldjump"/>
            </p:cNvPr>
            <p:cNvSpPr txBox="1"/>
            <p:nvPr/>
          </p:nvSpPr>
          <p:spPr>
            <a:xfrm>
              <a:off x="8353904" y="3614571"/>
              <a:ext cx="2924295" cy="6643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Nghị</a:t>
              </a:r>
              <a:r>
                <a:rPr lang="en-US" sz="37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luận</a:t>
              </a:r>
              <a:endPara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1655" y="2943574"/>
            <a:ext cx="3121586" cy="1857830"/>
            <a:chOff x="935980" y="2941753"/>
            <a:chExt cx="4161866" cy="1864724"/>
          </a:xfrm>
        </p:grpSpPr>
        <p:pic>
          <p:nvPicPr>
            <p:cNvPr id="86025" name="Picture 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3384038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26" name="Group 34"/>
            <p:cNvGrpSpPr>
              <a:grpSpLocks/>
            </p:cNvGrpSpPr>
            <p:nvPr/>
          </p:nvGrpSpPr>
          <p:grpSpPr bwMode="auto">
            <a:xfrm>
              <a:off x="3985437" y="2941753"/>
              <a:ext cx="1112409" cy="1531482"/>
              <a:chOff x="3985437" y="2941753"/>
              <a:chExt cx="1112409" cy="1531482"/>
            </a:xfrm>
          </p:grpSpPr>
          <p:pic>
            <p:nvPicPr>
              <p:cNvPr id="86028" name="Picture 14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927576" y="3413762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hlinkClick r:id="rId9" action="ppaction://hlinksldjump"/>
              </p:cNvPr>
              <p:cNvSpPr txBox="1"/>
              <p:nvPr/>
            </p:nvSpPr>
            <p:spPr>
              <a:xfrm>
                <a:off x="4396413" y="2941753"/>
                <a:ext cx="701433" cy="710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766993">
                  <a:defRPr/>
                </a:pPr>
                <a:r>
                  <a:rPr lang="en-US" sz="40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A</a:t>
                </a:r>
              </a:p>
            </p:txBody>
          </p:sp>
        </p:grpSp>
        <p:sp>
          <p:nvSpPr>
            <p:cNvPr id="34" name="TextBox 33">
              <a:hlinkClick r:id="rId9" action="ppaction://hlinksldjump"/>
            </p:cNvPr>
            <p:cNvSpPr txBox="1"/>
            <p:nvPr/>
          </p:nvSpPr>
          <p:spPr>
            <a:xfrm>
              <a:off x="1650341" y="3623719"/>
              <a:ext cx="2323575" cy="6641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Miêu</a:t>
              </a:r>
              <a:r>
                <a:rPr lang="en-US" sz="37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37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tả</a:t>
              </a:r>
              <a:endPara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74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1" y="2473660"/>
            <a:ext cx="3683901" cy="4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51" y="2235830"/>
            <a:ext cx="1897322" cy="4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3567968" y="-2048553"/>
            <a:ext cx="845273" cy="10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Am-thanh-that-vong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0" y="-1392510"/>
            <a:ext cx="456811" cy="60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349357" y="167745"/>
            <a:ext cx="3501927" cy="2305915"/>
            <a:chOff x="7132139" y="154298"/>
            <a:chExt cx="4669006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563417" cy="78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6921" y="5200085"/>
            <a:ext cx="1314196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Tieng-bup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56" y="-1545320"/>
            <a:ext cx="457676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5002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34953" y="1587830"/>
            <a:ext cx="4511871" cy="5032340"/>
            <a:chOff x="3165090" y="1495374"/>
            <a:chExt cx="6015325" cy="5052909"/>
          </a:xfrm>
        </p:grpSpPr>
        <p:pic>
          <p:nvPicPr>
            <p:cNvPr id="88082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8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60750" y="152809"/>
            <a:ext cx="3252180" cy="2305914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366567" cy="78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Đúng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74" y="1601617"/>
            <a:ext cx="719823" cy="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Tieng-yeah-tre-con-www_nhacchuongvui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1" y="-592851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7864411" y="5200085"/>
            <a:ext cx="1315061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29762" y="1587830"/>
            <a:ext cx="4493702" cy="5032340"/>
            <a:chOff x="-134778" y="-404809"/>
            <a:chExt cx="5990984" cy="5052909"/>
          </a:xfrm>
        </p:grpSpPr>
        <p:grpSp>
          <p:nvGrpSpPr>
            <p:cNvPr id="88076" name="Group 15"/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88078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79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07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59012" y="2700000"/>
            <a:ext cx="1751973" cy="1265752"/>
            <a:chOff x="458511" y="671416"/>
            <a:chExt cx="2335967" cy="1271010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2039451" cy="1236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7400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88075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8073" name="Nhac-chuong-tin-nhan-ting-ting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55" y="-736468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10199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1654" y="-34468"/>
            <a:ext cx="7699163" cy="2451830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911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22" y="-314808"/>
            <a:ext cx="2200131" cy="2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5" y="3384766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5" y="5092085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06541" y="598114"/>
            <a:ext cx="4987291" cy="16140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55733" tIns="27866" rIns="55733" bIns="27866" anchor="ctr"/>
          <a:lstStyle/>
          <a:p>
            <a:pPr>
              <a:defRPr/>
            </a:pP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thơ</a:t>
            </a:r>
            <a:r>
              <a:rPr lang="en-US" sz="2300" dirty="0"/>
              <a:t> “Con </a:t>
            </a:r>
            <a:r>
              <a:rPr lang="en-US" sz="2300" dirty="0" err="1"/>
              <a:t>hoảng</a:t>
            </a:r>
            <a:r>
              <a:rPr lang="en-US" sz="2300" dirty="0"/>
              <a:t> </a:t>
            </a:r>
            <a:r>
              <a:rPr lang="en-US" sz="2300" dirty="0" err="1"/>
              <a:t>sợ</a:t>
            </a:r>
            <a:r>
              <a:rPr lang="en-US" sz="2300" dirty="0"/>
              <a:t> </a:t>
            </a:r>
            <a:r>
              <a:rPr lang="en-US" sz="2300" dirty="0" err="1"/>
              <a:t>ngày</a:t>
            </a:r>
            <a:r>
              <a:rPr lang="en-US" sz="2300" dirty="0"/>
              <a:t> </a:t>
            </a:r>
            <a:r>
              <a:rPr lang="en-US" sz="2300" dirty="0" err="1"/>
              <a:t>bàn</a:t>
            </a:r>
            <a:r>
              <a:rPr lang="en-US" sz="2300" dirty="0"/>
              <a:t> </a:t>
            </a:r>
            <a:r>
              <a:rPr lang="en-US" sz="2300" dirty="0" err="1"/>
              <a:t>tay</a:t>
            </a:r>
            <a:r>
              <a:rPr lang="en-US" sz="2300" dirty="0"/>
              <a:t> </a:t>
            </a:r>
            <a:r>
              <a:rPr lang="en-US" sz="2300" dirty="0" err="1"/>
              <a:t>mẹ</a:t>
            </a:r>
            <a:r>
              <a:rPr lang="en-US" sz="2300" dirty="0"/>
              <a:t> </a:t>
            </a:r>
            <a:r>
              <a:rPr lang="en-US" sz="2300" dirty="0" err="1"/>
              <a:t>mỏi</a:t>
            </a:r>
            <a:r>
              <a:rPr lang="en-US" sz="2300" dirty="0"/>
              <a:t>/</a:t>
            </a:r>
            <a:r>
              <a:rPr lang="en-US" sz="2300" dirty="0" err="1"/>
              <a:t>Mình</a:t>
            </a:r>
            <a:r>
              <a:rPr lang="en-US" sz="2300" dirty="0"/>
              <a:t> </a:t>
            </a:r>
            <a:r>
              <a:rPr lang="en-US" sz="2300" dirty="0" err="1"/>
              <a:t>vẫn</a:t>
            </a:r>
            <a:r>
              <a:rPr lang="en-US" sz="2300" dirty="0"/>
              <a:t> </a:t>
            </a:r>
            <a:r>
              <a:rPr lang="en-US" sz="2300" dirty="0" err="1"/>
              <a:t>còn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thứ</a:t>
            </a:r>
            <a:r>
              <a:rPr lang="en-US" sz="2300" dirty="0"/>
              <a:t> </a:t>
            </a:r>
            <a:r>
              <a:rPr lang="en-US" sz="2300" dirty="0" err="1"/>
              <a:t>quả</a:t>
            </a:r>
            <a:r>
              <a:rPr lang="en-US" sz="2300" dirty="0"/>
              <a:t> non </a:t>
            </a:r>
            <a:r>
              <a:rPr lang="en-US" sz="2300" dirty="0" err="1"/>
              <a:t>xanh</a:t>
            </a:r>
            <a:r>
              <a:rPr lang="en-US" sz="2300" dirty="0"/>
              <a:t>”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những</a:t>
            </a:r>
            <a:r>
              <a:rPr lang="en-US" sz="2300" dirty="0"/>
              <a:t> </a:t>
            </a:r>
            <a:r>
              <a:rPr lang="en-US" sz="2300" dirty="0" err="1"/>
              <a:t>biện</a:t>
            </a:r>
            <a:r>
              <a:rPr lang="en-US" sz="2300" dirty="0"/>
              <a:t> </a:t>
            </a:r>
            <a:r>
              <a:rPr lang="en-US" sz="2300" dirty="0" err="1"/>
              <a:t>pháp</a:t>
            </a:r>
            <a:r>
              <a:rPr lang="en-US" sz="2300" dirty="0"/>
              <a:t> </a:t>
            </a:r>
            <a:r>
              <a:rPr lang="en-US" sz="2300" dirty="0" err="1"/>
              <a:t>tu</a:t>
            </a:r>
            <a:r>
              <a:rPr lang="en-US" sz="2300" dirty="0"/>
              <a:t> </a:t>
            </a: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nào</a:t>
            </a:r>
            <a:r>
              <a:rPr lang="en-US" sz="2300" dirty="0"/>
              <a:t>?</a:t>
            </a:r>
            <a:endParaRPr lang="en-US" sz="6000" b="1" kern="0" spc="42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1" y="3384766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1" y="5092085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89169" y="2943574"/>
            <a:ext cx="834239" cy="1525787"/>
            <a:chOff x="3985437" y="2941753"/>
            <a:chExt cx="1112673" cy="1531482"/>
          </a:xfrm>
        </p:grpSpPr>
        <p:pic>
          <p:nvPicPr>
            <p:cNvPr id="89111" name="Picture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5" action="ppaction://hlinksldjump"/>
            </p:cNvPr>
            <p:cNvSpPr txBox="1"/>
            <p:nvPr/>
          </p:nvSpPr>
          <p:spPr>
            <a:xfrm>
              <a:off x="4396412" y="2941753"/>
              <a:ext cx="701698" cy="7105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A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926011" y="4678468"/>
            <a:ext cx="1000138" cy="1850936"/>
            <a:chOff x="3901682" y="4683256"/>
            <a:chExt cx="1333064" cy="1859147"/>
          </a:xfrm>
        </p:grpSpPr>
        <p:pic>
          <p:nvPicPr>
            <p:cNvPr id="89109" name="Picture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rId5" action="ppaction://hlinksldjump"/>
            </p:cNvPr>
            <p:cNvSpPr txBox="1"/>
            <p:nvPr/>
          </p:nvSpPr>
          <p:spPr>
            <a:xfrm>
              <a:off x="4475871" y="4683256"/>
              <a:ext cx="739695" cy="71102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C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172862" y="2966553"/>
            <a:ext cx="750969" cy="1563702"/>
            <a:chOff x="6897095" y="2964459"/>
            <a:chExt cx="1001611" cy="1570159"/>
          </a:xfrm>
        </p:grpSpPr>
        <p:pic>
          <p:nvPicPr>
            <p:cNvPr id="89107" name="Picture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5" action="ppaction://hlinksldjump"/>
            </p:cNvPr>
            <p:cNvSpPr txBox="1"/>
            <p:nvPr/>
          </p:nvSpPr>
          <p:spPr>
            <a:xfrm>
              <a:off x="6986612" y="2964459"/>
              <a:ext cx="701698" cy="7108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B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085480" y="4680766"/>
            <a:ext cx="1000138" cy="1860128"/>
            <a:chOff x="6780706" y="4686364"/>
            <a:chExt cx="1333064" cy="1866931"/>
          </a:xfrm>
        </p:grpSpPr>
        <p:pic>
          <p:nvPicPr>
            <p:cNvPr id="89105" name="Picture 2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5" action="ppaction://hlinksldjump"/>
            </p:cNvPr>
            <p:cNvSpPr txBox="1"/>
            <p:nvPr/>
          </p:nvSpPr>
          <p:spPr>
            <a:xfrm>
              <a:off x="6971900" y="4686364"/>
              <a:ext cx="739695" cy="7104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D</a:t>
              </a:r>
            </a:p>
          </p:txBody>
        </p:sp>
      </p:grp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817698" y="5068984"/>
            <a:ext cx="2329952" cy="1195050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 defTabSz="766993">
              <a:defRPr/>
            </a:pPr>
            <a:r>
              <a:rPr lang="en-US" sz="3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Nhân</a:t>
            </a:r>
            <a:r>
              <a: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hóa</a:t>
            </a:r>
            <a:r>
              <a: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ẩn</a:t>
            </a:r>
            <a:r>
              <a:rPr lang="en-US" sz="3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dụ</a:t>
            </a:r>
            <a:endParaRPr lang="en-US" sz="370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  <p:sp>
        <p:nvSpPr>
          <p:cNvPr id="33" name="TextBox 32">
            <a:hlinkClick r:id="rId5" action="ppaction://hlinksldjump"/>
          </p:cNvPr>
          <p:cNvSpPr txBox="1"/>
          <p:nvPr/>
        </p:nvSpPr>
        <p:spPr>
          <a:xfrm>
            <a:off x="5974446" y="3429000"/>
            <a:ext cx="2103930" cy="1302771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 defTabSz="766993">
              <a:defRPr/>
            </a:pP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Hoán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dụ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270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829670" y="3431186"/>
            <a:ext cx="2371864" cy="1302771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 defTabSz="766993">
              <a:defRPr/>
            </a:pP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Điệp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ngữ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270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  <p:sp>
        <p:nvSpPr>
          <p:cNvPr id="39" name="TextBox 38">
            <a:hlinkClick r:id="rId5" action="ppaction://hlinksldjump"/>
          </p:cNvPr>
          <p:cNvSpPr txBox="1"/>
          <p:nvPr/>
        </p:nvSpPr>
        <p:spPr>
          <a:xfrm>
            <a:off x="6109371" y="5227488"/>
            <a:ext cx="2291679" cy="887273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 defTabSz="766993">
              <a:defRPr/>
            </a:pP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Ẩn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dụ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27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27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270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87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1" y="2473660"/>
            <a:ext cx="3683901" cy="4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51" y="2235830"/>
            <a:ext cx="1897322" cy="4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3567968" y="-2048553"/>
            <a:ext cx="845273" cy="10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Am-thanh-that-vong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0" y="-1392510"/>
            <a:ext cx="456811" cy="60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349357" y="167745"/>
            <a:ext cx="3501927" cy="2305915"/>
            <a:chOff x="7132139" y="154298"/>
            <a:chExt cx="4669006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563417" cy="78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90119" name="Tieng-bup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56" y="-1545320"/>
            <a:ext cx="457676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96899" y="5200085"/>
            <a:ext cx="1314196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049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34953" y="1587830"/>
            <a:ext cx="4511871" cy="5032340"/>
            <a:chOff x="3165090" y="1495374"/>
            <a:chExt cx="6015325" cy="5052909"/>
          </a:xfrm>
        </p:grpSpPr>
        <p:pic>
          <p:nvPicPr>
            <p:cNvPr id="91154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55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60750" y="152809"/>
            <a:ext cx="3252180" cy="2305914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366567" cy="78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Đúng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rồi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74" y="1601617"/>
            <a:ext cx="719823" cy="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Tieng-yeah-tre-con-www_nhacchuongvui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1" y="-592851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7864411" y="5200085"/>
            <a:ext cx="1315061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29762" y="1587830"/>
            <a:ext cx="4493702" cy="5032340"/>
            <a:chOff x="-134778" y="-404809"/>
            <a:chExt cx="5990984" cy="5052909"/>
          </a:xfrm>
        </p:grpSpPr>
        <p:grpSp>
          <p:nvGrpSpPr>
            <p:cNvPr id="91148" name="Group 15"/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91150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51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149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59012" y="2700000"/>
            <a:ext cx="1751973" cy="1265752"/>
            <a:chOff x="458511" y="671416"/>
            <a:chExt cx="2335967" cy="1271010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2039451" cy="1236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7400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91147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145" name="Nhac-chuong-tin-nhan-ting-ting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55" y="-736468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82524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1654" y="-34468"/>
            <a:ext cx="7699163" cy="2451830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218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22" y="-314808"/>
            <a:ext cx="2200131" cy="2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4" y="3348000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5" y="5092085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81673" y="598596"/>
            <a:ext cx="5271491" cy="16131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55733" tIns="27866" rIns="55733" bIns="27866" anchor="ctr"/>
          <a:lstStyle/>
          <a:p>
            <a:pPr>
              <a:defRPr/>
            </a:pPr>
            <a:r>
              <a:rPr lang="en-US" sz="2300" dirty="0"/>
              <a:t>Qua </a:t>
            </a:r>
            <a:r>
              <a:rPr lang="en-US" sz="2300" dirty="0" err="1"/>
              <a:t>bài</a:t>
            </a:r>
            <a:r>
              <a:rPr lang="en-US" sz="2300" dirty="0"/>
              <a:t> </a:t>
            </a:r>
            <a:r>
              <a:rPr lang="en-US" sz="2300" dirty="0" err="1"/>
              <a:t>thơ</a:t>
            </a:r>
            <a:r>
              <a:rPr lang="en-US" sz="2300" dirty="0"/>
              <a:t>, </a:t>
            </a:r>
            <a:r>
              <a:rPr lang="en-US" sz="2300" dirty="0" err="1"/>
              <a:t>người</a:t>
            </a:r>
            <a:r>
              <a:rPr lang="en-US" sz="2300" dirty="0"/>
              <a:t> </a:t>
            </a:r>
            <a:r>
              <a:rPr lang="en-US" sz="2300" dirty="0" err="1"/>
              <a:t>mẹ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lên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con </a:t>
            </a:r>
            <a:r>
              <a:rPr lang="en-US" sz="2300" dirty="0" err="1"/>
              <a:t>người</a:t>
            </a:r>
            <a:r>
              <a:rPr lang="en-US" sz="2300" dirty="0"/>
              <a:t> </a:t>
            </a:r>
            <a:r>
              <a:rPr lang="en-US" sz="2300" dirty="0" err="1"/>
              <a:t>như</a:t>
            </a:r>
            <a:r>
              <a:rPr lang="en-US" sz="2300" dirty="0"/>
              <a:t> </a:t>
            </a:r>
            <a:r>
              <a:rPr lang="en-US" sz="2300" dirty="0" err="1"/>
              <a:t>thế</a:t>
            </a:r>
            <a:r>
              <a:rPr lang="en-US" sz="2300" dirty="0"/>
              <a:t> </a:t>
            </a:r>
            <a:r>
              <a:rPr lang="en-US" sz="2300" dirty="0" err="1"/>
              <a:t>nào</a:t>
            </a:r>
            <a:r>
              <a:rPr lang="en-US" sz="2300" dirty="0"/>
              <a:t>?</a:t>
            </a:r>
          </a:p>
        </p:txBody>
      </p:sp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1" y="3384766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1" y="5092085"/>
            <a:ext cx="2538414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89169" y="2943574"/>
            <a:ext cx="834239" cy="1525787"/>
            <a:chOff x="3985437" y="2941753"/>
            <a:chExt cx="1112673" cy="1531482"/>
          </a:xfrm>
        </p:grpSpPr>
        <p:pic>
          <p:nvPicPr>
            <p:cNvPr id="92183" name="Picture 1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" action="ppaction://noaction"/>
            </p:cNvPr>
            <p:cNvSpPr txBox="1"/>
            <p:nvPr/>
          </p:nvSpPr>
          <p:spPr>
            <a:xfrm>
              <a:off x="4396412" y="2941753"/>
              <a:ext cx="701698" cy="7105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A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926011" y="4678468"/>
            <a:ext cx="1000138" cy="1850936"/>
            <a:chOff x="3901682" y="4683256"/>
            <a:chExt cx="1333064" cy="1859147"/>
          </a:xfrm>
        </p:grpSpPr>
        <p:pic>
          <p:nvPicPr>
            <p:cNvPr id="92181" name="Picture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rId7" action="ppaction://hlinksldjump"/>
            </p:cNvPr>
            <p:cNvSpPr txBox="1"/>
            <p:nvPr/>
          </p:nvSpPr>
          <p:spPr>
            <a:xfrm>
              <a:off x="4475871" y="4683256"/>
              <a:ext cx="739695" cy="71102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C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172862" y="2966553"/>
            <a:ext cx="750969" cy="1563702"/>
            <a:chOff x="6897095" y="2964459"/>
            <a:chExt cx="1001611" cy="1570159"/>
          </a:xfrm>
        </p:grpSpPr>
        <p:pic>
          <p:nvPicPr>
            <p:cNvPr id="92179" name="Picture 2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" action="ppaction://noaction"/>
            </p:cNvPr>
            <p:cNvSpPr txBox="1"/>
            <p:nvPr/>
          </p:nvSpPr>
          <p:spPr>
            <a:xfrm>
              <a:off x="6986612" y="2964459"/>
              <a:ext cx="701698" cy="7108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B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085480" y="4680766"/>
            <a:ext cx="1000138" cy="1860128"/>
            <a:chOff x="6780706" y="4686364"/>
            <a:chExt cx="1333064" cy="1866931"/>
          </a:xfrm>
        </p:grpSpPr>
        <p:pic>
          <p:nvPicPr>
            <p:cNvPr id="92177" name="Picture 2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" action="ppaction://noaction"/>
            </p:cNvPr>
            <p:cNvSpPr txBox="1"/>
            <p:nvPr/>
          </p:nvSpPr>
          <p:spPr>
            <a:xfrm>
              <a:off x="6971900" y="4686364"/>
              <a:ext cx="739695" cy="7104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0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D</a:t>
              </a:r>
            </a:p>
          </p:txBody>
        </p:sp>
      </p:grp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723284" y="5054170"/>
            <a:ext cx="2755572" cy="1472048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một người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5961033" y="5269021"/>
            <a:ext cx="2207053" cy="764162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hlinkClick r:id="" action="ppaction://noaction"/>
          </p:cNvPr>
          <p:cNvSpPr txBox="1"/>
          <p:nvPr/>
        </p:nvSpPr>
        <p:spPr>
          <a:xfrm>
            <a:off x="5983673" y="3631062"/>
            <a:ext cx="2132549" cy="764162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500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hlinkClick r:id="" action="ppaction://noaction"/>
          </p:cNvPr>
          <p:cNvSpPr txBox="1"/>
          <p:nvPr/>
        </p:nvSpPr>
        <p:spPr>
          <a:xfrm>
            <a:off x="848734" y="3513447"/>
            <a:ext cx="2287514" cy="764162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4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6"/>
          <p:cNvGrpSpPr>
            <a:grpSpLocks/>
          </p:cNvGrpSpPr>
          <p:nvPr/>
        </p:nvGrpSpPr>
        <p:grpSpPr bwMode="auto">
          <a:xfrm>
            <a:off x="2803156" y="-25276"/>
            <a:ext cx="2824786" cy="1514298"/>
            <a:chOff x="3737102" y="-38849"/>
            <a:chExt cx="3766544" cy="1519506"/>
          </a:xfrm>
        </p:grpSpPr>
        <p:pic>
          <p:nvPicPr>
            <p:cNvPr id="7475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2" t="2220" r="17554" b="70071"/>
            <a:stretch>
              <a:fillRect/>
            </a:stretch>
          </p:blipFill>
          <p:spPr bwMode="auto">
            <a:xfrm>
              <a:off x="3737102" y="-38849"/>
              <a:ext cx="3766544" cy="1519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505409" y="428071"/>
              <a:ext cx="2546106" cy="5095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700" b="1" dirty="0"/>
                <a:t>KHỞI ĐỘNG</a:t>
              </a:r>
            </a:p>
          </p:txBody>
        </p:sp>
      </p:grpSp>
      <p:pic>
        <p:nvPicPr>
          <p:cNvPr id="6" name="_Gánh Mẹ . Quách Beem -- Nghe Cảm Động Rơi Nước Mắt!!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72" y="1522341"/>
            <a:ext cx="8122232" cy="4866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655001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1" y="2473660"/>
            <a:ext cx="3683901" cy="4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51" y="2235830"/>
            <a:ext cx="1897322" cy="4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3567968" y="-2048553"/>
            <a:ext cx="845273" cy="10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Am-thanh-that-vong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0" y="-1392510"/>
            <a:ext cx="456811" cy="60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349357" y="167745"/>
            <a:ext cx="3501927" cy="2305915"/>
            <a:chOff x="7132139" y="154298"/>
            <a:chExt cx="4669006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563417" cy="78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6921" y="5200085"/>
            <a:ext cx="1314196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Tieng-bup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56" y="-1545320"/>
            <a:ext cx="457676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4387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34953" y="1587830"/>
            <a:ext cx="4511871" cy="5032340"/>
            <a:chOff x="3165090" y="1495374"/>
            <a:chExt cx="6015325" cy="5052909"/>
          </a:xfrm>
        </p:grpSpPr>
        <p:pic>
          <p:nvPicPr>
            <p:cNvPr id="94226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7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60750" y="152809"/>
            <a:ext cx="3252180" cy="2305914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6993">
                <a:defRPr/>
              </a:pPr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366567" cy="78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Đúng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 </a:t>
              </a:r>
              <a:r>
                <a:rPr lang="en-US" sz="45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rồi</a:t>
              </a:r>
              <a:r>
                <a:rPr lang="en-US" sz="45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74" y="1601617"/>
            <a:ext cx="719823" cy="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Tieng-yeah-tre-con-www_nhacchuongvui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1" y="-592851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7864411" y="5200085"/>
            <a:ext cx="1315061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29762" y="1587830"/>
            <a:ext cx="4493702" cy="5032340"/>
            <a:chOff x="-134778" y="-404809"/>
            <a:chExt cx="5990984" cy="5052909"/>
          </a:xfrm>
        </p:grpSpPr>
        <p:grpSp>
          <p:nvGrpSpPr>
            <p:cNvPr id="94220" name="Group 15"/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94222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3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4221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59012" y="2700000"/>
            <a:ext cx="1751973" cy="1265752"/>
            <a:chOff x="458511" y="671416"/>
            <a:chExt cx="2335967" cy="1271010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2039451" cy="1236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66993">
                <a:defRPr/>
              </a:pPr>
              <a:r>
                <a:rPr lang="en-US" sz="7400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94219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217" name="Nhac-chuong-tin-nhan-ting-ting-www_tiengdong_com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55" y="-736468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4858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76" y="13787"/>
            <a:ext cx="4716051" cy="454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4807" y="1826640"/>
            <a:ext cx="2812416" cy="769944"/>
          </a:xfrm>
          <a:prstGeom prst="rect">
            <a:avLst/>
          </a:prstGeom>
          <a:noFill/>
        </p:spPr>
        <p:txBody>
          <a:bodyPr wrap="none" lIns="76698" tIns="38349" rIns="76698" bIns="38349">
            <a:spAutoFit/>
          </a:bodyPr>
          <a:lstStyle/>
          <a:p>
            <a:pPr algn="ctr">
              <a:defRPr/>
            </a:pPr>
            <a:r>
              <a:rPr lang="en-US" sz="4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5611" y="4710638"/>
            <a:ext cx="7029520" cy="764162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Viết một đoạn văn nêu cảm nghĩ của em về mẹ sau khi học bài thơ.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4" y="298723"/>
            <a:ext cx="8521941" cy="610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0412" y="2191269"/>
            <a:ext cx="5123177" cy="1462442"/>
          </a:xfrm>
          <a:prstGeom prst="rect">
            <a:avLst/>
          </a:prstGeom>
          <a:noFill/>
        </p:spPr>
        <p:txBody>
          <a:bodyPr wrap="none" lIns="76698" tIns="38349" rIns="76698" bIns="3834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500" b="1" dirty="0" err="1">
                <a:ln/>
                <a:solidFill>
                  <a:schemeClr val="accent4"/>
                </a:solidFill>
              </a:rPr>
              <a:t>Tạm</a:t>
            </a:r>
            <a:r>
              <a:rPr lang="en-US" sz="4500" b="1" dirty="0">
                <a:ln/>
                <a:solidFill>
                  <a:schemeClr val="accent4"/>
                </a:solidFill>
              </a:rPr>
              <a:t> </a:t>
            </a:r>
            <a:r>
              <a:rPr lang="en-US" sz="4500" b="1" dirty="0" err="1">
                <a:ln/>
                <a:solidFill>
                  <a:schemeClr val="accent4"/>
                </a:solidFill>
              </a:rPr>
              <a:t>biệt</a:t>
            </a:r>
            <a:endParaRPr lang="en-US" sz="4500" b="1" dirty="0">
              <a:ln/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sz="4500" b="1" dirty="0" err="1">
                <a:ln/>
                <a:solidFill>
                  <a:schemeClr val="accent4"/>
                </a:solidFill>
              </a:rPr>
              <a:t>Chúc</a:t>
            </a:r>
            <a:r>
              <a:rPr lang="en-US" sz="4500" b="1" dirty="0">
                <a:ln/>
                <a:solidFill>
                  <a:schemeClr val="accent4"/>
                </a:solidFill>
              </a:rPr>
              <a:t> </a:t>
            </a:r>
            <a:r>
              <a:rPr lang="en-US" sz="4500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4500" b="1" dirty="0">
                <a:ln/>
                <a:solidFill>
                  <a:schemeClr val="accent4"/>
                </a:solidFill>
              </a:rPr>
              <a:t> </a:t>
            </a:r>
            <a:r>
              <a:rPr lang="en-US" sz="4500" b="1" dirty="0" err="1">
                <a:ln/>
                <a:solidFill>
                  <a:schemeClr val="accent4"/>
                </a:solidFill>
              </a:rPr>
              <a:t>em</a:t>
            </a:r>
            <a:r>
              <a:rPr lang="en-US" sz="4500" b="1" dirty="0">
                <a:ln/>
                <a:solidFill>
                  <a:schemeClr val="accent4"/>
                </a:solidFill>
              </a:rPr>
              <a:t> </a:t>
            </a:r>
            <a:r>
              <a:rPr lang="en-US" sz="4500" b="1" dirty="0" err="1">
                <a:ln/>
                <a:solidFill>
                  <a:schemeClr val="accent4"/>
                </a:solidFill>
              </a:rPr>
              <a:t>học</a:t>
            </a:r>
            <a:r>
              <a:rPr lang="en-US" sz="4500" b="1" dirty="0">
                <a:ln/>
                <a:solidFill>
                  <a:schemeClr val="accent4"/>
                </a:solidFill>
              </a:rPr>
              <a:t> </a:t>
            </a:r>
            <a:r>
              <a:rPr lang="en-US" sz="4500" b="1" dirty="0" err="1">
                <a:ln/>
                <a:solidFill>
                  <a:schemeClr val="accent4"/>
                </a:solidFill>
              </a:rPr>
              <a:t>tốt</a:t>
            </a:r>
            <a:r>
              <a:rPr lang="en-US" sz="4500" b="1" dirty="0">
                <a:ln/>
                <a:solidFill>
                  <a:schemeClr val="accent4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43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8" y="13787"/>
            <a:ext cx="9144000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4106" y="625947"/>
            <a:ext cx="3661495" cy="492945"/>
          </a:xfrm>
          <a:prstGeom prst="rect">
            <a:avLst/>
          </a:prstGeom>
          <a:noFill/>
        </p:spPr>
        <p:txBody>
          <a:bodyPr wrap="none" lIns="76698" tIns="38349" rIns="76698" bIns="38349">
            <a:spAutoFit/>
          </a:bodyPr>
          <a:lstStyle/>
          <a:p>
            <a:pPr algn="ctr">
              <a:defRPr/>
            </a:pPr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II. </a:t>
            </a:r>
            <a:r>
              <a:rPr lang="en-US" sz="2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</a:t>
            </a:r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2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chi </a:t>
            </a:r>
            <a:r>
              <a:rPr lang="en-US" sz="2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endParaRPr lang="en-US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8775" y="1100287"/>
            <a:ext cx="1849269" cy="385224"/>
          </a:xfrm>
          <a:prstGeom prst="rect">
            <a:avLst/>
          </a:prstGeom>
          <a:noFill/>
        </p:spPr>
        <p:txBody>
          <a:bodyPr wrap="none" lIns="76698" tIns="38349" rIns="76698" bIns="38349">
            <a:spAutoFit/>
          </a:bodyPr>
          <a:lstStyle/>
          <a:p>
            <a:pPr algn="ctr">
              <a:defRPr/>
            </a:pPr>
            <a:r>
              <a:rPr lang="en-US" sz="2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luận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nhóm</a:t>
            </a:r>
            <a:endParaRPr lang="en-US" sz="2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62" y="1531532"/>
            <a:ext cx="4050734" cy="49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32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8" y="13787"/>
            <a:ext cx="9144000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81" y="32171"/>
            <a:ext cx="5629673" cy="65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4617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8" y="13787"/>
            <a:ext cx="9144000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0630" y="791618"/>
            <a:ext cx="2400040" cy="364053"/>
          </a:xfrm>
          <a:prstGeom prst="rect">
            <a:avLst/>
          </a:prstGeom>
          <a:noFill/>
        </p:spPr>
        <p:txBody>
          <a:bodyPr wrap="none" lIns="55733" tIns="27866" rIns="55733" bIns="27866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8" name="TextBox 7"/>
          <p:cNvSpPr txBox="1">
            <a:spLocks noChangeArrowheads="1"/>
          </p:cNvSpPr>
          <p:nvPr/>
        </p:nvSpPr>
        <p:spPr bwMode="auto">
          <a:xfrm>
            <a:off x="899779" y="1706170"/>
            <a:ext cx="7122959" cy="22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1. Từ “quả” ở khổ thơ 1 có gì giống và khác nhau về nghĩa với từ “quả” ở khổ 3?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Đoạn thơ đã sử dụng biện pháp tu từ nào? Tác dụng của biện pháp tu từ ấy?</a:t>
            </a:r>
          </a:p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3. Người con có tâm trạng và suy tư gì?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30636175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8" y="13787"/>
            <a:ext cx="9144000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2261" y="744511"/>
            <a:ext cx="8108389" cy="11982618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vi-VN" sz="2500" dirty="0"/>
              <a:t>* Chữ "quả" mang ý nghĩa tả thực: Dòng 1 và dòng 3 của khổ đầu "Những mùa quả mẹ tôi hái được"; "Những mùa quả lặn rồi lại mọc".</a:t>
            </a:r>
          </a:p>
          <a:p>
            <a:pPr>
              <a:defRPr/>
            </a:pPr>
            <a:r>
              <a:rPr lang="vi-VN" sz="2500" dirty="0"/>
              <a:t>* Chữ "quả" mang ý nghĩa biểu tượng: Dòng 1 và dòng 4 của khổ cuối ("Và chúng tôi, một thứ quả trên đời"; "Mình vẫn còn một thứ quả non xanh". =&gt; ý nghĩa biểu tượng: chỉ những đứa con lớn lên bằng sự chăm sóc, tình yêu thương của mẹ.</a:t>
            </a:r>
          </a:p>
          <a:p>
            <a:pPr>
              <a:defRPr/>
            </a:pPr>
            <a:r>
              <a:rPr lang="vi-VN" sz="2500" dirty="0"/>
              <a:t>- Các biện pháp tu từ:</a:t>
            </a:r>
          </a:p>
          <a:p>
            <a:pPr>
              <a:defRPr/>
            </a:pPr>
            <a:r>
              <a:rPr lang="vi-VN" sz="2500" dirty="0"/>
              <a:t>+ Hoán dụ: "Bàn tay mẹ" (lấy bộ phận chỉ toàn thể, nói bàn tay mỏi để nói đến sự già yếu của mẹ.</a:t>
            </a:r>
          </a:p>
          <a:p>
            <a:pPr>
              <a:defRPr/>
            </a:pPr>
            <a:r>
              <a:rPr lang="vi-VN" sz="2500" dirty="0"/>
              <a:t>+ Nói giảm nói tránh: Mỏi. Chỉ tuổi già yếu của mẹ</a:t>
            </a:r>
          </a:p>
          <a:p>
            <a:pPr>
              <a:defRPr/>
            </a:pPr>
            <a:r>
              <a:rPr lang="vi-VN" sz="2500" dirty="0"/>
              <a:t>+ Ẩn dụ "một thứ quả non xanh" - chỉ người con, ý nói người con vẫn còn non nớt, chưa trưởng thành, chưa làm được những điều xứng đáng với sự mong đợi của mẹ.</a:t>
            </a:r>
          </a:p>
          <a:p>
            <a:pPr>
              <a:defRPr/>
            </a:pPr>
            <a:r>
              <a:rPr lang="vi-VN" sz="2500" dirty="0"/>
              <a:t>+ Dùng câu hỏi tu từ</a:t>
            </a:r>
          </a:p>
          <a:p>
            <a:pPr>
              <a:defRPr/>
            </a:pPr>
            <a:r>
              <a:rPr lang="vi-VN" sz="2500" dirty="0"/>
              <a:t>- Tác dụng:</a:t>
            </a:r>
          </a:p>
          <a:p>
            <a:pPr>
              <a:defRPr/>
            </a:pPr>
            <a:r>
              <a:rPr lang="vi-VN" sz="2500" dirty="0"/>
              <a:t>+ Tăng sức gợi hình và biểu cảm cho câu thơ</a:t>
            </a:r>
          </a:p>
          <a:p>
            <a:pPr>
              <a:defRPr/>
            </a:pPr>
            <a:r>
              <a:rPr lang="vi-VN" sz="2500" dirty="0"/>
              <a:t>+ Nhằm bộc lộ nỗi lo lắng đến một ngày mẹ tuổi đã già mà mình vẫn chưa đủ khôn lớn, trưởng thành; vẫn là "một thứ quả non xanh", chưa thể thành "trái chín" mẹ mong; lo lắng khi không còn có mẹ bên cạnh bảo ban, sẻ chia, động viên; sợ mình chưa thể báo đáp công ơn to lớn của mẹ.</a:t>
            </a:r>
          </a:p>
          <a:p>
            <a:pPr>
              <a:defRPr/>
            </a:pPr>
            <a:r>
              <a:rPr lang="vi-VN" sz="2500" dirty="0"/>
              <a:t>+ Qua đó, thể hiện tấm lòng yêu thương và biết ơn mẹ chân thành và vô cùng sâu sắc của con với mẹ.</a:t>
            </a:r>
          </a:p>
          <a:p>
            <a:pPr>
              <a:defRPr/>
            </a:pPr>
            <a:r>
              <a:rPr lang="vi-VN" sz="2500" dirty="0"/>
              <a:t>- Tâm trạng: Hoảng sợ</a:t>
            </a:r>
          </a:p>
          <a:p>
            <a:pPr>
              <a:defRPr/>
            </a:pPr>
            <a:r>
              <a:rPr lang="vi-VN" sz="2500" dirty="0"/>
              <a:t>=&gt; Con yêu thương, biết ơn và lo lắng khi mẹ không còn, mình vẫn chưa trưởng thành, chưa thể báo đáp công ơn của mẹ.</a:t>
            </a:r>
          </a:p>
        </p:txBody>
      </p:sp>
    </p:spTree>
    <p:extLst>
      <p:ext uri="{BB962C8B-B14F-4D97-AF65-F5344CB8AC3E}">
        <p14:creationId xmlns:p14="http://schemas.microsoft.com/office/powerpoint/2010/main" val="1826286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8" y="13787"/>
            <a:ext cx="9144000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22" y="762894"/>
            <a:ext cx="7922377" cy="4365148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vi-VN" sz="2000" b="1" dirty="0">
                <a:latin typeface="+mj-lt"/>
              </a:rPr>
              <a:t>1. Nghệ thuật</a:t>
            </a:r>
          </a:p>
          <a:p>
            <a:pPr>
              <a:defRPr/>
            </a:pPr>
            <a:r>
              <a:rPr lang="vi-VN" sz="2000" dirty="0">
                <a:latin typeface="+mj-lt"/>
              </a:rPr>
              <a:t>- Thể thơ tự do với nhịp thơ, giọng điệu tha thiết, trầm lắng giàu chất suy tư.</a:t>
            </a:r>
          </a:p>
          <a:p>
            <a:pPr>
              <a:defRPr/>
            </a:pPr>
            <a:r>
              <a:rPr lang="vi-VN" sz="2000" dirty="0">
                <a:latin typeface="+mj-lt"/>
              </a:rPr>
              <a:t>- Sử dụng hiệu quả các biện pháp tu từ ẩn dụ, hoán dụ, so sánh, điệp ngữ…</a:t>
            </a:r>
          </a:p>
          <a:p>
            <a:pPr>
              <a:defRPr/>
            </a:pPr>
            <a:r>
              <a:rPr lang="vi-VN" sz="2000" dirty="0">
                <a:latin typeface="+mj-lt"/>
              </a:rPr>
              <a:t>- Hình ảnh thơ giản dị, gần gũi, mang ý nghĩa biểu tượng.</a:t>
            </a:r>
          </a:p>
          <a:p>
            <a:pPr>
              <a:defRPr/>
            </a:pPr>
            <a:r>
              <a:rPr lang="vi-VN" sz="2000" b="1" dirty="0">
                <a:latin typeface="+mj-lt"/>
              </a:rPr>
              <a:t>2. Nội dung</a:t>
            </a:r>
          </a:p>
          <a:p>
            <a:pPr>
              <a:defRPr/>
            </a:pPr>
            <a:r>
              <a:rPr lang="vi-VN" sz="2000" dirty="0">
                <a:latin typeface="+mj-lt"/>
              </a:rPr>
              <a:t>- Hình ảnh người mẹ tần tảo, vất vả, lam lũ, giàu đức hi sinh và tình yêu thương con.</a:t>
            </a:r>
          </a:p>
          <a:p>
            <a:pPr>
              <a:defRPr/>
            </a:pPr>
            <a:r>
              <a:rPr lang="vi-VN" sz="2000" dirty="0">
                <a:latin typeface="+mj-lt"/>
              </a:rPr>
              <a:t>- Tình yêu và lòng biết ơn, nỗi lo lắng của con khi tuổi mẹ xế chiều.</a:t>
            </a:r>
          </a:p>
          <a:p>
            <a:pPr>
              <a:defRPr/>
            </a:pPr>
            <a:r>
              <a:rPr lang="vi-VN" sz="2000" b="1" dirty="0">
                <a:latin typeface="+mj-lt"/>
              </a:rPr>
              <a:t>3. Lưu ý cách đọc văn bản thơ</a:t>
            </a:r>
          </a:p>
          <a:p>
            <a:pPr>
              <a:defRPr/>
            </a:pPr>
            <a:r>
              <a:rPr lang="vi-VN" sz="2000" dirty="0">
                <a:latin typeface="+mj-lt"/>
              </a:rPr>
              <a:t>- Chú ý thể thơ, vần, nhịp điệu, âm hưởng của bài thơ.</a:t>
            </a:r>
          </a:p>
          <a:p>
            <a:pPr>
              <a:defRPr/>
            </a:pPr>
            <a:r>
              <a:rPr lang="vi-VN" sz="2000" dirty="0">
                <a:latin typeface="+mj-lt"/>
              </a:rPr>
              <a:t>- Chú ý hình ảnh thơ, các cách sử dụng từ ngữ, biện pháp tu từ để biểu đạt tình cảm, cảm xúc của nhân vật trữ tình.</a:t>
            </a:r>
          </a:p>
          <a:p>
            <a:pPr>
              <a:defRPr/>
            </a:pPr>
            <a:r>
              <a:rPr lang="vi-VN" sz="2000" dirty="0">
                <a:latin typeface="+mj-lt"/>
              </a:rPr>
              <a:t>- Từ bài thơ, nhận ra được những suy ngẫm, cảm xúc, tình cảm của bản thân.</a:t>
            </a:r>
          </a:p>
        </p:txBody>
      </p:sp>
    </p:spTree>
    <p:extLst>
      <p:ext uri="{BB962C8B-B14F-4D97-AF65-F5344CB8AC3E}">
        <p14:creationId xmlns:p14="http://schemas.microsoft.com/office/powerpoint/2010/main" val="15098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ục này có hình ảnh của: Download Wooden banner in nature f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76" y="1256937"/>
            <a:ext cx="5865864" cy="199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2989" y="2037064"/>
            <a:ext cx="2450166" cy="517941"/>
          </a:xfrm>
          <a:prstGeom prst="rect">
            <a:avLst/>
          </a:prstGeom>
          <a:noFill/>
        </p:spPr>
        <p:txBody>
          <a:bodyPr lIns="55733" tIns="27866" rIns="55733" bIns="27866">
            <a:spAutoFit/>
          </a:bodyPr>
          <a:lstStyle/>
          <a:p>
            <a:pPr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8132161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7192" y="2810298"/>
            <a:ext cx="2999551" cy="39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581c6ee138d9f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655" y="310213"/>
            <a:ext cx="456811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9986" r="55968" b="17188"/>
          <a:stretch>
            <a:fillRect/>
          </a:stretch>
        </p:blipFill>
        <p:spPr bwMode="auto">
          <a:xfrm>
            <a:off x="7342713" y="4155703"/>
            <a:ext cx="1801287" cy="27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24" y="4851958"/>
            <a:ext cx="1121263" cy="56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46" y="2728724"/>
            <a:ext cx="1107420" cy="14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3385" y="1692420"/>
            <a:ext cx="8085618" cy="16140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55733" tIns="27866" rIns="55733" bIns="27866" anchor="ctr">
            <a:prstTxWarp prst="textChevron">
              <a:avLst/>
            </a:prstTxWarp>
          </a:bodyPr>
          <a:lstStyle/>
          <a:p>
            <a:pPr algn="ctr" defTabSz="766993">
              <a:defRPr/>
            </a:pPr>
            <a:r>
              <a:rPr lang="en-US" sz="8100" b="1" kern="0" spc="42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2463057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66 -0.00579 L 0.8326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900</Words>
  <Application>Microsoft Macintosh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Thuy</cp:lastModifiedBy>
  <cp:revision>3</cp:revision>
  <dcterms:created xsi:type="dcterms:W3CDTF">2023-02-04T13:06:19Z</dcterms:created>
  <dcterms:modified xsi:type="dcterms:W3CDTF">2023-02-14T15:00:12Z</dcterms:modified>
</cp:coreProperties>
</file>