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309" r:id="rId2"/>
    <p:sldId id="310" r:id="rId3"/>
    <p:sldId id="289" r:id="rId4"/>
    <p:sldId id="276" r:id="rId5"/>
    <p:sldId id="311" r:id="rId6"/>
    <p:sldId id="312" r:id="rId7"/>
    <p:sldId id="313" r:id="rId8"/>
    <p:sldId id="319" r:id="rId9"/>
    <p:sldId id="320" r:id="rId10"/>
    <p:sldId id="321" r:id="rId11"/>
    <p:sldId id="322" r:id="rId1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5859"/>
  </p:normalViewPr>
  <p:slideViewPr>
    <p:cSldViewPr snapToGrid="0">
      <p:cViewPr varScale="1">
        <p:scale>
          <a:sx n="113" d="100"/>
          <a:sy n="113"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0DC2A-74F9-0941-89AE-7B290035B167}" type="datetimeFigureOut">
              <a:rPr lang="en-VN" smtClean="0"/>
              <a:t>23/11/2023</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5D100-C922-5C4D-AB0E-EC88B1A94E21}" type="slidenum">
              <a:rPr lang="en-VN" smtClean="0"/>
              <a:t>‹#›</a:t>
            </a:fld>
            <a:endParaRPr/>
          </a:p>
        </p:txBody>
      </p:sp>
    </p:spTree>
    <p:extLst>
      <p:ext uri="{BB962C8B-B14F-4D97-AF65-F5344CB8AC3E}">
        <p14:creationId xmlns:p14="http://schemas.microsoft.com/office/powerpoint/2010/main" val="1792122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A8E08-98A2-433D-8864-FD067B275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57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10</a:t>
            </a:fld>
            <a:endParaRPr lang="en-US"/>
          </a:p>
        </p:txBody>
      </p:sp>
    </p:spTree>
    <p:extLst>
      <p:ext uri="{BB962C8B-B14F-4D97-AF65-F5344CB8AC3E}">
        <p14:creationId xmlns:p14="http://schemas.microsoft.com/office/powerpoint/2010/main" val="1171632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11</a:t>
            </a:fld>
            <a:endParaRPr lang="en-US"/>
          </a:p>
        </p:txBody>
      </p:sp>
    </p:spTree>
    <p:extLst>
      <p:ext uri="{BB962C8B-B14F-4D97-AF65-F5344CB8AC3E}">
        <p14:creationId xmlns:p14="http://schemas.microsoft.com/office/powerpoint/2010/main" val="1482012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A8E08-98A2-433D-8864-FD067B275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5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3</a:t>
            </a:fld>
            <a:endParaRPr lang="en-US"/>
          </a:p>
        </p:txBody>
      </p:sp>
    </p:spTree>
    <p:extLst>
      <p:ext uri="{BB962C8B-B14F-4D97-AF65-F5344CB8AC3E}">
        <p14:creationId xmlns:p14="http://schemas.microsoft.com/office/powerpoint/2010/main" val="418404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4</a:t>
            </a:fld>
            <a:endParaRPr lang="en-US"/>
          </a:p>
        </p:txBody>
      </p:sp>
    </p:spTree>
    <p:extLst>
      <p:ext uri="{BB962C8B-B14F-4D97-AF65-F5344CB8AC3E}">
        <p14:creationId xmlns:p14="http://schemas.microsoft.com/office/powerpoint/2010/main" val="2882573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5</a:t>
            </a:fld>
            <a:endParaRPr lang="en-US"/>
          </a:p>
        </p:txBody>
      </p:sp>
    </p:spTree>
    <p:extLst>
      <p:ext uri="{BB962C8B-B14F-4D97-AF65-F5344CB8AC3E}">
        <p14:creationId xmlns:p14="http://schemas.microsoft.com/office/powerpoint/2010/main" val="4251792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0A8E08-98A2-433D-8864-FD067B2752FC}" type="slidenum">
              <a:rPr lang="en-US" smtClean="0"/>
              <a:t>6</a:t>
            </a:fld>
            <a:endParaRPr lang="en-US"/>
          </a:p>
        </p:txBody>
      </p:sp>
    </p:spTree>
    <p:extLst>
      <p:ext uri="{BB962C8B-B14F-4D97-AF65-F5344CB8AC3E}">
        <p14:creationId xmlns:p14="http://schemas.microsoft.com/office/powerpoint/2010/main" val="3934548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A8E08-98A2-433D-8864-FD067B275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777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10A8E08-98A2-433D-8864-FD067B2752FC}"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510606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10A8E08-98A2-433D-8864-FD067B2752FC}"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792463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CC2D-90CA-F0F2-D3B2-C694F1AF84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a:p>
        </p:txBody>
      </p:sp>
      <p:sp>
        <p:nvSpPr>
          <p:cNvPr id="3" name="Subtitle 2">
            <a:extLst>
              <a:ext uri="{FF2B5EF4-FFF2-40B4-BE49-F238E27FC236}">
                <a16:creationId xmlns:a16="http://schemas.microsoft.com/office/drawing/2014/main" id="{22E6BE23-9422-A924-B9B0-BF45FD4D79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Date Placeholder 3">
            <a:extLst>
              <a:ext uri="{FF2B5EF4-FFF2-40B4-BE49-F238E27FC236}">
                <a16:creationId xmlns:a16="http://schemas.microsoft.com/office/drawing/2014/main" id="{74657D93-37DD-738A-DC01-89D04210B8EC}"/>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5" name="Footer Placeholder 4">
            <a:extLst>
              <a:ext uri="{FF2B5EF4-FFF2-40B4-BE49-F238E27FC236}">
                <a16:creationId xmlns:a16="http://schemas.microsoft.com/office/drawing/2014/main" id="{7A5296BF-ECE3-CE30-91BC-ED283F5C9FB9}"/>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85997CA5-493F-72E6-98EF-D7305509AE89}"/>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1067604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5C065-02F8-B9EE-85FB-E0C1CA972EFE}"/>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id="{A877C6AE-FD71-5607-F3A7-321D6FD519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B943D133-DCA8-7548-C57B-BD690C951B09}"/>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5" name="Footer Placeholder 4">
            <a:extLst>
              <a:ext uri="{FF2B5EF4-FFF2-40B4-BE49-F238E27FC236}">
                <a16:creationId xmlns:a16="http://schemas.microsoft.com/office/drawing/2014/main" id="{3A072690-C531-0554-0BC0-1E329CB8D99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2D86363-2CB2-39D8-33B3-3E8A1EC241C4}"/>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2449865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0DADB1-944B-62E0-125A-36C0250FB5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id="{8390F8FA-E309-A975-7162-B4B0D2E406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7EFBE507-F0B5-F9A3-6CB3-9928D69398D2}"/>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5" name="Footer Placeholder 4">
            <a:extLst>
              <a:ext uri="{FF2B5EF4-FFF2-40B4-BE49-F238E27FC236}">
                <a16:creationId xmlns:a16="http://schemas.microsoft.com/office/drawing/2014/main" id="{A12DD8E6-8CD2-BB51-9FB2-06AF5198EC03}"/>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5F205B0-2EBD-07F6-DB81-B5139DD68522}"/>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55989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403C9-F9B6-BA43-1EFB-341A2CBE08CB}"/>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3CFCE41E-7B4C-2CBD-9F39-CEB519387A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6A3ADABB-256B-A064-8CBE-A5E0A6B3E743}"/>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5" name="Footer Placeholder 4">
            <a:extLst>
              <a:ext uri="{FF2B5EF4-FFF2-40B4-BE49-F238E27FC236}">
                <a16:creationId xmlns:a16="http://schemas.microsoft.com/office/drawing/2014/main" id="{F4F46360-6B51-3023-25A0-5A4FBDE1B27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4BF437A-7E55-51A0-BAD4-2184BF436D56}"/>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3310188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D12F-A5E5-1CA9-B24E-F3A174FC17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a:p>
        </p:txBody>
      </p:sp>
      <p:sp>
        <p:nvSpPr>
          <p:cNvPr id="3" name="Text Placeholder 2">
            <a:extLst>
              <a:ext uri="{FF2B5EF4-FFF2-40B4-BE49-F238E27FC236}">
                <a16:creationId xmlns:a16="http://schemas.microsoft.com/office/drawing/2014/main" id="{0CAF381D-2256-3796-15E5-180CEAB6A1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3DD7FE-3A2A-9B53-E776-F64F713CEC2C}"/>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5" name="Footer Placeholder 4">
            <a:extLst>
              <a:ext uri="{FF2B5EF4-FFF2-40B4-BE49-F238E27FC236}">
                <a16:creationId xmlns:a16="http://schemas.microsoft.com/office/drawing/2014/main" id="{62D088BB-F890-0920-F32E-AA5119574C0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484ED65-3D03-2A41-4D48-1B4CE2622ED4}"/>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1953721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650E-20A7-6BA3-CEF4-3009B7DFC941}"/>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2185C516-FBD0-29DF-A407-5569B6FC4C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id="{26DD272D-33B1-9EEC-3E90-9200227A7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1158B83F-0BDD-5CAC-40F4-6F550D61074F}"/>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6" name="Footer Placeholder 5">
            <a:extLst>
              <a:ext uri="{FF2B5EF4-FFF2-40B4-BE49-F238E27FC236}">
                <a16:creationId xmlns:a16="http://schemas.microsoft.com/office/drawing/2014/main" id="{9582707C-E87D-31AE-55E1-04F5F15DF471}"/>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B3BA7A1-7FD4-7A48-5C35-35F2590331F3}"/>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269997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A828E-4F34-D2D6-7F0D-507B58B840CE}"/>
              </a:ext>
            </a:extLst>
          </p:cNvPr>
          <p:cNvSpPr>
            <a:spLocks noGrp="1"/>
          </p:cNvSpPr>
          <p:nvPr>
            <p:ph type="title"/>
          </p:nvPr>
        </p:nvSpPr>
        <p:spPr>
          <a:xfrm>
            <a:off x="839788" y="365125"/>
            <a:ext cx="10515600" cy="1325563"/>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1A02A789-E5BB-6037-92BC-94B4B86414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719CCE-B311-CF32-42EF-F7920C4614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id="{D01337E4-D11B-FD2B-A616-347DE1DD01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89EEC4-E01A-92EF-4174-81EF5DCC33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97F288BC-3525-1ECE-94FA-CF556534567B}"/>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8" name="Footer Placeholder 7">
            <a:extLst>
              <a:ext uri="{FF2B5EF4-FFF2-40B4-BE49-F238E27FC236}">
                <a16:creationId xmlns:a16="http://schemas.microsoft.com/office/drawing/2014/main" id="{3B89348F-516F-5A4E-FA51-C36493D9488E}"/>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029F56BA-1016-6EC0-EE54-B6C31168C841}"/>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1138823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6996-9238-3BAA-16E5-C878A5FA64B1}"/>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B8160021-2845-7384-5F54-458EA9618E97}"/>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4" name="Footer Placeholder 3">
            <a:extLst>
              <a:ext uri="{FF2B5EF4-FFF2-40B4-BE49-F238E27FC236}">
                <a16:creationId xmlns:a16="http://schemas.microsoft.com/office/drawing/2014/main" id="{3DB4716F-B3F6-6C29-A405-6E33D85DB7DD}"/>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1A2885F5-EA64-7DE4-E9FD-6F823D092AFD}"/>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4137957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521-3C93-FC64-2CF8-D9D9ACFBDF18}"/>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3" name="Footer Placeholder 2">
            <a:extLst>
              <a:ext uri="{FF2B5EF4-FFF2-40B4-BE49-F238E27FC236}">
                <a16:creationId xmlns:a16="http://schemas.microsoft.com/office/drawing/2014/main" id="{57C75C6F-2F9E-5ADD-E3D9-22F90020383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2C383BD8-7D44-F8DD-26C9-53533DA05BFD}"/>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508778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5283-4F72-90C3-4852-5FEEC8145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a:p>
        </p:txBody>
      </p:sp>
      <p:sp>
        <p:nvSpPr>
          <p:cNvPr id="3" name="Content Placeholder 2">
            <a:extLst>
              <a:ext uri="{FF2B5EF4-FFF2-40B4-BE49-F238E27FC236}">
                <a16:creationId xmlns:a16="http://schemas.microsoft.com/office/drawing/2014/main" id="{2C15B78C-4096-606F-CD40-7CA09D57D7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id="{D182B4F6-7A3C-9AF3-A460-1C84DBFF4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314D98-DEAF-A9C3-DC2B-CF6768C2E67B}"/>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6" name="Footer Placeholder 5">
            <a:extLst>
              <a:ext uri="{FF2B5EF4-FFF2-40B4-BE49-F238E27FC236}">
                <a16:creationId xmlns:a16="http://schemas.microsoft.com/office/drawing/2014/main" id="{9A29B858-DFA2-9892-478C-C5F46176C8B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C8B1DC0-BA3C-8244-345E-6FD4A087A63B}"/>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3051430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D369-889E-7E5E-2186-2A43A5484E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a:p>
        </p:txBody>
      </p:sp>
      <p:sp>
        <p:nvSpPr>
          <p:cNvPr id="3" name="Picture Placeholder 2">
            <a:extLst>
              <a:ext uri="{FF2B5EF4-FFF2-40B4-BE49-F238E27FC236}">
                <a16:creationId xmlns:a16="http://schemas.microsoft.com/office/drawing/2014/main" id="{6AA6AD08-0366-2AA3-2CC8-F71DA806F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47F11599-1988-8E2B-B9F9-F15BDF9B0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6D41C-A943-C1AC-BD53-844062DC5408}"/>
              </a:ext>
            </a:extLst>
          </p:cNvPr>
          <p:cNvSpPr>
            <a:spLocks noGrp="1"/>
          </p:cNvSpPr>
          <p:nvPr>
            <p:ph type="dt" sz="half" idx="10"/>
          </p:nvPr>
        </p:nvSpPr>
        <p:spPr/>
        <p:txBody>
          <a:bodyPr/>
          <a:lstStyle/>
          <a:p>
            <a:fld id="{B4E8A620-27FC-BD4B-992F-4FC0E14722CA}" type="datetimeFigureOut">
              <a:rPr lang="en-VN" smtClean="0"/>
              <a:t>23/11/2023</a:t>
            </a:fld>
            <a:endParaRPr lang="en-VN"/>
          </a:p>
        </p:txBody>
      </p:sp>
      <p:sp>
        <p:nvSpPr>
          <p:cNvPr id="6" name="Footer Placeholder 5">
            <a:extLst>
              <a:ext uri="{FF2B5EF4-FFF2-40B4-BE49-F238E27FC236}">
                <a16:creationId xmlns:a16="http://schemas.microsoft.com/office/drawing/2014/main" id="{361E5E88-3C37-9B07-9A8A-A5EF4777FB95}"/>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5088B30-E925-3F10-F454-C359C43204F1}"/>
              </a:ext>
            </a:extLst>
          </p:cNvPr>
          <p:cNvSpPr>
            <a:spLocks noGrp="1"/>
          </p:cNvSpPr>
          <p:nvPr>
            <p:ph type="sldNum" sz="quarter" idx="12"/>
          </p:nvPr>
        </p:nvSpPr>
        <p:spPr/>
        <p:txBody>
          <a:bodyPr/>
          <a:lstStyle/>
          <a:p>
            <a:fld id="{DF87C2BE-B61E-AB43-86D4-B77DE4685668}" type="slidenum">
              <a:rPr lang="en-VN" smtClean="0"/>
              <a:t>‹#›</a:t>
            </a:fld>
            <a:endParaRPr lang="en-VN"/>
          </a:p>
        </p:txBody>
      </p:sp>
    </p:spTree>
    <p:extLst>
      <p:ext uri="{BB962C8B-B14F-4D97-AF65-F5344CB8AC3E}">
        <p14:creationId xmlns:p14="http://schemas.microsoft.com/office/powerpoint/2010/main" val="2576312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DC3B5-02B2-2DA8-679F-F261A38578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BDD48EBB-39D5-5278-77F0-C581FF8FA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5F514D1D-0745-6D77-7D06-4C59964FC7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8A620-27FC-BD4B-992F-4FC0E14722CA}" type="datetimeFigureOut">
              <a:rPr lang="en-VN" smtClean="0"/>
              <a:t>23/11/2023</a:t>
            </a:fld>
            <a:endParaRPr/>
          </a:p>
        </p:txBody>
      </p:sp>
      <p:sp>
        <p:nvSpPr>
          <p:cNvPr id="5" name="Footer Placeholder 4">
            <a:extLst>
              <a:ext uri="{FF2B5EF4-FFF2-40B4-BE49-F238E27FC236}">
                <a16:creationId xmlns:a16="http://schemas.microsoft.com/office/drawing/2014/main" id="{FC3BDF34-C394-1A5D-13EC-A4FE08C850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a:extLst>
              <a:ext uri="{FF2B5EF4-FFF2-40B4-BE49-F238E27FC236}">
                <a16:creationId xmlns:a16="http://schemas.microsoft.com/office/drawing/2014/main" id="{E8DB5C82-3AD6-959C-2AB2-9A6FE40453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87C2BE-B61E-AB43-86D4-B77DE4685668}" type="slidenum">
              <a:rPr lang="en-VN" smtClean="0"/>
              <a:t>‹#›</a:t>
            </a:fld>
            <a:endParaRPr/>
          </a:p>
        </p:txBody>
      </p:sp>
    </p:spTree>
    <p:extLst>
      <p:ext uri="{BB962C8B-B14F-4D97-AF65-F5344CB8AC3E}">
        <p14:creationId xmlns:p14="http://schemas.microsoft.com/office/powerpoint/2010/main" val="1028189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jpe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5.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1.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jpe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8.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jpeg"/><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8">
            <a:extLst>
              <a:ext uri="{FF2B5EF4-FFF2-40B4-BE49-F238E27FC236}">
                <a16:creationId xmlns:a16="http://schemas.microsoft.com/office/drawing/2014/main" id="{CAA6AEE3-EFDB-8010-D3D9-EE1157269467}"/>
              </a:ext>
            </a:extLst>
          </p:cNvPr>
          <p:cNvPicPr>
            <a:picLocks noChangeAspect="1"/>
          </p:cNvPicPr>
          <p:nvPr/>
        </p:nvPicPr>
        <p:blipFill>
          <a:blip r:embed="rId3"/>
          <a:srcRect/>
          <a:stretch>
            <a:fillRect/>
          </a:stretch>
        </p:blipFill>
        <p:spPr>
          <a:xfrm>
            <a:off x="1993316" y="177800"/>
            <a:ext cx="9233484" cy="1465627"/>
          </a:xfrm>
          <a:prstGeom prst="rect">
            <a:avLst/>
          </a:prstGeom>
        </p:spPr>
      </p:pic>
      <p:pic>
        <p:nvPicPr>
          <p:cNvPr id="5" name="Picture 3"/>
          <p:cNvPicPr>
            <a:picLocks noChangeAspect="1"/>
          </p:cNvPicPr>
          <p:nvPr/>
        </p:nvPicPr>
        <p:blipFill>
          <a:blip r:embed="rId4"/>
          <a:srcRect/>
          <a:stretch>
            <a:fillRect/>
          </a:stretch>
        </p:blipFill>
        <p:spPr>
          <a:xfrm>
            <a:off x="-756920" y="-842641"/>
            <a:ext cx="2750236" cy="2853682"/>
          </a:xfrm>
          <a:prstGeom prst="rect">
            <a:avLst/>
          </a:prstGeom>
        </p:spPr>
      </p:pic>
      <p:sp>
        <p:nvSpPr>
          <p:cNvPr id="3" name="TextBox 2">
            <a:extLst>
              <a:ext uri="{FF2B5EF4-FFF2-40B4-BE49-F238E27FC236}">
                <a16:creationId xmlns:a16="http://schemas.microsoft.com/office/drawing/2014/main" id="{366F76B6-0659-5176-77D4-E197D56EF421}"/>
              </a:ext>
            </a:extLst>
          </p:cNvPr>
          <p:cNvSpPr txBox="1"/>
          <p:nvPr/>
        </p:nvSpPr>
        <p:spPr>
          <a:xfrm>
            <a:off x="2717715" y="428430"/>
            <a:ext cx="7467600" cy="995016"/>
          </a:xfrm>
          <a:prstGeom prst="rect">
            <a:avLst/>
          </a:prstGeom>
          <a:noFill/>
        </p:spPr>
        <p:txBody>
          <a:bodyPr wrap="square">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rPr>
              <a:t>2. </a:t>
            </a:r>
            <a:r>
              <a:rPr lang="en-US" sz="2933" b="1" dirty="0" err="1">
                <a:solidFill>
                  <a:srgbClr val="000000"/>
                </a:solidFill>
                <a:latin typeface="Times New Roman" panose="02020603050405020304" pitchFamily="18" charset="0"/>
                <a:cs typeface="Times New Roman" panose="02020603050405020304" pitchFamily="18" charset="0"/>
              </a:rPr>
              <a:t>Rèn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luyện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kĩ</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năng</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viết</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đoạn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văn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diễn</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dịch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quy</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nạp</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và</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phối</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hợp</a:t>
            </a:r>
            <a:endParaRPr lang="en-US" sz="2933" dirty="0">
              <a:solidFill>
                <a:srgbClr val="0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DA65AEE-0434-79E4-5345-50071A3AA68D}"/>
              </a:ext>
            </a:extLst>
          </p:cNvPr>
          <p:cNvSpPr txBox="1"/>
          <p:nvPr/>
        </p:nvSpPr>
        <p:spPr>
          <a:xfrm>
            <a:off x="5306824" y="1767684"/>
            <a:ext cx="3584762" cy="543675"/>
          </a:xfrm>
          <a:prstGeom prst="rect">
            <a:avLst/>
          </a:prstGeom>
          <a:noFill/>
        </p:spPr>
        <p:txBody>
          <a:bodyPr wrap="square">
            <a:spAutoFit/>
          </a:bodyPr>
          <a:lstStyle/>
          <a:p>
            <a:pPr algn="just"/>
            <a:r>
              <a:rPr lang="en-US" sz="2933" b="1" dirty="0">
                <a:solidFill>
                  <a:srgbClr val="000000"/>
                </a:solidFill>
                <a:latin typeface="Times New Roman" panose="02020603050405020304" pitchFamily="18" charset="0"/>
                <a:cs typeface="Times New Roman" panose="02020603050405020304" pitchFamily="18" charset="0"/>
              </a:rPr>
              <a:t>a) </a:t>
            </a:r>
            <a:r>
              <a:rPr lang="en-US" sz="2933" b="1" dirty="0" err="1">
                <a:solidFill>
                  <a:srgbClr val="000000"/>
                </a:solidFill>
                <a:latin typeface="Times New Roman" panose="02020603050405020304" pitchFamily="18" charset="0"/>
                <a:cs typeface="Times New Roman" panose="02020603050405020304" pitchFamily="18" charset="0"/>
              </a:rPr>
              <a:t>Cách</a:t>
            </a:r>
            <a:r>
              <a:rPr lang="en-US" sz="2933" b="1" dirty="0">
                <a:solidFill>
                  <a:srgbClr val="000000"/>
                </a:solidFill>
                <a:latin typeface="Times New Roman" panose="02020603050405020304" pitchFamily="18" charset="0"/>
                <a:cs typeface="Times New Roman" panose="02020603050405020304" pitchFamily="18" charset="0"/>
              </a:rPr>
              <a:t> </a:t>
            </a:r>
            <a:r>
              <a:rPr lang="en-US" sz="2933" b="1" dirty="0" err="1">
                <a:solidFill>
                  <a:srgbClr val="000000"/>
                </a:solidFill>
                <a:latin typeface="Times New Roman" panose="02020603050405020304" pitchFamily="18" charset="0"/>
                <a:cs typeface="Times New Roman" panose="02020603050405020304" pitchFamily="18" charset="0"/>
              </a:rPr>
              <a:t>thức</a:t>
            </a:r>
            <a:endParaRPr lang="en-US" sz="2933" b="1" dirty="0">
              <a:solidFill>
                <a:srgbClr val="000000"/>
              </a:solidFill>
              <a:latin typeface="Times New Roman" panose="02020603050405020304" pitchFamily="18" charset="0"/>
              <a:cs typeface="Times New Roman" panose="02020603050405020304" pitchFamily="18" charset="0"/>
            </a:endParaRPr>
          </a:p>
        </p:txBody>
      </p:sp>
      <p:pic>
        <p:nvPicPr>
          <p:cNvPr id="20" name="Picture 3">
            <a:extLst>
              <a:ext uri="{FF2B5EF4-FFF2-40B4-BE49-F238E27FC236}">
                <a16:creationId xmlns:a16="http://schemas.microsoft.com/office/drawing/2014/main" id="{BD543BB6-B668-8D26-8249-CAF3194138DA}"/>
              </a:ext>
            </a:extLst>
          </p:cNvPr>
          <p:cNvPicPr>
            <a:picLocks noChangeAspect="1"/>
          </p:cNvPicPr>
          <p:nvPr/>
        </p:nvPicPr>
        <p:blipFill>
          <a:blip r:embed="rId5">
            <a:duotone>
              <a:prstClr val="black"/>
              <a:schemeClr val="accent6">
                <a:tint val="45000"/>
                <a:satMod val="400000"/>
              </a:schemeClr>
            </a:duotone>
          </a:blip>
          <a:srcRect/>
          <a:stretch>
            <a:fillRect/>
          </a:stretch>
        </p:blipFill>
        <p:spPr>
          <a:xfrm rot="5400000">
            <a:off x="1854904" y="1292316"/>
            <a:ext cx="796214" cy="2982021"/>
          </a:xfrm>
          <a:prstGeom prst="rect">
            <a:avLst/>
          </a:prstGeom>
        </p:spPr>
      </p:pic>
      <p:pic>
        <p:nvPicPr>
          <p:cNvPr id="21" name="Picture 3">
            <a:extLst>
              <a:ext uri="{FF2B5EF4-FFF2-40B4-BE49-F238E27FC236}">
                <a16:creationId xmlns:a16="http://schemas.microsoft.com/office/drawing/2014/main" id="{D942FBF6-616E-CE15-D3C6-0BCBCEE5138A}"/>
              </a:ext>
            </a:extLst>
          </p:cNvPr>
          <p:cNvPicPr>
            <a:picLocks noChangeAspect="1"/>
          </p:cNvPicPr>
          <p:nvPr/>
        </p:nvPicPr>
        <p:blipFill>
          <a:blip r:embed="rId5">
            <a:duotone>
              <a:prstClr val="black"/>
              <a:schemeClr val="accent6">
                <a:tint val="45000"/>
                <a:satMod val="400000"/>
              </a:schemeClr>
            </a:duotone>
          </a:blip>
          <a:srcRect/>
          <a:stretch>
            <a:fillRect/>
          </a:stretch>
        </p:blipFill>
        <p:spPr>
          <a:xfrm rot="5400000">
            <a:off x="5840135" y="1368560"/>
            <a:ext cx="796214" cy="2813428"/>
          </a:xfrm>
          <a:prstGeom prst="rect">
            <a:avLst/>
          </a:prstGeom>
        </p:spPr>
      </p:pic>
      <p:pic>
        <p:nvPicPr>
          <p:cNvPr id="22" name="Picture 3">
            <a:extLst>
              <a:ext uri="{FF2B5EF4-FFF2-40B4-BE49-F238E27FC236}">
                <a16:creationId xmlns:a16="http://schemas.microsoft.com/office/drawing/2014/main" id="{40896003-95FD-A1F9-52D3-C045AFB5A717}"/>
              </a:ext>
            </a:extLst>
          </p:cNvPr>
          <p:cNvPicPr>
            <a:picLocks noChangeAspect="1"/>
          </p:cNvPicPr>
          <p:nvPr/>
        </p:nvPicPr>
        <p:blipFill>
          <a:blip r:embed="rId5">
            <a:duotone>
              <a:prstClr val="black"/>
              <a:schemeClr val="accent6">
                <a:tint val="45000"/>
                <a:satMod val="400000"/>
              </a:schemeClr>
            </a:duotone>
          </a:blip>
          <a:srcRect/>
          <a:stretch>
            <a:fillRect/>
          </a:stretch>
        </p:blipFill>
        <p:spPr>
          <a:xfrm rot="5400000">
            <a:off x="9776884" y="1292612"/>
            <a:ext cx="796213" cy="2965325"/>
          </a:xfrm>
          <a:prstGeom prst="rect">
            <a:avLst/>
          </a:prstGeom>
        </p:spPr>
      </p:pic>
      <p:sp>
        <p:nvSpPr>
          <p:cNvPr id="23" name="Rectangle 22">
            <a:extLst>
              <a:ext uri="{FF2B5EF4-FFF2-40B4-BE49-F238E27FC236}">
                <a16:creationId xmlns:a16="http://schemas.microsoft.com/office/drawing/2014/main" id="{35552110-0E7A-C0AE-75DD-F60C1E0A8504}"/>
              </a:ext>
            </a:extLst>
          </p:cNvPr>
          <p:cNvSpPr/>
          <p:nvPr/>
        </p:nvSpPr>
        <p:spPr>
          <a:xfrm>
            <a:off x="1031240" y="2521034"/>
            <a:ext cx="2612461" cy="646331"/>
          </a:xfrm>
          <a:prstGeom prst="rect">
            <a:avLst/>
          </a:prstGeom>
        </p:spPr>
        <p:txBody>
          <a:bodyPr wrap="square">
            <a:spAutoFit/>
          </a:bodyPr>
          <a:lstStyle/>
          <a:p>
            <a:pPr algn="just" defTabSz="609630">
              <a:defRPr/>
            </a:pPr>
            <a:r>
              <a:rPr lang="en-US" sz="3600" b="1" dirty="0">
                <a:solidFill>
                  <a:prstClr val="white"/>
                </a:solidFill>
                <a:latin typeface="Calibri"/>
              </a:rPr>
              <a:t>DIỄN DỊCH</a:t>
            </a:r>
            <a:endParaRPr lang="vi-VN" sz="3600" dirty="0">
              <a:solidFill>
                <a:prstClr val="white"/>
              </a:solidFill>
              <a:latin typeface="Times New Roman" panose="02020603050405020304" pitchFamily="18" charset="0"/>
            </a:endParaRPr>
          </a:p>
        </p:txBody>
      </p:sp>
      <p:sp>
        <p:nvSpPr>
          <p:cNvPr id="24" name="Rectangle 23">
            <a:extLst>
              <a:ext uri="{FF2B5EF4-FFF2-40B4-BE49-F238E27FC236}">
                <a16:creationId xmlns:a16="http://schemas.microsoft.com/office/drawing/2014/main" id="{87DDA65B-4F1A-2AB6-363B-3EFE8B1C2076}"/>
              </a:ext>
            </a:extLst>
          </p:cNvPr>
          <p:cNvSpPr/>
          <p:nvPr/>
        </p:nvSpPr>
        <p:spPr>
          <a:xfrm>
            <a:off x="5164473" y="2521035"/>
            <a:ext cx="2612461" cy="646331"/>
          </a:xfrm>
          <a:prstGeom prst="rect">
            <a:avLst/>
          </a:prstGeom>
        </p:spPr>
        <p:txBody>
          <a:bodyPr wrap="square">
            <a:spAutoFit/>
          </a:bodyPr>
          <a:lstStyle/>
          <a:p>
            <a:pPr algn="just" defTabSz="609630">
              <a:defRPr/>
            </a:pPr>
            <a:r>
              <a:rPr lang="en-US" sz="3600" b="1" dirty="0">
                <a:solidFill>
                  <a:prstClr val="white"/>
                </a:solidFill>
                <a:latin typeface="Calibri"/>
              </a:rPr>
              <a:t>QUY NẠP</a:t>
            </a:r>
            <a:endParaRPr lang="vi-VN" sz="3600" dirty="0">
              <a:solidFill>
                <a:prstClr val="white"/>
              </a:solidFill>
              <a:latin typeface="Times New Roman" panose="02020603050405020304" pitchFamily="18" charset="0"/>
            </a:endParaRPr>
          </a:p>
        </p:txBody>
      </p:sp>
      <p:sp>
        <p:nvSpPr>
          <p:cNvPr id="25" name="Rectangle 24">
            <a:extLst>
              <a:ext uri="{FF2B5EF4-FFF2-40B4-BE49-F238E27FC236}">
                <a16:creationId xmlns:a16="http://schemas.microsoft.com/office/drawing/2014/main" id="{C82149FF-6698-D8F8-B6D0-7F6C24DCE0E9}"/>
              </a:ext>
            </a:extLst>
          </p:cNvPr>
          <p:cNvSpPr/>
          <p:nvPr/>
        </p:nvSpPr>
        <p:spPr>
          <a:xfrm>
            <a:off x="8891586" y="2521034"/>
            <a:ext cx="2612461" cy="646331"/>
          </a:xfrm>
          <a:prstGeom prst="rect">
            <a:avLst/>
          </a:prstGeom>
        </p:spPr>
        <p:txBody>
          <a:bodyPr wrap="square">
            <a:spAutoFit/>
          </a:bodyPr>
          <a:lstStyle/>
          <a:p>
            <a:pPr algn="ctr" defTabSz="609630">
              <a:defRPr/>
            </a:pPr>
            <a:r>
              <a:rPr lang="en-US" sz="3600" b="1" dirty="0">
                <a:solidFill>
                  <a:prstClr val="white"/>
                </a:solidFill>
                <a:latin typeface="Calibri"/>
              </a:rPr>
              <a:t>PHỐI HỢP</a:t>
            </a:r>
            <a:endParaRPr lang="vi-VN" sz="3600" dirty="0">
              <a:solidFill>
                <a:prstClr val="white"/>
              </a:solidFill>
              <a:latin typeface="Times New Roman" panose="02020603050405020304" pitchFamily="18" charset="0"/>
            </a:endParaRPr>
          </a:p>
        </p:txBody>
      </p:sp>
      <p:sp>
        <p:nvSpPr>
          <p:cNvPr id="26" name="Rectangle 25">
            <a:extLst>
              <a:ext uri="{FF2B5EF4-FFF2-40B4-BE49-F238E27FC236}">
                <a16:creationId xmlns:a16="http://schemas.microsoft.com/office/drawing/2014/main" id="{23D8CBCE-FE2F-F8E3-CDEA-739AA3B0BF18}"/>
              </a:ext>
            </a:extLst>
          </p:cNvPr>
          <p:cNvSpPr/>
          <p:nvPr/>
        </p:nvSpPr>
        <p:spPr>
          <a:xfrm>
            <a:off x="461976" y="3327400"/>
            <a:ext cx="3551224" cy="3375796"/>
          </a:xfrm>
          <a:prstGeom prst="rect">
            <a:avLst/>
          </a:prstGeom>
          <a:noFill/>
        </p:spPr>
        <p:txBody>
          <a:bodyPr wrap="square">
            <a:spAutoFit/>
          </a:bodyPr>
          <a:lstStyle/>
          <a:p>
            <a:pPr algn="just" defTabSz="609630">
              <a:defRPr/>
            </a:pPr>
            <a:r>
              <a:rPr lang="en-US" sz="2667" dirty="0">
                <a:latin typeface="Times New Roman" panose="02020603050405020304" pitchFamily="18" charset="0"/>
                <a:cs typeface="Times New Roman" panose="02020603050405020304" pitchFamily="18" charset="0"/>
              </a:rPr>
              <a:t>Đ</a:t>
            </a:r>
            <a:r>
              <a:rPr lang="vi-VN" sz="2667" dirty="0">
                <a:latin typeface="Times New Roman" panose="02020603050405020304" pitchFamily="18" charset="0"/>
                <a:cs typeface="Times New Roman" panose="02020603050405020304" pitchFamily="18" charset="0"/>
              </a:rPr>
              <a:t>oạn văn trình bày vấn đề theo trình tự từ ý khái quát đến các ý cụ thể. Ở đoạn văn diễn dịch, </a:t>
            </a:r>
            <a:r>
              <a:rPr lang="vi-VN" sz="2667" b="1" dirty="0">
                <a:latin typeface="Times New Roman" panose="02020603050405020304" pitchFamily="18" charset="0"/>
                <a:cs typeface="Times New Roman" panose="02020603050405020304" pitchFamily="18" charset="0"/>
              </a:rPr>
              <a:t>câu chủ đề là câu thứ nhất </a:t>
            </a:r>
            <a:r>
              <a:rPr lang="vi-VN" sz="2667" dirty="0">
                <a:latin typeface="Times New Roman" panose="02020603050405020304" pitchFamily="18" charset="0"/>
                <a:cs typeface="Times New Roman" panose="02020603050405020304" pitchFamily="18" charset="0"/>
              </a:rPr>
              <a:t>nêu ý khái quát, các câu còn lại phát triển ý nêu ở câu chủ đề.</a:t>
            </a:r>
          </a:p>
        </p:txBody>
      </p:sp>
      <p:sp>
        <p:nvSpPr>
          <p:cNvPr id="27" name="Rectangle 26">
            <a:extLst>
              <a:ext uri="{FF2B5EF4-FFF2-40B4-BE49-F238E27FC236}">
                <a16:creationId xmlns:a16="http://schemas.microsoft.com/office/drawing/2014/main" id="{ADDEE154-6DE0-8089-1770-C095DBF4B422}"/>
              </a:ext>
            </a:extLst>
          </p:cNvPr>
          <p:cNvSpPr/>
          <p:nvPr/>
        </p:nvSpPr>
        <p:spPr>
          <a:xfrm>
            <a:off x="4602927" y="3381197"/>
            <a:ext cx="3270628" cy="3375796"/>
          </a:xfrm>
          <a:prstGeom prst="rect">
            <a:avLst/>
          </a:prstGeom>
          <a:noFill/>
        </p:spPr>
        <p:txBody>
          <a:bodyPr wrap="square">
            <a:spAutoFit/>
          </a:bodyPr>
          <a:lstStyle/>
          <a:p>
            <a:pPr algn="just" defTabSz="609630">
              <a:defRPr/>
            </a:pPr>
            <a:r>
              <a:rPr lang="en-US" sz="2667" dirty="0">
                <a:latin typeface="Times New Roman" panose="02020603050405020304" pitchFamily="18" charset="0"/>
                <a:cs typeface="Times New Roman" panose="02020603050405020304" pitchFamily="18" charset="0"/>
              </a:rPr>
              <a:t>Đ</a:t>
            </a:r>
            <a:r>
              <a:rPr lang="vi-VN" sz="2667" dirty="0">
                <a:latin typeface="Times New Roman" panose="02020603050405020304" pitchFamily="18" charset="0"/>
                <a:cs typeface="Times New Roman" panose="02020603050405020304" pitchFamily="18" charset="0"/>
              </a:rPr>
              <a:t>oạn văn trình bày vấn đề theo trình tự từ các ý cụ thể đến ý khái quát. Ở đoạn văn quy nạp, </a:t>
            </a:r>
            <a:r>
              <a:rPr lang="vi-VN" sz="2667" b="1" dirty="0">
                <a:latin typeface="Times New Roman" panose="02020603050405020304" pitchFamily="18" charset="0"/>
                <a:cs typeface="Times New Roman" panose="02020603050405020304" pitchFamily="18" charset="0"/>
              </a:rPr>
              <a:t>câu chủ đề là câu đứng cuối đoạn</a:t>
            </a:r>
            <a:r>
              <a:rPr lang="vi-VN" sz="2667" dirty="0">
                <a:latin typeface="Times New Roman" panose="02020603050405020304" pitchFamily="18" charset="0"/>
                <a:cs typeface="Times New Roman" panose="02020603050405020304" pitchFamily="18" charset="0"/>
              </a:rPr>
              <a:t>, khái quát ý từ những câu đứng trước.</a:t>
            </a:r>
          </a:p>
        </p:txBody>
      </p:sp>
      <p:sp>
        <p:nvSpPr>
          <p:cNvPr id="28" name="Rectangle 27">
            <a:extLst>
              <a:ext uri="{FF2B5EF4-FFF2-40B4-BE49-F238E27FC236}">
                <a16:creationId xmlns:a16="http://schemas.microsoft.com/office/drawing/2014/main" id="{6885CC29-67FF-DEBA-5F13-3A12845B57F6}"/>
              </a:ext>
            </a:extLst>
          </p:cNvPr>
          <p:cNvSpPr/>
          <p:nvPr/>
        </p:nvSpPr>
        <p:spPr>
          <a:xfrm>
            <a:off x="8490229" y="3391898"/>
            <a:ext cx="3447771" cy="2965364"/>
          </a:xfrm>
          <a:prstGeom prst="rect">
            <a:avLst/>
          </a:prstGeom>
          <a:noFill/>
        </p:spPr>
        <p:txBody>
          <a:bodyPr wrap="square">
            <a:spAutoFit/>
          </a:bodyPr>
          <a:lstStyle/>
          <a:p>
            <a:pPr algn="just" defTabSz="609630">
              <a:defRPr/>
            </a:pPr>
            <a:r>
              <a:rPr lang="en-US" sz="2667" dirty="0">
                <a:latin typeface="Times New Roman" panose="02020603050405020304" pitchFamily="18" charset="0"/>
                <a:cs typeface="Times New Roman" panose="02020603050405020304" pitchFamily="18" charset="0"/>
              </a:rPr>
              <a:t>Đ</a:t>
            </a:r>
            <a:r>
              <a:rPr lang="vi-VN" sz="2667" dirty="0">
                <a:latin typeface="Times New Roman" panose="02020603050405020304" pitchFamily="18" charset="0"/>
                <a:cs typeface="Times New Roman" panose="02020603050405020304" pitchFamily="18" charset="0"/>
              </a:rPr>
              <a:t>oạn văn </a:t>
            </a:r>
            <a:r>
              <a:rPr lang="vi-VN" sz="2667" b="1" dirty="0">
                <a:latin typeface="Times New Roman" panose="02020603050405020304" pitchFamily="18" charset="0"/>
                <a:cs typeface="Times New Roman" panose="02020603050405020304" pitchFamily="18" charset="0"/>
              </a:rPr>
              <a:t>vừa có câu chủ đề ở đầu đoạn, vừa có câu chủ đề ở cuối đoạn,</a:t>
            </a:r>
            <a:r>
              <a:rPr lang="vi-VN" sz="2667" dirty="0">
                <a:latin typeface="Times New Roman" panose="02020603050405020304" pitchFamily="18" charset="0"/>
                <a:cs typeface="Times New Roman" panose="02020603050405020304" pitchFamily="18" charset="0"/>
              </a:rPr>
              <a:t> tức là kết hợp cách trình bày ở đoạn văn diễn dịch và đoạn văn quy nạp.</a:t>
            </a:r>
          </a:p>
        </p:txBody>
      </p:sp>
    </p:spTree>
    <p:extLst>
      <p:ext uri="{BB962C8B-B14F-4D97-AF65-F5344CB8AC3E}">
        <p14:creationId xmlns:p14="http://schemas.microsoft.com/office/powerpoint/2010/main" val="366020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2"/>
          <p:cNvGrpSpPr>
            <a:grpSpLocks noChangeAspect="1"/>
          </p:cNvGrpSpPr>
          <p:nvPr/>
        </p:nvGrpSpPr>
        <p:grpSpPr>
          <a:xfrm rot="6916213">
            <a:off x="-2642582" y="-2231823"/>
            <a:ext cx="2764601" cy="4109303"/>
            <a:chOff x="0" y="0"/>
            <a:chExt cx="3175000" cy="4719320"/>
          </a:xfrm>
        </p:grpSpPr>
        <p:sp>
          <p:nvSpPr>
            <p:cNvPr id="8"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sz="1200"/>
            </a:p>
          </p:txBody>
        </p:sp>
        <p:sp>
          <p:nvSpPr>
            <p:cNvPr id="9"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sz="1200"/>
            </a:p>
          </p:txBody>
        </p:sp>
      </p:grpSp>
      <p:grpSp>
        <p:nvGrpSpPr>
          <p:cNvPr id="10" name="Group 25"/>
          <p:cNvGrpSpPr>
            <a:grpSpLocks noChangeAspect="1"/>
          </p:cNvGrpSpPr>
          <p:nvPr/>
        </p:nvGrpSpPr>
        <p:grpSpPr>
          <a:xfrm rot="-4361421">
            <a:off x="11353782" y="-2231823"/>
            <a:ext cx="2764601" cy="4109303"/>
            <a:chOff x="0" y="0"/>
            <a:chExt cx="3175000" cy="4719320"/>
          </a:xfrm>
        </p:grpSpPr>
        <p:sp>
          <p:nvSpPr>
            <p:cNvPr id="11"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sz="1200"/>
            </a:p>
          </p:txBody>
        </p:sp>
        <p:sp>
          <p:nvSpPr>
            <p:cNvPr id="12"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sz="1200"/>
            </a:p>
          </p:txBody>
        </p:sp>
      </p:grpSp>
      <p:pic>
        <p:nvPicPr>
          <p:cNvPr id="13" name="Picture 29"/>
          <p:cNvPicPr>
            <a:picLocks noChangeAspect="1"/>
          </p:cNvPicPr>
          <p:nvPr/>
        </p:nvPicPr>
        <p:blipFill>
          <a:blip r:embed="rId5"/>
          <a:srcRect/>
          <a:stretch>
            <a:fillRect/>
          </a:stretch>
        </p:blipFill>
        <p:spPr>
          <a:xfrm rot="4081896">
            <a:off x="9886726" y="-1763230"/>
            <a:ext cx="8085337" cy="5196195"/>
          </a:xfrm>
          <a:prstGeom prst="rect">
            <a:avLst/>
          </a:prstGeom>
        </p:spPr>
      </p:pic>
      <p:sp>
        <p:nvSpPr>
          <p:cNvPr id="14" name="Rectangle 13"/>
          <p:cNvSpPr/>
          <p:nvPr/>
        </p:nvSpPr>
        <p:spPr>
          <a:xfrm>
            <a:off x="225673" y="248266"/>
            <a:ext cx="11531600" cy="4607095"/>
          </a:xfrm>
          <a:prstGeom prst="rect">
            <a:avLst/>
          </a:prstGeom>
        </p:spPr>
        <p:txBody>
          <a:bodyPr wrap="square">
            <a:spAutoFit/>
          </a:bodyPr>
          <a:lstStyle/>
          <a:p>
            <a:pPr algn="just"/>
            <a:r>
              <a:rPr lang="en-US" sz="2667" dirty="0">
                <a:solidFill>
                  <a:srgbClr val="081C36"/>
                </a:solidFill>
              </a:rPr>
              <a:t>      </a:t>
            </a:r>
            <a:r>
              <a:rPr lang="vi-VN" sz="2667" dirty="0">
                <a:solidFill>
                  <a:srgbClr val="081C36"/>
                </a:solidFill>
                <a:latin typeface="Times New Roman" panose="02020603050405020304" pitchFamily="18" charset="0"/>
              </a:rPr>
              <a:t>Có một điều mà chúng ta thường nhầm lẫn về mặt trời là màu sắc của nó. Người ta thường cho rằng cầu vồng chỉ gồm bảy màu gồm đỏ, cam, vàng, xanh lá, xanh lam, chàm, tím - tức bảy sắc cầu vồng. Nhưng thật ra đó là một thông tin chưa chính xác. Bảy màu đó của cầu vồng chỉ là bảy màu dễ nhìn thấy nhất bằng mắt thường ở cự li xa mà thôi. Thật ra, bản thân tia sáng mặt trời đã chứa rất nhiều màu sắc. Đó là một tập hợp gồm nhiều màu khác nhau mà mắt thường không thể thấy và phân biệt được. Do đó, khi chúng khúc xạ qua hạt mưa tạo ra cầu vồng, thì những tia sáng đó sẽ bị bẻ cong thành một dải nhiều màu sắc liên tục. Dải màu đó chỉ có thể thấy rõ và đầy đủ khi ta quay lưng với mặt trời và có góc nhìn 42 độ. Còn nếu chỉ đứng nhìn một cách thông thường từ mặt đất, thì ta sẽ chỉ thấy bảy màu cơ bản và đậm nhất mà thôi.</a:t>
            </a:r>
          </a:p>
        </p:txBody>
      </p:sp>
      <p:pic>
        <p:nvPicPr>
          <p:cNvPr id="3" name="Picture 2"/>
          <p:cNvPicPr>
            <a:picLocks noChangeAspect="1"/>
          </p:cNvPicPr>
          <p:nvPr/>
        </p:nvPicPr>
        <p:blipFill>
          <a:blip r:embed="rId6"/>
          <a:stretch>
            <a:fillRect/>
          </a:stretch>
        </p:blipFill>
        <p:spPr>
          <a:xfrm>
            <a:off x="8623300" y="4865353"/>
            <a:ext cx="2908300" cy="1905000"/>
          </a:xfrm>
          <a:prstGeom prst="rect">
            <a:avLst/>
          </a:prstGeom>
        </p:spPr>
      </p:pic>
      <p:pic>
        <p:nvPicPr>
          <p:cNvPr id="4" name="Picture 3"/>
          <p:cNvPicPr>
            <a:picLocks noChangeAspect="1"/>
          </p:cNvPicPr>
          <p:nvPr/>
        </p:nvPicPr>
        <p:blipFill>
          <a:blip r:embed="rId7"/>
          <a:stretch>
            <a:fillRect/>
          </a:stretch>
        </p:blipFill>
        <p:spPr>
          <a:xfrm>
            <a:off x="4441801" y="4869219"/>
            <a:ext cx="3292227" cy="1904999"/>
          </a:xfrm>
          <a:prstGeom prst="rect">
            <a:avLst/>
          </a:prstGeom>
        </p:spPr>
      </p:pic>
      <p:pic>
        <p:nvPicPr>
          <p:cNvPr id="6" name="Picture 5"/>
          <p:cNvPicPr>
            <a:picLocks noChangeAspect="1"/>
          </p:cNvPicPr>
          <p:nvPr/>
        </p:nvPicPr>
        <p:blipFill>
          <a:blip r:embed="rId8"/>
          <a:stretch>
            <a:fillRect/>
          </a:stretch>
        </p:blipFill>
        <p:spPr>
          <a:xfrm>
            <a:off x="677359" y="4865355"/>
            <a:ext cx="2857499" cy="1904999"/>
          </a:xfrm>
          <a:prstGeom prst="rect">
            <a:avLst/>
          </a:prstGeom>
        </p:spPr>
      </p:pic>
    </p:spTree>
    <p:extLst>
      <p:ext uri="{BB962C8B-B14F-4D97-AF65-F5344CB8AC3E}">
        <p14:creationId xmlns:p14="http://schemas.microsoft.com/office/powerpoint/2010/main" val="200804739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p:cNvPicPr>
            <a:picLocks noChangeAspect="1"/>
          </p:cNvPicPr>
          <p:nvPr/>
        </p:nvPicPr>
        <p:blipFill>
          <a:blip r:embed="rId3"/>
          <a:srcRect/>
          <a:stretch>
            <a:fillRect/>
          </a:stretch>
        </p:blipFill>
        <p:spPr>
          <a:xfrm rot="-3077383">
            <a:off x="10765295" y="-799699"/>
            <a:ext cx="2353092" cy="3592507"/>
          </a:xfrm>
          <a:prstGeom prst="rect">
            <a:avLst/>
          </a:prstGeom>
        </p:spPr>
      </p:pic>
      <p:sp>
        <p:nvSpPr>
          <p:cNvPr id="4" name="Rectangle 3"/>
          <p:cNvSpPr/>
          <p:nvPr/>
        </p:nvSpPr>
        <p:spPr>
          <a:xfrm>
            <a:off x="355600" y="685800"/>
            <a:ext cx="10972800" cy="2965364"/>
          </a:xfrm>
          <a:prstGeom prst="rect">
            <a:avLst/>
          </a:prstGeom>
        </p:spPr>
        <p:txBody>
          <a:bodyPr wrap="square">
            <a:spAutoFit/>
          </a:bodyPr>
          <a:lstStyle/>
          <a:p>
            <a:pPr algn="just"/>
            <a:endParaRPr lang="vi-VN" sz="2667" dirty="0">
              <a:solidFill>
                <a:srgbClr val="081C36"/>
              </a:solidFill>
              <a:latin typeface="Times New Roman" panose="02020603050405020304" pitchFamily="18" charset="0"/>
            </a:endParaRPr>
          </a:p>
          <a:p>
            <a:pPr algn="just"/>
            <a:r>
              <a:rPr lang="en-US" sz="2667" dirty="0">
                <a:solidFill>
                  <a:srgbClr val="081C36"/>
                </a:solidFill>
              </a:rPr>
              <a:t>       </a:t>
            </a:r>
            <a:r>
              <a:rPr lang="vi-VN" sz="2667" dirty="0">
                <a:solidFill>
                  <a:srgbClr val="081C36"/>
                </a:solidFill>
                <a:latin typeface="Times New Roman" panose="02020603050405020304" pitchFamily="18" charset="0"/>
              </a:rPr>
              <a:t>Cầu vồng là một hiện tượng tự nhiên đẹp mắt, đem lại hiệu ứng tích cực cho tinh thần người xem. Vì vậy, hiện tượng này đã được con người yêu chuộng vào đưa vào thi ca, nhạc họa. Đặc biệt nhiều nền văn hóa còn cho rằng hiện tượng cầu vồng xuất hiện là tín hiệu của sự may mắn và phước lành nên rất trân trọng nó.</a:t>
            </a:r>
          </a:p>
          <a:p>
            <a:pPr algn="just"/>
            <a:r>
              <a:rPr lang="en-US" sz="2667" dirty="0">
                <a:solidFill>
                  <a:srgbClr val="081C36"/>
                </a:solidFill>
              </a:rPr>
              <a:t>       </a:t>
            </a:r>
          </a:p>
        </p:txBody>
      </p:sp>
      <p:sp>
        <p:nvSpPr>
          <p:cNvPr id="5" name="Rectangle 4"/>
          <p:cNvSpPr/>
          <p:nvPr/>
        </p:nvSpPr>
        <p:spPr>
          <a:xfrm>
            <a:off x="355600" y="2636819"/>
            <a:ext cx="6502400" cy="3786229"/>
          </a:xfrm>
          <a:prstGeom prst="rect">
            <a:avLst/>
          </a:prstGeom>
        </p:spPr>
        <p:txBody>
          <a:bodyPr wrap="square">
            <a:spAutoFit/>
          </a:bodyPr>
          <a:lstStyle/>
          <a:p>
            <a:pPr algn="just"/>
            <a:endParaRPr lang="vi-VN" sz="2667" dirty="0">
              <a:solidFill>
                <a:srgbClr val="081C36"/>
              </a:solidFill>
              <a:latin typeface="Times New Roman" panose="02020603050405020304" pitchFamily="18" charset="0"/>
            </a:endParaRPr>
          </a:p>
          <a:p>
            <a:pPr algn="just"/>
            <a:r>
              <a:rPr lang="en-US" sz="2667" dirty="0">
                <a:solidFill>
                  <a:srgbClr val="081C36"/>
                </a:solidFill>
              </a:rPr>
              <a:t>       </a:t>
            </a:r>
          </a:p>
          <a:p>
            <a:pPr algn="just"/>
            <a:r>
              <a:rPr lang="en-US" sz="2667" dirty="0">
                <a:solidFill>
                  <a:srgbClr val="081C36"/>
                </a:solidFill>
              </a:rPr>
              <a:t>       </a:t>
            </a:r>
            <a:r>
              <a:rPr lang="vi-VN" sz="2667" dirty="0">
                <a:solidFill>
                  <a:srgbClr val="081C36"/>
                </a:solidFill>
                <a:latin typeface="Times New Roman" panose="02020603050405020304" pitchFamily="18" charset="0"/>
              </a:rPr>
              <a:t>Có thể nói, hiện tượng cầu vồng là một hiện tượng tự nhiên vô cùng phổ biến và được con người yêu thích. Bởi sự xuất hiện với tần suất lớn không phải tính toán và chờ đợi như nhật thực hay nguyệt thực. Và bản thân nó cũng không đem đến những tác hại như sóng thần hay núi lửa phun trào.</a:t>
            </a:r>
          </a:p>
        </p:txBody>
      </p:sp>
      <p:pic>
        <p:nvPicPr>
          <p:cNvPr id="2" name="Picture 1"/>
          <p:cNvPicPr>
            <a:picLocks noChangeAspect="1"/>
          </p:cNvPicPr>
          <p:nvPr/>
        </p:nvPicPr>
        <p:blipFill>
          <a:blip r:embed="rId4"/>
          <a:stretch>
            <a:fillRect/>
          </a:stretch>
        </p:blipFill>
        <p:spPr>
          <a:xfrm>
            <a:off x="7137400" y="3292376"/>
            <a:ext cx="4191000" cy="2952553"/>
          </a:xfrm>
          <a:prstGeom prst="rect">
            <a:avLst/>
          </a:prstGeom>
        </p:spPr>
      </p:pic>
    </p:spTree>
    <p:extLst>
      <p:ext uri="{BB962C8B-B14F-4D97-AF65-F5344CB8AC3E}">
        <p14:creationId xmlns:p14="http://schemas.microsoft.com/office/powerpoint/2010/main" val="288789645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0527678" y="-623113"/>
            <a:ext cx="3877442" cy="2685488"/>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sz="1200"/>
            </a:p>
          </p:txBody>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sz="1200"/>
            </a:p>
          </p:txBody>
        </p:sp>
      </p:grpSp>
      <p:pic>
        <p:nvPicPr>
          <p:cNvPr id="19" name="Picture 18"/>
          <p:cNvPicPr>
            <a:picLocks noChangeAspect="1"/>
          </p:cNvPicPr>
          <p:nvPr/>
        </p:nvPicPr>
        <p:blipFill>
          <a:blip r:embed="rId5"/>
          <a:srcRect/>
          <a:stretch>
            <a:fillRect/>
          </a:stretch>
        </p:blipFill>
        <p:spPr>
          <a:xfrm rot="2661425">
            <a:off x="-2057440" y="-1663750"/>
            <a:ext cx="3655314" cy="5486400"/>
          </a:xfrm>
          <a:prstGeom prst="rect">
            <a:avLst/>
          </a:prstGeom>
        </p:spPr>
      </p:pic>
      <p:grpSp>
        <p:nvGrpSpPr>
          <p:cNvPr id="23" name="Group 22"/>
          <p:cNvGrpSpPr>
            <a:grpSpLocks noChangeAspect="1"/>
          </p:cNvGrpSpPr>
          <p:nvPr/>
        </p:nvGrpSpPr>
        <p:grpSpPr>
          <a:xfrm rot="6608963">
            <a:off x="-979078" y="4861387"/>
            <a:ext cx="2262610" cy="3363143"/>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sz="1200"/>
            </a:p>
          </p:txBody>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sz="1200"/>
            </a:p>
          </p:txBody>
        </p:sp>
      </p:grpSp>
      <p:sp>
        <p:nvSpPr>
          <p:cNvPr id="4" name="TextBox 3">
            <a:extLst>
              <a:ext uri="{FF2B5EF4-FFF2-40B4-BE49-F238E27FC236}">
                <a16:creationId xmlns:a16="http://schemas.microsoft.com/office/drawing/2014/main" id="{1B5EC137-5019-1B33-CFEF-0509D82AD988}"/>
              </a:ext>
            </a:extLst>
          </p:cNvPr>
          <p:cNvSpPr txBox="1"/>
          <p:nvPr/>
        </p:nvSpPr>
        <p:spPr>
          <a:xfrm>
            <a:off x="2253401" y="298543"/>
            <a:ext cx="2552031" cy="584775"/>
          </a:xfrm>
          <a:prstGeom prst="rect">
            <a:avLst/>
          </a:prstGeom>
          <a:noFill/>
        </p:spPr>
        <p:txBody>
          <a:bodyPr wrap="square">
            <a:spAutoFit/>
          </a:bodyPr>
          <a:lstStyle/>
          <a:p>
            <a:r>
              <a:rPr lang="en-US" sz="3200" b="1" dirty="0">
                <a:solidFill>
                  <a:srgbClr val="000000"/>
                </a:solidFill>
                <a:latin typeface="Times New Roman" panose="02020603050405020304" pitchFamily="18" charset="0"/>
                <a:cs typeface="Times New Roman" panose="02020603050405020304" pitchFamily="18" charset="0"/>
              </a:rPr>
              <a:t>b) </a:t>
            </a:r>
            <a:r>
              <a:rPr lang="en-US" sz="3200" b="1" dirty="0" err="1">
                <a:solidFill>
                  <a:srgbClr val="000000"/>
                </a:solidFill>
                <a:latin typeface="Times New Roman" panose="02020603050405020304" pitchFamily="18" charset="0"/>
                <a:cs typeface="Times New Roman" panose="02020603050405020304" pitchFamily="18" charset="0"/>
              </a:rPr>
              <a:t>Bài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tập</a:t>
            </a:r>
            <a:endParaRPr lang="en-US" sz="3200" b="1" dirty="0">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6C08F6ED-64B1-AE14-4C90-0F770A746583}"/>
              </a:ext>
            </a:extLst>
          </p:cNvPr>
          <p:cNvGraphicFramePr>
            <a:graphicFrameLocks noGrp="1"/>
          </p:cNvGraphicFramePr>
          <p:nvPr/>
        </p:nvGraphicFramePr>
        <p:xfrm>
          <a:off x="869950" y="2209800"/>
          <a:ext cx="10452100" cy="4023360"/>
        </p:xfrm>
        <a:graphic>
          <a:graphicData uri="http://schemas.openxmlformats.org/drawingml/2006/table">
            <a:tbl>
              <a:tblPr>
                <a:tableStyleId>{5940675A-B579-460E-94D1-54222C63F5DA}</a:tableStyleId>
              </a:tblPr>
              <a:tblGrid>
                <a:gridCol w="2814027">
                  <a:extLst>
                    <a:ext uri="{9D8B030D-6E8A-4147-A177-3AD203B41FA5}">
                      <a16:colId xmlns:a16="http://schemas.microsoft.com/office/drawing/2014/main" val="636522905"/>
                    </a:ext>
                  </a:extLst>
                </a:gridCol>
                <a:gridCol w="7638073">
                  <a:extLst>
                    <a:ext uri="{9D8B030D-6E8A-4147-A177-3AD203B41FA5}">
                      <a16:colId xmlns:a16="http://schemas.microsoft.com/office/drawing/2014/main" val="3638649827"/>
                    </a:ext>
                  </a:extLst>
                </a:gridCol>
              </a:tblGrid>
              <a:tr h="447040">
                <a:tc>
                  <a:txBody>
                    <a:bodyPr/>
                    <a:lstStyle/>
                    <a:p>
                      <a:pPr algn="ctr"/>
                      <a:r>
                        <a:rPr lang="en-US" sz="2900" b="1" dirty="0" err="1">
                          <a:solidFill>
                            <a:srgbClr val="000000"/>
                          </a:solidFill>
                          <a:effectLst/>
                          <a:latin typeface="Times New Roman" panose="02020603050405020304" pitchFamily="18" charset="0"/>
                          <a:cs typeface="Times New Roman" panose="02020603050405020304" pitchFamily="18" charset="0"/>
                        </a:rPr>
                        <a:t>Cách</a:t>
                      </a:r>
                      <a:r>
                        <a:rPr lang="en-US" sz="2900" b="1" dirty="0">
                          <a:solidFill>
                            <a:srgbClr val="000000"/>
                          </a:solidFill>
                          <a:effectLst/>
                          <a:latin typeface="Times New Roman" panose="02020603050405020304" pitchFamily="18" charset="0"/>
                          <a:cs typeface="Times New Roman" panose="02020603050405020304" pitchFamily="18" charset="0"/>
                        </a:rPr>
                        <a:t> </a:t>
                      </a:r>
                      <a:r>
                        <a:rPr lang="en-US" sz="2900" b="1" dirty="0" err="1">
                          <a:solidFill>
                            <a:srgbClr val="000000"/>
                          </a:solidFill>
                          <a:effectLst/>
                          <a:latin typeface="Times New Roman" panose="02020603050405020304" pitchFamily="18" charset="0"/>
                          <a:cs typeface="Times New Roman" panose="02020603050405020304" pitchFamily="18" charset="0"/>
                        </a:rPr>
                        <a:t>thức</a:t>
                      </a:r>
                      <a:endParaRPr lang="en-US" sz="2900" b="1"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rgbClr val="C9BC71"/>
                    </a:solidFill>
                  </a:tcPr>
                </a:tc>
                <a:tc>
                  <a:txBody>
                    <a:bodyPr/>
                    <a:lstStyle/>
                    <a:p>
                      <a:pPr algn="ctr"/>
                      <a:r>
                        <a:rPr lang="en-US" sz="2900" b="1" dirty="0" err="1">
                          <a:solidFill>
                            <a:srgbClr val="000000"/>
                          </a:solidFill>
                          <a:effectLst/>
                          <a:latin typeface="Times New Roman" panose="02020603050405020304" pitchFamily="18" charset="0"/>
                          <a:cs typeface="Times New Roman" panose="02020603050405020304" pitchFamily="18" charset="0"/>
                        </a:rPr>
                        <a:t>Nội</a:t>
                      </a:r>
                      <a:r>
                        <a:rPr lang="en-US" sz="2900" b="1" dirty="0">
                          <a:solidFill>
                            <a:srgbClr val="000000"/>
                          </a:solidFill>
                          <a:effectLst/>
                          <a:latin typeface="Times New Roman" panose="02020603050405020304" pitchFamily="18" charset="0"/>
                          <a:cs typeface="Times New Roman" panose="02020603050405020304" pitchFamily="18" charset="0"/>
                        </a:rPr>
                        <a:t> dung </a:t>
                      </a:r>
                      <a:r>
                        <a:rPr lang="en-US" sz="2900" b="1" dirty="0" err="1">
                          <a:solidFill>
                            <a:srgbClr val="000000"/>
                          </a:solidFill>
                          <a:effectLst/>
                          <a:latin typeface="Times New Roman" panose="02020603050405020304" pitchFamily="18" charset="0"/>
                          <a:cs typeface="Times New Roman" panose="02020603050405020304" pitchFamily="18" charset="0"/>
                        </a:rPr>
                        <a:t>cụ</a:t>
                      </a:r>
                      <a:r>
                        <a:rPr lang="en-US" sz="2900" b="1" dirty="0">
                          <a:solidFill>
                            <a:srgbClr val="000000"/>
                          </a:solidFill>
                          <a:effectLst/>
                          <a:latin typeface="Times New Roman" panose="02020603050405020304" pitchFamily="18" charset="0"/>
                          <a:cs typeface="Times New Roman" panose="02020603050405020304" pitchFamily="18" charset="0"/>
                        </a:rPr>
                        <a:t> </a:t>
                      </a:r>
                      <a:r>
                        <a:rPr lang="en-US" sz="2900" b="1" dirty="0" err="1">
                          <a:solidFill>
                            <a:srgbClr val="000000"/>
                          </a:solidFill>
                          <a:effectLst/>
                          <a:latin typeface="Times New Roman" panose="02020603050405020304" pitchFamily="18" charset="0"/>
                          <a:cs typeface="Times New Roman" panose="02020603050405020304" pitchFamily="18" charset="0"/>
                        </a:rPr>
                        <a:t>thể</a:t>
                      </a:r>
                      <a:endParaRPr lang="en-US" sz="29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rgbClr val="C9BC71"/>
                    </a:solidFill>
                  </a:tcPr>
                </a:tc>
                <a:extLst>
                  <a:ext uri="{0D108BD9-81ED-4DB2-BD59-A6C34878D82A}">
                    <a16:rowId xmlns:a16="http://schemas.microsoft.com/office/drawing/2014/main" val="3141459631"/>
                  </a:ext>
                </a:extLst>
              </a:tr>
              <a:tr h="447040">
                <a:tc>
                  <a:txBody>
                    <a:bodyPr/>
                    <a:lstStyle/>
                    <a:p>
                      <a:pPr algn="ctr"/>
                      <a:r>
                        <a:rPr lang="en-US" sz="2900" dirty="0" err="1">
                          <a:solidFill>
                            <a:srgbClr val="000000"/>
                          </a:solidFill>
                          <a:effectLst/>
                          <a:latin typeface="Times New Roman" panose="02020603050405020304" pitchFamily="18" charset="0"/>
                          <a:cs typeface="Times New Roman" panose="02020603050405020304" pitchFamily="18" charset="0"/>
                        </a:rPr>
                        <a:t>Nêu</a:t>
                      </a:r>
                      <a:r>
                        <a:rPr lang="en-US" sz="2900" dirty="0">
                          <a:solidFill>
                            <a:srgbClr val="000000"/>
                          </a:solidFill>
                          <a:effectLst/>
                          <a:latin typeface="Times New Roman" panose="02020603050405020304" pitchFamily="18" charset="0"/>
                          <a:cs typeface="Times New Roman" panose="02020603050405020304" pitchFamily="18" charset="0"/>
                        </a:rPr>
                        <a:t> ý </a:t>
                      </a:r>
                      <a:r>
                        <a:rPr lang="en-US" sz="2900" dirty="0" err="1">
                          <a:solidFill>
                            <a:srgbClr val="000000"/>
                          </a:solidFill>
                          <a:effectLst/>
                          <a:latin typeface="Times New Roman" panose="02020603050405020304" pitchFamily="18" charset="0"/>
                          <a:cs typeface="Times New Roman" panose="02020603050405020304" pitchFamily="18" charset="0"/>
                        </a:rPr>
                        <a:t>khái</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quát</a:t>
                      </a:r>
                      <a:endParaRPr lang="en-US" sz="29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a:r>
                        <a:rPr lang="en-US" sz="2900" dirty="0" err="1">
                          <a:solidFill>
                            <a:srgbClr val="000000"/>
                          </a:solidFill>
                          <a:effectLst/>
                          <a:latin typeface="Times New Roman" panose="02020603050405020304" pitchFamily="18" charset="0"/>
                          <a:cs typeface="Times New Roman" panose="02020603050405020304" pitchFamily="18" charset="0"/>
                        </a:rPr>
                        <a:t>Núi</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lửa</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khi</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phun</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trào</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mang</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lại</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nhiều</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lợi</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ích</a:t>
                      </a:r>
                      <a:r>
                        <a:rPr lang="en-US" sz="2900" dirty="0">
                          <a:solidFill>
                            <a:srgbClr val="000000"/>
                          </a:solidFill>
                          <a:effectLst/>
                          <a:latin typeface="Times New Roman" panose="02020603050405020304" pitchFamily="18" charset="0"/>
                          <a:cs typeface="Times New Roman" panose="02020603050405020304" pitchFamily="18" charset="0"/>
                        </a:rPr>
                        <a:t>.</a:t>
                      </a:r>
                    </a:p>
                  </a:txBody>
                  <a:tcPr marL="0" marR="0" marT="0" marB="0">
                    <a:solidFill>
                      <a:schemeClr val="bg1"/>
                    </a:solidFill>
                  </a:tcPr>
                </a:tc>
                <a:extLst>
                  <a:ext uri="{0D108BD9-81ED-4DB2-BD59-A6C34878D82A}">
                    <a16:rowId xmlns:a16="http://schemas.microsoft.com/office/drawing/2014/main" val="4012860139"/>
                  </a:ext>
                </a:extLst>
              </a:tr>
              <a:tr h="3129280">
                <a:tc>
                  <a:txBody>
                    <a:bodyPr/>
                    <a:lstStyle/>
                    <a:p>
                      <a:pPr algn="ctr"/>
                      <a:r>
                        <a:rPr lang="en-US" sz="2900" dirty="0" err="1">
                          <a:solidFill>
                            <a:srgbClr val="000000"/>
                          </a:solidFill>
                          <a:effectLst/>
                          <a:latin typeface="Times New Roman" panose="02020603050405020304" pitchFamily="18" charset="0"/>
                          <a:cs typeface="Times New Roman" panose="02020603050405020304" pitchFamily="18" charset="0"/>
                        </a:rPr>
                        <a:t>Phát</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triển</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bằng</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các</a:t>
                      </a:r>
                      <a:r>
                        <a:rPr lang="en-US" sz="2900" dirty="0">
                          <a:solidFill>
                            <a:srgbClr val="000000"/>
                          </a:solidFill>
                          <a:effectLst/>
                          <a:latin typeface="Times New Roman" panose="02020603050405020304" pitchFamily="18" charset="0"/>
                          <a:cs typeface="Times New Roman" panose="02020603050405020304" pitchFamily="18" charset="0"/>
                        </a:rPr>
                        <a:t> ý </a:t>
                      </a:r>
                      <a:r>
                        <a:rPr lang="en-US" sz="2900" dirty="0" err="1">
                          <a:solidFill>
                            <a:srgbClr val="000000"/>
                          </a:solidFill>
                          <a:effectLst/>
                          <a:latin typeface="Times New Roman" panose="02020603050405020304" pitchFamily="18" charset="0"/>
                          <a:cs typeface="Times New Roman" panose="02020603050405020304" pitchFamily="18" charset="0"/>
                        </a:rPr>
                        <a:t>cụ</a:t>
                      </a:r>
                      <a:r>
                        <a:rPr lang="en-US" sz="2900" dirty="0">
                          <a:solidFill>
                            <a:srgbClr val="000000"/>
                          </a:solidFill>
                          <a:effectLst/>
                          <a:latin typeface="Times New Roman" panose="02020603050405020304" pitchFamily="18" charset="0"/>
                          <a:cs typeface="Times New Roman" panose="02020603050405020304" pitchFamily="18" charset="0"/>
                        </a:rPr>
                        <a:t> </a:t>
                      </a:r>
                      <a:r>
                        <a:rPr lang="en-US" sz="2900" dirty="0" err="1">
                          <a:solidFill>
                            <a:srgbClr val="000000"/>
                          </a:solidFill>
                          <a:effectLst/>
                          <a:latin typeface="Times New Roman" panose="02020603050405020304" pitchFamily="18" charset="0"/>
                          <a:cs typeface="Times New Roman" panose="02020603050405020304" pitchFamily="18" charset="0"/>
                        </a:rPr>
                        <a:t>thể</a:t>
                      </a:r>
                      <a:endParaRPr lang="en-US" sz="29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a:r>
                        <a:rPr lang="vi-VN" sz="2900" dirty="0">
                          <a:solidFill>
                            <a:srgbClr val="000000"/>
                          </a:solidFill>
                          <a:effectLst/>
                          <a:latin typeface="Times New Roman" panose="02020603050405020304" pitchFamily="18" charset="0"/>
                          <a:cs typeface="Times New Roman" panose="02020603050405020304" pitchFamily="18" charset="0"/>
                        </a:rPr>
                        <a:t>Trước hết, chúng mang lại nguồn mỏ khoáng sản phong phú:…</a:t>
                      </a:r>
                    </a:p>
                    <a:p>
                      <a:pPr algn="just"/>
                      <a:r>
                        <a:rPr lang="vi-VN" sz="2900" dirty="0">
                          <a:solidFill>
                            <a:srgbClr val="000000"/>
                          </a:solidFill>
                          <a:effectLst/>
                          <a:latin typeface="Times New Roman" panose="02020603050405020304" pitchFamily="18" charset="0"/>
                          <a:cs typeface="Times New Roman" panose="02020603050405020304" pitchFamily="18" charset="0"/>
                        </a:rPr>
                        <a:t>Núi lửa còn mang lại năng lượng địa nhiệt: Hơi nóng từ miệng núi lửa có thể được sử dụng để chạy các tua bin sản sinh ra điện năng…</a:t>
                      </a:r>
                    </a:p>
                    <a:p>
                      <a:pPr algn="just"/>
                      <a:r>
                        <a:rPr lang="vi-VN" sz="2900" dirty="0">
                          <a:solidFill>
                            <a:srgbClr val="000000"/>
                          </a:solidFill>
                          <a:effectLst/>
                          <a:latin typeface="Times New Roman" panose="02020603050405020304" pitchFamily="18" charset="0"/>
                          <a:cs typeface="Times New Roman" panose="02020603050405020304" pitchFamily="18" charset="0"/>
                        </a:rPr>
                        <a:t>Ngoài ra, tro bụi mà lửa phun trào có thể làm đất đai tơi xốp, màu mỡ,…</a:t>
                      </a:r>
                    </a:p>
                  </a:txBody>
                  <a:tcPr marL="0" marR="0" marT="0" marB="0">
                    <a:solidFill>
                      <a:schemeClr val="bg1"/>
                    </a:solidFill>
                  </a:tcPr>
                </a:tc>
                <a:extLst>
                  <a:ext uri="{0D108BD9-81ED-4DB2-BD59-A6C34878D82A}">
                    <a16:rowId xmlns:a16="http://schemas.microsoft.com/office/drawing/2014/main" val="1328230059"/>
                  </a:ext>
                </a:extLst>
              </a:tr>
            </a:tbl>
          </a:graphicData>
        </a:graphic>
      </p:graphicFrame>
      <p:pic>
        <p:nvPicPr>
          <p:cNvPr id="6" name="Picture 18">
            <a:extLst>
              <a:ext uri="{FF2B5EF4-FFF2-40B4-BE49-F238E27FC236}">
                <a16:creationId xmlns:a16="http://schemas.microsoft.com/office/drawing/2014/main" id="{136AA8BC-73A0-9FC6-D645-61227A83BE33}"/>
              </a:ext>
            </a:extLst>
          </p:cNvPr>
          <p:cNvPicPr>
            <a:picLocks noChangeAspect="1"/>
          </p:cNvPicPr>
          <p:nvPr/>
        </p:nvPicPr>
        <p:blipFill>
          <a:blip r:embed="rId8"/>
          <a:srcRect/>
          <a:stretch>
            <a:fillRect/>
          </a:stretch>
        </p:blipFill>
        <p:spPr>
          <a:xfrm>
            <a:off x="2244191" y="1202456"/>
            <a:ext cx="7894083" cy="848597"/>
          </a:xfrm>
          <a:prstGeom prst="rect">
            <a:avLst/>
          </a:prstGeom>
        </p:spPr>
      </p:pic>
      <p:sp>
        <p:nvSpPr>
          <p:cNvPr id="7" name="TextBox 6">
            <a:extLst>
              <a:ext uri="{FF2B5EF4-FFF2-40B4-BE49-F238E27FC236}">
                <a16:creationId xmlns:a16="http://schemas.microsoft.com/office/drawing/2014/main" id="{C2EA4B0F-5AC9-5F89-DA64-A9504C4E4E23}"/>
              </a:ext>
            </a:extLst>
          </p:cNvPr>
          <p:cNvSpPr txBox="1"/>
          <p:nvPr/>
        </p:nvSpPr>
        <p:spPr>
          <a:xfrm>
            <a:off x="4064001" y="1348288"/>
            <a:ext cx="7672443" cy="492443"/>
          </a:xfrm>
          <a:prstGeom prst="rect">
            <a:avLst/>
          </a:prstGeom>
        </p:spPr>
        <p:txBody>
          <a:bodyPr wrap="square" lIns="0" tIns="0" rIns="0" bIns="0" rtlCol="0" anchor="t">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diễn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dịch</a:t>
            </a:r>
            <a:r>
              <a:rPr lang="en-US" sz="32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075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3"/>
          <p:cNvGrpSpPr>
            <a:grpSpLocks noChangeAspect="1"/>
          </p:cNvGrpSpPr>
          <p:nvPr/>
        </p:nvGrpSpPr>
        <p:grpSpPr>
          <a:xfrm rot="3600693">
            <a:off x="10439222" y="5018621"/>
            <a:ext cx="3877442" cy="2685488"/>
            <a:chOff x="0" y="0"/>
            <a:chExt cx="3429000" cy="2374900"/>
          </a:xfrm>
        </p:grpSpPr>
        <p:sp>
          <p:nvSpPr>
            <p:cNvPr id="20"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sz="1200"/>
            </a:p>
          </p:txBody>
        </p:sp>
        <p:sp>
          <p:nvSpPr>
            <p:cNvPr id="21"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sz="1200"/>
            </a:p>
          </p:txBody>
        </p:sp>
      </p:grpSp>
      <p:grpSp>
        <p:nvGrpSpPr>
          <p:cNvPr id="22" name="Group 22"/>
          <p:cNvGrpSpPr>
            <a:grpSpLocks noChangeAspect="1"/>
          </p:cNvGrpSpPr>
          <p:nvPr/>
        </p:nvGrpSpPr>
        <p:grpSpPr>
          <a:xfrm rot="6608963">
            <a:off x="-979078" y="4861387"/>
            <a:ext cx="2262610" cy="3363143"/>
            <a:chOff x="0" y="0"/>
            <a:chExt cx="3175000" cy="4719320"/>
          </a:xfrm>
        </p:grpSpPr>
        <p:sp>
          <p:nvSpPr>
            <p:cNvPr id="23"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sz="1200"/>
            </a:p>
          </p:txBody>
        </p:sp>
        <p:sp>
          <p:nvSpPr>
            <p:cNvPr id="24"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sz="1200"/>
            </a:p>
          </p:txBody>
        </p:sp>
      </p:grpSp>
      <p:pic>
        <p:nvPicPr>
          <p:cNvPr id="25" name="Picture 32"/>
          <p:cNvPicPr>
            <a:picLocks noChangeAspect="1"/>
          </p:cNvPicPr>
          <p:nvPr/>
        </p:nvPicPr>
        <p:blipFill>
          <a:blip r:embed="rId7"/>
          <a:srcRect/>
          <a:stretch>
            <a:fillRect/>
          </a:stretch>
        </p:blipFill>
        <p:spPr>
          <a:xfrm rot="-6584942">
            <a:off x="9905100" y="5859682"/>
            <a:ext cx="2629961" cy="2583937"/>
          </a:xfrm>
          <a:prstGeom prst="rect">
            <a:avLst/>
          </a:prstGeom>
        </p:spPr>
      </p:pic>
      <p:grpSp>
        <p:nvGrpSpPr>
          <p:cNvPr id="26" name="Group 25"/>
          <p:cNvGrpSpPr>
            <a:grpSpLocks noChangeAspect="1"/>
          </p:cNvGrpSpPr>
          <p:nvPr/>
        </p:nvGrpSpPr>
        <p:grpSpPr>
          <a:xfrm rot="-4361421">
            <a:off x="10809700" y="-1623945"/>
            <a:ext cx="2764601" cy="4109303"/>
            <a:chOff x="0" y="0"/>
            <a:chExt cx="3175000" cy="4719320"/>
          </a:xfrm>
        </p:grpSpPr>
        <p:sp>
          <p:nvSpPr>
            <p:cNvPr id="27" name="Freeform 26"/>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5"/>
              <a:stretch>
                <a:fillRect l="-113593" r="-237551"/>
              </a:stretch>
            </a:blipFill>
          </p:spPr>
          <p:txBody>
            <a:bodyPr/>
            <a:lstStyle/>
            <a:p>
              <a:endParaRPr sz="1200"/>
            </a:p>
          </p:txBody>
        </p:sp>
        <p:sp>
          <p:nvSpPr>
            <p:cNvPr id="28" name="Freeform 27"/>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6"/>
              <a:stretch>
                <a:fillRect l="-4322" t="-3535" r="-518"/>
              </a:stretch>
            </a:blipFill>
          </p:spPr>
          <p:txBody>
            <a:bodyPr/>
            <a:lstStyle/>
            <a:p>
              <a:endParaRPr sz="1200"/>
            </a:p>
          </p:txBody>
        </p:sp>
      </p:grpSp>
      <p:pic>
        <p:nvPicPr>
          <p:cNvPr id="29" name="Picture 29"/>
          <p:cNvPicPr>
            <a:picLocks noChangeAspect="1"/>
          </p:cNvPicPr>
          <p:nvPr/>
        </p:nvPicPr>
        <p:blipFill>
          <a:blip r:embed="rId8"/>
          <a:srcRect/>
          <a:stretch>
            <a:fillRect/>
          </a:stretch>
        </p:blipFill>
        <p:spPr>
          <a:xfrm rot="4081896">
            <a:off x="9433934" y="-1519419"/>
            <a:ext cx="8085337" cy="5196195"/>
          </a:xfrm>
          <a:prstGeom prst="rect">
            <a:avLst/>
          </a:prstGeom>
        </p:spPr>
      </p:pic>
      <p:pic>
        <p:nvPicPr>
          <p:cNvPr id="5" name="Picture 18">
            <a:extLst>
              <a:ext uri="{FF2B5EF4-FFF2-40B4-BE49-F238E27FC236}">
                <a16:creationId xmlns:a16="http://schemas.microsoft.com/office/drawing/2014/main" id="{0977B451-205A-9B10-28ED-C45BEFE9CE1E}"/>
              </a:ext>
            </a:extLst>
          </p:cNvPr>
          <p:cNvPicPr>
            <a:picLocks noChangeAspect="1"/>
          </p:cNvPicPr>
          <p:nvPr/>
        </p:nvPicPr>
        <p:blipFill>
          <a:blip r:embed="rId9"/>
          <a:srcRect/>
          <a:stretch>
            <a:fillRect/>
          </a:stretch>
        </p:blipFill>
        <p:spPr>
          <a:xfrm>
            <a:off x="268605" y="127000"/>
            <a:ext cx="7894083" cy="848597"/>
          </a:xfrm>
          <a:prstGeom prst="rect">
            <a:avLst/>
          </a:prstGeom>
        </p:spPr>
      </p:pic>
      <p:sp>
        <p:nvSpPr>
          <p:cNvPr id="8" name="TextBox 7">
            <a:extLst>
              <a:ext uri="{FF2B5EF4-FFF2-40B4-BE49-F238E27FC236}">
                <a16:creationId xmlns:a16="http://schemas.microsoft.com/office/drawing/2014/main" id="{7C6FBA13-64FD-73FB-659F-89F18BF9C88F}"/>
              </a:ext>
            </a:extLst>
          </p:cNvPr>
          <p:cNvSpPr txBox="1"/>
          <p:nvPr/>
        </p:nvSpPr>
        <p:spPr>
          <a:xfrm>
            <a:off x="2088415" y="272833"/>
            <a:ext cx="7672443" cy="492443"/>
          </a:xfrm>
          <a:prstGeom prst="rect">
            <a:avLst/>
          </a:prstGeom>
        </p:spPr>
        <p:txBody>
          <a:bodyPr wrap="square" lIns="0" tIns="0" rIns="0" bIns="0" rtlCol="0" anchor="t">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nạp</a:t>
            </a:r>
            <a:r>
              <a:rPr lang="en-US" sz="3200" dirty="0">
                <a:solidFill>
                  <a:srgbClr val="000000"/>
                </a:solidFill>
                <a:latin typeface="Times New Roman" panose="02020603050405020304" pitchFamily="18" charset="0"/>
                <a:cs typeface="Times New Roman" panose="02020603050405020304" pitchFamily="18" charset="0"/>
              </a:rPr>
              <a:t>:</a:t>
            </a:r>
          </a:p>
        </p:txBody>
      </p:sp>
      <p:graphicFrame>
        <p:nvGraphicFramePr>
          <p:cNvPr id="9" name="Table 8">
            <a:extLst>
              <a:ext uri="{FF2B5EF4-FFF2-40B4-BE49-F238E27FC236}">
                <a16:creationId xmlns:a16="http://schemas.microsoft.com/office/drawing/2014/main" id="{CF0CF3C3-9729-D7A2-1EEF-34FA034D7634}"/>
              </a:ext>
            </a:extLst>
          </p:cNvPr>
          <p:cNvGraphicFramePr>
            <a:graphicFrameLocks noGrp="1"/>
          </p:cNvGraphicFramePr>
          <p:nvPr/>
        </p:nvGraphicFramePr>
        <p:xfrm>
          <a:off x="435049" y="1144021"/>
          <a:ext cx="10944151" cy="1706880"/>
        </p:xfrm>
        <a:graphic>
          <a:graphicData uri="http://schemas.openxmlformats.org/drawingml/2006/table">
            <a:tbl>
              <a:tblPr>
                <a:tableStyleId>{5940675A-B579-460E-94D1-54222C63F5DA}</a:tableStyleId>
              </a:tblPr>
              <a:tblGrid>
                <a:gridCol w="2562152">
                  <a:extLst>
                    <a:ext uri="{9D8B030D-6E8A-4147-A177-3AD203B41FA5}">
                      <a16:colId xmlns:a16="http://schemas.microsoft.com/office/drawing/2014/main" val="4218601782"/>
                    </a:ext>
                  </a:extLst>
                </a:gridCol>
                <a:gridCol w="8381999">
                  <a:extLst>
                    <a:ext uri="{9D8B030D-6E8A-4147-A177-3AD203B41FA5}">
                      <a16:colId xmlns:a16="http://schemas.microsoft.com/office/drawing/2014/main" val="2604897894"/>
                    </a:ext>
                  </a:extLst>
                </a:gridCol>
              </a:tblGrid>
              <a:tr h="426720">
                <a:tc>
                  <a:txBody>
                    <a:bodyPr/>
                    <a:lstStyle/>
                    <a:p>
                      <a:pPr algn="ctr"/>
                      <a:r>
                        <a:rPr lang="en-US" sz="2800" b="1" dirty="0" err="1">
                          <a:solidFill>
                            <a:srgbClr val="000000"/>
                          </a:solidFill>
                          <a:effectLst/>
                          <a:latin typeface="Times New Roman" panose="02020603050405020304" pitchFamily="18" charset="0"/>
                          <a:cs typeface="Times New Roman" panose="02020603050405020304" pitchFamily="18" charset="0"/>
                        </a:rPr>
                        <a:t>Cách</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thức</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rgbClr val="C9BC71"/>
                    </a:solidFill>
                  </a:tcPr>
                </a:tc>
                <a:tc>
                  <a:txBody>
                    <a:bodyPr/>
                    <a:lstStyle/>
                    <a:p>
                      <a:pPr algn="ctr"/>
                      <a:r>
                        <a:rPr lang="en-US" sz="2800" b="1" dirty="0" err="1">
                          <a:solidFill>
                            <a:srgbClr val="000000"/>
                          </a:solidFill>
                          <a:effectLst/>
                          <a:latin typeface="Times New Roman" panose="02020603050405020304" pitchFamily="18" charset="0"/>
                          <a:cs typeface="Times New Roman" panose="02020603050405020304" pitchFamily="18" charset="0"/>
                        </a:rPr>
                        <a:t>Nội</a:t>
                      </a:r>
                      <a:r>
                        <a:rPr lang="en-US" sz="2800" b="1" dirty="0">
                          <a:solidFill>
                            <a:srgbClr val="000000"/>
                          </a:solidFill>
                          <a:effectLst/>
                          <a:latin typeface="Times New Roman" panose="02020603050405020304" pitchFamily="18" charset="0"/>
                          <a:cs typeface="Times New Roman" panose="02020603050405020304" pitchFamily="18" charset="0"/>
                        </a:rPr>
                        <a:t> dung </a:t>
                      </a:r>
                      <a:r>
                        <a:rPr lang="en-US" sz="2800" b="1" dirty="0" err="1">
                          <a:solidFill>
                            <a:srgbClr val="000000"/>
                          </a:solidFill>
                          <a:effectLst/>
                          <a:latin typeface="Times New Roman" panose="02020603050405020304" pitchFamily="18" charset="0"/>
                          <a:cs typeface="Times New Roman" panose="02020603050405020304" pitchFamily="18" charset="0"/>
                        </a:rPr>
                        <a:t>cụ</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thể</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rgbClr val="C9BC71"/>
                    </a:solidFill>
                  </a:tcPr>
                </a:tc>
                <a:extLst>
                  <a:ext uri="{0D108BD9-81ED-4DB2-BD59-A6C34878D82A}">
                    <a16:rowId xmlns:a16="http://schemas.microsoft.com/office/drawing/2014/main" val="1272569325"/>
                  </a:ext>
                </a:extLst>
              </a:tr>
              <a:tr h="426720">
                <a:tc>
                  <a:txBody>
                    <a:bodyPr/>
                    <a:lstStyle/>
                    <a:p>
                      <a:pPr algn="ctr"/>
                      <a:r>
                        <a:rPr lang="en-US" sz="2800" dirty="0" err="1">
                          <a:solidFill>
                            <a:srgbClr val="000000"/>
                          </a:solidFill>
                          <a:effectLst/>
                          <a:latin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khái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quát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a:r>
                        <a:rPr lang="en-US" sz="2800">
                          <a:solidFill>
                            <a:srgbClr val="000000"/>
                          </a:solidFill>
                          <a:effectLst/>
                          <a:latin typeface="Times New Roman" panose="02020603050405020304" pitchFamily="18" charset="0"/>
                          <a:cs typeface="Times New Roman" panose="02020603050405020304" pitchFamily="18" charset="0"/>
                        </a:rPr>
                        <a:t>…</a:t>
                      </a:r>
                    </a:p>
                  </a:txBody>
                  <a:tcPr marL="0" marR="0" marT="0" marB="0">
                    <a:solidFill>
                      <a:schemeClr val="bg1"/>
                    </a:solidFill>
                  </a:tcPr>
                </a:tc>
                <a:extLst>
                  <a:ext uri="{0D108BD9-81ED-4DB2-BD59-A6C34878D82A}">
                    <a16:rowId xmlns:a16="http://schemas.microsoft.com/office/drawing/2014/main" val="1936819043"/>
                  </a:ext>
                </a:extLst>
              </a:tr>
              <a:tr h="853440">
                <a:tc>
                  <a:txBody>
                    <a:bodyPr/>
                    <a:lstStyle/>
                    <a:p>
                      <a:pPr algn="ctr"/>
                      <a:r>
                        <a:rPr lang="en-US" sz="2800" dirty="0" err="1">
                          <a:solidFill>
                            <a:srgbClr val="000000"/>
                          </a:solidFill>
                          <a:effectLst/>
                          <a:latin typeface="Times New Roman" panose="02020603050405020304" pitchFamily="18" charset="0"/>
                          <a:cs typeface="Times New Roman" panose="02020603050405020304" pitchFamily="18" charset="0"/>
                        </a:rPr>
                        <a:t>Phát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triển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cụ</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thể</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a:r>
                        <a:rPr lang="vi-VN" sz="2800" dirty="0">
                          <a:solidFill>
                            <a:srgbClr val="000000"/>
                          </a:solidFill>
                          <a:effectLst/>
                          <a:latin typeface="Times New Roman" panose="02020603050405020304" pitchFamily="18" charset="0"/>
                          <a:cs typeface="Times New Roman" panose="02020603050405020304" pitchFamily="18" charset="0"/>
                        </a:rPr>
                        <a:t>Như vậy, núi lửa đã mang lại cho con người nhiều lợi ích.</a:t>
                      </a:r>
                    </a:p>
                  </a:txBody>
                  <a:tcPr marL="0" marR="0" marT="0" marB="0">
                    <a:solidFill>
                      <a:schemeClr val="bg1"/>
                    </a:solidFill>
                  </a:tcPr>
                </a:tc>
                <a:extLst>
                  <a:ext uri="{0D108BD9-81ED-4DB2-BD59-A6C34878D82A}">
                    <a16:rowId xmlns:a16="http://schemas.microsoft.com/office/drawing/2014/main" val="359695567"/>
                  </a:ext>
                </a:extLst>
              </a:tr>
            </a:tbl>
          </a:graphicData>
        </a:graphic>
      </p:graphicFrame>
      <p:pic>
        <p:nvPicPr>
          <p:cNvPr id="11" name="Picture 18">
            <a:extLst>
              <a:ext uri="{FF2B5EF4-FFF2-40B4-BE49-F238E27FC236}">
                <a16:creationId xmlns:a16="http://schemas.microsoft.com/office/drawing/2014/main" id="{250C85DC-C4C6-8A1F-4257-440318C0A462}"/>
              </a:ext>
            </a:extLst>
          </p:cNvPr>
          <p:cNvPicPr>
            <a:picLocks noChangeAspect="1"/>
          </p:cNvPicPr>
          <p:nvPr/>
        </p:nvPicPr>
        <p:blipFill>
          <a:blip r:embed="rId9"/>
          <a:srcRect/>
          <a:stretch>
            <a:fillRect/>
          </a:stretch>
        </p:blipFill>
        <p:spPr>
          <a:xfrm>
            <a:off x="410985" y="3022600"/>
            <a:ext cx="7894083" cy="848597"/>
          </a:xfrm>
          <a:prstGeom prst="rect">
            <a:avLst/>
          </a:prstGeom>
        </p:spPr>
      </p:pic>
      <p:sp>
        <p:nvSpPr>
          <p:cNvPr id="12" name="TextBox 11">
            <a:extLst>
              <a:ext uri="{FF2B5EF4-FFF2-40B4-BE49-F238E27FC236}">
                <a16:creationId xmlns:a16="http://schemas.microsoft.com/office/drawing/2014/main" id="{7A40B4F9-A33E-96E0-EF5E-494EC3BCD53C}"/>
              </a:ext>
            </a:extLst>
          </p:cNvPr>
          <p:cNvSpPr txBox="1"/>
          <p:nvPr/>
        </p:nvSpPr>
        <p:spPr>
          <a:xfrm>
            <a:off x="2230795" y="3168433"/>
            <a:ext cx="7672443" cy="492443"/>
          </a:xfrm>
          <a:prstGeom prst="rect">
            <a:avLst/>
          </a:prstGeom>
        </p:spPr>
        <p:txBody>
          <a:bodyPr wrap="square" lIns="0" tIns="0" rIns="0" bIns="0" rtlCol="0" anchor="t">
            <a:spAutoFit/>
          </a:bodyPr>
          <a:lstStyle/>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phối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4" name="Table 13">
            <a:extLst>
              <a:ext uri="{FF2B5EF4-FFF2-40B4-BE49-F238E27FC236}">
                <a16:creationId xmlns:a16="http://schemas.microsoft.com/office/drawing/2014/main" id="{A34C5440-49C1-CBE4-398E-A36873DA811E}"/>
              </a:ext>
            </a:extLst>
          </p:cNvPr>
          <p:cNvGraphicFramePr>
            <a:graphicFrameLocks noGrp="1"/>
          </p:cNvGraphicFramePr>
          <p:nvPr/>
        </p:nvGraphicFramePr>
        <p:xfrm>
          <a:off x="458862" y="4050413"/>
          <a:ext cx="10944151" cy="2560320"/>
        </p:xfrm>
        <a:graphic>
          <a:graphicData uri="http://schemas.openxmlformats.org/drawingml/2006/table">
            <a:tbl>
              <a:tblPr>
                <a:tableStyleId>{5940675A-B579-460E-94D1-54222C63F5DA}</a:tableStyleId>
              </a:tblPr>
              <a:tblGrid>
                <a:gridCol w="2946502">
                  <a:extLst>
                    <a:ext uri="{9D8B030D-6E8A-4147-A177-3AD203B41FA5}">
                      <a16:colId xmlns:a16="http://schemas.microsoft.com/office/drawing/2014/main" val="2092198471"/>
                    </a:ext>
                  </a:extLst>
                </a:gridCol>
                <a:gridCol w="7997649">
                  <a:extLst>
                    <a:ext uri="{9D8B030D-6E8A-4147-A177-3AD203B41FA5}">
                      <a16:colId xmlns:a16="http://schemas.microsoft.com/office/drawing/2014/main" val="1082227535"/>
                    </a:ext>
                  </a:extLst>
                </a:gridCol>
              </a:tblGrid>
              <a:tr h="426720">
                <a:tc>
                  <a:txBody>
                    <a:bodyPr/>
                    <a:lstStyle/>
                    <a:p>
                      <a:pPr algn="ctr"/>
                      <a:r>
                        <a:rPr lang="en-US" sz="2800" b="1" dirty="0" err="1">
                          <a:solidFill>
                            <a:srgbClr val="000000"/>
                          </a:solidFill>
                          <a:effectLst/>
                          <a:latin typeface="Times New Roman" panose="02020603050405020304" pitchFamily="18" charset="0"/>
                          <a:cs typeface="Times New Roman" panose="02020603050405020304" pitchFamily="18" charset="0"/>
                        </a:rPr>
                        <a:t>Cách</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thức</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rgbClr val="C9BC71"/>
                    </a:solidFill>
                  </a:tcPr>
                </a:tc>
                <a:tc>
                  <a:txBody>
                    <a:bodyPr/>
                    <a:lstStyle/>
                    <a:p>
                      <a:pPr algn="ctr"/>
                      <a:r>
                        <a:rPr lang="en-US" sz="2800" b="1" dirty="0" err="1">
                          <a:solidFill>
                            <a:srgbClr val="000000"/>
                          </a:solidFill>
                          <a:effectLst/>
                          <a:latin typeface="Times New Roman" panose="02020603050405020304" pitchFamily="18" charset="0"/>
                          <a:cs typeface="Times New Roman" panose="02020603050405020304" pitchFamily="18" charset="0"/>
                        </a:rPr>
                        <a:t>Nội</a:t>
                      </a:r>
                      <a:r>
                        <a:rPr lang="en-US" sz="2800" b="1" dirty="0">
                          <a:solidFill>
                            <a:srgbClr val="000000"/>
                          </a:solidFill>
                          <a:effectLst/>
                          <a:latin typeface="Times New Roman" panose="02020603050405020304" pitchFamily="18" charset="0"/>
                          <a:cs typeface="Times New Roman" panose="02020603050405020304" pitchFamily="18" charset="0"/>
                        </a:rPr>
                        <a:t> dung </a:t>
                      </a:r>
                      <a:r>
                        <a:rPr lang="en-US" sz="2800" b="1" dirty="0" err="1">
                          <a:solidFill>
                            <a:srgbClr val="000000"/>
                          </a:solidFill>
                          <a:effectLst/>
                          <a:latin typeface="Times New Roman" panose="02020603050405020304" pitchFamily="18" charset="0"/>
                          <a:cs typeface="Times New Roman" panose="02020603050405020304" pitchFamily="18" charset="0"/>
                        </a:rPr>
                        <a:t>cụ</a:t>
                      </a:r>
                      <a:r>
                        <a:rPr lang="en-US" sz="2800" b="1" dirty="0">
                          <a:solidFill>
                            <a:srgbClr val="000000"/>
                          </a:solidFill>
                          <a:effectLst/>
                          <a:latin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cs typeface="Times New Roman" panose="02020603050405020304" pitchFamily="18" charset="0"/>
                        </a:rPr>
                        <a:t>thể</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rgbClr val="C9BC71"/>
                    </a:solidFill>
                  </a:tcPr>
                </a:tc>
                <a:extLst>
                  <a:ext uri="{0D108BD9-81ED-4DB2-BD59-A6C34878D82A}">
                    <a16:rowId xmlns:a16="http://schemas.microsoft.com/office/drawing/2014/main" val="2618383326"/>
                  </a:ext>
                </a:extLst>
              </a:tr>
              <a:tr h="426720">
                <a:tc>
                  <a:txBody>
                    <a:bodyPr/>
                    <a:lstStyle/>
                    <a:p>
                      <a:pPr algn="ctr"/>
                      <a:r>
                        <a:rPr lang="en-US" sz="2800" dirty="0" err="1">
                          <a:solidFill>
                            <a:srgbClr val="000000"/>
                          </a:solidFill>
                          <a:effectLst/>
                          <a:latin typeface="Times New Roman" panose="02020603050405020304" pitchFamily="18" charset="0"/>
                          <a:cs typeface="Times New Roman" panose="02020603050405020304" pitchFamily="18" charset="0"/>
                        </a:rPr>
                        <a:t>Nêu</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khái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quát</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a:r>
                        <a:rPr lang="en-US" sz="2800">
                          <a:solidFill>
                            <a:srgbClr val="000000"/>
                          </a:solidFill>
                          <a:effectLst/>
                          <a:latin typeface="Times New Roman" panose="02020603050405020304" pitchFamily="18" charset="0"/>
                          <a:cs typeface="Times New Roman" panose="02020603050405020304" pitchFamily="18" charset="0"/>
                        </a:rPr>
                        <a:t>…</a:t>
                      </a:r>
                    </a:p>
                  </a:txBody>
                  <a:tcPr marL="0" marR="0" marT="0" marB="0">
                    <a:solidFill>
                      <a:schemeClr val="bg1"/>
                    </a:solidFill>
                  </a:tcPr>
                </a:tc>
                <a:extLst>
                  <a:ext uri="{0D108BD9-81ED-4DB2-BD59-A6C34878D82A}">
                    <a16:rowId xmlns:a16="http://schemas.microsoft.com/office/drawing/2014/main" val="3375804779"/>
                  </a:ext>
                </a:extLst>
              </a:tr>
              <a:tr h="853440">
                <a:tc>
                  <a:txBody>
                    <a:bodyPr/>
                    <a:lstStyle/>
                    <a:p>
                      <a:pPr algn="ctr"/>
                      <a:r>
                        <a:rPr lang="en-US" sz="2800" dirty="0" err="1">
                          <a:solidFill>
                            <a:srgbClr val="000000"/>
                          </a:solidFill>
                          <a:effectLst/>
                          <a:latin typeface="Times New Roman" panose="02020603050405020304" pitchFamily="18" charset="0"/>
                          <a:cs typeface="Times New Roman" panose="02020603050405020304" pitchFamily="18" charset="0"/>
                        </a:rPr>
                        <a:t>Phát</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triển</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bằng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cụ</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thể</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a:r>
                        <a:rPr lang="en-US" sz="2800" dirty="0">
                          <a:solidFill>
                            <a:srgbClr val="000000"/>
                          </a:solidFill>
                          <a:effectLst/>
                          <a:latin typeface="Times New Roman" panose="02020603050405020304" pitchFamily="18" charset="0"/>
                          <a:cs typeface="Times New Roman" panose="02020603050405020304" pitchFamily="18" charset="0"/>
                        </a:rPr>
                        <a:t>…</a:t>
                      </a:r>
                    </a:p>
                  </a:txBody>
                  <a:tcPr marL="0" marR="0" marT="0" marB="0">
                    <a:solidFill>
                      <a:schemeClr val="bg1"/>
                    </a:solidFill>
                  </a:tcPr>
                </a:tc>
                <a:extLst>
                  <a:ext uri="{0D108BD9-81ED-4DB2-BD59-A6C34878D82A}">
                    <a16:rowId xmlns:a16="http://schemas.microsoft.com/office/drawing/2014/main" val="10073338"/>
                  </a:ext>
                </a:extLst>
              </a:tr>
              <a:tr h="853440">
                <a:tc>
                  <a:txBody>
                    <a:bodyPr/>
                    <a:lstStyle/>
                    <a:p>
                      <a:pPr algn="ctr"/>
                      <a:r>
                        <a:rPr lang="en-US" sz="2800" dirty="0" err="1">
                          <a:solidFill>
                            <a:srgbClr val="000000"/>
                          </a:solidFill>
                          <a:effectLst/>
                          <a:latin typeface="Times New Roman" panose="02020603050405020304" pitchFamily="18" charset="0"/>
                          <a:cs typeface="Times New Roman" panose="02020603050405020304" pitchFamily="18" charset="0"/>
                        </a:rPr>
                        <a:t>Tổng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cs typeface="Times New Roman" panose="02020603050405020304" pitchFamily="18" charset="0"/>
                        </a:rPr>
                        <a:t>cụ</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thể</a:t>
                      </a:r>
                      <a:endParaRPr lang="en-US" sz="28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bg1"/>
                    </a:solidFill>
                  </a:tcPr>
                </a:tc>
                <a:tc>
                  <a:txBody>
                    <a:bodyPr/>
                    <a:lstStyle/>
                    <a:p>
                      <a:pPr algn="just"/>
                      <a:r>
                        <a:rPr lang="vi-VN" sz="2800" dirty="0">
                          <a:solidFill>
                            <a:srgbClr val="000000"/>
                          </a:solidFill>
                          <a:effectLst/>
                          <a:latin typeface="Times New Roman" panose="02020603050405020304" pitchFamily="18" charset="0"/>
                          <a:cs typeface="Times New Roman" panose="02020603050405020304" pitchFamily="18" charset="0"/>
                        </a:rPr>
                        <a:t>Như vậy, núi lửa không chỉ gây ra những tác hại ghê gớm mà chúng còn đem lại cho con người nhiều lợi ích.</a:t>
                      </a:r>
                    </a:p>
                  </a:txBody>
                  <a:tcPr marL="0" marR="0" marT="0" marB="0">
                    <a:solidFill>
                      <a:schemeClr val="bg1"/>
                    </a:solidFill>
                  </a:tcPr>
                </a:tc>
                <a:extLst>
                  <a:ext uri="{0D108BD9-81ED-4DB2-BD59-A6C34878D82A}">
                    <a16:rowId xmlns:a16="http://schemas.microsoft.com/office/drawing/2014/main" val="2520627023"/>
                  </a:ext>
                </a:extLst>
              </a:tr>
            </a:tbl>
          </a:graphicData>
        </a:graphic>
      </p:graphicFrame>
    </p:spTree>
    <p:extLst>
      <p:ext uri="{BB962C8B-B14F-4D97-AF65-F5344CB8AC3E}">
        <p14:creationId xmlns:p14="http://schemas.microsoft.com/office/powerpoint/2010/main" val="40573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875" b="21875"/>
          <a:stretch>
            <a:fillRect/>
          </a:stretch>
        </p:blipFill>
        <p:spPr>
          <a:xfrm>
            <a:off x="0" y="0"/>
            <a:ext cx="12192000" cy="6858000"/>
          </a:xfrm>
          <a:prstGeom prst="rect">
            <a:avLst/>
          </a:prstGeom>
        </p:spPr>
      </p:pic>
      <p:grpSp>
        <p:nvGrpSpPr>
          <p:cNvPr id="3" name="Group 3"/>
          <p:cNvGrpSpPr>
            <a:grpSpLocks noChangeAspect="1"/>
          </p:cNvGrpSpPr>
          <p:nvPr/>
        </p:nvGrpSpPr>
        <p:grpSpPr>
          <a:xfrm rot="1811569">
            <a:off x="10567712" y="4117549"/>
            <a:ext cx="2764601" cy="4109303"/>
            <a:chOff x="0" y="0"/>
            <a:chExt cx="3175000" cy="4719320"/>
          </a:xfrm>
        </p:grpSpPr>
        <p:sp>
          <p:nvSpPr>
            <p:cNvPr id="4" name="Freeform 4"/>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sz="1200"/>
            </a:p>
          </p:txBody>
        </p:sp>
        <p:sp>
          <p:nvSpPr>
            <p:cNvPr id="5" name="Freeform 5"/>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sz="1200"/>
            </a:p>
          </p:txBody>
        </p:sp>
      </p:grpSp>
      <p:grpSp>
        <p:nvGrpSpPr>
          <p:cNvPr id="6" name="Group 6"/>
          <p:cNvGrpSpPr>
            <a:grpSpLocks noChangeAspect="1"/>
          </p:cNvGrpSpPr>
          <p:nvPr/>
        </p:nvGrpSpPr>
        <p:grpSpPr>
          <a:xfrm rot="-4946767">
            <a:off x="-1702607" y="364131"/>
            <a:ext cx="9340817" cy="6469381"/>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a:stretch>
            </a:blipFill>
          </p:spPr>
          <p:txBody>
            <a:bodyPr/>
            <a:lstStyle/>
            <a:p>
              <a:endParaRPr sz="1200"/>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sz="1200"/>
            </a:p>
          </p:txBody>
        </p:sp>
      </p:grpSp>
      <p:grpSp>
        <p:nvGrpSpPr>
          <p:cNvPr id="9" name="Group 9"/>
          <p:cNvGrpSpPr>
            <a:grpSpLocks noChangeAspect="1"/>
          </p:cNvGrpSpPr>
          <p:nvPr/>
        </p:nvGrpSpPr>
        <p:grpSpPr>
          <a:xfrm rot="6375558">
            <a:off x="386844" y="-1062360"/>
            <a:ext cx="3507043" cy="5212869"/>
            <a:chOff x="0" y="0"/>
            <a:chExt cx="3175000" cy="4719320"/>
          </a:xfrm>
        </p:grpSpPr>
        <p:sp>
          <p:nvSpPr>
            <p:cNvPr id="10" name="Freeform 10"/>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4"/>
              <a:stretch>
                <a:fillRect l="-113593" r="-237551"/>
              </a:stretch>
            </a:blipFill>
          </p:spPr>
          <p:txBody>
            <a:bodyPr/>
            <a:lstStyle/>
            <a:p>
              <a:endParaRPr sz="1200"/>
            </a:p>
          </p:txBody>
        </p:sp>
        <p:sp>
          <p:nvSpPr>
            <p:cNvPr id="11" name="Freeform 11"/>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5"/>
              <a:stretch>
                <a:fillRect l="-4322" t="-3535" r="-518"/>
              </a:stretch>
            </a:blipFill>
          </p:spPr>
          <p:txBody>
            <a:bodyPr/>
            <a:lstStyle/>
            <a:p>
              <a:endParaRPr sz="1200"/>
            </a:p>
          </p:txBody>
        </p:sp>
      </p:grpSp>
      <p:grpSp>
        <p:nvGrpSpPr>
          <p:cNvPr id="12" name="Group 12"/>
          <p:cNvGrpSpPr>
            <a:grpSpLocks noChangeAspect="1"/>
          </p:cNvGrpSpPr>
          <p:nvPr/>
        </p:nvGrpSpPr>
        <p:grpSpPr>
          <a:xfrm rot="-7307119">
            <a:off x="-511955" y="1985178"/>
            <a:ext cx="7268131" cy="5033854"/>
            <a:chOff x="0" y="0"/>
            <a:chExt cx="3429000" cy="2374900"/>
          </a:xfrm>
        </p:grpSpPr>
        <p:sp>
          <p:nvSpPr>
            <p:cNvPr id="13"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8"/>
              <a:stretch>
                <a:fillRect t="-278" b="-278"/>
              </a:stretch>
            </a:blipFill>
          </p:spPr>
          <p:txBody>
            <a:bodyPr/>
            <a:lstStyle/>
            <a:p>
              <a:endParaRPr sz="1200"/>
            </a:p>
          </p:txBody>
        </p:sp>
        <p:sp>
          <p:nvSpPr>
            <p:cNvPr id="14"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sz="1200"/>
            </a:p>
          </p:txBody>
        </p:sp>
      </p:grpSp>
      <p:pic>
        <p:nvPicPr>
          <p:cNvPr id="15" name="Picture 15"/>
          <p:cNvPicPr>
            <a:picLocks noChangeAspect="1"/>
          </p:cNvPicPr>
          <p:nvPr/>
        </p:nvPicPr>
        <p:blipFill>
          <a:blip r:embed="rId9"/>
          <a:srcRect/>
          <a:stretch>
            <a:fillRect/>
          </a:stretch>
        </p:blipFill>
        <p:spPr>
          <a:xfrm rot="-5420276">
            <a:off x="400304" y="876887"/>
            <a:ext cx="6170509" cy="5307422"/>
          </a:xfrm>
          <a:prstGeom prst="rect">
            <a:avLst/>
          </a:prstGeom>
        </p:spPr>
      </p:pic>
      <p:pic>
        <p:nvPicPr>
          <p:cNvPr id="21" name="Picture 21"/>
          <p:cNvPicPr>
            <a:picLocks noChangeAspect="1"/>
          </p:cNvPicPr>
          <p:nvPr/>
        </p:nvPicPr>
        <p:blipFill>
          <a:blip r:embed="rId10"/>
          <a:srcRect/>
          <a:stretch>
            <a:fillRect/>
          </a:stretch>
        </p:blipFill>
        <p:spPr>
          <a:xfrm rot="27259">
            <a:off x="2970195" y="382810"/>
            <a:ext cx="594619" cy="605981"/>
          </a:xfrm>
          <a:prstGeom prst="rect">
            <a:avLst/>
          </a:prstGeom>
        </p:spPr>
      </p:pic>
      <p:sp>
        <p:nvSpPr>
          <p:cNvPr id="18" name="TextBox 17">
            <a:extLst>
              <a:ext uri="{FF2B5EF4-FFF2-40B4-BE49-F238E27FC236}">
                <a16:creationId xmlns:a16="http://schemas.microsoft.com/office/drawing/2014/main" id="{D4EA25EB-4395-67D0-917F-219077A565C3}"/>
              </a:ext>
            </a:extLst>
          </p:cNvPr>
          <p:cNvSpPr txBox="1"/>
          <p:nvPr/>
        </p:nvSpPr>
        <p:spPr>
          <a:xfrm>
            <a:off x="1650908" y="1683323"/>
            <a:ext cx="3554113" cy="3539430"/>
          </a:xfrm>
          <a:prstGeom prst="rect">
            <a:avLst/>
          </a:prstGeom>
          <a:noFill/>
        </p:spPr>
        <p:txBody>
          <a:bodyPr wrap="square">
            <a:spAutoFit/>
          </a:bodyPr>
          <a:lstStyle/>
          <a:p>
            <a:pPr algn="just"/>
            <a:r>
              <a:rPr lang="en-US" sz="3200" dirty="0" err="1">
                <a:solidFill>
                  <a:srgbClr val="000000"/>
                </a:solidFill>
                <a:latin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trên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cs typeface="Times New Roman" panose="02020603050405020304" pitchFamily="18" charset="0"/>
              </a:rPr>
              <a:t>khái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quát</a:t>
            </a:r>
            <a:r>
              <a:rPr lang="en-US" sz="3200" dirty="0">
                <a:solidFill>
                  <a:srgbClr val="000000"/>
                </a:solidFill>
                <a:latin typeface="Times New Roman" panose="02020603050405020304" pitchFamily="18" charset="0"/>
                <a:cs typeface="Times New Roman" panose="02020603050405020304" pitchFamily="18" charset="0"/>
              </a:rPr>
              <a:t> </a:t>
            </a:r>
            <a:r>
              <a:rPr lang="en-US" sz="3200" b="1" dirty="0">
                <a:solidFill>
                  <a:srgbClr val="000000"/>
                </a:solidFill>
                <a:latin typeface="Times New Roman" panose="02020603050405020304" pitchFamily="18" charset="0"/>
                <a:cs typeface="Times New Roman" panose="02020603050405020304" pitchFamily="18" charset="0"/>
              </a:rPr>
              <a:t>“</a:t>
            </a:r>
            <a:r>
              <a:rPr lang="en-US" sz="3200" b="1" dirty="0" err="1">
                <a:solidFill>
                  <a:srgbClr val="000000"/>
                </a:solidFill>
                <a:latin typeface="Times New Roman" panose="02020603050405020304" pitchFamily="18" charset="0"/>
                <a:cs typeface="Times New Roman" panose="02020603050405020304" pitchFamily="18" charset="0"/>
              </a:rPr>
              <a:t>Núi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lửa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phun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trào</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mang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lại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nhiều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lợi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ích</a:t>
            </a:r>
            <a:r>
              <a:rPr lang="en-US" sz="3200" b="1" dirty="0">
                <a:solidFill>
                  <a:srgbClr val="000000"/>
                </a:solidFill>
                <a:latin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hãy</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hoàn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văn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cách</a:t>
            </a:r>
            <a:endParaRPr lang="en-US" sz="32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1"/>
          <a:stretch>
            <a:fillRect/>
          </a:stretch>
        </p:blipFill>
        <p:spPr>
          <a:xfrm>
            <a:off x="6591675" y="348217"/>
            <a:ext cx="4259441" cy="6352583"/>
          </a:xfrm>
          <a:prstGeom prst="rect">
            <a:avLst/>
          </a:prstGeom>
        </p:spPr>
      </p:pic>
    </p:spTree>
    <p:extLst>
      <p:ext uri="{BB962C8B-B14F-4D97-AF65-F5344CB8AC3E}">
        <p14:creationId xmlns:p14="http://schemas.microsoft.com/office/powerpoint/2010/main" val="21940768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rot="467604">
            <a:off x="10905530" y="4773920"/>
            <a:ext cx="2262610" cy="3363143"/>
            <a:chOff x="0" y="0"/>
            <a:chExt cx="3175000" cy="4719320"/>
          </a:xfrm>
        </p:grpSpPr>
        <p:sp>
          <p:nvSpPr>
            <p:cNvPr id="7" name="Freeform 7"/>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3"/>
              <a:stretch>
                <a:fillRect l="-113593" r="-237551"/>
              </a:stretch>
            </a:blipFill>
          </p:spPr>
          <p:txBody>
            <a:bodyPr/>
            <a:lstStyle/>
            <a:p>
              <a:endParaRPr sz="1200"/>
            </a:p>
          </p:txBody>
        </p:sp>
        <p:sp>
          <p:nvSpPr>
            <p:cNvPr id="8" name="Freeform 8"/>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4"/>
              <a:stretch>
                <a:fillRect l="-4322" t="-3535" r="-518"/>
              </a:stretch>
            </a:blipFill>
          </p:spPr>
          <p:txBody>
            <a:bodyPr/>
            <a:lstStyle/>
            <a:p>
              <a:endParaRPr sz="1200"/>
            </a:p>
          </p:txBody>
        </p:sp>
      </p:grpSp>
      <p:grpSp>
        <p:nvGrpSpPr>
          <p:cNvPr id="9" name="Group 9"/>
          <p:cNvGrpSpPr>
            <a:grpSpLocks noChangeAspect="1"/>
          </p:cNvGrpSpPr>
          <p:nvPr/>
        </p:nvGrpSpPr>
        <p:grpSpPr>
          <a:xfrm rot="8993439">
            <a:off x="-2991447" y="998941"/>
            <a:ext cx="3877442" cy="2685488"/>
            <a:chOff x="0" y="0"/>
            <a:chExt cx="3429000" cy="2374900"/>
          </a:xfrm>
        </p:grpSpPr>
        <p:sp>
          <p:nvSpPr>
            <p:cNvPr id="10" name="Freeform 1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sz="1200"/>
            </a:p>
          </p:txBody>
        </p:sp>
        <p:sp>
          <p:nvSpPr>
            <p:cNvPr id="11" name="Freeform 1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sz="1200"/>
            </a:p>
          </p:txBody>
        </p:sp>
      </p:grpSp>
      <p:pic>
        <p:nvPicPr>
          <p:cNvPr id="13" name="Picture 28"/>
          <p:cNvPicPr>
            <a:picLocks noChangeAspect="1"/>
          </p:cNvPicPr>
          <p:nvPr/>
        </p:nvPicPr>
        <p:blipFill>
          <a:blip r:embed="rId7"/>
          <a:srcRect/>
          <a:stretch>
            <a:fillRect/>
          </a:stretch>
        </p:blipFill>
        <p:spPr>
          <a:xfrm rot="1025603">
            <a:off x="-1176545" y="5061747"/>
            <a:ext cx="2353092" cy="3592507"/>
          </a:xfrm>
          <a:prstGeom prst="rect">
            <a:avLst/>
          </a:prstGeom>
        </p:spPr>
      </p:pic>
      <p:pic>
        <p:nvPicPr>
          <p:cNvPr id="14" name="Picture 29"/>
          <p:cNvPicPr>
            <a:picLocks noChangeAspect="1"/>
          </p:cNvPicPr>
          <p:nvPr/>
        </p:nvPicPr>
        <p:blipFill>
          <a:blip r:embed="rId8"/>
          <a:srcRect/>
          <a:stretch>
            <a:fillRect/>
          </a:stretch>
        </p:blipFill>
        <p:spPr>
          <a:xfrm rot="-4808875">
            <a:off x="-1645864" y="-308718"/>
            <a:ext cx="2629961" cy="2583937"/>
          </a:xfrm>
          <a:prstGeom prst="rect">
            <a:avLst/>
          </a:prstGeom>
        </p:spPr>
      </p:pic>
      <p:pic>
        <p:nvPicPr>
          <p:cNvPr id="4" name="Picture 3">
            <a:extLst>
              <a:ext uri="{FF2B5EF4-FFF2-40B4-BE49-F238E27FC236}">
                <a16:creationId xmlns:a16="http://schemas.microsoft.com/office/drawing/2014/main" id="{EDE53522-5C0C-F3ED-14DE-B8D8FBD607B9}"/>
              </a:ext>
            </a:extLst>
          </p:cNvPr>
          <p:cNvPicPr>
            <a:picLocks noChangeAspect="1"/>
          </p:cNvPicPr>
          <p:nvPr/>
        </p:nvPicPr>
        <p:blipFill>
          <a:blip r:embed="rId9">
            <a:duotone>
              <a:prstClr val="black"/>
              <a:schemeClr val="accent6">
                <a:tint val="45000"/>
                <a:satMod val="400000"/>
              </a:schemeClr>
            </a:duotone>
          </a:blip>
          <a:srcRect/>
          <a:stretch>
            <a:fillRect/>
          </a:stretch>
        </p:blipFill>
        <p:spPr>
          <a:xfrm rot="5400000">
            <a:off x="5817304" y="-691734"/>
            <a:ext cx="796214" cy="2982021"/>
          </a:xfrm>
          <a:prstGeom prst="rect">
            <a:avLst/>
          </a:prstGeom>
        </p:spPr>
      </p:pic>
      <p:sp>
        <p:nvSpPr>
          <p:cNvPr id="5" name="Rectangle 4">
            <a:extLst>
              <a:ext uri="{FF2B5EF4-FFF2-40B4-BE49-F238E27FC236}">
                <a16:creationId xmlns:a16="http://schemas.microsoft.com/office/drawing/2014/main" id="{54C079FC-B121-ECEC-B6A1-52F71CE3AB4F}"/>
              </a:ext>
            </a:extLst>
          </p:cNvPr>
          <p:cNvSpPr/>
          <p:nvPr/>
        </p:nvSpPr>
        <p:spPr>
          <a:xfrm>
            <a:off x="4993640" y="536983"/>
            <a:ext cx="2612461" cy="646331"/>
          </a:xfrm>
          <a:prstGeom prst="rect">
            <a:avLst/>
          </a:prstGeom>
        </p:spPr>
        <p:txBody>
          <a:bodyPr wrap="square">
            <a:spAutoFit/>
          </a:bodyPr>
          <a:lstStyle/>
          <a:p>
            <a:pPr algn="just" defTabSz="609630">
              <a:defRPr/>
            </a:pPr>
            <a:r>
              <a:rPr lang="en-US" sz="3600" b="1" dirty="0">
                <a:solidFill>
                  <a:prstClr val="white"/>
                </a:solidFill>
                <a:latin typeface="Calibri"/>
              </a:rPr>
              <a:t>DIỄN DỊCH</a:t>
            </a:r>
            <a:endParaRPr lang="vi-VN" sz="3600" dirty="0">
              <a:solidFill>
                <a:prstClr val="white"/>
              </a:solidFill>
              <a:latin typeface="Times New Roman" panose="02020603050405020304" pitchFamily="18" charset="0"/>
            </a:endParaRPr>
          </a:p>
        </p:txBody>
      </p:sp>
      <p:sp>
        <p:nvSpPr>
          <p:cNvPr id="16" name="TextBox 15">
            <a:extLst>
              <a:ext uri="{FF2B5EF4-FFF2-40B4-BE49-F238E27FC236}">
                <a16:creationId xmlns:a16="http://schemas.microsoft.com/office/drawing/2014/main" id="{05D72FC4-A43A-986F-2502-41B285DEABC6}"/>
              </a:ext>
            </a:extLst>
          </p:cNvPr>
          <p:cNvSpPr txBox="1"/>
          <p:nvPr/>
        </p:nvSpPr>
        <p:spPr>
          <a:xfrm>
            <a:off x="1316709" y="1483113"/>
            <a:ext cx="9808491" cy="4605748"/>
          </a:xfrm>
          <a:prstGeom prst="rect">
            <a:avLst/>
          </a:prstGeom>
          <a:noFill/>
        </p:spPr>
        <p:txBody>
          <a:bodyPr wrap="square">
            <a:spAutoFit/>
          </a:bodyPr>
          <a:lstStyle/>
          <a:p>
            <a:pPr algn="just"/>
            <a:r>
              <a:rPr lang="en-US" sz="2933" dirty="0">
                <a:solidFill>
                  <a:srgbClr val="000000"/>
                </a:solidFill>
                <a:latin typeface="+mj-lt"/>
              </a:rPr>
              <a:t>      </a:t>
            </a:r>
            <a:r>
              <a:rPr lang="vi-VN" sz="2933" b="1" dirty="0">
                <a:solidFill>
                  <a:srgbClr val="000000"/>
                </a:solidFill>
                <a:latin typeface="+mj-lt"/>
              </a:rPr>
              <a:t>Núi lửa khi phun trào mang lại nhiều lợi ích </a:t>
            </a:r>
            <a:r>
              <a:rPr lang="vi-VN" sz="2933" dirty="0">
                <a:solidFill>
                  <a:srgbClr val="000000"/>
                </a:solidFill>
                <a:latin typeface="+mj-lt"/>
              </a:rPr>
              <a:t>tới đời sống con người. Trước hết, chúng mang lại nguồn mỏ khoáng sản phong phú, dồi dào, thúc đẩy nền kính tế khai thác khoáng sản lên cao. Núi lửa còn mang lại năng lượng địa nhiệt: hơi nóng từ miệng núi lửa có thể được sử dụng để chạy các tua bin sản sinh ra điện năng hoặc được ứng dụng cho nhu cầu sinh hoạt của các hộ gia đình và chạy máy nước nóng. Ngoài ra, tro bụi mà lửa phun trào có thể làm đất đai tơi xốp, màu mỡ thích hợp canh tác các sản phẩm nông nghiệp như nho, rau củ quả, cam, chanh, dược thảo, hoa,…</a:t>
            </a:r>
          </a:p>
        </p:txBody>
      </p:sp>
    </p:spTree>
    <p:extLst>
      <p:ext uri="{BB962C8B-B14F-4D97-AF65-F5344CB8AC3E}">
        <p14:creationId xmlns:p14="http://schemas.microsoft.com/office/powerpoint/2010/main" val="178606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4"/>
          <p:cNvPicPr>
            <a:picLocks noChangeAspect="1"/>
          </p:cNvPicPr>
          <p:nvPr/>
        </p:nvPicPr>
        <p:blipFill>
          <a:blip r:embed="rId3"/>
          <a:srcRect/>
          <a:stretch>
            <a:fillRect/>
          </a:stretch>
        </p:blipFill>
        <p:spPr>
          <a:xfrm rot="364150">
            <a:off x="10622554" y="-900615"/>
            <a:ext cx="2629961" cy="2583937"/>
          </a:xfrm>
          <a:prstGeom prst="rect">
            <a:avLst/>
          </a:prstGeom>
        </p:spPr>
      </p:pic>
      <p:pic>
        <p:nvPicPr>
          <p:cNvPr id="7" name="Picture 16"/>
          <p:cNvPicPr>
            <a:picLocks noChangeAspect="1"/>
          </p:cNvPicPr>
          <p:nvPr/>
        </p:nvPicPr>
        <p:blipFill>
          <a:blip r:embed="rId4"/>
          <a:srcRect/>
          <a:stretch>
            <a:fillRect/>
          </a:stretch>
        </p:blipFill>
        <p:spPr>
          <a:xfrm rot="5579156">
            <a:off x="-1868445" y="-874532"/>
            <a:ext cx="2338624" cy="2852586"/>
          </a:xfrm>
          <a:prstGeom prst="rect">
            <a:avLst/>
          </a:prstGeom>
        </p:spPr>
      </p:pic>
      <p:grpSp>
        <p:nvGrpSpPr>
          <p:cNvPr id="8" name="Group 12"/>
          <p:cNvGrpSpPr>
            <a:grpSpLocks noChangeAspect="1"/>
          </p:cNvGrpSpPr>
          <p:nvPr/>
        </p:nvGrpSpPr>
        <p:grpSpPr>
          <a:xfrm rot="-7307119">
            <a:off x="-2803900" y="5355655"/>
            <a:ext cx="5108214" cy="3537911"/>
            <a:chOff x="0" y="0"/>
            <a:chExt cx="3429000" cy="2374900"/>
          </a:xfrm>
        </p:grpSpPr>
        <p:sp>
          <p:nvSpPr>
            <p:cNvPr id="9" name="Freeform 13"/>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278" b="-278"/>
              </a:stretch>
            </a:blipFill>
          </p:spPr>
          <p:txBody>
            <a:bodyPr/>
            <a:lstStyle/>
            <a:p>
              <a:endParaRPr sz="1200"/>
            </a:p>
          </p:txBody>
        </p:sp>
        <p:sp>
          <p:nvSpPr>
            <p:cNvPr id="10" name="Freeform 14"/>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sz="1200"/>
            </a:p>
          </p:txBody>
        </p:sp>
      </p:grpSp>
      <p:pic>
        <p:nvPicPr>
          <p:cNvPr id="19" name="Picture 28"/>
          <p:cNvPicPr>
            <a:picLocks noChangeAspect="1"/>
          </p:cNvPicPr>
          <p:nvPr/>
        </p:nvPicPr>
        <p:blipFill>
          <a:blip r:embed="rId7"/>
          <a:srcRect/>
          <a:stretch>
            <a:fillRect/>
          </a:stretch>
        </p:blipFill>
        <p:spPr>
          <a:xfrm rot="-4411358">
            <a:off x="11286633" y="4874720"/>
            <a:ext cx="2122123" cy="3239881"/>
          </a:xfrm>
          <a:prstGeom prst="rect">
            <a:avLst/>
          </a:prstGeom>
        </p:spPr>
      </p:pic>
      <p:pic>
        <p:nvPicPr>
          <p:cNvPr id="3" name="Picture 3">
            <a:extLst>
              <a:ext uri="{FF2B5EF4-FFF2-40B4-BE49-F238E27FC236}">
                <a16:creationId xmlns:a16="http://schemas.microsoft.com/office/drawing/2014/main" id="{A44AFE4F-FE68-1E46-87F1-FBAC31280790}"/>
              </a:ext>
            </a:extLst>
          </p:cNvPr>
          <p:cNvPicPr>
            <a:picLocks noChangeAspect="1"/>
          </p:cNvPicPr>
          <p:nvPr/>
        </p:nvPicPr>
        <p:blipFill>
          <a:blip r:embed="rId8">
            <a:duotone>
              <a:prstClr val="black"/>
              <a:schemeClr val="accent6">
                <a:tint val="45000"/>
                <a:satMod val="400000"/>
              </a:schemeClr>
            </a:duotone>
          </a:blip>
          <a:srcRect/>
          <a:stretch>
            <a:fillRect/>
          </a:stretch>
        </p:blipFill>
        <p:spPr>
          <a:xfrm rot="5400000">
            <a:off x="5697893" y="-272007"/>
            <a:ext cx="796214" cy="2813428"/>
          </a:xfrm>
          <a:prstGeom prst="rect">
            <a:avLst/>
          </a:prstGeom>
        </p:spPr>
      </p:pic>
      <p:sp>
        <p:nvSpPr>
          <p:cNvPr id="4" name="Rectangle 3">
            <a:extLst>
              <a:ext uri="{FF2B5EF4-FFF2-40B4-BE49-F238E27FC236}">
                <a16:creationId xmlns:a16="http://schemas.microsoft.com/office/drawing/2014/main" id="{C1DD6A95-23F5-A214-4E6D-557C6E12A9B5}"/>
              </a:ext>
            </a:extLst>
          </p:cNvPr>
          <p:cNvSpPr/>
          <p:nvPr/>
        </p:nvSpPr>
        <p:spPr>
          <a:xfrm>
            <a:off x="5022231" y="880468"/>
            <a:ext cx="2612461" cy="646331"/>
          </a:xfrm>
          <a:prstGeom prst="rect">
            <a:avLst/>
          </a:prstGeom>
        </p:spPr>
        <p:txBody>
          <a:bodyPr wrap="square">
            <a:spAutoFit/>
          </a:bodyPr>
          <a:lstStyle/>
          <a:p>
            <a:pPr algn="just" defTabSz="609630">
              <a:defRPr/>
            </a:pPr>
            <a:r>
              <a:rPr lang="en-US" sz="3600" b="1" dirty="0">
                <a:solidFill>
                  <a:prstClr val="white"/>
                </a:solidFill>
                <a:latin typeface="Calibri"/>
              </a:rPr>
              <a:t>QUY NẠP</a:t>
            </a:r>
            <a:endParaRPr lang="vi-VN" sz="3600" dirty="0">
              <a:solidFill>
                <a:prstClr val="white"/>
              </a:solidFill>
              <a:latin typeface="Times New Roman" panose="02020603050405020304" pitchFamily="18" charset="0"/>
            </a:endParaRPr>
          </a:p>
        </p:txBody>
      </p:sp>
      <p:sp>
        <p:nvSpPr>
          <p:cNvPr id="11" name="TextBox 10">
            <a:extLst>
              <a:ext uri="{FF2B5EF4-FFF2-40B4-BE49-F238E27FC236}">
                <a16:creationId xmlns:a16="http://schemas.microsoft.com/office/drawing/2014/main" id="{44C7C5AB-20E7-F969-0067-42C035AE25F3}"/>
              </a:ext>
            </a:extLst>
          </p:cNvPr>
          <p:cNvSpPr txBox="1"/>
          <p:nvPr/>
        </p:nvSpPr>
        <p:spPr>
          <a:xfrm>
            <a:off x="824761" y="1707919"/>
            <a:ext cx="10608321" cy="4605748"/>
          </a:xfrm>
          <a:prstGeom prst="rect">
            <a:avLst/>
          </a:prstGeom>
          <a:noFill/>
        </p:spPr>
        <p:txBody>
          <a:bodyPr wrap="square">
            <a:spAutoFit/>
          </a:bodyPr>
          <a:lstStyle/>
          <a:p>
            <a:pPr algn="just"/>
            <a:r>
              <a:rPr lang="en-US" sz="2933" dirty="0">
                <a:solidFill>
                  <a:srgbClr val="000000"/>
                </a:solidFill>
                <a:latin typeface="+mj-lt"/>
              </a:rPr>
              <a:t>     </a:t>
            </a:r>
            <a:r>
              <a:rPr lang="vi-VN" sz="2933" dirty="0">
                <a:solidFill>
                  <a:srgbClr val="000000"/>
                </a:solidFill>
                <a:latin typeface="+mj-lt"/>
              </a:rPr>
              <a:t>Lợi ích to lớn nhất của núi lửa mang lại ta không thể không kể đến đó là nó đem lại nguồn mỏ khoáng sản phong phú, dồi dào, thúc đẩy nền kính tế khai thác khoáng sản lên cao. Núi lửa còn mang lại năng lượng địa nhiệt: hơi nóng từ miệng núi lửa có thể được sử dụng để chạy các tua bin sản sinh ra điện năng hoặc được ứng dụng cho nhu cầu sinh hoạt của các hộ gia đình và chạy máy nước nóng. Ngoài ra, tro bụi mà lửa phun trào có thể làm đất đai tơi xốp, màu mỡ thích hợp canh tác các sản phẩm nông nghiệp như nho, rau củ quả, cam, chanh, dược thảo, hoa,… Tóm lại, </a:t>
            </a:r>
            <a:r>
              <a:rPr lang="vi-VN" sz="2933" b="1" dirty="0">
                <a:solidFill>
                  <a:srgbClr val="000000"/>
                </a:solidFill>
                <a:latin typeface="+mj-lt"/>
              </a:rPr>
              <a:t>núi lửa khi phun trào mang lại nhiều lợi ích</a:t>
            </a:r>
            <a:r>
              <a:rPr lang="vi-VN" sz="2933" dirty="0">
                <a:solidFill>
                  <a:srgbClr val="000000"/>
                </a:solidFill>
                <a:latin typeface="+mj-lt"/>
              </a:rPr>
              <a:t> tới đời sống con người.</a:t>
            </a:r>
          </a:p>
        </p:txBody>
      </p:sp>
    </p:spTree>
    <p:extLst>
      <p:ext uri="{BB962C8B-B14F-4D97-AF65-F5344CB8AC3E}">
        <p14:creationId xmlns:p14="http://schemas.microsoft.com/office/powerpoint/2010/main" val="112755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3"/>
          <p:cNvGrpSpPr>
            <a:grpSpLocks noChangeAspect="1"/>
          </p:cNvGrpSpPr>
          <p:nvPr/>
        </p:nvGrpSpPr>
        <p:grpSpPr>
          <a:xfrm rot="3600693">
            <a:off x="10527678" y="-623113"/>
            <a:ext cx="3877442" cy="2685488"/>
            <a:chOff x="0" y="0"/>
            <a:chExt cx="3429000" cy="2374900"/>
          </a:xfrm>
        </p:grpSpPr>
        <p:sp>
          <p:nvSpPr>
            <p:cNvPr id="21"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278" b="-278"/>
              </a:stretch>
            </a:blipFill>
          </p:spPr>
          <p:txBody>
            <a:bodyPr/>
            <a:lstStyle/>
            <a:p>
              <a:endParaRPr sz="1200"/>
            </a:p>
          </p:txBody>
        </p:sp>
        <p:sp>
          <p:nvSpPr>
            <p:cNvPr id="22"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sz="1200"/>
            </a:p>
          </p:txBody>
        </p:sp>
      </p:grpSp>
      <p:pic>
        <p:nvPicPr>
          <p:cNvPr id="19" name="Picture 18"/>
          <p:cNvPicPr>
            <a:picLocks noChangeAspect="1"/>
          </p:cNvPicPr>
          <p:nvPr/>
        </p:nvPicPr>
        <p:blipFill>
          <a:blip r:embed="rId5"/>
          <a:srcRect/>
          <a:stretch>
            <a:fillRect/>
          </a:stretch>
        </p:blipFill>
        <p:spPr>
          <a:xfrm rot="2661425">
            <a:off x="-2057440" y="-1663750"/>
            <a:ext cx="3655314" cy="5486400"/>
          </a:xfrm>
          <a:prstGeom prst="rect">
            <a:avLst/>
          </a:prstGeom>
        </p:spPr>
      </p:pic>
      <p:grpSp>
        <p:nvGrpSpPr>
          <p:cNvPr id="23" name="Group 22"/>
          <p:cNvGrpSpPr>
            <a:grpSpLocks noChangeAspect="1"/>
          </p:cNvGrpSpPr>
          <p:nvPr/>
        </p:nvGrpSpPr>
        <p:grpSpPr>
          <a:xfrm rot="6608963">
            <a:off x="-1753750" y="5173130"/>
            <a:ext cx="2262610" cy="3363143"/>
            <a:chOff x="0" y="0"/>
            <a:chExt cx="3175000" cy="4719320"/>
          </a:xfrm>
        </p:grpSpPr>
        <p:sp>
          <p:nvSpPr>
            <p:cNvPr id="24" name="Freeform 23"/>
            <p:cNvSpPr/>
            <p:nvPr/>
          </p:nvSpPr>
          <p:spPr>
            <a:xfrm flipH="1" flipV="1">
              <a:off x="39511" y="33584"/>
              <a:ext cx="3154680" cy="4697730"/>
            </a:xfrm>
            <a:custGeom>
              <a:avLst/>
              <a:gdLst/>
              <a:ahLst/>
              <a:cxnLst/>
              <a:rect l="l" t="t" r="r" b="b"/>
              <a:pathLst>
                <a:path w="3154680" h="4697730">
                  <a:moveTo>
                    <a:pt x="0" y="0"/>
                  </a:moveTo>
                  <a:lnTo>
                    <a:pt x="2938780" y="0"/>
                  </a:lnTo>
                  <a:cubicBezTo>
                    <a:pt x="2938780" y="0"/>
                    <a:pt x="2938780" y="43180"/>
                    <a:pt x="2960370" y="86360"/>
                  </a:cubicBezTo>
                  <a:cubicBezTo>
                    <a:pt x="2981960" y="129540"/>
                    <a:pt x="2981960" y="236220"/>
                    <a:pt x="2981960" y="279400"/>
                  </a:cubicBezTo>
                  <a:cubicBezTo>
                    <a:pt x="2981960" y="322580"/>
                    <a:pt x="3068320" y="450850"/>
                    <a:pt x="3068320" y="450850"/>
                  </a:cubicBezTo>
                  <a:cubicBezTo>
                    <a:pt x="3154680" y="579120"/>
                    <a:pt x="3133090" y="730250"/>
                    <a:pt x="3133090" y="772160"/>
                  </a:cubicBezTo>
                  <a:cubicBezTo>
                    <a:pt x="3133090" y="815340"/>
                    <a:pt x="3111500" y="878840"/>
                    <a:pt x="3068320" y="943610"/>
                  </a:cubicBezTo>
                  <a:cubicBezTo>
                    <a:pt x="3025140" y="1008380"/>
                    <a:pt x="3025140" y="1179830"/>
                    <a:pt x="3025140" y="1179830"/>
                  </a:cubicBezTo>
                  <a:lnTo>
                    <a:pt x="3025140" y="1308100"/>
                  </a:lnTo>
                  <a:lnTo>
                    <a:pt x="3025140" y="1436370"/>
                  </a:lnTo>
                  <a:lnTo>
                    <a:pt x="2981960" y="1564641"/>
                  </a:lnTo>
                  <a:lnTo>
                    <a:pt x="3003550" y="1692911"/>
                  </a:lnTo>
                  <a:cubicBezTo>
                    <a:pt x="3003550" y="1692911"/>
                    <a:pt x="3025140" y="1779271"/>
                    <a:pt x="3003550" y="1821181"/>
                  </a:cubicBezTo>
                  <a:cubicBezTo>
                    <a:pt x="2981960" y="1864361"/>
                    <a:pt x="3003550" y="1842771"/>
                    <a:pt x="3003550" y="1864361"/>
                  </a:cubicBezTo>
                  <a:cubicBezTo>
                    <a:pt x="3003550" y="1885951"/>
                    <a:pt x="3003550" y="1929131"/>
                    <a:pt x="3003550" y="1929131"/>
                  </a:cubicBezTo>
                  <a:lnTo>
                    <a:pt x="3003550" y="2166620"/>
                  </a:lnTo>
                  <a:lnTo>
                    <a:pt x="2917190" y="2381250"/>
                  </a:lnTo>
                  <a:lnTo>
                    <a:pt x="2895600" y="2702560"/>
                  </a:lnTo>
                  <a:lnTo>
                    <a:pt x="2852420" y="2960370"/>
                  </a:lnTo>
                  <a:cubicBezTo>
                    <a:pt x="2852420" y="2960370"/>
                    <a:pt x="2852420" y="3281681"/>
                    <a:pt x="2852420" y="3303270"/>
                  </a:cubicBezTo>
                  <a:cubicBezTo>
                    <a:pt x="2852420" y="3324860"/>
                    <a:pt x="2852420" y="3474720"/>
                    <a:pt x="2874010" y="3517901"/>
                  </a:cubicBezTo>
                  <a:cubicBezTo>
                    <a:pt x="2895600" y="3561081"/>
                    <a:pt x="2767330" y="3903981"/>
                    <a:pt x="2767330" y="3903981"/>
                  </a:cubicBezTo>
                  <a:lnTo>
                    <a:pt x="2702560" y="4140201"/>
                  </a:lnTo>
                  <a:cubicBezTo>
                    <a:pt x="2702560" y="4140201"/>
                    <a:pt x="2702560" y="4439921"/>
                    <a:pt x="2680970" y="4504691"/>
                  </a:cubicBezTo>
                  <a:cubicBezTo>
                    <a:pt x="2659380" y="4569461"/>
                    <a:pt x="2594610" y="4611371"/>
                    <a:pt x="2594610" y="4611371"/>
                  </a:cubicBezTo>
                  <a:cubicBezTo>
                    <a:pt x="2594610" y="4611371"/>
                    <a:pt x="2529840" y="4632961"/>
                    <a:pt x="2529840" y="4632961"/>
                  </a:cubicBezTo>
                  <a:cubicBezTo>
                    <a:pt x="2486660" y="4676141"/>
                    <a:pt x="2423160" y="4676141"/>
                    <a:pt x="2423160" y="4676141"/>
                  </a:cubicBezTo>
                  <a:cubicBezTo>
                    <a:pt x="2423160" y="4676141"/>
                    <a:pt x="2273300" y="4697731"/>
                    <a:pt x="2230120" y="4676141"/>
                  </a:cubicBezTo>
                  <a:cubicBezTo>
                    <a:pt x="2186940" y="4654551"/>
                    <a:pt x="2015490" y="4654551"/>
                    <a:pt x="2015490" y="4654551"/>
                  </a:cubicBezTo>
                  <a:cubicBezTo>
                    <a:pt x="1950720" y="4697731"/>
                    <a:pt x="1822450" y="4632961"/>
                    <a:pt x="1822450" y="4632961"/>
                  </a:cubicBezTo>
                  <a:lnTo>
                    <a:pt x="1629410" y="4611371"/>
                  </a:lnTo>
                  <a:cubicBezTo>
                    <a:pt x="1543050" y="4654551"/>
                    <a:pt x="1436370" y="4632961"/>
                    <a:pt x="1436370" y="4632961"/>
                  </a:cubicBezTo>
                  <a:cubicBezTo>
                    <a:pt x="1436370" y="4632961"/>
                    <a:pt x="1329690" y="4632961"/>
                    <a:pt x="1286510" y="4611371"/>
                  </a:cubicBezTo>
                  <a:cubicBezTo>
                    <a:pt x="1243330" y="4589781"/>
                    <a:pt x="1158240" y="4611371"/>
                    <a:pt x="1158240" y="4611371"/>
                  </a:cubicBezTo>
                  <a:lnTo>
                    <a:pt x="1115060" y="4589781"/>
                  </a:lnTo>
                  <a:cubicBezTo>
                    <a:pt x="1071880" y="4611371"/>
                    <a:pt x="1028700" y="4589781"/>
                    <a:pt x="1028700" y="4589781"/>
                  </a:cubicBezTo>
                  <a:cubicBezTo>
                    <a:pt x="985520" y="4546601"/>
                    <a:pt x="835660" y="4546601"/>
                    <a:pt x="835660" y="4546601"/>
                  </a:cubicBezTo>
                  <a:lnTo>
                    <a:pt x="707390" y="4525011"/>
                  </a:lnTo>
                  <a:cubicBezTo>
                    <a:pt x="664210" y="4503421"/>
                    <a:pt x="557530" y="4525011"/>
                    <a:pt x="557530" y="4525011"/>
                  </a:cubicBezTo>
                  <a:cubicBezTo>
                    <a:pt x="557530" y="4525011"/>
                    <a:pt x="386080" y="4568191"/>
                    <a:pt x="299720" y="4568191"/>
                  </a:cubicBezTo>
                  <a:cubicBezTo>
                    <a:pt x="213360" y="4568191"/>
                    <a:pt x="0" y="4525011"/>
                    <a:pt x="0" y="4525011"/>
                  </a:cubicBezTo>
                  <a:lnTo>
                    <a:pt x="0" y="0"/>
                  </a:lnTo>
                  <a:close/>
                </a:path>
              </a:pathLst>
            </a:custGeom>
            <a:blipFill>
              <a:blip r:embed="rId6"/>
              <a:stretch>
                <a:fillRect l="-113593" r="-237551"/>
              </a:stretch>
            </a:blipFill>
          </p:spPr>
          <p:txBody>
            <a:bodyPr/>
            <a:lstStyle/>
            <a:p>
              <a:endParaRPr sz="1200"/>
            </a:p>
          </p:txBody>
        </p:sp>
        <p:sp>
          <p:nvSpPr>
            <p:cNvPr id="25" name="Freeform 24"/>
            <p:cNvSpPr/>
            <p:nvPr/>
          </p:nvSpPr>
          <p:spPr>
            <a:xfrm>
              <a:off x="0" y="0"/>
              <a:ext cx="3175000" cy="4719320"/>
            </a:xfrm>
            <a:custGeom>
              <a:avLst/>
              <a:gdLst/>
              <a:ahLst/>
              <a:cxnLst/>
              <a:rect l="l" t="t" r="r" b="b"/>
              <a:pathLst>
                <a:path w="3175000" h="4719320">
                  <a:moveTo>
                    <a:pt x="3175000" y="4719320"/>
                  </a:moveTo>
                  <a:lnTo>
                    <a:pt x="0" y="4719320"/>
                  </a:lnTo>
                  <a:lnTo>
                    <a:pt x="0" y="0"/>
                  </a:lnTo>
                  <a:lnTo>
                    <a:pt x="3175000" y="0"/>
                  </a:lnTo>
                  <a:lnTo>
                    <a:pt x="3175000" y="4719320"/>
                  </a:lnTo>
                  <a:close/>
                </a:path>
              </a:pathLst>
            </a:custGeom>
            <a:blipFill>
              <a:blip r:embed="rId7"/>
              <a:stretch>
                <a:fillRect l="-4322" t="-3535" r="-518"/>
              </a:stretch>
            </a:blipFill>
          </p:spPr>
          <p:txBody>
            <a:bodyPr/>
            <a:lstStyle/>
            <a:p>
              <a:endParaRPr sz="1200"/>
            </a:p>
          </p:txBody>
        </p:sp>
      </p:grpSp>
      <p:pic>
        <p:nvPicPr>
          <p:cNvPr id="2" name="Picture 3">
            <a:extLst>
              <a:ext uri="{FF2B5EF4-FFF2-40B4-BE49-F238E27FC236}">
                <a16:creationId xmlns:a16="http://schemas.microsoft.com/office/drawing/2014/main" id="{D8194976-FF1D-5EAE-F167-52F27A664FFD}"/>
              </a:ext>
            </a:extLst>
          </p:cNvPr>
          <p:cNvPicPr>
            <a:picLocks noChangeAspect="1"/>
          </p:cNvPicPr>
          <p:nvPr/>
        </p:nvPicPr>
        <p:blipFill>
          <a:blip r:embed="rId8">
            <a:duotone>
              <a:prstClr val="black"/>
              <a:schemeClr val="accent6">
                <a:tint val="45000"/>
                <a:satMod val="400000"/>
              </a:schemeClr>
            </a:duotone>
          </a:blip>
          <a:srcRect/>
          <a:stretch>
            <a:fillRect/>
          </a:stretch>
        </p:blipFill>
        <p:spPr>
          <a:xfrm rot="5400000">
            <a:off x="5453356" y="-449555"/>
            <a:ext cx="796213" cy="2965325"/>
          </a:xfrm>
          <a:prstGeom prst="rect">
            <a:avLst/>
          </a:prstGeom>
        </p:spPr>
      </p:pic>
      <p:sp>
        <p:nvSpPr>
          <p:cNvPr id="3" name="Rectangle 2">
            <a:extLst>
              <a:ext uri="{FF2B5EF4-FFF2-40B4-BE49-F238E27FC236}">
                <a16:creationId xmlns:a16="http://schemas.microsoft.com/office/drawing/2014/main" id="{62FBF683-FF07-46FD-29D5-7B04969FD956}"/>
              </a:ext>
            </a:extLst>
          </p:cNvPr>
          <p:cNvSpPr/>
          <p:nvPr/>
        </p:nvSpPr>
        <p:spPr>
          <a:xfrm>
            <a:off x="4568058" y="778867"/>
            <a:ext cx="2612461" cy="646331"/>
          </a:xfrm>
          <a:prstGeom prst="rect">
            <a:avLst/>
          </a:prstGeom>
        </p:spPr>
        <p:txBody>
          <a:bodyPr wrap="square">
            <a:spAutoFit/>
          </a:bodyPr>
          <a:lstStyle/>
          <a:p>
            <a:pPr algn="ctr" defTabSz="609630">
              <a:defRPr/>
            </a:pPr>
            <a:r>
              <a:rPr lang="en-US" sz="3600" b="1" dirty="0">
                <a:solidFill>
                  <a:prstClr val="white"/>
                </a:solidFill>
                <a:latin typeface="Calibri"/>
              </a:rPr>
              <a:t>PHỐI HỢP</a:t>
            </a:r>
            <a:endParaRPr lang="vi-VN" sz="3600" dirty="0">
              <a:solidFill>
                <a:prstClr val="white"/>
              </a:solidFill>
              <a:latin typeface="Times New Roman" panose="02020603050405020304" pitchFamily="18" charset="0"/>
            </a:endParaRPr>
          </a:p>
        </p:txBody>
      </p:sp>
      <p:sp>
        <p:nvSpPr>
          <p:cNvPr id="9" name="TextBox 8">
            <a:extLst>
              <a:ext uri="{FF2B5EF4-FFF2-40B4-BE49-F238E27FC236}">
                <a16:creationId xmlns:a16="http://schemas.microsoft.com/office/drawing/2014/main" id="{263767CC-FD61-7D1C-7186-4E6EA182802B}"/>
              </a:ext>
            </a:extLst>
          </p:cNvPr>
          <p:cNvSpPr txBox="1"/>
          <p:nvPr/>
        </p:nvSpPr>
        <p:spPr>
          <a:xfrm>
            <a:off x="1001431" y="1629449"/>
            <a:ext cx="10733369" cy="5057090"/>
          </a:xfrm>
          <a:prstGeom prst="rect">
            <a:avLst/>
          </a:prstGeom>
          <a:noFill/>
        </p:spPr>
        <p:txBody>
          <a:bodyPr wrap="square">
            <a:spAutoFit/>
          </a:bodyPr>
          <a:lstStyle/>
          <a:p>
            <a:pPr algn="just"/>
            <a:r>
              <a:rPr lang="en-US" sz="2933" dirty="0">
                <a:solidFill>
                  <a:srgbClr val="000000"/>
                </a:solidFill>
                <a:latin typeface="+mj-lt"/>
              </a:rPr>
              <a:t>     </a:t>
            </a:r>
            <a:r>
              <a:rPr lang="vi-VN" sz="2933" dirty="0">
                <a:solidFill>
                  <a:srgbClr val="000000"/>
                </a:solidFill>
                <a:latin typeface="+mj-lt"/>
              </a:rPr>
              <a:t>Trong đời sống ngày này, chúng ta không thể phủ nhận được </a:t>
            </a:r>
            <a:r>
              <a:rPr lang="vi-VN" sz="2933" b="1" dirty="0">
                <a:solidFill>
                  <a:srgbClr val="000000"/>
                </a:solidFill>
                <a:latin typeface="+mj-lt"/>
              </a:rPr>
              <a:t>những lợi ích mà những ngọn núi lửa mang lại</a:t>
            </a:r>
            <a:r>
              <a:rPr lang="vi-VN" sz="2933" dirty="0">
                <a:solidFill>
                  <a:srgbClr val="000000"/>
                </a:solidFill>
                <a:latin typeface="+mj-lt"/>
              </a:rPr>
              <a:t>. Trước hết, chúng mang lại nguồn mỏ khoáng sản phong phú, dồi dào, thúc đẩy nền kính tế khai thác khoáng sản lên cao. Núi lửa còn mang lại năng lượng địa nhiệt: hơi nóng từ miệng núi lửa có thể được sử dụng để chạy các tua bin sản sinh ra điện năng hoặc được ứng dụng cho nhu cầu sinh hoạt của các hộ gia đình và chạy máy nước nóng. Ngoài ra, tro bụi mà lửa phun trào có thể làm đất đai tơi xốp, màu mỡ thích hợp canh tác các sản phẩm nông nghiệp như nho, rau củ quả, cam, chanh, dược thảo, hoa,… Như vậy, núi lửa không chỉ gây ra những tác hại ghê gớm mà chúng còn đem lại cho con người </a:t>
            </a:r>
            <a:r>
              <a:rPr lang="vi-VN" sz="2933" b="1" dirty="0">
                <a:solidFill>
                  <a:srgbClr val="000000"/>
                </a:solidFill>
                <a:latin typeface="+mj-lt"/>
              </a:rPr>
              <a:t>nhiều lợi ích</a:t>
            </a:r>
            <a:r>
              <a:rPr lang="vi-VN" sz="2933" dirty="0">
                <a:solidFill>
                  <a:srgbClr val="000000"/>
                </a:solidFill>
                <a:latin typeface="+mj-lt"/>
              </a:rPr>
              <a:t>.</a:t>
            </a:r>
            <a:endParaRPr lang="en-US" sz="2933" dirty="0">
              <a:latin typeface="+mj-lt"/>
            </a:endParaRPr>
          </a:p>
        </p:txBody>
      </p:sp>
    </p:spTree>
    <p:extLst>
      <p:ext uri="{BB962C8B-B14F-4D97-AF65-F5344CB8AC3E}">
        <p14:creationId xmlns:p14="http://schemas.microsoft.com/office/powerpoint/2010/main" val="203511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a:grpSpLocks noChangeAspect="1"/>
          </p:cNvGrpSpPr>
          <p:nvPr/>
        </p:nvGrpSpPr>
        <p:grpSpPr>
          <a:xfrm rot="191224">
            <a:off x="246225" y="2570691"/>
            <a:ext cx="3935833" cy="3255248"/>
            <a:chOff x="0" y="0"/>
            <a:chExt cx="3429000" cy="2374900"/>
          </a:xfrm>
        </p:grpSpPr>
        <p:sp>
          <p:nvSpPr>
            <p:cNvPr id="13"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biLevel thresh="25000"/>
              </a:blip>
              <a:stretch>
                <a:fillRect/>
              </a:stretch>
            </a:blipFill>
          </p:spPr>
          <p:txBody>
            <a:bodyPr/>
            <a:lstStyle/>
            <a:p>
              <a:endParaRPr sz="1200"/>
            </a:p>
          </p:txBody>
        </p:sp>
        <p:sp>
          <p:nvSpPr>
            <p:cNvPr id="14"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biLevel thresh="25000"/>
              </a:blip>
              <a:stretch>
                <a:fillRect l="-2902" t="-10996" r="-2492" b="-11124"/>
              </a:stretch>
            </a:blipFill>
          </p:spPr>
          <p:txBody>
            <a:bodyPr/>
            <a:lstStyle/>
            <a:p>
              <a:endParaRPr sz="1200"/>
            </a:p>
          </p:txBody>
        </p:sp>
      </p:grpSp>
      <p:pic>
        <p:nvPicPr>
          <p:cNvPr id="5" name="Picture 3"/>
          <p:cNvPicPr>
            <a:picLocks noChangeAspect="1"/>
          </p:cNvPicPr>
          <p:nvPr/>
        </p:nvPicPr>
        <p:blipFill>
          <a:blip r:embed="rId5"/>
          <a:srcRect/>
          <a:stretch>
            <a:fillRect/>
          </a:stretch>
        </p:blipFill>
        <p:spPr>
          <a:xfrm>
            <a:off x="10635045" y="-962890"/>
            <a:ext cx="2750236" cy="2853682"/>
          </a:xfrm>
          <a:prstGeom prst="rect">
            <a:avLst/>
          </a:prstGeom>
        </p:spPr>
      </p:pic>
      <p:grpSp>
        <p:nvGrpSpPr>
          <p:cNvPr id="8" name="Group 6"/>
          <p:cNvGrpSpPr>
            <a:grpSpLocks noChangeAspect="1"/>
          </p:cNvGrpSpPr>
          <p:nvPr/>
        </p:nvGrpSpPr>
        <p:grpSpPr>
          <a:xfrm rot="191224">
            <a:off x="4208625" y="2481356"/>
            <a:ext cx="3935833" cy="3255248"/>
            <a:chOff x="0" y="0"/>
            <a:chExt cx="3429000" cy="2374900"/>
          </a:xfrm>
        </p:grpSpPr>
        <p:sp>
          <p:nvSpPr>
            <p:cNvPr id="9"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biLevel thresh="25000"/>
              </a:blip>
              <a:stretch>
                <a:fillRect/>
              </a:stretch>
            </a:blipFill>
          </p:spPr>
          <p:txBody>
            <a:bodyPr/>
            <a:lstStyle/>
            <a:p>
              <a:endParaRPr sz="1200"/>
            </a:p>
          </p:txBody>
        </p:sp>
        <p:sp>
          <p:nvSpPr>
            <p:cNvPr id="11"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biLevel thresh="25000"/>
              </a:blip>
              <a:stretch>
                <a:fillRect l="-2902" t="-10996" r="-2492" b="-11124"/>
              </a:stretch>
            </a:blipFill>
          </p:spPr>
          <p:txBody>
            <a:bodyPr/>
            <a:lstStyle/>
            <a:p>
              <a:endParaRPr sz="1200"/>
            </a:p>
          </p:txBody>
        </p:sp>
      </p:grpSp>
      <p:grpSp>
        <p:nvGrpSpPr>
          <p:cNvPr id="15" name="Group 6"/>
          <p:cNvGrpSpPr>
            <a:grpSpLocks noChangeAspect="1"/>
          </p:cNvGrpSpPr>
          <p:nvPr/>
        </p:nvGrpSpPr>
        <p:grpSpPr>
          <a:xfrm rot="191224">
            <a:off x="8194122" y="2398900"/>
            <a:ext cx="3935833" cy="3255248"/>
            <a:chOff x="0" y="0"/>
            <a:chExt cx="3429000" cy="2374900"/>
          </a:xfrm>
        </p:grpSpPr>
        <p:sp>
          <p:nvSpPr>
            <p:cNvPr id="16"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biLevel thresh="25000"/>
              </a:blip>
              <a:stretch>
                <a:fillRect/>
              </a:stretch>
            </a:blipFill>
          </p:spPr>
          <p:txBody>
            <a:bodyPr/>
            <a:lstStyle/>
            <a:p>
              <a:endParaRPr sz="1200"/>
            </a:p>
          </p:txBody>
        </p:sp>
        <p:sp>
          <p:nvSpPr>
            <p:cNvPr id="17"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biLevel thresh="25000"/>
              </a:blip>
              <a:stretch>
                <a:fillRect l="-2902" t="-10996" r="-2492" b="-11124"/>
              </a:stretch>
            </a:blipFill>
          </p:spPr>
          <p:txBody>
            <a:bodyPr/>
            <a:lstStyle/>
            <a:p>
              <a:endParaRPr sz="1200"/>
            </a:p>
          </p:txBody>
        </p:sp>
      </p:grpSp>
      <p:pic>
        <p:nvPicPr>
          <p:cNvPr id="3" name="Picture 2"/>
          <p:cNvPicPr>
            <a:picLocks noChangeAspect="1"/>
          </p:cNvPicPr>
          <p:nvPr/>
        </p:nvPicPr>
        <p:blipFill>
          <a:blip r:embed="rId6"/>
          <a:stretch>
            <a:fillRect/>
          </a:stretch>
        </p:blipFill>
        <p:spPr>
          <a:xfrm>
            <a:off x="914401" y="108329"/>
            <a:ext cx="10144623" cy="2462997"/>
          </a:xfrm>
          <a:prstGeom prst="rect">
            <a:avLst/>
          </a:prstGeom>
        </p:spPr>
      </p:pic>
      <p:sp>
        <p:nvSpPr>
          <p:cNvPr id="20" name="TextBox 19"/>
          <p:cNvSpPr txBox="1"/>
          <p:nvPr/>
        </p:nvSpPr>
        <p:spPr>
          <a:xfrm>
            <a:off x="405604" y="3000984"/>
            <a:ext cx="3666105" cy="2246769"/>
          </a:xfrm>
          <a:prstGeom prst="rect">
            <a:avLst/>
          </a:prstGeom>
          <a:noFill/>
        </p:spPr>
        <p:txBody>
          <a:bodyPr wrap="square" rtlCol="0">
            <a:spAutoFit/>
          </a:bodyPr>
          <a:lstStyle/>
          <a:p>
            <a:pPr algn="ctr"/>
            <a:r>
              <a:rPr lang="en-US" sz="4400" dirty="0" err="1">
                <a:solidFill>
                  <a:prstClr val="black"/>
                </a:solidFill>
                <a:latin typeface="#9Slide05 Dancing Script" panose="03080800040507000D00" pitchFamily="66" charset="0"/>
                <a:cs typeface="Times New Roman" panose="02020603050405020304" pitchFamily="18" charset="0"/>
              </a:rPr>
              <a:t>Nhóm</a:t>
            </a:r>
            <a:r>
              <a:rPr lang="en-US" sz="4400" dirty="0">
                <a:solidFill>
                  <a:prstClr val="black"/>
                </a:solidFill>
                <a:latin typeface="#9Slide05 Dancing Script" panose="03080800040507000D00" pitchFamily="66" charset="0"/>
                <a:cs typeface="Times New Roman" panose="02020603050405020304" pitchFamily="18" charset="0"/>
              </a:rPr>
              <a:t> 1</a:t>
            </a:r>
          </a:p>
          <a:p>
            <a:pPr algn="ct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thuyết</a:t>
            </a:r>
            <a:r>
              <a:rPr lang="en-US" sz="3200" dirty="0">
                <a:solidFill>
                  <a:prstClr val="black"/>
                </a:solidFill>
                <a:latin typeface="Times New Roman" panose="02020603050405020304" pitchFamily="18" charset="0"/>
                <a:cs typeface="Times New Roman" panose="02020603050405020304" pitchFamily="18" charset="0"/>
              </a:rPr>
              <a:t> minh </a:t>
            </a:r>
            <a:r>
              <a:rPr lang="en-US" sz="3200" dirty="0" err="1">
                <a:solidFill>
                  <a:prstClr val="black"/>
                </a:solidFill>
                <a:latin typeface="Times New Roman" panose="02020603050405020304" pitchFamily="18" charset="0"/>
                <a:cs typeface="Times New Roman" panose="02020603050405020304" pitchFamily="18" charset="0"/>
              </a:rPr>
              <a:t>giải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cầu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vồng</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21" name="TextBox 20"/>
          <p:cNvSpPr txBox="1"/>
          <p:nvPr/>
        </p:nvSpPr>
        <p:spPr>
          <a:xfrm>
            <a:off x="4255476" y="3000984"/>
            <a:ext cx="3666105" cy="2246769"/>
          </a:xfrm>
          <a:prstGeom prst="rect">
            <a:avLst/>
          </a:prstGeom>
          <a:noFill/>
        </p:spPr>
        <p:txBody>
          <a:bodyPr wrap="square" rtlCol="0">
            <a:spAutoFit/>
          </a:bodyPr>
          <a:lstStyle/>
          <a:p>
            <a:pPr algn="ctr"/>
            <a:r>
              <a:rPr lang="en-US" sz="4400" dirty="0" err="1">
                <a:solidFill>
                  <a:prstClr val="black"/>
                </a:solidFill>
                <a:latin typeface="#9Slide05 Dancing Script" panose="03080800040507000D00" pitchFamily="66" charset="0"/>
                <a:cs typeface="Times New Roman" panose="02020603050405020304" pitchFamily="18" charset="0"/>
              </a:rPr>
              <a:t>Nhóm</a:t>
            </a:r>
            <a:r>
              <a:rPr lang="en-US" sz="4400" dirty="0">
                <a:solidFill>
                  <a:prstClr val="black"/>
                </a:solidFill>
                <a:latin typeface="#9Slide05 Dancing Script" panose="03080800040507000D00" pitchFamily="66" charset="0"/>
                <a:cs typeface="Times New Roman" panose="02020603050405020304" pitchFamily="18" charset="0"/>
              </a:rPr>
              <a:t> 2</a:t>
            </a:r>
          </a:p>
          <a:p>
            <a:pPr algn="ct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thuyết</a:t>
            </a:r>
            <a:r>
              <a:rPr lang="en-US" sz="3200" dirty="0">
                <a:solidFill>
                  <a:prstClr val="black"/>
                </a:solidFill>
                <a:latin typeface="Times New Roman" panose="02020603050405020304" pitchFamily="18" charset="0"/>
                <a:cs typeface="Times New Roman" panose="02020603050405020304" pitchFamily="18" charset="0"/>
              </a:rPr>
              <a:t> minh </a:t>
            </a:r>
            <a:r>
              <a:rPr lang="en-US" sz="3200" dirty="0" err="1">
                <a:solidFill>
                  <a:prstClr val="black"/>
                </a:solidFill>
                <a:latin typeface="Times New Roman" panose="02020603050405020304" pitchFamily="18" charset="0"/>
                <a:cs typeface="Times New Roman" panose="02020603050405020304" pitchFamily="18" charset="0"/>
              </a:rPr>
              <a:t>giải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mưa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băng</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22" name="TextBox 21"/>
          <p:cNvSpPr txBox="1"/>
          <p:nvPr/>
        </p:nvSpPr>
        <p:spPr>
          <a:xfrm>
            <a:off x="8328985" y="3013519"/>
            <a:ext cx="3666105" cy="2246769"/>
          </a:xfrm>
          <a:prstGeom prst="rect">
            <a:avLst/>
          </a:prstGeom>
          <a:noFill/>
        </p:spPr>
        <p:txBody>
          <a:bodyPr wrap="square" rtlCol="0">
            <a:spAutoFit/>
          </a:bodyPr>
          <a:lstStyle/>
          <a:p>
            <a:pPr algn="ctr"/>
            <a:r>
              <a:rPr lang="en-US" sz="4400" dirty="0" err="1">
                <a:solidFill>
                  <a:prstClr val="black"/>
                </a:solidFill>
                <a:latin typeface="#9Slide05 Dancing Script" panose="03080800040507000D00" pitchFamily="66" charset="0"/>
                <a:cs typeface="Times New Roman" panose="02020603050405020304" pitchFamily="18" charset="0"/>
              </a:rPr>
              <a:t>Nhóm</a:t>
            </a:r>
            <a:r>
              <a:rPr lang="en-US" sz="4400" dirty="0">
                <a:solidFill>
                  <a:prstClr val="black"/>
                </a:solidFill>
                <a:latin typeface="#9Slide05 Dancing Script" panose="03080800040507000D00" pitchFamily="66" charset="0"/>
                <a:cs typeface="Times New Roman" panose="02020603050405020304" pitchFamily="18" charset="0"/>
              </a:rPr>
              <a:t> 3</a:t>
            </a:r>
          </a:p>
          <a:p>
            <a:pPr algn="ctr"/>
            <a:r>
              <a:rPr lang="en-US" sz="3200" dirty="0" err="1">
                <a:solidFill>
                  <a:prstClr val="black"/>
                </a:solidFill>
                <a:latin typeface="Times New Roman" panose="02020603050405020304" pitchFamily="18" charset="0"/>
                <a:cs typeface="Times New Roman" panose="02020603050405020304" pitchFamily="18" charset="0"/>
              </a:rPr>
              <a:t>Viết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bản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thuyết</a:t>
            </a:r>
            <a:r>
              <a:rPr lang="en-US" sz="3200" dirty="0">
                <a:solidFill>
                  <a:prstClr val="black"/>
                </a:solidFill>
                <a:latin typeface="Times New Roman" panose="02020603050405020304" pitchFamily="18" charset="0"/>
                <a:cs typeface="Times New Roman" panose="02020603050405020304" pitchFamily="18" charset="0"/>
              </a:rPr>
              <a:t> minh </a:t>
            </a:r>
            <a:r>
              <a:rPr lang="en-US" sz="3200" dirty="0" err="1">
                <a:solidFill>
                  <a:prstClr val="black"/>
                </a:solidFill>
                <a:latin typeface="Times New Roman" panose="02020603050405020304" pitchFamily="18" charset="0"/>
                <a:cs typeface="Times New Roman" panose="02020603050405020304" pitchFamily="18" charset="0"/>
              </a:rPr>
              <a:t>giải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thích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tượng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hóa</a:t>
            </a:r>
            <a:r>
              <a:rPr lang="en-US" sz="3200" dirty="0">
                <a:solidFill>
                  <a:prstClr val="black"/>
                </a:solidFill>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71875" l="10000" r="90000">
                        <a14:foregroundMark x1="22813" y1="56250" x2="23125" y2="55000"/>
                        <a14:foregroundMark x1="21875" y1="50625" x2="33125" y2="63750"/>
                        <a14:foregroundMark x1="65938" y1="33750" x2="82813" y2="52500"/>
                        <a14:foregroundMark x1="64688" y1="54375" x2="79688" y2="52188"/>
                        <a14:foregroundMark x1="62813" y1="57813" x2="64375" y2="55937"/>
                        <a14:foregroundMark x1="62813" y1="53750" x2="60625" y2="58750"/>
                        <a14:foregroundMark x1="15313" y1="61250" x2="39688" y2="61250"/>
                        <a14:foregroundMark x1="13125" y1="60000" x2="22500" y2="45938"/>
                        <a14:foregroundMark x1="39063" y1="59688" x2="39063" y2="63125"/>
                        <a14:foregroundMark x1="24063" y1="44063" x2="46563" y2="31563"/>
                        <a14:foregroundMark x1="39375" y1="32500" x2="65625" y2="33125"/>
                      </a14:backgroundRemoval>
                    </a14:imgEffect>
                  </a14:imgLayer>
                </a14:imgProps>
              </a:ext>
            </a:extLst>
          </a:blip>
          <a:stretch>
            <a:fillRect/>
          </a:stretch>
        </p:blipFill>
        <p:spPr>
          <a:xfrm rot="21174426">
            <a:off x="-140807" y="1548828"/>
            <a:ext cx="2342061" cy="2342061"/>
          </a:xfrm>
          <a:prstGeom prst="rect">
            <a:avLst/>
          </a:prstGeom>
        </p:spPr>
      </p:pic>
      <p:pic>
        <p:nvPicPr>
          <p:cNvPr id="6" name="Picture 5"/>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8605" y1="21628" x2="59767" y2="38372"/>
                        <a14:foregroundMark x1="83256" y1="33256" x2="70698" y2="44651"/>
                        <a14:foregroundMark x1="66512" y1="59302" x2="46512" y2="77907"/>
                        <a14:foregroundMark x1="42326" y1="36977" x2="31860" y2="46977"/>
                        <a14:foregroundMark x1="47209" y1="64186" x2="32791" y2="77209"/>
                        <a14:foregroundMark x1="63721" y1="23256" x2="56977" y2="30000"/>
                      </a14:backgroundRemoval>
                    </a14:imgEffect>
                  </a14:imgLayer>
                </a14:imgProps>
              </a:ext>
            </a:extLst>
          </a:blip>
          <a:stretch>
            <a:fillRect/>
          </a:stretch>
        </p:blipFill>
        <p:spPr>
          <a:xfrm>
            <a:off x="6622250" y="1890792"/>
            <a:ext cx="1917465" cy="1917465"/>
          </a:xfrm>
          <a:prstGeom prst="rect">
            <a:avLst/>
          </a:prstGeom>
        </p:spPr>
      </p:pic>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400" b="100000" l="958" r="99201"/>
                    </a14:imgEffect>
                  </a14:imgLayer>
                </a14:imgProps>
              </a:ext>
            </a:extLst>
          </a:blip>
          <a:stretch>
            <a:fillRect/>
          </a:stretch>
        </p:blipFill>
        <p:spPr>
          <a:xfrm>
            <a:off x="10457192" y="1906146"/>
            <a:ext cx="1397826" cy="1116475"/>
          </a:xfrm>
          <a:prstGeom prst="rect">
            <a:avLst/>
          </a:prstGeom>
        </p:spPr>
      </p:pic>
    </p:spTree>
    <p:extLst>
      <p:ext uri="{BB962C8B-B14F-4D97-AF65-F5344CB8AC3E}">
        <p14:creationId xmlns:p14="http://schemas.microsoft.com/office/powerpoint/2010/main" val="435359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6"/>
          <p:cNvGrpSpPr>
            <a:grpSpLocks noChangeAspect="1"/>
          </p:cNvGrpSpPr>
          <p:nvPr/>
        </p:nvGrpSpPr>
        <p:grpSpPr>
          <a:xfrm rot="-4946767">
            <a:off x="-5567909" y="321814"/>
            <a:ext cx="9340817" cy="6469381"/>
            <a:chOff x="0" y="0"/>
            <a:chExt cx="3429000" cy="2374900"/>
          </a:xfrm>
        </p:grpSpPr>
        <p:sp>
          <p:nvSpPr>
            <p:cNvPr id="13"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a:stretch>
            </a:blipFill>
          </p:spPr>
          <p:txBody>
            <a:bodyPr/>
            <a:lstStyle/>
            <a:p>
              <a:endParaRPr sz="1200"/>
            </a:p>
          </p:txBody>
        </p:sp>
        <p:sp>
          <p:nvSpPr>
            <p:cNvPr id="14"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sz="1200"/>
            </a:p>
          </p:txBody>
        </p:sp>
      </p:grpSp>
      <p:pic>
        <p:nvPicPr>
          <p:cNvPr id="5" name="Picture 3"/>
          <p:cNvPicPr>
            <a:picLocks noChangeAspect="1"/>
          </p:cNvPicPr>
          <p:nvPr/>
        </p:nvPicPr>
        <p:blipFill>
          <a:blip r:embed="rId5"/>
          <a:srcRect/>
          <a:stretch>
            <a:fillRect/>
          </a:stretch>
        </p:blipFill>
        <p:spPr>
          <a:xfrm>
            <a:off x="10635045" y="-962890"/>
            <a:ext cx="2750236" cy="2853682"/>
          </a:xfrm>
          <a:prstGeom prst="rect">
            <a:avLst/>
          </a:prstGeom>
        </p:spPr>
      </p:pic>
      <p:pic>
        <p:nvPicPr>
          <p:cNvPr id="2" name="Picture 1"/>
          <p:cNvPicPr>
            <a:picLocks noChangeAspect="1"/>
          </p:cNvPicPr>
          <p:nvPr/>
        </p:nvPicPr>
        <p:blipFill>
          <a:blip r:embed="rId6"/>
          <a:stretch>
            <a:fillRect/>
          </a:stretch>
        </p:blipFill>
        <p:spPr>
          <a:xfrm>
            <a:off x="3970597" y="177801"/>
            <a:ext cx="5616935" cy="1239627"/>
          </a:xfrm>
          <a:prstGeom prst="rect">
            <a:avLst/>
          </a:prstGeom>
        </p:spPr>
      </p:pic>
      <p:sp>
        <p:nvSpPr>
          <p:cNvPr id="3" name="Rectangle 2"/>
          <p:cNvSpPr/>
          <p:nvPr/>
        </p:nvSpPr>
        <p:spPr>
          <a:xfrm>
            <a:off x="2438400" y="1295400"/>
            <a:ext cx="9448800" cy="5427961"/>
          </a:xfrm>
          <a:prstGeom prst="rect">
            <a:avLst/>
          </a:prstGeom>
        </p:spPr>
        <p:txBody>
          <a:bodyPr wrap="square">
            <a:spAutoFit/>
          </a:bodyPr>
          <a:lstStyle/>
          <a:p>
            <a:pPr algn="just"/>
            <a:r>
              <a:rPr lang="en-US" sz="2667" dirty="0">
                <a:solidFill>
                  <a:srgbClr val="081C36"/>
                </a:solidFill>
              </a:rPr>
              <a:t>       </a:t>
            </a:r>
            <a:r>
              <a:rPr lang="vi-VN" sz="2667" dirty="0">
                <a:solidFill>
                  <a:srgbClr val="081C36"/>
                </a:solidFill>
                <a:latin typeface="Times New Roman" panose="02020603050405020304" pitchFamily="18" charset="0"/>
              </a:rPr>
              <a:t>Hiện tượng cầu vồng còn được gọi là quang phổ. Bản chất của nó là hiện tượng tán sắc của những tia sáng mặt trời, khi chúng được khúc xa qua các giọt nước và phản chiếu lại. Do đó, cầu vồng thường xuất hiện vào cuối các cơn mưa lớn, khi tia nắng bắt đầu xuất hiện trở lại. Cũng bởi vì cầu vồng được tạo ra từ ánh sáng, cho nên nó không phải là một khối vật chất, chỉ có thể nhìn ngắm chứ không thể chạm vào. Kích thước thật của cầu vồng là khá lớn và có hình dáng cong theo độ cong của Trái Đất. Vì vậy, cầu vồng mà chúng ta nhìn thấy chỉ là một phần của quang phổ mà thôi. Đó chính là nguyên nhân, mà ta thường thấy chân cầu vồng lẩn trong mây hay ở phía rất xa. Nếu muốn nhìn thấy toàn bộ cầu vồng, thì chúng ta chỉ có thể chọn cách quan sát bằng vệ tinh hoặc từ tàu vũ trụ.</a:t>
            </a:r>
          </a:p>
        </p:txBody>
      </p:sp>
    </p:spTree>
    <p:extLst>
      <p:ext uri="{BB962C8B-B14F-4D97-AF65-F5344CB8AC3E}">
        <p14:creationId xmlns:p14="http://schemas.microsoft.com/office/powerpoint/2010/main" val="248812717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1474</Words>
  <Application>Microsoft Macintosh PowerPoint</Application>
  <PresentationFormat>Widescreen</PresentationFormat>
  <Paragraphs>66</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#9Slide05 Dancing Script</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DINH HOAN</dc:creator>
  <cp:lastModifiedBy>PHAM DINH HOAN</cp:lastModifiedBy>
  <cp:revision>1</cp:revision>
  <dcterms:created xsi:type="dcterms:W3CDTF">2023-11-23T16:03:00Z</dcterms:created>
  <dcterms:modified xsi:type="dcterms:W3CDTF">2023-11-23T16:03:23Z</dcterms:modified>
</cp:coreProperties>
</file>