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28" r:id="rId2"/>
  </p:sldMasterIdLst>
  <p:notesMasterIdLst>
    <p:notesMasterId r:id="rId15"/>
  </p:notesMasterIdLst>
  <p:sldIdLst>
    <p:sldId id="358" r:id="rId3"/>
    <p:sldId id="359" r:id="rId4"/>
    <p:sldId id="357" r:id="rId5"/>
    <p:sldId id="395" r:id="rId6"/>
    <p:sldId id="396" r:id="rId7"/>
    <p:sldId id="394" r:id="rId8"/>
    <p:sldId id="371" r:id="rId9"/>
    <p:sldId id="398" r:id="rId10"/>
    <p:sldId id="400" r:id="rId11"/>
    <p:sldId id="404" r:id="rId12"/>
    <p:sldId id="397" r:id="rId13"/>
    <p:sldId id="405" r:id="rId1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F6FBFC"/>
    <a:srgbClr val="F3F9FB"/>
    <a:srgbClr val="FFFF99"/>
    <a:srgbClr val="FF9999"/>
    <a:srgbClr val="DB313D"/>
    <a:srgbClr val="CC0066"/>
    <a:srgbClr val="FF5050"/>
    <a:srgbClr val="FFFF66"/>
    <a:srgbClr val="4CE4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82"/>
    <p:restoredTop sz="94632"/>
  </p:normalViewPr>
  <p:slideViewPr>
    <p:cSldViewPr>
      <p:cViewPr varScale="1">
        <p:scale>
          <a:sx n="142" d="100"/>
          <a:sy n="142" d="100"/>
        </p:scale>
        <p:origin x="760" y="1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C1BE91-14F4-4A3D-842E-94A2ECF8B5DB}" type="datetimeFigureOut">
              <a:rPr lang="en-US" smtClean="0"/>
              <a:t>11/22/23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E4E53-695E-444D-8660-D7DCF904EF57}" type="slidenum">
              <a:rPr lang="en-US" smtClean="0"/>
              <a:t>‹#›</a:t>
            </a:fld>
            <a:endParaRPr lang="en-US"/>
          </a:p>
        </p:txBody>
      </p:sp>
    </p:spTree>
    <p:extLst>
      <p:ext uri="{BB962C8B-B14F-4D97-AF65-F5344CB8AC3E}">
        <p14:creationId xmlns:p14="http://schemas.microsoft.com/office/powerpoint/2010/main" val="1718571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EB7CB3-E447-492C-B61C-18A7D5F37097}"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050687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646991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614071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351948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EB7CB3-E447-492C-B61C-18A7D5F37097}"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585145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031985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809398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340322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603337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EB7CB3-E447-492C-B61C-18A7D5F37097}"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968027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278401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EB7CB3-E447-492C-B61C-18A7D5F37097}"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138764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837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6872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9115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294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11/22/23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1334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11/22/23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7541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11/22/23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2306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11/22/23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660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11/22/23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07619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11/22/23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1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2979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11/22/23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24392681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724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1348551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514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65850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630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291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163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3536230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606971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FECE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solidFill>
                  <a:prstClr val="black">
                    <a:tint val="75000"/>
                  </a:prstClr>
                </a:solidFill>
              </a:rPr>
              <a:pPr/>
              <a:t>11/22/23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74859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p:cNvPicPr>
          <p:nvPr/>
        </p:nvPicPr>
        <p:blipFill>
          <a:blip r:embed="rId3"/>
          <a:srcRect l="9203" r="9203"/>
          <a:stretch>
            <a:fillRect/>
          </a:stretch>
        </p:blipFill>
        <p:spPr>
          <a:xfrm rot="10800000">
            <a:off x="3530871" y="479981"/>
            <a:ext cx="5419279" cy="4340700"/>
          </a:xfrm>
          <a:prstGeom prst="rect">
            <a:avLst/>
          </a:prstGeom>
        </p:spPr>
      </p:pic>
      <p:pic>
        <p:nvPicPr>
          <p:cNvPr id="6"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39255" y="-418467"/>
            <a:ext cx="1055657" cy="93281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8108347" y="-514350"/>
            <a:ext cx="2091627" cy="2057400"/>
          </a:xfrm>
          <a:prstGeom prst="rect">
            <a:avLst/>
          </a:prstGeom>
        </p:spPr>
      </p:pic>
      <p:sp>
        <p:nvSpPr>
          <p:cNvPr id="2" name="Rectangle 1"/>
          <p:cNvSpPr/>
          <p:nvPr/>
        </p:nvSpPr>
        <p:spPr>
          <a:xfrm>
            <a:off x="3797324" y="2139702"/>
            <a:ext cx="4951139" cy="2241960"/>
          </a:xfrm>
          <a:prstGeom prst="rect">
            <a:avLst/>
          </a:prstGeom>
        </p:spPr>
        <p:txBody>
          <a:bodyPr wrap="square">
            <a:spAutoFit/>
          </a:bodyPr>
          <a:lstStyle/>
          <a:p>
            <a:pPr algn="just">
              <a:lnSpc>
                <a:spcPct val="150000"/>
              </a:lnSpc>
            </a:pPr>
            <a:r>
              <a:rPr lang="vi-VN" sz="2400" dirty="0">
                <a:solidFill>
                  <a:prstClr val="black"/>
                </a:solidFill>
                <a:latin typeface="Times New Roman" panose="02020603050405020304" pitchFamily="18" charset="0"/>
                <a:cs typeface="Times New Roman" panose="02020603050405020304" pitchFamily="18" charset="0"/>
              </a:rPr>
              <a:t>Khi đọc một bài văn thuyết minh, làm thế nào để em có thể ghi nhớ lại được thông tin của các bài văn đó một cách ngắn gọn, nhanh chóng nhất?</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21" name="Picture 2"/>
          <p:cNvPicPr>
            <a:picLocks noChangeAspect="1"/>
          </p:cNvPicPr>
          <p:nvPr/>
        </p:nvPicPr>
        <p:blipFill>
          <a:blip r:embed="rId6"/>
          <a:srcRect/>
          <a:stretch>
            <a:fillRect/>
          </a:stretch>
        </p:blipFill>
        <p:spPr>
          <a:xfrm>
            <a:off x="-12586" y="2404199"/>
            <a:ext cx="4051139" cy="2400300"/>
          </a:xfrm>
          <a:prstGeom prst="rect">
            <a:avLst/>
          </a:prstGeom>
        </p:spPr>
      </p:pic>
      <p:pic>
        <p:nvPicPr>
          <p:cNvPr id="3" name="Picture 2"/>
          <p:cNvPicPr>
            <a:picLocks noChangeAspect="1"/>
          </p:cNvPicPr>
          <p:nvPr/>
        </p:nvPicPr>
        <p:blipFill>
          <a:blip r:embed="rId7"/>
          <a:stretch>
            <a:fillRect/>
          </a:stretch>
        </p:blipFill>
        <p:spPr>
          <a:xfrm>
            <a:off x="4316824" y="961708"/>
            <a:ext cx="3847372" cy="1688622"/>
          </a:xfrm>
          <a:prstGeom prst="rect">
            <a:avLst/>
          </a:prstGeom>
        </p:spPr>
      </p:pic>
    </p:spTree>
    <p:extLst>
      <p:ext uri="{BB962C8B-B14F-4D97-AF65-F5344CB8AC3E}">
        <p14:creationId xmlns:p14="http://schemas.microsoft.com/office/powerpoint/2010/main" val="38134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660232" y="4011910"/>
            <a:ext cx="2057400" cy="2057400"/>
          </a:xfrm>
          <a:prstGeom prst="rect">
            <a:avLst/>
          </a:prstGeom>
        </p:spPr>
      </p:pic>
      <p:pic>
        <p:nvPicPr>
          <p:cNvPr id="4" name="Picture 4"/>
          <p:cNvPicPr>
            <a:picLocks noChangeAspect="1"/>
          </p:cNvPicPr>
          <p:nvPr/>
        </p:nvPicPr>
        <p:blipFill>
          <a:blip r:embed="rId4"/>
          <a:srcRect/>
          <a:stretch>
            <a:fillRect/>
          </a:stretch>
        </p:blipFill>
        <p:spPr>
          <a:xfrm>
            <a:off x="1091044" y="0"/>
            <a:ext cx="6777206" cy="897502"/>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80528" y="27735"/>
            <a:ext cx="1864004" cy="660874"/>
          </a:xfrm>
          <a:prstGeom prst="rect">
            <a:avLst/>
          </a:prstGeom>
        </p:spPr>
      </p:pic>
      <p:sp>
        <p:nvSpPr>
          <p:cNvPr id="13" name="Rectangle 12"/>
          <p:cNvSpPr/>
          <p:nvPr/>
        </p:nvSpPr>
        <p:spPr>
          <a:xfrm>
            <a:off x="2159603" y="1707654"/>
            <a:ext cx="4067241" cy="37855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a:p>
        </p:txBody>
      </p:sp>
      <p:sp>
        <p:nvSpPr>
          <p:cNvPr id="8" name="TextBox 10"/>
          <p:cNvSpPr txBox="1"/>
          <p:nvPr/>
        </p:nvSpPr>
        <p:spPr>
          <a:xfrm>
            <a:off x="2413560" y="169321"/>
            <a:ext cx="5275372" cy="492443"/>
          </a:xfrm>
          <a:prstGeom prst="rect">
            <a:avLst/>
          </a:prstGeom>
        </p:spPr>
        <p:txBody>
          <a:bodyPr wrap="square" lIns="0" tIns="0" rIns="0" bIns="0" rtlCol="0" anchor="t">
            <a:spAutoFit/>
          </a:bodyPr>
          <a:lstStyle/>
          <a:p>
            <a:r>
              <a:rPr lang="en-US" sz="3200" dirty="0">
                <a:solidFill>
                  <a:srgbClr val="323232"/>
                </a:solidFill>
                <a:latin typeface="Times New Roman" panose="02020603050405020304" pitchFamily="18" charset="0"/>
                <a:cs typeface="Times New Roman" panose="02020603050405020304" pitchFamily="18" charset="0"/>
              </a:rPr>
              <a:t>3. </a:t>
            </a:r>
            <a:r>
              <a:rPr lang="en-US" sz="3200" dirty="0" err="1">
                <a:solidFill>
                  <a:srgbClr val="323232"/>
                </a:solidFill>
                <a:latin typeface="Times New Roman" panose="02020603050405020304" pitchFamily="18" charset="0"/>
                <a:cs typeface="Times New Roman" panose="02020603050405020304" pitchFamily="18" charset="0"/>
              </a:rPr>
              <a:t>Kiểm</a:t>
            </a:r>
            <a:r>
              <a:rPr lang="en-US" sz="3200" dirty="0">
                <a:solidFill>
                  <a:srgbClr val="323232"/>
                </a:solidFill>
                <a:latin typeface="Times New Roman" panose="02020603050405020304" pitchFamily="18" charset="0"/>
                <a:cs typeface="Times New Roman" panose="02020603050405020304" pitchFamily="18" charset="0"/>
              </a:rPr>
              <a:t> </a:t>
            </a:r>
            <a:r>
              <a:rPr lang="en-US" sz="3200" dirty="0" err="1">
                <a:solidFill>
                  <a:srgbClr val="323232"/>
                </a:solidFill>
                <a:latin typeface="Times New Roman" panose="02020603050405020304" pitchFamily="18" charset="0"/>
                <a:cs typeface="Times New Roman" panose="02020603050405020304" pitchFamily="18" charset="0"/>
              </a:rPr>
              <a:t>tra</a:t>
            </a:r>
            <a:r>
              <a:rPr lang="en-US" sz="3200" dirty="0">
                <a:solidFill>
                  <a:srgbClr val="323232"/>
                </a:solidFill>
                <a:latin typeface="Times New Roman" panose="02020603050405020304" pitchFamily="18" charset="0"/>
                <a:cs typeface="Times New Roman" panose="02020603050405020304" pitchFamily="18" charset="0"/>
              </a:rPr>
              <a:t> </a:t>
            </a:r>
            <a:r>
              <a:rPr lang="en-US" sz="3200" dirty="0" err="1">
                <a:solidFill>
                  <a:srgbClr val="323232"/>
                </a:solidFill>
                <a:latin typeface="Times New Roman" panose="02020603050405020304" pitchFamily="18" charset="0"/>
                <a:cs typeface="Times New Roman" panose="02020603050405020304" pitchFamily="18" charset="0"/>
              </a:rPr>
              <a:t>và</a:t>
            </a:r>
            <a:r>
              <a:rPr lang="en-US" sz="3200" dirty="0">
                <a:solidFill>
                  <a:srgbClr val="323232"/>
                </a:solidFill>
                <a:latin typeface="Times New Roman" panose="02020603050405020304" pitchFamily="18" charset="0"/>
                <a:cs typeface="Times New Roman" panose="02020603050405020304" pitchFamily="18" charset="0"/>
              </a:rPr>
              <a:t> </a:t>
            </a:r>
            <a:r>
              <a:rPr lang="en-US" sz="3200" dirty="0" err="1">
                <a:solidFill>
                  <a:srgbClr val="323232"/>
                </a:solidFill>
                <a:latin typeface="Times New Roman" panose="02020603050405020304" pitchFamily="18" charset="0"/>
                <a:cs typeface="Times New Roman" panose="02020603050405020304" pitchFamily="18" charset="0"/>
              </a:rPr>
              <a:t>chỉnh</a:t>
            </a:r>
            <a:r>
              <a:rPr lang="en-US" sz="3200" dirty="0">
                <a:solidFill>
                  <a:srgbClr val="323232"/>
                </a:solidFill>
                <a:latin typeface="Times New Roman" panose="02020603050405020304" pitchFamily="18" charset="0"/>
                <a:cs typeface="Times New Roman" panose="02020603050405020304" pitchFamily="18" charset="0"/>
              </a:rPr>
              <a:t> </a:t>
            </a:r>
            <a:r>
              <a:rPr lang="en-US" sz="3200" dirty="0" err="1">
                <a:solidFill>
                  <a:srgbClr val="323232"/>
                </a:solidFill>
                <a:latin typeface="Times New Roman" panose="02020603050405020304" pitchFamily="18" charset="0"/>
                <a:cs typeface="Times New Roman" panose="02020603050405020304" pitchFamily="18" charset="0"/>
              </a:rPr>
              <a:t>sửa</a:t>
            </a:r>
            <a:endParaRPr lang="en-US" sz="3200" dirty="0">
              <a:solidFill>
                <a:srgbClr val="323232"/>
              </a:solidFill>
              <a:latin typeface="Times New Roman" panose="02020603050405020304" pitchFamily="18"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774607703"/>
              </p:ext>
            </p:extLst>
          </p:nvPr>
        </p:nvGraphicFramePr>
        <p:xfrm>
          <a:off x="1091044" y="1131590"/>
          <a:ext cx="3432377" cy="3688080"/>
        </p:xfrm>
        <a:graphic>
          <a:graphicData uri="http://schemas.openxmlformats.org/drawingml/2006/table">
            <a:tbl>
              <a:tblPr>
                <a:tableStyleId>{5940675A-B579-460E-94D1-54222C63F5DA}</a:tableStyleId>
              </a:tblPr>
              <a:tblGrid>
                <a:gridCol w="3432377">
                  <a:extLst>
                    <a:ext uri="{9D8B030D-6E8A-4147-A177-3AD203B41FA5}">
                      <a16:colId xmlns:a16="http://schemas.microsoft.com/office/drawing/2014/main" val="20000"/>
                    </a:ext>
                  </a:extLst>
                </a:gridCol>
              </a:tblGrid>
              <a:tr h="335280">
                <a:tc>
                  <a:txBody>
                    <a:bodyPr/>
                    <a:lstStyle/>
                    <a:p>
                      <a:pPr algn="ctr"/>
                      <a:r>
                        <a:rPr lang="vi-VN" sz="2200" b="1" dirty="0">
                          <a:effectLst/>
                          <a:latin typeface="Times New Roman" panose="02020603050405020304" pitchFamily="18" charset="0"/>
                          <a:cs typeface="Times New Roman" panose="02020603050405020304" pitchFamily="18" charset="0"/>
                        </a:rPr>
                        <a:t>Người nói</a:t>
                      </a:r>
                      <a:endParaRPr lang="vi-VN" sz="2200" b="1" dirty="0">
                        <a:solidFill>
                          <a:srgbClr val="000000"/>
                        </a:solidFill>
                        <a:effectLst/>
                        <a:latin typeface="Times New Roman" panose="02020603050405020304" pitchFamily="18" charset="0"/>
                        <a:cs typeface="Times New Roman" panose="02020603050405020304" pitchFamily="18" charset="0"/>
                      </a:endParaRPr>
                    </a:p>
                  </a:txBody>
                  <a:tcPr marL="0" marR="0" marT="0" marB="0">
                    <a:solidFill>
                      <a:srgbClr val="FFE3DC"/>
                    </a:solidFill>
                  </a:tcPr>
                </a:tc>
                <a:extLst>
                  <a:ext uri="{0D108BD9-81ED-4DB2-BD59-A6C34878D82A}">
                    <a16:rowId xmlns:a16="http://schemas.microsoft.com/office/drawing/2014/main" val="10000"/>
                  </a:ext>
                </a:extLst>
              </a:tr>
              <a:tr h="3352800">
                <a:tc>
                  <a:txBody>
                    <a:bodyPr/>
                    <a:lstStyle/>
                    <a:p>
                      <a:pPr algn="just"/>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Lắng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nghe</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nhận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xét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bạn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thầy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cô</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bày</a:t>
                      </a:r>
                      <a:r>
                        <a:rPr lang="en-US" sz="2000" dirty="0">
                          <a:effectLst/>
                          <a:latin typeface="Times New Roman" panose="02020603050405020304" pitchFamily="18" charset="0"/>
                          <a:cs typeface="Times New Roman" panose="02020603050405020304" pitchFamily="18" charset="0"/>
                        </a:rPr>
                        <a:t>.</a:t>
                      </a:r>
                    </a:p>
                    <a:p>
                      <a:pPr algn="just"/>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Rút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kinh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nghiệm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việc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lựa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chọn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vấn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chuẩn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bị</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nội</a:t>
                      </a:r>
                      <a:r>
                        <a:rPr lang="en-US" sz="2000" dirty="0">
                          <a:effectLst/>
                          <a:latin typeface="Times New Roman" panose="02020603050405020304" pitchFamily="18" charset="0"/>
                          <a:cs typeface="Times New Roman" panose="02020603050405020304" pitchFamily="18" charset="0"/>
                        </a:rPr>
                        <a:t> dung, </a:t>
                      </a:r>
                      <a:r>
                        <a:rPr lang="en-US" sz="2000" dirty="0" err="1">
                          <a:effectLst/>
                          <a:latin typeface="Times New Roman" panose="02020603050405020304" pitchFamily="18" charset="0"/>
                          <a:cs typeface="Times New Roman" panose="02020603050405020304" pitchFamily="18" charset="0"/>
                        </a:rPr>
                        <a:t>cách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thức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bày</a:t>
                      </a:r>
                      <a:r>
                        <a:rPr lang="en-US" sz="2000" dirty="0">
                          <a:effectLst/>
                          <a:latin typeface="Times New Roman" panose="02020603050405020304" pitchFamily="18" charset="0"/>
                          <a:cs typeface="Times New Roman" panose="02020603050405020304" pitchFamily="18" charset="0"/>
                        </a:rPr>
                        <a:t>,…</a:t>
                      </a:r>
                    </a:p>
                    <a:p>
                      <a:pPr algn="just"/>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Tự</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đánh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giá</a:t>
                      </a:r>
                      <a:r>
                        <a:rPr lang="en-US" sz="2000" dirty="0">
                          <a:effectLst/>
                          <a:latin typeface="Times New Roman" panose="02020603050405020304" pitchFamily="18" charset="0"/>
                          <a:cs typeface="Times New Roman" panose="02020603050405020304" pitchFamily="18" charset="0"/>
                        </a:rPr>
                        <a:t>:</a:t>
                      </a:r>
                    </a:p>
                    <a:p>
                      <a:pPr algn="just"/>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Điều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lòng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gì</a:t>
                      </a:r>
                      <a:r>
                        <a:rPr lang="en-US" sz="2000" dirty="0">
                          <a:effectLst/>
                          <a:latin typeface="Times New Roman" panose="02020603050405020304" pitchFamily="18" charset="0"/>
                          <a:cs typeface="Times New Roman" panose="02020603050405020304" pitchFamily="18" charset="0"/>
                        </a:rPr>
                        <a:t>?</a:t>
                      </a:r>
                    </a:p>
                    <a:p>
                      <a:pPr algn="just"/>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Điều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gì</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muốn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thay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đổi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đó</a:t>
                      </a:r>
                      <a:r>
                        <a:rPr lang="en-US" sz="2000" dirty="0">
                          <a:effectLst/>
                          <a:latin typeface="Times New Roman" panose="02020603050405020304" pitchFamily="18" charset="0"/>
                          <a:cs typeface="Times New Roman" panose="02020603050405020304" pitchFamily="18" charset="0"/>
                        </a:rPr>
                        <a:t>?</a:t>
                      </a:r>
                      <a:endParaRPr lang="en-US" sz="2000" dirty="0">
                        <a:solidFill>
                          <a:srgbClr val="000000"/>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10001"/>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801975037"/>
              </p:ext>
            </p:extLst>
          </p:nvPr>
        </p:nvGraphicFramePr>
        <p:xfrm>
          <a:off x="4672444" y="1131590"/>
          <a:ext cx="3432377" cy="3688080"/>
        </p:xfrm>
        <a:graphic>
          <a:graphicData uri="http://schemas.openxmlformats.org/drawingml/2006/table">
            <a:tbl>
              <a:tblPr>
                <a:tableStyleId>{5940675A-B579-460E-94D1-54222C63F5DA}</a:tableStyleId>
              </a:tblPr>
              <a:tblGrid>
                <a:gridCol w="3432377">
                  <a:extLst>
                    <a:ext uri="{9D8B030D-6E8A-4147-A177-3AD203B41FA5}">
                      <a16:colId xmlns:a16="http://schemas.microsoft.com/office/drawing/2014/main" val="20000"/>
                    </a:ext>
                  </a:extLst>
                </a:gridCol>
              </a:tblGrid>
              <a:tr h="335280">
                <a:tc>
                  <a:txBody>
                    <a:bodyPr/>
                    <a:lstStyle/>
                    <a:p>
                      <a:pPr algn="ctr"/>
                      <a:r>
                        <a:rPr lang="vi-VN" sz="2200" b="1" dirty="0">
                          <a:effectLst/>
                          <a:latin typeface="Times New Roman" panose="02020603050405020304" pitchFamily="18" charset="0"/>
                          <a:cs typeface="Times New Roman" panose="02020603050405020304" pitchFamily="18" charset="0"/>
                        </a:rPr>
                        <a:t>Người nghe</a:t>
                      </a:r>
                      <a:endParaRPr lang="vi-VN" sz="2200" b="1" dirty="0">
                        <a:solidFill>
                          <a:srgbClr val="000000"/>
                        </a:solidFill>
                        <a:effectLst/>
                        <a:latin typeface="Times New Roman" panose="02020603050405020304" pitchFamily="18" charset="0"/>
                        <a:cs typeface="Times New Roman" panose="02020603050405020304" pitchFamily="18" charset="0"/>
                      </a:endParaRPr>
                    </a:p>
                  </a:txBody>
                  <a:tcPr marL="0" marR="0" marT="0" marB="0">
                    <a:solidFill>
                      <a:schemeClr val="accent5">
                        <a:lumMod val="20000"/>
                        <a:lumOff val="80000"/>
                      </a:schemeClr>
                    </a:solidFill>
                  </a:tcPr>
                </a:tc>
                <a:extLst>
                  <a:ext uri="{0D108BD9-81ED-4DB2-BD59-A6C34878D82A}">
                    <a16:rowId xmlns:a16="http://schemas.microsoft.com/office/drawing/2014/main" val="10000"/>
                  </a:ext>
                </a:extLst>
              </a:tr>
              <a:tr h="3352800">
                <a:tc>
                  <a:txBody>
                    <a:bodyPr/>
                    <a:lstStyle/>
                    <a:p>
                      <a:pPr algn="just"/>
                      <a:r>
                        <a:rPr lang="vi-VN" sz="2000" dirty="0">
                          <a:effectLst/>
                          <a:latin typeface="Times New Roman" panose="02020603050405020304" pitchFamily="18" charset="0"/>
                          <a:cs typeface="Times New Roman" panose="02020603050405020304" pitchFamily="18" charset="0"/>
                        </a:rPr>
                        <a:t>- Kiểm tra việc nghe và ghi chép các nội dung thông tin đã chính xác chưa, thu hoạch được những gì,…</a:t>
                      </a:r>
                    </a:p>
                    <a:p>
                      <a:pPr algn="just"/>
                      <a:r>
                        <a:rPr lang="vi-VN" sz="2000" dirty="0">
                          <a:effectLst/>
                          <a:latin typeface="Times New Roman" panose="02020603050405020304" pitchFamily="18" charset="0"/>
                          <a:cs typeface="Times New Roman" panose="02020603050405020304" pitchFamily="18" charset="0"/>
                        </a:rPr>
                        <a:t>- Nêu nhận xét về nội dung, hình thức bài trình bày.</a:t>
                      </a:r>
                    </a:p>
                    <a:p>
                      <a:pPr algn="just"/>
                      <a:r>
                        <a:rPr lang="vi-VN" sz="2000" dirty="0">
                          <a:effectLst/>
                          <a:latin typeface="Times New Roman" panose="02020603050405020304" pitchFamily="18" charset="0"/>
                          <a:cs typeface="Times New Roman" panose="02020603050405020304" pitchFamily="18" charset="0"/>
                        </a:rPr>
                        <a:t>- Đánh giá:</a:t>
                      </a:r>
                    </a:p>
                    <a:p>
                      <a:pPr algn="just"/>
                      <a:r>
                        <a:rPr lang="vi-VN" sz="2000" dirty="0">
                          <a:effectLst/>
                          <a:latin typeface="Times New Roman" panose="02020603050405020304" pitchFamily="18" charset="0"/>
                          <a:cs typeface="Times New Roman" panose="02020603050405020304" pitchFamily="18" charset="0"/>
                        </a:rPr>
                        <a:t>+ Em thấy bài trình bày của bạn có thuyết phục không? Vì sao?</a:t>
                      </a:r>
                    </a:p>
                    <a:p>
                      <a:pPr algn="just"/>
                      <a:r>
                        <a:rPr lang="vi-VN" sz="2000" dirty="0">
                          <a:effectLst/>
                          <a:latin typeface="Times New Roman" panose="02020603050405020304" pitchFamily="18" charset="0"/>
                          <a:cs typeface="Times New Roman" panose="02020603050405020304" pitchFamily="18" charset="0"/>
                        </a:rPr>
                        <a:t>+ Điều em học được từ bài trình bày của bạn là gì?</a:t>
                      </a:r>
                      <a:endParaRPr lang="vi-VN" sz="2000" dirty="0">
                        <a:solidFill>
                          <a:srgbClr val="000000"/>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84375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p:cNvPicPr>
          <p:nvPr/>
        </p:nvPicPr>
        <p:blipFill>
          <a:blip r:embed="rId3"/>
          <a:srcRect t="5625" b="5625"/>
          <a:stretch>
            <a:fillRect/>
          </a:stretch>
        </p:blipFill>
        <p:spPr>
          <a:xfrm rot="10800000">
            <a:off x="1824998" y="339980"/>
            <a:ext cx="1109373" cy="779336"/>
          </a:xfrm>
          <a:prstGeom prst="rect">
            <a:avLst/>
          </a:prstGeom>
        </p:spPr>
      </p:pic>
      <p:pic>
        <p:nvPicPr>
          <p:cNvPr id="16" name="Picture 3"/>
          <p:cNvPicPr>
            <a:picLocks noChangeAspect="1"/>
          </p:cNvPicPr>
          <p:nvPr/>
        </p:nvPicPr>
        <p:blipFill>
          <a:blip r:embed="rId3"/>
          <a:srcRect t="5625" b="5625"/>
          <a:stretch>
            <a:fillRect/>
          </a:stretch>
        </p:blipFill>
        <p:spPr>
          <a:xfrm rot="10800000">
            <a:off x="3202263" y="339980"/>
            <a:ext cx="1109373" cy="779336"/>
          </a:xfrm>
          <a:prstGeom prst="rect">
            <a:avLst/>
          </a:prstGeom>
        </p:spPr>
      </p:pic>
      <p:pic>
        <p:nvPicPr>
          <p:cNvPr id="17" name="Picture 3"/>
          <p:cNvPicPr>
            <a:picLocks noChangeAspect="1"/>
          </p:cNvPicPr>
          <p:nvPr/>
        </p:nvPicPr>
        <p:blipFill>
          <a:blip r:embed="rId3"/>
          <a:srcRect t="5625" b="5625"/>
          <a:stretch>
            <a:fillRect/>
          </a:stretch>
        </p:blipFill>
        <p:spPr>
          <a:xfrm rot="10800000">
            <a:off x="4644291" y="338009"/>
            <a:ext cx="1109373" cy="779336"/>
          </a:xfrm>
          <a:prstGeom prst="rect">
            <a:avLst/>
          </a:prstGeom>
        </p:spPr>
      </p:pic>
      <p:pic>
        <p:nvPicPr>
          <p:cNvPr id="18" name="Picture 3"/>
          <p:cNvPicPr>
            <a:picLocks noChangeAspect="1"/>
          </p:cNvPicPr>
          <p:nvPr/>
        </p:nvPicPr>
        <p:blipFill>
          <a:blip r:embed="rId3"/>
          <a:srcRect t="5625" b="5625"/>
          <a:stretch>
            <a:fillRect/>
          </a:stretch>
        </p:blipFill>
        <p:spPr>
          <a:xfrm rot="10800000">
            <a:off x="6021556" y="338009"/>
            <a:ext cx="1109373" cy="77933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28797" y="-788636"/>
            <a:ext cx="2091627" cy="205740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552890" y="-361950"/>
            <a:ext cx="1591110" cy="1533252"/>
          </a:xfrm>
          <a:prstGeom prst="rect">
            <a:avLst/>
          </a:prstGeom>
        </p:spPr>
      </p:pic>
      <p:pic>
        <p:nvPicPr>
          <p:cNvPr id="3" name="Picture 2"/>
          <p:cNvPicPr>
            <a:picLocks noChangeAspect="1"/>
          </p:cNvPicPr>
          <p:nvPr/>
        </p:nvPicPr>
        <p:blipFill>
          <a:blip r:embed="rId6"/>
          <a:stretch>
            <a:fillRect/>
          </a:stretch>
        </p:blipFill>
        <p:spPr>
          <a:xfrm>
            <a:off x="1690523" y="207215"/>
            <a:ext cx="5907536" cy="1072989"/>
          </a:xfrm>
          <a:prstGeom prst="rect">
            <a:avLst/>
          </a:prstGeom>
        </p:spPr>
      </p:pic>
      <p:sp>
        <p:nvSpPr>
          <p:cNvPr id="7" name="Rectangle 6"/>
          <p:cNvSpPr/>
          <p:nvPr/>
        </p:nvSpPr>
        <p:spPr>
          <a:xfrm>
            <a:off x="322578" y="1155903"/>
            <a:ext cx="8641909" cy="3893374"/>
          </a:xfrm>
          <a:prstGeom prst="rect">
            <a:avLst/>
          </a:prstGeom>
        </p:spPr>
        <p:txBody>
          <a:bodyPr wrap="square">
            <a:spAutoFit/>
          </a:bodyPr>
          <a:lstStyle/>
          <a:p>
            <a:pPr algn="just"/>
            <a:r>
              <a:rPr lang="vi-VN" sz="1900" dirty="0">
                <a:solidFill>
                  <a:srgbClr val="000000"/>
                </a:solidFill>
                <a:latin typeface="Times New Roman" panose="02020603050405020304" pitchFamily="18" charset="0"/>
                <a:cs typeface="Times New Roman" panose="02020603050405020304" pitchFamily="18" charset="0"/>
              </a:rPr>
              <a:t>- Núi lửa là ngọn núi có miệng ở đỉnh, các chất khoáng được nóng chảy với nhiệt độ và áp suất cao bị phun ra ngoài.</a:t>
            </a:r>
          </a:p>
          <a:p>
            <a:pPr algn="just"/>
            <a:r>
              <a:rPr lang="vi-VN" sz="1900" dirty="0">
                <a:solidFill>
                  <a:srgbClr val="000000"/>
                </a:solidFill>
                <a:latin typeface="Times New Roman" panose="02020603050405020304" pitchFamily="18" charset="0"/>
                <a:cs typeface="Times New Roman" panose="02020603050405020304" pitchFamily="18" charset="0"/>
              </a:rPr>
              <a:t>- Một ngọn núi lửa hoàn chỉnh sẽ có cấu tạo gồm 7 bộ phận.</a:t>
            </a:r>
          </a:p>
          <a:p>
            <a:pPr algn="just"/>
            <a:r>
              <a:rPr lang="vi-VN" sz="1900" dirty="0">
                <a:solidFill>
                  <a:srgbClr val="000000"/>
                </a:solidFill>
                <a:latin typeface="Times New Roman" panose="02020603050405020304" pitchFamily="18" charset="0"/>
                <a:cs typeface="Times New Roman" panose="02020603050405020304" pitchFamily="18" charset="0"/>
              </a:rPr>
              <a:t>- Phân loại núi lửa:</a:t>
            </a:r>
          </a:p>
          <a:p>
            <a:pPr algn="just"/>
            <a:r>
              <a:rPr lang="vi-VN" sz="1900" dirty="0">
                <a:solidFill>
                  <a:srgbClr val="000000"/>
                </a:solidFill>
                <a:latin typeface="Times New Roman" panose="02020603050405020304" pitchFamily="18" charset="0"/>
                <a:cs typeface="Times New Roman" panose="02020603050405020304" pitchFamily="18" charset="0"/>
              </a:rPr>
              <a:t>+ Dựa theo hình dáng: núi lửa hình chóp và núi lửa hình khiên</a:t>
            </a:r>
          </a:p>
          <a:p>
            <a:pPr algn="just"/>
            <a:r>
              <a:rPr lang="vi-VN" sz="1900" dirty="0">
                <a:solidFill>
                  <a:srgbClr val="000000"/>
                </a:solidFill>
                <a:latin typeface="Times New Roman" panose="02020603050405020304" pitchFamily="18" charset="0"/>
                <a:cs typeface="Times New Roman" panose="02020603050405020304" pitchFamily="18" charset="0"/>
              </a:rPr>
              <a:t>+ Dựa theo dạng thức hoạt động: núi lửa thức, núi lửa ngủ và núi lửa chết.</a:t>
            </a:r>
          </a:p>
          <a:p>
            <a:pPr algn="just"/>
            <a:r>
              <a:rPr lang="vi-VN" sz="1900" dirty="0">
                <a:solidFill>
                  <a:srgbClr val="000000"/>
                </a:solidFill>
                <a:latin typeface="Times New Roman" panose="02020603050405020304" pitchFamily="18" charset="0"/>
                <a:cs typeface="Times New Roman" panose="02020603050405020304" pitchFamily="18" charset="0"/>
              </a:rPr>
              <a:t>- Hoạt động của núi lửa: Đá nóng chảy liên tục được đẩy lên phía trên, những ngọn núi liên tục tăng về độ cao. Khi áp lực của các dòng chảy mắc ma phun trào lên trên qua miệng núi thì gây ra hiện tượng núi lửa phun trào.</a:t>
            </a:r>
          </a:p>
          <a:p>
            <a:pPr algn="just"/>
            <a:r>
              <a:rPr lang="vi-VN" sz="1900" dirty="0">
                <a:solidFill>
                  <a:srgbClr val="000000"/>
                </a:solidFill>
                <a:latin typeface="Times New Roman" panose="02020603050405020304" pitchFamily="18" charset="0"/>
                <a:cs typeface="Times New Roman" panose="02020603050405020304" pitchFamily="18" charset="0"/>
              </a:rPr>
              <a:t>- </a:t>
            </a:r>
            <a:r>
              <a:rPr lang="en-US" sz="1900" dirty="0" err="1">
                <a:solidFill>
                  <a:srgbClr val="000000"/>
                </a:solidFill>
                <a:latin typeface="Times New Roman" panose="02020603050405020304" pitchFamily="18" charset="0"/>
                <a:cs typeface="Times New Roman" panose="02020603050405020304" pitchFamily="18" charset="0"/>
              </a:rPr>
              <a:t>Lợi</a:t>
            </a:r>
            <a:r>
              <a:rPr lang="en-US" sz="1900" dirty="0">
                <a:solidFill>
                  <a:srgbClr val="000000"/>
                </a:solidFill>
                <a:latin typeface="Times New Roman" panose="02020603050405020304" pitchFamily="18" charset="0"/>
                <a:cs typeface="Times New Roman" panose="02020603050405020304" pitchFamily="18" charset="0"/>
              </a:rPr>
              <a:t> </a:t>
            </a:r>
            <a:r>
              <a:rPr lang="en-US" sz="1900" dirty="0" err="1">
                <a:solidFill>
                  <a:srgbClr val="000000"/>
                </a:solidFill>
                <a:latin typeface="Times New Roman" panose="02020603050405020304" pitchFamily="18" charset="0"/>
                <a:cs typeface="Times New Roman" panose="02020603050405020304" pitchFamily="18" charset="0"/>
              </a:rPr>
              <a:t>ích</a:t>
            </a:r>
            <a:r>
              <a:rPr lang="en-US" sz="1900" dirty="0">
                <a:solidFill>
                  <a:srgbClr val="000000"/>
                </a:solidFill>
                <a:latin typeface="Times New Roman" panose="02020603050405020304" pitchFamily="18" charset="0"/>
                <a:cs typeface="Times New Roman" panose="02020603050405020304" pitchFamily="18" charset="0"/>
              </a:rPr>
              <a:t> </a:t>
            </a:r>
            <a:r>
              <a:rPr lang="vi-VN" sz="1900" dirty="0">
                <a:solidFill>
                  <a:srgbClr val="000000"/>
                </a:solidFill>
                <a:latin typeface="Times New Roman" panose="02020603050405020304" pitchFamily="18" charset="0"/>
                <a:cs typeface="Times New Roman" panose="02020603050405020304" pitchFamily="18" charset="0"/>
              </a:rPr>
              <a:t>của hiện tượng: mỏ khoáng sản phong phú, năng lượng địa nhiệt, đất đai tơi xốp, màu mỡ.</a:t>
            </a:r>
          </a:p>
          <a:p>
            <a:pPr algn="just"/>
            <a:r>
              <a:rPr lang="vi-VN" sz="1900" dirty="0">
                <a:solidFill>
                  <a:srgbClr val="000000"/>
                </a:solidFill>
                <a:latin typeface="Times New Roman" panose="02020603050405020304" pitchFamily="18" charset="0"/>
                <a:cs typeface="Times New Roman" panose="02020603050405020304" pitchFamily="18" charset="0"/>
              </a:rPr>
              <a:t>- </a:t>
            </a:r>
            <a:r>
              <a:rPr lang="en-US" sz="1900" dirty="0" err="1">
                <a:solidFill>
                  <a:srgbClr val="000000"/>
                </a:solidFill>
                <a:latin typeface="Times New Roman" panose="02020603050405020304" pitchFamily="18" charset="0"/>
                <a:cs typeface="Times New Roman" panose="02020603050405020304" pitchFamily="18" charset="0"/>
              </a:rPr>
              <a:t>Tác</a:t>
            </a:r>
            <a:r>
              <a:rPr lang="en-US" sz="1900" dirty="0">
                <a:solidFill>
                  <a:srgbClr val="000000"/>
                </a:solidFill>
                <a:latin typeface="Times New Roman" panose="02020603050405020304" pitchFamily="18" charset="0"/>
                <a:cs typeface="Times New Roman" panose="02020603050405020304" pitchFamily="18" charset="0"/>
              </a:rPr>
              <a:t> </a:t>
            </a:r>
            <a:r>
              <a:rPr lang="en-US" sz="1900" dirty="0" err="1">
                <a:solidFill>
                  <a:srgbClr val="000000"/>
                </a:solidFill>
                <a:latin typeface="Times New Roman" panose="02020603050405020304" pitchFamily="18" charset="0"/>
                <a:cs typeface="Times New Roman" panose="02020603050405020304" pitchFamily="18" charset="0"/>
              </a:rPr>
              <a:t>hại</a:t>
            </a:r>
            <a:r>
              <a:rPr lang="en-US" sz="1900" dirty="0">
                <a:solidFill>
                  <a:srgbClr val="000000"/>
                </a:solidFill>
                <a:latin typeface="Times New Roman" panose="02020603050405020304" pitchFamily="18" charset="0"/>
                <a:cs typeface="Times New Roman" panose="02020603050405020304" pitchFamily="18" charset="0"/>
              </a:rPr>
              <a:t> </a:t>
            </a:r>
            <a:r>
              <a:rPr lang="vi-VN" sz="1900" dirty="0">
                <a:solidFill>
                  <a:srgbClr val="000000"/>
                </a:solidFill>
                <a:latin typeface="Times New Roman" panose="02020603050405020304" pitchFamily="18" charset="0"/>
                <a:cs typeface="Times New Roman" panose="02020603050405020304" pitchFamily="18" charset="0"/>
              </a:rPr>
              <a:t>của hiện tượng: làm biến đổi môi trường sinh thái, suy giảm tài nguyên sinh học của vùng bị ảnh hưởng, tăng tính nhạy cảm của những thiên tai nguy hiểm.</a:t>
            </a:r>
            <a:endParaRPr lang="vi-VN" sz="19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0343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455914" y="1813296"/>
            <a:ext cx="2057400" cy="2057400"/>
          </a:xfrm>
          <a:prstGeom prst="rect">
            <a:avLst/>
          </a:prstGeom>
        </p:spPr>
      </p:pic>
      <p:pic>
        <p:nvPicPr>
          <p:cNvPr id="3" name="Picture 3"/>
          <p:cNvPicPr>
            <a:picLocks noChangeAspect="1"/>
          </p:cNvPicPr>
          <p:nvPr/>
        </p:nvPicPr>
        <p:blipFill>
          <a:blip r:embed="rId4"/>
          <a:srcRect l="2003" r="2003"/>
          <a:stretch>
            <a:fillRect/>
          </a:stretch>
        </p:blipFill>
        <p:spPr>
          <a:xfrm>
            <a:off x="-126885" y="2695975"/>
            <a:ext cx="9397769" cy="2447526"/>
          </a:xfrm>
          <a:prstGeom prst="rect">
            <a:avLst/>
          </a:prstGeom>
        </p:spPr>
      </p:pic>
      <p:pic>
        <p:nvPicPr>
          <p:cNvPr id="22" name="Picture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28797" y="-788636"/>
            <a:ext cx="2091627" cy="2057400"/>
          </a:xfrm>
          <a:prstGeom prst="rect">
            <a:avLst/>
          </a:prstGeom>
        </p:spPr>
      </p:pic>
      <p:pic>
        <p:nvPicPr>
          <p:cNvPr id="6" name="Picture 5"/>
          <p:cNvPicPr>
            <a:picLocks noChangeAspect="1"/>
          </p:cNvPicPr>
          <p:nvPr/>
        </p:nvPicPr>
        <p:blipFill rotWithShape="1">
          <a:blip r:embed="rId6"/>
          <a:srcRect r="691"/>
          <a:stretch/>
        </p:blipFill>
        <p:spPr>
          <a:xfrm>
            <a:off x="247377" y="108288"/>
            <a:ext cx="8692089" cy="4920915"/>
          </a:xfrm>
          <a:prstGeom prst="rect">
            <a:avLst/>
          </a:prstGeom>
        </p:spPr>
      </p:pic>
    </p:spTree>
    <p:extLst>
      <p:ext uri="{BB962C8B-B14F-4D97-AF65-F5344CB8AC3E}">
        <p14:creationId xmlns:p14="http://schemas.microsoft.com/office/powerpoint/2010/main" val="29070373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7"/>
          <p:cNvPicPr>
            <a:picLocks noChangeAspect="1"/>
          </p:cNvPicPr>
          <p:nvPr/>
        </p:nvPicPr>
        <p:blipFill>
          <a:blip r:embed="rId3"/>
          <a:srcRect/>
          <a:stretch>
            <a:fillRect/>
          </a:stretch>
        </p:blipFill>
        <p:spPr>
          <a:xfrm rot="5400000">
            <a:off x="-4343081" y="154053"/>
            <a:ext cx="7167900" cy="4802493"/>
          </a:xfrm>
          <a:prstGeom prst="rect">
            <a:avLst/>
          </a:prstGeom>
        </p:spPr>
      </p:pic>
      <p:pic>
        <p:nvPicPr>
          <p:cNvPr id="6"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39255" y="-418467"/>
            <a:ext cx="1055657" cy="93281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8108347" y="-514350"/>
            <a:ext cx="2091627" cy="2057400"/>
          </a:xfrm>
          <a:prstGeom prst="rect">
            <a:avLst/>
          </a:prstGeom>
        </p:spPr>
      </p:pic>
      <p:pic>
        <p:nvPicPr>
          <p:cNvPr id="10" name="Picture 6"/>
          <p:cNvPicPr>
            <a:picLocks noChangeAspect="1"/>
          </p:cNvPicPr>
          <p:nvPr/>
        </p:nvPicPr>
        <p:blipFill>
          <a:blip r:embed="rId6"/>
          <a:srcRect/>
          <a:stretch>
            <a:fillRect/>
          </a:stretch>
        </p:blipFill>
        <p:spPr>
          <a:xfrm>
            <a:off x="1902699" y="2039968"/>
            <a:ext cx="5945065" cy="3143453"/>
          </a:xfrm>
          <a:prstGeom prst="rect">
            <a:avLst/>
          </a:prstGeom>
        </p:spPr>
      </p:pic>
      <p:pic>
        <p:nvPicPr>
          <p:cNvPr id="2" name="Picture 1"/>
          <p:cNvPicPr>
            <a:picLocks noChangeAspect="1"/>
          </p:cNvPicPr>
          <p:nvPr/>
        </p:nvPicPr>
        <p:blipFill>
          <a:blip r:embed="rId7"/>
          <a:stretch>
            <a:fillRect/>
          </a:stretch>
        </p:blipFill>
        <p:spPr>
          <a:xfrm>
            <a:off x="1331640" y="70297"/>
            <a:ext cx="6939876" cy="2289878"/>
          </a:xfrm>
          <a:prstGeom prst="rect">
            <a:avLst/>
          </a:prstGeom>
        </p:spPr>
      </p:pic>
      <p:sp>
        <p:nvSpPr>
          <p:cNvPr id="3" name="TextBox 2">
            <a:extLst>
              <a:ext uri="{FF2B5EF4-FFF2-40B4-BE49-F238E27FC236}">
                <a16:creationId xmlns:a16="http://schemas.microsoft.com/office/drawing/2014/main" id="{7427D4A9-3FD4-AA17-BB8B-DFC1A6D67363}"/>
              </a:ext>
            </a:extLst>
          </p:cNvPr>
          <p:cNvSpPr txBox="1"/>
          <p:nvPr/>
        </p:nvSpPr>
        <p:spPr>
          <a:xfrm>
            <a:off x="2483768" y="252740"/>
            <a:ext cx="1455848" cy="523220"/>
          </a:xfrm>
          <a:prstGeom prst="rect">
            <a:avLst/>
          </a:prstGeom>
          <a:noFill/>
        </p:spPr>
        <p:txBody>
          <a:bodyPr wrap="none" rtlCol="0">
            <a:spAutoFit/>
          </a:bodyPr>
          <a:lstStyle/>
          <a:p>
            <a:r>
              <a:rPr lang="vi-VN" sz="2800" dirty="0"/>
              <a:t>TIẾT 45</a:t>
            </a:r>
            <a:endParaRPr sz="2800" dirty="0"/>
          </a:p>
        </p:txBody>
      </p:sp>
    </p:spTree>
    <p:extLst>
      <p:ext uri="{BB962C8B-B14F-4D97-AF65-F5344CB8AC3E}">
        <p14:creationId xmlns:p14="http://schemas.microsoft.com/office/powerpoint/2010/main" val="3061307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455914" y="1813296"/>
            <a:ext cx="2057400" cy="2057400"/>
          </a:xfrm>
          <a:prstGeom prst="rect">
            <a:avLst/>
          </a:prstGeom>
        </p:spPr>
      </p:pic>
      <p:pic>
        <p:nvPicPr>
          <p:cNvPr id="3" name="Picture 3"/>
          <p:cNvPicPr>
            <a:picLocks noChangeAspect="1"/>
          </p:cNvPicPr>
          <p:nvPr/>
        </p:nvPicPr>
        <p:blipFill>
          <a:blip r:embed="rId4"/>
          <a:srcRect l="2003" r="2003"/>
          <a:stretch>
            <a:fillRect/>
          </a:stretch>
        </p:blipFill>
        <p:spPr>
          <a:xfrm>
            <a:off x="-126885" y="2695975"/>
            <a:ext cx="9397769" cy="2447526"/>
          </a:xfrm>
          <a:prstGeom prst="rect">
            <a:avLst/>
          </a:prstGeom>
        </p:spPr>
      </p:pic>
      <p:pic>
        <p:nvPicPr>
          <p:cNvPr id="22" name="Picture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28797" y="-788636"/>
            <a:ext cx="2091627" cy="2057400"/>
          </a:xfrm>
          <a:prstGeom prst="rect">
            <a:avLst/>
          </a:prstGeom>
        </p:spPr>
      </p:pic>
      <p:pic>
        <p:nvPicPr>
          <p:cNvPr id="7" name="Picture 6"/>
          <p:cNvPicPr>
            <a:picLocks noChangeAspect="1"/>
          </p:cNvPicPr>
          <p:nvPr/>
        </p:nvPicPr>
        <p:blipFill>
          <a:blip r:embed="rId6"/>
          <a:stretch>
            <a:fillRect/>
          </a:stretch>
        </p:blipFill>
        <p:spPr>
          <a:xfrm>
            <a:off x="1868378" y="1263534"/>
            <a:ext cx="5176901" cy="1601883"/>
          </a:xfrm>
          <a:prstGeom prst="rect">
            <a:avLst/>
          </a:prstGeom>
        </p:spPr>
      </p:pic>
    </p:spTree>
    <p:extLst>
      <p:ext uri="{BB962C8B-B14F-4D97-AF65-F5344CB8AC3E}">
        <p14:creationId xmlns:p14="http://schemas.microsoft.com/office/powerpoint/2010/main" val="2937609480"/>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5625" b="5625"/>
          <a:stretch>
            <a:fillRect/>
          </a:stretch>
        </p:blipFill>
        <p:spPr>
          <a:xfrm rot="10800000">
            <a:off x="1542007" y="-1677669"/>
            <a:ext cx="6024961" cy="335533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098187" y="-514350"/>
            <a:ext cx="2091627" cy="205740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60057" y="-355106"/>
            <a:ext cx="1045616" cy="1045616"/>
          </a:xfrm>
          <a:prstGeom prst="rect">
            <a:avLst/>
          </a:prstGeom>
        </p:spPr>
      </p:pic>
      <p:pic>
        <p:nvPicPr>
          <p:cNvPr id="11" name="Picture 2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777577" y="2427734"/>
            <a:ext cx="764430" cy="326620"/>
          </a:xfrm>
          <a:prstGeom prst="rect">
            <a:avLst/>
          </a:prstGeom>
        </p:spPr>
      </p:pic>
      <p:sp>
        <p:nvSpPr>
          <p:cNvPr id="15" name="TextBox 14"/>
          <p:cNvSpPr txBox="1"/>
          <p:nvPr/>
        </p:nvSpPr>
        <p:spPr>
          <a:xfrm>
            <a:off x="1671339" y="2181527"/>
            <a:ext cx="6466034" cy="2862322"/>
          </a:xfrm>
          <a:prstGeom prst="rect">
            <a:avLst/>
          </a:prstGeom>
          <a:noFill/>
        </p:spPr>
        <p:txBody>
          <a:bodyPr wrap="square" rtlCol="0">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Nắm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endParaRPr lang="en-US" sz="2400" dirty="0">
              <a:latin typeface="Times New Roman" panose="02020603050405020304" pitchFamily="18" charset="0"/>
              <a:cs typeface="Times New Roman" panose="02020603050405020304" pitchFamily="18" charset="0"/>
            </a:endParaRPr>
          </a:p>
          <a:p>
            <a:pPr algn="just">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endParaRPr lang="en-US" sz="2400" dirty="0">
              <a:latin typeface="Times New Roman" panose="02020603050405020304" pitchFamily="18" charset="0"/>
              <a:cs typeface="Times New Roman" panose="02020603050405020304" pitchFamily="18" charset="0"/>
            </a:endParaRPr>
          </a:p>
          <a:p>
            <a:pPr algn="just">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Rèn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dàn</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671339" y="166905"/>
            <a:ext cx="5766295" cy="1107996"/>
          </a:xfrm>
          <a:prstGeom prst="rect">
            <a:avLst/>
          </a:prstGeom>
          <a:noFill/>
        </p:spPr>
        <p:txBody>
          <a:bodyPr wrap="square" rtlCol="0">
            <a:spAutoFit/>
          </a:bodyPr>
          <a:lstStyle/>
          <a:p>
            <a:pPr algn="just">
              <a:lnSpc>
                <a:spcPct val="150000"/>
              </a:lnSpc>
            </a:pPr>
            <a:r>
              <a:rPr lang="en-US" sz="2200" b="1" dirty="0">
                <a:solidFill>
                  <a:prstClr val="black"/>
                </a:solidFill>
                <a:latin typeface="Times New Roman" panose="02020603050405020304" pitchFamily="18" charset="0"/>
                <a:cs typeface="Times New Roman" panose="02020603050405020304" pitchFamily="18" charset="0"/>
              </a:rPr>
              <a:t>1. </a:t>
            </a:r>
            <a:r>
              <a:rPr lang="en-US" sz="2200" b="1" dirty="0" err="1">
                <a:solidFill>
                  <a:prstClr val="black"/>
                </a:solidFill>
                <a:latin typeface="Times New Roman" panose="02020603050405020304" pitchFamily="18" charset="0"/>
                <a:cs typeface="Times New Roman" panose="02020603050405020304" pitchFamily="18" charset="0"/>
              </a:rPr>
              <a:t>Mục</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đích</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của</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việc</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tóm</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tắt</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nội</a:t>
            </a:r>
            <a:r>
              <a:rPr lang="en-US" sz="2200" b="1" dirty="0">
                <a:solidFill>
                  <a:prstClr val="black"/>
                </a:solidFill>
                <a:latin typeface="Times New Roman" panose="02020603050405020304" pitchFamily="18" charset="0"/>
                <a:cs typeface="Times New Roman" panose="02020603050405020304" pitchFamily="18" charset="0"/>
              </a:rPr>
              <a:t> dung </a:t>
            </a:r>
            <a:r>
              <a:rPr lang="en-US" sz="2200" b="1" dirty="0" err="1">
                <a:solidFill>
                  <a:prstClr val="black"/>
                </a:solidFill>
                <a:latin typeface="Times New Roman" panose="02020603050405020304" pitchFamily="18" charset="0"/>
                <a:cs typeface="Times New Roman" panose="02020603050405020304" pitchFamily="18" charset="0"/>
              </a:rPr>
              <a:t>thuyết</a:t>
            </a:r>
            <a:r>
              <a:rPr lang="en-US" sz="2200" b="1" dirty="0">
                <a:solidFill>
                  <a:prstClr val="black"/>
                </a:solidFill>
                <a:latin typeface="Times New Roman" panose="02020603050405020304" pitchFamily="18" charset="0"/>
                <a:cs typeface="Times New Roman" panose="02020603050405020304" pitchFamily="18" charset="0"/>
              </a:rPr>
              <a:t> minh </a:t>
            </a:r>
            <a:r>
              <a:rPr lang="en-US" sz="2200" b="1" dirty="0" err="1">
                <a:solidFill>
                  <a:prstClr val="black"/>
                </a:solidFill>
                <a:latin typeface="Times New Roman" panose="02020603050405020304" pitchFamily="18" charset="0"/>
                <a:cs typeface="Times New Roman" panose="02020603050405020304" pitchFamily="18" charset="0"/>
              </a:rPr>
              <a:t>giải</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thích</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một</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hiện</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tượng</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tự</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nhiên</a:t>
            </a:r>
            <a:endParaRPr lang="en-US"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809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p:cNvPicPr>
          <p:nvPr/>
        </p:nvPicPr>
        <p:blipFill>
          <a:blip r:embed="rId3">
            <a:biLevel thresh="50000"/>
          </a:blip>
          <a:srcRect l="2003" r="2003"/>
          <a:stretch>
            <a:fillRect/>
          </a:stretch>
        </p:blipFill>
        <p:spPr>
          <a:xfrm rot="5400000">
            <a:off x="3936460" y="745150"/>
            <a:ext cx="6996275" cy="550597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8130185" y="3003798"/>
            <a:ext cx="2057400" cy="205740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8100416" y="162038"/>
            <a:ext cx="1058469" cy="101997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8570765">
            <a:off x="-1219996" y="3750631"/>
            <a:ext cx="2068684" cy="2057400"/>
          </a:xfrm>
          <a:prstGeom prst="rect">
            <a:avLst/>
          </a:prstGeom>
        </p:spPr>
      </p:pic>
      <p:pic>
        <p:nvPicPr>
          <p:cNvPr id="11" name="Picture 2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468560" y="460444"/>
            <a:ext cx="1372954" cy="586626"/>
          </a:xfrm>
          <a:prstGeom prst="rect">
            <a:avLst/>
          </a:prstGeom>
        </p:spPr>
      </p:pic>
      <p:sp>
        <p:nvSpPr>
          <p:cNvPr id="12" name="TextBox 5"/>
          <p:cNvSpPr txBox="1"/>
          <p:nvPr/>
        </p:nvSpPr>
        <p:spPr>
          <a:xfrm>
            <a:off x="2194510" y="323636"/>
            <a:ext cx="6123823" cy="692497"/>
          </a:xfrm>
          <a:prstGeom prst="rect">
            <a:avLst/>
          </a:prstGeom>
        </p:spPr>
        <p:txBody>
          <a:bodyPr wrap="square" lIns="0" tIns="0" rIns="0" bIns="0" rtlCol="0" anchor="t">
            <a:spAutoFit/>
          </a:bodyPr>
          <a:lstStyle/>
          <a:p>
            <a:pPr>
              <a:lnSpc>
                <a:spcPts val="2730"/>
              </a:lnSpc>
            </a:pP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lưu</a:t>
            </a:r>
            <a:r>
              <a:rPr lang="en-US" sz="2400" b="1" dirty="0">
                <a:latin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cs typeface="Times New Roman" panose="02020603050405020304" pitchFamily="18" charset="0"/>
              </a:rPr>
              <a:t>khi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tóm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tắt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nội</a:t>
            </a:r>
            <a:r>
              <a:rPr lang="en-US" sz="2400" b="1" dirty="0">
                <a:latin typeface="Times New Roman" panose="02020603050405020304" pitchFamily="18" charset="0"/>
                <a:cs typeface="Times New Roman" panose="02020603050405020304" pitchFamily="18" charset="0"/>
              </a:rPr>
              <a:t> dung </a:t>
            </a:r>
            <a:r>
              <a:rPr lang="en-US" sz="2400" b="1" dirty="0" err="1">
                <a:latin typeface="Times New Roman" panose="02020603050405020304" pitchFamily="18" charset="0"/>
                <a:cs typeface="Times New Roman" panose="02020603050405020304" pitchFamily="18" charset="0"/>
              </a:rPr>
              <a:t>thuyết</a:t>
            </a:r>
            <a:r>
              <a:rPr lang="en-US" sz="2400" b="1" dirty="0">
                <a:latin typeface="Times New Roman" panose="02020603050405020304" pitchFamily="18" charset="0"/>
                <a:cs typeface="Times New Roman" panose="02020603050405020304" pitchFamily="18" charset="0"/>
              </a:rPr>
              <a:t> minh </a:t>
            </a:r>
            <a:r>
              <a:rPr lang="en-US" sz="2400" b="1" dirty="0" err="1">
                <a:latin typeface="Times New Roman" panose="02020603050405020304" pitchFamily="18" charset="0"/>
                <a:cs typeface="Times New Roman" panose="02020603050405020304" pitchFamily="18" charset="0"/>
              </a:rPr>
              <a:t>giải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thích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nhiên</a:t>
            </a:r>
            <a:endParaRPr lang="en-US" sz="2400" b="1" dirty="0">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1311396" y="297649"/>
            <a:ext cx="689535" cy="863482"/>
            <a:chOff x="10749799" y="4081393"/>
            <a:chExt cx="1379070" cy="1726964"/>
          </a:xfrm>
        </p:grpSpPr>
        <p:pic>
          <p:nvPicPr>
            <p:cNvPr id="14" name="Picture 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749799" y="4081393"/>
              <a:ext cx="1379070" cy="1371548"/>
            </a:xfrm>
            <a:prstGeom prst="rect">
              <a:avLst/>
            </a:prstGeom>
          </p:spPr>
        </p:pic>
        <p:sp>
          <p:nvSpPr>
            <p:cNvPr id="15" name="TextBox 9"/>
            <p:cNvSpPr txBox="1"/>
            <p:nvPr/>
          </p:nvSpPr>
          <p:spPr>
            <a:xfrm>
              <a:off x="11082107" y="4514797"/>
              <a:ext cx="654620" cy="1293560"/>
            </a:xfrm>
            <a:prstGeom prst="rect">
              <a:avLst/>
            </a:prstGeom>
          </p:spPr>
          <p:txBody>
            <a:bodyPr wrap="square" lIns="0" tIns="0" rIns="0" bIns="0" rtlCol="0" anchor="t">
              <a:spAutoFit/>
            </a:bodyPr>
            <a:lstStyle/>
            <a:p>
              <a:pPr algn="ctr">
                <a:lnSpc>
                  <a:spcPts val="2360"/>
                </a:lnSpc>
              </a:pPr>
              <a:r>
                <a:rPr lang="en-US" sz="3600" dirty="0">
                  <a:solidFill>
                    <a:srgbClr val="EFECE0"/>
                  </a:solidFill>
                  <a:latin typeface="Times New Roman" panose="02020603050405020304" pitchFamily="18" charset="0"/>
                  <a:cs typeface="Times New Roman" panose="02020603050405020304" pitchFamily="18" charset="0"/>
                </a:rPr>
                <a:t>2.</a:t>
              </a:r>
            </a:p>
          </p:txBody>
        </p:sp>
      </p:grpSp>
      <p:sp>
        <p:nvSpPr>
          <p:cNvPr id="17" name="Rectangle 16"/>
          <p:cNvSpPr/>
          <p:nvPr/>
        </p:nvSpPr>
        <p:spPr>
          <a:xfrm>
            <a:off x="1029383" y="1795211"/>
            <a:ext cx="3090604" cy="1938992"/>
          </a:xfrm>
          <a:prstGeom prst="rect">
            <a:avLst/>
          </a:prstGeom>
        </p:spPr>
        <p:txBody>
          <a:bodyPr wrap="square">
            <a:spAutoFit/>
          </a:bodyPr>
          <a:lstStyle/>
          <a:p>
            <a:pPr lvl="0" algn="ctr"/>
            <a:r>
              <a:rPr lang="en-US" sz="2400" b="1" dirty="0" err="1">
                <a:latin typeface="Times New Roman" panose="02020603050405020304" pitchFamily="18" charset="0"/>
                <a:cs typeface="Times New Roman" panose="02020603050405020304" pitchFamily="18" charset="0"/>
              </a:rPr>
              <a:t>Tính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xác</a:t>
            </a:r>
            <a:r>
              <a:rPr lang="en-US" sz="2400" b="1" dirty="0">
                <a:latin typeface="Times New Roman" panose="02020603050405020304" pitchFamily="18" charset="0"/>
                <a:cs typeface="Times New Roman" panose="02020603050405020304" pitchFamily="18" charset="0"/>
              </a:rPr>
              <a:t>: </a:t>
            </a:r>
          </a:p>
          <a:p>
            <a:pPr lvl="0" algn="just"/>
            <a:r>
              <a:rPr lang="en-US" sz="2400" dirty="0" err="1">
                <a:latin typeface="Times New Roman" panose="02020603050405020304" pitchFamily="18" charset="0"/>
                <a:ea typeface="Cambria" panose="02040503050406030204" pitchFamily="18" charset="0"/>
                <a:cs typeface="Times New Roman" panose="02020603050405020304" pitchFamily="18" charset="0"/>
              </a:rPr>
              <a:t>Nội</a:t>
            </a:r>
            <a:r>
              <a:rPr lang="en-US" sz="2400" dirty="0">
                <a:latin typeface="Times New Roman" panose="02020603050405020304" pitchFamily="18" charset="0"/>
                <a:ea typeface="Cambria" panose="02040503050406030204" pitchFamily="18" charset="0"/>
                <a:cs typeface="Times New Roman" panose="02020603050405020304" pitchFamily="18" charset="0"/>
              </a:rPr>
              <a:t> dung </a:t>
            </a:r>
            <a:r>
              <a:rPr lang="en-US" sz="2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tóm</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tắt</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đúng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thông</a:t>
            </a:r>
            <a:r>
              <a:rPr lang="en-US" sz="2400" dirty="0">
                <a:latin typeface="Times New Roman" panose="02020603050405020304" pitchFamily="18" charset="0"/>
                <a:ea typeface="Cambria" panose="02040503050406030204" pitchFamily="18" charset="0"/>
                <a:cs typeface="Times New Roman" panose="02020603050405020304" pitchFamily="18" charset="0"/>
              </a:rPr>
              <a:t> tin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gốc</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tránh</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làm</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sai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lệch</a:t>
            </a:r>
            <a:r>
              <a:rPr lang="en-US" sz="2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8" name="Rectangle 17"/>
          <p:cNvSpPr/>
          <p:nvPr/>
        </p:nvSpPr>
        <p:spPr>
          <a:xfrm>
            <a:off x="4999618" y="1795211"/>
            <a:ext cx="3090604" cy="1938992"/>
          </a:xfrm>
          <a:prstGeom prst="rect">
            <a:avLst/>
          </a:prstGeom>
        </p:spPr>
        <p:txBody>
          <a:bodyPr wrap="square">
            <a:spAutoFit/>
          </a:bodyPr>
          <a:lstStyle/>
          <a:p>
            <a:pPr lvl="0" algn="ctr"/>
            <a:r>
              <a:rPr lang="en-US" sz="2400" b="1" dirty="0">
                <a:latin typeface="Times New Roman" panose="02020603050405020304" pitchFamily="18" charset="0"/>
                <a:cs typeface="Times New Roman" panose="02020603050405020304" pitchFamily="18" charset="0"/>
              </a:rPr>
              <a:t>Dung </a:t>
            </a:r>
            <a:r>
              <a:rPr lang="en-US" sz="2400" b="1" dirty="0" err="1">
                <a:latin typeface="Times New Roman" panose="02020603050405020304" pitchFamily="18" charset="0"/>
                <a:cs typeface="Times New Roman" panose="02020603050405020304" pitchFamily="18" charset="0"/>
              </a:rPr>
              <a:t>lượng</a:t>
            </a:r>
            <a:r>
              <a:rPr lang="en-US" sz="2400" b="1" dirty="0">
                <a:latin typeface="Times New Roman" panose="02020603050405020304" pitchFamily="18" charset="0"/>
                <a:cs typeface="Times New Roman" panose="02020603050405020304" pitchFamily="18" charset="0"/>
              </a:rPr>
              <a:t>: </a:t>
            </a:r>
          </a:p>
          <a:p>
            <a:pPr lvl="0" algn="just"/>
            <a:r>
              <a:rPr lang="vi-VN" sz="2400" dirty="0">
                <a:latin typeface="Times New Roman" panose="02020603050405020304" pitchFamily="18" charset="0"/>
                <a:ea typeface="Cambria" panose="02040503050406030204" pitchFamily="18" charset="0"/>
                <a:cs typeface="Times New Roman" panose="02020603050405020304" pitchFamily="18" charset="0"/>
              </a:rPr>
              <a:t>Bản tóm tắt cần đảm bảo dung lượng theo yêu cầu, tránh dài dòng.</a:t>
            </a:r>
          </a:p>
        </p:txBody>
      </p:sp>
    </p:spTree>
    <p:extLst>
      <p:ext uri="{BB962C8B-B14F-4D97-AF65-F5344CB8AC3E}">
        <p14:creationId xmlns:p14="http://schemas.microsoft.com/office/powerpoint/2010/main" val="13401794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2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heel(1)">
                                      <p:cBhvr>
                                        <p:cTn id="2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455914" y="1813296"/>
            <a:ext cx="2057400" cy="2057400"/>
          </a:xfrm>
          <a:prstGeom prst="rect">
            <a:avLst/>
          </a:prstGeom>
        </p:spPr>
      </p:pic>
      <p:pic>
        <p:nvPicPr>
          <p:cNvPr id="3" name="Picture 3"/>
          <p:cNvPicPr>
            <a:picLocks noChangeAspect="1"/>
          </p:cNvPicPr>
          <p:nvPr/>
        </p:nvPicPr>
        <p:blipFill>
          <a:blip r:embed="rId4"/>
          <a:srcRect l="2003" r="2003"/>
          <a:stretch>
            <a:fillRect/>
          </a:stretch>
        </p:blipFill>
        <p:spPr>
          <a:xfrm>
            <a:off x="-126885" y="2695975"/>
            <a:ext cx="9397769" cy="2447526"/>
          </a:xfrm>
          <a:prstGeom prst="rect">
            <a:avLst/>
          </a:prstGeom>
        </p:spPr>
      </p:pic>
      <p:pic>
        <p:nvPicPr>
          <p:cNvPr id="22" name="Picture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28797" y="-788636"/>
            <a:ext cx="2091627" cy="2057400"/>
          </a:xfrm>
          <a:prstGeom prst="rect">
            <a:avLst/>
          </a:prstGeom>
        </p:spPr>
      </p:pic>
      <p:pic>
        <p:nvPicPr>
          <p:cNvPr id="4" name="Picture 3"/>
          <p:cNvPicPr>
            <a:picLocks noChangeAspect="1"/>
          </p:cNvPicPr>
          <p:nvPr/>
        </p:nvPicPr>
        <p:blipFill>
          <a:blip r:embed="rId6"/>
          <a:stretch>
            <a:fillRect/>
          </a:stretch>
        </p:blipFill>
        <p:spPr>
          <a:xfrm>
            <a:off x="1705015" y="1157405"/>
            <a:ext cx="5486943" cy="1718357"/>
          </a:xfrm>
          <a:prstGeom prst="rect">
            <a:avLst/>
          </a:prstGeom>
        </p:spPr>
      </p:pic>
    </p:spTree>
    <p:extLst>
      <p:ext uri="{BB962C8B-B14F-4D97-AF65-F5344CB8AC3E}">
        <p14:creationId xmlns:p14="http://schemas.microsoft.com/office/powerpoint/2010/main" val="2633950922"/>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p:cNvPicPr>
          <p:nvPr/>
        </p:nvPicPr>
        <p:blipFill>
          <a:blip r:embed="rId3"/>
          <a:srcRect l="9203" r="9203"/>
          <a:stretch>
            <a:fillRect/>
          </a:stretch>
        </p:blipFill>
        <p:spPr>
          <a:xfrm rot="16200000">
            <a:off x="835460" y="610507"/>
            <a:ext cx="4185841" cy="4197897"/>
          </a:xfrm>
          <a:prstGeom prst="rect">
            <a:avLst/>
          </a:prstGeom>
        </p:spPr>
      </p:pic>
      <p:pic>
        <p:nvPicPr>
          <p:cNvPr id="6"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39255" y="-418467"/>
            <a:ext cx="1055657" cy="93281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8098187" y="-1028700"/>
            <a:ext cx="2091627" cy="2057400"/>
          </a:xfrm>
          <a:prstGeom prst="rect">
            <a:avLst/>
          </a:prstGeom>
        </p:spPr>
      </p:pic>
      <p:sp>
        <p:nvSpPr>
          <p:cNvPr id="2" name="Rectangle 1"/>
          <p:cNvSpPr/>
          <p:nvPr/>
        </p:nvSpPr>
        <p:spPr>
          <a:xfrm>
            <a:off x="1073037" y="1264607"/>
            <a:ext cx="3195653" cy="2862322"/>
          </a:xfrm>
          <a:prstGeom prst="rect">
            <a:avLst/>
          </a:prstGeom>
        </p:spPr>
        <p:txBody>
          <a:bodyPr wrap="square">
            <a:spAutoFit/>
          </a:bodyPr>
          <a:lstStyle/>
          <a:p>
            <a:pPr algn="just">
              <a:lnSpc>
                <a:spcPct val="150000"/>
              </a:lnSpc>
            </a:pP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Nghe bạn thuyết minh giải thích hiện tượng núi lửa, ghi lại các ý chính của bài thuyết trình đó</a:t>
            </a:r>
          </a:p>
        </p:txBody>
      </p:sp>
      <p:pic>
        <p:nvPicPr>
          <p:cNvPr id="10" name="Picture 9"/>
          <p:cNvPicPr>
            <a:picLocks noChangeAspect="1"/>
          </p:cNvPicPr>
          <p:nvPr/>
        </p:nvPicPr>
        <p:blipFill>
          <a:blip r:embed="rId6"/>
          <a:stretch>
            <a:fillRect/>
          </a:stretch>
        </p:blipFill>
        <p:spPr>
          <a:xfrm>
            <a:off x="5039647" y="627534"/>
            <a:ext cx="3162181" cy="4163842"/>
          </a:xfrm>
          <a:prstGeom prst="rect">
            <a:avLst/>
          </a:prstGeom>
        </p:spPr>
      </p:pic>
    </p:spTree>
    <p:extLst>
      <p:ext uri="{BB962C8B-B14F-4D97-AF65-F5344CB8AC3E}">
        <p14:creationId xmlns:p14="http://schemas.microsoft.com/office/powerpoint/2010/main" val="34139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660232" y="4011910"/>
            <a:ext cx="2057400" cy="2057400"/>
          </a:xfrm>
          <a:prstGeom prst="rect">
            <a:avLst/>
          </a:prstGeom>
        </p:spPr>
      </p:pic>
      <p:pic>
        <p:nvPicPr>
          <p:cNvPr id="4" name="Picture 4"/>
          <p:cNvPicPr>
            <a:picLocks noChangeAspect="1"/>
          </p:cNvPicPr>
          <p:nvPr/>
        </p:nvPicPr>
        <p:blipFill>
          <a:blip r:embed="rId4"/>
          <a:srcRect/>
          <a:stretch>
            <a:fillRect/>
          </a:stretch>
        </p:blipFill>
        <p:spPr>
          <a:xfrm>
            <a:off x="1091044" y="0"/>
            <a:ext cx="6777206" cy="897502"/>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80528" y="27735"/>
            <a:ext cx="1864004" cy="660874"/>
          </a:xfrm>
          <a:prstGeom prst="rect">
            <a:avLst/>
          </a:prstGeom>
        </p:spPr>
      </p:pic>
      <p:sp>
        <p:nvSpPr>
          <p:cNvPr id="13" name="Rectangle 12"/>
          <p:cNvSpPr/>
          <p:nvPr/>
        </p:nvSpPr>
        <p:spPr>
          <a:xfrm>
            <a:off x="2159603" y="1707654"/>
            <a:ext cx="4067241" cy="37855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a:p>
        </p:txBody>
      </p:sp>
      <p:sp>
        <p:nvSpPr>
          <p:cNvPr id="2" name="Rectangle 1"/>
          <p:cNvSpPr/>
          <p:nvPr/>
        </p:nvSpPr>
        <p:spPr>
          <a:xfrm>
            <a:off x="516075" y="1131105"/>
            <a:ext cx="7927144" cy="3046988"/>
          </a:xfrm>
          <a:prstGeom prst="rect">
            <a:avLst/>
          </a:prstGeom>
        </p:spPr>
        <p:txBody>
          <a:bodyPr wrap="square">
            <a:spAutoFit/>
          </a:bodyPr>
          <a:lstStyle/>
          <a:p>
            <a:pPr algn="just"/>
            <a:r>
              <a:rPr lang="vi-VN" sz="2400" dirty="0">
                <a:solidFill>
                  <a:srgbClr val="000000"/>
                </a:solidFill>
                <a:latin typeface="+mj-lt"/>
              </a:rPr>
              <a:t>- Đọc kĩ và tìm hiểu đề để biết các thông tin chính trước khi </a:t>
            </a:r>
            <a:r>
              <a:rPr lang="en-US" sz="2400" dirty="0" err="1">
                <a:solidFill>
                  <a:srgbClr val="000000"/>
                </a:solidFill>
                <a:latin typeface="Times New Roman" panose="02020603050405020304" pitchFamily="18" charset="0"/>
                <a:cs typeface="Times New Roman" panose="02020603050405020304" pitchFamily="18" charset="0"/>
              </a:rPr>
              <a:t>nói</a:t>
            </a:r>
            <a:r>
              <a:rPr lang="vi-VN" sz="2400" dirty="0">
                <a:solidFill>
                  <a:srgbClr val="000000"/>
                </a:solidFill>
                <a:latin typeface="+mj-lt"/>
              </a:rPr>
              <a:t>:</a:t>
            </a:r>
          </a:p>
          <a:p>
            <a:pPr algn="just"/>
            <a:r>
              <a:rPr lang="vi-VN" sz="2400" dirty="0">
                <a:solidFill>
                  <a:srgbClr val="000000"/>
                </a:solidFill>
                <a:latin typeface="+mj-lt"/>
              </a:rPr>
              <a:t>+ Trọng tâm cần làm rõ: khái niệm núi lửa, phân loại, nguyên nhân, tác hại và lợi ích của núi lửa.</a:t>
            </a:r>
          </a:p>
          <a:p>
            <a:pPr algn="just"/>
            <a:r>
              <a:rPr lang="vi-VN" sz="2400" dirty="0">
                <a:solidFill>
                  <a:srgbClr val="000000"/>
                </a:solidFill>
                <a:latin typeface="+mj-lt"/>
              </a:rPr>
              <a:t>+ Kiểu văn bản chính: thuyết minh giải thích về một hiện tượng tự nhiên.</a:t>
            </a:r>
          </a:p>
          <a:p>
            <a:pPr algn="just"/>
            <a:r>
              <a:rPr lang="vi-VN" sz="2400" dirty="0">
                <a:solidFill>
                  <a:srgbClr val="000000"/>
                </a:solidFill>
                <a:latin typeface="+mj-lt"/>
              </a:rPr>
              <a:t>+ Phạm vi bằng chứng cần huy động: kiến thức địa lí và những hiểu biết xung quanh hiện tượng núi lửa.</a:t>
            </a:r>
            <a:endParaRPr lang="vi-VN" sz="2400" b="0" i="0" dirty="0">
              <a:solidFill>
                <a:srgbClr val="000000"/>
              </a:solidFill>
              <a:effectLst/>
              <a:latin typeface="+mj-lt"/>
            </a:endParaRPr>
          </a:p>
        </p:txBody>
      </p:sp>
      <p:sp>
        <p:nvSpPr>
          <p:cNvPr id="7" name="Rectangle 6"/>
          <p:cNvSpPr/>
          <p:nvPr/>
        </p:nvSpPr>
        <p:spPr>
          <a:xfrm>
            <a:off x="2973285" y="194959"/>
            <a:ext cx="4572000" cy="646331"/>
          </a:xfrm>
          <a:prstGeom prst="rect">
            <a:avLst/>
          </a:prstGeom>
        </p:spPr>
        <p:txBody>
          <a:bodyPr>
            <a:spAutoFit/>
          </a:bodyPr>
          <a:lstStyle/>
          <a:p>
            <a:pPr algn="just"/>
            <a:r>
              <a:rPr lang="en-US" sz="3600" dirty="0">
                <a:solidFill>
                  <a:srgbClr val="000000"/>
                </a:solidFill>
                <a:latin typeface="Times New Roman" panose="02020603050405020304" pitchFamily="18" charset="0"/>
                <a:cs typeface="Times New Roman" panose="02020603050405020304" pitchFamily="18" charset="0"/>
              </a:rPr>
              <a:t>1. </a:t>
            </a:r>
            <a:r>
              <a:rPr lang="en-US" sz="3600" dirty="0" err="1">
                <a:solidFill>
                  <a:srgbClr val="000000"/>
                </a:solidFill>
                <a:latin typeface="Times New Roman" panose="02020603050405020304" pitchFamily="18" charset="0"/>
                <a:cs typeface="Times New Roman" panose="02020603050405020304" pitchFamily="18" charset="0"/>
              </a:rPr>
              <a:t>Chuẩn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bị</a:t>
            </a:r>
            <a:endParaRPr lang="en-US" sz="36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5319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1000"/>
                                        <p:tgtEl>
                                          <p:spTgt spid="2">
                                            <p:txEl>
                                              <p:pRg st="3" end="3"/>
                                            </p:txEl>
                                          </p:spTgt>
                                        </p:tgtEl>
                                      </p:cBhvr>
                                    </p:animEffect>
                                    <p:anim calcmode="lin" valueType="num">
                                      <p:cBhvr>
                                        <p:cTn id="2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39255" y="-418467"/>
            <a:ext cx="1055657" cy="93281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108347" y="-514350"/>
            <a:ext cx="2091627" cy="2057400"/>
          </a:xfrm>
          <a:prstGeom prst="rect">
            <a:avLst/>
          </a:prstGeom>
        </p:spPr>
      </p:pic>
      <p:sp>
        <p:nvSpPr>
          <p:cNvPr id="5" name="Rectangle 4"/>
          <p:cNvSpPr/>
          <p:nvPr/>
        </p:nvSpPr>
        <p:spPr>
          <a:xfrm>
            <a:off x="2987824" y="47941"/>
            <a:ext cx="4572000" cy="523220"/>
          </a:xfrm>
          <a:prstGeom prst="rect">
            <a:avLst/>
          </a:prstGeom>
        </p:spPr>
        <p:txBody>
          <a:bodyPr>
            <a:spAutoFit/>
          </a:bodyPr>
          <a:lstStyle/>
          <a:p>
            <a:pPr algn="just"/>
            <a:r>
              <a:rPr lang="en-US" sz="2800" dirty="0">
                <a:solidFill>
                  <a:srgbClr val="000000"/>
                </a:solidFill>
                <a:latin typeface="Times New Roman" panose="02020603050405020304" pitchFamily="18" charset="0"/>
                <a:cs typeface="Times New Roman" panose="02020603050405020304" pitchFamily="18" charset="0"/>
              </a:rPr>
              <a:t>2. </a:t>
            </a:r>
            <a:r>
              <a:rPr lang="en-US" sz="2800" dirty="0" err="1">
                <a:solidFill>
                  <a:srgbClr val="000000"/>
                </a:solidFill>
                <a:latin typeface="Times New Roman" panose="02020603050405020304" pitchFamily="18" charset="0"/>
                <a:cs typeface="Times New Roman" panose="02020603050405020304" pitchFamily="18" charset="0"/>
              </a:rPr>
              <a:t>Nói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nghe</a:t>
            </a:r>
            <a:endParaRPr lang="en-US" sz="2800" dirty="0">
              <a:solidFill>
                <a:srgbClr val="000000"/>
              </a:solidFill>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841653853"/>
              </p:ext>
            </p:extLst>
          </p:nvPr>
        </p:nvGraphicFramePr>
        <p:xfrm>
          <a:off x="339971" y="607069"/>
          <a:ext cx="8389047" cy="4450080"/>
        </p:xfrm>
        <a:graphic>
          <a:graphicData uri="http://schemas.openxmlformats.org/drawingml/2006/table">
            <a:tbl>
              <a:tblPr>
                <a:tableStyleId>{5940675A-B579-460E-94D1-54222C63F5DA}</a:tableStyleId>
              </a:tblPr>
              <a:tblGrid>
                <a:gridCol w="6372449">
                  <a:extLst>
                    <a:ext uri="{9D8B030D-6E8A-4147-A177-3AD203B41FA5}">
                      <a16:colId xmlns:a16="http://schemas.microsoft.com/office/drawing/2014/main" val="20000"/>
                    </a:ext>
                  </a:extLst>
                </a:gridCol>
                <a:gridCol w="2016598">
                  <a:extLst>
                    <a:ext uri="{9D8B030D-6E8A-4147-A177-3AD203B41FA5}">
                      <a16:colId xmlns:a16="http://schemas.microsoft.com/office/drawing/2014/main" val="20001"/>
                    </a:ext>
                  </a:extLst>
                </a:gridCol>
              </a:tblGrid>
              <a:tr h="304800">
                <a:tc>
                  <a:txBody>
                    <a:bodyPr/>
                    <a:lstStyle/>
                    <a:p>
                      <a:pPr algn="ctr"/>
                      <a:r>
                        <a:rPr lang="vi-VN" sz="2000" b="1" dirty="0">
                          <a:solidFill>
                            <a:srgbClr val="FF0000"/>
                          </a:solidFill>
                          <a:effectLst/>
                          <a:latin typeface="Times New Roman" panose="02020603050405020304" pitchFamily="18" charset="0"/>
                          <a:cs typeface="Times New Roman" panose="02020603050405020304" pitchFamily="18" charset="0"/>
                        </a:rPr>
                        <a:t>Người nói</a:t>
                      </a:r>
                    </a:p>
                  </a:txBody>
                  <a:tcPr marL="0" marR="0" marT="0" marB="0">
                    <a:solidFill>
                      <a:schemeClr val="accent4">
                        <a:lumMod val="40000"/>
                        <a:lumOff val="60000"/>
                      </a:schemeClr>
                    </a:solidFill>
                  </a:tcPr>
                </a:tc>
                <a:tc>
                  <a:txBody>
                    <a:bodyPr/>
                    <a:lstStyle/>
                    <a:p>
                      <a:pPr algn="ctr"/>
                      <a:r>
                        <a:rPr lang="vi-VN" sz="2000" b="1" dirty="0">
                          <a:solidFill>
                            <a:srgbClr val="FF0000"/>
                          </a:solidFill>
                          <a:effectLst/>
                          <a:latin typeface="Times New Roman" panose="02020603050405020304" pitchFamily="18" charset="0"/>
                          <a:cs typeface="Times New Roman" panose="02020603050405020304" pitchFamily="18" charset="0"/>
                        </a:rPr>
                        <a:t>Người nghe</a:t>
                      </a:r>
                    </a:p>
                  </a:txBody>
                  <a:tcPr marL="0" marR="0" marT="0" marB="0">
                    <a:solidFill>
                      <a:schemeClr val="accent4">
                        <a:lumMod val="40000"/>
                        <a:lumOff val="60000"/>
                      </a:schemeClr>
                    </a:solidFill>
                  </a:tcPr>
                </a:tc>
                <a:extLst>
                  <a:ext uri="{0D108BD9-81ED-4DB2-BD59-A6C34878D82A}">
                    <a16:rowId xmlns:a16="http://schemas.microsoft.com/office/drawing/2014/main" val="10000"/>
                  </a:ext>
                </a:extLst>
              </a:tr>
              <a:tr h="4145280">
                <a:tc>
                  <a:txBody>
                    <a:bodyPr/>
                    <a:lstStyle/>
                    <a:p>
                      <a:pPr algn="just"/>
                      <a:r>
                        <a:rPr lang="vi-VN" sz="1600" b="1" dirty="0">
                          <a:effectLst/>
                          <a:latin typeface="Times New Roman" panose="02020603050405020304" pitchFamily="18" charset="0"/>
                          <a:cs typeface="Times New Roman" panose="02020603050405020304" pitchFamily="18" charset="0"/>
                        </a:rPr>
                        <a:t>- Nội dung trình bày:</a:t>
                      </a:r>
                    </a:p>
                    <a:p>
                      <a:pPr algn="just"/>
                      <a:r>
                        <a:rPr lang="vi-VN" sz="1600" dirty="0">
                          <a:effectLst/>
                          <a:latin typeface="Times New Roman" panose="02020603050405020304" pitchFamily="18" charset="0"/>
                          <a:cs typeface="Times New Roman" panose="02020603050405020304" pitchFamily="18" charset="0"/>
                        </a:rPr>
                        <a:t>+ Vấn đề trình bày được nêu rõ ràng, cụ thể.</a:t>
                      </a:r>
                    </a:p>
                    <a:p>
                      <a:pPr algn="just"/>
                      <a:r>
                        <a:rPr lang="vi-VN" sz="1600" dirty="0">
                          <a:effectLst/>
                          <a:latin typeface="Times New Roman" panose="02020603050405020304" pitchFamily="18" charset="0"/>
                          <a:cs typeface="Times New Roman" panose="02020603050405020304" pitchFamily="18" charset="0"/>
                        </a:rPr>
                        <a:t>+ Nội dung phong phú, có trọng tâm, được trình bày lô gích; lí lẽ và bằng chứng làm nổi bật được vấn đề.</a:t>
                      </a:r>
                    </a:p>
                    <a:p>
                      <a:pPr algn="just"/>
                      <a:r>
                        <a:rPr lang="vi-VN" sz="1600" dirty="0">
                          <a:effectLst/>
                          <a:latin typeface="Times New Roman" panose="02020603050405020304" pitchFamily="18" charset="0"/>
                          <a:cs typeface="Times New Roman" panose="02020603050405020304" pitchFamily="18" charset="0"/>
                        </a:rPr>
                        <a:t>+ Nội dung giải đáp thắc mắc cụ thể, ngắn gọn, thỏa đáng.</a:t>
                      </a:r>
                    </a:p>
                    <a:p>
                      <a:pPr algn="just"/>
                      <a:r>
                        <a:rPr lang="vi-VN" sz="1600" b="1" dirty="0">
                          <a:effectLst/>
                          <a:latin typeface="Times New Roman" panose="02020603050405020304" pitchFamily="18" charset="0"/>
                          <a:cs typeface="Times New Roman" panose="02020603050405020304" pitchFamily="18" charset="0"/>
                        </a:rPr>
                        <a:t>- Hình thức trình bày:</a:t>
                      </a:r>
                    </a:p>
                    <a:p>
                      <a:pPr algn="just"/>
                      <a:r>
                        <a:rPr lang="vi-VN" sz="1600" dirty="0">
                          <a:effectLst/>
                          <a:latin typeface="Times New Roman" panose="02020603050405020304" pitchFamily="18" charset="0"/>
                          <a:cs typeface="Times New Roman" panose="02020603050405020304" pitchFamily="18" charset="0"/>
                        </a:rPr>
                        <a:t>+ Bài trình bày có bố cục rõ ràng.</a:t>
                      </a:r>
                    </a:p>
                    <a:p>
                      <a:pPr algn="just"/>
                      <a:r>
                        <a:rPr lang="vi-VN" sz="1600" dirty="0">
                          <a:effectLst/>
                          <a:latin typeface="Times New Roman" panose="02020603050405020304" pitchFamily="18" charset="0"/>
                          <a:cs typeface="Times New Roman" panose="02020603050405020304" pitchFamily="18" charset="0"/>
                        </a:rPr>
                        <a:t>+ Các nội dung minh họa có chất lượng.</a:t>
                      </a:r>
                    </a:p>
                    <a:p>
                      <a:pPr algn="just"/>
                      <a:r>
                        <a:rPr lang="vi-VN" sz="1600" dirty="0">
                          <a:effectLst/>
                          <a:latin typeface="Times New Roman" panose="02020603050405020304" pitchFamily="18" charset="0"/>
                          <a:cs typeface="Times New Roman" panose="02020603050405020304" pitchFamily="18" charset="0"/>
                        </a:rPr>
                        <a:t>+ Sử dụng công cụ, thiết bị hỗ trợ phù hợp.</a:t>
                      </a:r>
                    </a:p>
                    <a:p>
                      <a:pPr algn="just"/>
                      <a:r>
                        <a:rPr lang="vi-VN" sz="1600" dirty="0">
                          <a:effectLst/>
                          <a:latin typeface="Times New Roman" panose="02020603050405020304" pitchFamily="18" charset="0"/>
                          <a:cs typeface="Times New Roman" panose="02020603050405020304" pitchFamily="18" charset="0"/>
                        </a:rPr>
                        <a:t>+ Có sự sáng tạo, tạo được điểm nhấn cho nội dung trình bày.</a:t>
                      </a:r>
                    </a:p>
                    <a:p>
                      <a:pPr algn="just"/>
                      <a:r>
                        <a:rPr lang="vi-VN" sz="1600" b="1" dirty="0">
                          <a:effectLst/>
                          <a:latin typeface="Times New Roman" panose="02020603050405020304" pitchFamily="18" charset="0"/>
                          <a:cs typeface="Times New Roman" panose="02020603050405020304" pitchFamily="18" charset="0"/>
                        </a:rPr>
                        <a:t>- Tác phong, thái độ trình bày:</a:t>
                      </a:r>
                    </a:p>
                    <a:p>
                      <a:pPr algn="just"/>
                      <a:r>
                        <a:rPr lang="vi-VN" sz="1600" dirty="0">
                          <a:effectLst/>
                          <a:latin typeface="Times New Roman" panose="02020603050405020304" pitchFamily="18" charset="0"/>
                          <a:cs typeface="Times New Roman" panose="02020603050405020304" pitchFamily="18" charset="0"/>
                        </a:rPr>
                        <a:t>+ Phong thái tự tin, tôn trọng người nghe, sử dụng ngôn ngữ cơ thể sinh động, phù hợp.</a:t>
                      </a:r>
                    </a:p>
                    <a:p>
                      <a:pPr algn="just"/>
                      <a:r>
                        <a:rPr lang="vi-VN" sz="1600" dirty="0">
                          <a:effectLst/>
                          <a:latin typeface="Times New Roman" panose="02020603050405020304" pitchFamily="18" charset="0"/>
                          <a:cs typeface="Times New Roman" panose="02020603050405020304" pitchFamily="18" charset="0"/>
                        </a:rPr>
                        <a:t>+ Nói trôi chảy, mạch lạc, không bị ngắt quãng, hoặc không có những từ ngữ chêm xen (à, ờ, thì, mà, là,…).</a:t>
                      </a:r>
                    </a:p>
                    <a:p>
                      <a:pPr algn="just"/>
                      <a:r>
                        <a:rPr lang="vi-VN" sz="1600" dirty="0">
                          <a:effectLst/>
                          <a:latin typeface="Times New Roman" panose="02020603050405020304" pitchFamily="18" charset="0"/>
                          <a:cs typeface="Times New Roman" panose="02020603050405020304" pitchFamily="18" charset="0"/>
                        </a:rPr>
                        <a:t>+ Tốc độ nói vừa phải, có nhấn giọng ở những nội dung quan trọng.</a:t>
                      </a:r>
                    </a:p>
                    <a:p>
                      <a:pPr algn="just"/>
                      <a:r>
                        <a:rPr lang="vi-VN" sz="1600" dirty="0">
                          <a:effectLst/>
                          <a:latin typeface="Times New Roman" panose="02020603050405020304" pitchFamily="18" charset="0"/>
                          <a:cs typeface="Times New Roman" panose="02020603050405020304" pitchFamily="18" charset="0"/>
                        </a:rPr>
                        <a:t>+ Bảo đảm yêu cầu về thời gian trình bày.</a:t>
                      </a:r>
                      <a:endParaRPr lang="vi-VN" sz="1600" dirty="0">
                        <a:solidFill>
                          <a:srgbClr val="000000"/>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just"/>
                      <a:r>
                        <a:rPr lang="vi-VN" sz="1600" dirty="0">
                          <a:effectLst/>
                          <a:latin typeface="Times New Roman" panose="02020603050405020304" pitchFamily="18" charset="0"/>
                          <a:cs typeface="Times New Roman" panose="02020603050405020304" pitchFamily="18" charset="0"/>
                        </a:rPr>
                        <a:t>- Lắng nghe, xác định và ghi lại các thông tin chính của bài trình bày; những nội dung cần hỏi lại.</a:t>
                      </a:r>
                    </a:p>
                    <a:p>
                      <a:pPr algn="just"/>
                      <a:endParaRPr lang="en-US" sz="700" dirty="0">
                        <a:effectLst/>
                        <a:latin typeface="Times New Roman" panose="02020603050405020304" pitchFamily="18" charset="0"/>
                        <a:cs typeface="Times New Roman" panose="02020603050405020304" pitchFamily="18" charset="0"/>
                      </a:endParaRPr>
                    </a:p>
                    <a:p>
                      <a:pPr algn="just"/>
                      <a:r>
                        <a:rPr lang="vi-VN" sz="1600" dirty="0">
                          <a:effectLst/>
                          <a:latin typeface="Times New Roman" panose="02020603050405020304" pitchFamily="18" charset="0"/>
                          <a:cs typeface="Times New Roman" panose="02020603050405020304" pitchFamily="18" charset="0"/>
                        </a:rPr>
                        <a:t>- Thể hiện thái độ chú ý lắng nghe; sử dụng các yếu tố cử chỉ, nét mặt, ánh mắt để khích lệ người nói.</a:t>
                      </a:r>
                    </a:p>
                    <a:p>
                      <a:pPr algn="just"/>
                      <a:endParaRPr lang="en-US" sz="1000" dirty="0">
                        <a:effectLst/>
                        <a:latin typeface="Times New Roman" panose="02020603050405020304" pitchFamily="18" charset="0"/>
                        <a:cs typeface="Times New Roman" panose="02020603050405020304" pitchFamily="18" charset="0"/>
                      </a:endParaRPr>
                    </a:p>
                    <a:p>
                      <a:pPr algn="just"/>
                      <a:r>
                        <a:rPr lang="vi-VN" sz="1600" dirty="0">
                          <a:effectLst/>
                          <a:latin typeface="Times New Roman" panose="02020603050405020304" pitchFamily="18" charset="0"/>
                          <a:cs typeface="Times New Roman" panose="02020603050405020304" pitchFamily="18" charset="0"/>
                        </a:rPr>
                        <a:t>- Hỏi lại những điểm chưa rõ (nếu cần); có thể trao đổi thêm quan điểm cá nhân về nội dung của bài trình bày.</a:t>
                      </a:r>
                      <a:endParaRPr lang="vi-VN" sz="1600" dirty="0">
                        <a:solidFill>
                          <a:srgbClr val="000000"/>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362097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2223</TotalTime>
  <Words>948</Words>
  <Application>Microsoft Macintosh PowerPoint</Application>
  <PresentationFormat>On-screen Show (16:9)</PresentationFormat>
  <Paragraphs>73</Paragraphs>
  <Slides>12</Slides>
  <Notes>12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12</vt:i4>
      </vt:variant>
    </vt:vector>
  </HeadingPairs>
  <TitlesOfParts>
    <vt:vector size="17" baseType="lpstr">
      <vt:lpstr>Arial</vt:lpstr>
      <vt:lpstr>Calibri</vt:lpstr>
      <vt:lpstr>Times New Roman</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PHAM DINH HOAN</cp:lastModifiedBy>
  <cp:revision>325</cp:revision>
  <dcterms:created xsi:type="dcterms:W3CDTF">2021-08-20T08:52:06Z</dcterms:created>
  <dcterms:modified xsi:type="dcterms:W3CDTF">2023-11-22T04:59:24Z</dcterms:modified>
</cp:coreProperties>
</file>