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98" r:id="rId3"/>
    <p:sldId id="270" r:id="rId4"/>
    <p:sldId id="274" r:id="rId5"/>
    <p:sldId id="281" r:id="rId6"/>
    <p:sldId id="275" r:id="rId7"/>
    <p:sldId id="276" r:id="rId8"/>
    <p:sldId id="273" r:id="rId9"/>
    <p:sldId id="277" r:id="rId10"/>
    <p:sldId id="283" r:id="rId11"/>
    <p:sldId id="282" r:id="rId12"/>
    <p:sldId id="284" r:id="rId13"/>
    <p:sldId id="285" r:id="rId14"/>
    <p:sldId id="286" r:id="rId15"/>
    <p:sldId id="287" r:id="rId16"/>
    <p:sldId id="288" r:id="rId17"/>
    <p:sldId id="289" r:id="rId18"/>
    <p:sldId id="271" r:id="rId19"/>
    <p:sldId id="290" r:id="rId20"/>
    <p:sldId id="291" r:id="rId21"/>
    <p:sldId id="269" r:id="rId22"/>
    <p:sldId id="292" r:id="rId23"/>
    <p:sldId id="294" r:id="rId24"/>
    <p:sldId id="300" r:id="rId25"/>
    <p:sldId id="296" r:id="rId26"/>
  </p:sldIdLst>
  <p:sldSz cx="18288000" cy="10287000"/>
  <p:notesSz cx="6858000" cy="9144000"/>
  <p:embeddedFontLst>
    <p:embeddedFont>
      <p:font typeface="#9Slide05 FS Blonde Script" panose="03000503000000000000" pitchFamily="49" charset="77"/>
      <p:italic r:id="rId28"/>
    </p:embeddedFont>
    <p:embeddedFont>
      <p:font typeface="Calibri" panose="020F0502020204030204" pitchFamily="34" charset="0"/>
      <p:regular r:id="rId29"/>
      <p:bold r:id="rId30"/>
      <p:italic r:id="rId31"/>
      <p:boldItalic r:id="rId32"/>
    </p:embeddedFont>
    <p:embeddedFont>
      <p:font typeface="GungsuhChe" panose="02030609000101010101" pitchFamily="49" charset="-127"/>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11" autoAdjust="0"/>
    <p:restoredTop sz="94656" autoAdjust="0"/>
  </p:normalViewPr>
  <p:slideViewPr>
    <p:cSldViewPr>
      <p:cViewPr varScale="1">
        <p:scale>
          <a:sx n="71" d="100"/>
          <a:sy n="71" d="100"/>
        </p:scale>
        <p:origin x="304"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B854B-35CC-4615-994C-01AFD36D236C}" type="datetimeFigureOut">
              <a:rPr lang="en-US" smtClean="0"/>
              <a:t>10/4/23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252E5-28D1-4ECA-90EB-274C871F6B29}" type="slidenum">
              <a:rPr lang="en-US" smtClean="0"/>
              <a:t>‹#›</a:t>
            </a:fld>
            <a:endParaRPr lang="en-US"/>
          </a:p>
        </p:txBody>
      </p:sp>
    </p:spTree>
    <p:extLst>
      <p:ext uri="{BB962C8B-B14F-4D97-AF65-F5344CB8AC3E}">
        <p14:creationId xmlns:p14="http://schemas.microsoft.com/office/powerpoint/2010/main" val="27296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a:t>
            </a:fld>
            <a:endParaRPr lang="en-US"/>
          </a:p>
        </p:txBody>
      </p:sp>
    </p:spTree>
    <p:extLst>
      <p:ext uri="{BB962C8B-B14F-4D97-AF65-F5344CB8AC3E}">
        <p14:creationId xmlns:p14="http://schemas.microsoft.com/office/powerpoint/2010/main" val="22344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5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11</a:t>
            </a:fld>
            <a:endParaRPr lang="en-US"/>
          </a:p>
        </p:txBody>
      </p:sp>
    </p:spTree>
    <p:extLst>
      <p:ext uri="{BB962C8B-B14F-4D97-AF65-F5344CB8AC3E}">
        <p14:creationId xmlns:p14="http://schemas.microsoft.com/office/powerpoint/2010/main" val="2630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12</a:t>
            </a:fld>
            <a:endParaRPr lang="en-US"/>
          </a:p>
        </p:txBody>
      </p:sp>
    </p:spTree>
    <p:extLst>
      <p:ext uri="{BB962C8B-B14F-4D97-AF65-F5344CB8AC3E}">
        <p14:creationId xmlns:p14="http://schemas.microsoft.com/office/powerpoint/2010/main" val="299998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13</a:t>
            </a:fld>
            <a:endParaRPr lang="en-US"/>
          </a:p>
        </p:txBody>
      </p:sp>
    </p:spTree>
    <p:extLst>
      <p:ext uri="{BB962C8B-B14F-4D97-AF65-F5344CB8AC3E}">
        <p14:creationId xmlns:p14="http://schemas.microsoft.com/office/powerpoint/2010/main" val="176515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14</a:t>
            </a:fld>
            <a:endParaRPr lang="en-US"/>
          </a:p>
        </p:txBody>
      </p:sp>
    </p:spTree>
    <p:extLst>
      <p:ext uri="{BB962C8B-B14F-4D97-AF65-F5344CB8AC3E}">
        <p14:creationId xmlns:p14="http://schemas.microsoft.com/office/powerpoint/2010/main" val="274996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15</a:t>
            </a:fld>
            <a:endParaRPr lang="en-US"/>
          </a:p>
        </p:txBody>
      </p:sp>
    </p:spTree>
    <p:extLst>
      <p:ext uri="{BB962C8B-B14F-4D97-AF65-F5344CB8AC3E}">
        <p14:creationId xmlns:p14="http://schemas.microsoft.com/office/powerpoint/2010/main" val="2752488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16</a:t>
            </a:fld>
            <a:endParaRPr lang="en-US"/>
          </a:p>
        </p:txBody>
      </p:sp>
    </p:spTree>
    <p:extLst>
      <p:ext uri="{BB962C8B-B14F-4D97-AF65-F5344CB8AC3E}">
        <p14:creationId xmlns:p14="http://schemas.microsoft.com/office/powerpoint/2010/main" val="293270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17</a:t>
            </a:fld>
            <a:endParaRPr lang="en-US"/>
          </a:p>
        </p:txBody>
      </p:sp>
    </p:spTree>
    <p:extLst>
      <p:ext uri="{BB962C8B-B14F-4D97-AF65-F5344CB8AC3E}">
        <p14:creationId xmlns:p14="http://schemas.microsoft.com/office/powerpoint/2010/main" val="8746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18</a:t>
            </a:fld>
            <a:endParaRPr lang="en-US"/>
          </a:p>
        </p:txBody>
      </p:sp>
    </p:spTree>
    <p:extLst>
      <p:ext uri="{BB962C8B-B14F-4D97-AF65-F5344CB8AC3E}">
        <p14:creationId xmlns:p14="http://schemas.microsoft.com/office/powerpoint/2010/main" val="158467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19</a:t>
            </a:fld>
            <a:endParaRPr lang="en-US"/>
          </a:p>
        </p:txBody>
      </p:sp>
    </p:spTree>
    <p:extLst>
      <p:ext uri="{BB962C8B-B14F-4D97-AF65-F5344CB8AC3E}">
        <p14:creationId xmlns:p14="http://schemas.microsoft.com/office/powerpoint/2010/main" val="6570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11267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20</a:t>
            </a:fld>
            <a:endParaRPr lang="en-US"/>
          </a:p>
        </p:txBody>
      </p:sp>
    </p:spTree>
    <p:extLst>
      <p:ext uri="{BB962C8B-B14F-4D97-AF65-F5344CB8AC3E}">
        <p14:creationId xmlns:p14="http://schemas.microsoft.com/office/powerpoint/2010/main" val="2105408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21</a:t>
            </a:fld>
            <a:endParaRPr lang="en-US"/>
          </a:p>
        </p:txBody>
      </p:sp>
    </p:spTree>
    <p:extLst>
      <p:ext uri="{BB962C8B-B14F-4D97-AF65-F5344CB8AC3E}">
        <p14:creationId xmlns:p14="http://schemas.microsoft.com/office/powerpoint/2010/main" val="100751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22</a:t>
            </a:fld>
            <a:endParaRPr lang="en-US"/>
          </a:p>
        </p:txBody>
      </p:sp>
    </p:spTree>
    <p:extLst>
      <p:ext uri="{BB962C8B-B14F-4D97-AF65-F5344CB8AC3E}">
        <p14:creationId xmlns:p14="http://schemas.microsoft.com/office/powerpoint/2010/main" val="438173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23</a:t>
            </a:fld>
            <a:endParaRPr lang="en-US"/>
          </a:p>
        </p:txBody>
      </p:sp>
    </p:spTree>
    <p:extLst>
      <p:ext uri="{BB962C8B-B14F-4D97-AF65-F5344CB8AC3E}">
        <p14:creationId xmlns:p14="http://schemas.microsoft.com/office/powerpoint/2010/main" val="26797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182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25</a:t>
            </a:fld>
            <a:endParaRPr lang="en-US"/>
          </a:p>
        </p:txBody>
      </p:sp>
    </p:spTree>
    <p:extLst>
      <p:ext uri="{BB962C8B-B14F-4D97-AF65-F5344CB8AC3E}">
        <p14:creationId xmlns:p14="http://schemas.microsoft.com/office/powerpoint/2010/main" val="238377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3</a:t>
            </a:fld>
            <a:endParaRPr lang="en-US"/>
          </a:p>
        </p:txBody>
      </p:sp>
    </p:spTree>
    <p:extLst>
      <p:ext uri="{BB962C8B-B14F-4D97-AF65-F5344CB8AC3E}">
        <p14:creationId xmlns:p14="http://schemas.microsoft.com/office/powerpoint/2010/main" val="25039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4</a:t>
            </a:fld>
            <a:endParaRPr lang="en-US"/>
          </a:p>
        </p:txBody>
      </p:sp>
    </p:spTree>
    <p:extLst>
      <p:ext uri="{BB962C8B-B14F-4D97-AF65-F5344CB8AC3E}">
        <p14:creationId xmlns:p14="http://schemas.microsoft.com/office/powerpoint/2010/main" val="356229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5</a:t>
            </a:fld>
            <a:endParaRPr lang="en-US"/>
          </a:p>
        </p:txBody>
      </p:sp>
    </p:spTree>
    <p:extLst>
      <p:ext uri="{BB962C8B-B14F-4D97-AF65-F5344CB8AC3E}">
        <p14:creationId xmlns:p14="http://schemas.microsoft.com/office/powerpoint/2010/main" val="157273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6</a:t>
            </a:fld>
            <a:endParaRPr lang="en-US"/>
          </a:p>
        </p:txBody>
      </p:sp>
    </p:spTree>
    <p:extLst>
      <p:ext uri="{BB962C8B-B14F-4D97-AF65-F5344CB8AC3E}">
        <p14:creationId xmlns:p14="http://schemas.microsoft.com/office/powerpoint/2010/main" val="2303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7</a:t>
            </a:fld>
            <a:endParaRPr lang="en-US"/>
          </a:p>
        </p:txBody>
      </p:sp>
    </p:spTree>
    <p:extLst>
      <p:ext uri="{BB962C8B-B14F-4D97-AF65-F5344CB8AC3E}">
        <p14:creationId xmlns:p14="http://schemas.microsoft.com/office/powerpoint/2010/main" val="361254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8</a:t>
            </a:fld>
            <a:endParaRPr lang="en-US"/>
          </a:p>
        </p:txBody>
      </p:sp>
    </p:spTree>
    <p:extLst>
      <p:ext uri="{BB962C8B-B14F-4D97-AF65-F5344CB8AC3E}">
        <p14:creationId xmlns:p14="http://schemas.microsoft.com/office/powerpoint/2010/main" val="26374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9</a:t>
            </a:fld>
            <a:endParaRPr lang="en-US"/>
          </a:p>
        </p:txBody>
      </p:sp>
    </p:spTree>
    <p:extLst>
      <p:ext uri="{BB962C8B-B14F-4D97-AF65-F5344CB8AC3E}">
        <p14:creationId xmlns:p14="http://schemas.microsoft.com/office/powerpoint/2010/main" val="2874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sv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9.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0.sv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67.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6.png"/><Relationship Id="rId5" Type="http://schemas.openxmlformats.org/officeDocument/2006/relationships/image" Target="../media/image73.png"/><Relationship Id="rId15" Type="http://schemas.openxmlformats.org/officeDocument/2006/relationships/image" Target="../media/image60.sv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hdphoto" Target="../media/hdphoto2.wdp"/><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svg"/><Relationship Id="rId10" Type="http://schemas.openxmlformats.org/officeDocument/2006/relationships/image" Target="../media/image23.svg"/><Relationship Id="rId19" Type="http://schemas.openxmlformats.org/officeDocument/2006/relationships/image" Target="../media/image3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47.png"/><Relationship Id="rId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12.png"/><Relationship Id="rId4" Type="http://schemas.openxmlformats.org/officeDocument/2006/relationships/image" Target="../media/image50.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6000" r="100000">
                        <a14:backgroundMark x1="13417" y1="92167" x2="33583" y2="83500"/>
                        <a14:backgroundMark x1="20750" y1="98417" x2="80500" y2="97250"/>
                        <a14:backgroundMark x1="64917" y1="82583" x2="69583" y2="91083"/>
                      </a14:backgroundRemoval>
                    </a14:imgEffect>
                  </a14:imgLayer>
                </a14:imgProps>
              </a:ext>
            </a:extLst>
          </a:blip>
          <a:stretch>
            <a:fillRect/>
          </a:stretch>
        </p:blipFill>
        <p:spPr>
          <a:xfrm>
            <a:off x="9113520" y="0"/>
            <a:ext cx="10264140" cy="10264140"/>
          </a:xfrm>
          <a:prstGeom prst="rect">
            <a:avLst/>
          </a:prstGeom>
        </p:spPr>
      </p:pic>
      <p:pic>
        <p:nvPicPr>
          <p:cNvPr id="18" name="Picture 17"/>
          <p:cNvPicPr>
            <a:picLocks noChangeAspect="1"/>
          </p:cNvPicPr>
          <p:nvPr/>
        </p:nvPicPr>
        <p:blipFill>
          <a:blip r:embed="rId6"/>
          <a:stretch>
            <a:fillRect/>
          </a:stretch>
        </p:blipFill>
        <p:spPr>
          <a:xfrm>
            <a:off x="228600" y="22860"/>
            <a:ext cx="9931633" cy="5355668"/>
          </a:xfrm>
          <a:prstGeom prst="rect">
            <a:avLst/>
          </a:prstGeom>
        </p:spPr>
      </p:pic>
      <p:sp>
        <p:nvSpPr>
          <p:cNvPr id="19" name="TextBox 15"/>
          <p:cNvSpPr txBox="1"/>
          <p:nvPr/>
        </p:nvSpPr>
        <p:spPr>
          <a:xfrm>
            <a:off x="1077220" y="5411548"/>
            <a:ext cx="9362180" cy="3046988"/>
          </a:xfrm>
          <a:prstGeom prst="rect">
            <a:avLst/>
          </a:prstGeom>
        </p:spPr>
        <p:txBody>
          <a:bodyPr wrap="square" lIns="0" tIns="0" rIns="0" bIns="0" rtlCol="0" anchor="t">
            <a:spAutoFit/>
          </a:bodyPr>
          <a:lstStyle/>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Nếu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được</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5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để</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miêu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tả</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về</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mẹ</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em</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sẽ</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những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nào</a:t>
            </a:r>
            <a:r>
              <a:rPr lang="en-US" sz="4400" dirty="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Hãy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viết</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ra</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giấy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và</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gắn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lên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cây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nhé</a:t>
            </a:r>
            <a:r>
              <a:rPr lang="en-US" sz="4400" dirty="0">
                <a:solidFill>
                  <a:srgbClr val="271905"/>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80924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284095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pic>
        <p:nvPicPr>
          <p:cNvPr id="24" name="Picture 23"/>
          <p:cNvPicPr>
            <a:picLocks noChangeAspect="1"/>
          </p:cNvPicPr>
          <p:nvPr/>
        </p:nvPicPr>
        <p:blipFill>
          <a:blip r:embed="rId7"/>
          <a:stretch>
            <a:fillRect/>
          </a:stretch>
        </p:blipFill>
        <p:spPr>
          <a:xfrm>
            <a:off x="2667000" y="196375"/>
            <a:ext cx="12173859" cy="1539301"/>
          </a:xfrm>
          <a:prstGeom prst="rect">
            <a:avLst/>
          </a:prstGeom>
        </p:spPr>
      </p:pic>
      <p:pic>
        <p:nvPicPr>
          <p:cNvPr id="43" name="Picture 42"/>
          <p:cNvPicPr>
            <a:picLocks noChangeAspect="1"/>
          </p:cNvPicPr>
          <p:nvPr/>
        </p:nvPicPr>
        <p:blipFill>
          <a:blip r:embed="rId8"/>
          <a:stretch>
            <a:fillRect/>
          </a:stretch>
        </p:blipFill>
        <p:spPr>
          <a:xfrm>
            <a:off x="228600" y="2765147"/>
            <a:ext cx="9467909" cy="3700593"/>
          </a:xfrm>
          <a:prstGeom prst="rect">
            <a:avLst/>
          </a:prstGeom>
        </p:spPr>
      </p:pic>
      <p:sp>
        <p:nvSpPr>
          <p:cNvPr id="44" name="Rectangle 43"/>
          <p:cNvSpPr/>
          <p:nvPr/>
        </p:nvSpPr>
        <p:spPr>
          <a:xfrm>
            <a:off x="1893290" y="4914900"/>
            <a:ext cx="6595728" cy="1938992"/>
          </a:xfrm>
          <a:prstGeom prst="rect">
            <a:avLst/>
          </a:prstGeom>
        </p:spPr>
        <p:txBody>
          <a:bodyPr wrap="square">
            <a:spAutoFit/>
          </a:bodyPr>
          <a:lstStyle/>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Yêu</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cầu</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hoàn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PHT</a:t>
            </a:r>
          </a:p>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Thời</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gian</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a:solidFill>
                  <a:srgbClr val="222222"/>
                </a:solidFill>
                <a:latin typeface="Times New Roman" panose="02020603050405020304" pitchFamily="18" charset="0"/>
                <a:cs typeface="Times New Roman" panose="02020603050405020304" pitchFamily="18" charset="0"/>
              </a:rPr>
              <a:t>7 </a:t>
            </a:r>
            <a:r>
              <a:rPr lang="en-US" sz="4000" dirty="0" err="1">
                <a:solidFill>
                  <a:srgbClr val="222222"/>
                </a:solidFill>
                <a:latin typeface="Times New Roman" panose="02020603050405020304" pitchFamily="18" charset="0"/>
                <a:cs typeface="Times New Roman" panose="02020603050405020304" pitchFamily="18" charset="0"/>
              </a:rPr>
              <a:t>phút</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9"/>
          <a:srcRect l="30674" r="30673"/>
          <a:stretch/>
        </p:blipFill>
        <p:spPr>
          <a:xfrm>
            <a:off x="10567239" y="1707736"/>
            <a:ext cx="5791200" cy="8423564"/>
          </a:xfrm>
          <a:prstGeom prst="rect">
            <a:avLst/>
          </a:prstGeom>
        </p:spPr>
      </p:pic>
    </p:spTree>
    <p:extLst>
      <p:ext uri="{BB962C8B-B14F-4D97-AF65-F5344CB8AC3E}">
        <p14:creationId xmlns:p14="http://schemas.microsoft.com/office/powerpoint/2010/main" val="7256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9" name="Rectangle 28"/>
          <p:cNvSpPr/>
          <p:nvPr/>
        </p:nvSpPr>
        <p:spPr>
          <a:xfrm>
            <a:off x="948072" y="1943100"/>
            <a:ext cx="15611714" cy="8402300"/>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3/4, 4/3, 2/5</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(song-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phơi</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1 </a:t>
            </a:r>
            <a:r>
              <a:rPr lang="vi-VN" sz="4000" dirty="0">
                <a:latin typeface="Times New Roman" panose="02020603050405020304" pitchFamily="18" charset="0"/>
                <a:cs typeface="Times New Roman" panose="02020603050405020304" pitchFamily="18" charset="0"/>
              </a:rPr>
              <a:t>(khổ thơ đầu): bức tranh thiên nhiên “nắng mới”.</a:t>
            </a: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2 </a:t>
            </a:r>
            <a:r>
              <a:rPr lang="vi-VN" sz="4000" dirty="0">
                <a:latin typeface="Times New Roman" panose="02020603050405020304" pitchFamily="18" charset="0"/>
                <a:cs typeface="Times New Roman" panose="02020603050405020304" pitchFamily="18" charset="0"/>
              </a:rPr>
              <a:t>(khổ 2, 3): nỗi nhớ của nhân vật trữ tình.</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Nắng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mới</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Một hình ảnh gây ấn tượng, khơi nguồn cho cảm xúc của tác giả</a:t>
            </a:r>
          </a:p>
          <a:p>
            <a:pPr algn="just">
              <a:lnSpc>
                <a:spcPct val="150000"/>
              </a:lnSpc>
              <a:spcAft>
                <a:spcPts val="0"/>
              </a:spcAft>
            </a:pPr>
            <a:endParaRPr lang="en-US" sz="4000" dirty="0">
              <a:latin typeface="Times New Roman" panose="02020603050405020304" pitchFamily="18" charset="0"/>
              <a:cs typeface="Times New Roman" panose="02020603050405020304" pitchFamily="18" charset="0"/>
            </a:endParaRPr>
          </a:p>
        </p:txBody>
      </p:sp>
      <p:pic>
        <p:nvPicPr>
          <p:cNvPr id="30" name="Picture 3"/>
          <p:cNvPicPr>
            <a:picLocks noChangeAspect="1"/>
          </p:cNvPicPr>
          <p:nvPr/>
        </p:nvPicPr>
        <p:blipFill>
          <a:blip r:embed="rId8"/>
          <a:srcRect/>
          <a:stretch>
            <a:fillRect/>
          </a:stretch>
        </p:blipFill>
        <p:spPr>
          <a:xfrm>
            <a:off x="10406754" y="-38100"/>
            <a:ext cx="8868209" cy="8269605"/>
          </a:xfrm>
          <a:prstGeom prst="rect">
            <a:avLst/>
          </a:prstGeom>
        </p:spPr>
      </p:pic>
    </p:spTree>
    <p:extLst>
      <p:ext uri="{BB962C8B-B14F-4D97-AF65-F5344CB8AC3E}">
        <p14:creationId xmlns:p14="http://schemas.microsoft.com/office/powerpoint/2010/main" val="33033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circle(in)">
                                      <p:cBhvr>
                                        <p:cTn id="22" dur="20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fade">
                                      <p:cBhvr>
                                        <p:cTn id="27" dur="1000"/>
                                        <p:tgtEl>
                                          <p:spTgt spid="29">
                                            <p:txEl>
                                              <p:pRg st="4" end="4"/>
                                            </p:txEl>
                                          </p:spTgt>
                                        </p:tgtEl>
                                      </p:cBhvr>
                                    </p:animEffect>
                                    <p:anim calcmode="lin" valueType="num">
                                      <p:cBhvr>
                                        <p:cTn id="28"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fade">
                                      <p:cBhvr>
                                        <p:cTn id="32" dur="1000"/>
                                        <p:tgtEl>
                                          <p:spTgt spid="29">
                                            <p:txEl>
                                              <p:pRg st="5" end="5"/>
                                            </p:txEl>
                                          </p:spTgt>
                                        </p:tgtEl>
                                      </p:cBhvr>
                                    </p:animEffect>
                                    <p:anim calcmode="lin" valueType="num">
                                      <p:cBhvr>
                                        <p:cTn id="33"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xEl>
                                              <p:pRg st="6" end="6"/>
                                            </p:txEl>
                                          </p:spTgt>
                                        </p:tgtEl>
                                        <p:attrNameLst>
                                          <p:attrName>style.visibility</p:attrName>
                                        </p:attrNameLst>
                                      </p:cBhvr>
                                      <p:to>
                                        <p:strVal val="visible"/>
                                      </p:to>
                                    </p:set>
                                    <p:animEffect transition="in" filter="barn(inVertical)">
                                      <p:cBhvr>
                                        <p:cTn id="39"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 name="Rectangle 1"/>
          <p:cNvSpPr/>
          <p:nvPr/>
        </p:nvSpPr>
        <p:spPr>
          <a:xfrm>
            <a:off x="1066800" y="2171700"/>
            <a:ext cx="15544800" cy="5940088"/>
          </a:xfrm>
          <a:prstGeom prst="rect">
            <a:avLst/>
          </a:prstGeom>
        </p:spPr>
        <p:txBody>
          <a:bodyPr wrap="square">
            <a:spAutoFit/>
          </a:bodyPr>
          <a:lstStyle/>
          <a:p>
            <a:pPr algn="just"/>
            <a:r>
              <a:rPr lang="vi-VN" sz="4400" b="1" dirty="0">
                <a:solidFill>
                  <a:srgbClr val="333333"/>
                </a:solidFill>
                <a:latin typeface="+mj-lt"/>
              </a:rPr>
              <a:t>- Mạch cảm xúc:</a:t>
            </a: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2400" dirty="0">
              <a:solidFill>
                <a:srgbClr val="333333"/>
              </a:solidFill>
              <a:latin typeface="+mj-lt"/>
            </a:endParaRPr>
          </a:p>
          <a:p>
            <a:pPr algn="just"/>
            <a:r>
              <a:rPr lang="vi-VN" sz="4400" dirty="0">
                <a:solidFill>
                  <a:srgbClr val="333333"/>
                </a:solidFill>
                <a:latin typeface="+mj-lt"/>
              </a:rPr>
              <a:t>- </a:t>
            </a:r>
            <a:r>
              <a:rPr lang="vi-VN" sz="4400" b="1" dirty="0">
                <a:solidFill>
                  <a:srgbClr val="333333"/>
                </a:solidFill>
                <a:latin typeface="+mj-lt"/>
              </a:rPr>
              <a:t>Cảm hứng chủ đạo</a:t>
            </a:r>
            <a:r>
              <a:rPr lang="en-US" sz="4400" b="1" dirty="0">
                <a:solidFill>
                  <a:srgbClr val="333333"/>
                </a:solidFill>
                <a:latin typeface="+mj-lt"/>
              </a:rPr>
              <a:t>: </a:t>
            </a:r>
            <a:r>
              <a:rPr lang="vi-VN" sz="4400" b="1">
                <a:solidFill>
                  <a:srgbClr val="333333"/>
                </a:solidFill>
                <a:latin typeface="+mj-lt"/>
              </a:rPr>
              <a:t> </a:t>
            </a:r>
            <a:r>
              <a:rPr lang="vi-VN" sz="4400">
                <a:solidFill>
                  <a:srgbClr val="333333"/>
                </a:solidFill>
                <a:latin typeface="+mj-lt"/>
              </a:rPr>
              <a:t>nỗi </a:t>
            </a:r>
            <a:r>
              <a:rPr lang="vi-VN" sz="4400" dirty="0">
                <a:solidFill>
                  <a:srgbClr val="333333"/>
                </a:solidFill>
                <a:latin typeface="+mj-lt"/>
              </a:rPr>
              <a:t>nhớ về người mẹ đã đi xa.</a:t>
            </a:r>
            <a:endParaRPr lang="vi-VN" sz="4400" b="0" i="0" dirty="0">
              <a:solidFill>
                <a:srgbClr val="333333"/>
              </a:solidFill>
              <a:effectLst/>
              <a:latin typeface="+mj-lt"/>
            </a:endParaRPr>
          </a:p>
        </p:txBody>
      </p:sp>
      <p:pic>
        <p:nvPicPr>
          <p:cNvPr id="7"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 y="3055538"/>
            <a:ext cx="4876800" cy="3339962"/>
          </a:xfrm>
          <a:prstGeom prst="rect">
            <a:avLst/>
          </a:prstGeom>
        </p:spPr>
      </p:pic>
      <p:pic>
        <p:nvPicPr>
          <p:cNvPr id="9"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05600" y="3055538"/>
            <a:ext cx="4876800" cy="3339962"/>
          </a:xfrm>
          <a:prstGeom prst="rect">
            <a:avLst/>
          </a:prstGeom>
        </p:spPr>
      </p:pic>
      <p:pic>
        <p:nvPicPr>
          <p:cNvPr id="10"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9600" y="2818454"/>
            <a:ext cx="4876800" cy="3339962"/>
          </a:xfrm>
          <a:prstGeom prst="rect">
            <a:avLst/>
          </a:prstGeom>
        </p:spPr>
      </p:pic>
      <p:sp>
        <p:nvSpPr>
          <p:cNvPr id="6" name="Rectangle 5"/>
          <p:cNvSpPr/>
          <p:nvPr/>
        </p:nvSpPr>
        <p:spPr>
          <a:xfrm>
            <a:off x="1638300" y="3606492"/>
            <a:ext cx="4343400" cy="2123658"/>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1: </a:t>
            </a:r>
            <a:r>
              <a:rPr lang="vi-VN" sz="4400" dirty="0">
                <a:solidFill>
                  <a:srgbClr val="333333"/>
                </a:solidFill>
                <a:latin typeface="Times New Roman" panose="02020603050405020304" pitchFamily="18" charset="0"/>
                <a:cs typeface="Times New Roman" panose="02020603050405020304" pitchFamily="18" charset="0"/>
              </a:rPr>
              <a:t>Hoàn cảnh nảy sinh nỗi nhớ mẹ.</a:t>
            </a:r>
          </a:p>
        </p:txBody>
      </p:sp>
      <p:sp>
        <p:nvSpPr>
          <p:cNvPr id="12" name="Rectangle 11"/>
          <p:cNvSpPr/>
          <p:nvPr/>
        </p:nvSpPr>
        <p:spPr>
          <a:xfrm>
            <a:off x="7010400" y="3606492"/>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2: </a:t>
            </a:r>
            <a:r>
              <a:rPr lang="vi-VN" sz="4400" dirty="0">
                <a:solidFill>
                  <a:srgbClr val="333333"/>
                </a:solidFill>
                <a:latin typeface="Times New Roman" panose="02020603050405020304" pitchFamily="18" charset="0"/>
                <a:cs typeface="Times New Roman" panose="02020603050405020304" pitchFamily="18" charset="0"/>
              </a:rPr>
              <a:t>Nỗi nhớ mẹ và hình ảnh người mẹ trong quá khứ.</a:t>
            </a:r>
          </a:p>
        </p:txBody>
      </p:sp>
      <p:sp>
        <p:nvSpPr>
          <p:cNvPr id="13" name="Rectangle 12"/>
          <p:cNvSpPr/>
          <p:nvPr/>
        </p:nvSpPr>
        <p:spPr>
          <a:xfrm>
            <a:off x="12199620" y="3547506"/>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3</a:t>
            </a:r>
            <a:r>
              <a:rPr lang="vi-VN" sz="4400" dirty="0">
                <a:solidFill>
                  <a:srgbClr val="333333"/>
                </a:solidFill>
                <a:latin typeface="Times New Roman" panose="02020603050405020304" pitchFamily="18" charset="0"/>
                <a:cs typeface="Times New Roman" panose="02020603050405020304" pitchFamily="18" charset="0"/>
              </a:rPr>
              <a:t>: Hình ảnh của mẹ trong ký ức người con.</a:t>
            </a:r>
          </a:p>
          <a:p>
            <a:pPr algn="just"/>
            <a:endParaRPr lang="en-US"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80">
                                          <p:stCondLst>
                                            <p:cond delay="0"/>
                                          </p:stCondLst>
                                        </p:cTn>
                                        <p:tgtEl>
                                          <p:spTgt spid="13"/>
                                        </p:tgtEl>
                                      </p:cBhvr>
                                    </p:animEffect>
                                    <p:anim calcmode="lin" valueType="num">
                                      <p:cBhvr>
                                        <p:cTn id="7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4" dur="26">
                                          <p:stCondLst>
                                            <p:cond delay="650"/>
                                          </p:stCondLst>
                                        </p:cTn>
                                        <p:tgtEl>
                                          <p:spTgt spid="13"/>
                                        </p:tgtEl>
                                      </p:cBhvr>
                                      <p:to x="100000" y="60000"/>
                                    </p:animScale>
                                    <p:animScale>
                                      <p:cBhvr>
                                        <p:cTn id="85" dur="166" decel="50000">
                                          <p:stCondLst>
                                            <p:cond delay="676"/>
                                          </p:stCondLst>
                                        </p:cTn>
                                        <p:tgtEl>
                                          <p:spTgt spid="13"/>
                                        </p:tgtEl>
                                      </p:cBhvr>
                                      <p:to x="100000" y="100000"/>
                                    </p:animScale>
                                    <p:animScale>
                                      <p:cBhvr>
                                        <p:cTn id="86" dur="26">
                                          <p:stCondLst>
                                            <p:cond delay="1312"/>
                                          </p:stCondLst>
                                        </p:cTn>
                                        <p:tgtEl>
                                          <p:spTgt spid="13"/>
                                        </p:tgtEl>
                                      </p:cBhvr>
                                      <p:to x="100000" y="80000"/>
                                    </p:animScale>
                                    <p:animScale>
                                      <p:cBhvr>
                                        <p:cTn id="87" dur="166" decel="50000">
                                          <p:stCondLst>
                                            <p:cond delay="1338"/>
                                          </p:stCondLst>
                                        </p:cTn>
                                        <p:tgtEl>
                                          <p:spTgt spid="13"/>
                                        </p:tgtEl>
                                      </p:cBhvr>
                                      <p:to x="100000" y="100000"/>
                                    </p:animScale>
                                    <p:animScale>
                                      <p:cBhvr>
                                        <p:cTn id="88" dur="26">
                                          <p:stCondLst>
                                            <p:cond delay="1642"/>
                                          </p:stCondLst>
                                        </p:cTn>
                                        <p:tgtEl>
                                          <p:spTgt spid="13"/>
                                        </p:tgtEl>
                                      </p:cBhvr>
                                      <p:to x="100000" y="90000"/>
                                    </p:animScale>
                                    <p:animScale>
                                      <p:cBhvr>
                                        <p:cTn id="89" dur="166" decel="50000">
                                          <p:stCondLst>
                                            <p:cond delay="1668"/>
                                          </p:stCondLst>
                                        </p:cTn>
                                        <p:tgtEl>
                                          <p:spTgt spid="13"/>
                                        </p:tgtEl>
                                      </p:cBhvr>
                                      <p:to x="100000" y="100000"/>
                                    </p:animScale>
                                    <p:animScale>
                                      <p:cBhvr>
                                        <p:cTn id="90" dur="26">
                                          <p:stCondLst>
                                            <p:cond delay="1808"/>
                                          </p:stCondLst>
                                        </p:cTn>
                                        <p:tgtEl>
                                          <p:spTgt spid="13"/>
                                        </p:tgtEl>
                                      </p:cBhvr>
                                      <p:to x="100000" y="95000"/>
                                    </p:animScale>
                                    <p:animScale>
                                      <p:cBhvr>
                                        <p:cTn id="91" dur="166" decel="50000">
                                          <p:stCondLst>
                                            <p:cond delay="1834"/>
                                          </p:stCondLst>
                                        </p:cTn>
                                        <p:tgtEl>
                                          <p:spTgt spid="13"/>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down)">
                                      <p:cBhvr>
                                        <p:cTn id="94" dur="580">
                                          <p:stCondLst>
                                            <p:cond delay="0"/>
                                          </p:stCondLst>
                                        </p:cTn>
                                        <p:tgtEl>
                                          <p:spTgt spid="10"/>
                                        </p:tgtEl>
                                      </p:cBhvr>
                                    </p:animEffect>
                                    <p:anim calcmode="lin" valueType="num">
                                      <p:cBhvr>
                                        <p:cTn id="9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0" dur="26">
                                          <p:stCondLst>
                                            <p:cond delay="650"/>
                                          </p:stCondLst>
                                        </p:cTn>
                                        <p:tgtEl>
                                          <p:spTgt spid="10"/>
                                        </p:tgtEl>
                                      </p:cBhvr>
                                      <p:to x="100000" y="60000"/>
                                    </p:animScale>
                                    <p:animScale>
                                      <p:cBhvr>
                                        <p:cTn id="101" dur="166" decel="50000">
                                          <p:stCondLst>
                                            <p:cond delay="676"/>
                                          </p:stCondLst>
                                        </p:cTn>
                                        <p:tgtEl>
                                          <p:spTgt spid="10"/>
                                        </p:tgtEl>
                                      </p:cBhvr>
                                      <p:to x="100000" y="100000"/>
                                    </p:animScale>
                                    <p:animScale>
                                      <p:cBhvr>
                                        <p:cTn id="102" dur="26">
                                          <p:stCondLst>
                                            <p:cond delay="1312"/>
                                          </p:stCondLst>
                                        </p:cTn>
                                        <p:tgtEl>
                                          <p:spTgt spid="10"/>
                                        </p:tgtEl>
                                      </p:cBhvr>
                                      <p:to x="100000" y="80000"/>
                                    </p:animScale>
                                    <p:animScale>
                                      <p:cBhvr>
                                        <p:cTn id="103" dur="166" decel="50000">
                                          <p:stCondLst>
                                            <p:cond delay="1338"/>
                                          </p:stCondLst>
                                        </p:cTn>
                                        <p:tgtEl>
                                          <p:spTgt spid="10"/>
                                        </p:tgtEl>
                                      </p:cBhvr>
                                      <p:to x="100000" y="100000"/>
                                    </p:animScale>
                                    <p:animScale>
                                      <p:cBhvr>
                                        <p:cTn id="104" dur="26">
                                          <p:stCondLst>
                                            <p:cond delay="1642"/>
                                          </p:stCondLst>
                                        </p:cTn>
                                        <p:tgtEl>
                                          <p:spTgt spid="10"/>
                                        </p:tgtEl>
                                      </p:cBhvr>
                                      <p:to x="100000" y="90000"/>
                                    </p:animScale>
                                    <p:animScale>
                                      <p:cBhvr>
                                        <p:cTn id="105" dur="166" decel="50000">
                                          <p:stCondLst>
                                            <p:cond delay="1668"/>
                                          </p:stCondLst>
                                        </p:cTn>
                                        <p:tgtEl>
                                          <p:spTgt spid="10"/>
                                        </p:tgtEl>
                                      </p:cBhvr>
                                      <p:to x="100000" y="100000"/>
                                    </p:animScale>
                                    <p:animScale>
                                      <p:cBhvr>
                                        <p:cTn id="106" dur="26">
                                          <p:stCondLst>
                                            <p:cond delay="1808"/>
                                          </p:stCondLst>
                                        </p:cTn>
                                        <p:tgtEl>
                                          <p:spTgt spid="10"/>
                                        </p:tgtEl>
                                      </p:cBhvr>
                                      <p:to x="100000" y="95000"/>
                                    </p:animScale>
                                    <p:animScale>
                                      <p:cBhvr>
                                        <p:cTn id="107" dur="166" decel="50000">
                                          <p:stCondLst>
                                            <p:cond delay="1834"/>
                                          </p:stCondLst>
                                        </p:cTn>
                                        <p:tgtEl>
                                          <p:spTgt spid="1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xEl>
                                              <p:pRg st="8" end="8"/>
                                            </p:txEl>
                                          </p:spTgt>
                                        </p:tgtEl>
                                        <p:attrNameLst>
                                          <p:attrName>style.visibility</p:attrName>
                                        </p:attrNameLst>
                                      </p:cBhvr>
                                      <p:to>
                                        <p:strVal val="visible"/>
                                      </p:to>
                                    </p:set>
                                    <p:animEffect transition="in" filter="barn(inVertical)">
                                      <p:cBhvr>
                                        <p:cTn id="1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7600" y="419100"/>
            <a:ext cx="8303472" cy="1670449"/>
          </a:xfrm>
          <a:prstGeom prst="rect">
            <a:avLst/>
          </a:prstGeom>
        </p:spPr>
      </p:pic>
      <p:sp>
        <p:nvSpPr>
          <p:cNvPr id="5" name="Rectangle 4"/>
          <p:cNvSpPr/>
          <p:nvPr/>
        </p:nvSpPr>
        <p:spPr>
          <a:xfrm>
            <a:off x="762000" y="3406982"/>
            <a:ext cx="16383000" cy="4154984"/>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Thời điểm: </a:t>
            </a:r>
            <a:r>
              <a:rPr lang="vi-VN" sz="4400" dirty="0">
                <a:solidFill>
                  <a:srgbClr val="333333"/>
                </a:solidFill>
                <a:latin typeface="Times New Roman" panose="02020603050405020304" pitchFamily="18" charset="0"/>
                <a:cs typeface="Times New Roman" panose="02020603050405020304" pitchFamily="18" charset="0"/>
              </a:rPr>
              <a:t>mỗi lần, những ngày không, lúc người còn sống.</a:t>
            </a:r>
          </a:p>
          <a:p>
            <a:pPr algn="just"/>
            <a:r>
              <a:rPr lang="vi-VN" sz="4400" b="1" dirty="0">
                <a:solidFill>
                  <a:srgbClr val="333333"/>
                </a:solidFill>
                <a:latin typeface="Times New Roman" panose="02020603050405020304" pitchFamily="18" charset="0"/>
                <a:cs typeface="Times New Roman" panose="02020603050405020304" pitchFamily="18" charset="0"/>
              </a:rPr>
              <a:t>- Hình ảnh: </a:t>
            </a:r>
            <a:r>
              <a:rPr lang="en-US" sz="4400" dirty="0" err="1">
                <a:solidFill>
                  <a:srgbClr val="333333"/>
                </a:solidFill>
                <a:latin typeface="Times New Roman" panose="02020603050405020304" pitchFamily="18" charset="0"/>
                <a:cs typeface="Times New Roman" panose="02020603050405020304" pitchFamily="18" charset="0"/>
              </a:rPr>
              <a:t>làng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quê</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trưa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Nam</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Âm thanh</a:t>
            </a:r>
            <a:r>
              <a:rPr lang="vi-VN"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vi-VN" sz="4400" dirty="0">
                <a:solidFill>
                  <a:srgbClr val="333333"/>
                </a:solidFill>
                <a:latin typeface="Times New Roman" panose="02020603050405020304" pitchFamily="18" charset="0"/>
                <a:cs typeface="Times New Roman" panose="02020603050405020304" pitchFamily="18" charset="0"/>
              </a:rPr>
              <a:t>gà trưa “gáy não 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láy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Tâm trạng: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lòng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rượi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buồn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4"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Bức</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tranh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nắng</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mới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1) </a:t>
            </a:r>
          </a:p>
        </p:txBody>
      </p:sp>
      <p:pic>
        <p:nvPicPr>
          <p:cNvPr id="1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21"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5863" y="7587366"/>
            <a:ext cx="19507200" cy="3339962"/>
          </a:xfrm>
          <a:prstGeom prst="rect">
            <a:avLst/>
          </a:prstGeom>
        </p:spPr>
      </p:pic>
      <p:sp>
        <p:nvSpPr>
          <p:cNvPr id="22" name="TextBox 24"/>
          <p:cNvSpPr txBox="1"/>
          <p:nvPr/>
        </p:nvSpPr>
        <p:spPr>
          <a:xfrm>
            <a:off x="684636" y="8269687"/>
            <a:ext cx="17069964" cy="1477328"/>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ùa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nắng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xúc</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dĩ</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vãng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nhòa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9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7053" y="-450934"/>
            <a:ext cx="3934308" cy="30736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0496" y="7810500"/>
            <a:ext cx="3233554" cy="383994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58060" y="943197"/>
            <a:ext cx="4184786" cy="2328263"/>
          </a:xfrm>
          <a:prstGeom prst="rect">
            <a:avLst/>
          </a:prstGeom>
        </p:spPr>
      </p:pic>
      <p:pic>
        <p:nvPicPr>
          <p:cNvPr id="11" name="Picture 10"/>
          <p:cNvPicPr>
            <a:picLocks noChangeAspect="1"/>
          </p:cNvPicPr>
          <p:nvPr/>
        </p:nvPicPr>
        <p:blipFill>
          <a:blip r:embed="rId9"/>
          <a:stretch>
            <a:fillRect/>
          </a:stretch>
        </p:blipFill>
        <p:spPr>
          <a:xfrm>
            <a:off x="3657600" y="419100"/>
            <a:ext cx="8303472" cy="1670449"/>
          </a:xfrm>
          <a:prstGeom prst="rect">
            <a:avLst/>
          </a:prstGeom>
        </p:spPr>
      </p:pic>
      <p:sp>
        <p:nvSpPr>
          <p:cNvPr id="12"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p:txBody>
      </p:sp>
      <p:pic>
        <p:nvPicPr>
          <p:cNvPr id="13" name="Picture 12"/>
          <p:cNvPicPr>
            <a:picLocks noChangeAspect="1"/>
          </p:cNvPicPr>
          <p:nvPr/>
        </p:nvPicPr>
        <p:blipFill rotWithShape="1">
          <a:blip r:embed="rId10"/>
          <a:srcRect t="2244"/>
          <a:stretch/>
        </p:blipFill>
        <p:spPr>
          <a:xfrm>
            <a:off x="647701" y="3618043"/>
            <a:ext cx="7238999" cy="5030740"/>
          </a:xfrm>
          <a:prstGeom prst="rect">
            <a:avLst/>
          </a:prstGeom>
        </p:spPr>
      </p:pic>
      <p:sp>
        <p:nvSpPr>
          <p:cNvPr id="14" name="Rectangle 13"/>
          <p:cNvSpPr/>
          <p:nvPr/>
        </p:nvSpPr>
        <p:spPr>
          <a:xfrm>
            <a:off x="8115300" y="3248007"/>
            <a:ext cx="9296400" cy="5770811"/>
          </a:xfrm>
          <a:prstGeom prst="rect">
            <a:avLst/>
          </a:prstGeom>
        </p:spPr>
        <p:txBody>
          <a:bodyPr wrap="square">
            <a:spAutoFit/>
          </a:bodyPr>
          <a:lstStyle/>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Hình</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thức</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chia </a:t>
            </a:r>
            <a:r>
              <a:rPr lang="en-US" sz="4100" dirty="0" err="1">
                <a:latin typeface="Times New Roman" panose="02020603050405020304" pitchFamily="18" charset="0"/>
                <a:cs typeface="Times New Roman" panose="02020603050405020304" pitchFamily="18" charset="0"/>
              </a:rPr>
              <a:t>lớp</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làm</a:t>
            </a:r>
            <a:r>
              <a:rPr lang="en-US" sz="4100" dirty="0">
                <a:latin typeface="Times New Roman" panose="02020603050405020304" pitchFamily="18" charset="0"/>
                <a:cs typeface="Times New Roman" panose="02020603050405020304" pitchFamily="18" charset="0"/>
              </a:rPr>
              <a:t> 4 </a:t>
            </a:r>
            <a:r>
              <a:rPr lang="en-US" sz="4100" dirty="0" err="1">
                <a:latin typeface="Times New Roman" panose="02020603050405020304" pitchFamily="18" charset="0"/>
                <a:cs typeface="Times New Roman" panose="02020603050405020304" pitchFamily="18" charset="0"/>
              </a:rPr>
              <a:t>nhóm</a:t>
            </a:r>
            <a:endParaRPr lang="en-US" sz="4100" dirty="0">
              <a:latin typeface="Times New Roman" panose="02020603050405020304" pitchFamily="18" charset="0"/>
              <a:cs typeface="Times New Roman" panose="02020603050405020304" pitchFamily="18" charset="0"/>
            </a:endParaRPr>
          </a:p>
          <a:p>
            <a:pPr algn="just">
              <a:lnSpc>
                <a:spcPct val="150000"/>
              </a:lnSpc>
              <a:buSzPts val="2800"/>
              <a:buFont typeface="Calibri"/>
              <a:buChar char="-"/>
            </a:pPr>
            <a:r>
              <a:rPr lang="en-US" sz="4100"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Yêu</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cầu</a:t>
            </a:r>
            <a:r>
              <a:rPr lang="en-US" sz="4100" b="1"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tìm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hiểu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về</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nỗi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nhớ</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của</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nhân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tôi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đối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tượng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điểm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hình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ảnh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người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mẹ</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tâm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trạng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nghệ</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thuật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nhận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xét</a:t>
            </a:r>
            <a:r>
              <a:rPr lang="en-US" sz="4100" dirty="0">
                <a:latin typeface="Times New Roman" panose="02020603050405020304" pitchFamily="18" charset="0"/>
                <a:cs typeface="Times New Roman" panose="02020603050405020304" pitchFamily="18" charset="0"/>
              </a:rPr>
              <a:t>)</a:t>
            </a:r>
          </a:p>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Thời</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gian</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5 </a:t>
            </a:r>
            <a:r>
              <a:rPr lang="en-US" sz="4100" dirty="0" err="1">
                <a:latin typeface="Times New Roman" panose="02020603050405020304" pitchFamily="18" charset="0"/>
                <a:cs typeface="Times New Roman" panose="02020603050405020304" pitchFamily="18" charset="0"/>
              </a:rPr>
              <a:t>phút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cử</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đại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diện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nhóm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lên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báo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cáo</a:t>
            </a:r>
            <a:endParaRPr lang="vi-VN" sz="4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8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0190" flipV="1">
            <a:off x="16095623" y="-1128911"/>
            <a:ext cx="2805148" cy="3556448"/>
          </a:xfrm>
          <a:prstGeom prst="rect">
            <a:avLst/>
          </a:prstGeom>
        </p:spPr>
      </p:pic>
      <p:pic>
        <p:nvPicPr>
          <p:cNvPr id="33" name="Picture 32"/>
          <p:cNvPicPr>
            <a:picLocks noChangeAspect="1"/>
          </p:cNvPicPr>
          <p:nvPr/>
        </p:nvPicPr>
        <p:blipFill>
          <a:blip r:embed="rId7"/>
          <a:stretch>
            <a:fillRect/>
          </a:stretch>
        </p:blipFill>
        <p:spPr>
          <a:xfrm>
            <a:off x="3657600" y="419100"/>
            <a:ext cx="8303472" cy="1670449"/>
          </a:xfrm>
          <a:prstGeom prst="rect">
            <a:avLst/>
          </a:prstGeom>
        </p:spPr>
      </p:pic>
      <p:sp>
        <p:nvSpPr>
          <p:cNvPr id="34"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9420997" y="3104975"/>
            <a:ext cx="8077200" cy="6186309"/>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Đối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tượng</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của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nỗi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nhớ</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nhớ</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mẹ</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chửa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xóa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mờ</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tiếp</a:t>
            </a:r>
            <a:endParaRPr lang="vi-VN" sz="44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điểm</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thuở</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thiếu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khi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còn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8"/>
          <a:srcRect/>
          <a:stretch>
            <a:fillRect/>
          </a:stretch>
        </p:blipFill>
        <p:spPr>
          <a:xfrm>
            <a:off x="318534" y="2187575"/>
            <a:ext cx="8579928" cy="8021110"/>
          </a:xfrm>
          <a:prstGeom prst="rect">
            <a:avLst/>
          </a:prstGeom>
        </p:spPr>
      </p:pic>
    </p:spTree>
    <p:extLst>
      <p:ext uri="{BB962C8B-B14F-4D97-AF65-F5344CB8AC3E}">
        <p14:creationId xmlns:p14="http://schemas.microsoft.com/office/powerpoint/2010/main" val="21092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circle(in)">
                                      <p:cBhvr>
                                        <p:cTn id="12" dur="20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5002" y="-1069862"/>
            <a:ext cx="4328578" cy="289112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42667" flipH="1">
            <a:off x="15373092" y="8580248"/>
            <a:ext cx="2874456" cy="341350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92994" y="-745039"/>
            <a:ext cx="2714108" cy="27141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3400" y="9403862"/>
            <a:ext cx="4020047" cy="2236608"/>
          </a:xfrm>
          <a:prstGeom prst="rect">
            <a:avLst/>
          </a:prstGeom>
        </p:spPr>
      </p:pic>
      <p:pic>
        <p:nvPicPr>
          <p:cNvPr id="12" name="Picture 11"/>
          <p:cNvPicPr>
            <a:picLocks noChangeAspect="1"/>
          </p:cNvPicPr>
          <p:nvPr/>
        </p:nvPicPr>
        <p:blipFill>
          <a:blip r:embed="rId13"/>
          <a:stretch>
            <a:fillRect/>
          </a:stretch>
        </p:blipFill>
        <p:spPr>
          <a:xfrm>
            <a:off x="3657600" y="419100"/>
            <a:ext cx="8303472" cy="1670449"/>
          </a:xfrm>
          <a:prstGeom prst="rect">
            <a:avLst/>
          </a:prstGeom>
        </p:spPr>
      </p:pic>
      <p:sp>
        <p:nvSpPr>
          <p:cNvPr id="13"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33400" y="3086100"/>
            <a:ext cx="17190720" cy="5170646"/>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mẹ</a:t>
            </a:r>
            <a:r>
              <a:rPr lang="vi-VN" sz="4400" dirty="0">
                <a:solidFill>
                  <a:srgbClr val="333333"/>
                </a:solidFill>
                <a:latin typeface="Times New Roman" panose="02020603050405020304" pitchFamily="18" charset="0"/>
                <a:cs typeface="Times New Roman" panose="02020603050405020304" pitchFamily="18" charset="0"/>
              </a:rPr>
              <a: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đỏ</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nét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đen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nhánh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b="1"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Từ</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ngữ</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giậu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phơi</a:t>
            </a:r>
            <a:r>
              <a:rPr lang="en-US" sz="4400" dirty="0">
                <a:solidFill>
                  <a:srgbClr val="333333"/>
                </a:solidFill>
                <a:latin typeface="Times New Roman" panose="02020603050405020304" pitchFamily="18" charset="0"/>
                <a:cs typeface="Times New Roman" panose="02020603050405020304" pitchFamily="18" charset="0"/>
              </a:rPr>
              <a:t>.</a:t>
            </a:r>
          </a:p>
          <a:p>
            <a:pPr algn="just">
              <a:lnSpc>
                <a:spcPct val="150000"/>
              </a:lnSpc>
            </a:pP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Nghệ</a:t>
            </a:r>
            <a:r>
              <a:rPr lang="en-US" sz="4400" b="1"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thuật</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từ</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láy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não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mường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tượng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tư</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15" name="Picture 4"/>
          <p:cNvPicPr>
            <a:picLocks noChangeAspect="1"/>
          </p:cNvPicPr>
          <p:nvPr/>
        </p:nvPicPr>
        <p:blipFill>
          <a:blip r:embed="rId14">
            <a:biLevel thresh="25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1411">
            <a:off x="-492178" y="8069546"/>
            <a:ext cx="19507200" cy="3339962"/>
          </a:xfrm>
          <a:prstGeom prst="rect">
            <a:avLst/>
          </a:prstGeom>
        </p:spPr>
      </p:pic>
      <p:sp>
        <p:nvSpPr>
          <p:cNvPr id="16" name="TextBox 24"/>
          <p:cNvSpPr txBox="1"/>
          <p:nvPr/>
        </p:nvSpPr>
        <p:spPr>
          <a:xfrm>
            <a:off x="726440" y="8693142"/>
            <a:ext cx="17069964" cy="1477328"/>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Việt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xưa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hiền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7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194583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723568" y="1439732"/>
            <a:ext cx="8001001" cy="7483738"/>
          </a:xfrm>
          <a:prstGeom prst="rect">
            <a:avLst/>
          </a:prstGeom>
        </p:spPr>
      </p:pic>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12968" y="1439733"/>
            <a:ext cx="8001001" cy="7483738"/>
          </a:xfrm>
          <a:prstGeom prst="rect">
            <a:avLst/>
          </a:prstGeom>
        </p:spPr>
      </p:pic>
      <p:pic>
        <p:nvPicPr>
          <p:cNvPr id="51" name="Picture 50"/>
          <p:cNvPicPr>
            <a:picLocks noChangeAspect="1"/>
          </p:cNvPicPr>
          <p:nvPr/>
        </p:nvPicPr>
        <p:blipFill>
          <a:blip r:embed="rId5"/>
          <a:stretch>
            <a:fillRect/>
          </a:stretch>
        </p:blipFill>
        <p:spPr>
          <a:xfrm>
            <a:off x="1848777" y="1231821"/>
            <a:ext cx="6529382" cy="1853345"/>
          </a:xfrm>
          <a:prstGeom prst="rect">
            <a:avLst/>
          </a:prstGeom>
        </p:spPr>
      </p:pic>
      <p:pic>
        <p:nvPicPr>
          <p:cNvPr id="52" name="Picture 51"/>
          <p:cNvPicPr>
            <a:picLocks noChangeAspect="1"/>
          </p:cNvPicPr>
          <p:nvPr/>
        </p:nvPicPr>
        <p:blipFill>
          <a:blip r:embed="rId6"/>
          <a:stretch>
            <a:fillRect/>
          </a:stretch>
        </p:blipFill>
        <p:spPr>
          <a:xfrm>
            <a:off x="10871414" y="1181100"/>
            <a:ext cx="6529382" cy="1853345"/>
          </a:xfrm>
          <a:prstGeom prst="rect">
            <a:avLst/>
          </a:prstGeom>
        </p:spPr>
      </p:pic>
      <p:sp>
        <p:nvSpPr>
          <p:cNvPr id="53" name="TextBox 24"/>
          <p:cNvSpPr txBox="1"/>
          <p:nvPr/>
        </p:nvSpPr>
        <p:spPr>
          <a:xfrm>
            <a:off x="2129416" y="3135886"/>
            <a:ext cx="6248743" cy="4956678"/>
          </a:xfrm>
          <a:prstGeom prst="rect">
            <a:avLst/>
          </a:prstGeom>
        </p:spPr>
        <p:txBody>
          <a:bodyPr wrap="square" lIns="0" tIns="0" rIns="0" bIns="0" rtlCol="0" anchor="t">
            <a:spAutoFit/>
          </a:bodyPr>
          <a:lstStyle/>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ngôn</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4400" dirty="0">
              <a:latin typeface="Times New Roman" panose="02020603050405020304" pitchFamily="18" charset="0"/>
              <a:cs typeface="Times New Roman" panose="02020603050405020304" pitchFamily="18" charset="0"/>
            </a:endParaRPr>
          </a:p>
        </p:txBody>
      </p:sp>
      <p:sp>
        <p:nvSpPr>
          <p:cNvPr id="54" name="TextBox 24"/>
          <p:cNvSpPr txBox="1"/>
          <p:nvPr/>
        </p:nvSpPr>
        <p:spPr>
          <a:xfrm>
            <a:off x="10599696" y="3014251"/>
            <a:ext cx="6248743" cy="5078313"/>
          </a:xfrm>
          <a:prstGeom prst="rect">
            <a:avLst/>
          </a:prstGeom>
        </p:spPr>
        <p:txBody>
          <a:bodyPr wrap="square" lIns="0" tIns="0" rIns="0" bIns="0" rtlCol="0" anchor="t">
            <a:spAutoFit/>
          </a:bodyPr>
          <a:lstStyle/>
          <a:p>
            <a:pPr algn="just">
              <a:lnSpc>
                <a:spcPct val="150000"/>
              </a:lnSpc>
              <a:spcBef>
                <a:spcPct val="0"/>
              </a:spcBef>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18534" y="-69427"/>
            <a:ext cx="10994172" cy="10278112"/>
          </a:xfrm>
          <a:prstGeom prst="rect">
            <a:avLst/>
          </a:prstGeom>
        </p:spPr>
      </p:pic>
      <p:pic>
        <p:nvPicPr>
          <p:cNvPr id="5" name="Picture 5"/>
          <p:cNvPicPr>
            <a:picLocks noChangeAspect="1"/>
          </p:cNvPicPr>
          <p:nvPr/>
        </p:nvPicPr>
        <p:blipFill>
          <a:blip r:embed="rId5"/>
          <a:srcRect/>
          <a:stretch>
            <a:fillRect/>
          </a:stretch>
        </p:blipFill>
        <p:spPr>
          <a:xfrm>
            <a:off x="-42110" y="-65732"/>
            <a:ext cx="7525435" cy="6020348"/>
          </a:xfrm>
          <a:prstGeom prst="rect">
            <a:avLst/>
          </a:prstGeom>
        </p:spPr>
      </p:pic>
      <p:pic>
        <p:nvPicPr>
          <p:cNvPr id="6" name="Picture 6"/>
          <p:cNvPicPr>
            <a:picLocks noChangeAspect="1"/>
          </p:cNvPicPr>
          <p:nvPr/>
        </p:nvPicPr>
        <p:blipFill>
          <a:blip r:embed="rId6"/>
          <a:srcRect/>
          <a:stretch>
            <a:fillRect/>
          </a:stretch>
        </p:blipFill>
        <p:spPr>
          <a:xfrm>
            <a:off x="15142086" y="-769444"/>
            <a:ext cx="4999149" cy="3999319"/>
          </a:xfrm>
          <a:prstGeom prst="rect">
            <a:avLst/>
          </a:prstGeom>
        </p:spPr>
      </p:pic>
      <p:pic>
        <p:nvPicPr>
          <p:cNvPr id="11" name="Picture 10"/>
          <p:cNvPicPr>
            <a:picLocks noChangeAspect="1"/>
          </p:cNvPicPr>
          <p:nvPr/>
        </p:nvPicPr>
        <p:blipFill>
          <a:blip r:embed="rId7"/>
          <a:stretch>
            <a:fillRect/>
          </a:stretch>
        </p:blipFill>
        <p:spPr>
          <a:xfrm>
            <a:off x="11270873" y="1125343"/>
            <a:ext cx="6730485" cy="1310393"/>
          </a:xfrm>
          <a:prstGeom prst="rect">
            <a:avLst/>
          </a:prstGeom>
        </p:spPr>
      </p:pic>
      <p:pic>
        <p:nvPicPr>
          <p:cNvPr id="13" name="Picture 12"/>
          <p:cNvPicPr>
            <a:picLocks noChangeAspect="1"/>
          </p:cNvPicPr>
          <p:nvPr/>
        </p:nvPicPr>
        <p:blipFill>
          <a:blip r:embed="rId8"/>
          <a:stretch>
            <a:fillRect/>
          </a:stretch>
        </p:blipFill>
        <p:spPr>
          <a:xfrm>
            <a:off x="10112795" y="2511628"/>
            <a:ext cx="9046640" cy="6216180"/>
          </a:xfrm>
          <a:prstGeom prst="rect">
            <a:avLst/>
          </a:prstGeom>
        </p:spPr>
      </p:pic>
      <p:pic>
        <p:nvPicPr>
          <p:cNvPr id="14" name="Picture 13"/>
          <p:cNvPicPr>
            <a:picLocks noChangeAspect="1"/>
          </p:cNvPicPr>
          <p:nvPr/>
        </p:nvPicPr>
        <p:blipFill>
          <a:blip r:embed="rId9"/>
          <a:stretch>
            <a:fillRect/>
          </a:stretch>
        </p:blipFill>
        <p:spPr>
          <a:xfrm>
            <a:off x="11971891" y="6969468"/>
            <a:ext cx="6029467" cy="1755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65056" y="7710195"/>
            <a:ext cx="2099327" cy="2537648"/>
          </a:xfrm>
          <a:prstGeom prst="rect">
            <a:avLst/>
          </a:prstGeom>
        </p:spPr>
      </p:pic>
    </p:spTree>
    <p:extLst>
      <p:ext uri="{BB962C8B-B14F-4D97-AF65-F5344CB8AC3E}">
        <p14:creationId xmlns:p14="http://schemas.microsoft.com/office/powerpoint/2010/main" val="211381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724400" y="-1577788"/>
            <a:ext cx="8610601" cy="14097002"/>
          </a:xfrm>
          <a:prstGeom prst="rect">
            <a:avLst/>
          </a:prstGeom>
        </p:spPr>
      </p:pic>
      <p:sp>
        <p:nvSpPr>
          <p:cNvPr id="8" name="Rectangle 7"/>
          <p:cNvSpPr/>
          <p:nvPr/>
        </p:nvSpPr>
        <p:spPr>
          <a:xfrm>
            <a:off x="2590800" y="1890034"/>
            <a:ext cx="12877800" cy="7294305"/>
          </a:xfrm>
          <a:prstGeom prst="rect">
            <a:avLst/>
          </a:prstGeom>
        </p:spPr>
        <p:txBody>
          <a:bodyPr wrap="square">
            <a:spAutoFit/>
          </a:bodyPr>
          <a:lstStyle/>
          <a:p>
            <a:pPr algn="ct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3. Cách đọc một bài </a:t>
            </a:r>
            <a:r>
              <a:rPr lang="nl-NL" sz="4800" b="1" dirty="0" err="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thơ</a:t>
            </a: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 </a:t>
            </a:r>
            <a:r>
              <a:rPr lang="nl-NL" sz="4800" b="1" dirty="0" err="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sáu</a:t>
            </a: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 </a:t>
            </a:r>
            <a:r>
              <a:rPr lang="nl-NL" sz="4800" b="1" dirty="0" err="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bảy</a:t>
            </a: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 chữ</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hình</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thức</a:t>
            </a:r>
            <a:r>
              <a:rPr lang="en-US" sz="4200" b="1"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tiếng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dòng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định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loại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endParaRPr lang="en-US" sz="4200" dirty="0">
              <a:solidFill>
                <a:srgbClr val="0D0D0D"/>
              </a:solidFill>
              <a:latin typeface="Times New Roman" panose="02020603050405020304" pitchFamily="18" charset="0"/>
              <a:ea typeface="MS Mincho"/>
              <a:cs typeface="Times New Roman" panose="02020603050405020304" pitchFamily="18" charset="0"/>
            </a:endParaRP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vần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nhịp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nội</a:t>
            </a:r>
            <a:r>
              <a:rPr lang="en-US" sz="4200" b="1" dirty="0">
                <a:solidFill>
                  <a:srgbClr val="0D0D0D"/>
                </a:solidFill>
                <a:latin typeface="Times New Roman" panose="02020603050405020304" pitchFamily="18" charset="0"/>
                <a:ea typeface="MS Mincho"/>
                <a:cs typeface="Times New Roman" panose="02020603050405020304" pitchFamily="18" charset="0"/>
              </a:rPr>
              <a:t> dung:</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những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biểu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tượng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hình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ảnh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độc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hiện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nội</a:t>
            </a:r>
            <a:r>
              <a:rPr lang="en-US" sz="4200" dirty="0">
                <a:solidFill>
                  <a:srgbClr val="0D0D0D"/>
                </a:solidFill>
                <a:latin typeface="Times New Roman" panose="02020603050405020304" pitchFamily="18" charset="0"/>
                <a:ea typeface="MS Mincho"/>
                <a:cs typeface="Times New Roman" panose="02020603050405020304" pitchFamily="18" charset="0"/>
              </a:rPr>
              <a:t> dung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giọng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cảm</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xúc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chủ</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thông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nghệ</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thuật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mà</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giả</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truyền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tải</a:t>
            </a:r>
            <a:r>
              <a:rPr lang="en-US" sz="4200" dirty="0">
                <a:solidFill>
                  <a:srgbClr val="0D0D0D"/>
                </a:solidFill>
                <a:latin typeface="Times New Roman" panose="02020603050405020304" pitchFamily="18" charset="0"/>
                <a:ea typeface="MS Mincho"/>
                <a:cs typeface="Times New Roman" panose="02020603050405020304" pitchFamily="18" charset="0"/>
              </a:rPr>
              <a:t> qua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phẩm</a:t>
            </a:r>
            <a:endParaRPr lang="en-US" sz="4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1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8" name="Rectangle 7"/>
          <p:cNvSpPr/>
          <p:nvPr/>
        </p:nvSpPr>
        <p:spPr>
          <a:xfrm>
            <a:off x="5029200" y="570855"/>
            <a:ext cx="12725400" cy="2800767"/>
          </a:xfrm>
          <a:prstGeom prst="rect">
            <a:avLst/>
          </a:prstGeom>
        </p:spPr>
        <p:txBody>
          <a:bodyPr wrap="square">
            <a:spAutoFit/>
          </a:bodyPr>
          <a:lstStyle/>
          <a:p>
            <a:pPr algn="just"/>
            <a:r>
              <a:rPr lang="vi-VN" sz="4400" dirty="0">
                <a:solidFill>
                  <a:srgbClr val="FF0000"/>
                </a:solidFill>
                <a:latin typeface="+mj-lt"/>
              </a:rPr>
              <a:t>Có thể hoán đổi vị trí của hai động từ (hắt, reo) miêu tả hình ảnh “nắng mới” trong khổ thơ thứ nhất (Mỗi lần nắng mới hắt bên song) và thứ hai (Mỗi lần nắng mới reo ngoài nội) được không? Vì sao?</a:t>
            </a:r>
            <a:endParaRPr lang="en-US" sz="4400" dirty="0">
              <a:solidFill>
                <a:srgbClr val="FF0000"/>
              </a:solidFill>
              <a:latin typeface="+mj-lt"/>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2057400" y="114300"/>
            <a:ext cx="8763000" cy="8763000"/>
          </a:xfrm>
          <a:prstGeom prst="rect">
            <a:avLst/>
          </a:prstGeom>
        </p:spPr>
      </p:pic>
      <p:sp>
        <p:nvSpPr>
          <p:cNvPr id="10" name="Rectangle 9"/>
          <p:cNvSpPr/>
          <p:nvPr/>
        </p:nvSpPr>
        <p:spPr>
          <a:xfrm>
            <a:off x="5029200" y="3762137"/>
            <a:ext cx="12725400" cy="6524863"/>
          </a:xfrm>
          <a:prstGeom prst="rect">
            <a:avLst/>
          </a:prstGeom>
        </p:spPr>
        <p:txBody>
          <a:bodyPr wrap="square">
            <a:spAutoFit/>
          </a:bodyPr>
          <a:lstStyle/>
          <a:p>
            <a:pPr algn="just"/>
            <a:r>
              <a:rPr lang="vi-VN" sz="3800" dirty="0">
                <a:solidFill>
                  <a:srgbClr val="333333"/>
                </a:solidFill>
                <a:latin typeface="+mj-lt"/>
              </a:rPr>
              <a:t>- Không thể hoán đổi vị trí của hai động từ (hắt, reo) miêu tả hình ảnh “nắng mới” trong khổ thơ thứ nhất và thứ hai vì chúng mang ý nghĩa và được đặt trong ngữ cảnh khác nhau.</a:t>
            </a:r>
          </a:p>
          <a:p>
            <a:pPr algn="just"/>
            <a:r>
              <a:rPr lang="vi-VN" sz="3800" dirty="0">
                <a:solidFill>
                  <a:srgbClr val="333333"/>
                </a:solidFill>
                <a:latin typeface="+mj-lt"/>
              </a:rPr>
              <a:t>+ Với động từ “hắt” trong câu thơ “Mỗi lần nắng mới hắt bên song”, ý chỉ luồng ánh sáng được chiếu vào song cửa. Đây là chi tiết khơi gợi, đánh thức tâm tư, kỉ niệm ùa về của tác giả khi bắt đầu bài thơ nói về người mẹ.</a:t>
            </a:r>
          </a:p>
          <a:p>
            <a:pPr algn="just"/>
            <a:r>
              <a:rPr lang="vi-VN" sz="3800" dirty="0">
                <a:solidFill>
                  <a:srgbClr val="333333"/>
                </a:solidFill>
                <a:latin typeface="+mj-lt"/>
              </a:rPr>
              <a:t>+ Với động từ “reo” trong câu thơ “Mỗi lần nắng mới reo ngoài nội”, ý chỉ sự nhấn mạnh về hình ảnh nắng gần gũi, thân thiện, tạo nên một không gian sinh động, qua đó ta thấy được tình cảm gắn bó, nỗi nhớ da diết của tác giả.</a:t>
            </a:r>
            <a:endParaRPr lang="vi-VN" sz="3800" b="0" i="0" dirty="0">
              <a:solidFill>
                <a:srgbClr val="333333"/>
              </a:solidFill>
              <a:effectLst/>
              <a:latin typeface="+mj-lt"/>
            </a:endParaRPr>
          </a:p>
        </p:txBody>
      </p:sp>
    </p:spTree>
    <p:extLst>
      <p:ext uri="{BB962C8B-B14F-4D97-AF65-F5344CB8AC3E}">
        <p14:creationId xmlns:p14="http://schemas.microsoft.com/office/powerpoint/2010/main" val="27057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318534" y="-342900"/>
            <a:ext cx="9046640" cy="6216180"/>
          </a:xfrm>
          <a:prstGeom prst="rect">
            <a:avLst/>
          </a:prstGeom>
        </p:spPr>
      </p:pic>
      <p:sp>
        <p:nvSpPr>
          <p:cNvPr id="2" name="Rectangle 1"/>
          <p:cNvSpPr/>
          <p:nvPr/>
        </p:nvSpPr>
        <p:spPr>
          <a:xfrm>
            <a:off x="9272700" y="2609122"/>
            <a:ext cx="8197928" cy="5016758"/>
          </a:xfrm>
          <a:prstGeom prst="rect">
            <a:avLst/>
          </a:prstGeom>
        </p:spPr>
        <p:txBody>
          <a:bodyPr wrap="square">
            <a:spAutoFit/>
          </a:bodyPr>
          <a:lstStyle/>
          <a:p>
            <a:pPr algn="just"/>
            <a:r>
              <a:rPr lang="vi-VN" sz="4000" dirty="0">
                <a:solidFill>
                  <a:srgbClr val="333333"/>
                </a:solidFill>
                <a:latin typeface="+mj-lt"/>
              </a:rPr>
              <a:t>Trong kí ức tuổi thơ của nhân vật “tôi” ở bài Nắng mới, người mẹ hiện lên qua những hình ảnh được lựa chọn, để lại ấn tượng sâu đậm cho tác giả. Với em, hình ảnh, chi tiết nào về người mẹ của mình khiến em thấy yêu thương nhất? Hãy chia sẻ bằng một đoạn văn (khoảng 8 – 10 dòng).</a:t>
            </a:r>
            <a:endParaRPr lang="en-US" sz="4000" dirty="0">
              <a:latin typeface="+mj-lt"/>
            </a:endParaRPr>
          </a:p>
        </p:txBody>
      </p:sp>
    </p:spTree>
    <p:extLst>
      <p:ext uri="{BB962C8B-B14F-4D97-AF65-F5344CB8AC3E}">
        <p14:creationId xmlns:p14="http://schemas.microsoft.com/office/powerpoint/2010/main" val="35322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4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05400" y="-2324100"/>
            <a:ext cx="8610601" cy="15621001"/>
          </a:xfrm>
          <a:prstGeom prst="rect">
            <a:avLst/>
          </a:prstGeom>
        </p:spPr>
      </p:pic>
      <p:sp>
        <p:nvSpPr>
          <p:cNvPr id="8" name="Rectangle 7"/>
          <p:cNvSpPr/>
          <p:nvPr/>
        </p:nvSpPr>
        <p:spPr>
          <a:xfrm>
            <a:off x="2507654" y="1600498"/>
            <a:ext cx="14332546" cy="7694414"/>
          </a:xfrm>
          <a:prstGeom prst="rect">
            <a:avLst/>
          </a:prstGeom>
        </p:spPr>
        <p:txBody>
          <a:bodyPr wrap="square">
            <a:spAutoFit/>
          </a:bodyPr>
          <a:lstStyle/>
          <a:p>
            <a:pPr algn="just"/>
            <a:r>
              <a:rPr lang="en-US" sz="3800" dirty="0">
                <a:solidFill>
                  <a:srgbClr val="333333"/>
                </a:solidFill>
                <a:latin typeface="+mj-lt"/>
              </a:rPr>
              <a:t>       </a:t>
            </a:r>
            <a:r>
              <a:rPr lang="vi-VN" sz="3800" dirty="0">
                <a:solidFill>
                  <a:srgbClr val="333333"/>
                </a:solidFill>
                <a:latin typeface="+mj-lt"/>
              </a:rPr>
              <a:t>Bài thơ </a:t>
            </a:r>
            <a:r>
              <a:rPr lang="en-US" sz="3800" dirty="0">
                <a:solidFill>
                  <a:srgbClr val="333333"/>
                </a:solidFill>
                <a:latin typeface="+mj-lt"/>
              </a:rPr>
              <a:t>“</a:t>
            </a:r>
            <a:r>
              <a:rPr lang="vi-VN" sz="3800" dirty="0">
                <a:solidFill>
                  <a:srgbClr val="333333"/>
                </a:solidFill>
                <a:latin typeface="+mj-lt"/>
              </a:rPr>
              <a:t>Nắng mới</a:t>
            </a:r>
            <a:r>
              <a:rPr lang="en-US" sz="3800">
                <a:solidFill>
                  <a:srgbClr val="333333"/>
                </a:solidFill>
                <a:latin typeface="+mj-lt"/>
              </a:rPr>
              <a:t>”</a:t>
            </a:r>
            <a:r>
              <a:rPr lang="vi-VN" sz="3800">
                <a:solidFill>
                  <a:srgbClr val="333333"/>
                </a:solidFill>
                <a:latin typeface="+mj-lt"/>
              </a:rPr>
              <a:t> </a:t>
            </a:r>
            <a:r>
              <a:rPr lang="vi-VN" sz="3800" dirty="0">
                <a:solidFill>
                  <a:srgbClr val="333333"/>
                </a:solidFill>
                <a:latin typeface="+mj-lt"/>
              </a:rPr>
              <a:t>của tác giả Lưu Trọng Lư đã mang tới cho em nhiều cảm xúc lắng đọng về tình mẫu tử, đặc biệt thông qua hình dáng mẹ và nét cười đen nhánh, rất đỗi quen thuộc. Còn đối với em, hình ảnh đầu tiên hiện lên trong tâm trí em mỗi khi nhớ về mẹ đó là đôi bàn tay gầy guộc, đầy vết chai sạn nhưng luôn thoăn thoắt làm mọi việc. Đôi bàn tay hằng ngày khám bệnh cho bệnh nhân, tối về lại phải chăm sóc gia đình, nấu những bữa cơm nóng hổi rồi về đêm khi ánh trăng tròn lên cao, đôi bàn tay ấy chưa được yên giấc, tiếp tục vỗ vỗ quạt quạt ru tôi chìm vào giấc ngủ. Mặc dù vất vả đến thế nhưng mẹ tôi chẳng than lấy một lời, mẹ quả thật là người cứng rắn, biết cam chịu một cách đáng khâm phục. Với tôi, mẹ như một làn mây che cho tôi mưa nắng, mẹ là ngọn lửa thôi thúc con tim tôi để vững bước trên đường đời. Dù mai nàycó ra sao thì mẹ sẽvẫn mãi ở trong trái tim tôi.</a:t>
            </a:r>
          </a:p>
        </p:txBody>
      </p:sp>
    </p:spTree>
    <p:extLst>
      <p:ext uri="{BB962C8B-B14F-4D97-AF65-F5344CB8AC3E}">
        <p14:creationId xmlns:p14="http://schemas.microsoft.com/office/powerpoint/2010/main" val="351545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5"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algn="ctr">
              <a:buClr>
                <a:srgbClr val="000000"/>
              </a:buClr>
              <a:buFont typeface="Arial"/>
              <a:buNone/>
            </a:pPr>
            <a:r>
              <a:rPr lang="en-US" sz="8100" kern="0" dirty="0" err="1">
                <a:solidFill>
                  <a:srgbClr val="FF0000"/>
                </a:solidFill>
                <a:latin typeface="#9Slide05 FS Blonde Script" panose="03000503000000000000" pitchFamily="65" charset="0"/>
                <a:cs typeface="Arial"/>
                <a:sym typeface="Arial"/>
              </a:rPr>
              <a:t>Rubic</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đánh</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giá</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đoạn</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văn</a:t>
            </a:r>
            <a:endParaRPr lang="vi-VN" sz="8100" kern="0" dirty="0">
              <a:solidFill>
                <a:srgbClr val="FF0000"/>
              </a:solidFill>
              <a:latin typeface="Times New Roman" panose="02020603050405020304" pitchFamily="18" charset="0"/>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834408972"/>
              </p:ext>
            </p:extLst>
          </p:nvPr>
        </p:nvGraphicFramePr>
        <p:xfrm>
          <a:off x="1296876" y="2490900"/>
          <a:ext cx="15605540" cy="722376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8-10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Chọn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chi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nhiều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ấn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Liên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tưởng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đến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756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2" name="Rectangle 1"/>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5" name="Picture 4"/>
          <p:cNvPicPr>
            <a:picLocks noChangeAspect="1"/>
          </p:cNvPicPr>
          <p:nvPr/>
        </p:nvPicPr>
        <p:blipFill rotWithShape="1">
          <a:blip r:embed="rId4"/>
          <a:srcRect l="30674" r="30674"/>
          <a:stretch/>
        </p:blipFill>
        <p:spPr>
          <a:xfrm>
            <a:off x="10744200" y="266700"/>
            <a:ext cx="6705600" cy="9753600"/>
          </a:xfrm>
          <a:prstGeom prst="rect">
            <a:avLst/>
          </a:prstGeom>
        </p:spPr>
      </p:pic>
      <p:sp>
        <p:nvSpPr>
          <p:cNvPr id="6" name="TextBox 5"/>
          <p:cNvSpPr txBox="1"/>
          <p:nvPr/>
        </p:nvSpPr>
        <p:spPr>
          <a:xfrm>
            <a:off x="1447800" y="4686300"/>
            <a:ext cx="6781800" cy="2308324"/>
          </a:xfrm>
          <a:prstGeom prst="rect">
            <a:avLst/>
          </a:prstGeom>
          <a:noFill/>
        </p:spPr>
        <p:txBody>
          <a:bodyPr wrap="square" rtlCol="0">
            <a:spAutoFit/>
          </a:bodyPr>
          <a:lstStyle/>
          <a:p>
            <a:pPr algn="just"/>
            <a:r>
              <a:rPr lang="en-US" sz="4800" dirty="0" err="1">
                <a:solidFill>
                  <a:prstClr val="black"/>
                </a:solidFill>
                <a:latin typeface="Times New Roman" panose="02020603050405020304" pitchFamily="18" charset="0"/>
                <a:cs typeface="Times New Roman" panose="02020603050405020304" pitchFamily="18" charset="0"/>
              </a:rPr>
              <a:t>Hãy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em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muốn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nói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mẹ</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mình</a:t>
            </a:r>
            <a:r>
              <a:rPr lang="en-US" sz="4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654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11" name="Picture 10"/>
          <p:cNvPicPr>
            <a:picLocks noChangeAspect="1"/>
          </p:cNvPicPr>
          <p:nvPr/>
        </p:nvPicPr>
        <p:blipFill>
          <a:blip r:embed="rId6"/>
          <a:stretch>
            <a:fillRect/>
          </a:stretch>
        </p:blipFill>
        <p:spPr>
          <a:xfrm>
            <a:off x="574830" y="6286500"/>
            <a:ext cx="11210888" cy="2477924"/>
          </a:xfrm>
          <a:prstGeom prst="rect">
            <a:avLst/>
          </a:prstGeom>
        </p:spPr>
      </p:pic>
    </p:spTree>
    <p:extLst>
      <p:ext uri="{BB962C8B-B14F-4D97-AF65-F5344CB8AC3E}">
        <p14:creationId xmlns:p14="http://schemas.microsoft.com/office/powerpoint/2010/main" val="262004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310870" y="755882"/>
            <a:ext cx="9416405" cy="88076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1879" flipH="1">
            <a:off x="7055472" y="-200826"/>
            <a:ext cx="3445383" cy="925947"/>
          </a:xfrm>
          <a:prstGeom prst="rect">
            <a:avLst/>
          </a:prstGeom>
        </p:spPr>
      </p:pic>
      <p:sp>
        <p:nvSpPr>
          <p:cNvPr id="35" name="TextBox 15"/>
          <p:cNvSpPr txBox="1"/>
          <p:nvPr/>
        </p:nvSpPr>
        <p:spPr>
          <a:xfrm>
            <a:off x="9088880" y="1714438"/>
            <a:ext cx="8036300" cy="6771084"/>
          </a:xfrm>
          <a:prstGeom prst="rect">
            <a:avLst/>
          </a:prstGeom>
        </p:spPr>
        <p:txBody>
          <a:bodyPr wrap="square" lIns="0" tIns="0" rIns="0" bIns="0" rtlCol="0" anchor="t">
            <a:spAutoFit/>
          </a:bodyPr>
          <a:lstStyle/>
          <a:p>
            <a:pPr algn="just">
              <a:spcBef>
                <a:spcPct val="0"/>
              </a:spcBef>
            </a:pP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Gv</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3 HS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trước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lớp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phát</a:t>
            </a:r>
            <a:r>
              <a:rPr lang="en-US" sz="4000" dirty="0">
                <a:solidFill>
                  <a:srgbClr val="271905"/>
                </a:solidFill>
                <a:latin typeface="Times New Roman" panose="02020603050405020304" pitchFamily="18" charset="0"/>
                <a:cs typeface="Times New Roman" panose="02020603050405020304" pitchFamily="18" charset="0"/>
              </a:rPr>
              <a:t> 3 </a:t>
            </a:r>
            <a:r>
              <a:rPr lang="en-US" sz="4000" dirty="0" err="1">
                <a:solidFill>
                  <a:srgbClr val="271905"/>
                </a:solidFill>
                <a:latin typeface="Times New Roman" panose="02020603050405020304" pitchFamily="18" charset="0"/>
                <a:cs typeface="Times New Roman" panose="02020603050405020304" pitchFamily="18" charset="0"/>
              </a:rPr>
              <a:t>biểu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xúc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dưới</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mắt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trái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tim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rất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buồn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cần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hơn</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endParaRPr lang="en-US" sz="4000" b="1"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Hình</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thức</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diễn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hát</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gian</a:t>
            </a:r>
            <a:r>
              <a:rPr lang="en-US" sz="4000" dirty="0">
                <a:solidFill>
                  <a:srgbClr val="271905"/>
                </a:solidFill>
                <a:latin typeface="Times New Roman" panose="02020603050405020304" pitchFamily="18" charset="0"/>
                <a:cs typeface="Times New Roman" panose="02020603050405020304" pitchFamily="18" charset="0"/>
              </a:rPr>
              <a:t>: 5 </a:t>
            </a:r>
            <a:r>
              <a:rPr lang="en-US" sz="4000" dirty="0" err="1">
                <a:solidFill>
                  <a:srgbClr val="271905"/>
                </a:solidFill>
                <a:latin typeface="Times New Roman" panose="02020603050405020304" pitchFamily="18" charset="0"/>
                <a:cs typeface="Times New Roman" panose="02020603050405020304" pitchFamily="18" charset="0"/>
              </a:rPr>
              <a:t>phút</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1"/>
          <a:stretch>
            <a:fillRect/>
          </a:stretch>
        </p:blipFill>
        <p:spPr>
          <a:xfrm>
            <a:off x="9427671" y="280863"/>
            <a:ext cx="7156543" cy="2072994"/>
          </a:xfrm>
          <a:prstGeom prst="rect">
            <a:avLst/>
          </a:prstGeom>
        </p:spPr>
      </p:pic>
      <p:pic>
        <p:nvPicPr>
          <p:cNvPr id="41" name="Picture 40"/>
          <p:cNvPicPr>
            <a:picLocks noChangeAspect="1"/>
          </p:cNvPicPr>
          <p:nvPr/>
        </p:nvPicPr>
        <p:blipFill rotWithShape="1">
          <a:blip r:embed="rId12">
            <a:extLst>
              <a:ext uri="{BEBA8EAE-BF5A-486C-A8C5-ECC9F3942E4B}">
                <a14:imgProps xmlns:a14="http://schemas.microsoft.com/office/drawing/2010/main">
                  <a14:imgLayer r:embed="rId13">
                    <a14:imgEffect>
                      <a14:backgroundRemoval t="9640" b="99137" l="11500" r="99700">
                        <a14:foregroundMark x1="19300" y1="91655" x2="24200" y2="94820"/>
                      </a14:backgroundRemoval>
                    </a14:imgEffect>
                  </a14:imgLayer>
                </a14:imgProps>
              </a:ext>
            </a:extLst>
          </a:blip>
          <a:srcRect l="13199" t="8561" r="12400" b="6259"/>
          <a:stretch/>
        </p:blipFill>
        <p:spPr>
          <a:xfrm>
            <a:off x="-161222" y="3020182"/>
            <a:ext cx="8948463" cy="7120282"/>
          </a:xfrm>
          <a:prstGeom prst="rect">
            <a:avLst/>
          </a:prstGeom>
        </p:spPr>
      </p:pic>
      <p:sp>
        <p:nvSpPr>
          <p:cNvPr id="43" name="TextBox 15"/>
          <p:cNvSpPr txBox="1"/>
          <p:nvPr/>
        </p:nvSpPr>
        <p:spPr>
          <a:xfrm>
            <a:off x="2133600" y="2345418"/>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44"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6516" y="8257838"/>
            <a:ext cx="1184724" cy="1189184"/>
          </a:xfrm>
          <a:prstGeom prst="rect">
            <a:avLst/>
          </a:prstGeom>
        </p:spPr>
      </p:pic>
      <p:pic>
        <p:nvPicPr>
          <p:cNvPr id="45"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62073">
            <a:off x="12636247" y="8373265"/>
            <a:ext cx="1186969" cy="1191437"/>
          </a:xfrm>
          <a:prstGeom prst="rect">
            <a:avLst/>
          </a:prstGeom>
        </p:spPr>
      </p:pic>
      <p:pic>
        <p:nvPicPr>
          <p:cNvPr id="46"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766537" y="8485522"/>
            <a:ext cx="1244797" cy="1255786"/>
          </a:xfrm>
          <a:prstGeom prst="rect">
            <a:avLst/>
          </a:prstGeom>
        </p:spPr>
      </p:pic>
      <p:pic>
        <p:nvPicPr>
          <p:cNvPr id="47" name="Picture 46"/>
          <p:cNvPicPr>
            <a:picLocks noChangeAspect="1"/>
          </p:cNvPicPr>
          <p:nvPr/>
        </p:nvPicPr>
        <p:blipFill>
          <a:blip r:embed="rId20"/>
          <a:stretch>
            <a:fillRect/>
          </a:stretch>
        </p:blipFill>
        <p:spPr>
          <a:xfrm>
            <a:off x="-227237" y="338228"/>
            <a:ext cx="8931414" cy="1926503"/>
          </a:xfrm>
          <a:prstGeom prst="rect">
            <a:avLst/>
          </a:prstGeom>
        </p:spPr>
      </p:pic>
    </p:spTree>
    <p:extLst>
      <p:ext uri="{BB962C8B-B14F-4D97-AF65-F5344CB8AC3E}">
        <p14:creationId xmlns:p14="http://schemas.microsoft.com/office/powerpoint/2010/main" val="9722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 calcmode="lin" valueType="num">
                                      <p:cBhvr>
                                        <p:cTn id="24" dur="1000" fill="hold"/>
                                        <p:tgtEl>
                                          <p:spTgt spid="42"/>
                                        </p:tgtEl>
                                        <p:attrNameLst>
                                          <p:attrName>style.rotation</p:attrName>
                                        </p:attrNameLst>
                                      </p:cBhvr>
                                      <p:tavLst>
                                        <p:tav tm="0">
                                          <p:val>
                                            <p:fltVal val="90"/>
                                          </p:val>
                                        </p:tav>
                                        <p:tav tm="100000">
                                          <p:val>
                                            <p:fltVal val="0"/>
                                          </p:val>
                                        </p:tav>
                                      </p:tavLst>
                                    </p:anim>
                                    <p:animEffect transition="in" filter="fade">
                                      <p:cBhvr>
                                        <p:cTn id="25" dur="1000"/>
                                        <p:tgtEl>
                                          <p:spTgt spid="42"/>
                                        </p:tgtEl>
                                      </p:cBhvr>
                                    </p:animEffect>
                                  </p:childTnLst>
                                </p:cTn>
                              </p:par>
                              <p:par>
                                <p:cTn id="26" presetID="3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fltVal val="0"/>
                                          </p:val>
                                        </p:tav>
                                        <p:tav tm="100000">
                                          <p:val>
                                            <p:strVal val="#ppt_h"/>
                                          </p:val>
                                        </p:tav>
                                      </p:tavLst>
                                    </p:anim>
                                    <p:anim calcmode="lin" valueType="num">
                                      <p:cBhvr>
                                        <p:cTn id="30" dur="1000" fill="hold"/>
                                        <p:tgtEl>
                                          <p:spTgt spid="39"/>
                                        </p:tgtEl>
                                        <p:attrNameLst>
                                          <p:attrName>style.rotation</p:attrName>
                                        </p:attrNameLst>
                                      </p:cBhvr>
                                      <p:tavLst>
                                        <p:tav tm="0">
                                          <p:val>
                                            <p:fltVal val="90"/>
                                          </p:val>
                                        </p:tav>
                                        <p:tav tm="100000">
                                          <p:val>
                                            <p:fltVal val="0"/>
                                          </p:val>
                                        </p:tav>
                                      </p:tavLst>
                                    </p:anim>
                                    <p:animEffect transition="in" filter="fade">
                                      <p:cBhvr>
                                        <p:cTn id="31" dur="1000"/>
                                        <p:tgtEl>
                                          <p:spTgt spid="39"/>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par>
                                <p:cTn id="38" presetID="3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 calcmode="lin" valueType="num">
                                      <p:cBhvr>
                                        <p:cTn id="42" dur="1000" fill="hold"/>
                                        <p:tgtEl>
                                          <p:spTgt spid="46"/>
                                        </p:tgtEl>
                                        <p:attrNameLst>
                                          <p:attrName>style.rotation</p:attrName>
                                        </p:attrNameLst>
                                      </p:cBhvr>
                                      <p:tavLst>
                                        <p:tav tm="0">
                                          <p:val>
                                            <p:fltVal val="90"/>
                                          </p:val>
                                        </p:tav>
                                        <p:tav tm="100000">
                                          <p:val>
                                            <p:fltVal val="0"/>
                                          </p:val>
                                        </p:tav>
                                      </p:tavLst>
                                    </p:anim>
                                    <p:animEffect transition="in" filter="fade">
                                      <p:cBhvr>
                                        <p:cTn id="43" dur="1000"/>
                                        <p:tgtEl>
                                          <p:spTgt spid="46"/>
                                        </p:tgtEl>
                                      </p:cBhvr>
                                    </p:animEffect>
                                  </p:childTnLst>
                                </p:cTn>
                              </p:par>
                              <p:par>
                                <p:cTn id="44" presetID="31"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par>
                                <p:cTn id="50" presetID="31"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 calcmode="lin" valueType="num">
                                      <p:cBhvr>
                                        <p:cTn id="54" dur="1000" fill="hold"/>
                                        <p:tgtEl>
                                          <p:spTgt spid="44"/>
                                        </p:tgtEl>
                                        <p:attrNameLst>
                                          <p:attrName>style.rotation</p:attrName>
                                        </p:attrNameLst>
                                      </p:cBhvr>
                                      <p:tavLst>
                                        <p:tav tm="0">
                                          <p:val>
                                            <p:fltVal val="90"/>
                                          </p:val>
                                        </p:tav>
                                        <p:tav tm="100000">
                                          <p:val>
                                            <p:fltVal val="0"/>
                                          </p:val>
                                        </p:tav>
                                      </p:tavLst>
                                    </p:anim>
                                    <p:animEffect transition="in" filter="fade">
                                      <p:cBhvr>
                                        <p:cTn id="5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7" name="Rectangle 1"/>
          <p:cNvSpPr>
            <a:spLocks noChangeArrowheads="1"/>
          </p:cNvSpPr>
          <p:nvPr/>
        </p:nvSpPr>
        <p:spPr bwMode="auto">
          <a:xfrm>
            <a:off x="9272700" y="0"/>
            <a:ext cx="8492710" cy="9816752"/>
          </a:xfrm>
          <a:prstGeom prst="rect">
            <a:avLst/>
          </a:prstGeom>
          <a:noFill/>
          <a:ln>
            <a:noFill/>
          </a:ln>
          <a:effectLst/>
        </p:spPr>
        <p:txBody>
          <a:bodyPr vert="horz" wrap="non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hắt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song,</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xác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gà</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gáy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não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nùng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rượi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dĩ</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Chập</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nhớ</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thuở</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thiếu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reo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ngoài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đỏ</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dáng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chửa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xoá</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mờ</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Nét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đen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sau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hè</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thưa</a:t>
            </a:r>
            <a:endPar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226060" y="-190500"/>
            <a:ext cx="9046640" cy="6216180"/>
          </a:xfrm>
          <a:prstGeom prst="rect">
            <a:avLst/>
          </a:prstGeom>
        </p:spPr>
      </p:pic>
    </p:spTree>
    <p:extLst>
      <p:ext uri="{BB962C8B-B14F-4D97-AF65-F5344CB8AC3E}">
        <p14:creationId xmlns:p14="http://schemas.microsoft.com/office/powerpoint/2010/main" val="335430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sp>
        <p:nvSpPr>
          <p:cNvPr id="23" name="TextBox 15"/>
          <p:cNvSpPr txBox="1"/>
          <p:nvPr/>
        </p:nvSpPr>
        <p:spPr>
          <a:xfrm>
            <a:off x="990600" y="2051126"/>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3962400" y="263780"/>
            <a:ext cx="8931414" cy="1926503"/>
          </a:xfrm>
          <a:prstGeom prst="rect">
            <a:avLst/>
          </a:prstGeom>
        </p:spPr>
      </p:pic>
      <p:sp>
        <p:nvSpPr>
          <p:cNvPr id="28" name="TextBox 15"/>
          <p:cNvSpPr txBox="1"/>
          <p:nvPr/>
        </p:nvSpPr>
        <p:spPr>
          <a:xfrm>
            <a:off x="1146824" y="3048322"/>
            <a:ext cx="16607776" cy="6771084"/>
          </a:xfrm>
          <a:prstGeom prst="rect">
            <a:avLst/>
          </a:prstGeom>
        </p:spPr>
        <p:txBody>
          <a:bodyPr wrap="square" lIns="0" tIns="0" rIns="0" bIns="0" rtlCol="0" anchor="t">
            <a:spAutoFit/>
          </a:bodyPr>
          <a:lstStyle/>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Thầy</a:t>
            </a:r>
            <a:r>
              <a:rPr lang="en-US" sz="4000" b="1" dirty="0">
                <a:solidFill>
                  <a:srgbClr val="271905"/>
                </a:solidFill>
                <a:latin typeface="Times New Roman" panose="02020603050405020304" pitchFamily="18" charset="0"/>
                <a:cs typeface="Times New Roman" panose="02020603050405020304" pitchFamily="18" charset="0"/>
              </a:rPr>
              <a:t> me (</a:t>
            </a:r>
            <a:r>
              <a:rPr lang="en-US" sz="4000" b="1" dirty="0" err="1">
                <a:solidFill>
                  <a:srgbClr val="271905"/>
                </a:solidFill>
                <a:latin typeface="Times New Roman" panose="02020603050405020304" pitchFamily="18" charset="0"/>
                <a:cs typeface="Times New Roman" panose="02020603050405020304" pitchFamily="18" charset="0"/>
              </a:rPr>
              <a:t>từ</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dùng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xưng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một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gia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thường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thành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phố</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mới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cuối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hạ</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Những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ngày</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không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ngày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vật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tôi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bài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vô</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vướng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bận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suy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nghĩ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Thiếu</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thuở</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tuổi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thiếu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niên</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Nội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Giậu</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hàng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rậm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ngăn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vườn</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Chửa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Mường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tượng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nhớ</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hoặc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tưởng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trí</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ảnh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không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rõ</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ràng</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29" name="Picture 3"/>
          <p:cNvPicPr>
            <a:picLocks noChangeAspect="1"/>
          </p:cNvPicPr>
          <p:nvPr/>
        </p:nvPicPr>
        <p:blipFill>
          <a:blip r:embed="rId8"/>
          <a:srcRect/>
          <a:stretch>
            <a:fillRect/>
          </a:stretch>
        </p:blipFill>
        <p:spPr>
          <a:xfrm>
            <a:off x="14034083" y="-1683510"/>
            <a:ext cx="5825687" cy="5432453"/>
          </a:xfrm>
          <a:prstGeom prst="rect">
            <a:avLst/>
          </a:prstGeom>
        </p:spPr>
      </p:pic>
    </p:spTree>
    <p:extLst>
      <p:ext uri="{BB962C8B-B14F-4D97-AF65-F5344CB8AC3E}">
        <p14:creationId xmlns:p14="http://schemas.microsoft.com/office/powerpoint/2010/main" val="9634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1226" y="-979173"/>
            <a:ext cx="3205162" cy="21407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35240" y="9336656"/>
            <a:ext cx="3472974" cy="1897112"/>
          </a:xfrm>
          <a:prstGeom prst="rect">
            <a:avLst/>
          </a:prstGeom>
        </p:spPr>
      </p:pic>
      <p:pic>
        <p:nvPicPr>
          <p:cNvPr id="22" name="Picture 21"/>
          <p:cNvPicPr>
            <a:picLocks noChangeAspect="1"/>
          </p:cNvPicPr>
          <p:nvPr/>
        </p:nvPicPr>
        <p:blipFill>
          <a:blip r:embed="rId7"/>
          <a:stretch>
            <a:fillRect/>
          </a:stretch>
        </p:blipFill>
        <p:spPr>
          <a:xfrm>
            <a:off x="4724400" y="91667"/>
            <a:ext cx="8108383" cy="2139881"/>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4"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0" b="100000" l="0" r="97778">
                        <a14:foregroundMark x1="88333" y1="40357" x2="88889" y2="48571"/>
                        <a14:foregroundMark x1="19444" y1="90000" x2="89444" y2="92143"/>
                      </a14:backgroundRemoval>
                    </a14:imgEffect>
                  </a14:imgLayer>
                </a14:imgProps>
              </a:ext>
            </a:extLst>
          </a:blip>
          <a:stretch>
            <a:fillRect/>
          </a:stretch>
        </p:blipFill>
        <p:spPr>
          <a:xfrm>
            <a:off x="12192001" y="804333"/>
            <a:ext cx="6096000" cy="9482667"/>
          </a:xfrm>
          <a:prstGeom prst="rect">
            <a:avLst/>
          </a:prstGeom>
        </p:spPr>
      </p:pic>
      <p:sp>
        <p:nvSpPr>
          <p:cNvPr id="27" name="Rectangle 26"/>
          <p:cNvSpPr/>
          <p:nvPr/>
        </p:nvSpPr>
        <p:spPr>
          <a:xfrm>
            <a:off x="1076086" y="3467100"/>
            <a:ext cx="10811113" cy="6555641"/>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vi-VN" sz="4000" b="1" dirty="0">
                <a:solidFill>
                  <a:srgbClr val="222222"/>
                </a:solidFill>
                <a:latin typeface="Times New Roman" panose="02020603050405020304" pitchFamily="18" charset="0"/>
                <a:cs typeface="Times New Roman" panose="02020603050405020304" pitchFamily="18" charset="0"/>
              </a:rPr>
              <a:t>Lưu Trọng Lư </a:t>
            </a:r>
            <a:r>
              <a:rPr lang="vi-VN" sz="4000" dirty="0">
                <a:solidFill>
                  <a:srgbClr val="222222"/>
                </a:solidFill>
                <a:latin typeface="Times New Roman" panose="02020603050405020304" pitchFamily="18" charset="0"/>
                <a:cs typeface="Times New Roman" panose="02020603050405020304" pitchFamily="18" charset="0"/>
              </a:rPr>
              <a:t>(19/6/1911–10/8/1991) là một nhà thơ, nhà văn, nhà soạn kịch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nhạc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sĩ</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tài</a:t>
            </a:r>
            <a:r>
              <a:rPr lang="vi-VN" sz="4000" dirty="0">
                <a:solidFill>
                  <a:srgbClr val="222222"/>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Quê</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trẻo</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arn(inVertic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1000"/>
                                        <p:tgtEl>
                                          <p:spTgt spid="27">
                                            <p:txEl>
                                              <p:pRg st="1" end="1"/>
                                            </p:txEl>
                                          </p:spTgt>
                                        </p:tgtEl>
                                      </p:cBhvr>
                                    </p:animEffect>
                                    <p:anim calcmode="lin" valueType="num">
                                      <p:cBhvr>
                                        <p:cTn id="3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wipe(down)">
                                      <p:cBhvr>
                                        <p:cTn id="43"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1879" flipH="1">
            <a:off x="7055472" y="-200826"/>
            <a:ext cx="3445383" cy="925947"/>
          </a:xfrm>
          <a:prstGeom prst="rect">
            <a:avLst/>
          </a:prstGeom>
        </p:spPr>
      </p:pic>
      <p:pic>
        <p:nvPicPr>
          <p:cNvPr id="35" name="Picture 34"/>
          <p:cNvPicPr>
            <a:picLocks noChangeAspect="1"/>
          </p:cNvPicPr>
          <p:nvPr/>
        </p:nvPicPr>
        <p:blipFill rotWithShape="1">
          <a:blip r:embed="rId9"/>
          <a:srcRect l="3735" t="2142" r="2238" b="2544"/>
          <a:stretch/>
        </p:blipFill>
        <p:spPr>
          <a:xfrm>
            <a:off x="12210231" y="647700"/>
            <a:ext cx="5085535" cy="7419879"/>
          </a:xfrm>
          <a:prstGeom prst="rect">
            <a:avLst/>
          </a:prstGeom>
        </p:spPr>
      </p:pic>
      <p:pic>
        <p:nvPicPr>
          <p:cNvPr id="37" name="Picture 36"/>
          <p:cNvPicPr>
            <a:picLocks noChangeAspect="1"/>
          </p:cNvPicPr>
          <p:nvPr/>
        </p:nvPicPr>
        <p:blipFill>
          <a:blip r:embed="rId10"/>
          <a:stretch>
            <a:fillRect/>
          </a:stretch>
        </p:blipFill>
        <p:spPr>
          <a:xfrm>
            <a:off x="988966" y="647701"/>
            <a:ext cx="4998655" cy="7419879"/>
          </a:xfrm>
          <a:prstGeom prst="rect">
            <a:avLst/>
          </a:prstGeom>
        </p:spPr>
      </p:pic>
      <p:pic>
        <p:nvPicPr>
          <p:cNvPr id="38" name="Picture 37"/>
          <p:cNvPicPr>
            <a:picLocks noChangeAspect="1"/>
          </p:cNvPicPr>
          <p:nvPr/>
        </p:nvPicPr>
        <p:blipFill>
          <a:blip r:embed="rId11"/>
          <a:stretch>
            <a:fillRect/>
          </a:stretch>
        </p:blipFill>
        <p:spPr>
          <a:xfrm>
            <a:off x="6624284" y="647701"/>
            <a:ext cx="4998655" cy="7419879"/>
          </a:xfrm>
          <a:prstGeom prst="rect">
            <a:avLst/>
          </a:prstGeom>
        </p:spPr>
      </p:pic>
      <p:pic>
        <p:nvPicPr>
          <p:cNvPr id="40" name="Picture 39"/>
          <p:cNvPicPr>
            <a:picLocks noChangeAspect="1"/>
          </p:cNvPicPr>
          <p:nvPr/>
        </p:nvPicPr>
        <p:blipFill>
          <a:blip r:embed="rId12"/>
          <a:stretch>
            <a:fillRect/>
          </a:stretch>
        </p:blipFill>
        <p:spPr>
          <a:xfrm>
            <a:off x="1219200" y="8430591"/>
            <a:ext cx="16375275" cy="1524132"/>
          </a:xfrm>
          <a:prstGeom prst="rect">
            <a:avLst/>
          </a:prstGeom>
        </p:spPr>
      </p:pic>
    </p:spTree>
    <p:extLst>
      <p:ext uri="{BB962C8B-B14F-4D97-AF65-F5344CB8AC3E}">
        <p14:creationId xmlns:p14="http://schemas.microsoft.com/office/powerpoint/2010/main" val="33273509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82596" y="1607882"/>
            <a:ext cx="3588741" cy="1781320"/>
          </a:xfrm>
          <a:prstGeom prst="rect">
            <a:avLst/>
          </a:prstGeom>
        </p:spPr>
      </p:pic>
      <p:pic>
        <p:nvPicPr>
          <p:cNvPr id="17" name="Picture 16"/>
          <p:cNvPicPr>
            <a:picLocks noChangeAspect="1"/>
          </p:cNvPicPr>
          <p:nvPr/>
        </p:nvPicPr>
        <p:blipFill>
          <a:blip r:embed="rId7"/>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b.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0" name="Rectangle 19"/>
          <p:cNvSpPr/>
          <p:nvPr/>
        </p:nvSpPr>
        <p:spPr>
          <a:xfrm>
            <a:off x="1515957" y="5514508"/>
            <a:ext cx="3411643" cy="1828386"/>
          </a:xfrm>
          <a:prstGeom prst="rect">
            <a:avLst/>
          </a:prstGeom>
        </p:spPr>
        <p:txBody>
          <a:bodyPr wrap="square">
            <a:spAutoFit/>
          </a:bodyPr>
          <a:lstStyle/>
          <a:p>
            <a:pPr algn="ctr">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0"/>
          <a:srcRect/>
          <a:stretch>
            <a:fillRect/>
          </a:stretch>
        </p:blipFill>
        <p:spPr>
          <a:xfrm>
            <a:off x="1676400" y="3062545"/>
            <a:ext cx="2777975" cy="2590462"/>
          </a:xfrm>
          <a:prstGeom prst="rect">
            <a:avLst/>
          </a:prstGeom>
        </p:spPr>
      </p:pic>
      <p:pic>
        <p:nvPicPr>
          <p:cNvPr id="10" name="Picture 3"/>
          <p:cNvPicPr>
            <a:picLocks noChangeAspect="1"/>
          </p:cNvPicPr>
          <p:nvPr/>
        </p:nvPicPr>
        <p:blipFill>
          <a:blip r:embed="rId10"/>
          <a:srcRect/>
          <a:stretch>
            <a:fillRect/>
          </a:stretch>
        </p:blipFill>
        <p:spPr>
          <a:xfrm>
            <a:off x="7090510" y="3062545"/>
            <a:ext cx="2777975" cy="2590462"/>
          </a:xfrm>
          <a:prstGeom prst="rect">
            <a:avLst/>
          </a:prstGeom>
        </p:spPr>
      </p:pic>
      <p:pic>
        <p:nvPicPr>
          <p:cNvPr id="11" name="Picture 3"/>
          <p:cNvPicPr>
            <a:picLocks noChangeAspect="1"/>
          </p:cNvPicPr>
          <p:nvPr/>
        </p:nvPicPr>
        <p:blipFill>
          <a:blip r:embed="rId10"/>
          <a:srcRect/>
          <a:stretch>
            <a:fillRect/>
          </a:stretch>
        </p:blipFill>
        <p:spPr>
          <a:xfrm>
            <a:off x="12504620" y="3062545"/>
            <a:ext cx="2777975" cy="2590462"/>
          </a:xfrm>
          <a:prstGeom prst="rect">
            <a:avLst/>
          </a:prstGeom>
        </p:spPr>
      </p:pic>
      <p:sp>
        <p:nvSpPr>
          <p:cNvPr id="12" name="Rectangle 11"/>
          <p:cNvSpPr/>
          <p:nvPr/>
        </p:nvSpPr>
        <p:spPr>
          <a:xfrm>
            <a:off x="6081153" y="5514508"/>
            <a:ext cx="5105400" cy="367504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xứ</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a:latin typeface="Times New Roman" panose="02020603050405020304" pitchFamily="18" charset="0"/>
                <a:cs typeface="Times New Roman" panose="02020603050405020304" pitchFamily="18" charset="0"/>
              </a:rPr>
              <a:t>in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NXB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2014 </a:t>
            </a:r>
          </a:p>
        </p:txBody>
      </p:sp>
      <p:sp>
        <p:nvSpPr>
          <p:cNvPr id="13" name="Rectangle 12"/>
          <p:cNvSpPr/>
          <p:nvPr/>
        </p:nvSpPr>
        <p:spPr>
          <a:xfrm>
            <a:off x="12319786" y="5653007"/>
            <a:ext cx="3505200" cy="275171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PTBĐ</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1911</Words>
  <Application>Microsoft Macintosh PowerPoint</Application>
  <PresentationFormat>Custom</PresentationFormat>
  <Paragraphs>161</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GungsuhChe</vt:lpstr>
      <vt:lpstr>Arial</vt:lpstr>
      <vt:lpstr>Times New Roman</vt:lpstr>
      <vt:lpstr>#9Slide05 FS Blonde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Nắng mới</dc:title>
  <cp:lastModifiedBy>PHAM DINH HOAN</cp:lastModifiedBy>
  <cp:revision>65</cp:revision>
  <dcterms:created xsi:type="dcterms:W3CDTF">2006-08-16T00:00:00Z</dcterms:created>
  <dcterms:modified xsi:type="dcterms:W3CDTF">2023-10-04T07:21:24Z</dcterms:modified>
  <dc:identifier>DAFjiDNs2fM</dc:identifier>
</cp:coreProperties>
</file>