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18827" r:id="rId2"/>
    <p:sldId id="18829" r:id="rId3"/>
    <p:sldId id="18830" r:id="rId4"/>
    <p:sldId id="18831" r:id="rId5"/>
    <p:sldId id="307" r:id="rId6"/>
    <p:sldId id="18832" r:id="rId7"/>
    <p:sldId id="18833" r:id="rId8"/>
    <p:sldId id="265" r:id="rId9"/>
    <p:sldId id="257" r:id="rId10"/>
    <p:sldId id="258" r:id="rId11"/>
    <p:sldId id="260" r:id="rId12"/>
    <p:sldId id="262" r:id="rId13"/>
    <p:sldId id="263" r:id="rId14"/>
    <p:sldId id="18802" r:id="rId15"/>
    <p:sldId id="264" r:id="rId16"/>
    <p:sldId id="275" r:id="rId17"/>
    <p:sldId id="267" r:id="rId18"/>
    <p:sldId id="317" r:id="rId19"/>
    <p:sldId id="18796" r:id="rId20"/>
    <p:sldId id="302" r:id="rId21"/>
    <p:sldId id="303" r:id="rId22"/>
    <p:sldId id="304" r:id="rId23"/>
    <p:sldId id="305" r:id="rId24"/>
    <p:sldId id="306" r:id="rId25"/>
    <p:sldId id="18795" r:id="rId26"/>
    <p:sldId id="18798" r:id="rId27"/>
    <p:sldId id="459" r:id="rId28"/>
    <p:sldId id="18803" r:id="rId29"/>
    <p:sldId id="18782" r:id="rId30"/>
    <p:sldId id="18805" r:id="rId31"/>
    <p:sldId id="18807" r:id="rId32"/>
    <p:sldId id="18806" r:id="rId33"/>
    <p:sldId id="18804" r:id="rId34"/>
    <p:sldId id="18808" r:id="rId35"/>
    <p:sldId id="18800" r:id="rId36"/>
    <p:sldId id="18810" r:id="rId37"/>
    <p:sldId id="18811" r:id="rId38"/>
    <p:sldId id="285" r:id="rId39"/>
    <p:sldId id="18828" r:id="rId40"/>
  </p:sldIdLst>
  <p:sldSz cx="12192000" cy="6858000"/>
  <p:notesSz cx="6858000" cy="9144000"/>
  <p:custDataLst>
    <p:tags r:id="rId42"/>
  </p:custData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p:restoredTop sz="95846"/>
  </p:normalViewPr>
  <p:slideViewPr>
    <p:cSldViewPr snapToGrid="0" snapToObjects="1">
      <p:cViewPr varScale="1">
        <p:scale>
          <a:sx n="107" d="100"/>
          <a:sy n="107" d="100"/>
        </p:scale>
        <p:origin x="11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10:05:18.355"/>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16/02/2023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16</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19</a:t>
            </a:fld>
            <a:endParaRPr lang="zh-CN" altLang="en-US"/>
          </a:p>
        </p:txBody>
      </p:sp>
    </p:spTree>
    <p:extLst>
      <p:ext uri="{BB962C8B-B14F-4D97-AF65-F5344CB8AC3E}">
        <p14:creationId xmlns:p14="http://schemas.microsoft.com/office/powerpoint/2010/main" val="352098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25</a:t>
            </a:fld>
            <a:endParaRPr lang="zh-CN" altLang="en-US"/>
          </a:p>
        </p:txBody>
      </p:sp>
    </p:spTree>
    <p:extLst>
      <p:ext uri="{BB962C8B-B14F-4D97-AF65-F5344CB8AC3E}">
        <p14:creationId xmlns:p14="http://schemas.microsoft.com/office/powerpoint/2010/main" val="214412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38</a:t>
            </a:fld>
            <a:endParaRPr lang="zh-CN" altLang="en-US"/>
          </a:p>
        </p:txBody>
      </p:sp>
    </p:spTree>
    <p:extLst>
      <p:ext uri="{BB962C8B-B14F-4D97-AF65-F5344CB8AC3E}">
        <p14:creationId xmlns:p14="http://schemas.microsoft.com/office/powerpoint/2010/main" val="76844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39</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16,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16,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16,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16,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72429"/>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16,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16,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598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16,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16,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16,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16,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16,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16,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16,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1"/>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8"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72" r:id="rId13"/>
    <p:sldLayoutId id="2147483674" r:id="rId14"/>
    <p:sldLayoutId id="2147483675" r:id="rId15"/>
    <p:sldLayoutId id="2147483677" r:id="rId16"/>
    <p:sldLayoutId id="2147483676" r:id="rId17"/>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jpeg"/><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jpeg"/><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xml"/><Relationship Id="rId21" Type="http://schemas.openxmlformats.org/officeDocument/2006/relationships/slide" Target="slide5.xml"/><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5.wdp"/><Relationship Id="rId25"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slide" Target="slide4.xml"/><Relationship Id="rId1" Type="http://schemas.microsoft.com/office/2007/relationships/media" Target="../media/media2.mp3"/><Relationship Id="rId6" Type="http://schemas.openxmlformats.org/officeDocument/2006/relationships/image" Target="../media/image8.png"/><Relationship Id="rId11" Type="http://schemas.microsoft.com/office/2007/relationships/hdphoto" Target="../media/hdphoto3.wdp"/><Relationship Id="rId24" Type="http://schemas.openxmlformats.org/officeDocument/2006/relationships/slide" Target="slide8.xml"/><Relationship Id="rId5" Type="http://schemas.microsoft.com/office/2007/relationships/hdphoto" Target="../media/hdphoto1.wdp"/><Relationship Id="rId15" Type="http://schemas.openxmlformats.org/officeDocument/2006/relationships/image" Target="../media/image14.png"/><Relationship Id="rId23" Type="http://schemas.openxmlformats.org/officeDocument/2006/relationships/slide" Target="slide7.xml"/><Relationship Id="rId10" Type="http://schemas.openxmlformats.org/officeDocument/2006/relationships/image" Target="../media/image11.png"/><Relationship Id="rId19"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27451" y="1213009"/>
            <a:ext cx="8137099" cy="2708434"/>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85: ĐỌC HIỂU VĂN BẢN</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ĐÊM NAY BÁC KHÔNG NGỦ- MINH HUỆ</a:t>
            </a: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4633641"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Nhung</a:t>
            </a: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29CDC47-66DA-CF49-9D3D-22E38A488713}"/>
              </a:ext>
            </a:extLst>
          </p:cNvPr>
          <p:cNvSpPr>
            <a:spLocks noGrp="1"/>
          </p:cNvSpPr>
          <p:nvPr>
            <p:ph type="title"/>
          </p:nvPr>
        </p:nvSpPr>
        <p:spPr>
          <a:xfrm>
            <a:off x="184936" y="116441"/>
            <a:ext cx="5229392" cy="1216024"/>
          </a:xfrm>
        </p:spPr>
        <p:txBody>
          <a:bodyPr>
            <a:normAutofit/>
          </a:bodyPr>
          <a:lstStyle/>
          <a:p>
            <a:r>
              <a:rPr lang="en-US" b="1" dirty="0">
                <a:latin typeface="Times New Roman" panose="02020603050405020304" pitchFamily="18" charset="0"/>
                <a:cs typeface="Times New Roman" panose="02020603050405020304" pitchFamily="18" charset="0"/>
              </a:rPr>
              <a:t>Y</a:t>
            </a:r>
            <a:r>
              <a:rPr lang="en-VN" b="1" dirty="0">
                <a:latin typeface="Times New Roman" panose="02020603050405020304" pitchFamily="18" charset="0"/>
                <a:cs typeface="Times New Roman" panose="02020603050405020304" pitchFamily="18" charset="0"/>
              </a:rPr>
              <a:t>êu cầu cần đạt</a:t>
            </a:r>
          </a:p>
        </p:txBody>
      </p:sp>
      <p:pic>
        <p:nvPicPr>
          <p:cNvPr id="2050" name="Picture 2" descr="white cup with saucer near bok">
            <a:extLst>
              <a:ext uri="{FF2B5EF4-FFF2-40B4-BE49-F238E27FC236}">
                <a16:creationId xmlns:a16="http://schemas.microsoft.com/office/drawing/2014/main" id="{C229CAF3-F673-7944-BF01-80DA16862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53" r="7404"/>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6" name="Straight Connector 5">
            <a:extLst>
              <a:ext uri="{FF2B5EF4-FFF2-40B4-BE49-F238E27FC236}">
                <a16:creationId xmlns:a16="http://schemas.microsoft.com/office/drawing/2014/main" id="{CB05E96F-7D41-B24C-9711-A217CBB9A091}"/>
              </a:ext>
            </a:extLst>
          </p:cNvPr>
          <p:cNvSpPr/>
          <p:nvPr/>
        </p:nvSpPr>
        <p:spPr>
          <a:xfrm>
            <a:off x="359596" y="1192422"/>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BA1016F5-B404-FD43-BE3C-4EE25BC27B1D}"/>
              </a:ext>
            </a:extLst>
          </p:cNvPr>
          <p:cNvSpPr/>
          <p:nvPr/>
        </p:nvSpPr>
        <p:spPr>
          <a:xfrm>
            <a:off x="371171" y="1192422"/>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được những đặc điểm hình thức (vần, nhịp, biện pháp tu từ, yếu tố tự sự và miêu tả), nội dung (đề tài, chủ đề, ý nghĩa) của bài thơ có sử dụng yếu tố tự sự và miêu tả.</a:t>
            </a:r>
            <a:endParaRPr lang="en-US" sz="2000" kern="1200" dirty="0">
              <a:latin typeface="Times New Roman" panose="02020603050405020304" pitchFamily="18" charset="0"/>
              <a:cs typeface="Times New Roman" panose="02020603050405020304" pitchFamily="18" charset="0"/>
            </a:endParaRPr>
          </a:p>
        </p:txBody>
      </p:sp>
      <p:sp>
        <p:nvSpPr>
          <p:cNvPr id="8" name="Straight Connector 7">
            <a:extLst>
              <a:ext uri="{FF2B5EF4-FFF2-40B4-BE49-F238E27FC236}">
                <a16:creationId xmlns:a16="http://schemas.microsoft.com/office/drawing/2014/main" id="{56251358-A3D1-4344-AC9A-5AD43CE109F3}"/>
              </a:ext>
            </a:extLst>
          </p:cNvPr>
          <p:cNvSpPr/>
          <p:nvPr/>
        </p:nvSpPr>
        <p:spPr>
          <a:xfrm>
            <a:off x="359596" y="2499871"/>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57241D11-270E-A848-9B0B-35A7A114EF33}"/>
              </a:ext>
            </a:extLst>
          </p:cNvPr>
          <p:cNvSpPr/>
          <p:nvPr/>
        </p:nvSpPr>
        <p:spPr>
          <a:xfrm>
            <a:off x="359596" y="2499871"/>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và chỉ ra được tác dụng của biện pháp tu từ hoán dụ.</a:t>
            </a:r>
            <a:endParaRPr lang="en-US" sz="2000" kern="1200" dirty="0">
              <a:latin typeface="Times New Roman" panose="02020603050405020304" pitchFamily="18" charset="0"/>
              <a:cs typeface="Times New Roman" panose="02020603050405020304" pitchFamily="18" charset="0"/>
            </a:endParaRPr>
          </a:p>
        </p:txBody>
      </p:sp>
      <p:sp>
        <p:nvSpPr>
          <p:cNvPr id="14" name="Straight Connector 13">
            <a:extLst>
              <a:ext uri="{FF2B5EF4-FFF2-40B4-BE49-F238E27FC236}">
                <a16:creationId xmlns:a16="http://schemas.microsoft.com/office/drawing/2014/main" id="{8973481C-1548-EF44-AA1A-DB8B60783DD3}"/>
              </a:ext>
            </a:extLst>
          </p:cNvPr>
          <p:cNvSpPr/>
          <p:nvPr/>
        </p:nvSpPr>
        <p:spPr>
          <a:xfrm>
            <a:off x="359596" y="3516764"/>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Freeform 14">
            <a:extLst>
              <a:ext uri="{FF2B5EF4-FFF2-40B4-BE49-F238E27FC236}">
                <a16:creationId xmlns:a16="http://schemas.microsoft.com/office/drawing/2014/main" id="{BC1C9849-CB79-B04A-AEB8-F2B2206D537D}"/>
              </a:ext>
            </a:extLst>
          </p:cNvPr>
          <p:cNvSpPr/>
          <p:nvPr/>
        </p:nvSpPr>
        <p:spPr>
          <a:xfrm>
            <a:off x="359596" y="3516764"/>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Viết được đoạn văn ghi lại cảm nghĩ về một bài thơ có yếu tố tự sự, miêu tả.</a:t>
            </a:r>
            <a:endParaRPr lang="en-US" sz="2000" kern="1200" dirty="0">
              <a:latin typeface="Times New Roman" panose="02020603050405020304" pitchFamily="18" charset="0"/>
              <a:cs typeface="Times New Roman" panose="02020603050405020304" pitchFamily="18" charset="0"/>
            </a:endParaRPr>
          </a:p>
        </p:txBody>
      </p:sp>
      <p:sp>
        <p:nvSpPr>
          <p:cNvPr id="16" name="Straight Connector 15">
            <a:extLst>
              <a:ext uri="{FF2B5EF4-FFF2-40B4-BE49-F238E27FC236}">
                <a16:creationId xmlns:a16="http://schemas.microsoft.com/office/drawing/2014/main" id="{AE6577E2-4AEC-3349-9883-5CAB3AAFBB6D}"/>
              </a:ext>
            </a:extLst>
          </p:cNvPr>
          <p:cNvSpPr/>
          <p:nvPr/>
        </p:nvSpPr>
        <p:spPr>
          <a:xfrm>
            <a:off x="359596" y="4533657"/>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F6385F58-F969-BB4A-AE35-47A5E3942D89}"/>
              </a:ext>
            </a:extLst>
          </p:cNvPr>
          <p:cNvSpPr/>
          <p:nvPr/>
        </p:nvSpPr>
        <p:spPr>
          <a:xfrm>
            <a:off x="359596" y="4533657"/>
            <a:ext cx="5054732"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Bước đầu biết trình bày ý kiến về một vấn đề.</a:t>
            </a:r>
            <a:endParaRPr lang="en-US" sz="2000" kern="1200" dirty="0">
              <a:latin typeface="Times New Roman" panose="02020603050405020304" pitchFamily="18" charset="0"/>
              <a:cs typeface="Times New Roman" panose="02020603050405020304" pitchFamily="18" charset="0"/>
            </a:endParaRPr>
          </a:p>
        </p:txBody>
      </p:sp>
      <p:sp>
        <p:nvSpPr>
          <p:cNvPr id="18" name="Straight Connector 17">
            <a:extLst>
              <a:ext uri="{FF2B5EF4-FFF2-40B4-BE49-F238E27FC236}">
                <a16:creationId xmlns:a16="http://schemas.microsoft.com/office/drawing/2014/main" id="{F5C5C8A0-B488-3144-8D5B-20105B74229E}"/>
              </a:ext>
            </a:extLst>
          </p:cNvPr>
          <p:cNvSpPr/>
          <p:nvPr/>
        </p:nvSpPr>
        <p:spPr>
          <a:xfrm>
            <a:off x="359596" y="5550550"/>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9" name="Freeform 18">
            <a:extLst>
              <a:ext uri="{FF2B5EF4-FFF2-40B4-BE49-F238E27FC236}">
                <a16:creationId xmlns:a16="http://schemas.microsoft.com/office/drawing/2014/main" id="{CE8F7862-F86E-3142-9991-06378E99803C}"/>
              </a:ext>
            </a:extLst>
          </p:cNvPr>
          <p:cNvSpPr/>
          <p:nvPr/>
        </p:nvSpPr>
        <p:spPr>
          <a:xfrm>
            <a:off x="359596" y="5550550"/>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Biết xúc động trước những việc làm và tình cảm cao đẹp; trân trọng những suy nghĩ, hành động dũng cảm; yêu quý bản thân và tự tin vào những giá trị của bản thân</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18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99+] Hình ảnh Bác Hồ đẹp sống mãi trong lòng dân tộc">
            <a:extLst>
              <a:ext uri="{FF2B5EF4-FFF2-40B4-BE49-F238E27FC236}">
                <a16:creationId xmlns:a16="http://schemas.microsoft.com/office/drawing/2014/main" id="{39CEDAA4-946A-9C4F-88F1-463A404E1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67" y="0"/>
            <a:ext cx="525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38F871-CCBB-BC40-8ED6-237DFA8448A8}"/>
              </a:ext>
            </a:extLst>
          </p:cNvPr>
          <p:cNvSpPr/>
          <p:nvPr/>
        </p:nvSpPr>
        <p:spPr>
          <a:xfrm>
            <a:off x="6357101" y="1706605"/>
            <a:ext cx="4447256" cy="3444789"/>
          </a:xfrm>
          <a:prstGeom prst="rect">
            <a:avLst/>
          </a:prstGeom>
        </p:spPr>
        <p:txBody>
          <a:bodyPr wrap="square">
            <a:spAutoFit/>
          </a:bodyPr>
          <a:lstStyle/>
          <a:p>
            <a:pPr indent="342900"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Ngoài bài hát trên, em còn biết những bài hát, bài thơ nào viết về Bác Hồ? Hãy chia sẻ với cả lớp những bài hát và bài thơ mà em biết.</a:t>
            </a:r>
            <a:endParaRPr lang="en-VN" sz="3200" b="1"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74351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D705D9-7390-4F7B-9D62-039F3DCA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ình ảnh màu hiếm về Chủ tịch Hồ Chí Minh (P3) - Giáo dục Việt Nam">
            <a:extLst>
              <a:ext uri="{FF2B5EF4-FFF2-40B4-BE49-F238E27FC236}">
                <a16:creationId xmlns:a16="http://schemas.microsoft.com/office/drawing/2014/main" id="{C9A89A69-EB5A-E545-98B5-D28CB2BA8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8"/>
          <a:stretch/>
        </p:blipFill>
        <p:spPr bwMode="auto">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88716B6-19BA-4C13-A3E6-380170A88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6364" y="2259463"/>
            <a:ext cx="2311233" cy="29564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ình ảnh màu hiếm về Chủ tịch Hồ Chí Minh | Việt Nam">
            <a:extLst>
              <a:ext uri="{FF2B5EF4-FFF2-40B4-BE49-F238E27FC236}">
                <a16:creationId xmlns:a16="http://schemas.microsoft.com/office/drawing/2014/main" id="{7BE49B11-0F2E-6E4C-A60A-32EF5BF6F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6"/>
          <a:stretch/>
        </p:blipFill>
        <p:spPr bwMode="auto">
          <a:xfrm>
            <a:off x="7180785" y="2362994"/>
            <a:ext cx="2106092" cy="2771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D8EFD3-8784-3A46-ABDC-0F6E98FA89AA}"/>
              </a:ext>
            </a:extLst>
          </p:cNvPr>
          <p:cNvSpPr/>
          <p:nvPr/>
        </p:nvSpPr>
        <p:spPr>
          <a:xfrm>
            <a:off x="1436507" y="2644170"/>
            <a:ext cx="4601193" cy="1569660"/>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Calibri" panose="020F0502020204030204" pitchFamily="34" charset="0"/>
              </a:rPr>
              <a:t>Theo em, các bài hát, bài thơ viết về Bác có điểm chung nào? </a:t>
            </a:r>
            <a:endParaRPr lang="en-VN" sz="3200" b="1" i="1" dirty="0"/>
          </a:p>
        </p:txBody>
      </p:sp>
    </p:spTree>
    <p:extLst>
      <p:ext uri="{BB962C8B-B14F-4D97-AF65-F5344CB8AC3E}">
        <p14:creationId xmlns:p14="http://schemas.microsoft.com/office/powerpoint/2010/main" val="3269625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75" name="Rectangle 7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óng vai người chiến sĩ kể lại câu chuyện trong bài thơ đêm nay Bác không  ngủ">
            <a:extLst>
              <a:ext uri="{FF2B5EF4-FFF2-40B4-BE49-F238E27FC236}">
                <a16:creationId xmlns:a16="http://schemas.microsoft.com/office/drawing/2014/main" id="{24B93BC3-3CA0-4040-876A-2036D91021B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3F3677B-A97D-4CAD-A971-B22755F56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C43D5-042C-1D46-93C4-FA0378C38F44}"/>
              </a:ext>
            </a:extLst>
          </p:cNvPr>
          <p:cNvSpPr>
            <a:spLocks noGrp="1"/>
          </p:cNvSpPr>
          <p:nvPr>
            <p:ph type="title"/>
          </p:nvPr>
        </p:nvSpPr>
        <p:spPr>
          <a:xfrm>
            <a:off x="356406" y="687286"/>
            <a:ext cx="7883704" cy="752632"/>
          </a:xfrm>
        </p:spPr>
        <p:txBody>
          <a:bodyPr vert="horz" lIns="91440" tIns="45720" rIns="91440" bIns="45720" rtlCol="0" anchor="ctr">
            <a:noAutofit/>
          </a:bodyPr>
          <a:lstStyle/>
          <a:p>
            <a:pPr algn="ctr"/>
            <a:r>
              <a:rPr lang="en-US" sz="3500" b="1" dirty="0">
                <a:solidFill>
                  <a:srgbClr val="FFFFFF"/>
                </a:solidFill>
                <a:latin typeface="Times New Roman" panose="02020603050405020304" pitchFamily="18" charset="0"/>
                <a:cs typeface="Times New Roman" panose="02020603050405020304" pitchFamily="18" charset="0"/>
              </a:rPr>
              <a:t>ĐÊM NAY BÁC KHÔNG NGỦ</a:t>
            </a:r>
          </a:p>
        </p:txBody>
      </p:sp>
      <p:sp>
        <p:nvSpPr>
          <p:cNvPr id="4" name="TextBox 3">
            <a:extLst>
              <a:ext uri="{FF2B5EF4-FFF2-40B4-BE49-F238E27FC236}">
                <a16:creationId xmlns:a16="http://schemas.microsoft.com/office/drawing/2014/main" id="{3A5E9A03-0DD2-1D43-8272-1EBF946B968D}"/>
              </a:ext>
            </a:extLst>
          </p:cNvPr>
          <p:cNvSpPr txBox="1"/>
          <p:nvPr/>
        </p:nvSpPr>
        <p:spPr>
          <a:xfrm>
            <a:off x="2416905" y="1439918"/>
            <a:ext cx="3510456" cy="584775"/>
          </a:xfrm>
          <a:prstGeom prst="rect">
            <a:avLst/>
          </a:prstGeom>
          <a:noFill/>
        </p:spPr>
        <p:txBody>
          <a:bodyPr wrap="square" rtlCol="0">
            <a:spAutoFit/>
          </a:bodyPr>
          <a:lstStyle/>
          <a:p>
            <a:pPr algn="ctr"/>
            <a:r>
              <a:rPr lang="en-VN" sz="3200" b="1" i="1" dirty="0">
                <a:solidFill>
                  <a:schemeClr val="bg1"/>
                </a:solidFill>
                <a:latin typeface="Times New Roman" panose="02020603050405020304" pitchFamily="18" charset="0"/>
                <a:cs typeface="Times New Roman" panose="02020603050405020304" pitchFamily="18" charset="0"/>
              </a:rPr>
              <a:t>(Minh Huệ)</a:t>
            </a:r>
          </a:p>
        </p:txBody>
      </p:sp>
    </p:spTree>
    <p:extLst>
      <p:ext uri="{BB962C8B-B14F-4D97-AF65-F5344CB8AC3E}">
        <p14:creationId xmlns:p14="http://schemas.microsoft.com/office/powerpoint/2010/main" val="2765621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178006" y="218578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1. </a:t>
            </a:r>
            <a:r>
              <a:rPr lang="en-US" altLang="ko-KR" sz="9600" b="1" dirty="0" err="1">
                <a:solidFill>
                  <a:schemeClr val="accent1"/>
                </a:solidFill>
                <a:latin typeface="Times New Roman" panose="02020603050405020304" pitchFamily="18" charset="0"/>
                <a:cs typeface="Times New Roman" panose="02020603050405020304" pitchFamily="18" charset="0"/>
              </a:rPr>
              <a:t>Tìm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hiểu</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chung</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1807619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nk rose on open book">
            <a:extLst>
              <a:ext uri="{FF2B5EF4-FFF2-40B4-BE49-F238E27FC236}">
                <a16:creationId xmlns:a16="http://schemas.microsoft.com/office/drawing/2014/main" id="{91722A82-2FF6-8A48-AAEA-83F08B56E9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74" b="9035"/>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49B2EB-C7EA-014B-AF25-EB068797407F}"/>
              </a:ext>
            </a:extLst>
          </p:cNvPr>
          <p:cNvSpPr/>
          <p:nvPr/>
        </p:nvSpPr>
        <p:spPr>
          <a:xfrm>
            <a:off x="7037123" y="1704457"/>
            <a:ext cx="4702932" cy="3449086"/>
          </a:xfrm>
          <a:prstGeom prst="rect">
            <a:avLst/>
          </a:prstGeom>
        </p:spPr>
        <p:txBody>
          <a:bodyPr wrap="square">
            <a:spAutoFit/>
          </a:bodyPr>
          <a:lstStyle/>
          <a:p>
            <a:pPr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a/ Thơ có yếu tố tự sự và miêu tả </a:t>
            </a:r>
            <a:r>
              <a:rPr lang="vi-VN" sz="3200" dirty="0">
                <a:solidFill>
                  <a:srgbClr val="000000"/>
                </a:solidFill>
                <a:latin typeface="Times New Roman" panose="02020603050405020304" pitchFamily="18" charset="0"/>
                <a:ea typeface="Calibri" panose="020F0502020204030204" pitchFamily="34" charset="0"/>
              </a:rPr>
              <a:t>là thơ trong đó người viết thường kể lại sự việc và miêu tả sự vật; qua đó, thể hiện tình cảm, thái độ của mình. </a:t>
            </a:r>
            <a:endParaRPr lang="en-VN" sz="3200" dirty="0"/>
          </a:p>
        </p:txBody>
      </p:sp>
    </p:spTree>
    <p:extLst>
      <p:ext uri="{BB962C8B-B14F-4D97-AF65-F5344CB8AC3E}">
        <p14:creationId xmlns:p14="http://schemas.microsoft.com/office/powerpoint/2010/main" val="3911526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ase with pink flowers&#10;&#10;Description automatically generated with medium confidence">
            <a:extLst>
              <a:ext uri="{FF2B5EF4-FFF2-40B4-BE49-F238E27FC236}">
                <a16:creationId xmlns:a16="http://schemas.microsoft.com/office/drawing/2014/main" id="{8F002265-D00E-1248-AE62-0ECFA86AF068}"/>
              </a:ext>
            </a:extLst>
          </p:cNvPr>
          <p:cNvPicPr>
            <a:picLocks noGrp="1" noChangeAspect="1"/>
          </p:cNvPicPr>
          <p:nvPr>
            <p:ph type="pic" sz="quarter" idx="10"/>
          </p:nvPr>
        </p:nvPicPr>
        <p:blipFill>
          <a:blip r:embed="rId3"/>
          <a:srcRect t="10867" b="10867"/>
          <a:stretch>
            <a:fillRect/>
          </a:stretch>
        </p:blipFill>
        <p:spPr>
          <a:xfrm>
            <a:off x="8078051" y="0"/>
            <a:ext cx="7175104" cy="7019132"/>
          </a:xfrm>
        </p:spPr>
      </p:pic>
      <p:sp>
        <p:nvSpPr>
          <p:cNvPr id="6" name="Rectangle 5">
            <a:extLst>
              <a:ext uri="{FF2B5EF4-FFF2-40B4-BE49-F238E27FC236}">
                <a16:creationId xmlns:a16="http://schemas.microsoft.com/office/drawing/2014/main" id="{B4CCCC13-23B3-CB48-A5B8-8ECF66F28287}"/>
              </a:ext>
            </a:extLst>
          </p:cNvPr>
          <p:cNvSpPr/>
          <p:nvPr/>
        </p:nvSpPr>
        <p:spPr>
          <a:xfrm>
            <a:off x="328862" y="1349914"/>
            <a:ext cx="7749189" cy="5104859"/>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Đọc kĩ văn bản thơ và xác định câu chuyện được kể trong đó.</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Nhận biết những yếu tố tự sự, miêu tả trong văn bản và chỉ ra tác dụng của những yếu tố ấy.</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Chỉ ra một số nét đặc sắc về hình thức nghệ thuật của bài thơ.</a:t>
            </a:r>
            <a:endParaRPr lang="en-VN" sz="32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 Ý nghĩa của bài thơ và những nhận thức, tình cảm của em sau khi học. </a:t>
            </a:r>
            <a:endParaRPr lang="en-VN" sz="3200" dirty="0"/>
          </a:p>
        </p:txBody>
      </p:sp>
      <p:sp>
        <p:nvSpPr>
          <p:cNvPr id="7" name="Rectangle 6">
            <a:extLst>
              <a:ext uri="{FF2B5EF4-FFF2-40B4-BE49-F238E27FC236}">
                <a16:creationId xmlns:a16="http://schemas.microsoft.com/office/drawing/2014/main" id="{8561A7B3-99FD-7E42-8CDA-3E02A1C202E8}"/>
              </a:ext>
            </a:extLst>
          </p:cNvPr>
          <p:cNvSpPr/>
          <p:nvPr/>
        </p:nvSpPr>
        <p:spPr>
          <a:xfrm>
            <a:off x="328862" y="480760"/>
            <a:ext cx="8991564" cy="609590"/>
          </a:xfrm>
          <a:prstGeom prst="rect">
            <a:avLst/>
          </a:prstGeom>
        </p:spPr>
        <p:txBody>
          <a:bodyPr wrap="none">
            <a:spAutoFit/>
          </a:bodyPr>
          <a:lstStyle/>
          <a:p>
            <a:pPr algn="just">
              <a:lnSpc>
                <a:spcPct val="114000"/>
              </a:lnSpc>
            </a:pPr>
            <a:r>
              <a:rPr lang="vi-VN" sz="3200" b="1" dirty="0">
                <a:solidFill>
                  <a:srgbClr val="000000"/>
                </a:solidFill>
                <a:latin typeface="Times New Roman" panose="02020603050405020304" pitchFamily="18" charset="0"/>
                <a:ea typeface="Calibri" panose="020F0502020204030204" pitchFamily="34" charset="0"/>
              </a:rPr>
              <a:t>* Lưu ý khi đọc bài thơ có yếu tố tự sự và miêu tả:</a:t>
            </a:r>
            <a:endParaRPr lang="en-VN" sz="32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B24796A-C1F6-4B21-B963-70E55A144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62542" y="650765"/>
                  <a:pt x="11942810" y="654842"/>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3697" y="740068"/>
                  <a:pt x="11675363" y="758566"/>
                  <a:pt x="11656818" y="769062"/>
                </a:cubicBezTo>
                <a:cubicBezTo>
                  <a:pt x="11625284" y="783558"/>
                  <a:pt x="11554969" y="799151"/>
                  <a:pt x="11501920" y="813109"/>
                </a:cubicBezTo>
                <a:cubicBezTo>
                  <a:pt x="11454695" y="835456"/>
                  <a:pt x="11390520" y="825328"/>
                  <a:pt x="11338523" y="852810"/>
                </a:cubicBezTo>
                <a:cubicBezTo>
                  <a:pt x="11359787" y="876196"/>
                  <a:pt x="11199516" y="937717"/>
                  <a:pt x="11228040" y="958953"/>
                </a:cubicBezTo>
                <a:cubicBezTo>
                  <a:pt x="11228306" y="989423"/>
                  <a:pt x="11195223" y="1012070"/>
                  <a:pt x="11193568" y="1039464"/>
                </a:cubicBezTo>
                <a:cubicBezTo>
                  <a:pt x="11162876" y="1085947"/>
                  <a:pt x="11137185" y="1048589"/>
                  <a:pt x="11120819" y="1126133"/>
                </a:cubicBezTo>
                <a:cubicBezTo>
                  <a:pt x="11102484" y="1167191"/>
                  <a:pt x="11052637" y="1154700"/>
                  <a:pt x="11028687" y="1199018"/>
                </a:cubicBezTo>
                <a:lnTo>
                  <a:pt x="10815658" y="1287849"/>
                </a:lnTo>
                <a:cubicBezTo>
                  <a:pt x="10788450" y="1285136"/>
                  <a:pt x="10703766" y="1299362"/>
                  <a:pt x="10679906" y="1324988"/>
                </a:cubicBezTo>
                <a:cubicBezTo>
                  <a:pt x="10679874" y="1319534"/>
                  <a:pt x="10639666" y="1317757"/>
                  <a:pt x="10636304" y="1317928"/>
                </a:cubicBezTo>
                <a:lnTo>
                  <a:pt x="10573203" y="1351996"/>
                </a:lnTo>
                <a:cubicBezTo>
                  <a:pt x="10559779" y="1354649"/>
                  <a:pt x="10512149" y="1357988"/>
                  <a:pt x="10513263" y="1350756"/>
                </a:cubicBezTo>
                <a:lnTo>
                  <a:pt x="10464012" y="1391778"/>
                </a:lnTo>
                <a:cubicBezTo>
                  <a:pt x="10423640" y="1376337"/>
                  <a:pt x="10438452" y="1415603"/>
                  <a:pt x="10405409" y="1422789"/>
                </a:cubicBezTo>
                <a:cubicBezTo>
                  <a:pt x="10385126" y="1419848"/>
                  <a:pt x="10374706" y="1423369"/>
                  <a:pt x="10370530" y="1441596"/>
                </a:cubicBezTo>
                <a:cubicBezTo>
                  <a:pt x="10275106" y="1425375"/>
                  <a:pt x="10333678" y="1459760"/>
                  <a:pt x="10264922" y="1472107"/>
                </a:cubicBezTo>
                <a:cubicBezTo>
                  <a:pt x="10202958" y="1479098"/>
                  <a:pt x="10140026" y="1496808"/>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45595" y="1716106"/>
                  <a:pt x="9217145" y="1771195"/>
                </a:cubicBezTo>
                <a:cubicBezTo>
                  <a:pt x="9131538" y="1776872"/>
                  <a:pt x="9039728" y="1814874"/>
                  <a:pt x="8955875" y="1796806"/>
                </a:cubicBezTo>
                <a:cubicBezTo>
                  <a:pt x="8861771" y="1817659"/>
                  <a:pt x="8730077" y="1856614"/>
                  <a:pt x="8648415" y="1878623"/>
                </a:cubicBezTo>
                <a:cubicBezTo>
                  <a:pt x="8582974" y="1903887"/>
                  <a:pt x="8546739" y="1852067"/>
                  <a:pt x="8495949" y="1902425"/>
                </a:cubicBezTo>
                <a:cubicBezTo>
                  <a:pt x="8427249" y="190760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45936" y="1763820"/>
                  <a:pt x="7491452" y="1888481"/>
                  <a:pt x="7449425" y="1810910"/>
                </a:cubicBezTo>
                <a:lnTo>
                  <a:pt x="7342915" y="1819827"/>
                </a:lnTo>
                <a:lnTo>
                  <a:pt x="7255191" y="1834354"/>
                </a:lnTo>
                <a:cubicBezTo>
                  <a:pt x="7235153" y="1839259"/>
                  <a:pt x="7150315" y="1831629"/>
                  <a:pt x="7131205" y="1845557"/>
                </a:cubicBezTo>
                <a:cubicBezTo>
                  <a:pt x="6968750" y="1838101"/>
                  <a:pt x="7023103" y="1812698"/>
                  <a:pt x="6917124" y="1837109"/>
                </a:cubicBezTo>
                <a:cubicBezTo>
                  <a:pt x="6877603" y="1902702"/>
                  <a:pt x="6892534" y="1847120"/>
                  <a:pt x="6837145" y="1870724"/>
                </a:cubicBezTo>
                <a:cubicBezTo>
                  <a:pt x="6837564" y="1818835"/>
                  <a:pt x="6774797" y="1914502"/>
                  <a:pt x="6753991" y="1860969"/>
                </a:cubicBezTo>
                <a:cubicBezTo>
                  <a:pt x="6744571" y="1866959"/>
                  <a:pt x="6736100" y="1874451"/>
                  <a:pt x="6727754" y="1882372"/>
                </a:cubicBezTo>
                <a:lnTo>
                  <a:pt x="6723371" y="1886494"/>
                </a:lnTo>
                <a:lnTo>
                  <a:pt x="6702779" y="1893601"/>
                </a:lnTo>
                <a:lnTo>
                  <a:pt x="6700779" y="1907344"/>
                </a:lnTo>
                <a:lnTo>
                  <a:pt x="6672513" y="1926452"/>
                </a:lnTo>
                <a:cubicBezTo>
                  <a:pt x="6661340" y="1931795"/>
                  <a:pt x="6648626" y="1935420"/>
                  <a:pt x="6633549" y="1936255"/>
                </a:cubicBezTo>
                <a:cubicBezTo>
                  <a:pt x="6577487" y="1918608"/>
                  <a:pt x="6514284" y="1994298"/>
                  <a:pt x="6444344" y="1969663"/>
                </a:cubicBezTo>
                <a:cubicBezTo>
                  <a:pt x="6419228" y="1965060"/>
                  <a:pt x="6345188" y="1978090"/>
                  <a:pt x="6333446" y="1997163"/>
                </a:cubicBezTo>
                <a:cubicBezTo>
                  <a:pt x="6318475" y="2003304"/>
                  <a:pt x="6299617" y="2000258"/>
                  <a:pt x="6294933" y="2019412"/>
                </a:cubicBezTo>
                <a:cubicBezTo>
                  <a:pt x="6286089" y="2042978"/>
                  <a:pt x="6227534" y="2018229"/>
                  <a:pt x="6238719" y="2042547"/>
                </a:cubicBezTo>
                <a:cubicBezTo>
                  <a:pt x="6197253" y="2025805"/>
                  <a:pt x="6172998" y="2076097"/>
                  <a:pt x="6142310" y="2092510"/>
                </a:cubicBezTo>
                <a:cubicBezTo>
                  <a:pt x="6109012" y="2074635"/>
                  <a:pt x="6077468" y="2126693"/>
                  <a:pt x="6007916" y="2143752"/>
                </a:cubicBezTo>
                <a:cubicBezTo>
                  <a:pt x="5971122" y="2122806"/>
                  <a:pt x="5961132" y="2155600"/>
                  <a:pt x="5894610" y="2130684"/>
                </a:cubicBezTo>
                <a:cubicBezTo>
                  <a:pt x="5862904" y="2132950"/>
                  <a:pt x="5874801" y="2153974"/>
                  <a:pt x="5817682" y="2157358"/>
                </a:cubicBezTo>
                <a:cubicBezTo>
                  <a:pt x="5714062" y="2126880"/>
                  <a:pt x="5671650" y="2172824"/>
                  <a:pt x="5591469" y="2178389"/>
                </a:cubicBezTo>
                <a:cubicBezTo>
                  <a:pt x="5502264" y="2190142"/>
                  <a:pt x="5536340" y="2207288"/>
                  <a:pt x="5414282" y="2183070"/>
                </a:cubicBezTo>
                <a:cubicBezTo>
                  <a:pt x="5407945" y="2205016"/>
                  <a:pt x="5394338" y="2208803"/>
                  <a:pt x="5368369" y="2204272"/>
                </a:cubicBezTo>
                <a:cubicBezTo>
                  <a:pt x="5325431" y="2211442"/>
                  <a:pt x="5342455" y="2259851"/>
                  <a:pt x="5291263" y="2239182"/>
                </a:cubicBezTo>
                <a:cubicBezTo>
                  <a:pt x="5306347" y="2263964"/>
                  <a:pt x="5213539" y="2266092"/>
                  <a:pt x="5240857" y="2289444"/>
                </a:cubicBezTo>
                <a:cubicBezTo>
                  <a:pt x="5219918" y="2319202"/>
                  <a:pt x="5195143" y="2282479"/>
                  <a:pt x="5173523" y="2309057"/>
                </a:cubicBezTo>
                <a:cubicBezTo>
                  <a:pt x="5143898" y="2320355"/>
                  <a:pt x="5183399" y="2277184"/>
                  <a:pt x="5148543" y="2282356"/>
                </a:cubicBezTo>
                <a:cubicBezTo>
                  <a:pt x="5107618" y="2293388"/>
                  <a:pt x="5094122" y="2245019"/>
                  <a:pt x="5079548" y="2313485"/>
                </a:cubicBezTo>
                <a:cubicBezTo>
                  <a:pt x="5031869" y="2307804"/>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26864" y="3266436"/>
                  <a:pt x="863490" y="3291254"/>
                  <a:pt x="779276" y="3327290"/>
                </a:cubicBezTo>
                <a:cubicBezTo>
                  <a:pt x="712585" y="3298149"/>
                  <a:pt x="672574" y="3378796"/>
                  <a:pt x="600378" y="3335250"/>
                </a:cubicBezTo>
                <a:cubicBezTo>
                  <a:pt x="595066" y="3356366"/>
                  <a:pt x="514059" y="3361176"/>
                  <a:pt x="493457" y="3365044"/>
                </a:cubicBezTo>
                <a:cubicBezTo>
                  <a:pt x="492856" y="3399551"/>
                  <a:pt x="399613" y="3365059"/>
                  <a:pt x="349402" y="3380897"/>
                </a:cubicBezTo>
                <a:cubicBezTo>
                  <a:pt x="299189" y="3396735"/>
                  <a:pt x="242632" y="3446393"/>
                  <a:pt x="192183" y="3460075"/>
                </a:cubicBezTo>
                <a:cubicBezTo>
                  <a:pt x="141735" y="3473757"/>
                  <a:pt x="105425" y="3449353"/>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803" y="1958614"/>
            <a:ext cx="3681516"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42" name="Picture 2" descr="Lê Sai: Tiểu sử Minh Huệ">
            <a:extLst>
              <a:ext uri="{FF2B5EF4-FFF2-40B4-BE49-F238E27FC236}">
                <a16:creationId xmlns:a16="http://schemas.microsoft.com/office/drawing/2014/main" id="{4C2E30B2-2B4E-134A-9A18-2D6CF9500D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2523" y="2162755"/>
            <a:ext cx="2652648" cy="3536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1CBA4F-5A86-784A-A079-680BD3D1C53F}"/>
              </a:ext>
            </a:extLst>
          </p:cNvPr>
          <p:cNvSpPr/>
          <p:nvPr/>
        </p:nvSpPr>
        <p:spPr>
          <a:xfrm>
            <a:off x="5541586" y="1861486"/>
            <a:ext cx="6182588" cy="4618083"/>
          </a:xfrm>
          <a:prstGeom prst="rect">
            <a:avLst/>
          </a:prstGeom>
        </p:spPr>
        <p:txBody>
          <a:bodyPr vert="horz" lIns="91440" tIns="45720" rIns="91440" bIns="45720" rtlCol="0" anchor="ctr">
            <a:normAutofit/>
          </a:bodyPr>
          <a:lstStyle/>
          <a:p>
            <a:pPr>
              <a:lnSpc>
                <a:spcPct val="150000"/>
              </a:lnSpc>
            </a:pP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b/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Tác</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giả</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endParaRP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Minh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Huệ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(1927 – 2003)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quê</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ở</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Nghệ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An.</a:t>
            </a: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Ông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từng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tham</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cách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mạng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là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thành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viên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của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Hội</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Nhà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văn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Việt</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Nam. </a:t>
            </a:r>
          </a:p>
        </p:txBody>
      </p:sp>
      <p:sp>
        <p:nvSpPr>
          <p:cNvPr id="7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274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品 10">
            <a:extLst>
              <a:ext uri="{FF2B5EF4-FFF2-40B4-BE49-F238E27FC236}">
                <a16:creationId xmlns:a16="http://schemas.microsoft.com/office/drawing/2014/main" id="{CB2B156C-508D-B749-9504-0F7CFDF37B44}"/>
              </a:ext>
            </a:extLst>
          </p:cNvPr>
          <p:cNvSpPr txBox="1"/>
          <p:nvPr/>
        </p:nvSpPr>
        <p:spPr>
          <a:xfrm>
            <a:off x="7158071" y="312821"/>
            <a:ext cx="3648710" cy="584775"/>
          </a:xfrm>
          <a:prstGeom prst="rect">
            <a:avLst/>
          </a:prstGeom>
          <a:noFill/>
        </p:spPr>
        <p:txBody>
          <a:bodyPr wrap="square" rtlCol="0">
            <a:spAutoFit/>
          </a:bodyPr>
          <a:lstStyle/>
          <a:p>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c/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Tác</a:t>
            </a:r>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phẩm</a:t>
            </a:r>
            <a:endParaRPr lang="zh-CN" altLang="en-US" sz="3200" b="1" dirty="0">
              <a:solidFill>
                <a:srgbClr val="C00000"/>
              </a:solidFill>
              <a:latin typeface="Times New Roman" pitchFamily="18" charset="0"/>
              <a:ea typeface="汉仪白棋体简" panose="02010604000101010101" pitchFamily="2" charset="-122"/>
              <a:cs typeface="Times New Roman" pitchFamily="18" charset="0"/>
            </a:endParaRPr>
          </a:p>
        </p:txBody>
      </p:sp>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6" name="Rectangle 5">
            <a:extLst>
              <a:ext uri="{FF2B5EF4-FFF2-40B4-BE49-F238E27FC236}">
                <a16:creationId xmlns:a16="http://schemas.microsoft.com/office/drawing/2014/main" id="{442ED52D-E15F-6F4C-818A-CBBE2D272301}"/>
              </a:ext>
            </a:extLst>
          </p:cNvPr>
          <p:cNvSpPr/>
          <p:nvPr/>
        </p:nvSpPr>
        <p:spPr>
          <a:xfrm>
            <a:off x="7158071" y="897596"/>
            <a:ext cx="4960357" cy="5964966"/>
          </a:xfrm>
          <a:prstGeom prst="rect">
            <a:avLst/>
          </a:prstGeom>
        </p:spPr>
        <p:txBody>
          <a:bodyPr wrap="square">
            <a:spAutoFit/>
          </a:bodyPr>
          <a:lstStyle/>
          <a:p>
            <a:pPr algn="just">
              <a:lnSpc>
                <a:spcPct val="115000"/>
              </a:lnSpc>
              <a:spcBef>
                <a:spcPts val="600"/>
              </a:spcBef>
              <a:spcAft>
                <a:spcPts val="600"/>
              </a:spcAft>
            </a:pPr>
            <a:r>
              <a:rPr lang="vi-VN" sz="2800" b="1" i="1" spc="-5" dirty="0">
                <a:solidFill>
                  <a:srgbClr val="000000"/>
                </a:solidFill>
                <a:latin typeface="Times New Roman" panose="02020603050405020304" pitchFamily="18" charset="0"/>
                <a:ea typeface="Calibri" panose="020F0502020204030204" pitchFamily="34" charset="0"/>
              </a:rPr>
              <a:t>- Hoàn</a:t>
            </a:r>
            <a:r>
              <a:rPr lang="vi-VN" sz="2800" b="1" i="1"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cảnh </a:t>
            </a:r>
            <a:r>
              <a:rPr lang="vi-VN" sz="2800" b="1" i="1" spc="-10" dirty="0">
                <a:solidFill>
                  <a:srgbClr val="000000"/>
                </a:solidFill>
                <a:latin typeface="Times New Roman" panose="02020603050405020304" pitchFamily="18" charset="0"/>
                <a:ea typeface="Calibri" panose="020F0502020204030204" pitchFamily="34" charset="0"/>
              </a:rPr>
              <a:t>ra</a:t>
            </a:r>
            <a:r>
              <a:rPr lang="vi-VN" sz="2800" b="1" i="1" spc="5"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đời:</a:t>
            </a:r>
            <a:r>
              <a:rPr lang="vi-VN" sz="2800" b="1" spc="-5" dirty="0">
                <a:solidFill>
                  <a:srgbClr val="000000"/>
                </a:solidFill>
                <a:latin typeface="Times New Roman" panose="02020603050405020304" pitchFamily="18" charset="0"/>
                <a:ea typeface="Calibri" panose="020F0502020204030204" pitchFamily="34" charset="0"/>
              </a:rPr>
              <a:t>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Được gợi cảm hứng từ việc tác giả được nghe kể về một câu chuyện có thật của Bác khi đi chiến dịch biên giới 1950.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Khi sáng tác bài thơ này, Minh Huệ còn rất trẻ, rất gần với tuổi của anh đội viên trong bài thơ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tác giả đã nhập vai anh đội viên để khắc hoạ lại hình ảnh của Bác.</a:t>
            </a:r>
            <a:r>
              <a:rPr lang="vi-VN" sz="2800" b="1" spc="-5" dirty="0">
                <a:solidFill>
                  <a:srgbClr val="000000"/>
                </a:solidFill>
                <a:latin typeface="Times New Roman" panose="02020603050405020304" pitchFamily="18" charset="0"/>
                <a:ea typeface="Calibri" panose="020F0502020204030204" pitchFamily="34" charset="0"/>
              </a:rPr>
              <a:t> </a:t>
            </a:r>
            <a:endParaRPr lang="en-VN" sz="28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1831431"/>
            <a:ext cx="10769600"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M</a:t>
            </a:r>
            <a:r>
              <a:rPr lang="vi-VN"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Ộ</a:t>
            </a: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T SỐ HÌNH ẢNH BÁC TRONG CHIẾN DỊCH BIÊN GIỚI CUỐI NĂM  1950</a:t>
            </a:r>
          </a:p>
        </p:txBody>
      </p:sp>
    </p:spTree>
    <p:extLst>
      <p:ext uri="{BB962C8B-B14F-4D97-AF65-F5344CB8AC3E}">
        <p14:creationId xmlns:p14="http://schemas.microsoft.com/office/powerpoint/2010/main" val="2421659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5580" y="261313"/>
            <a:ext cx="10306348" cy="1200329"/>
          </a:xfrm>
          <a:prstGeom prst="rect">
            <a:avLst/>
          </a:prstGeom>
          <a:noFill/>
        </p:spPr>
        <p:txBody>
          <a:bodyPr wrap="none" rtlCol="0">
            <a:spAutoFit/>
          </a:bodyPr>
          <a:lstStyle/>
          <a:p>
            <a:r>
              <a:rPr lang="en-US" sz="7200" b="1" dirty="0">
                <a:solidFill>
                  <a:srgbClr val="006600"/>
                </a:solidFill>
                <a:latin typeface="Cambria" panose="02040503050406030204" pitchFamily="18" charset="0"/>
                <a:ea typeface="Cambria" panose="02040503050406030204" pitchFamily="18" charset="0"/>
                <a:cs typeface="Arial" panose="020B0604020202020204" pitchFamily="34" charset="0"/>
              </a:rPr>
              <a:t>CHUẨN BỊ HÀNH TRANG</a:t>
            </a:r>
          </a:p>
        </p:txBody>
      </p:sp>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5363" y="1584751"/>
            <a:ext cx="1265903" cy="693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34962" y="-30754"/>
            <a:ext cx="4527431" cy="9248895"/>
          </a:xfrm>
          <a:prstGeom prst="rect">
            <a:avLst/>
          </a:prstGeom>
        </p:spPr>
      </p:pic>
      <p:sp>
        <p:nvSpPr>
          <p:cNvPr id="6" name="TextBox 5"/>
          <p:cNvSpPr txBox="1"/>
          <p:nvPr/>
        </p:nvSpPr>
        <p:spPr>
          <a:xfrm>
            <a:off x="2253755" y="2978508"/>
            <a:ext cx="8118972" cy="3108543"/>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HƯỚNG DẪN</a:t>
            </a:r>
          </a:p>
          <a:p>
            <a:pPr algn="ct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kì</a:t>
            </a:r>
            <a:r>
              <a:rPr lang="en-US" sz="2800" b="1" dirty="0">
                <a:solidFill>
                  <a:srgbClr val="FF0000"/>
                </a:solidFill>
                <a:latin typeface="Cambria" panose="02040503050406030204" pitchFamily="18" charset="0"/>
                <a:ea typeface="Cambria" panose="02040503050406030204" pitchFamily="18" charset="0"/>
              </a:rPr>
              <a:t> 1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5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kiến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thức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r>
              <a:rPr lang="en-US" sz="2800" dirty="0" err="1">
                <a:solidFill>
                  <a:srgbClr val="0033CC"/>
                </a:solidFill>
                <a:latin typeface="Cambria" panose="02040503050406030204" pitchFamily="18" charset="0"/>
                <a:ea typeface="Cambria" panose="02040503050406030204" pitchFamily="18" charset="0"/>
              </a:rPr>
              <a:t>Em</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sẽ</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lần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lượt</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trả</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lời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đúng</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các</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câu</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hỏi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để</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giúp</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chú</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bộ</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đội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chuẩn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bị</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đầy</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đủ</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hành</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trang</a:t>
            </a:r>
            <a:r>
              <a:rPr lang="en-US" sz="2800" dirty="0">
                <a:solidFill>
                  <a:srgbClr val="0033CC"/>
                </a:solidFill>
                <a:latin typeface="Cambria" panose="02040503050406030204" pitchFamily="18" charset="0"/>
                <a:ea typeface="Cambria" panose="02040503050406030204" pitchFamily="18" charset="0"/>
              </a:rPr>
              <a:t>.</a:t>
            </a:r>
          </a:p>
        </p:txBody>
      </p:sp>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71527" y="4288892"/>
            <a:ext cx="609600" cy="609600"/>
          </a:xfrm>
          <a:prstGeom prst="rect">
            <a:avLst/>
          </a:prstGeom>
        </p:spPr>
      </p:pic>
    </p:spTree>
    <p:extLst>
      <p:ext uri="{BB962C8B-B14F-4D97-AF65-F5344CB8AC3E}">
        <p14:creationId xmlns:p14="http://schemas.microsoft.com/office/powerpoint/2010/main" val="24825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25" fill="hold" display="0">
                  <p:stCondLst>
                    <p:cond delay="indefinite"/>
                  </p:stCondLst>
                  <p:endCondLst>
                    <p:cond evt="onStopAudio" delay="0">
                      <p:tgtEl>
                        <p:sldTgt/>
                      </p:tgtEl>
                    </p:cond>
                  </p:endCondLst>
                </p:cTn>
                <p:tgtEl>
                  <p:spTgt spid="7"/>
                </p:tgtEl>
              </p:cMediaNode>
            </p:audio>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31526" y="0"/>
            <a:ext cx="12192000" cy="6858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14.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15.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Users\Admin\Downloads\11.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Users\USER\Downloads\hình bác hồ 1950.jpg"/>
          <p:cNvPicPr>
            <a:picLocks noChangeAspect="1" noChangeArrowheads="1"/>
          </p:cNvPicPr>
          <p:nvPr/>
        </p:nvPicPr>
        <p:blipFill>
          <a:blip r:embed="rId2"/>
          <a:srcRect/>
          <a:stretch>
            <a:fillRect/>
          </a:stretch>
        </p:blipFill>
        <p:spPr bwMode="auto">
          <a:xfrm>
            <a:off x="3293" y="7875"/>
            <a:ext cx="12192000" cy="68501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id="{83B255BC-4BA9-4B5A-8D0F-4AEFE272B6C0}"/>
              </a:ext>
            </a:extLst>
          </p:cNvPr>
          <p:cNvSpPr/>
          <p:nvPr/>
        </p:nvSpPr>
        <p:spPr>
          <a:xfrm>
            <a:off x="1052623" y="712382"/>
            <a:ext cx="10470827" cy="5454502"/>
          </a:xfrm>
          <a:prstGeom prst="rect">
            <a:avLst/>
          </a:prstGeom>
          <a:no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195041" y="945617"/>
            <a:ext cx="3345428" cy="30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ea typeface="Calibri" panose="020F0502020204030204" pitchFamily="34" charset="0"/>
                <a:cs typeface="Times New Roman" pitchFamily="18" charset="0"/>
              </a:rPr>
              <a:t>Nhà gianh</a:t>
            </a:r>
          </a:p>
          <a:p>
            <a:pPr marL="457200" indent="-457200">
              <a:lnSpc>
                <a:spcPct val="115000"/>
              </a:lnSpc>
              <a:spcAft>
                <a:spcPts val="400"/>
              </a:spcAft>
              <a:buFontTx/>
              <a:buChar char="-"/>
            </a:pPr>
            <a:r>
              <a:rPr lang="vi-VN" sz="3200" dirty="0">
                <a:latin typeface="Times New Roman" pitchFamily="18" charset="0"/>
                <a:cs typeface="Times New Roman" pitchFamily="18" charset="0"/>
              </a:rPr>
              <a:t>Đội viên</a:t>
            </a:r>
          </a:p>
          <a:p>
            <a:pPr marL="457200" indent="-457200">
              <a:lnSpc>
                <a:spcPct val="115000"/>
              </a:lnSpc>
              <a:spcAft>
                <a:spcPts val="400"/>
              </a:spcAft>
              <a:buFontTx/>
              <a:buChar char="-"/>
            </a:pPr>
            <a:r>
              <a:rPr lang="vi-VN" sz="3200" dirty="0">
                <a:latin typeface="Times New Roman" pitchFamily="18" charset="0"/>
                <a:cs typeface="Times New Roman" pitchFamily="18" charset="0"/>
              </a:rPr>
              <a:t>Trầm ngâm</a:t>
            </a:r>
          </a:p>
          <a:p>
            <a:pPr marL="457200" indent="-457200">
              <a:lnSpc>
                <a:spcPct val="115000"/>
              </a:lnSpc>
              <a:spcAft>
                <a:spcPts val="400"/>
              </a:spcAft>
              <a:buFontTx/>
              <a:buChar char="-"/>
            </a:pP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thâm</a:t>
            </a:r>
            <a:endParaRPr lang="en-US" sz="3200" dirty="0">
              <a:latin typeface="Times New Roman" pitchFamily="18" charset="0"/>
              <a:cs typeface="Times New Roman" pitchFamily="18" charset="0"/>
            </a:endParaRPr>
          </a:p>
          <a:p>
            <a:pPr marL="457200" indent="-457200">
              <a:lnSpc>
                <a:spcPct val="115000"/>
              </a:lnSpc>
              <a:spcAft>
                <a:spcPts val="400"/>
              </a:spcAft>
              <a:buFontTx/>
              <a:buChar char="-"/>
            </a:pPr>
            <a:r>
              <a:rPr lang="en-US" sz="3200" dirty="0" err="1">
                <a:latin typeface="Times New Roman" pitchFamily="18" charset="0"/>
                <a:cs typeface="Times New Roman" pitchFamily="18" charset="0"/>
              </a:rPr>
              <a:t>Dém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chăn</a:t>
            </a:r>
            <a:endParaRPr lang="en-US" sz="3200" dirty="0">
              <a:latin typeface="Times New Roman" pitchFamily="18" charset="0"/>
              <a:cs typeface="Times New Roman" pitchFamily="18" charset="0"/>
            </a:endParaRPr>
          </a:p>
        </p:txBody>
      </p:sp>
      <p:pic>
        <p:nvPicPr>
          <p:cNvPr id="11266" name="Picture 2" descr="Theo Bác đi Chiến dịch biên giới">
            <a:extLst>
              <a:ext uri="{FF2B5EF4-FFF2-40B4-BE49-F238E27FC236}">
                <a16:creationId xmlns:a16="http://schemas.microsoft.com/office/drawing/2014/main" id="{AAF29D26-7922-E744-8DE4-0FD9BE88A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33" r="12333"/>
          <a:stretch/>
        </p:blipFill>
        <p:spPr bwMode="auto">
          <a:xfrm>
            <a:off x="168165" y="4325077"/>
            <a:ext cx="2532923" cy="25329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3E20D009-4871-034F-B32C-17C0A7317936}"/>
              </a:ext>
            </a:extLst>
          </p:cNvPr>
          <p:cNvSpPr txBox="1">
            <a:spLocks noChangeArrowheads="1"/>
          </p:cNvSpPr>
          <p:nvPr/>
        </p:nvSpPr>
        <p:spPr bwMode="auto">
          <a:xfrm>
            <a:off x="4924542" y="945617"/>
            <a:ext cx="3345428" cy="49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cs typeface="Times New Roman" pitchFamily="18" charset="0"/>
              </a:rPr>
              <a:t>Giật thột</a:t>
            </a:r>
          </a:p>
          <a:p>
            <a:pPr marL="457200" indent="-457200">
              <a:lnSpc>
                <a:spcPct val="115000"/>
              </a:lnSpc>
              <a:spcAft>
                <a:spcPts val="400"/>
              </a:spcAft>
              <a:buFontTx/>
              <a:buChar char="-"/>
            </a:pPr>
            <a:r>
              <a:rPr lang="vi-VN" sz="3200" dirty="0">
                <a:latin typeface="Times New Roman" pitchFamily="18" charset="0"/>
                <a:cs typeface="Times New Roman" pitchFamily="18" charset="0"/>
              </a:rPr>
              <a:t>Mơ màng</a:t>
            </a:r>
          </a:p>
          <a:p>
            <a:pPr marL="457200" indent="-457200">
              <a:lnSpc>
                <a:spcPct val="115000"/>
              </a:lnSpc>
              <a:spcAft>
                <a:spcPts val="400"/>
              </a:spcAft>
              <a:buFontTx/>
              <a:buChar char="-"/>
            </a:pPr>
            <a:r>
              <a:rPr lang="vi-VN" sz="3200" dirty="0">
                <a:latin typeface="Times New Roman" pitchFamily="18" charset="0"/>
                <a:cs typeface="Times New Roman" pitchFamily="18" charset="0"/>
              </a:rPr>
              <a:t>Thổn thức</a:t>
            </a:r>
          </a:p>
          <a:p>
            <a:pPr marL="457200" indent="-457200">
              <a:lnSpc>
                <a:spcPct val="115000"/>
              </a:lnSpc>
              <a:spcAft>
                <a:spcPts val="400"/>
              </a:spcAft>
              <a:buFontTx/>
              <a:buChar char="-"/>
            </a:pPr>
            <a:r>
              <a:rPr lang="vi-VN" sz="3200" dirty="0">
                <a:latin typeface="Times New Roman" pitchFamily="18" charset="0"/>
                <a:cs typeface="Times New Roman" pitchFamily="18" charset="0"/>
              </a:rPr>
              <a:t>Bồn chồn</a:t>
            </a:r>
          </a:p>
          <a:p>
            <a:pPr marL="457200" indent="-457200">
              <a:lnSpc>
                <a:spcPct val="115000"/>
              </a:lnSpc>
              <a:spcAft>
                <a:spcPts val="400"/>
              </a:spcAft>
              <a:buFontTx/>
              <a:buChar char="-"/>
            </a:pPr>
            <a:r>
              <a:rPr lang="vi-VN" sz="3200" dirty="0">
                <a:latin typeface="Times New Roman" pitchFamily="18" charset="0"/>
                <a:cs typeface="Times New Roman" pitchFamily="18" charset="0"/>
              </a:rPr>
              <a:t>Bề bộn</a:t>
            </a:r>
          </a:p>
          <a:p>
            <a:pPr marL="457200" indent="-457200">
              <a:lnSpc>
                <a:spcPct val="115000"/>
              </a:lnSpc>
              <a:spcAft>
                <a:spcPts val="400"/>
              </a:spcAft>
              <a:buFontTx/>
              <a:buChar char="-"/>
            </a:pPr>
            <a:r>
              <a:rPr lang="vi-VN" sz="3200" dirty="0">
                <a:latin typeface="Times New Roman" pitchFamily="18" charset="0"/>
                <a:cs typeface="Times New Roman" pitchFamily="18" charset="0"/>
              </a:rPr>
              <a:t>Đinh ninh</a:t>
            </a:r>
          </a:p>
          <a:p>
            <a:pPr marL="457200" indent="-457200">
              <a:lnSpc>
                <a:spcPct val="115000"/>
              </a:lnSpc>
              <a:spcAft>
                <a:spcPts val="400"/>
              </a:spcAft>
              <a:buFontTx/>
              <a:buChar char="-"/>
            </a:pPr>
            <a:r>
              <a:rPr lang="vi-VN" sz="3200" dirty="0">
                <a:latin typeface="Times New Roman" pitchFamily="18" charset="0"/>
                <a:cs typeface="Times New Roman" pitchFamily="18" charset="0"/>
              </a:rPr>
              <a:t>Nằng nặc</a:t>
            </a:r>
          </a:p>
          <a:p>
            <a:pPr marL="457200" indent="-457200">
              <a:lnSpc>
                <a:spcPct val="115000"/>
              </a:lnSpc>
              <a:spcAft>
                <a:spcPts val="400"/>
              </a:spcAft>
              <a:buFontTx/>
              <a:buChar char="-"/>
            </a:pPr>
            <a:r>
              <a:rPr lang="vi-VN" sz="3200" dirty="0">
                <a:latin typeface="Times New Roman" pitchFamily="18" charset="0"/>
                <a:cs typeface="Times New Roman" pitchFamily="18" charset="0"/>
              </a:rPr>
              <a:t>Dân công</a:t>
            </a:r>
            <a:endParaRPr lang="en-US" sz="3200" dirty="0">
              <a:latin typeface="Times New Roman" pitchFamily="18" charset="0"/>
              <a:cs typeface="Times New Roman" pitchFamily="18" charset="0"/>
            </a:endParaRPr>
          </a:p>
        </p:txBody>
      </p:sp>
      <p:pic>
        <p:nvPicPr>
          <p:cNvPr id="11268" name="Picture 4" descr="Những địa danh Bác Hồ chọn làm căn cứ kháng chiến">
            <a:extLst>
              <a:ext uri="{FF2B5EF4-FFF2-40B4-BE49-F238E27FC236}">
                <a16:creationId xmlns:a16="http://schemas.microsoft.com/office/drawing/2014/main" id="{86A4E4AB-48BD-8A43-B152-36211D128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533" y="971960"/>
            <a:ext cx="3549793" cy="23783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ân tộc thiểu số liên khu Việt Bắc với công tác hậu cần Chiến dịch Điện  Biên Phủ">
            <a:extLst>
              <a:ext uri="{FF2B5EF4-FFF2-40B4-BE49-F238E27FC236}">
                <a16:creationId xmlns:a16="http://schemas.microsoft.com/office/drawing/2014/main" id="{D776EA22-0845-A948-947D-2552C7087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532" y="3513080"/>
            <a:ext cx="3549793" cy="243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9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ơ Bác Hồ ở Chiến dịch Biên giới - Tuần Báo Văn Nghệ TP.HCM">
            <a:extLst>
              <a:ext uri="{FF2B5EF4-FFF2-40B4-BE49-F238E27FC236}">
                <a16:creationId xmlns:a16="http://schemas.microsoft.com/office/drawing/2014/main" id="{2204BE4A-390B-4B4B-9E9E-9517C38BD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0"/>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96A841-7EA0-3340-8F3B-BAED6ECB265D}"/>
              </a:ext>
            </a:extLst>
          </p:cNvPr>
          <p:cNvSpPr/>
          <p:nvPr/>
        </p:nvSpPr>
        <p:spPr>
          <a:xfrm>
            <a:off x="506407" y="1835871"/>
            <a:ext cx="4759276" cy="3186257"/>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Thể loại: thơ 5 chữ.</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Người kể chuyện ngôi thứ ba.</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Nhân vật: anh đội viên và Bác Hồ.</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2061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2. </a:t>
            </a:r>
            <a:r>
              <a:rPr lang="en-US" altLang="ko-KR" sz="9600" b="1" dirty="0" err="1">
                <a:solidFill>
                  <a:schemeClr val="accent1"/>
                </a:solidFill>
                <a:latin typeface="Times New Roman" panose="02020603050405020304" pitchFamily="18" charset="0"/>
                <a:cs typeface="Times New Roman" panose="02020603050405020304" pitchFamily="18" charset="0"/>
              </a:rPr>
              <a:t>Khám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phá</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văn</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bản</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62838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387655" y="2143263"/>
            <a:ext cx="360986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a.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Cốt truyện và bối cảnh:</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86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778034"/>
              <a:ext cx="5137424" cy="4239467"/>
            </a:xfrm>
            <a:prstGeom prst="rect">
              <a:avLst/>
            </a:prstGeom>
            <a:noFill/>
          </p:spPr>
          <p:txBody>
            <a:bodyPr wrap="square">
              <a:spAutoFit/>
            </a:bodyPr>
            <a:lstStyle/>
            <a:p>
              <a:pPr algn="ct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3711367" y="6149849"/>
            <a:ext cx="1802040" cy="76675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3802376" y="2844301"/>
            <a:ext cx="1547251" cy="1777476"/>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4217523" y="4761673"/>
            <a:ext cx="713356" cy="824819"/>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43566" y="616677"/>
            <a:ext cx="1039303" cy="597955"/>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071646" y="1865269"/>
            <a:ext cx="1008711" cy="890328"/>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6510287" y="3365864"/>
            <a:ext cx="1997784" cy="1763325"/>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0314" y="2585381"/>
            <a:ext cx="1758383" cy="39099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7974906" y="4714404"/>
            <a:ext cx="548852" cy="634611"/>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6834753" y="3402155"/>
            <a:ext cx="2171731" cy="2494877"/>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00314" y="2301033"/>
            <a:ext cx="1757997" cy="1011451"/>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6719832" y="5698461"/>
            <a:ext cx="2022368" cy="947079"/>
          </a:xfrm>
          <a:prstGeom prst="rect">
            <a:avLst/>
          </a:prstGeom>
        </p:spPr>
      </p:pic>
      <p:sp>
        <p:nvSpPr>
          <p:cNvPr id="2" name="Rounded Rectangle 1">
            <a:hlinkClick r:id="rId20" action="ppaction://hlinksldjump"/>
          </p:cNvPr>
          <p:cNvSpPr/>
          <p:nvPr/>
        </p:nvSpPr>
        <p:spPr>
          <a:xfrm>
            <a:off x="3967366" y="147504"/>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Mũ</a:t>
            </a:r>
            <a:endParaRPr lang="en-US" sz="2800" dirty="0">
              <a:solidFill>
                <a:srgbClr val="006600"/>
              </a:solidFill>
            </a:endParaRPr>
          </a:p>
        </p:txBody>
      </p:sp>
      <p:sp>
        <p:nvSpPr>
          <p:cNvPr id="15" name="Rounded Rectangle 14">
            <a:hlinkClick r:id="rId21" action="ppaction://hlinksldjump"/>
          </p:cNvPr>
          <p:cNvSpPr/>
          <p:nvPr/>
        </p:nvSpPr>
        <p:spPr>
          <a:xfrm>
            <a:off x="3981105" y="1297620"/>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6600"/>
                </a:solidFill>
              </a:rPr>
              <a:t>Ba </a:t>
            </a:r>
            <a:r>
              <a:rPr lang="en-US" sz="2800" dirty="0" err="1">
                <a:solidFill>
                  <a:srgbClr val="006600"/>
                </a:solidFill>
              </a:rPr>
              <a:t>lô</a:t>
            </a:r>
            <a:endParaRPr lang="en-US" sz="2800" dirty="0">
              <a:solidFill>
                <a:srgbClr val="006600"/>
              </a:solidFill>
            </a:endParaRPr>
          </a:p>
        </p:txBody>
      </p:sp>
      <p:sp>
        <p:nvSpPr>
          <p:cNvPr id="16" name="Rounded Rectangle 15">
            <a:hlinkClick r:id="rId22" action="ppaction://hlinksldjump"/>
          </p:cNvPr>
          <p:cNvSpPr/>
          <p:nvPr/>
        </p:nvSpPr>
        <p:spPr>
          <a:xfrm>
            <a:off x="3992766" y="2843311"/>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Vũ</a:t>
            </a:r>
            <a:r>
              <a:rPr lang="en-US" sz="2800" dirty="0">
                <a:solidFill>
                  <a:srgbClr val="006600"/>
                </a:solidFill>
              </a:rPr>
              <a:t> </a:t>
            </a:r>
            <a:r>
              <a:rPr lang="en-US" sz="2800" dirty="0" err="1">
                <a:solidFill>
                  <a:srgbClr val="006600"/>
                </a:solidFill>
              </a:rPr>
              <a:t>khí</a:t>
            </a:r>
            <a:endParaRPr lang="en-US" sz="2800" dirty="0">
              <a:solidFill>
                <a:srgbClr val="006600"/>
              </a:solidFill>
            </a:endParaRPr>
          </a:p>
        </p:txBody>
      </p:sp>
      <p:sp>
        <p:nvSpPr>
          <p:cNvPr id="17" name="Rounded Rectangle 16">
            <a:hlinkClick r:id="rId23" action="ppaction://hlinksldjump"/>
          </p:cNvPr>
          <p:cNvSpPr/>
          <p:nvPr/>
        </p:nvSpPr>
        <p:spPr>
          <a:xfrm>
            <a:off x="3663603" y="4272400"/>
            <a:ext cx="1937888"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Bình</a:t>
            </a:r>
            <a:r>
              <a:rPr lang="en-US" sz="2800" dirty="0">
                <a:solidFill>
                  <a:srgbClr val="006600"/>
                </a:solidFill>
              </a:rPr>
              <a:t> </a:t>
            </a:r>
            <a:r>
              <a:rPr lang="en-US" sz="2800" dirty="0" err="1">
                <a:solidFill>
                  <a:srgbClr val="006600"/>
                </a:solidFill>
              </a:rPr>
              <a:t>nước</a:t>
            </a:r>
            <a:r>
              <a:rPr lang="en-US" sz="2800" dirty="0">
                <a:solidFill>
                  <a:srgbClr val="006600"/>
                </a:solidFill>
              </a:rPr>
              <a:t> </a:t>
            </a:r>
          </a:p>
        </p:txBody>
      </p:sp>
      <p:sp>
        <p:nvSpPr>
          <p:cNvPr id="18" name="Rounded Rectangle 17">
            <a:hlinkClick r:id="rId24" action="ppaction://hlinksldjump"/>
          </p:cNvPr>
          <p:cNvSpPr/>
          <p:nvPr/>
        </p:nvSpPr>
        <p:spPr>
          <a:xfrm>
            <a:off x="3967366" y="5669352"/>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Giày</a:t>
            </a:r>
            <a:r>
              <a:rPr lang="en-US" sz="2800" dirty="0">
                <a:solidFill>
                  <a:srgbClr val="006600"/>
                </a:solidFill>
              </a:rPr>
              <a:t> </a:t>
            </a:r>
          </a:p>
        </p:txBody>
      </p:sp>
      <p:sp>
        <p:nvSpPr>
          <p:cNvPr id="3" name="Right Arrow Callout 2">
            <a:hlinkClick r:id="rId24" action="ppaction://hlinksldjump"/>
          </p:cNvPr>
          <p:cNvSpPr/>
          <p:nvPr/>
        </p:nvSpPr>
        <p:spPr>
          <a:xfrm>
            <a:off x="10214257" y="210440"/>
            <a:ext cx="1763487" cy="718459"/>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6600"/>
                </a:solidFill>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634848" y="77291"/>
            <a:ext cx="609600" cy="6096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787248" y="229691"/>
            <a:ext cx="609600" cy="6096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939648" y="382091"/>
            <a:ext cx="609600" cy="6096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092048" y="534491"/>
            <a:ext cx="609600" cy="6096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244448" y="686891"/>
            <a:ext cx="609600" cy="609600"/>
          </a:xfrm>
          <a:prstGeom prst="rect">
            <a:avLst/>
          </a:prstGeom>
        </p:spPr>
      </p:pic>
    </p:spTree>
    <p:extLst>
      <p:ext uri="{BB962C8B-B14F-4D97-AF65-F5344CB8AC3E}">
        <p14:creationId xmlns:p14="http://schemas.microsoft.com/office/powerpoint/2010/main" val="15488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óm tắt ngắn gọn nhất Đêm nay Bác không ngủ - Văn mẫu 6">
            <a:extLst>
              <a:ext uri="{FF2B5EF4-FFF2-40B4-BE49-F238E27FC236}">
                <a16:creationId xmlns:a16="http://schemas.microsoft.com/office/drawing/2014/main" id="{56F66DE5-BA29-9F49-B2E0-7DF8B316A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3" r="12636"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F045D8-8089-E64B-AEE1-177B15BA6973}"/>
              </a:ext>
            </a:extLst>
          </p:cNvPr>
          <p:cNvSpPr/>
          <p:nvPr/>
        </p:nvSpPr>
        <p:spPr>
          <a:xfrm>
            <a:off x="422080" y="43890"/>
            <a:ext cx="4829759" cy="6841104"/>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Hai nhân vật chính: anh đội viên và Bác Hồ.</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Các chi tiết liên quan đến hoàn cảnh xuất hiện của các nhân vật: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Thời gian:</a:t>
            </a:r>
            <a:r>
              <a:rPr lang="vi-VN" sz="3200" i="1" dirty="0">
                <a:solidFill>
                  <a:srgbClr val="000000"/>
                </a:solidFill>
                <a:latin typeface="Times New Roman" panose="02020603050405020304" pitchFamily="18" charset="0"/>
                <a:ea typeface="Calibri" panose="020F0502020204030204" pitchFamily="34" charset="0"/>
              </a:rPr>
              <a:t> trời khuya lắm rồi</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Không gian:</a:t>
            </a:r>
            <a:r>
              <a:rPr lang="vi-VN" sz="3200" i="1" dirty="0">
                <a:solidFill>
                  <a:srgbClr val="000000"/>
                </a:solidFill>
                <a:latin typeface="Times New Roman" panose="02020603050405020304" pitchFamily="18" charset="0"/>
                <a:ea typeface="Calibri" panose="020F0502020204030204" pitchFamily="34" charset="0"/>
              </a:rPr>
              <a:t> bên bếp lửa, ngoài trời mưa lâm thâm, mái lều tranh xơ xác, đốt lửa</a:t>
            </a:r>
            <a:r>
              <a:rPr lang="vi-VN" sz="3200" dirty="0">
                <a:solidFill>
                  <a:srgbClr val="000000"/>
                </a:solidFill>
                <a:latin typeface="Times New Roman" panose="02020603050405020304" pitchFamily="18" charset="0"/>
                <a:ea typeface="Calibri" panose="020F0502020204030204" pitchFamily="34" charset="0"/>
              </a:rPr>
              <a:t> để sưởi ấm</a:t>
            </a:r>
            <a:r>
              <a:rPr lang="vi-VN" sz="3200" i="1"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rừng núi, lạnh.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5234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khoảng</a:t>
              </a:r>
              <a:r>
                <a:rPr lang="en-US" sz="4000" dirty="0">
                  <a:latin typeface="Times New Roman" pitchFamily="18" charset="0"/>
                  <a:cs typeface="Times New Roman" pitchFamily="18" charset="0"/>
                </a:rPr>
                <a:t> 9 – 10 </a:t>
              </a: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778297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4EFC3-8059-EE4C-BAD5-BC5396BC5B3F}"/>
              </a:ext>
            </a:extLst>
          </p:cNvPr>
          <p:cNvSpPr>
            <a:spLocks noGrp="1"/>
          </p:cNvSpPr>
          <p:nvPr>
            <p:ph idx="1"/>
          </p:nvPr>
        </p:nvSpPr>
        <p:spPr>
          <a:xfrm>
            <a:off x="283623" y="97220"/>
            <a:ext cx="10668156" cy="6663559"/>
          </a:xfrm>
        </p:spPr>
        <p:txBody>
          <a:bodyPr>
            <a:noAutofit/>
          </a:bodyPr>
          <a:lstStyle/>
          <a:p>
            <a:pPr marL="0" indent="0" algn="just">
              <a:buNone/>
            </a:pPr>
            <a:r>
              <a:rPr lang="vi-VN" sz="2400" i="1" dirty="0">
                <a:latin typeface="Times New Roman" panose="02020603050405020304" pitchFamily="18" charset="0"/>
                <a:cs typeface="Times New Roman" panose="02020603050405020304" pitchFamily="18" charset="0"/>
              </a:rPr>
              <a:t>	Câu chuyện kể về một đêm không ngủ của Bác Hồ trên đường đi chiến dịch. Trong đêm khuya, trời mưa, gió lạnh, anh đội viên thức giấc, thấy Bác vẫn ngồi bên bếp lửa. Khi đó, anh băn khoăn thắc mắc, vì trời đã khuya lắm rồi mà Bác vẫn ngồi trầm ngâm bên bếp lửa. Rồi anh kín đáo dõi theo diễn biến tâm trạng trên nét mặt và trong từng cử chỉ ân cần của Bác, thấy vô cùng xúc động bởi hiểu rằng Bác đang lặng lẽ đốt lửa để sưởi ấm cho chiến sĩ. Vì Bác coi trọng giấc ngủ của chiến sĩ nên nhóm chân nhẹ nhàng đi dém chăn cho từng người một, ân cần chu đáo như người cha hiền yêu thương, lo lắng cho đàn con. Cho đến lần thứ ba thức dậy, anh giật mình vì vẫn thấy Bác đang ngồi “đinh ninh”, anh nằng nặc, tha thiết mời Bác ngủ. Giọng anh vô cùng chân thành, đó là lời nói sâu thẳm từ trong trái tim, thể hiện nỗi lo lắng cho sức khoẻ của Bác. Đáp lại anh, lời nói của Bác thật chân tình, ấm áp: Chú cứ việc ngủ ngon / Ngày mai đánh giặc. Cảm động trước nhiệt tình của người chiến sĩ, Bác đã giải thích nguyên nhân mình không thể ngủ cho anh yên tâm: Lý do Bác không ngủ vì Bác lo cho bộ đội, dân công đang ngủ ngoài rừng. Câu trả lời của Bác khiến cho anh đội viên xúc động và thấm thía tấm lòng nhân ái mênh mông của vị Cha già dân tộc. Khi đã hiểu rõ tâm trạng của Bác thì người chiến sĩ cảm thấy lòng mình vui sướng mênh mông và anh đã thức luôn cùng Bác.</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016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610076" y="2143263"/>
            <a:ext cx="291788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b.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Hình ảnh Bác Hồ</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2710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93104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05BD7-9E23-FA4F-9EDC-B61710D8BD27}"/>
              </a:ext>
            </a:extLst>
          </p:cNvPr>
          <p:cNvSpPr>
            <a:spLocks noGrp="1"/>
          </p:cNvSpPr>
          <p:nvPr>
            <p:ph idx="1"/>
          </p:nvPr>
        </p:nvSpPr>
        <p:spPr>
          <a:xfrm>
            <a:off x="231072" y="333155"/>
            <a:ext cx="9810604" cy="6435507"/>
          </a:xfrm>
        </p:spPr>
        <p:txBody>
          <a:bodyPr>
            <a:noAutofit/>
          </a:bodyPr>
          <a:lstStyle/>
          <a:p>
            <a:pPr marL="0" indent="0">
              <a:buNone/>
            </a:pPr>
            <a:r>
              <a:rPr lang="vi-VN" sz="2400" b="1" i="1" dirty="0">
                <a:latin typeface="Times New Roman" panose="02020603050405020304" pitchFamily="18" charset="0"/>
                <a:cs typeface="Times New Roman" panose="02020603050405020304" pitchFamily="18" charset="0"/>
              </a:rPr>
              <a:t>Các chi tiết thể hiện tình cảm của Bác đối với các chiến sĩ và dân công:</a:t>
            </a:r>
            <a:endParaRPr lang="en-VN" sz="2400" b="1" i="1"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Rồi Bác đi dém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Từng người từng người một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Sợ cháu mình giật thột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Bác nhón chân nhẹ nhàng. </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Bác thương đoàn dân công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Đêm nay ngủ ngoài rừng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Rải lá cây làm chiếu</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Manh áo phủ làm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Trời thì mưa lâm thâm</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Làm sao cho khỏi ướt!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Càng thương càng nóng ruột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Mong trời sáng mau mau.</a:t>
            </a:r>
            <a:r>
              <a:rPr lang="en-VN" sz="2400" dirty="0">
                <a:latin typeface="Times New Roman" panose="02020603050405020304" pitchFamily="18" charset="0"/>
                <a:cs typeface="Times New Roman" panose="02020603050405020304" pitchFamily="18" charset="0"/>
              </a:rPr>
              <a:t> </a:t>
            </a:r>
          </a:p>
        </p:txBody>
      </p:sp>
      <p:pic>
        <p:nvPicPr>
          <p:cNvPr id="4" name="Picture 2" descr="Copy of 8">
            <a:extLst>
              <a:ext uri="{FF2B5EF4-FFF2-40B4-BE49-F238E27FC236}">
                <a16:creationId xmlns:a16="http://schemas.microsoft.com/office/drawing/2014/main" id="{AFC626C3-8643-DE43-BD86-BAC2CC4EDEBE}"/>
              </a:ext>
            </a:extLst>
          </p:cNvPr>
          <p:cNvPicPr>
            <a:picLocks noChangeAspect="1" noChangeArrowheads="1"/>
          </p:cNvPicPr>
          <p:nvPr/>
        </p:nvPicPr>
        <p:blipFill>
          <a:blip r:embed="rId2" cstate="print"/>
          <a:srcRect/>
          <a:stretch>
            <a:fillRect/>
          </a:stretch>
        </p:blipFill>
        <p:spPr bwMode="auto">
          <a:xfrm>
            <a:off x="4486588" y="897333"/>
            <a:ext cx="2894726" cy="3203180"/>
          </a:xfrm>
          <a:prstGeom prst="rect">
            <a:avLst/>
          </a:prstGeom>
          <a:noFill/>
          <a:ln w="9525">
            <a:noFill/>
            <a:miter lim="800000"/>
            <a:headEnd/>
            <a:tailEnd/>
          </a:ln>
        </p:spPr>
      </p:pic>
      <p:pic>
        <p:nvPicPr>
          <p:cNvPr id="5" name="Picture 3" descr="11">
            <a:extLst>
              <a:ext uri="{FF2B5EF4-FFF2-40B4-BE49-F238E27FC236}">
                <a16:creationId xmlns:a16="http://schemas.microsoft.com/office/drawing/2014/main" id="{961241FF-03F2-5346-BFCC-BFEDCF77F8A5}"/>
              </a:ext>
            </a:extLst>
          </p:cNvPr>
          <p:cNvPicPr>
            <a:picLocks noChangeAspect="1" noChangeArrowheads="1"/>
          </p:cNvPicPr>
          <p:nvPr/>
        </p:nvPicPr>
        <p:blipFill>
          <a:blip r:embed="rId3" cstate="print"/>
          <a:srcRect l="1706" t="13488" r="15700"/>
          <a:stretch>
            <a:fillRect/>
          </a:stretch>
        </p:blipFill>
        <p:spPr bwMode="auto">
          <a:xfrm>
            <a:off x="8170796" y="897333"/>
            <a:ext cx="2909372" cy="3137793"/>
          </a:xfrm>
          <a:prstGeom prst="rect">
            <a:avLst/>
          </a:prstGeom>
          <a:noFill/>
          <a:ln w="9525">
            <a:noFill/>
            <a:miter lim="800000"/>
            <a:headEnd/>
            <a:tailEnd/>
          </a:ln>
        </p:spPr>
      </p:pic>
      <p:pic>
        <p:nvPicPr>
          <p:cNvPr id="6" name="Picture 4" descr="Copy of 9">
            <a:extLst>
              <a:ext uri="{FF2B5EF4-FFF2-40B4-BE49-F238E27FC236}">
                <a16:creationId xmlns:a16="http://schemas.microsoft.com/office/drawing/2014/main" id="{6528A8EC-6AA5-154D-92EE-7823348B7769}"/>
              </a:ext>
            </a:extLst>
          </p:cNvPr>
          <p:cNvPicPr>
            <a:picLocks noChangeAspect="1" noChangeArrowheads="1"/>
          </p:cNvPicPr>
          <p:nvPr/>
        </p:nvPicPr>
        <p:blipFill>
          <a:blip r:embed="rId4" cstate="print"/>
          <a:srcRect/>
          <a:stretch>
            <a:fillRect/>
          </a:stretch>
        </p:blipFill>
        <p:spPr bwMode="auto">
          <a:xfrm>
            <a:off x="5251924" y="3550908"/>
            <a:ext cx="2648636" cy="2930867"/>
          </a:xfrm>
          <a:prstGeom prst="rect">
            <a:avLst/>
          </a:prstGeom>
          <a:noFill/>
          <a:ln w="9525">
            <a:noFill/>
            <a:miter lim="800000"/>
            <a:headEnd/>
            <a:tailEnd/>
          </a:ln>
        </p:spPr>
      </p:pic>
      <p:pic>
        <p:nvPicPr>
          <p:cNvPr id="7" name="Picture 5" descr="4">
            <a:extLst>
              <a:ext uri="{FF2B5EF4-FFF2-40B4-BE49-F238E27FC236}">
                <a16:creationId xmlns:a16="http://schemas.microsoft.com/office/drawing/2014/main" id="{086693E8-81E3-D949-9041-F129360A3DFF}"/>
              </a:ext>
            </a:extLst>
          </p:cNvPr>
          <p:cNvPicPr>
            <a:picLocks noChangeAspect="1" noChangeArrowheads="1"/>
          </p:cNvPicPr>
          <p:nvPr/>
        </p:nvPicPr>
        <p:blipFill>
          <a:blip r:embed="rId5" cstate="print"/>
          <a:srcRect/>
          <a:stretch>
            <a:fillRect/>
          </a:stretch>
        </p:blipFill>
        <p:spPr bwMode="auto">
          <a:xfrm>
            <a:off x="8980606" y="3595543"/>
            <a:ext cx="2560428" cy="2929302"/>
          </a:xfrm>
          <a:prstGeom prst="rect">
            <a:avLst/>
          </a:prstGeom>
          <a:noFill/>
          <a:ln w="9525">
            <a:noFill/>
            <a:miter lim="800000"/>
            <a:headEnd/>
            <a:tailEnd/>
          </a:ln>
        </p:spPr>
      </p:pic>
    </p:spTree>
    <p:extLst>
      <p:ext uri="{BB962C8B-B14F-4D97-AF65-F5344CB8AC3E}">
        <p14:creationId xmlns:p14="http://schemas.microsoft.com/office/powerpoint/2010/main" val="3344452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0" fill="hold"/>
                                        <p:tgtEl>
                                          <p:spTgt spid="7"/>
                                        </p:tgtEl>
                                        <p:attrNameLst>
                                          <p:attrName>ppt_w</p:attrName>
                                        </p:attrNameLst>
                                      </p:cBhvr>
                                      <p:tavLst>
                                        <p:tav tm="0">
                                          <p:val>
                                            <p:fltVal val="0"/>
                                          </p:val>
                                        </p:tav>
                                        <p:tav tm="100000">
                                          <p:val>
                                            <p:strVal val="#ppt_w"/>
                                          </p:val>
                                        </p:tav>
                                      </p:tavLst>
                                    </p:anim>
                                    <p:anim calcmode="lin" valueType="num">
                                      <p:cBhvr>
                                        <p:cTn id="17" dur="5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arn(inVertic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arn(inVertical)">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barn(inVertical)">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barn(inVertical)">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barn(inVertical)">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952611"/>
              <a:ext cx="5137424" cy="1769874"/>
            </a:xfrm>
            <a:prstGeom prst="rect">
              <a:avLst/>
            </a:prstGeom>
            <a:noFill/>
          </p:spPr>
          <p:txBody>
            <a:bodyPr wrap="square">
              <a:spAutoFit/>
            </a:bodyPr>
            <a:lstStyle/>
            <a:p>
              <a:pPr algn="ctr"/>
              <a:r>
                <a:rPr lang="en-US" sz="4000" dirty="0">
                  <a:latin typeface="Times New Roman" pitchFamily="18" charset="0"/>
                  <a:cs typeface="Times New Roman" pitchFamily="18" charset="0"/>
                </a:rPr>
                <a:t>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94703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Bác Hồ với chiến sĩ người dân tộc">
            <a:extLst>
              <a:ext uri="{FF2B5EF4-FFF2-40B4-BE49-F238E27FC236}">
                <a16:creationId xmlns:a16="http://schemas.microsoft.com/office/drawing/2014/main" id="{8CB2ACF2-B3A2-604B-82C3-CB66A9C66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8" r="15751" b="-1"/>
          <a:stretch/>
        </p:blipFill>
        <p:spPr bwMode="auto">
          <a:xfrm>
            <a:off x="3750951" y="22999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descr="Bác Hồ với chiến sĩ người dân tộc">
            <a:extLst>
              <a:ext uri="{FF2B5EF4-FFF2-40B4-BE49-F238E27FC236}">
                <a16:creationId xmlns:a16="http://schemas.microsoft.com/office/drawing/2014/main" id="{A672906B-F749-A04C-ADB1-69D7934ED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0" r="12658"/>
          <a:stretch/>
        </p:blipFill>
        <p:spPr bwMode="auto">
          <a:xfrm>
            <a:off x="1276844" y="124334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descr="Tư tưởng Hồ Chí Minh về gia đình và giáo dục gia đình - Hội Liên Hiệp Phụ  Nữ Tỉnh Kon Tum">
            <a:extLst>
              <a:ext uri="{FF2B5EF4-FFF2-40B4-BE49-F238E27FC236}">
                <a16:creationId xmlns:a16="http://schemas.microsoft.com/office/drawing/2014/main" id="{75D8F90F-1BA2-024A-8636-2733FB5C8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3" r="20876"/>
          <a:stretch/>
        </p:blipFill>
        <p:spPr bwMode="auto">
          <a:xfrm>
            <a:off x="8255132" y="124334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D8B760-412D-0F48-8AD9-93BBE2618F58}"/>
              </a:ext>
            </a:extLst>
          </p:cNvPr>
          <p:cNvSpPr/>
          <p:nvPr/>
        </p:nvSpPr>
        <p:spPr>
          <a:xfrm>
            <a:off x="904875" y="4957658"/>
            <a:ext cx="10382250" cy="1446550"/>
          </a:xfrm>
          <a:prstGeom prst="rect">
            <a:avLst/>
          </a:prstGeom>
        </p:spPr>
        <p:txBody>
          <a:bodyPr wrap="square">
            <a:spAutoFit/>
          </a:bodyPr>
          <a:lstStyle/>
          <a:p>
            <a:r>
              <a:rPr lang="vi-VN" sz="2200" i="1" dirty="0">
                <a:solidFill>
                  <a:srgbClr val="000000"/>
                </a:solidFill>
                <a:latin typeface="Times New Roman" panose="02020603050405020304" pitchFamily="18" charset="0"/>
                <a:ea typeface="Calibri" panose="020F0502020204030204" pitchFamily="34" charset="0"/>
              </a:rPr>
              <a:t>	Chi tiết Bác nhón chân nhẹ nhàng đi dém chăn cho các chiến sĩ. Chi tiết này cho thấy Bác ân cần chu đáo không khác gì người cha hiền yêu thương, lo lắng cho các con. Cử chỉ “nhón chân nhẹ nhàng” của Bác là một chi tiết đặc sắc, thật giản dị mà xúc động, bộc lộ tấm lòng yêu thương sâu sắc và sự tôn trọng, nâng niu của vị lãnh tụ đối với bộ đội.</a:t>
            </a:r>
            <a:r>
              <a:rPr lang="en-VN" sz="2200" dirty="0">
                <a:effectLst/>
              </a:rPr>
              <a:t> </a:t>
            </a:r>
            <a:endParaRPr lang="en-VN" sz="2200" dirty="0"/>
          </a:p>
        </p:txBody>
      </p:sp>
    </p:spTree>
    <p:extLst>
      <p:ext uri="{BB962C8B-B14F-4D97-AF65-F5344CB8AC3E}">
        <p14:creationId xmlns:p14="http://schemas.microsoft.com/office/powerpoint/2010/main" val="233801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59">
            <a:extLst>
              <a:ext uri="{FF2B5EF4-FFF2-40B4-BE49-F238E27FC236}">
                <a16:creationId xmlns:a16="http://schemas.microsoft.com/office/drawing/2014/main" id="{6A37346E-4785-4BE5-A59E-05A48ABFA5B0}"/>
              </a:ext>
            </a:extLst>
          </p:cNvPr>
          <p:cNvSpPr/>
          <p:nvPr/>
        </p:nvSpPr>
        <p:spPr>
          <a:xfrm rot="20100220">
            <a:off x="1223276" y="1720443"/>
            <a:ext cx="3682463" cy="7409740"/>
          </a:xfrm>
          <a:custGeom>
            <a:avLst/>
            <a:gdLst/>
            <a:ahLst/>
            <a:cxnLst>
              <a:cxn ang="0">
                <a:pos x="wd2" y="hd2"/>
              </a:cxn>
              <a:cxn ang="5400000">
                <a:pos x="wd2" y="hd2"/>
              </a:cxn>
              <a:cxn ang="10800000">
                <a:pos x="wd2" y="hd2"/>
              </a:cxn>
              <a:cxn ang="16200000">
                <a:pos x="wd2" y="hd2"/>
              </a:cxn>
            </a:cxnLst>
            <a:rect l="0" t="0" r="r" b="b"/>
            <a:pathLst>
              <a:path w="20025" h="20820" extrusionOk="0">
                <a:moveTo>
                  <a:pt x="6920" y="8159"/>
                </a:moveTo>
                <a:cubicBezTo>
                  <a:pt x="3317" y="7491"/>
                  <a:pt x="1444" y="5440"/>
                  <a:pt x="2738" y="3578"/>
                </a:cubicBezTo>
                <a:cubicBezTo>
                  <a:pt x="4031" y="1716"/>
                  <a:pt x="8001" y="749"/>
                  <a:pt x="11604" y="1417"/>
                </a:cubicBezTo>
                <a:cubicBezTo>
                  <a:pt x="15207" y="2085"/>
                  <a:pt x="17079" y="4136"/>
                  <a:pt x="15786" y="5998"/>
                </a:cubicBezTo>
                <a:cubicBezTo>
                  <a:pt x="14493" y="7860"/>
                  <a:pt x="10523" y="8827"/>
                  <a:pt x="6920" y="8159"/>
                </a:cubicBezTo>
                <a:close/>
                <a:moveTo>
                  <a:pt x="19989" y="20009"/>
                </a:moveTo>
                <a:cubicBezTo>
                  <a:pt x="19702" y="19345"/>
                  <a:pt x="14734" y="11897"/>
                  <a:pt x="14734" y="11897"/>
                </a:cubicBezTo>
                <a:cubicBezTo>
                  <a:pt x="14734" y="11897"/>
                  <a:pt x="14597" y="11709"/>
                  <a:pt x="14207" y="11734"/>
                </a:cubicBezTo>
                <a:lnTo>
                  <a:pt x="12631" y="9299"/>
                </a:lnTo>
                <a:cubicBezTo>
                  <a:pt x="13045" y="9217"/>
                  <a:pt x="13453" y="9119"/>
                  <a:pt x="13852" y="9004"/>
                </a:cubicBezTo>
                <a:cubicBezTo>
                  <a:pt x="18336" y="7706"/>
                  <a:pt x="19936" y="4777"/>
                  <a:pt x="17426" y="2460"/>
                </a:cubicBezTo>
                <a:cubicBezTo>
                  <a:pt x="14915" y="143"/>
                  <a:pt x="9245" y="-684"/>
                  <a:pt x="4761" y="613"/>
                </a:cubicBezTo>
                <a:cubicBezTo>
                  <a:pt x="277" y="1910"/>
                  <a:pt x="-1323" y="4840"/>
                  <a:pt x="1188" y="7157"/>
                </a:cubicBezTo>
                <a:cubicBezTo>
                  <a:pt x="3160" y="8978"/>
                  <a:pt x="7085" y="9878"/>
                  <a:pt x="10852" y="9551"/>
                </a:cubicBezTo>
                <a:lnTo>
                  <a:pt x="12372" y="12022"/>
                </a:lnTo>
                <a:cubicBezTo>
                  <a:pt x="12029" y="12121"/>
                  <a:pt x="12133" y="12314"/>
                  <a:pt x="12133" y="12314"/>
                </a:cubicBezTo>
                <a:cubicBezTo>
                  <a:pt x="12133" y="12314"/>
                  <a:pt x="16623" y="19843"/>
                  <a:pt x="17149" y="20467"/>
                </a:cubicBezTo>
                <a:cubicBezTo>
                  <a:pt x="17527" y="20916"/>
                  <a:pt x="18326" y="20838"/>
                  <a:pt x="18744" y="20759"/>
                </a:cubicBezTo>
                <a:lnTo>
                  <a:pt x="18747" y="20763"/>
                </a:lnTo>
                <a:cubicBezTo>
                  <a:pt x="18747" y="20763"/>
                  <a:pt x="20277" y="20673"/>
                  <a:pt x="19989" y="20009"/>
                </a:cubicBezTo>
                <a:close/>
              </a:path>
            </a:pathLst>
          </a:custGeom>
          <a:solidFill>
            <a:srgbClr val="2F2D2A"/>
          </a:solidFill>
          <a:ln w="12700">
            <a:miter lim="400000"/>
          </a:ln>
        </p:spPr>
        <p:txBody>
          <a:bodyPr anchor="ctr"/>
          <a:lstStyle/>
          <a:p>
            <a:pPr algn="ctr"/>
            <a:endParaRPr>
              <a:latin typeface="Times New Roman" panose="02020603050405020304" pitchFamily="18" charset="0"/>
              <a:cs typeface="Times New Roman" panose="02020603050405020304" pitchFamily="18" charset="0"/>
            </a:endParaRPr>
          </a:p>
        </p:txBody>
      </p:sp>
      <p:pic>
        <p:nvPicPr>
          <p:cNvPr id="8" name="Picture 3" descr="C:\Users\Soloman\Desktop\未标题-3.png">
            <a:extLst>
              <a:ext uri="{FF2B5EF4-FFF2-40B4-BE49-F238E27FC236}">
                <a16:creationId xmlns:a16="http://schemas.microsoft.com/office/drawing/2014/main" id="{41CBCCD2-7B1F-46E1-A7FF-EE2EC612E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985">
            <a:off x="-5259" y="1508518"/>
            <a:ext cx="4214602" cy="42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81B9C40C-B783-4A84-BA90-61B099F99F20}"/>
              </a:ext>
            </a:extLst>
          </p:cNvPr>
          <p:cNvSpPr txBox="1"/>
          <p:nvPr/>
        </p:nvSpPr>
        <p:spPr>
          <a:xfrm>
            <a:off x="956726" y="2835726"/>
            <a:ext cx="2123931" cy="1556657"/>
          </a:xfrm>
          <a:prstGeom prst="rect">
            <a:avLst/>
          </a:prstGeom>
          <a:noFill/>
        </p:spPr>
        <p:txBody>
          <a:bodyPr wrap="square" rtlCol="0">
            <a:prstTxWarp prst="textStop">
              <a:avLst/>
            </a:prstTxWarp>
            <a:spAutoFit/>
          </a:bodyPr>
          <a:lstStyle/>
          <a:p>
            <a:pPr algn="ct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H</a:t>
            </a:r>
            <a:r>
              <a:rPr lang="vi-VN"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ư</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ớng</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dẫn</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về</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nhà</a:t>
            </a:r>
            <a:endParaRPr lang="zh-CN" altLang="en-US"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792D6D6D-1E35-4A96-8E72-0EB96A0D15A9}"/>
              </a:ext>
            </a:extLst>
          </p:cNvPr>
          <p:cNvSpPr txBox="1"/>
          <p:nvPr/>
        </p:nvSpPr>
        <p:spPr>
          <a:xfrm flipH="1">
            <a:off x="4617718" y="1318480"/>
            <a:ext cx="9936481" cy="646331"/>
          </a:xfrm>
          <a:prstGeom prst="rect">
            <a:avLst/>
          </a:prstGeom>
          <a:noFill/>
        </p:spPr>
        <p:txBody>
          <a:bodyPr wrap="square" rtlCol="0">
            <a:spAutoFit/>
          </a:bodyPr>
          <a:lstStyle/>
          <a:p>
            <a:pPr marL="571500" indent="-571500">
              <a:buFont typeface="Wingdings" panose="05000000000000000000" pitchFamily="2" charset="2"/>
              <a:buChar char="v"/>
            </a:pPr>
            <a:r>
              <a:rPr lang="en-SG" sz="3600" dirty="0" err="1">
                <a:latin typeface="Times New Roman" panose="02020603050405020304" pitchFamily="18" charset="0"/>
                <a:cs typeface="Times New Roman" panose="02020603050405020304" pitchFamily="18" charset="0"/>
              </a:rPr>
              <a:t>Ôn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 </a:t>
            </a:r>
            <a:r>
              <a:rPr lang="en-SG" sz="3600" dirty="0" err="1">
                <a:latin typeface="Times New Roman" panose="02020603050405020304" pitchFamily="18" charset="0"/>
                <a:cs typeface="Times New Roman" panose="02020603050405020304" pitchFamily="18" charset="0"/>
              </a:rPr>
              <a:t>Vẽ</a:t>
            </a:r>
            <a:r>
              <a:rPr lang="en-SG" sz="3600" dirty="0">
                <a:latin typeface="Times New Roman" panose="02020603050405020304" pitchFamily="18" charset="0"/>
                <a:cs typeface="Times New Roman" panose="02020603050405020304" pitchFamily="18" charset="0"/>
              </a:rPr>
              <a:t> SĐTD </a:t>
            </a:r>
            <a:r>
              <a:rPr lang="en-SG" sz="3600" dirty="0" err="1">
                <a:latin typeface="Times New Roman" panose="02020603050405020304" pitchFamily="18" charset="0"/>
                <a:cs typeface="Times New Roman" panose="02020603050405020304" pitchFamily="18" charset="0"/>
              </a:rPr>
              <a:t>tổng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kết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endParaRPr lang="en-SG"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70BBA49-DE8B-4DB0-BD51-5E672F27008A}"/>
              </a:ext>
            </a:extLst>
          </p:cNvPr>
          <p:cNvSpPr txBox="1"/>
          <p:nvPr/>
        </p:nvSpPr>
        <p:spPr>
          <a:xfrm flipH="1">
            <a:off x="4617718" y="2572737"/>
            <a:ext cx="7294881" cy="989823"/>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ư</a:t>
            </a:r>
            <a:r>
              <a:rPr lang="en-SG" sz="3600" dirty="0">
                <a:latin typeface="Times New Roman" panose="02020603050405020304" pitchFamily="18" charset="0"/>
                <a:cs typeface="Times New Roman" panose="02020603050405020304" pitchFamily="18" charset="0"/>
              </a:rPr>
              <a:t>u </a:t>
            </a:r>
            <a:r>
              <a:rPr lang="en-SG" sz="3600" dirty="0" err="1">
                <a:latin typeface="Times New Roman" panose="02020603050405020304" pitchFamily="18" charset="0"/>
                <a:cs typeface="Times New Roman" panose="02020603050405020304" pitchFamily="18" charset="0"/>
              </a:rPr>
              <a:t>tầm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một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số</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về</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tinh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thần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quan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của</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Bác</a:t>
            </a:r>
            <a:endParaRPr lang="en-SG" sz="3600" dirty="0">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9237FBD9-3B76-46B6-9E1E-FA75FBC94054}"/>
              </a:ext>
            </a:extLst>
          </p:cNvPr>
          <p:cNvSpPr txBox="1">
            <a:spLocks noChangeArrowheads="1"/>
          </p:cNvSpPr>
          <p:nvPr/>
        </p:nvSpPr>
        <p:spPr>
          <a:xfrm>
            <a:off x="6159501" y="7102882"/>
            <a:ext cx="6464299" cy="6324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735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Caûnh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Vieât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Baéc</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Khaùch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ñeán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môøi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ngoâ</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neáp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nöôùng</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Saên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thòt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quay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Non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daïo</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Röôuï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maëc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söùc</a:t>
            </a:r>
            <a:r>
              <a:rPr lang="en-US" sz="2800" dirty="0">
                <a:latin typeface="Times New Roman" panose="02020603050405020304" pitchFamily="18" charset="0"/>
                <a:cs typeface="Times New Roman" panose="02020603050405020304" pitchFamily="18" charset="0"/>
              </a:rPr>
              <a:t> say.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Hoâm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xieàng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troùi</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Moãi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tieáng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ngoïc</a:t>
            </a:r>
            <a:r>
              <a:rPr lang="en-US" sz="2800" dirty="0">
                <a:latin typeface="Times New Roman" panose="02020603050405020304" pitchFamily="18" charset="0"/>
                <a:cs typeface="Times New Roman" panose="02020603050405020304" pitchFamily="18" charset="0"/>
              </a:rPr>
              <a:t> rung</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ñieäp</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nhö</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dung.</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FACC1A-E0B9-44E1-BFAD-658A8CC03299}"/>
              </a:ext>
            </a:extLst>
          </p:cNvPr>
          <p:cNvSpPr txBox="1"/>
          <p:nvPr/>
        </p:nvSpPr>
        <p:spPr>
          <a:xfrm flipH="1">
            <a:off x="4617718" y="4171351"/>
            <a:ext cx="7294881" cy="535531"/>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vi-VN" sz="3600" dirty="0">
                <a:latin typeface="Times New Roman" panose="02020603050405020304" pitchFamily="18" charset="0"/>
                <a:cs typeface="Times New Roman" panose="02020603050405020304" pitchFamily="18" charset="0"/>
              </a:rPr>
              <a:t>Xem tiếp phần sau của bài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3682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7"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09619"/>
            <a:ext cx="5455917" cy="2993861"/>
          </a:xfrm>
          <a:prstGeom prst="rect">
            <a:avLst/>
          </a:prstGeom>
        </p:spPr>
      </p:pic>
      <p:pic>
        <p:nvPicPr>
          <p:cNvPr id="21" name="图片 20">
            <a:extLst>
              <a:ext uri="{FF2B5EF4-FFF2-40B4-BE49-F238E27FC236}">
                <a16:creationId xmlns:a16="http://schemas.microsoft.com/office/drawing/2014/main" id="{DE553B3D-F0F4-4E42-AA15-653F2D50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43" y="819812"/>
            <a:ext cx="5455917" cy="2973474"/>
          </a:xfrm>
          <a:prstGeom prst="rect">
            <a:avLst/>
          </a:prstGeom>
        </p:spPr>
      </p:pic>
      <p:sp>
        <p:nvSpPr>
          <p:cNvPr id="2" name="文本框 1">
            <a:extLst>
              <a:ext uri="{FF2B5EF4-FFF2-40B4-BE49-F238E27FC236}">
                <a16:creationId xmlns:a16="http://schemas.microsoft.com/office/drawing/2014/main" id="{E13F57E0-3C6A-4C57-B833-2C49EEC13F36}"/>
              </a:ext>
            </a:extLst>
          </p:cNvPr>
          <p:cNvSpPr txBox="1"/>
          <p:nvPr/>
        </p:nvSpPr>
        <p:spPr>
          <a:xfrm>
            <a:off x="527538" y="4756638"/>
            <a:ext cx="11139854"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Tạm</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biệt</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các</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em</a:t>
            </a:r>
            <a:r>
              <a:rPr lang="zh-CN" altLang="en-US" sz="6600" dirty="0">
                <a:solidFill>
                  <a:srgbClr val="FF0000"/>
                </a:solidFill>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015822" y="616217"/>
            <a:ext cx="7591892" cy="2554545"/>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gồm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được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sắp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xếp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thành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hàng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có</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thể</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giống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hoặc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khác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nhau</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về</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độ</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ngắn</a:t>
            </a:r>
            <a:r>
              <a:rPr lang="en-US" sz="3200"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771647" y="4971098"/>
            <a:ext cx="2149948"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Dòng</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thơ</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8078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2100" y="-260689"/>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42234" y="-2823450"/>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534" y="1737621"/>
            <a:ext cx="2961204" cy="6643879"/>
          </a:xfrm>
          <a:prstGeom prst="rect">
            <a:avLst/>
          </a:prstGeom>
        </p:spPr>
      </p:pic>
      <p:sp>
        <p:nvSpPr>
          <p:cNvPr id="3" name="TextBox 2"/>
          <p:cNvSpPr txBox="1"/>
          <p:nvPr/>
        </p:nvSpPr>
        <p:spPr>
          <a:xfrm>
            <a:off x="1959212" y="728080"/>
            <a:ext cx="7844747" cy="2062103"/>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tạo</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tính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bản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dựa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trên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sự</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lặp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lại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phần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ấm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tiết</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45625" y="4765606"/>
            <a:ext cx="988027"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Vần</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389" y="5859408"/>
            <a:ext cx="1761011" cy="748499"/>
          </a:xfrm>
          <a:prstGeom prst="rect">
            <a:avLst/>
          </a:prstGeom>
        </p:spPr>
      </p:pic>
    </p:spTree>
    <p:extLst>
      <p:ext uri="{BB962C8B-B14F-4D97-AF65-F5344CB8AC3E}">
        <p14:creationId xmlns:p14="http://schemas.microsoft.com/office/powerpoint/2010/main" val="23030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388199" y="773872"/>
            <a:ext cx="6417135"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Thể</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truyền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của</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dân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tộc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Việt</a:t>
            </a:r>
            <a:r>
              <a:rPr lang="en-US" sz="3733" b="1" i="1" dirty="0">
                <a:solidFill>
                  <a:srgbClr val="0033CC"/>
                </a:solidFill>
                <a:latin typeface="Cambria" panose="02040503050406030204" pitchFamily="18" charset="0"/>
                <a:ea typeface="Cambria" panose="02040503050406030204" pitchFamily="18" charset="0"/>
              </a:rPr>
              <a:t> Nam </a:t>
            </a:r>
            <a:r>
              <a:rPr lang="en-US" sz="3733" b="1" i="1" dirty="0" err="1">
                <a:solidFill>
                  <a:srgbClr val="0033CC"/>
                </a:solidFill>
                <a:latin typeface="Cambria" panose="02040503050406030204" pitchFamily="18" charset="0"/>
                <a:ea typeface="Cambria" panose="02040503050406030204" pitchFamily="18" charset="0"/>
              </a:rPr>
              <a:t>có</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tên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gọi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là</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gì</a:t>
            </a:r>
            <a:r>
              <a:rPr lang="en-US" sz="3733"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547226" y="4880233"/>
            <a:ext cx="2592376"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Thơ</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lục</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bát</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3849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1980543" y="1276173"/>
            <a:ext cx="7792643" cy="1569660"/>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Việc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gọi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này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bằng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nét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tương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đồng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là</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pháp</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gì</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5137457" y="4663349"/>
            <a:ext cx="1417375" cy="646331"/>
          </a:xfrm>
          <a:prstGeom prst="rect">
            <a:avLst/>
          </a:prstGeom>
          <a:noFill/>
        </p:spPr>
        <p:txBody>
          <a:bodyPr wrap="none" rtlCol="0">
            <a:spAutoFit/>
          </a:bodyPr>
          <a:lstStyle/>
          <a:p>
            <a:pPr algn="ctr"/>
            <a:r>
              <a:rPr lang="en-US" sz="3600" b="1" dirty="0" err="1">
                <a:solidFill>
                  <a:srgbClr val="0033CC"/>
                </a:solidFill>
                <a:latin typeface="Cambria" panose="02040503050406030204" pitchFamily="18" charset="0"/>
                <a:ea typeface="Cambria" panose="02040503050406030204" pitchFamily="18" charset="0"/>
              </a:rPr>
              <a:t>Ẩn</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dụ</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6128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472608" y="884943"/>
            <a:ext cx="7104889"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Các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dòng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trong</a:t>
            </a:r>
            <a:r>
              <a:rPr lang="en-US" sz="3733" b="1" i="1" dirty="0">
                <a:solidFill>
                  <a:srgbClr val="0033CC"/>
                </a:solidFill>
                <a:latin typeface="Cambria" panose="02040503050406030204" pitchFamily="18" charset="0"/>
                <a:ea typeface="Cambria" panose="02040503050406030204" pitchFamily="18" charset="0"/>
              </a:rPr>
              <a:t> 1 </a:t>
            </a:r>
            <a:r>
              <a:rPr lang="en-US" sz="3733" b="1" i="1" dirty="0" err="1">
                <a:solidFill>
                  <a:srgbClr val="0033CC"/>
                </a:solidFill>
                <a:latin typeface="Cambria" panose="02040503050406030204" pitchFamily="18" charset="0"/>
                <a:ea typeface="Cambria" panose="02040503050406030204" pitchFamily="18" charset="0"/>
              </a:rPr>
              <a:t>bài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phải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giống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nhau</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về</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số</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tiếng</a:t>
            </a:r>
            <a:r>
              <a:rPr lang="en-US" sz="3733" b="1" dirty="0">
                <a:solidFill>
                  <a:srgbClr val="0033CC"/>
                </a:solidFill>
                <a:latin typeface="Cambria" panose="02040503050406030204" pitchFamily="18" charset="0"/>
                <a:ea typeface="Cambria" panose="02040503050406030204" pitchFamily="18" charset="0"/>
              </a:rPr>
              <a:t>.</a:t>
            </a:r>
          </a:p>
          <a:p>
            <a:pPr algn="ctr"/>
            <a:r>
              <a:rPr lang="en-US" sz="3733" b="1" dirty="0" err="1">
                <a:solidFill>
                  <a:srgbClr val="0033CC"/>
                </a:solidFill>
                <a:latin typeface="Cambria" panose="02040503050406030204" pitchFamily="18" charset="0"/>
                <a:ea typeface="Cambria" panose="02040503050406030204" pitchFamily="18" charset="0"/>
              </a:rPr>
              <a:t>Đúng</a:t>
            </a:r>
            <a:r>
              <a:rPr lang="en-US" sz="3733" b="1" dirty="0">
                <a:solidFill>
                  <a:srgbClr val="0033CC"/>
                </a:solidFill>
                <a:latin typeface="Cambria" panose="02040503050406030204" pitchFamily="18" charset="0"/>
                <a:ea typeface="Cambria" panose="02040503050406030204" pitchFamily="18" charset="0"/>
              </a:rPr>
              <a:t> hay </a:t>
            </a:r>
            <a:r>
              <a:rPr lang="en-US" sz="3733" b="1" dirty="0" err="1">
                <a:solidFill>
                  <a:srgbClr val="0033CC"/>
                </a:solidFill>
                <a:latin typeface="Cambria" panose="02040503050406030204" pitchFamily="18" charset="0"/>
                <a:ea typeface="Cambria" panose="02040503050406030204" pitchFamily="18" charset="0"/>
              </a:rPr>
              <a:t>sai</a:t>
            </a:r>
            <a:r>
              <a:rPr lang="en-US" sz="3733" b="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93197" y="4327945"/>
            <a:ext cx="5826241" cy="1631216"/>
          </a:xfrm>
          <a:prstGeom prst="rect">
            <a:avLst/>
          </a:prstGeom>
          <a:noFill/>
        </p:spPr>
        <p:txBody>
          <a:bodyPr wrap="square" rtlCol="0">
            <a:spAutoFit/>
          </a:bodyPr>
          <a:lstStyle/>
          <a:p>
            <a:pPr algn="ctr"/>
            <a:r>
              <a:rPr lang="en-US" sz="3600" b="1" dirty="0">
                <a:solidFill>
                  <a:srgbClr val="0033CC"/>
                </a:solidFill>
                <a:latin typeface="Cambria" panose="02040503050406030204" pitchFamily="18" charset="0"/>
                <a:ea typeface="Cambria" panose="02040503050406030204" pitchFamily="18" charset="0"/>
              </a:rPr>
              <a:t>Sai</a:t>
            </a:r>
            <a:r>
              <a:rPr lang="en-US" sz="3600" dirty="0">
                <a:solidFill>
                  <a:srgbClr val="0033CC"/>
                </a:solidFill>
                <a:latin typeface="Cambria" panose="02040503050406030204" pitchFamily="18" charset="0"/>
                <a:ea typeface="Cambria" panose="02040503050406030204" pitchFamily="18" charset="0"/>
              </a:rPr>
              <a:t>.</a:t>
            </a:r>
          </a:p>
          <a:p>
            <a:pPr algn="ctr"/>
            <a:r>
              <a:rPr lang="en-US" sz="3200" dirty="0" err="1">
                <a:solidFill>
                  <a:srgbClr val="0033CC"/>
                </a:solidFill>
                <a:latin typeface="Cambria" panose="02040503050406030204" pitchFamily="18" charset="0"/>
                <a:ea typeface="Cambria" panose="02040503050406030204" pitchFamily="18" charset="0"/>
              </a:rPr>
              <a:t>Mỗi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dòng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thơ</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thể</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giống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hoặc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nhau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về</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độ</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dài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ngắn</a:t>
            </a:r>
            <a:r>
              <a:rPr lang="en-US" sz="3200" dirty="0">
                <a:solidFill>
                  <a:srgbClr val="0033CC"/>
                </a:solidFill>
                <a:latin typeface="Cambria" panose="02040503050406030204" pitchFamily="18" charset="0"/>
                <a:ea typeface="Cambria" panose="020405030504060302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278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book on brown wood log">
            <a:extLst>
              <a:ext uri="{FF2B5EF4-FFF2-40B4-BE49-F238E27FC236}">
                <a16:creationId xmlns:a16="http://schemas.microsoft.com/office/drawing/2014/main" id="{CC87DCAE-F7D5-394B-9956-4EC8BD162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73" r="1" b="45049"/>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592165-E07B-494D-BE9F-4AB3942D5448}"/>
              </a:ext>
            </a:extLst>
          </p:cNvPr>
          <p:cNvSpPr>
            <a:spLocks noGrp="1"/>
          </p:cNvSpPr>
          <p:nvPr>
            <p:ph idx="1"/>
          </p:nvPr>
        </p:nvSpPr>
        <p:spPr>
          <a:xfrm>
            <a:off x="1189319" y="1038584"/>
            <a:ext cx="4458446" cy="4748065"/>
          </a:xfrm>
        </p:spPr>
        <p:txBody>
          <a:bodyPr anchor="ctr">
            <a:noAutofit/>
          </a:bodyPr>
          <a:lstStyle/>
          <a:p>
            <a:pPr marL="0" indent="0" algn="ctr">
              <a:buNone/>
            </a:pPr>
            <a:r>
              <a:rPr lang="en-US" sz="4500" b="1" dirty="0">
                <a:solidFill>
                  <a:srgbClr val="C00000"/>
                </a:solidFill>
                <a:latin typeface="Times New Roman" panose="02020603050405020304" pitchFamily="18" charset="0"/>
                <a:cs typeface="Times New Roman" panose="02020603050405020304" pitchFamily="18" charset="0"/>
              </a:rPr>
              <a:t>C</a:t>
            </a:r>
            <a:r>
              <a:rPr lang="en-VN" sz="4500" b="1" dirty="0">
                <a:solidFill>
                  <a:srgbClr val="C00000"/>
                </a:solidFill>
                <a:latin typeface="Times New Roman" panose="02020603050405020304" pitchFamily="18" charset="0"/>
                <a:cs typeface="Times New Roman" panose="02020603050405020304" pitchFamily="18" charset="0"/>
              </a:rPr>
              <a:t>hủ đề 7:</a:t>
            </a:r>
          </a:p>
          <a:p>
            <a:pPr marL="0" indent="0" algn="ctr">
              <a:buNone/>
            </a:pPr>
            <a:r>
              <a:rPr lang="en-VN" sz="4500" b="1" dirty="0">
                <a:solidFill>
                  <a:srgbClr val="C00000"/>
                </a:solidFill>
                <a:latin typeface="Times New Roman" panose="02020603050405020304" pitchFamily="18" charset="0"/>
                <a:cs typeface="Times New Roman" panose="02020603050405020304" pitchFamily="18" charset="0"/>
              </a:rPr>
              <a:t>THƠ</a:t>
            </a:r>
          </a:p>
          <a:p>
            <a:pPr marL="0" indent="0" algn="ctr">
              <a:buNone/>
            </a:pPr>
            <a:r>
              <a:rPr lang="en-VN" sz="4500" b="1" dirty="0">
                <a:latin typeface="Times New Roman" panose="02020603050405020304" pitchFamily="18" charset="0"/>
                <a:cs typeface="Times New Roman" panose="02020603050405020304" pitchFamily="18" charset="0"/>
              </a:rPr>
              <a:t>(THƠ CÓ YẾU TỐ TỰ SỰ, MIÊU TẢ)</a:t>
            </a:r>
          </a:p>
        </p:txBody>
      </p:sp>
    </p:spTree>
    <p:extLst>
      <p:ext uri="{BB962C8B-B14F-4D97-AF65-F5344CB8AC3E}">
        <p14:creationId xmlns:p14="http://schemas.microsoft.com/office/powerpoint/2010/main" val="1407286415"/>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329528768"/>
</p:tagLst>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1617</Words>
  <Application>Microsoft Macintosh PowerPoint</Application>
  <PresentationFormat>Widescreen</PresentationFormat>
  <Paragraphs>119</Paragraphs>
  <Slides>39</Slides>
  <Notes>5</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#9Slide05 SVNBulgary</vt:lpstr>
      <vt:lpstr>Arial</vt:lpstr>
      <vt:lpstr>Bembo</vt:lpstr>
      <vt:lpstr>Calibri</vt:lpstr>
      <vt:lpstr>Cambria</vt:lpstr>
      <vt:lpstr>Times New Roman</vt:lpstr>
      <vt:lpstr>Wingdings</vt: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ĐÊM NAY BÁC KHÔNG NGỦ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Microsoft Office User</cp:lastModifiedBy>
  <cp:revision>44</cp:revision>
  <dcterms:created xsi:type="dcterms:W3CDTF">2021-11-22T09:48:22Z</dcterms:created>
  <dcterms:modified xsi:type="dcterms:W3CDTF">2023-02-16T01:11:21Z</dcterms:modified>
</cp:coreProperties>
</file>