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74"/>
    <a:srgbClr val="0028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ình nền Powerpoint làm Slide chào hỏi 10 - Kinh nghiệm dạy họ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44450"/>
            <a:ext cx="8824912" cy="676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7DD1AF-1262-2A13-C784-A99C0C12842A}"/>
              </a:ext>
            </a:extLst>
          </p:cNvPr>
          <p:cNvSpPr txBox="1"/>
          <p:nvPr/>
        </p:nvSpPr>
        <p:spPr>
          <a:xfrm>
            <a:off x="2317750" y="2035175"/>
            <a:ext cx="4603750" cy="12033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45" b="1" dirty="0">
                <a:ln w="381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ĐIỆN TỬ MÔN TIẾNG ANH 9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18" b="1" dirty="0">
              <a:ln w="38100">
                <a:noFill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327" b="1" dirty="0" err="1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327" b="1" dirty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27" b="1" dirty="0" smtClean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</a:t>
            </a:r>
            <a:endParaRPr lang="en-US" sz="2327" b="1" dirty="0">
              <a:ln w="38100">
                <a:noFill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327" b="1" dirty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10. </a:t>
            </a:r>
            <a:r>
              <a:rPr lang="en-US" sz="2327" b="1" dirty="0" smtClean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LOOKING BACK</a:t>
            </a:r>
            <a:endParaRPr lang="en-US" sz="2327" b="1" dirty="0">
              <a:ln w="38100">
                <a:noFill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ED2715-3602-A60F-684E-95177943243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323" t="7012" r="8375" b="3760"/>
          <a:stretch/>
        </p:blipFill>
        <p:spPr>
          <a:xfrm>
            <a:off x="414901" y="1109389"/>
            <a:ext cx="747506" cy="752945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979643-5930-F34B-D70D-3C7631DB7CF4}"/>
              </a:ext>
            </a:extLst>
          </p:cNvPr>
          <p:cNvSpPr txBox="1"/>
          <p:nvPr/>
        </p:nvSpPr>
        <p:spPr>
          <a:xfrm>
            <a:off x="2852738" y="3460750"/>
            <a:ext cx="3644900" cy="719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36" b="1" dirty="0">
                <a:ln w="38100"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en-US" sz="2036" b="1" dirty="0" err="1">
                <a:ln w="38100"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036" b="1" dirty="0">
                <a:ln w="38100"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36" b="1" dirty="0" err="1">
                <a:ln w="38100"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036" b="1" dirty="0">
                <a:ln w="38100"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36" b="1" dirty="0" err="1">
                <a:ln w="38100"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endParaRPr lang="en-US" sz="2036" b="1" dirty="0">
              <a:ln w="38100">
                <a:noFill/>
              </a:ln>
              <a:solidFill>
                <a:srgbClr val="5B9BD5">
                  <a:lumMod val="20000"/>
                  <a:lumOff val="8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36" b="1" dirty="0" err="1">
                <a:ln w="38100"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36" b="1" dirty="0">
                <a:ln w="38100"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36" b="1" dirty="0" err="1">
                <a:ln w="38100"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036" b="1" dirty="0">
                <a:ln w="38100"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36" b="1" dirty="0" err="1">
                <a:ln w="38100"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36" b="1" dirty="0">
                <a:ln w="38100"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36" b="1" dirty="0" err="1">
                <a:ln w="38100"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036" b="1" dirty="0">
                <a:ln w="38100"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36" b="1" dirty="0" err="1">
                <a:ln w="38100">
                  <a:noFill/>
                </a:ln>
                <a:solidFill>
                  <a:srgbClr val="5B9BD5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khiếu</a:t>
            </a:r>
            <a:endParaRPr lang="en-VN" sz="2036" b="1" dirty="0">
              <a:ln w="38100">
                <a:noFill/>
              </a:ln>
              <a:solidFill>
                <a:srgbClr val="5B9BD5">
                  <a:lumMod val="20000"/>
                  <a:lumOff val="8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6" name="TextBox 6"/>
          <p:cNvSpPr txBox="1">
            <a:spLocks noChangeArrowheads="1"/>
          </p:cNvSpPr>
          <p:nvPr/>
        </p:nvSpPr>
        <p:spPr bwMode="auto">
          <a:xfrm>
            <a:off x="2690813" y="1382713"/>
            <a:ext cx="390683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182" b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LONG BIÊN</a:t>
            </a:r>
            <a:endParaRPr lang="LID4096" altLang="en-US" sz="2182" b="1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93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421640" y="1728470"/>
            <a:ext cx="8461375" cy="3538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800">
                <a:solidFill>
                  <a:schemeClr val="bg1"/>
                </a:solidFill>
                <a:sym typeface="+mn-ea"/>
              </a:rPr>
              <a:t>4. 'The Martian? That's exactly the film </a:t>
            </a:r>
            <a:r>
              <a:rPr lang="en-US" sz="2800" b="1">
                <a:solidFill>
                  <a:schemeClr val="bg1"/>
                </a:solidFill>
                <a:sym typeface="+mn-ea"/>
              </a:rPr>
              <a:t>(whose/when/X) </a:t>
            </a:r>
            <a:r>
              <a:rPr lang="en-US" sz="2800">
                <a:solidFill>
                  <a:schemeClr val="bg1"/>
                </a:solidFill>
                <a:sym typeface="+mn-ea"/>
              </a:rPr>
              <a:t>I've been reading about! Phuc said.</a:t>
            </a:r>
            <a:endParaRPr lang="en-US" sz="2800">
              <a:solidFill>
                <a:schemeClr val="bg1"/>
              </a:solidFill>
            </a:endParaRPr>
          </a:p>
          <a:p>
            <a:endParaRPr lang="en-US" sz="2800">
              <a:solidFill>
                <a:schemeClr val="bg1"/>
              </a:solidFill>
              <a:sym typeface="+mn-ea"/>
            </a:endParaRPr>
          </a:p>
          <a:p>
            <a:r>
              <a:rPr lang="en-US" sz="2800">
                <a:solidFill>
                  <a:schemeClr val="bg1"/>
                </a:solidFill>
                <a:sym typeface="+mn-ea"/>
              </a:rPr>
              <a:t>5. Could we meet in the café </a:t>
            </a:r>
            <a:r>
              <a:rPr lang="en-US" sz="2800" b="1">
                <a:solidFill>
                  <a:schemeClr val="bg1"/>
                </a:solidFill>
                <a:sym typeface="+mn-ea"/>
              </a:rPr>
              <a:t>(who/when/where)</a:t>
            </a:r>
            <a:r>
              <a:rPr lang="en-US" sz="2800">
                <a:solidFill>
                  <a:schemeClr val="bg1"/>
                </a:solidFill>
                <a:sym typeface="+mn-ea"/>
              </a:rPr>
              <a:t> we saw each other last time? </a:t>
            </a:r>
            <a:endParaRPr lang="en-US" sz="2800">
              <a:solidFill>
                <a:schemeClr val="bg1"/>
              </a:solidFill>
            </a:endParaRPr>
          </a:p>
          <a:p>
            <a:endParaRPr lang="en-US" sz="2800">
              <a:solidFill>
                <a:schemeClr val="bg1"/>
              </a:solidFill>
              <a:sym typeface="+mn-ea"/>
            </a:endParaRPr>
          </a:p>
          <a:p>
            <a:r>
              <a:rPr lang="en-US" sz="2800">
                <a:solidFill>
                  <a:schemeClr val="bg1"/>
                </a:solidFill>
                <a:sym typeface="+mn-ea"/>
              </a:rPr>
              <a:t>6. Becoming an astronaut is one profession </a:t>
            </a:r>
            <a:r>
              <a:rPr lang="en-US" sz="2800" b="1">
                <a:solidFill>
                  <a:schemeClr val="bg1"/>
                </a:solidFill>
                <a:sym typeface="+mn-ea"/>
              </a:rPr>
              <a:t>(who/X/that)</a:t>
            </a:r>
            <a:r>
              <a:rPr lang="en-US" sz="2800">
                <a:solidFill>
                  <a:schemeClr val="bg1"/>
                </a:solidFill>
                <a:sym typeface="+mn-ea"/>
              </a:rPr>
              <a:t> needs a lot of training.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21640" y="260350"/>
            <a:ext cx="2515235" cy="43053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20" b="1" dirty="0"/>
              <a:t>LOOKING BACK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60145" y="945515"/>
            <a:ext cx="37725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800" b="1">
                <a:solidFill>
                  <a:srgbClr val="FFFF00"/>
                </a:solidFill>
                <a:sym typeface="+mn-ea"/>
              </a:rPr>
              <a:t>Circle the best answer.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68320" y="240030"/>
            <a:ext cx="1656715" cy="450850"/>
          </a:xfrm>
          <a:prstGeom prst="roundRect">
            <a:avLst/>
          </a:prstGeom>
          <a:solidFill>
            <a:srgbClr val="AA01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Grammar</a:t>
            </a:r>
          </a:p>
        </p:txBody>
      </p:sp>
      <p:sp>
        <p:nvSpPr>
          <p:cNvPr id="7" name="12-Point Star 6"/>
          <p:cNvSpPr/>
          <p:nvPr/>
        </p:nvSpPr>
        <p:spPr>
          <a:xfrm>
            <a:off x="421340" y="852844"/>
            <a:ext cx="609600" cy="645458"/>
          </a:xfrm>
          <a:prstGeom prst="star12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6" name="Oval 5"/>
          <p:cNvSpPr/>
          <p:nvPr/>
        </p:nvSpPr>
        <p:spPr>
          <a:xfrm>
            <a:off x="8264208" y="1814830"/>
            <a:ext cx="431800" cy="390525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480175" y="3068320"/>
            <a:ext cx="1217930" cy="436245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7896225" y="4326890"/>
            <a:ext cx="913130" cy="436245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10" grpId="0" bldLvl="0" animBg="1"/>
      <p:bldP spid="12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21640" y="260350"/>
            <a:ext cx="2515235" cy="43053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20" b="1" dirty="0"/>
              <a:t>LOOKING BACK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47750" y="852805"/>
            <a:ext cx="704850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800" b="1">
                <a:solidFill>
                  <a:srgbClr val="FFFF00"/>
                </a:solidFill>
                <a:sym typeface="+mn-ea"/>
              </a:rPr>
              <a:t>GAME: </a:t>
            </a:r>
          </a:p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800" b="1">
                <a:solidFill>
                  <a:srgbClr val="FFFF00"/>
                </a:solidFill>
                <a:sym typeface="+mn-ea"/>
              </a:rPr>
              <a:t>THE LONGEST SENTENCE IN THE WORLD!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68320" y="240030"/>
            <a:ext cx="1656715" cy="450850"/>
          </a:xfrm>
          <a:prstGeom prst="roundRect">
            <a:avLst/>
          </a:prstGeom>
          <a:solidFill>
            <a:srgbClr val="AA01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Grammar</a:t>
            </a:r>
          </a:p>
        </p:txBody>
      </p:sp>
      <p:sp>
        <p:nvSpPr>
          <p:cNvPr id="7" name="12-Point Star 6"/>
          <p:cNvSpPr/>
          <p:nvPr/>
        </p:nvSpPr>
        <p:spPr>
          <a:xfrm>
            <a:off x="421340" y="852844"/>
            <a:ext cx="609600" cy="645458"/>
          </a:xfrm>
          <a:prstGeom prst="star12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386715" y="1805940"/>
            <a:ext cx="8370570" cy="48310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800" b="1">
                <a:solidFill>
                  <a:schemeClr val="bg1"/>
                </a:solidFill>
              </a:rPr>
              <a:t>As a class, agree on a famous person/thing that will be described. In groups, pass a piece of paper around among the group members. Each member adds a defining relative clause to describe the person. After five minutes, the group which has the longest sentence is the winner.</a:t>
            </a:r>
          </a:p>
          <a:p>
            <a:r>
              <a:rPr lang="en-US" sz="2800" b="1">
                <a:solidFill>
                  <a:schemeClr val="bg1"/>
                </a:solidFill>
              </a:rPr>
              <a:t>Alternatively, each group can choose a famous person (without mentioning his/her name) and write a sentence as long as possible with relative clauses for other groups to guess who the person being described is.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421640" y="1915160"/>
            <a:ext cx="8497570" cy="33534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b="1">
                <a:solidFill>
                  <a:srgbClr val="FFFF00"/>
                </a:solidFill>
                <a:sym typeface="+mn-ea"/>
              </a:rPr>
              <a:t>Example</a:t>
            </a:r>
            <a:r>
              <a:rPr lang="en-US" sz="3600" b="1">
                <a:solidFill>
                  <a:schemeClr val="bg1"/>
                </a:solidFill>
                <a:sym typeface="+mn-ea"/>
              </a:rPr>
              <a:t>: (a footballer)</a:t>
            </a:r>
            <a:endParaRPr lang="en-US" sz="3600" b="1">
              <a:solidFill>
                <a:schemeClr val="bg1"/>
              </a:solidFill>
            </a:endParaRPr>
          </a:p>
          <a:p>
            <a:r>
              <a:rPr lang="en-US" sz="3200" b="1">
                <a:solidFill>
                  <a:schemeClr val="bg1"/>
                </a:solidFill>
                <a:sym typeface="+mn-ea"/>
              </a:rPr>
              <a:t>This is a footballer who comes from Britain...</a:t>
            </a:r>
            <a:endParaRPr lang="en-US" sz="3200" b="1">
              <a:solidFill>
                <a:schemeClr val="bg1"/>
              </a:solidFill>
            </a:endParaRPr>
          </a:p>
          <a:p>
            <a:r>
              <a:rPr lang="en-US" sz="3600" b="1">
                <a:solidFill>
                  <a:schemeClr val="bg1"/>
                </a:solidFill>
                <a:sym typeface="+mn-ea"/>
              </a:rPr>
              <a:t>...who used to play for Manchester United...</a:t>
            </a:r>
            <a:endParaRPr lang="en-US" sz="3600" b="1">
              <a:solidFill>
                <a:schemeClr val="bg1"/>
              </a:solidFill>
            </a:endParaRPr>
          </a:p>
          <a:p>
            <a:r>
              <a:rPr lang="en-US" sz="3600" b="1">
                <a:solidFill>
                  <a:schemeClr val="bg1"/>
                </a:solidFill>
                <a:sym typeface="+mn-ea"/>
              </a:rPr>
              <a:t>... who is married to a famous singer...</a:t>
            </a:r>
            <a:endParaRPr lang="en-US" sz="3600" b="1">
              <a:solidFill>
                <a:schemeClr val="bg1"/>
              </a:solidFill>
            </a:endParaRPr>
          </a:p>
          <a:p>
            <a:r>
              <a:rPr lang="en-US" sz="3600" b="1">
                <a:solidFill>
                  <a:schemeClr val="bg1"/>
                </a:solidFill>
                <a:sym typeface="+mn-ea"/>
              </a:rPr>
              <a:t>... who has four children... </a:t>
            </a:r>
          </a:p>
          <a:p>
            <a:r>
              <a:rPr lang="en-US" sz="3600" b="1">
                <a:solidFill>
                  <a:srgbClr val="FFFF00"/>
                </a:solidFill>
                <a:sym typeface="+mn-ea"/>
              </a:rPr>
              <a:t>It's David Beckham!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21640" y="260350"/>
            <a:ext cx="2515235" cy="43053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20" b="1" dirty="0"/>
              <a:t>LOOKING BACK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47750" y="852805"/>
            <a:ext cx="704850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800" b="1">
                <a:solidFill>
                  <a:srgbClr val="FFFF00"/>
                </a:solidFill>
                <a:sym typeface="+mn-ea"/>
              </a:rPr>
              <a:t>GAME: </a:t>
            </a:r>
          </a:p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800" b="1">
                <a:solidFill>
                  <a:srgbClr val="FFFF00"/>
                </a:solidFill>
                <a:sym typeface="+mn-ea"/>
              </a:rPr>
              <a:t>THE LONGEST SENTENCE IN THE WORLD!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68320" y="240030"/>
            <a:ext cx="1656715" cy="450850"/>
          </a:xfrm>
          <a:prstGeom prst="roundRect">
            <a:avLst/>
          </a:prstGeom>
          <a:solidFill>
            <a:srgbClr val="AA01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Grammar</a:t>
            </a:r>
          </a:p>
        </p:txBody>
      </p:sp>
      <p:sp>
        <p:nvSpPr>
          <p:cNvPr id="7" name="12-Point Star 6"/>
          <p:cNvSpPr/>
          <p:nvPr/>
        </p:nvSpPr>
        <p:spPr>
          <a:xfrm>
            <a:off x="421340" y="852844"/>
            <a:ext cx="609600" cy="645458"/>
          </a:xfrm>
          <a:prstGeom prst="star12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421640" y="2740025"/>
            <a:ext cx="8490585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- Did you have free time when you were on the ISS? What did you do in your free time?</a:t>
            </a:r>
          </a:p>
          <a:p>
            <a:r>
              <a:rPr lang="en-US" sz="2400" b="1">
                <a:solidFill>
                  <a:schemeClr val="bg1"/>
                </a:solidFill>
              </a:rPr>
              <a:t>- What food did you usually eat when you were on the ISS? Did the food taste good?</a:t>
            </a:r>
          </a:p>
          <a:p>
            <a:r>
              <a:rPr lang="en-US" sz="2400" b="1">
                <a:solidFill>
                  <a:schemeClr val="bg1"/>
                </a:solidFill>
              </a:rPr>
              <a:t>- How did you communicate with your family and friends? How often do you communicate with them?</a:t>
            </a:r>
          </a:p>
          <a:p>
            <a:r>
              <a:rPr lang="en-US" sz="2400" b="1">
                <a:solidFill>
                  <a:schemeClr val="bg1"/>
                </a:solidFill>
              </a:rPr>
              <a:t>- Did you have any problem with your teammates when working in the ISS? How did you solve these problems?</a:t>
            </a:r>
          </a:p>
          <a:p>
            <a:r>
              <a:rPr lang="en-US" sz="2400" b="1">
                <a:solidFill>
                  <a:schemeClr val="bg1"/>
                </a:solidFill>
              </a:rPr>
              <a:t>- What did you find most difficult when living in the ISS? How did you overcome this difficulty?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21640" y="260350"/>
            <a:ext cx="2515235" cy="43053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20" b="1" dirty="0"/>
              <a:t>LOOKING BACK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47115" y="788035"/>
            <a:ext cx="7696835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800" b="1">
                <a:solidFill>
                  <a:srgbClr val="FFFF00"/>
                </a:solidFill>
                <a:sym typeface="+mn-ea"/>
              </a:rPr>
              <a:t>Role-play. In groups of four, take turns to be two </a:t>
            </a:r>
          </a:p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800" b="1">
                <a:solidFill>
                  <a:srgbClr val="FFFF00"/>
                </a:solidFill>
                <a:sym typeface="+mn-ea"/>
              </a:rPr>
              <a:t>interviewers for 4Teen radio station and two </a:t>
            </a:r>
          </a:p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800" b="1">
                <a:solidFill>
                  <a:srgbClr val="FFFF00"/>
                </a:solidFill>
                <a:sym typeface="+mn-ea"/>
              </a:rPr>
              <a:t>astronauts who have spent time on the ISS. The </a:t>
            </a:r>
          </a:p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800" b="1">
                <a:solidFill>
                  <a:srgbClr val="FFFF00"/>
                </a:solidFill>
                <a:sym typeface="+mn-ea"/>
              </a:rPr>
              <a:t>interview should focus on daily life on the ISS.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68320" y="240030"/>
            <a:ext cx="1656715" cy="450850"/>
          </a:xfrm>
          <a:prstGeom prst="roundRect">
            <a:avLst/>
          </a:prstGeom>
          <a:solidFill>
            <a:srgbClr val="AA01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Grammar</a:t>
            </a:r>
          </a:p>
        </p:txBody>
      </p:sp>
      <p:sp>
        <p:nvSpPr>
          <p:cNvPr id="7" name="12-Point Star 6"/>
          <p:cNvSpPr/>
          <p:nvPr/>
        </p:nvSpPr>
        <p:spPr>
          <a:xfrm>
            <a:off x="421340" y="1075094"/>
            <a:ext cx="609600" cy="645458"/>
          </a:xfrm>
          <a:prstGeom prst="star12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21640" y="260350"/>
            <a:ext cx="2515235" cy="43053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20" b="1" dirty="0"/>
              <a:t>LOOKING BACK</a:t>
            </a:r>
          </a:p>
        </p:txBody>
      </p:sp>
      <p:sp>
        <p:nvSpPr>
          <p:cNvPr id="7" name="12-Point Star 6"/>
          <p:cNvSpPr/>
          <p:nvPr/>
        </p:nvSpPr>
        <p:spPr>
          <a:xfrm>
            <a:off x="421340" y="774739"/>
            <a:ext cx="609600" cy="645458"/>
          </a:xfrm>
          <a:prstGeom prst="star12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4425" y="866775"/>
            <a:ext cx="69767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vi-VN" sz="2400" b="1" dirty="0">
                <a:solidFill>
                  <a:srgbClr val="FFFF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Complete the sentences using the prompts provided. </a:t>
            </a:r>
          </a:p>
        </p:txBody>
      </p:sp>
      <p:sp>
        <p:nvSpPr>
          <p:cNvPr id="6146" name="Rectangle 2"/>
          <p:cNvSpPr/>
          <p:nvPr/>
        </p:nvSpPr>
        <p:spPr>
          <a:xfrm>
            <a:off x="421640" y="1585278"/>
            <a:ext cx="8134350" cy="439991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1. Vinasat-1 is Viet Nam’s first telecommunication</a:t>
            </a:r>
            <a:b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sz="2800" b="1" i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sa</a:t>
            </a:r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________, which was launched in 2008.</a:t>
            </a:r>
            <a:r>
              <a:rPr sz="2800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/>
            </a:r>
            <a:br>
              <a:rPr sz="2800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</a:br>
            <a:endParaRPr sz="2800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2. Experiencing microgravity on a </a:t>
            </a:r>
            <a:r>
              <a:rPr sz="2800" b="1" i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p</a:t>
            </a:r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________ _____ is</a:t>
            </a:r>
            <a:b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part of astronaut training programmes.</a:t>
            </a:r>
            <a:b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</a:br>
            <a:endParaRPr sz="28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  <a:p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3. In 2015 NASA discovered an Earth-like planet which</a:t>
            </a:r>
            <a:b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might be </a:t>
            </a:r>
            <a:r>
              <a:rPr sz="2800" b="1" i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ha</a:t>
            </a:r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______ because it has ‘just the right’</a:t>
            </a:r>
            <a:b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conditions to support liquid water and possibly</a:t>
            </a:r>
            <a:b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</a:rPr>
              <a:t>even life.</a:t>
            </a:r>
            <a:endParaRPr sz="2800" b="1" dirty="0">
              <a:solidFill>
                <a:schemeClr val="bg1"/>
              </a:solidFill>
              <a:latin typeface="Calibri" panose="020F0502020204030204" charset="0"/>
              <a:ea typeface="Times New Roman" panose="02020603050405020304" pitchFamily="18" charset="0"/>
              <a:cs typeface="Calibri" panose="020F0502020204030204" charset="0"/>
            </a:endParaRPr>
          </a:p>
        </p:txBody>
      </p:sp>
      <p:sp>
        <p:nvSpPr>
          <p:cNvPr id="55300" name="Text Box 4"/>
          <p:cNvSpPr txBox="1"/>
          <p:nvPr/>
        </p:nvSpPr>
        <p:spPr>
          <a:xfrm>
            <a:off x="768985" y="2032953"/>
            <a:ext cx="13684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solidFill>
                  <a:srgbClr val="FFFF00"/>
                </a:solidFill>
                <a:latin typeface="Calibri" panose="020F0502020204030204" charset="0"/>
                <a:cs typeface="Calibri" panose="020F0502020204030204" charset="0"/>
              </a:rPr>
              <a:t>tellite</a:t>
            </a:r>
            <a:endParaRPr sz="2800" b="1" i="1" dirty="0">
              <a:solidFill>
                <a:srgbClr val="FFFF00"/>
              </a:solidFill>
              <a:latin typeface="Calibri" panose="020F0502020204030204" charset="0"/>
              <a:ea typeface="Times New Roman" panose="02020603050405020304" pitchFamily="18" charset="0"/>
              <a:cs typeface="Calibri" panose="020F0502020204030204" charset="0"/>
            </a:endParaRPr>
          </a:p>
        </p:txBody>
      </p:sp>
      <p:sp>
        <p:nvSpPr>
          <p:cNvPr id="55301" name="Text Box 5"/>
          <p:cNvSpPr txBox="1"/>
          <p:nvPr/>
        </p:nvSpPr>
        <p:spPr>
          <a:xfrm>
            <a:off x="5581015" y="2882265"/>
            <a:ext cx="25368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solidFill>
                  <a:srgbClr val="FFFF00"/>
                </a:solidFill>
                <a:latin typeface="Calibri" panose="020F0502020204030204" charset="0"/>
                <a:cs typeface="Calibri" panose="020F0502020204030204" charset="0"/>
              </a:rPr>
              <a:t>arabolic </a:t>
            </a:r>
            <a:r>
              <a:rPr sz="2800" i="1" dirty="0">
                <a:solidFill>
                  <a:srgbClr val="FFFF00"/>
                </a:solidFill>
                <a:latin typeface="Calibri" panose="020F0502020204030204" charset="0"/>
                <a:cs typeface="Calibri" panose="020F0502020204030204" charset="0"/>
              </a:rPr>
              <a:t>   </a:t>
            </a:r>
            <a:r>
              <a:rPr sz="2800" b="1" i="1" dirty="0">
                <a:solidFill>
                  <a:srgbClr val="FFFF00"/>
                </a:solidFill>
                <a:latin typeface="Calibri" panose="020F0502020204030204" charset="0"/>
                <a:cs typeface="Calibri" panose="020F0502020204030204" charset="0"/>
              </a:rPr>
              <a:t>flight</a:t>
            </a:r>
            <a:endParaRPr sz="2800" b="1" i="1" dirty="0">
              <a:solidFill>
                <a:srgbClr val="FFFF00"/>
              </a:solidFill>
              <a:latin typeface="Calibri" panose="020F0502020204030204" charset="0"/>
              <a:ea typeface="Times New Roman" panose="02020603050405020304" pitchFamily="18" charset="0"/>
              <a:cs typeface="Calibri" panose="020F0502020204030204" charset="0"/>
            </a:endParaRPr>
          </a:p>
        </p:txBody>
      </p:sp>
      <p:sp>
        <p:nvSpPr>
          <p:cNvPr id="55302" name="Text Box 6"/>
          <p:cNvSpPr txBox="1"/>
          <p:nvPr/>
        </p:nvSpPr>
        <p:spPr>
          <a:xfrm>
            <a:off x="2202180" y="4579938"/>
            <a:ext cx="13684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solidFill>
                  <a:srgbClr val="FFFF00"/>
                </a:solidFill>
                <a:latin typeface="Calibri" panose="020F0502020204030204" charset="0"/>
                <a:cs typeface="Calibri" panose="020F0502020204030204" charset="0"/>
              </a:rPr>
              <a:t>bitable</a:t>
            </a:r>
            <a:endParaRPr sz="2800" b="1" i="1" dirty="0">
              <a:solidFill>
                <a:srgbClr val="FFFF00"/>
              </a:solidFill>
              <a:latin typeface="Calibri" panose="020F0502020204030204" charset="0"/>
              <a:ea typeface="Times New Roman" panose="02020603050405020304" pitchFamily="18" charset="0"/>
              <a:cs typeface="Calibri" panose="020F050202020403020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068320" y="240030"/>
            <a:ext cx="1886585" cy="450850"/>
          </a:xfrm>
          <a:prstGeom prst="roundRect">
            <a:avLst/>
          </a:prstGeom>
          <a:solidFill>
            <a:srgbClr val="AA01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Vocabulary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/>
      <p:bldP spid="55301" grpId="0"/>
      <p:bldP spid="553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421640" y="1599565"/>
            <a:ext cx="8329930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4. On the ISS astronauts have to </a:t>
            </a:r>
            <a:r>
              <a:rPr sz="2800" b="1" i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at</a:t>
            </a:r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__</a:t>
            </a:r>
            <a:r>
              <a:rPr sz="2800" b="1" i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__</a:t>
            </a:r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 themselves so they don’t float around.</a:t>
            </a:r>
            <a:b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</a:br>
            <a:endParaRPr sz="28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  <a:p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5. It is cheaper to build an unmanned </a:t>
            </a:r>
            <a:r>
              <a:rPr sz="2800" b="1" i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sp</a:t>
            </a:r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________ than</a:t>
            </a:r>
            <a:b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</a:br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the one that is manned.</a:t>
            </a:r>
            <a:b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</a:br>
            <a:endParaRPr sz="28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  <a:p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6. One of the largest </a:t>
            </a:r>
            <a:r>
              <a:rPr sz="2800" b="1" i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me</a:t>
            </a:r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________ found on Earth is the</a:t>
            </a:r>
            <a:b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</a:br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Hoba from southwest Africa, which weighs about</a:t>
            </a:r>
            <a:b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</a:br>
            <a:r>
              <a:rPr sz="2800" b="1" dirty="0">
                <a:solidFill>
                  <a:schemeClr val="bg1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54,000 kg.</a:t>
            </a:r>
            <a:endParaRPr lang="en-US" sz="28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21640" y="260350"/>
            <a:ext cx="2515235" cy="43053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20" b="1" dirty="0"/>
              <a:t>LOOKING BACK</a:t>
            </a:r>
          </a:p>
        </p:txBody>
      </p:sp>
      <p:sp>
        <p:nvSpPr>
          <p:cNvPr id="7" name="12-Point Star 6"/>
          <p:cNvSpPr/>
          <p:nvPr/>
        </p:nvSpPr>
        <p:spPr>
          <a:xfrm>
            <a:off x="421340" y="774739"/>
            <a:ext cx="609600" cy="645458"/>
          </a:xfrm>
          <a:prstGeom prst="star12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4425" y="866775"/>
            <a:ext cx="69767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vi-VN" sz="2400" b="1" dirty="0">
                <a:solidFill>
                  <a:srgbClr val="FFFF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Complete the sentences using the prompts provided.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68320" y="240030"/>
            <a:ext cx="1886585" cy="450850"/>
          </a:xfrm>
          <a:prstGeom prst="roundRect">
            <a:avLst/>
          </a:prstGeom>
          <a:solidFill>
            <a:srgbClr val="AA01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Vocabulary</a:t>
            </a:r>
          </a:p>
        </p:txBody>
      </p:sp>
      <p:sp>
        <p:nvSpPr>
          <p:cNvPr id="55303" name="Text Box 7"/>
          <p:cNvSpPr txBox="1"/>
          <p:nvPr/>
        </p:nvSpPr>
        <p:spPr>
          <a:xfrm>
            <a:off x="5530533" y="1590675"/>
            <a:ext cx="13684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solidFill>
                  <a:srgbClr val="FFFF00"/>
                </a:solidFill>
                <a:latin typeface="Calibri" panose="020F0502020204030204" charset="0"/>
                <a:cs typeface="Calibri" panose="020F0502020204030204" charset="0"/>
              </a:rPr>
              <a:t>tach</a:t>
            </a:r>
            <a:endParaRPr sz="2800" b="1" i="1" dirty="0">
              <a:solidFill>
                <a:srgbClr val="FFFF00"/>
              </a:solidFill>
              <a:latin typeface="Calibri" panose="020F0502020204030204" charset="0"/>
              <a:ea typeface="Times New Roman" panose="02020603050405020304" pitchFamily="18" charset="0"/>
              <a:cs typeface="Calibri" panose="020F0502020204030204" charset="0"/>
            </a:endParaRPr>
          </a:p>
        </p:txBody>
      </p:sp>
      <p:sp>
        <p:nvSpPr>
          <p:cNvPr id="55304" name="Text Box 8"/>
          <p:cNvSpPr txBox="1"/>
          <p:nvPr/>
        </p:nvSpPr>
        <p:spPr>
          <a:xfrm>
            <a:off x="6348095" y="2860040"/>
            <a:ext cx="14605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solidFill>
                  <a:srgbClr val="FFFF00"/>
                </a:solidFill>
                <a:latin typeface="Calibri" panose="020F0502020204030204" charset="0"/>
                <a:cs typeface="Calibri" panose="020F0502020204030204" charset="0"/>
              </a:rPr>
              <a:t>acecraft</a:t>
            </a:r>
            <a:endParaRPr sz="2800" b="1" i="1" dirty="0">
              <a:solidFill>
                <a:srgbClr val="FFFF00"/>
              </a:solidFill>
              <a:latin typeface="Calibri" panose="020F0502020204030204" charset="0"/>
              <a:ea typeface="Times New Roman" panose="02020603050405020304" pitchFamily="18" charset="0"/>
              <a:cs typeface="Calibri" panose="020F0502020204030204" charset="0"/>
            </a:endParaRPr>
          </a:p>
        </p:txBody>
      </p:sp>
      <p:sp>
        <p:nvSpPr>
          <p:cNvPr id="55305" name="Text Box 9"/>
          <p:cNvSpPr txBox="1"/>
          <p:nvPr/>
        </p:nvSpPr>
        <p:spPr>
          <a:xfrm>
            <a:off x="3966845" y="4165918"/>
            <a:ext cx="13684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800" b="1" i="1" dirty="0">
                <a:solidFill>
                  <a:srgbClr val="FFFF00"/>
                </a:solidFill>
                <a:latin typeface="Calibri" panose="020F0502020204030204" charset="0"/>
                <a:cs typeface="Calibri" panose="020F0502020204030204" charset="0"/>
              </a:rPr>
              <a:t>teorites</a:t>
            </a:r>
            <a:endParaRPr sz="2800" b="1" i="1" dirty="0">
              <a:solidFill>
                <a:srgbClr val="FFFF00"/>
              </a:solidFill>
              <a:latin typeface="Calibri" panose="020F0502020204030204" charset="0"/>
              <a:ea typeface="Times New Roman" panose="02020603050405020304" pitchFamily="18" charset="0"/>
              <a:cs typeface="Calibri" panose="020F050202020403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3" grpId="0"/>
      <p:bldP spid="55304" grpId="0"/>
      <p:bldP spid="553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21640" y="260350"/>
            <a:ext cx="2515235" cy="43053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20" b="1" dirty="0"/>
              <a:t>LOOKING BACK</a:t>
            </a:r>
          </a:p>
        </p:txBody>
      </p:sp>
      <p:sp>
        <p:nvSpPr>
          <p:cNvPr id="7" name="12-Point Star 6"/>
          <p:cNvSpPr/>
          <p:nvPr/>
        </p:nvSpPr>
        <p:spPr>
          <a:xfrm>
            <a:off x="421340" y="774739"/>
            <a:ext cx="609600" cy="645458"/>
          </a:xfrm>
          <a:prstGeom prst="star12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4425" y="866775"/>
            <a:ext cx="48666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vi-VN" sz="2400" b="1" dirty="0">
                <a:solidFill>
                  <a:srgbClr val="FFFF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Which verbs go with which phrases?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68320" y="240030"/>
            <a:ext cx="1886585" cy="450850"/>
          </a:xfrm>
          <a:prstGeom prst="roundRect">
            <a:avLst/>
          </a:prstGeom>
          <a:solidFill>
            <a:srgbClr val="AA01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Vocabulary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818515" y="1696085"/>
          <a:ext cx="7246620" cy="334835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23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9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3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5465">
                <a:tc>
                  <a:txBody>
                    <a:bodyPr/>
                    <a:lstStyle/>
                    <a:p>
                      <a:r>
                        <a:rPr lang="en-US" altLang="en-US" sz="2400" b="1" dirty="0">
                          <a:solidFill>
                            <a:schemeClr val="bg1"/>
                          </a:solidFill>
                          <a:sym typeface="+mn-ea"/>
                        </a:rPr>
                        <a:t>1. to launch</a:t>
                      </a: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en-US" sz="2400" b="1" dirty="0">
                          <a:solidFill>
                            <a:schemeClr val="bg1"/>
                          </a:solidFill>
                          <a:sym typeface="+mn-ea"/>
                        </a:rPr>
                        <a:t>A. the ISS</a:t>
                      </a: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295">
                <a:tc>
                  <a:txBody>
                    <a:bodyPr/>
                    <a:lstStyle/>
                    <a:p>
                      <a:r>
                        <a:rPr lang="en-US" altLang="en-US" sz="2400" b="1" dirty="0">
                          <a:solidFill>
                            <a:schemeClr val="bg1"/>
                          </a:solidFill>
                          <a:sym typeface="+mn-ea"/>
                        </a:rPr>
                        <a:t>2. to orbit</a:t>
                      </a: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en-US" sz="2400" b="1" dirty="0">
                          <a:solidFill>
                            <a:schemeClr val="bg1"/>
                          </a:solidFill>
                          <a:sym typeface="+mn-ea"/>
                        </a:rPr>
                        <a:t>B. experiments</a:t>
                      </a: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r>
                        <a:rPr lang="en-US" altLang="en-US" sz="2400" b="1" dirty="0">
                          <a:solidFill>
                            <a:schemeClr val="bg1"/>
                          </a:solidFill>
                          <a:sym typeface="+mn-ea"/>
                        </a:rPr>
                        <a:t>3. to experience</a:t>
                      </a: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en-US" sz="2400" b="1" dirty="0">
                          <a:solidFill>
                            <a:schemeClr val="bg1"/>
                          </a:solidFill>
                          <a:sym typeface="+mn-ea"/>
                        </a:rPr>
                        <a:t>C. to become an astronaut</a:t>
                      </a: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2930">
                <a:tc>
                  <a:txBody>
                    <a:bodyPr/>
                    <a:lstStyle/>
                    <a:p>
                      <a:pPr marL="0" lvl="0" indent="0" eaLnBrk="1" hangingPunct="1">
                        <a:spcBef>
                          <a:spcPct val="50000"/>
                        </a:spcBef>
                        <a:buNone/>
                      </a:pPr>
                      <a:r>
                        <a:rPr lang="en-US" altLang="en-US" sz="2400" b="1" dirty="0">
                          <a:solidFill>
                            <a:schemeClr val="bg1"/>
                          </a:solidFill>
                          <a:sym typeface="+mn-ea"/>
                        </a:rPr>
                        <a:t>4. to live aboard</a:t>
                      </a: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en-US" sz="2400" b="1" dirty="0">
                          <a:solidFill>
                            <a:schemeClr val="bg1"/>
                          </a:solidFill>
                          <a:sym typeface="+mn-ea"/>
                        </a:rPr>
                        <a:t>D. Earth</a:t>
                      </a: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3405">
                <a:tc>
                  <a:txBody>
                    <a:bodyPr/>
                    <a:lstStyle/>
                    <a:p>
                      <a:pPr marL="0" lvl="0" indent="0" eaLnBrk="1" hangingPunct="1">
                        <a:spcBef>
                          <a:spcPct val="50000"/>
                        </a:spcBef>
                        <a:buNone/>
                      </a:pPr>
                      <a:r>
                        <a:rPr lang="en-US" altLang="en-US" sz="2400" b="1" dirty="0">
                          <a:solidFill>
                            <a:schemeClr val="bg1"/>
                          </a:solidFill>
                          <a:sym typeface="+mn-ea"/>
                        </a:rPr>
                        <a:t>5. to train</a:t>
                      </a: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en-US" sz="2400" b="1" dirty="0">
                          <a:solidFill>
                            <a:schemeClr val="bg1"/>
                          </a:solidFill>
                          <a:sym typeface="+mn-ea"/>
                        </a:rPr>
                        <a:t>E. microgravity</a:t>
                      </a: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76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2400" b="1" dirty="0">
                          <a:solidFill>
                            <a:schemeClr val="bg1"/>
                          </a:solidFill>
                          <a:sym typeface="+mn-ea"/>
                        </a:rPr>
                        <a:t>6. to do</a:t>
                      </a: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2400" b="1" dirty="0">
                          <a:solidFill>
                            <a:schemeClr val="bg1"/>
                          </a:solidFill>
                          <a:sym typeface="+mn-ea"/>
                        </a:rPr>
                        <a:t>F. a spacecraft</a:t>
                      </a: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altLang="en-US" sz="2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>
                    <a:gradFill>
                      <a:gsLst>
                        <a:gs pos="0">
                          <a:srgbClr val="012D86"/>
                        </a:gs>
                        <a:gs pos="0">
                          <a:srgbClr val="0E2557"/>
                        </a:gs>
                      </a:gsLst>
                      <a:lin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Text Box 9"/>
          <p:cNvSpPr txBox="1"/>
          <p:nvPr/>
        </p:nvSpPr>
        <p:spPr>
          <a:xfrm>
            <a:off x="6905625" y="1696085"/>
            <a:ext cx="94107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None/>
            </a:pPr>
            <a:r>
              <a:rPr lang="en-US" alt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1. F </a:t>
            </a:r>
          </a:p>
        </p:txBody>
      </p:sp>
      <p:sp>
        <p:nvSpPr>
          <p:cNvPr id="12" name="Text Box 11"/>
          <p:cNvSpPr txBox="1"/>
          <p:nvPr/>
        </p:nvSpPr>
        <p:spPr>
          <a:xfrm>
            <a:off x="6905625" y="2273935"/>
            <a:ext cx="94107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None/>
            </a:pPr>
            <a:r>
              <a:rPr lang="en-US" alt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2. D</a:t>
            </a:r>
          </a:p>
        </p:txBody>
      </p:sp>
      <p:sp>
        <p:nvSpPr>
          <p:cNvPr id="13" name="Text Box 12"/>
          <p:cNvSpPr txBox="1"/>
          <p:nvPr/>
        </p:nvSpPr>
        <p:spPr>
          <a:xfrm>
            <a:off x="6905625" y="2820035"/>
            <a:ext cx="94107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None/>
            </a:pPr>
            <a:r>
              <a:rPr lang="en-US" alt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3. E </a:t>
            </a:r>
          </a:p>
        </p:txBody>
      </p:sp>
      <p:sp>
        <p:nvSpPr>
          <p:cNvPr id="14" name="Text Box 13"/>
          <p:cNvSpPr txBox="1"/>
          <p:nvPr/>
        </p:nvSpPr>
        <p:spPr>
          <a:xfrm>
            <a:off x="6905625" y="3403600"/>
            <a:ext cx="94107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None/>
            </a:pPr>
            <a:r>
              <a:rPr lang="en-US" alt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4. A </a:t>
            </a:r>
          </a:p>
        </p:txBody>
      </p:sp>
      <p:sp>
        <p:nvSpPr>
          <p:cNvPr id="15" name="Text Box 14"/>
          <p:cNvSpPr txBox="1"/>
          <p:nvPr/>
        </p:nvSpPr>
        <p:spPr>
          <a:xfrm>
            <a:off x="6905625" y="3987165"/>
            <a:ext cx="94107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None/>
            </a:pPr>
            <a:r>
              <a:rPr lang="en-US" alt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5. C </a:t>
            </a:r>
          </a:p>
        </p:txBody>
      </p:sp>
      <p:sp>
        <p:nvSpPr>
          <p:cNvPr id="16" name="Text Box 15"/>
          <p:cNvSpPr txBox="1"/>
          <p:nvPr/>
        </p:nvSpPr>
        <p:spPr>
          <a:xfrm>
            <a:off x="6905625" y="4570730"/>
            <a:ext cx="94107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buNone/>
            </a:pPr>
            <a:r>
              <a:rPr lang="en-US" alt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6. B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21640" y="260350"/>
            <a:ext cx="2515235" cy="43053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20" b="1" dirty="0"/>
              <a:t>LOOKING BACK</a:t>
            </a:r>
          </a:p>
        </p:txBody>
      </p:sp>
      <p:sp>
        <p:nvSpPr>
          <p:cNvPr id="7" name="12-Point Star 6"/>
          <p:cNvSpPr/>
          <p:nvPr/>
        </p:nvSpPr>
        <p:spPr>
          <a:xfrm>
            <a:off x="421340" y="774739"/>
            <a:ext cx="609600" cy="645458"/>
          </a:xfrm>
          <a:prstGeom prst="star12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4425" y="866775"/>
            <a:ext cx="69297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vi-VN" sz="2400" b="1" dirty="0">
                <a:solidFill>
                  <a:srgbClr val="FFFF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 Complete the following tasks, using the past perfect.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68320" y="240030"/>
            <a:ext cx="1656715" cy="450850"/>
          </a:xfrm>
          <a:prstGeom prst="roundRect">
            <a:avLst/>
          </a:prstGeom>
          <a:solidFill>
            <a:srgbClr val="AA01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Grammar</a:t>
            </a:r>
          </a:p>
        </p:txBody>
      </p:sp>
      <p:sp>
        <p:nvSpPr>
          <p:cNvPr id="8193" name="Title 1"/>
          <p:cNvSpPr>
            <a:spLocks noGrp="1"/>
          </p:cNvSpPr>
          <p:nvPr>
            <p:ph type="title"/>
          </p:nvPr>
        </p:nvSpPr>
        <p:spPr>
          <a:xfrm>
            <a:off x="2766060" y="1419860"/>
            <a:ext cx="3491230" cy="1143000"/>
          </a:xfrm>
        </p:spPr>
        <p:txBody>
          <a:bodyPr vert="horz" wrap="square" lIns="91440" tIns="45720" rIns="91440" bIns="45720" anchor="ctr"/>
          <a:lstStyle/>
          <a:p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 PERFECT:</a:t>
            </a:r>
            <a:endParaRPr lang="en-US" sz="3200" b="1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60400" y="2914650"/>
            <a:ext cx="7702550" cy="1990090"/>
          </a:xfrm>
        </p:spPr>
        <p:txBody>
          <a:bodyPr vert="horz" wrap="square" lIns="91440" tIns="45720" rIns="91440" bIns="45720" anchor="t">
            <a:normAutofit/>
          </a:bodyPr>
          <a:lstStyle/>
          <a:p>
            <a:pPr marL="457200" indent="-457200" algn="l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* Form: S + had + PII.</a:t>
            </a:r>
          </a:p>
          <a:p>
            <a:pPr marL="457200" indent="-457200" algn="l">
              <a:buNone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* Meaning: used to express an action that</a:t>
            </a:r>
          </a:p>
          <a:p>
            <a:pPr marL="457200" indent="-457200" algn="l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happens before another action or time in the past</a:t>
            </a:r>
            <a:endParaRPr lang="en-US" sz="24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0243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charRg st="21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243">
                                            <p:txEl>
                                              <p:charRg st="21" end="1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char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char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" grpId="0"/>
      <p:bldP spid="819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21640" y="260350"/>
            <a:ext cx="2515235" cy="43053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20" b="1" dirty="0"/>
              <a:t>LOOKING BACK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4425" y="760095"/>
            <a:ext cx="762254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400" b="1">
                <a:solidFill>
                  <a:srgbClr val="FFFF00"/>
                </a:solidFill>
                <a:sym typeface="+mn-ea"/>
              </a:rPr>
              <a:t>These are the things that Jack had done before his </a:t>
            </a:r>
          </a:p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400" b="1">
                <a:solidFill>
                  <a:srgbClr val="FFFF00"/>
                </a:solidFill>
                <a:sym typeface="+mn-ea"/>
              </a:rPr>
              <a:t>birthday party last week. Report them to your partner.</a:t>
            </a:r>
            <a:endParaRPr lang="en-US" altLang="vi-VN" sz="2400" b="1" dirty="0">
              <a:solidFill>
                <a:srgbClr val="FFFF00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68320" y="240030"/>
            <a:ext cx="1656715" cy="450850"/>
          </a:xfrm>
          <a:prstGeom prst="roundRect">
            <a:avLst/>
          </a:prstGeom>
          <a:solidFill>
            <a:srgbClr val="AA01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Grammar</a:t>
            </a:r>
          </a:p>
        </p:txBody>
      </p:sp>
      <p:sp>
        <p:nvSpPr>
          <p:cNvPr id="7" name="12-Point Star 6"/>
          <p:cNvSpPr/>
          <p:nvPr/>
        </p:nvSpPr>
        <p:spPr>
          <a:xfrm>
            <a:off x="421340" y="852844"/>
            <a:ext cx="609600" cy="645458"/>
          </a:xfrm>
          <a:prstGeom prst="star12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6" name="Flowchart: Punched Tape 5"/>
          <p:cNvSpPr/>
          <p:nvPr/>
        </p:nvSpPr>
        <p:spPr>
          <a:xfrm>
            <a:off x="323850" y="1646555"/>
            <a:ext cx="2952750" cy="1062990"/>
          </a:xfrm>
          <a:prstGeom prst="flowChartPunchedTap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clean the house</a:t>
            </a:r>
          </a:p>
        </p:txBody>
      </p:sp>
      <p:sp>
        <p:nvSpPr>
          <p:cNvPr id="10" name="Flowchart: Punched Tape 9"/>
          <p:cNvSpPr/>
          <p:nvPr/>
        </p:nvSpPr>
        <p:spPr>
          <a:xfrm>
            <a:off x="6350635" y="1590040"/>
            <a:ext cx="2646045" cy="1120140"/>
          </a:xfrm>
          <a:prstGeom prst="flowChartPunchedTap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/>
              <a:t>make a cake</a:t>
            </a:r>
          </a:p>
        </p:txBody>
      </p:sp>
      <p:sp>
        <p:nvSpPr>
          <p:cNvPr id="12" name="Flowchart: Punched Tape 11"/>
          <p:cNvSpPr/>
          <p:nvPr/>
        </p:nvSpPr>
        <p:spPr>
          <a:xfrm>
            <a:off x="323850" y="2709545"/>
            <a:ext cx="2952750" cy="1120140"/>
          </a:xfrm>
          <a:prstGeom prst="flowChartPunchedTap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/>
              <a:t>select a nice music playlist</a:t>
            </a:r>
          </a:p>
        </p:txBody>
      </p:sp>
      <p:sp>
        <p:nvSpPr>
          <p:cNvPr id="13" name="Flowchart: Punched Tape 12"/>
          <p:cNvSpPr/>
          <p:nvPr/>
        </p:nvSpPr>
        <p:spPr>
          <a:xfrm>
            <a:off x="3413760" y="1646555"/>
            <a:ext cx="2722245" cy="991235"/>
          </a:xfrm>
          <a:prstGeom prst="flowChartPunchedTap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buy candles</a:t>
            </a:r>
          </a:p>
        </p:txBody>
      </p:sp>
      <p:sp>
        <p:nvSpPr>
          <p:cNvPr id="14" name="Flowchart: Punched Tape 13"/>
          <p:cNvSpPr/>
          <p:nvPr/>
        </p:nvSpPr>
        <p:spPr>
          <a:xfrm>
            <a:off x="3351530" y="2637790"/>
            <a:ext cx="2895600" cy="1120140"/>
          </a:xfrm>
          <a:prstGeom prst="flowChartPunchedTap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/>
              <a:t>hang up balloons</a:t>
            </a:r>
          </a:p>
        </p:txBody>
      </p:sp>
      <p:sp>
        <p:nvSpPr>
          <p:cNvPr id="15" name="Flowchart: Punched Tape 14"/>
          <p:cNvSpPr/>
          <p:nvPr/>
        </p:nvSpPr>
        <p:spPr>
          <a:xfrm>
            <a:off x="6350635" y="2637790"/>
            <a:ext cx="2712720" cy="1120140"/>
          </a:xfrm>
          <a:prstGeom prst="flowChartPunchedTap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/>
              <a:t>choose a funny movie</a:t>
            </a:r>
          </a:p>
        </p:txBody>
      </p:sp>
      <p:sp>
        <p:nvSpPr>
          <p:cNvPr id="16" name="Text Box 15"/>
          <p:cNvSpPr txBox="1"/>
          <p:nvPr/>
        </p:nvSpPr>
        <p:spPr>
          <a:xfrm>
            <a:off x="414020" y="3977005"/>
            <a:ext cx="8315325" cy="4756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500" b="1">
                <a:solidFill>
                  <a:srgbClr val="FFFF00"/>
                </a:solidFill>
              </a:rPr>
              <a:t>Example</a:t>
            </a:r>
            <a:r>
              <a:rPr lang="en-US" sz="2500" b="1">
                <a:solidFill>
                  <a:schemeClr val="bg1"/>
                </a:solidFill>
              </a:rPr>
              <a:t>: He had cleaned the house before the guests arrived.</a:t>
            </a:r>
          </a:p>
        </p:txBody>
      </p:sp>
      <p:sp>
        <p:nvSpPr>
          <p:cNvPr id="17" name="Text Box 16"/>
          <p:cNvSpPr txBox="1"/>
          <p:nvPr/>
        </p:nvSpPr>
        <p:spPr>
          <a:xfrm>
            <a:off x="413385" y="4609465"/>
            <a:ext cx="8577580" cy="2014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500">
                <a:solidFill>
                  <a:schemeClr val="bg1"/>
                </a:solidFill>
              </a:rPr>
              <a:t>1. He </a:t>
            </a:r>
            <a:r>
              <a:rPr lang="en-US" sz="2500" b="1">
                <a:solidFill>
                  <a:srgbClr val="FFFF00"/>
                </a:solidFill>
              </a:rPr>
              <a:t>had cleaned</a:t>
            </a:r>
            <a:r>
              <a:rPr lang="en-US" sz="2500">
                <a:solidFill>
                  <a:schemeClr val="bg1"/>
                </a:solidFill>
              </a:rPr>
              <a:t> the house.		</a:t>
            </a:r>
            <a:r>
              <a:rPr lang="en-US" sz="2400">
                <a:solidFill>
                  <a:schemeClr val="bg1"/>
                </a:solidFill>
              </a:rPr>
              <a:t>2. He </a:t>
            </a:r>
            <a:r>
              <a:rPr lang="en-US" sz="2400" b="1">
                <a:solidFill>
                  <a:srgbClr val="FFFF00"/>
                </a:solidFill>
              </a:rPr>
              <a:t>had made</a:t>
            </a:r>
            <a:r>
              <a:rPr lang="en-US" sz="2400">
                <a:solidFill>
                  <a:schemeClr val="bg1"/>
                </a:solidFill>
              </a:rPr>
              <a:t> a cake.</a:t>
            </a:r>
          </a:p>
          <a:p>
            <a:r>
              <a:rPr lang="en-US" sz="2500">
                <a:solidFill>
                  <a:schemeClr val="bg1"/>
                </a:solidFill>
              </a:rPr>
              <a:t>3. He </a:t>
            </a:r>
            <a:r>
              <a:rPr lang="en-US" sz="2500" b="1">
                <a:solidFill>
                  <a:srgbClr val="FFFF00"/>
                </a:solidFill>
              </a:rPr>
              <a:t>had hung up</a:t>
            </a:r>
            <a:r>
              <a:rPr lang="en-US" sz="2500">
                <a:solidFill>
                  <a:schemeClr val="bg1"/>
                </a:solidFill>
              </a:rPr>
              <a:t> balloons.			</a:t>
            </a:r>
          </a:p>
          <a:p>
            <a:r>
              <a:rPr lang="en-US" sz="2500">
                <a:solidFill>
                  <a:schemeClr val="bg1"/>
                </a:solidFill>
              </a:rPr>
              <a:t>4. He </a:t>
            </a:r>
            <a:r>
              <a:rPr lang="en-US" sz="2500" b="1">
                <a:solidFill>
                  <a:srgbClr val="FFFF00"/>
                </a:solidFill>
              </a:rPr>
              <a:t>had bought</a:t>
            </a:r>
            <a:r>
              <a:rPr lang="en-US" sz="2500">
                <a:solidFill>
                  <a:schemeClr val="bg1"/>
                </a:solidFill>
              </a:rPr>
              <a:t> candles.</a:t>
            </a:r>
          </a:p>
          <a:p>
            <a:r>
              <a:rPr lang="en-US" sz="2500">
                <a:solidFill>
                  <a:schemeClr val="bg1"/>
                </a:solidFill>
              </a:rPr>
              <a:t>5. He </a:t>
            </a:r>
            <a:r>
              <a:rPr lang="en-US" sz="2500" b="1">
                <a:solidFill>
                  <a:srgbClr val="FFFF00"/>
                </a:solidFill>
              </a:rPr>
              <a:t>had selected</a:t>
            </a:r>
            <a:r>
              <a:rPr lang="en-US" sz="2500">
                <a:solidFill>
                  <a:schemeClr val="bg1"/>
                </a:solidFill>
              </a:rPr>
              <a:t> a nice music playlist.	</a:t>
            </a:r>
          </a:p>
          <a:p>
            <a:r>
              <a:rPr lang="en-US" sz="2500">
                <a:solidFill>
                  <a:schemeClr val="bg1"/>
                </a:solidFill>
              </a:rPr>
              <a:t>6. He </a:t>
            </a:r>
            <a:r>
              <a:rPr lang="en-US" sz="2500" b="1">
                <a:solidFill>
                  <a:srgbClr val="FFFF00"/>
                </a:solidFill>
              </a:rPr>
              <a:t>had chosen</a:t>
            </a:r>
            <a:r>
              <a:rPr lang="en-US" sz="2500">
                <a:solidFill>
                  <a:schemeClr val="bg1"/>
                </a:solidFill>
              </a:rPr>
              <a:t> a funny movie.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21640" y="260350"/>
            <a:ext cx="2515235" cy="43053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20" b="1" dirty="0"/>
              <a:t>LOOKING BACK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4425" y="760095"/>
            <a:ext cx="762254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400" b="1">
                <a:solidFill>
                  <a:srgbClr val="FFFF00"/>
                </a:solidFill>
                <a:sym typeface="+mn-ea"/>
              </a:rPr>
              <a:t>Look at the following training tasks that Mai had  </a:t>
            </a:r>
          </a:p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400" b="1">
                <a:solidFill>
                  <a:srgbClr val="FFFF00"/>
                </a:solidFill>
                <a:sym typeface="+mn-ea"/>
              </a:rPr>
              <a:t>completed before she became a professional astronaut. </a:t>
            </a:r>
          </a:p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400" b="1">
                <a:solidFill>
                  <a:srgbClr val="FFFF00"/>
                </a:solidFill>
                <a:sym typeface="+mn-ea"/>
              </a:rPr>
              <a:t>Report them to your partner.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68320" y="240030"/>
            <a:ext cx="1656715" cy="450850"/>
          </a:xfrm>
          <a:prstGeom prst="roundRect">
            <a:avLst/>
          </a:prstGeom>
          <a:solidFill>
            <a:srgbClr val="AA01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Grammar</a:t>
            </a:r>
          </a:p>
        </p:txBody>
      </p:sp>
      <p:sp>
        <p:nvSpPr>
          <p:cNvPr id="7" name="12-Point Star 6"/>
          <p:cNvSpPr/>
          <p:nvPr/>
        </p:nvSpPr>
        <p:spPr>
          <a:xfrm>
            <a:off x="421340" y="852844"/>
            <a:ext cx="609600" cy="645458"/>
          </a:xfrm>
          <a:prstGeom prst="star12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" name="Flowchart: Card 3"/>
          <p:cNvSpPr/>
          <p:nvPr/>
        </p:nvSpPr>
        <p:spPr>
          <a:xfrm>
            <a:off x="773430" y="2063115"/>
            <a:ext cx="2206625" cy="989965"/>
          </a:xfrm>
          <a:prstGeom prst="flowChartPunchedCard">
            <a:avLst/>
          </a:prstGeom>
          <a:solidFill>
            <a:srgbClr val="0044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/>
              <a:t>pass a swimming test </a:t>
            </a:r>
          </a:p>
        </p:txBody>
      </p:sp>
      <p:sp>
        <p:nvSpPr>
          <p:cNvPr id="6" name="Flowchart: Card 5"/>
          <p:cNvSpPr/>
          <p:nvPr/>
        </p:nvSpPr>
        <p:spPr>
          <a:xfrm>
            <a:off x="3214370" y="2063115"/>
            <a:ext cx="2299335" cy="989965"/>
          </a:xfrm>
          <a:prstGeom prst="flowChartPunchedCard">
            <a:avLst/>
          </a:prstGeom>
          <a:solidFill>
            <a:srgbClr val="0044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/>
              <a:t>study spacecraft systems</a:t>
            </a:r>
          </a:p>
        </p:txBody>
      </p:sp>
      <p:sp>
        <p:nvSpPr>
          <p:cNvPr id="9" name="Flowchart: Card 8"/>
          <p:cNvSpPr/>
          <p:nvPr/>
        </p:nvSpPr>
        <p:spPr>
          <a:xfrm>
            <a:off x="5694680" y="2063115"/>
            <a:ext cx="2206625" cy="989965"/>
          </a:xfrm>
          <a:prstGeom prst="flowChartPunchedCard">
            <a:avLst/>
          </a:prstGeom>
          <a:solidFill>
            <a:srgbClr val="0044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/>
              <a:t>learn about the ISS</a:t>
            </a:r>
          </a:p>
        </p:txBody>
      </p:sp>
      <p:sp>
        <p:nvSpPr>
          <p:cNvPr id="10" name="Flowchart: Card 9"/>
          <p:cNvSpPr/>
          <p:nvPr/>
        </p:nvSpPr>
        <p:spPr>
          <a:xfrm>
            <a:off x="773430" y="3291205"/>
            <a:ext cx="2206625" cy="989965"/>
          </a:xfrm>
          <a:prstGeom prst="flowChartPunchedCard">
            <a:avLst/>
          </a:prstGeom>
          <a:solidFill>
            <a:srgbClr val="0044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/>
              <a:t>experience microgravity</a:t>
            </a:r>
          </a:p>
        </p:txBody>
      </p:sp>
      <p:sp>
        <p:nvSpPr>
          <p:cNvPr id="12" name="Flowchart: Card 11"/>
          <p:cNvSpPr/>
          <p:nvPr/>
        </p:nvSpPr>
        <p:spPr>
          <a:xfrm>
            <a:off x="3214370" y="3291205"/>
            <a:ext cx="2299335" cy="989965"/>
          </a:xfrm>
          <a:prstGeom prst="flowChartPunchedCard">
            <a:avLst/>
          </a:prstGeom>
          <a:solidFill>
            <a:srgbClr val="0044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/>
              <a:t>take parabolic flights</a:t>
            </a:r>
          </a:p>
        </p:txBody>
      </p:sp>
      <p:sp>
        <p:nvSpPr>
          <p:cNvPr id="13" name="Flowchart: Card 12"/>
          <p:cNvSpPr/>
          <p:nvPr/>
        </p:nvSpPr>
        <p:spPr>
          <a:xfrm>
            <a:off x="5694680" y="3291205"/>
            <a:ext cx="2206625" cy="989965"/>
          </a:xfrm>
          <a:prstGeom prst="flowChartPunchedCard">
            <a:avLst/>
          </a:prstGeom>
          <a:solidFill>
            <a:srgbClr val="0044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/>
              <a:t>try crew activities</a:t>
            </a:r>
          </a:p>
        </p:txBody>
      </p:sp>
      <p:sp>
        <p:nvSpPr>
          <p:cNvPr id="14" name="Text Box 13"/>
          <p:cNvSpPr txBox="1"/>
          <p:nvPr/>
        </p:nvSpPr>
        <p:spPr>
          <a:xfrm>
            <a:off x="1682750" y="4354830"/>
            <a:ext cx="536257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>
                <a:solidFill>
                  <a:schemeClr val="bg1"/>
                </a:solidFill>
              </a:rPr>
              <a:t>1. She </a:t>
            </a:r>
            <a:r>
              <a:rPr lang="en-US" sz="2400" b="1">
                <a:solidFill>
                  <a:srgbClr val="FFFF00"/>
                </a:solidFill>
              </a:rPr>
              <a:t>had passed</a:t>
            </a:r>
            <a:r>
              <a:rPr lang="en-US" sz="2400">
                <a:solidFill>
                  <a:schemeClr val="bg1"/>
                </a:solidFill>
              </a:rPr>
              <a:t> a swimming test.</a:t>
            </a:r>
          </a:p>
          <a:p>
            <a:r>
              <a:rPr lang="en-US" sz="2400">
                <a:solidFill>
                  <a:schemeClr val="bg1"/>
                </a:solidFill>
              </a:rPr>
              <a:t>2. She </a:t>
            </a:r>
            <a:r>
              <a:rPr lang="en-US" sz="2400" b="1">
                <a:solidFill>
                  <a:srgbClr val="FFFF00"/>
                </a:solidFill>
              </a:rPr>
              <a:t>had learnt</a:t>
            </a:r>
            <a:r>
              <a:rPr lang="en-US" sz="2400">
                <a:solidFill>
                  <a:schemeClr val="bg1"/>
                </a:solidFill>
              </a:rPr>
              <a:t> about the ISS.</a:t>
            </a:r>
          </a:p>
          <a:p>
            <a:r>
              <a:rPr lang="en-US" sz="2400">
                <a:solidFill>
                  <a:schemeClr val="bg1"/>
                </a:solidFill>
              </a:rPr>
              <a:t>3. She </a:t>
            </a:r>
            <a:r>
              <a:rPr lang="en-US" sz="2400" b="1">
                <a:solidFill>
                  <a:srgbClr val="FFFF00"/>
                </a:solidFill>
              </a:rPr>
              <a:t>had taken</a:t>
            </a:r>
            <a:r>
              <a:rPr lang="en-US" sz="2400">
                <a:solidFill>
                  <a:schemeClr val="bg1"/>
                </a:solidFill>
              </a:rPr>
              <a:t> parabolic flights.</a:t>
            </a:r>
          </a:p>
          <a:p>
            <a:r>
              <a:rPr lang="en-US" sz="2400">
                <a:solidFill>
                  <a:schemeClr val="bg1"/>
                </a:solidFill>
              </a:rPr>
              <a:t>4. She </a:t>
            </a:r>
            <a:r>
              <a:rPr lang="en-US" sz="2400" b="1">
                <a:solidFill>
                  <a:srgbClr val="FFFF00"/>
                </a:solidFill>
              </a:rPr>
              <a:t>had studied</a:t>
            </a:r>
            <a:r>
              <a:rPr lang="en-US" sz="2400">
                <a:solidFill>
                  <a:schemeClr val="bg1"/>
                </a:solidFill>
              </a:rPr>
              <a:t> spacecraft systems.</a:t>
            </a:r>
          </a:p>
          <a:p>
            <a:r>
              <a:rPr lang="en-US" sz="2400">
                <a:solidFill>
                  <a:schemeClr val="bg1"/>
                </a:solidFill>
              </a:rPr>
              <a:t>5. She </a:t>
            </a:r>
            <a:r>
              <a:rPr lang="en-US" sz="2400" b="1">
                <a:solidFill>
                  <a:srgbClr val="FFFF00"/>
                </a:solidFill>
              </a:rPr>
              <a:t>had experienced</a:t>
            </a:r>
            <a:r>
              <a:rPr lang="en-US" sz="2400">
                <a:solidFill>
                  <a:schemeClr val="bg1"/>
                </a:solidFill>
              </a:rPr>
              <a:t> microgravity.</a:t>
            </a:r>
          </a:p>
          <a:p>
            <a:r>
              <a:rPr lang="en-US" sz="2400">
                <a:solidFill>
                  <a:schemeClr val="bg1"/>
                </a:solidFill>
              </a:rPr>
              <a:t>6. She </a:t>
            </a:r>
            <a:r>
              <a:rPr lang="en-US" sz="2400" b="1">
                <a:solidFill>
                  <a:srgbClr val="FFFF00"/>
                </a:solidFill>
              </a:rPr>
              <a:t>had tried</a:t>
            </a:r>
            <a:r>
              <a:rPr lang="en-US" sz="2400">
                <a:solidFill>
                  <a:schemeClr val="bg1"/>
                </a:solidFill>
              </a:rPr>
              <a:t> crew activities.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21640" y="260350"/>
            <a:ext cx="2515235" cy="43053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20" b="1" dirty="0"/>
              <a:t>LOOKING BACK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60145" y="945515"/>
            <a:ext cx="37725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800" b="1">
                <a:solidFill>
                  <a:srgbClr val="FFFF00"/>
                </a:solidFill>
                <a:sym typeface="+mn-ea"/>
              </a:rPr>
              <a:t>Circle the best answer.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68320" y="240030"/>
            <a:ext cx="1656715" cy="450850"/>
          </a:xfrm>
          <a:prstGeom prst="roundRect">
            <a:avLst/>
          </a:prstGeom>
          <a:solidFill>
            <a:srgbClr val="AA01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Grammar</a:t>
            </a:r>
          </a:p>
        </p:txBody>
      </p:sp>
      <p:sp>
        <p:nvSpPr>
          <p:cNvPr id="7" name="12-Point Star 6"/>
          <p:cNvSpPr/>
          <p:nvPr/>
        </p:nvSpPr>
        <p:spPr>
          <a:xfrm>
            <a:off x="421340" y="852844"/>
            <a:ext cx="609600" cy="645458"/>
          </a:xfrm>
          <a:prstGeom prst="star12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2271395" y="1568450"/>
            <a:ext cx="5138420" cy="1143000"/>
          </a:xfrm>
        </p:spPr>
        <p:txBody>
          <a:bodyPr vert="horz" wrap="square" lIns="91440" tIns="45720" rIns="91440" bIns="45720" anchor="ctr"/>
          <a:lstStyle/>
          <a:p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PRONOUNS</a:t>
            </a:r>
            <a:endParaRPr lang="en-US" sz="3200" b="1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814705" y="2812415"/>
            <a:ext cx="7715250" cy="2314575"/>
          </a:xfrm>
        </p:spPr>
        <p:txBody>
          <a:bodyPr vert="horz" wrap="square" lIns="91440" tIns="45720" rIns="91440" bIns="45720" anchor="t"/>
          <a:lstStyle/>
          <a:p>
            <a:pPr marL="457200" indent="-457200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- which: for things</a:t>
            </a:r>
          </a:p>
          <a:p>
            <a:pPr marL="457200" indent="-457200" algn="just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- who: for people as subjects</a:t>
            </a:r>
          </a:p>
          <a:p>
            <a:pPr marL="457200" indent="-457200" algn="just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- whom: for people as obbjects</a:t>
            </a:r>
          </a:p>
          <a:p>
            <a:pPr marL="457200" indent="-457200" algn="just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- where: for places</a:t>
            </a:r>
          </a:p>
          <a:p>
            <a:pPr marL="457200" indent="-457200" algn="just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- when: for time</a:t>
            </a:r>
          </a:p>
          <a:p>
            <a:pPr marL="457200" indent="-457200" algn="just">
              <a:buNone/>
            </a:pPr>
            <a:endParaRPr lang="en-US" sz="24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" grpId="0"/>
      <p:bldP spid="1126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421640" y="1536700"/>
            <a:ext cx="8593455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>
                <a:solidFill>
                  <a:schemeClr val="bg1"/>
                </a:solidFill>
              </a:rPr>
              <a:t>1. A visit to the ISS will be a life-changing experience </a:t>
            </a:r>
            <a:r>
              <a:rPr lang="en-US" sz="2400" b="1">
                <a:solidFill>
                  <a:schemeClr val="bg1"/>
                </a:solidFill>
              </a:rPr>
              <a:t>(whose/when/X)</a:t>
            </a:r>
            <a:r>
              <a:rPr lang="en-US" sz="2400">
                <a:solidFill>
                  <a:schemeClr val="bg1"/>
                </a:solidFill>
              </a:rPr>
              <a:t> you'll never forget. </a:t>
            </a:r>
          </a:p>
          <a:p>
            <a:endParaRPr lang="en-US" sz="2400">
              <a:solidFill>
                <a:schemeClr val="bg1"/>
              </a:solidFill>
            </a:endParaRPr>
          </a:p>
          <a:p>
            <a:r>
              <a:rPr lang="en-US" sz="2400">
                <a:solidFill>
                  <a:schemeClr val="bg1"/>
                </a:solidFill>
              </a:rPr>
              <a:t>2. Have you talked to the student </a:t>
            </a:r>
            <a:r>
              <a:rPr lang="en-US" sz="2400" b="1">
                <a:solidFill>
                  <a:schemeClr val="bg1"/>
                </a:solidFill>
              </a:rPr>
              <a:t>(which/who/X)</a:t>
            </a:r>
            <a:r>
              <a:rPr lang="en-US" sz="2400">
                <a:solidFill>
                  <a:schemeClr val="bg1"/>
                </a:solidFill>
              </a:rPr>
              <a:t> has won this year's karate championship?</a:t>
            </a:r>
          </a:p>
          <a:p>
            <a:r>
              <a:rPr lang="en-US" sz="2400">
                <a:solidFill>
                  <a:schemeClr val="bg1"/>
                </a:solidFill>
              </a:rPr>
              <a:t>He's over there.</a:t>
            </a:r>
          </a:p>
          <a:p>
            <a:endParaRPr lang="en-US" sz="2400">
              <a:solidFill>
                <a:schemeClr val="bg1"/>
              </a:solidFill>
            </a:endParaRPr>
          </a:p>
          <a:p>
            <a:r>
              <a:rPr lang="en-US" sz="2400">
                <a:solidFill>
                  <a:schemeClr val="bg1"/>
                </a:solidFill>
              </a:rPr>
              <a:t>3. Have you heard of Kepler-186f? It's a planet </a:t>
            </a:r>
            <a:r>
              <a:rPr lang="en-US" sz="2400" b="1">
                <a:solidFill>
                  <a:schemeClr val="bg1"/>
                </a:solidFill>
              </a:rPr>
              <a:t>(which/who/X)</a:t>
            </a:r>
            <a:r>
              <a:rPr lang="en-US" sz="2400">
                <a:solidFill>
                  <a:schemeClr val="bg1"/>
                </a:solidFill>
              </a:rPr>
              <a:t> is similar in size to Earth. </a:t>
            </a:r>
          </a:p>
          <a:p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21640" y="260350"/>
            <a:ext cx="2515235" cy="43053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20" b="1" dirty="0"/>
              <a:t>LOOKING BACK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60145" y="945515"/>
            <a:ext cx="37725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2800" b="1">
                <a:solidFill>
                  <a:srgbClr val="FFFF00"/>
                </a:solidFill>
                <a:sym typeface="+mn-ea"/>
              </a:rPr>
              <a:t>Circle the best answer.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68320" y="240030"/>
            <a:ext cx="1656715" cy="450850"/>
          </a:xfrm>
          <a:prstGeom prst="roundRect">
            <a:avLst/>
          </a:prstGeom>
          <a:solidFill>
            <a:srgbClr val="AA01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Grammar</a:t>
            </a:r>
          </a:p>
        </p:txBody>
      </p:sp>
      <p:sp>
        <p:nvSpPr>
          <p:cNvPr id="7" name="12-Point Star 6"/>
          <p:cNvSpPr/>
          <p:nvPr/>
        </p:nvSpPr>
        <p:spPr>
          <a:xfrm>
            <a:off x="421340" y="852844"/>
            <a:ext cx="609600" cy="645458"/>
          </a:xfrm>
          <a:prstGeom prst="star12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" name="Oval 3"/>
          <p:cNvSpPr/>
          <p:nvPr/>
        </p:nvSpPr>
        <p:spPr>
          <a:xfrm>
            <a:off x="2285683" y="1944370"/>
            <a:ext cx="431800" cy="390525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5548630" y="2672715"/>
            <a:ext cx="755650" cy="436245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Oval 8"/>
          <p:cNvSpPr/>
          <p:nvPr/>
        </p:nvSpPr>
        <p:spPr>
          <a:xfrm>
            <a:off x="6304280" y="4114165"/>
            <a:ext cx="913130" cy="436245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6" grpId="0" bldLvl="0" animBg="1"/>
      <p:bldP spid="9" grpId="0" bldLvl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851</Words>
  <Application>Microsoft Office PowerPoint</Application>
  <PresentationFormat>On-screen Show (4:3)</PresentationFormat>
  <Paragraphs>152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PAST PERFECT:</vt:lpstr>
      <vt:lpstr>PowerPoint Presentation</vt:lpstr>
      <vt:lpstr>PowerPoint Presentation</vt:lpstr>
      <vt:lpstr>RELATIVE PRONOUNS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admin</dc:creator>
  <cp:lastModifiedBy>admin</cp:lastModifiedBy>
  <cp:revision>4</cp:revision>
  <dcterms:created xsi:type="dcterms:W3CDTF">2020-04-07T13:37:00Z</dcterms:created>
  <dcterms:modified xsi:type="dcterms:W3CDTF">2023-04-10T16:26:19Z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1033-11.2.0.9255</vt:lpwstr>
  </property>
</Properties>
</file>