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90" r:id="rId2"/>
    <p:sldId id="289" r:id="rId3"/>
    <p:sldId id="274" r:id="rId4"/>
    <p:sldId id="278" r:id="rId5"/>
    <p:sldId id="285" r:id="rId6"/>
    <p:sldId id="287" r:id="rId7"/>
    <p:sldId id="288" r:id="rId8"/>
    <p:sldId id="279" r:id="rId9"/>
    <p:sldId id="281" r:id="rId10"/>
    <p:sldId id="282" r:id="rId11"/>
    <p:sldId id="283" r:id="rId12"/>
    <p:sldId id="284" r:id="rId13"/>
    <p:sldId id="271" r:id="rId14"/>
    <p:sldId id="267" r:id="rId15"/>
  </p:sldIdLst>
  <p:sldSz cx="9144000" cy="6858000" type="screen4x3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99FF66"/>
    <a:srgbClr val="FF66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8" autoAdjust="0"/>
    <p:restoredTop sz="86918" autoAdjust="0"/>
  </p:normalViewPr>
  <p:slideViewPr>
    <p:cSldViewPr>
      <p:cViewPr varScale="1">
        <p:scale>
          <a:sx n="60" d="100"/>
          <a:sy n="60" d="100"/>
        </p:scale>
        <p:origin x="14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AB47E47-11C3-49E8-BE11-E45D67EF952A}" type="datetimeFigureOut">
              <a:rPr lang="en-US"/>
              <a:pPr>
                <a:defRPr/>
              </a:pPr>
              <a:t>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C86C0A0-825C-4694-B928-0737F06B7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191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A10651-E3B1-4A2E-800B-B5F8DBF70C00}" type="slidenum">
              <a:rPr lang="en-US"/>
              <a:pPr>
                <a:spcBef>
                  <a:spcPct val="0"/>
                </a:spcBef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59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86C0A0-825C-4694-B928-0737F06B7AA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A215E4-3D52-423C-BDA5-3CBC6D110741}" type="datetimeFigureOut">
              <a:rPr lang="vi-VN" smtClean="0"/>
              <a:pPr>
                <a:defRPr/>
              </a:pPr>
              <a:t>11/02/2023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371DE-C823-4A37-B3C6-7AB1178BC9BC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B43430-0CEF-4FEC-98DE-4B9E3F4A7723}" type="datetimeFigureOut">
              <a:rPr lang="vi-VN" smtClean="0"/>
              <a:pPr>
                <a:defRPr/>
              </a:pPr>
              <a:t>11/02/2023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F5D72-B6D6-43AA-9BA5-4CA4C460C52F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EABF3E-4036-4498-BDF9-303034EB3AFD}" type="datetimeFigureOut">
              <a:rPr lang="vi-VN" smtClean="0"/>
              <a:pPr>
                <a:defRPr/>
              </a:pPr>
              <a:t>11/02/2023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C6BFD-E0FE-4BF0-8DA7-1C2EDFA6DF82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EF54FE-7726-4D45-9F3D-1113A255AAA6}" type="datetimeFigureOut">
              <a:rPr lang="vi-VN" smtClean="0"/>
              <a:pPr>
                <a:defRPr/>
              </a:pPr>
              <a:t>11/02/2023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70BB0-C88B-461E-A512-0033A826160F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C1C25E-CF20-4557-A7E1-FA4B113A8FD4}" type="datetimeFigureOut">
              <a:rPr lang="vi-VN" smtClean="0"/>
              <a:pPr>
                <a:defRPr/>
              </a:pPr>
              <a:t>11/02/2023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2F601-868B-4B3B-98D7-65F277332CD9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99AF3-B96E-4B54-96A7-5AAC50BB33C7}" type="datetimeFigureOut">
              <a:rPr lang="vi-VN" smtClean="0"/>
              <a:pPr>
                <a:defRPr/>
              </a:pPr>
              <a:t>11/02/2023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AB825-D89D-4CD9-BF36-0AFCCFA07428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D953D9-6809-4B75-A742-78A20E939932}" type="datetimeFigureOut">
              <a:rPr lang="vi-VN" smtClean="0"/>
              <a:pPr>
                <a:defRPr/>
              </a:pPr>
              <a:t>11/02/2023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B89E3-827E-427E-A595-5AEF930CE852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F600D2-AD98-412A-926C-AE5BB01FA1FE}" type="datetimeFigureOut">
              <a:rPr lang="vi-VN" smtClean="0"/>
              <a:pPr>
                <a:defRPr/>
              </a:pPr>
              <a:t>11/02/2023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900848-05E8-4667-A361-1F05327F83ED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1DB6C4-498A-46C7-86B4-887F700ECC15}" type="datetimeFigureOut">
              <a:rPr lang="vi-VN" smtClean="0"/>
              <a:pPr>
                <a:defRPr/>
              </a:pPr>
              <a:t>11/02/2023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A5B820-DB88-4392-BCFA-E7DC5B704411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4E8C76-8AC7-4F9E-8AD3-774E3DFF842F}" type="datetimeFigureOut">
              <a:rPr lang="vi-VN" smtClean="0"/>
              <a:pPr>
                <a:defRPr/>
              </a:pPr>
              <a:t>11/02/2023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0B275-77C6-472F-9D4C-A7191829B52A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07C4B8-8767-4B9D-9B34-0EB44845C286}" type="datetimeFigureOut">
              <a:rPr lang="vi-VN" smtClean="0"/>
              <a:pPr>
                <a:defRPr/>
              </a:pPr>
              <a:t>11/02/2023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4C2D5-44F9-4CD9-8014-5104BCC42BA9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69F49C-39A8-4CD6-8656-1ADB84E68A0A}" type="datetimeFigureOut">
              <a:rPr lang="vi-VN" smtClean="0"/>
              <a:pPr>
                <a:defRPr/>
              </a:pPr>
              <a:t>11/02/2023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1089B4-A926-4BF0-834E-BDC70154EB3D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2019\2019\Ti&#7871;ng%20Anh%209%20T&#7853;p%202%20-%20Unit%207%20RECIPES%20AND%20EATING%20HABITS%20-%20GETTING%20STARTED%20-%201%20Listen%20and%20read.%20-%20S&#225;ch%20M&#7873;m%20-%20Part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2019\2019\04-track-4_2%20-%20da%20cat.mp3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5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nền Powerpoint làm Slide chào hỏi 10 - Kinh nghiệm dạy h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6" y="891165"/>
            <a:ext cx="8824335" cy="49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1676721" y="1855932"/>
            <a:ext cx="5747985" cy="1712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745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TIẾNG ANH 9</a:t>
            </a:r>
          </a:p>
          <a:p>
            <a:pPr algn="ctr" eaLnBrk="1" hangingPunct="1">
              <a:defRPr/>
            </a:pPr>
            <a:endParaRPr lang="en-US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2327" b="1" dirty="0" err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327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7" b="1" dirty="0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en-US" sz="2327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2327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7: RECIPES AND EATING HABITS</a:t>
            </a:r>
          </a:p>
          <a:p>
            <a:pPr algn="ctr" eaLnBrk="1" hangingPunct="1">
              <a:defRPr/>
            </a:pPr>
            <a:r>
              <a:rPr lang="en-US" sz="2327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sz="2327" b="1" dirty="0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A closer look 1</a:t>
            </a:r>
            <a:endParaRPr lang="en-VN" sz="2327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414900" y="1109388"/>
            <a:ext cx="747506" cy="752945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2853171" y="3461472"/>
            <a:ext cx="3644034" cy="7189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36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036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036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6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36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6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endParaRPr lang="en-US" sz="2036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2036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36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6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036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6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36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36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36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36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endParaRPr lang="en-VN" sz="2036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2690091" y="1383290"/>
            <a:ext cx="3908186" cy="42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182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LID4096" altLang="en-US" sz="2182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92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0"/>
            <a:ext cx="5400675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7415213" y="1341438"/>
            <a:ext cx="1728787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Tiếng Anh 9 Tập 2 - Unit 7 RECIPES AND EATING HABITS - GETTING STARTED - 1 Listen and read. - Sách Mềm - Par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0104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0"/>
            <a:ext cx="7559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1341438"/>
            <a:ext cx="7239000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04-track-4_2 - da c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392885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5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/>
          <a:srcRect r="27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7415213" y="1341438"/>
            <a:ext cx="1728787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1331913" y="2105025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You don’t like pasta?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4716463" y="2097088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Don’t like pasta?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1331913" y="4232275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Add some salt?</a:t>
            </a: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900113" y="5949950"/>
            <a:ext cx="7056437" cy="79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7" grpId="0"/>
      <p:bldP spid="37898" grpId="0"/>
      <p:bldP spid="37899" grpId="0"/>
      <p:bldP spid="3790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8153400" cy="61722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HOMEWORK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/>
            </a:r>
            <a:b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Learn the vocabulary.</a:t>
            </a:r>
            <a:b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Prepare the new lesson Unit 7: Lesson 3:</a:t>
            </a:r>
            <a:b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 closer look 2.</a:t>
            </a:r>
            <a:r>
              <a:rPr lang="vi-VN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2286000"/>
            <a:ext cx="7772400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+mn-cs"/>
              </a:rPr>
              <a:t>THANK YOU </a:t>
            </a:r>
            <a:endParaRPr lang="en-US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Comic Sans MS" pitchFamily="66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+mn-cs"/>
              </a:rPr>
              <a:t>FOR 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Comic Sans MS" pitchFamily="66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+mn-cs"/>
              </a:rPr>
              <a:t>YOUR ATTENTION !!!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ch-lam-banh-pizza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724400" cy="3886200"/>
          </a:xfrm>
        </p:spPr>
      </p:pic>
      <p:pic>
        <p:nvPicPr>
          <p:cNvPr id="5" name="Picture 4" descr="day-hoc-cach-lam-banh-pizza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1400"/>
            <a:ext cx="4495800" cy="3276600"/>
          </a:xfrm>
          <a:prstGeom prst="rect">
            <a:avLst/>
          </a:prstGeom>
        </p:spPr>
      </p:pic>
      <p:pic>
        <p:nvPicPr>
          <p:cNvPr id="8" name="Picture 7" descr="58e26bce8508681f008b486c9607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3352800"/>
            <a:ext cx="4800600" cy="3505200"/>
          </a:xfrm>
          <a:prstGeom prst="rect">
            <a:avLst/>
          </a:prstGeom>
        </p:spPr>
      </p:pic>
      <p:pic>
        <p:nvPicPr>
          <p:cNvPr id="9" name="Picture 8" descr="image001_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1"/>
            <a:ext cx="48006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whi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0"/>
            <a:ext cx="4648200" cy="3962400"/>
          </a:xfrm>
          <a:prstGeom prst="rect">
            <a:avLst/>
          </a:prstGeom>
        </p:spPr>
      </p:pic>
      <p:pic>
        <p:nvPicPr>
          <p:cNvPr id="29" name="Picture 28" descr="sprink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0"/>
            <a:ext cx="3733800" cy="4343400"/>
          </a:xfrm>
          <a:prstGeom prst="rect">
            <a:avLst/>
          </a:prstGeom>
        </p:spPr>
      </p:pic>
      <p:pic>
        <p:nvPicPr>
          <p:cNvPr id="30" name="Picture 29" descr="slic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0"/>
            <a:ext cx="4114800" cy="4800600"/>
          </a:xfrm>
          <a:prstGeom prst="rect">
            <a:avLst/>
          </a:prstGeom>
        </p:spPr>
      </p:pic>
      <p:pic>
        <p:nvPicPr>
          <p:cNvPr id="26" name="Picture 25" descr="grat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0"/>
            <a:ext cx="4114800" cy="3810000"/>
          </a:xfrm>
          <a:prstGeom prst="rect">
            <a:avLst/>
          </a:prstGeom>
        </p:spPr>
      </p:pic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427037"/>
            <a:ext cx="3657600" cy="944563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New words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191000" cy="533400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tʃɒp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(v)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3733800" y="1676400"/>
            <a:ext cx="2667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chặt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457200" y="2286000"/>
            <a:ext cx="441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dip 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dɪp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(v)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918" name="Rectangle 6"/>
          <p:cNvSpPr>
            <a:spLocks noChangeArrowheads="1"/>
          </p:cNvSpPr>
          <p:nvPr/>
        </p:nvSpPr>
        <p:spPr bwMode="auto">
          <a:xfrm>
            <a:off x="457200" y="2960688"/>
            <a:ext cx="3657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grate 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ɡreɪt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(v)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919" name="Rectangle 7"/>
          <p:cNvSpPr>
            <a:spLocks noChangeArrowheads="1"/>
          </p:cNvSpPr>
          <p:nvPr/>
        </p:nvSpPr>
        <p:spPr bwMode="auto">
          <a:xfrm>
            <a:off x="457200" y="3581400"/>
            <a:ext cx="533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dirty="0" smtClean="0">
                <a:latin typeface="+mj-lt"/>
                <a:cs typeface="Times New Roman" pitchFamily="18" charset="0"/>
              </a:rPr>
              <a:t>marinate </a:t>
            </a:r>
            <a:r>
              <a:rPr lang="en-US" i="1" dirty="0" smtClean="0">
                <a:latin typeface="+mj-lt"/>
              </a:rPr>
              <a:t>/ˈ</a:t>
            </a:r>
            <a:r>
              <a:rPr lang="en-US" i="1" dirty="0" err="1" smtClean="0">
                <a:latin typeface="+mj-lt"/>
              </a:rPr>
              <a:t>mærɪneɪt</a:t>
            </a:r>
            <a:r>
              <a:rPr lang="en-US" i="1" dirty="0" smtClean="0">
                <a:latin typeface="+mj-lt"/>
              </a:rPr>
              <a:t>/ </a:t>
            </a:r>
            <a:r>
              <a:rPr lang="en-US" dirty="0" smtClean="0">
                <a:latin typeface="+mj-lt"/>
              </a:rPr>
              <a:t>(V)</a:t>
            </a:r>
            <a:endParaRPr lang="vi-VN" dirty="0">
              <a:latin typeface="+mj-lt"/>
              <a:cs typeface="Times New Roman" pitchFamily="18" charset="0"/>
            </a:endParaRPr>
          </a:p>
        </p:txBody>
      </p:sp>
      <p:sp>
        <p:nvSpPr>
          <p:cNvPr id="166925" name="Rectangle 13"/>
          <p:cNvSpPr>
            <a:spLocks noChangeArrowheads="1"/>
          </p:cNvSpPr>
          <p:nvPr/>
        </p:nvSpPr>
        <p:spPr bwMode="auto">
          <a:xfrm>
            <a:off x="3200400" y="2286000"/>
            <a:ext cx="3505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nhúng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929" name="Rectangle 17"/>
          <p:cNvSpPr>
            <a:spLocks noChangeArrowheads="1"/>
          </p:cNvSpPr>
          <p:nvPr/>
        </p:nvSpPr>
        <p:spPr bwMode="auto">
          <a:xfrm>
            <a:off x="5105400" y="3581400"/>
            <a:ext cx="1828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4038600" y="2971800"/>
            <a:ext cx="236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nạo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457200" y="4114800"/>
            <a:ext cx="396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spread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spred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(v)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4343400" y="4114800"/>
            <a:ext cx="2743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phết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533400" y="4648200"/>
            <a:ext cx="464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sprinkle /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ˈ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sprɪŋkl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(v)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5029200" y="4648200"/>
            <a:ext cx="2743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rắc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457200" y="5257800"/>
            <a:ext cx="396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slice 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slaɪs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(v)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3657600" y="5334000"/>
            <a:ext cx="2743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lát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457200" y="5791200"/>
            <a:ext cx="396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hisk  </a:t>
            </a:r>
            <a:r>
              <a:rPr lang="vi-VN" i="1" dirty="0" smtClean="0">
                <a:latin typeface="Times New Roman" pitchFamily="18" charset="0"/>
                <a:cs typeface="Times New Roman" pitchFamily="18" charset="0"/>
              </a:rPr>
              <a:t>/wɪsk/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(v)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3962400" y="5867400"/>
            <a:ext cx="3505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đánh (trứng…)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 descr="chop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3500" y="0"/>
            <a:ext cx="4000500" cy="3581400"/>
          </a:xfrm>
          <a:prstGeom prst="rect">
            <a:avLst/>
          </a:prstGeom>
        </p:spPr>
      </p:pic>
      <p:pic>
        <p:nvPicPr>
          <p:cNvPr id="25" name="Picture 24" descr="dip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7800" y="0"/>
            <a:ext cx="3886200" cy="3733800"/>
          </a:xfrm>
          <a:prstGeom prst="rect">
            <a:avLst/>
          </a:prstGeom>
        </p:spPr>
      </p:pic>
      <p:pic>
        <p:nvPicPr>
          <p:cNvPr id="27" name="Picture 9" descr="Résultat de recherche d'images pour &quot;marinate&quot;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53000" y="0"/>
            <a:ext cx="4191000" cy="3429000"/>
          </a:xfrm>
          <a:prstGeom prst="rect">
            <a:avLst/>
          </a:prstGeom>
          <a:noFill/>
        </p:spPr>
      </p:pic>
      <p:pic>
        <p:nvPicPr>
          <p:cNvPr id="28" name="Picture 27" descr="spread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53000" y="0"/>
            <a:ext cx="4191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6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6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6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66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/>
      <p:bldP spid="166916" grpId="0"/>
      <p:bldP spid="166917" grpId="0"/>
      <p:bldP spid="166918" grpId="0"/>
      <p:bldP spid="166919" grpId="0"/>
      <p:bldP spid="166925" grpId="0"/>
      <p:bldP spid="166929" grpId="0"/>
      <p:bldP spid="11" grpId="0"/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152400" y="609600"/>
            <a:ext cx="8763000" cy="685800"/>
          </a:xfrm>
          <a:prstGeom prst="rect">
            <a:avLst/>
          </a:prstGeom>
          <a:solidFill>
            <a:srgbClr val="00FFFF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 dirty="0">
              <a:solidFill>
                <a:srgbClr val="3333FF"/>
              </a:solidFill>
            </a:endParaRPr>
          </a:p>
        </p:txBody>
      </p:sp>
      <p:pic>
        <p:nvPicPr>
          <p:cNvPr id="27655" name="Picture 7" descr="Image associé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0966" y="1371600"/>
            <a:ext cx="2186203" cy="2590800"/>
          </a:xfrm>
          <a:prstGeom prst="rect">
            <a:avLst/>
          </a:prstGeom>
          <a:noFill/>
        </p:spPr>
      </p:pic>
      <p:pic>
        <p:nvPicPr>
          <p:cNvPr id="27657" name="Picture 9" descr="Résultat de recherche d'images pour &quot;marinate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3195" y="1371600"/>
            <a:ext cx="1904903" cy="2590800"/>
          </a:xfrm>
          <a:prstGeom prst="rect">
            <a:avLst/>
          </a:prstGeom>
          <a:noFill/>
        </p:spPr>
      </p:pic>
      <p:pic>
        <p:nvPicPr>
          <p:cNvPr id="27659" name="Picture 11" descr="Résultat de recherche d'images pour &quot;wisk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5903" y="4267199"/>
            <a:ext cx="2297089" cy="2145267"/>
          </a:xfrm>
          <a:prstGeom prst="rect">
            <a:avLst/>
          </a:prstGeom>
          <a:noFill/>
        </p:spPr>
      </p:pic>
      <p:pic>
        <p:nvPicPr>
          <p:cNvPr id="27665" name="Picture 17" descr="Résultat de recherche d'images pour &quot;spread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63478" y="4495799"/>
            <a:ext cx="2028122" cy="1916667"/>
          </a:xfrm>
          <a:prstGeom prst="rect">
            <a:avLst/>
          </a:prstGeom>
          <a:noFill/>
        </p:spPr>
      </p:pic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201929" y="3962401"/>
            <a:ext cx="22410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A………………</a:t>
            </a:r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2499018" y="3962401"/>
            <a:ext cx="22410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B………………</a:t>
            </a:r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4850965" y="3962401"/>
            <a:ext cx="22422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C………………</a:t>
            </a:r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7037169" y="3962401"/>
            <a:ext cx="19609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D……………</a:t>
            </a:r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145903" y="6412468"/>
            <a:ext cx="22422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E………………..</a:t>
            </a:r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2553877" y="6412468"/>
            <a:ext cx="22422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F………………</a:t>
            </a:r>
          </a:p>
        </p:txBody>
      </p: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4850965" y="6412468"/>
            <a:ext cx="22422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G………………</a:t>
            </a:r>
          </a:p>
        </p:txBody>
      </p:sp>
      <p:sp>
        <p:nvSpPr>
          <p:cNvPr id="27682" name="Text Box 34"/>
          <p:cNvSpPr txBox="1">
            <a:spLocks noChangeArrowheads="1"/>
          </p:cNvSpPr>
          <p:nvPr/>
        </p:nvSpPr>
        <p:spPr bwMode="auto">
          <a:xfrm>
            <a:off x="7093195" y="6412468"/>
            <a:ext cx="18488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H…………….</a:t>
            </a:r>
          </a:p>
        </p:txBody>
      </p:sp>
      <p:sp>
        <p:nvSpPr>
          <p:cNvPr id="27683" name="Rectangle 35"/>
          <p:cNvSpPr>
            <a:spLocks noChangeArrowheads="1"/>
          </p:cNvSpPr>
          <p:nvPr/>
        </p:nvSpPr>
        <p:spPr bwMode="auto">
          <a:xfrm>
            <a:off x="228600" y="773668"/>
            <a:ext cx="80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b="1" dirty="0">
                <a:solidFill>
                  <a:srgbClr val="3333FF"/>
                </a:solidFill>
              </a:rPr>
              <a:t>chop</a:t>
            </a:r>
          </a:p>
        </p:txBody>
      </p:sp>
      <p:sp>
        <p:nvSpPr>
          <p:cNvPr id="27684" name="Rectangle 36"/>
          <p:cNvSpPr>
            <a:spLocks noChangeArrowheads="1"/>
          </p:cNvSpPr>
          <p:nvPr/>
        </p:nvSpPr>
        <p:spPr bwMode="auto">
          <a:xfrm>
            <a:off x="3962400" y="762000"/>
            <a:ext cx="7489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grate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27685" name="Rectangle 37"/>
          <p:cNvSpPr>
            <a:spLocks noChangeArrowheads="1"/>
          </p:cNvSpPr>
          <p:nvPr/>
        </p:nvSpPr>
        <p:spPr bwMode="auto">
          <a:xfrm>
            <a:off x="2133600" y="762000"/>
            <a:ext cx="9412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spread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27686" name="Rectangle 38"/>
          <p:cNvSpPr>
            <a:spLocks noChangeArrowheads="1"/>
          </p:cNvSpPr>
          <p:nvPr/>
        </p:nvSpPr>
        <p:spPr bwMode="auto">
          <a:xfrm>
            <a:off x="7704812" y="762000"/>
            <a:ext cx="12105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</a:rPr>
              <a:t>marinate</a:t>
            </a:r>
            <a:r>
              <a:rPr lang="en-US" dirty="0"/>
              <a:t> </a:t>
            </a:r>
          </a:p>
        </p:txBody>
      </p:sp>
      <p:sp>
        <p:nvSpPr>
          <p:cNvPr id="27687" name="Rectangle 39"/>
          <p:cNvSpPr>
            <a:spLocks noChangeArrowheads="1"/>
          </p:cNvSpPr>
          <p:nvPr/>
        </p:nvSpPr>
        <p:spPr bwMode="auto">
          <a:xfrm>
            <a:off x="594116" y="3048000"/>
            <a:ext cx="8258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whisk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27688" name="Rectangle 40"/>
          <p:cNvSpPr>
            <a:spLocks noChangeArrowheads="1"/>
          </p:cNvSpPr>
          <p:nvPr/>
        </p:nvSpPr>
        <p:spPr bwMode="auto">
          <a:xfrm>
            <a:off x="3126685" y="773668"/>
            <a:ext cx="530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</a:rPr>
              <a:t>dip</a:t>
            </a:r>
          </a:p>
        </p:txBody>
      </p:sp>
      <p:sp>
        <p:nvSpPr>
          <p:cNvPr id="27689" name="Rectangle 41"/>
          <p:cNvSpPr>
            <a:spLocks noChangeArrowheads="1"/>
          </p:cNvSpPr>
          <p:nvPr/>
        </p:nvSpPr>
        <p:spPr bwMode="auto">
          <a:xfrm>
            <a:off x="6400800" y="762000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</a:rPr>
              <a:t>sprinkle</a:t>
            </a:r>
          </a:p>
        </p:txBody>
      </p:sp>
      <p:sp>
        <p:nvSpPr>
          <p:cNvPr id="27690" name="Rectangle 42"/>
          <p:cNvSpPr>
            <a:spLocks noChangeArrowheads="1"/>
          </p:cNvSpPr>
          <p:nvPr/>
        </p:nvSpPr>
        <p:spPr bwMode="auto">
          <a:xfrm>
            <a:off x="1143000" y="762000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slice</a:t>
            </a:r>
            <a:endParaRPr lang="en-US" b="1" dirty="0">
              <a:solidFill>
                <a:srgbClr val="3333FF"/>
              </a:solidFill>
            </a:endParaRPr>
          </a:p>
        </p:txBody>
      </p:sp>
      <p:pic>
        <p:nvPicPr>
          <p:cNvPr id="26" name="Picture 25" descr="chop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371600"/>
            <a:ext cx="2324100" cy="2590800"/>
          </a:xfrm>
          <a:prstGeom prst="rect">
            <a:avLst/>
          </a:prstGeom>
        </p:spPr>
      </p:pic>
      <p:pic>
        <p:nvPicPr>
          <p:cNvPr id="27" name="Picture 26" descr="slic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200" y="1371600"/>
            <a:ext cx="2400300" cy="2590800"/>
          </a:xfrm>
          <a:prstGeom prst="rect">
            <a:avLst/>
          </a:prstGeom>
        </p:spPr>
      </p:pic>
      <p:pic>
        <p:nvPicPr>
          <p:cNvPr id="28" name="Picture 27" descr="sprinkl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24400" y="4495799"/>
            <a:ext cx="2209800" cy="1916667"/>
          </a:xfrm>
          <a:prstGeom prst="rect">
            <a:avLst/>
          </a:prstGeom>
        </p:spPr>
      </p:pic>
      <p:pic>
        <p:nvPicPr>
          <p:cNvPr id="29" name="Picture 28" descr="dip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09800" y="4571999"/>
            <a:ext cx="2438400" cy="184046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0364" y="53899"/>
            <a:ext cx="9855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Write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food preparation verb from the box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under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each picture.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41"/>
          <p:cNvSpPr>
            <a:spLocks noChangeArrowheads="1"/>
          </p:cNvSpPr>
          <p:nvPr/>
        </p:nvSpPr>
        <p:spPr bwMode="auto">
          <a:xfrm>
            <a:off x="5029200" y="762000"/>
            <a:ext cx="8258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whisk</a:t>
            </a:r>
            <a:endParaRPr lang="en-US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3.33333E-6 L 0.04792 0.460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" y="2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98 0.02871 L 0.18698 0.462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6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2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0.14236 0.462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65 -0.00463 L -0.03403 0.4620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14 0.04445 L -0.48195 0.817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00" y="3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111 L 0.00399 0.8159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7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4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4 0.02871 L -0.12518 0.817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7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0" y="3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28 0.02871 L 0.59028 0.8176 " pathEditMode="relative" ptsTypes="AA">
                                      <p:cBhvr>
                                        <p:cTn id="34" dur="20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3" grpId="0"/>
      <p:bldP spid="27684" grpId="0"/>
      <p:bldP spid="27685" grpId="0"/>
      <p:bldP spid="27686" grpId="0"/>
      <p:bldP spid="27688" grpId="0"/>
      <p:bldP spid="27689" grpId="0"/>
      <p:bldP spid="27690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304800" y="1143000"/>
            <a:ext cx="883920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Aft>
                <a:spcPts val="1800"/>
              </a:spcAft>
            </a:pPr>
            <a:r>
              <a:rPr lang="en-US" altLang="en-US" sz="31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100" dirty="0" smtClean="0">
                <a:latin typeface="Times New Roman" pitchFamily="18" charset="0"/>
                <a:cs typeface="Times New Roman" pitchFamily="18" charset="0"/>
              </a:rPr>
              <a:t>Don’t   ____the cucumber into chunks. ___   thinly.</a:t>
            </a:r>
            <a:br>
              <a:rPr lang="en-US" alt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1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3100" dirty="0" smtClean="0">
                <a:latin typeface="Times New Roman" pitchFamily="18" charset="0"/>
                <a:cs typeface="Times New Roman" pitchFamily="18" charset="0"/>
              </a:rPr>
              <a:t>My mother usually ______ some cheese and       _________  it over the pasta.</a:t>
            </a:r>
            <a:br>
              <a:rPr lang="en-US" alt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1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en-US" sz="3100" dirty="0" smtClean="0">
                <a:latin typeface="Times New Roman" pitchFamily="18" charset="0"/>
                <a:cs typeface="Times New Roman" pitchFamily="18" charset="0"/>
              </a:rPr>
              <a:t>______    the chicken in white wine for one hour</a:t>
            </a:r>
            <a:br>
              <a:rPr lang="en-US" alt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100" dirty="0" smtClean="0">
                <a:latin typeface="Times New Roman" pitchFamily="18" charset="0"/>
                <a:cs typeface="Times New Roman" pitchFamily="18" charset="0"/>
              </a:rPr>
              <a:t>before roasting.</a:t>
            </a:r>
            <a:br>
              <a:rPr lang="en-US" alt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1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altLang="en-US" sz="3100" dirty="0" smtClean="0">
                <a:latin typeface="Times New Roman" pitchFamily="18" charset="0"/>
                <a:cs typeface="Times New Roman" pitchFamily="18" charset="0"/>
              </a:rPr>
              <a:t>To make this cake successfully, you should ______</a:t>
            </a:r>
            <a:br>
              <a:rPr lang="en-US" alt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100" dirty="0" smtClean="0">
                <a:latin typeface="Times New Roman" pitchFamily="18" charset="0"/>
                <a:cs typeface="Times New Roman" pitchFamily="18" charset="0"/>
              </a:rPr>
              <a:t>the eggs lightly.</a:t>
            </a:r>
            <a:br>
              <a:rPr lang="en-US" alt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1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altLang="en-US" sz="3100" dirty="0" smtClean="0">
                <a:latin typeface="Times New Roman" pitchFamily="18" charset="0"/>
                <a:cs typeface="Times New Roman" pitchFamily="18" charset="0"/>
              </a:rPr>
              <a:t>______ the prawns into the batter.</a:t>
            </a:r>
            <a:br>
              <a:rPr lang="en-US" alt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100" b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altLang="en-US" sz="3100" dirty="0" smtClean="0">
                <a:latin typeface="Times New Roman" pitchFamily="18" charset="0"/>
                <a:cs typeface="Times New Roman" pitchFamily="18" charset="0"/>
              </a:rPr>
              <a:t>Can you ______    the butter on this slice of bread</a:t>
            </a:r>
            <a:br>
              <a:rPr lang="en-US" alt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100" dirty="0" smtClean="0">
                <a:latin typeface="Times New Roman" pitchFamily="18" charset="0"/>
                <a:cs typeface="Times New Roman" pitchFamily="18" charset="0"/>
              </a:rPr>
              <a:t>for me?</a:t>
            </a:r>
            <a:endParaRPr lang="en-US" alt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381000" y="145065"/>
            <a:ext cx="8763000" cy="107721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Complete the sentences with the correct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form of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verbs in 1 .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458912" y="1143000"/>
            <a:ext cx="15128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chop</a:t>
            </a:r>
            <a:endParaRPr lang="en-US" alt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502400" y="1143000"/>
            <a:ext cx="172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Slice  </a:t>
            </a:r>
            <a:endParaRPr lang="en-US" alt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606800" y="1625025"/>
            <a:ext cx="172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grates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609600" y="2057400"/>
            <a:ext cx="172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sprinkles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558800" y="2590800"/>
            <a:ext cx="172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Marinate</a:t>
            </a:r>
            <a:endParaRPr lang="en-US" alt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7340600" y="3530025"/>
            <a:ext cx="172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whisk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457200" y="4419600"/>
            <a:ext cx="172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Dip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1981200" y="4953000"/>
            <a:ext cx="172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spread </a:t>
            </a:r>
            <a:endParaRPr lang="en-US" alt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0" y="76200"/>
            <a:ext cx="899809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 b="1" dirty="0"/>
              <a:t>3. Match each cooking verb in A with its definition in B.</a:t>
            </a:r>
          </a:p>
        </p:txBody>
      </p:sp>
      <p:graphicFrame>
        <p:nvGraphicFramePr>
          <p:cNvPr id="25674" name="Group 74"/>
          <p:cNvGraphicFramePr>
            <a:graphicFrameLocks noGrp="1"/>
          </p:cNvGraphicFramePr>
          <p:nvPr/>
        </p:nvGraphicFramePr>
        <p:xfrm>
          <a:off x="201930" y="533400"/>
          <a:ext cx="8796169" cy="6151881"/>
        </p:xfrm>
        <a:graphic>
          <a:graphicData uri="http://schemas.openxmlformats.org/drawingml/2006/table">
            <a:tbl>
              <a:tblPr/>
              <a:tblGrid>
                <a:gridCol w="1904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1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</a:t>
                      </a:r>
                    </a:p>
                  </a:txBody>
                  <a:tcPr marL="67232" marR="672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</a:t>
                      </a:r>
                    </a:p>
                  </a:txBody>
                  <a:tcPr marL="67232" marR="672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 stir-fry</a:t>
                      </a:r>
                    </a:p>
                  </a:txBody>
                  <a:tcPr marL="67232" marR="672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a. place food over boiling water so that it cooks in the steam.</a:t>
                      </a:r>
                    </a:p>
                  </a:txBody>
                  <a:tcPr marL="67232" marR="672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 deep-fry</a:t>
                      </a:r>
                    </a:p>
                  </a:txBody>
                  <a:tcPr marL="67232" marR="672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b. cook something be keeping it almost at boiling point.</a:t>
                      </a:r>
                    </a:p>
                  </a:txBody>
                  <a:tcPr marL="67232" marR="672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3. roast</a:t>
                      </a:r>
                    </a:p>
                  </a:txBody>
                  <a:tcPr marL="67232" marR="672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c. cook food under or over a very strong heat.</a:t>
                      </a:r>
                    </a:p>
                  </a:txBody>
                  <a:tcPr marL="67232" marR="672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4. grill</a:t>
                      </a:r>
                    </a:p>
                  </a:txBody>
                  <a:tcPr marL="67232" marR="672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d. cook something slowly in liquid in a closed dish.</a:t>
                      </a:r>
                    </a:p>
                  </a:txBody>
                  <a:tcPr marL="67232" marR="672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5. bake</a:t>
                      </a:r>
                    </a:p>
                  </a:txBody>
                  <a:tcPr marL="67232" marR="672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e. cook cakes or bread in an oven.</a:t>
                      </a:r>
                    </a:p>
                  </a:txBody>
                  <a:tcPr marL="67232" marR="672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6. steam</a:t>
                      </a:r>
                    </a:p>
                  </a:txBody>
                  <a:tcPr marL="67232" marR="672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f. fry food in oil that covers it completely.</a:t>
                      </a:r>
                    </a:p>
                  </a:txBody>
                  <a:tcPr marL="67232" marR="672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7. stew</a:t>
                      </a:r>
                    </a:p>
                  </a:txBody>
                  <a:tcPr marL="67232" marR="672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g. cook thin strips of vegetables or meat quickly by stirring them in very hot oil</a:t>
                      </a:r>
                    </a:p>
                  </a:txBody>
                  <a:tcPr marL="67232" marR="672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8. simmer</a:t>
                      </a:r>
                    </a:p>
                  </a:txBody>
                  <a:tcPr marL="67232" marR="672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h. cook meat, or vegetables without liquid in an oven or over a fire.</a:t>
                      </a:r>
                    </a:p>
                  </a:txBody>
                  <a:tcPr marL="67232" marR="672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5666" name="Line 66"/>
          <p:cNvSpPr>
            <a:spLocks noChangeShapeType="1"/>
          </p:cNvSpPr>
          <p:nvPr/>
        </p:nvSpPr>
        <p:spPr bwMode="auto">
          <a:xfrm>
            <a:off x="1524000" y="1447800"/>
            <a:ext cx="582832" cy="41148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5667" name="Line 67"/>
          <p:cNvSpPr>
            <a:spLocks noChangeShapeType="1"/>
          </p:cNvSpPr>
          <p:nvPr/>
        </p:nvSpPr>
        <p:spPr bwMode="auto">
          <a:xfrm>
            <a:off x="1828800" y="2286000"/>
            <a:ext cx="331725" cy="23622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5668" name="Line 68"/>
          <p:cNvSpPr>
            <a:spLocks noChangeShapeType="1"/>
          </p:cNvSpPr>
          <p:nvPr/>
        </p:nvSpPr>
        <p:spPr bwMode="auto">
          <a:xfrm>
            <a:off x="1447800" y="3124200"/>
            <a:ext cx="715058" cy="28956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5669" name="Line 69"/>
          <p:cNvSpPr>
            <a:spLocks noChangeShapeType="1"/>
          </p:cNvSpPr>
          <p:nvPr/>
        </p:nvSpPr>
        <p:spPr bwMode="auto">
          <a:xfrm flipV="1">
            <a:off x="1371600" y="3124200"/>
            <a:ext cx="848453" cy="3810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5670" name="Line 70"/>
          <p:cNvSpPr>
            <a:spLocks noChangeShapeType="1"/>
          </p:cNvSpPr>
          <p:nvPr/>
        </p:nvSpPr>
        <p:spPr bwMode="auto">
          <a:xfrm flipV="1">
            <a:off x="1371600" y="4114798"/>
            <a:ext cx="704846" cy="45719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5671" name="Line 71"/>
          <p:cNvSpPr>
            <a:spLocks noChangeShapeType="1"/>
          </p:cNvSpPr>
          <p:nvPr/>
        </p:nvSpPr>
        <p:spPr bwMode="auto">
          <a:xfrm flipV="1">
            <a:off x="1524000" y="1447800"/>
            <a:ext cx="685800" cy="32004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5672" name="Line 72"/>
          <p:cNvSpPr>
            <a:spLocks noChangeShapeType="1"/>
          </p:cNvSpPr>
          <p:nvPr/>
        </p:nvSpPr>
        <p:spPr bwMode="auto">
          <a:xfrm flipV="1">
            <a:off x="1295400" y="3657600"/>
            <a:ext cx="838200" cy="16764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5673" name="Line 73"/>
          <p:cNvSpPr>
            <a:spLocks noChangeShapeType="1"/>
          </p:cNvSpPr>
          <p:nvPr/>
        </p:nvSpPr>
        <p:spPr bwMode="auto">
          <a:xfrm flipV="1">
            <a:off x="1712389" y="2286000"/>
            <a:ext cx="497411" cy="38862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66" grpId="0" animBg="1"/>
      <p:bldP spid="25667" grpId="0" animBg="1"/>
      <p:bldP spid="25668" grpId="0" animBg="1"/>
      <p:bldP spid="25669" grpId="0" animBg="1"/>
      <p:bldP spid="25670" grpId="0" animBg="1"/>
      <p:bldP spid="25671" grpId="0" animBg="1"/>
      <p:bldP spid="25672" grpId="0" animBg="1"/>
      <p:bldP spid="256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0" y="76200"/>
            <a:ext cx="899809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 b="1" i="1" dirty="0">
                <a:solidFill>
                  <a:srgbClr val="FF0000"/>
                </a:solidFill>
              </a:rPr>
              <a:t>3.</a:t>
            </a:r>
            <a:r>
              <a:rPr lang="en-US" sz="2500" b="1" i="1" dirty="0"/>
              <a:t> Match each cooking verb in A with its definition in B.</a:t>
            </a:r>
          </a:p>
        </p:txBody>
      </p:sp>
      <p:graphicFrame>
        <p:nvGraphicFramePr>
          <p:cNvPr id="25674" name="Group 74"/>
          <p:cNvGraphicFramePr>
            <a:graphicFrameLocks noGrp="1"/>
          </p:cNvGraphicFramePr>
          <p:nvPr/>
        </p:nvGraphicFramePr>
        <p:xfrm>
          <a:off x="201930" y="533400"/>
          <a:ext cx="8796169" cy="6200459"/>
        </p:xfrm>
        <a:graphic>
          <a:graphicData uri="http://schemas.openxmlformats.org/drawingml/2006/table">
            <a:tbl>
              <a:tblPr/>
              <a:tblGrid>
                <a:gridCol w="1904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1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</a:t>
                      </a:r>
                    </a:p>
                  </a:txBody>
                  <a:tcPr marL="67232" marR="672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</a:t>
                      </a:r>
                    </a:p>
                  </a:txBody>
                  <a:tcPr marL="67232" marR="672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 stir-fry</a:t>
                      </a:r>
                    </a:p>
                  </a:txBody>
                  <a:tcPr marL="67232" marR="672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g. cook thin strips of vegetables or meat quickly by stirring them in very hot oil</a:t>
                      </a:r>
                    </a:p>
                  </a:txBody>
                  <a:tcPr marL="67232" marR="672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 deep-fry</a:t>
                      </a:r>
                    </a:p>
                  </a:txBody>
                  <a:tcPr marL="67232" marR="672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f. fry food in oil that covers it completely.</a:t>
                      </a:r>
                    </a:p>
                  </a:txBody>
                  <a:tcPr marL="67232" marR="672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3. roast</a:t>
                      </a:r>
                    </a:p>
                  </a:txBody>
                  <a:tcPr marL="67232" marR="672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h. cook meat, or vegetables without liquid in an oven or over a fire.</a:t>
                      </a:r>
                    </a:p>
                  </a:txBody>
                  <a:tcPr marL="67232" marR="672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4. grill</a:t>
                      </a:r>
                    </a:p>
                  </a:txBody>
                  <a:tcPr marL="67232" marR="672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c. cook food under or over a very strong heat.</a:t>
                      </a:r>
                    </a:p>
                  </a:txBody>
                  <a:tcPr marL="67232" marR="672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5. bake</a:t>
                      </a:r>
                    </a:p>
                  </a:txBody>
                  <a:tcPr marL="67232" marR="672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e. cook cakes or bread in an oven.</a:t>
                      </a:r>
                    </a:p>
                  </a:txBody>
                  <a:tcPr marL="67232" marR="672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6. steam</a:t>
                      </a:r>
                    </a:p>
                  </a:txBody>
                  <a:tcPr marL="67232" marR="672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a. place food over boiling water so that it cooks in the steam.</a:t>
                      </a:r>
                    </a:p>
                  </a:txBody>
                  <a:tcPr marL="67232" marR="672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7. stew</a:t>
                      </a:r>
                    </a:p>
                  </a:txBody>
                  <a:tcPr marL="67232" marR="672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d. cook something slowly in liquid in a closed dish.</a:t>
                      </a:r>
                    </a:p>
                  </a:txBody>
                  <a:tcPr marL="67232" marR="672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8. simmer</a:t>
                      </a:r>
                    </a:p>
                  </a:txBody>
                  <a:tcPr marL="67232" marR="672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b. cook something be keeping it almost at boiling point.</a:t>
                      </a:r>
                    </a:p>
                  </a:txBody>
                  <a:tcPr marL="67232" marR="672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700338" y="1077913"/>
            <a:ext cx="23407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tomato sauce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873500" y="2097088"/>
            <a:ext cx="11192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onion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403350" y="2276475"/>
            <a:ext cx="12811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cheese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6454296" y="1219200"/>
            <a:ext cx="1165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bacon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4427538" y="3043238"/>
            <a:ext cx="10743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apple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4787900" y="4627563"/>
            <a:ext cx="18854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pizza base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250825" y="4724400"/>
            <a:ext cx="1584325" cy="7207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Pizza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845" grpId="0"/>
      <p:bldP spid="35846" grpId="0"/>
      <p:bldP spid="35847" grpId="0"/>
      <p:bldP spid="35848" grpId="0"/>
      <p:bldP spid="35849" grpId="0"/>
      <p:bldP spid="358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 b="6058"/>
          <a:stretch>
            <a:fillRect/>
          </a:stretch>
        </p:blipFill>
        <p:spPr bwMode="auto">
          <a:xfrm>
            <a:off x="304800" y="-26988"/>
            <a:ext cx="860425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990600" y="0"/>
            <a:ext cx="7493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400" b="1" dirty="0"/>
              <a:t>Do you think you can make a pizza yourself?</a:t>
            </a:r>
            <a:endParaRPr lang="en-US" sz="2400" dirty="0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066800" y="1989138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Chop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5508625" y="1992313"/>
            <a:ext cx="817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Grate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990600" y="4064000"/>
            <a:ext cx="1003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Spread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5197475" y="4065588"/>
            <a:ext cx="1103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Sprinkle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990600" y="6032500"/>
            <a:ext cx="1003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Spread</a:t>
            </a: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5435600" y="6034088"/>
            <a:ext cx="763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Bake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/>
      <p:bldP spid="34820" grpId="0"/>
      <p:bldP spid="34821" grpId="0"/>
      <p:bldP spid="34822" grpId="0"/>
      <p:bldP spid="34823" grpId="0"/>
      <p:bldP spid="34824" grpId="0"/>
      <p:bldP spid="348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2253</TotalTime>
  <Words>497</Words>
  <Application>Microsoft Office PowerPoint</Application>
  <PresentationFormat>On-screen Show (4:3)</PresentationFormat>
  <Paragraphs>114</Paragraphs>
  <Slides>14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Comic Sans MS</vt:lpstr>
      <vt:lpstr>Times New Roman</vt:lpstr>
      <vt:lpstr>Wingdings</vt:lpstr>
      <vt:lpstr>Office Theme</vt:lpstr>
      <vt:lpstr>PowerPoint Presentation</vt:lpstr>
      <vt:lpstr>PowerPoint Presentation</vt:lpstr>
      <vt:lpstr>New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HOMEWORK - Learn the vocabulary. - Prepare the new lesson Unit 7: Lesson 3:    A closer look 2. 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</cp:lastModifiedBy>
  <cp:revision>210</cp:revision>
  <dcterms:created xsi:type="dcterms:W3CDTF">2016-10-26T14:52:36Z</dcterms:created>
  <dcterms:modified xsi:type="dcterms:W3CDTF">2023-02-11T16:55:42Z</dcterms:modified>
</cp:coreProperties>
</file>