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</p:sldMasterIdLst>
  <p:notesMasterIdLst>
    <p:notesMasterId r:id="rId29"/>
  </p:notesMasterIdLst>
  <p:sldIdLst>
    <p:sldId id="276" r:id="rId4"/>
    <p:sldId id="257" r:id="rId5"/>
    <p:sldId id="278" r:id="rId6"/>
    <p:sldId id="279" r:id="rId7"/>
    <p:sldId id="280" r:id="rId8"/>
    <p:sldId id="281" r:id="rId9"/>
    <p:sldId id="282" r:id="rId10"/>
    <p:sldId id="288" r:id="rId11"/>
    <p:sldId id="283" r:id="rId12"/>
    <p:sldId id="290" r:id="rId13"/>
    <p:sldId id="284" r:id="rId14"/>
    <p:sldId id="286" r:id="rId15"/>
    <p:sldId id="287" r:id="rId16"/>
    <p:sldId id="268" r:id="rId17"/>
    <p:sldId id="294" r:id="rId18"/>
    <p:sldId id="295" r:id="rId19"/>
    <p:sldId id="258" r:id="rId20"/>
    <p:sldId id="272" r:id="rId21"/>
    <p:sldId id="261" r:id="rId22"/>
    <p:sldId id="270" r:id="rId23"/>
    <p:sldId id="262" r:id="rId24"/>
    <p:sldId id="291" r:id="rId25"/>
    <p:sldId id="292" r:id="rId26"/>
    <p:sldId id="275" r:id="rId27"/>
    <p:sldId id="29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FF33"/>
    <a:srgbClr val="B3B3B3"/>
    <a:srgbClr val="182A52"/>
    <a:srgbClr val="274F82"/>
    <a:srgbClr val="274F67"/>
    <a:srgbClr val="0033CC"/>
    <a:srgbClr val="FFCC00"/>
    <a:srgbClr val="FFCC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-1242" y="-96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442E3-19FB-4FAF-A7AB-70A2DE309E32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4EA40-7B10-4E83-A175-F2A894692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47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>
                <a:solidFill>
                  <a:prstClr val="black"/>
                </a:solidFill>
              </a:rPr>
              <a:pPr/>
              <a:t>25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68545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85756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535011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508376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46896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19365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366070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640304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438134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282320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85146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761350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3386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3512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470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891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31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61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1998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68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6733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8456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779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14/09/2021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65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cover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1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image" Target="../media/image16.jpeg"/><Relationship Id="rId3" Type="http://schemas.microsoft.com/office/2007/relationships/media" Target="../media/media2.wav"/><Relationship Id="rId21" Type="http://schemas.openxmlformats.org/officeDocument/2006/relationships/image" Target="../media/image19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slideLayout" Target="../slideLayouts/slideLayout30.xml"/><Relationship Id="rId25" Type="http://schemas.openxmlformats.org/officeDocument/2006/relationships/image" Target="../media/image23.png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image" Target="../media/image18.jpe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image" Target="../media/image22.pn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image" Target="../media/image21.jpeg"/><Relationship Id="rId10" Type="http://schemas.openxmlformats.org/officeDocument/2006/relationships/audio" Target="../media/media5.wav"/><Relationship Id="rId19" Type="http://schemas.openxmlformats.org/officeDocument/2006/relationships/image" Target="../media/image17.jpe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8.jpeg"/><Relationship Id="rId5" Type="http://schemas.openxmlformats.org/officeDocument/2006/relationships/image" Target="../media/image24.jpeg"/><Relationship Id="rId4" Type="http://schemas.openxmlformats.org/officeDocument/2006/relationships/image" Target="../media/image17.jpe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748" y="0"/>
            <a:ext cx="9124950" cy="1828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algn="ctr">
              <a:spcBef>
                <a:spcPct val="0"/>
              </a:spcBef>
            </a:pPr>
            <a:r>
              <a:rPr lang="en-US" sz="4400" b="1" spc="150" dirty="0" smtClean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UNIT </a:t>
            </a:r>
            <a:r>
              <a:rPr lang="en-US" sz="4400" b="1" spc="150" dirty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4400" b="1" spc="150" dirty="0" smtClean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MY NEIGHBOURHOOD</a:t>
            </a:r>
          </a:p>
          <a:p>
            <a:pPr marL="0" lvl="3" algn="ctr">
              <a:spcBef>
                <a:spcPct val="0"/>
              </a:spcBef>
            </a:pPr>
            <a:r>
              <a:rPr lang="en-GB" sz="3200" b="1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LESSON 2: A CLOSER LOOK 1</a:t>
            </a:r>
            <a:endParaRPr lang="en-US" sz="32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900" y="6331852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4F81BD">
                    <a:lumMod val="5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English 6</a:t>
            </a:r>
            <a:endParaRPr lang="en-GB" sz="2800" b="1" dirty="0">
              <a:solidFill>
                <a:srgbClr val="4F81BD">
                  <a:lumMod val="50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4272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79600" y="5032158"/>
            <a:ext cx="5448300" cy="965200"/>
          </a:xfrm>
          <a:prstGeom prst="roundRect">
            <a:avLst>
              <a:gd name="adj" fmla="val 28509"/>
            </a:avLst>
          </a:prstGeom>
          <a:solidFill>
            <a:srgbClr val="274F8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effectLst/>
              <a:ea typeface="Yu Mincho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01378" y="5230377"/>
            <a:ext cx="314270" cy="54852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I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529959" y="5225317"/>
            <a:ext cx="441965" cy="56370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R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6235" y="5227847"/>
            <a:ext cx="434871" cy="56370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P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29140" y="5253675"/>
            <a:ext cx="457927" cy="56370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A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35417" y="5230377"/>
            <a:ext cx="491624" cy="568762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O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541352" y="5230377"/>
            <a:ext cx="441966" cy="56370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R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01379" y="6144777"/>
            <a:ext cx="441965" cy="56370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R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657656" y="6144777"/>
            <a:ext cx="434871" cy="56370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P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306839" y="6144777"/>
            <a:ext cx="441965" cy="56370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R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29140" y="6144777"/>
            <a:ext cx="457927" cy="56370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A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963116" y="6144777"/>
            <a:ext cx="491624" cy="568762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O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669052" y="6144777"/>
            <a:ext cx="314270" cy="54852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I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57432" y="215900"/>
            <a:ext cx="3931920" cy="4572000"/>
          </a:xfrm>
          <a:prstGeom prst="roundRect">
            <a:avLst>
              <a:gd name="adj" fmla="val 860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>
            <a:spLocks noChangeAspect="1"/>
          </p:cNvSpPr>
          <p:nvPr/>
        </p:nvSpPr>
        <p:spPr>
          <a:xfrm>
            <a:off x="2736070" y="295730"/>
            <a:ext cx="3774644" cy="4389120"/>
          </a:xfrm>
          <a:prstGeom prst="roundRect">
            <a:avLst>
              <a:gd name="adj" fmla="val 860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>
            <a:spLocks noChangeAspect="1"/>
          </p:cNvSpPr>
          <p:nvPr/>
        </p:nvSpPr>
        <p:spPr>
          <a:xfrm>
            <a:off x="2814708" y="375560"/>
            <a:ext cx="3617368" cy="4206240"/>
          </a:xfrm>
          <a:prstGeom prst="roundRect">
            <a:avLst>
              <a:gd name="adj" fmla="val 860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7724633" y="5997884"/>
            <a:ext cx="914400" cy="457200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NEXT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Hint"/>
          <p:cNvSpPr/>
          <p:nvPr/>
        </p:nvSpPr>
        <p:spPr>
          <a:xfrm>
            <a:off x="684663" y="375560"/>
            <a:ext cx="914400" cy="4572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Hint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890" y="1475157"/>
            <a:ext cx="3474720" cy="2324201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6197631" y="5230377"/>
            <a:ext cx="408268" cy="55864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T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197631" y="6144777"/>
            <a:ext cx="408268" cy="55864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T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35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10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3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79600" y="5032158"/>
            <a:ext cx="5448300" cy="965200"/>
          </a:xfrm>
          <a:prstGeom prst="roundRect">
            <a:avLst>
              <a:gd name="adj" fmla="val 28509"/>
            </a:avLst>
          </a:prstGeom>
          <a:solidFill>
            <a:srgbClr val="274F8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effectLst/>
              <a:ea typeface="Yu Mincho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749899" y="5230377"/>
            <a:ext cx="491624" cy="568762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O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501757" y="5225317"/>
            <a:ext cx="427777" cy="55864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S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9768" y="5227847"/>
            <a:ext cx="434871" cy="56370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P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01588" y="5230377"/>
            <a:ext cx="488077" cy="568762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H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84873" y="5230377"/>
            <a:ext cx="314270" cy="54852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I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459377" y="5230377"/>
            <a:ext cx="408267" cy="55864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T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726337" y="6144777"/>
            <a:ext cx="434871" cy="56370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P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28030" y="6144777"/>
            <a:ext cx="491624" cy="568762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O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186476" y="6144777"/>
            <a:ext cx="314270" cy="54852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I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001588" y="6144777"/>
            <a:ext cx="457927" cy="56370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A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767568" y="6144777"/>
            <a:ext cx="381665" cy="55864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L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16055" y="6144777"/>
            <a:ext cx="408268" cy="55864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T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657432" y="215900"/>
            <a:ext cx="3931920" cy="4572000"/>
          </a:xfrm>
          <a:prstGeom prst="roundRect">
            <a:avLst>
              <a:gd name="adj" fmla="val 860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>
            <a:spLocks noChangeAspect="1"/>
          </p:cNvSpPr>
          <p:nvPr/>
        </p:nvSpPr>
        <p:spPr>
          <a:xfrm>
            <a:off x="2736070" y="295730"/>
            <a:ext cx="3774644" cy="4389120"/>
          </a:xfrm>
          <a:prstGeom prst="roundRect">
            <a:avLst>
              <a:gd name="adj" fmla="val 860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>
            <a:spLocks noChangeAspect="1"/>
          </p:cNvSpPr>
          <p:nvPr/>
        </p:nvSpPr>
        <p:spPr>
          <a:xfrm>
            <a:off x="2814708" y="375560"/>
            <a:ext cx="3617368" cy="4206240"/>
          </a:xfrm>
          <a:prstGeom prst="roundRect">
            <a:avLst>
              <a:gd name="adj" fmla="val 860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7724633" y="5997884"/>
            <a:ext cx="914400" cy="457200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NEXT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Hint"/>
          <p:cNvSpPr/>
          <p:nvPr/>
        </p:nvSpPr>
        <p:spPr>
          <a:xfrm>
            <a:off x="684663" y="375560"/>
            <a:ext cx="914400" cy="4572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Hint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731" y="828597"/>
            <a:ext cx="3474720" cy="3327556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6127878" y="5240498"/>
            <a:ext cx="457927" cy="56370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A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846041" y="5240498"/>
            <a:ext cx="379892" cy="55864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L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091145" y="6134657"/>
            <a:ext cx="488077" cy="568762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H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846041" y="6134657"/>
            <a:ext cx="427778" cy="55864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S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11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75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10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79600" y="5032158"/>
            <a:ext cx="5448300" cy="965200"/>
          </a:xfrm>
          <a:prstGeom prst="roundRect">
            <a:avLst>
              <a:gd name="adj" fmla="val 28509"/>
            </a:avLst>
          </a:prstGeom>
          <a:solidFill>
            <a:srgbClr val="274F8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effectLst/>
              <a:ea typeface="Yu Mincho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90996" y="5230377"/>
            <a:ext cx="491624" cy="568762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O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28289" y="5225317"/>
            <a:ext cx="488077" cy="568762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O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62035" y="5227847"/>
            <a:ext cx="454380" cy="56370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K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01588" y="5230377"/>
            <a:ext cx="443739" cy="56370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B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462084" y="5230377"/>
            <a:ext cx="427777" cy="55864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S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035530" y="5230377"/>
            <a:ext cx="408267" cy="55864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T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98663" y="6144777"/>
            <a:ext cx="408268" cy="55864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T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146079" y="6144777"/>
            <a:ext cx="491624" cy="568762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O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76851" y="6144777"/>
            <a:ext cx="441965" cy="56370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B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001588" y="6144777"/>
            <a:ext cx="457927" cy="56370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R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357964" y="6144777"/>
            <a:ext cx="491624" cy="568762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O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988736" y="6144777"/>
            <a:ext cx="399400" cy="55864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E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57432" y="215900"/>
            <a:ext cx="3931920" cy="4572000"/>
          </a:xfrm>
          <a:prstGeom prst="roundRect">
            <a:avLst>
              <a:gd name="adj" fmla="val 860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>
            <a:spLocks noChangeAspect="1"/>
          </p:cNvSpPr>
          <p:nvPr/>
        </p:nvSpPr>
        <p:spPr>
          <a:xfrm>
            <a:off x="2736070" y="295730"/>
            <a:ext cx="3774644" cy="4389120"/>
          </a:xfrm>
          <a:prstGeom prst="roundRect">
            <a:avLst>
              <a:gd name="adj" fmla="val 860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>
            <a:spLocks noChangeAspect="1"/>
          </p:cNvSpPr>
          <p:nvPr/>
        </p:nvSpPr>
        <p:spPr>
          <a:xfrm>
            <a:off x="2814708" y="375560"/>
            <a:ext cx="3617368" cy="4206240"/>
          </a:xfrm>
          <a:prstGeom prst="roundRect">
            <a:avLst>
              <a:gd name="adj" fmla="val 860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7724633" y="5997884"/>
            <a:ext cx="914400" cy="457200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NEXT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Hint"/>
          <p:cNvSpPr/>
          <p:nvPr/>
        </p:nvSpPr>
        <p:spPr>
          <a:xfrm>
            <a:off x="684663" y="375560"/>
            <a:ext cx="914400" cy="4572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Hint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731" y="1055490"/>
            <a:ext cx="3474720" cy="287377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5589466" y="5230376"/>
            <a:ext cx="491624" cy="568762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O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226759" y="5232906"/>
            <a:ext cx="441965" cy="56370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R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826959" y="5232906"/>
            <a:ext cx="408267" cy="55864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E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527284" y="6144777"/>
            <a:ext cx="454380" cy="56370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K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120812" y="6144777"/>
            <a:ext cx="491624" cy="568762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O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751582" y="6144777"/>
            <a:ext cx="427777" cy="55864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S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95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75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10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79600" y="5032158"/>
            <a:ext cx="5448300" cy="965200"/>
          </a:xfrm>
          <a:prstGeom prst="roundRect">
            <a:avLst>
              <a:gd name="adj" fmla="val 28509"/>
            </a:avLst>
          </a:prstGeom>
          <a:solidFill>
            <a:srgbClr val="274F8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effectLst/>
              <a:ea typeface="Yu Mincho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490246" y="5230377"/>
            <a:ext cx="399400" cy="55864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E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989157" y="5225317"/>
            <a:ext cx="427777" cy="55864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.VnVogue" panose="020B7200000000000000" pitchFamily="34" charset="0"/>
              </a:rPr>
              <a:t>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516445" y="5227847"/>
            <a:ext cx="408268" cy="55864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T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46996" y="5230377"/>
            <a:ext cx="443739" cy="56370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R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24224" y="5230377"/>
            <a:ext cx="457927" cy="56370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A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81662" y="5230377"/>
            <a:ext cx="479210" cy="568762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U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486698" y="6144777"/>
            <a:ext cx="441965" cy="56370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R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882743" y="6144777"/>
            <a:ext cx="486304" cy="568762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N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63918" y="6144777"/>
            <a:ext cx="488077" cy="568762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U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946996" y="6144777"/>
            <a:ext cx="457927" cy="56370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A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933770" y="6144777"/>
            <a:ext cx="457927" cy="56370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A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515150" y="6144777"/>
            <a:ext cx="427777" cy="55864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S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57432" y="215900"/>
            <a:ext cx="3931920" cy="4572000"/>
          </a:xfrm>
          <a:prstGeom prst="roundRect">
            <a:avLst>
              <a:gd name="adj" fmla="val 860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>
            <a:spLocks noChangeAspect="1"/>
          </p:cNvSpPr>
          <p:nvPr/>
        </p:nvSpPr>
        <p:spPr>
          <a:xfrm>
            <a:off x="2736070" y="295730"/>
            <a:ext cx="3774644" cy="4389120"/>
          </a:xfrm>
          <a:prstGeom prst="roundRect">
            <a:avLst>
              <a:gd name="adj" fmla="val 860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>
            <a:spLocks noChangeAspect="1"/>
          </p:cNvSpPr>
          <p:nvPr/>
        </p:nvSpPr>
        <p:spPr>
          <a:xfrm>
            <a:off x="2814708" y="375560"/>
            <a:ext cx="3617368" cy="4206240"/>
          </a:xfrm>
          <a:prstGeom prst="roundRect">
            <a:avLst>
              <a:gd name="adj" fmla="val 860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7724633" y="5997884"/>
            <a:ext cx="914400" cy="457200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NEXT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Hint"/>
          <p:cNvSpPr/>
          <p:nvPr/>
        </p:nvSpPr>
        <p:spPr>
          <a:xfrm>
            <a:off x="684663" y="375560"/>
            <a:ext cx="914400" cy="4572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Hint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731" y="1452855"/>
            <a:ext cx="3474720" cy="207904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5160383" y="5230377"/>
            <a:ext cx="441965" cy="56370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R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687671" y="5230377"/>
            <a:ext cx="457927" cy="56370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A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195450" y="5230377"/>
            <a:ext cx="486304" cy="568762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N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788356" y="5230377"/>
            <a:ext cx="408267" cy="55864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T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080569" y="6144777"/>
            <a:ext cx="408268" cy="55864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T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561744" y="6144777"/>
            <a:ext cx="399400" cy="55864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E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131596" y="6144777"/>
            <a:ext cx="408268" cy="55864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T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705885" y="6144777"/>
            <a:ext cx="441965" cy="56370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R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39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5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5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10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28600" y="228600"/>
            <a:ext cx="8686800" cy="6400800"/>
          </a:xfrm>
          <a:prstGeom prst="roundRect">
            <a:avLst>
              <a:gd name="adj" fmla="val 7317"/>
            </a:avLst>
          </a:prstGeom>
          <a:solidFill>
            <a:sysClr val="window" lastClr="FFFFFF"/>
          </a:solidFill>
          <a:ln w="1905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19382" y="1014133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95CEC6C-6329-49E4-8FB7-15ED91CC34A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76" y="4499607"/>
            <a:ext cx="2953362" cy="2286000"/>
          </a:xfrm>
          <a:prstGeom prst="roundRect">
            <a:avLst/>
          </a:prstGeom>
        </p:spPr>
      </p:pic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2849367" y="4499607"/>
            <a:ext cx="3246380" cy="2286000"/>
            <a:chOff x="98989" y="1241497"/>
            <a:chExt cx="3257150" cy="217266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44" y="1302036"/>
              <a:ext cx="3168195" cy="2112129"/>
            </a:xfrm>
            <a:prstGeom prst="round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974966" y="2215946"/>
            <a:ext cx="2987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cs typeface="Times New Roman" pitchFamily="18" charset="0"/>
              </a:rPr>
              <a:t>‘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temple (n) </a:t>
            </a:r>
            <a:endParaRPr lang="en-US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2970413" y="4499607"/>
            <a:ext cx="3004288" cy="2286000"/>
            <a:chOff x="98989" y="1241497"/>
            <a:chExt cx="2933310" cy="2045797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00" y="1398142"/>
              <a:ext cx="2834199" cy="1889152"/>
            </a:xfrm>
            <a:prstGeom prst="roundRect">
              <a:avLst/>
            </a:prstGeom>
          </p:spPr>
        </p:pic>
        <p:sp>
          <p:nvSpPr>
            <p:cNvPr id="32" name="Oval 31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89" y="4499607"/>
            <a:ext cx="3330736" cy="2286000"/>
          </a:xfrm>
          <a:prstGeom prst="roundRect">
            <a:avLst/>
          </a:prstGeom>
        </p:spPr>
      </p:pic>
      <p:pic>
        <p:nvPicPr>
          <p:cNvPr id="35" name="Picture 34" descr="U4-L2-1-6-cradbzpzyggnfhrq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621" y="4499607"/>
            <a:ext cx="276187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9" descr="mien que.jp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443" y="4499607"/>
            <a:ext cx="265822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974966" y="820373"/>
            <a:ext cx="2987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square 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(n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)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4966" y="1285564"/>
            <a:ext cx="2987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ca</a:t>
            </a:r>
            <a:r>
              <a:rPr lang="en-US" sz="2400" b="1" dirty="0" err="1" smtClean="0">
                <a:solidFill>
                  <a:srgbClr val="FF0000"/>
                </a:solidFill>
                <a:cs typeface="Times New Roman" pitchFamily="18" charset="0"/>
              </a:rPr>
              <a:t>‘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thedral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(n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)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4966" y="1750755"/>
            <a:ext cx="2987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cs typeface="Times New Roman" pitchFamily="18" charset="0"/>
              </a:rPr>
              <a:t>‘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railway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sta</a:t>
            </a:r>
            <a:r>
              <a:rPr lang="en-US" sz="2400" b="1" dirty="0" err="1" smtClean="0">
                <a:solidFill>
                  <a:srgbClr val="FF0000"/>
                </a:solidFill>
                <a:cs typeface="Times New Roman" pitchFamily="18" charset="0"/>
              </a:rPr>
              <a:t>‘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tion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(n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)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74966" y="2681137"/>
            <a:ext cx="2987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cs typeface="Times New Roman" pitchFamily="18" charset="0"/>
              </a:rPr>
              <a:t>‘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crowded 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adj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)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74966" y="3146328"/>
            <a:ext cx="2987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cs typeface="Times New Roman" pitchFamily="18" charset="0"/>
              </a:rPr>
              <a:t>‘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peaceful 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adj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89200" y="3150793"/>
            <a:ext cx="2116400" cy="4572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thanh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bình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74966" y="3611519"/>
            <a:ext cx="2987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cs typeface="Times New Roman" pitchFamily="18" charset="0"/>
              </a:rPr>
              <a:t>‘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modern 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adj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) 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89200" y="3615984"/>
            <a:ext cx="2116400" cy="4572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hiện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đại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74966" y="4076707"/>
            <a:ext cx="2987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cs typeface="Times New Roman" pitchFamily="18" charset="0"/>
              </a:rPr>
              <a:t>‘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interesting (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adj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) 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89200" y="4081172"/>
            <a:ext cx="2116400" cy="4572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thú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vị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589200" y="824838"/>
            <a:ext cx="2116400" cy="4572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quảng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trường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589200" y="1290029"/>
            <a:ext cx="2116400" cy="4572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t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hánh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đường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589200" y="1755220"/>
            <a:ext cx="2116400" cy="4572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ga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xe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lửa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589200" y="2220411"/>
            <a:ext cx="2116400" cy="4572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gôi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đền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589200" y="2685602"/>
            <a:ext cx="2116400" cy="4572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đông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đúc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-1600200" y="51359"/>
            <a:ext cx="1447800" cy="691439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Arial"/>
              </a:rPr>
              <a:t>U4 L2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sz="4000" b="1" kern="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1" name="3 Imagen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51359"/>
            <a:ext cx="994747" cy="1005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- square_gb_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191" y="912053"/>
            <a:ext cx="365760" cy="365760"/>
          </a:xfrm>
          <a:prstGeom prst="rect">
            <a:avLst/>
          </a:prstGeom>
        </p:spPr>
      </p:pic>
      <p:pic>
        <p:nvPicPr>
          <p:cNvPr id="3" name="- cathedral_gb_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191" y="1376387"/>
            <a:ext cx="365760" cy="365760"/>
          </a:xfrm>
          <a:prstGeom prst="rect">
            <a:avLst/>
          </a:prstGeom>
        </p:spPr>
      </p:pic>
      <p:pic>
        <p:nvPicPr>
          <p:cNvPr id="4" name="- eg_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191" y="1840721"/>
            <a:ext cx="365760" cy="365760"/>
          </a:xfrm>
          <a:prstGeom prst="rect">
            <a:avLst/>
          </a:prstGeom>
        </p:spPr>
      </p:pic>
      <p:pic>
        <p:nvPicPr>
          <p:cNvPr id="5" name="- crowded_gb_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191" y="2769389"/>
            <a:ext cx="365760" cy="365760"/>
          </a:xfrm>
          <a:prstGeom prst="rect">
            <a:avLst/>
          </a:prstGeom>
        </p:spPr>
      </p:pic>
      <p:pic>
        <p:nvPicPr>
          <p:cNvPr id="6" name="- peaceful_gb_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191" y="3233723"/>
            <a:ext cx="365760" cy="365760"/>
          </a:xfrm>
          <a:prstGeom prst="rect">
            <a:avLst/>
          </a:prstGeom>
        </p:spPr>
      </p:pic>
      <p:pic>
        <p:nvPicPr>
          <p:cNvPr id="8" name="- modern_gb_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191" y="3698057"/>
            <a:ext cx="365760" cy="365760"/>
          </a:xfrm>
          <a:prstGeom prst="rect">
            <a:avLst/>
          </a:prstGeom>
        </p:spPr>
      </p:pic>
      <p:pic>
        <p:nvPicPr>
          <p:cNvPr id="12" name="- interesting_gb_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191" y="4162393"/>
            <a:ext cx="365760" cy="365760"/>
          </a:xfrm>
          <a:prstGeom prst="rect">
            <a:avLst/>
          </a:prstGeom>
        </p:spPr>
      </p:pic>
      <p:pic>
        <p:nvPicPr>
          <p:cNvPr id="13" name="- temple_gb_ (online-audio-converter.com)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191" y="2305055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6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1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1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1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5" dur="1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1" dur="8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7" dur="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3" dur="9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79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  <p:bldP spid="11" grpId="0"/>
      <p:bldP spid="37" grpId="0"/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856904" y="3078888"/>
            <a:ext cx="2468880" cy="5107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temple (n) </a:t>
            </a:r>
            <a:endParaRPr lang="en-US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56904" y="1258386"/>
            <a:ext cx="2468880" cy="5107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square 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(n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)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56903" y="1865220"/>
            <a:ext cx="2468880" cy="5107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cathedral 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(n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)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56904" y="2472054"/>
            <a:ext cx="2468880" cy="5107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railway 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station (n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)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56903" y="3685722"/>
            <a:ext cx="2468880" cy="5107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crowded 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adj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)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56904" y="4292556"/>
            <a:ext cx="2468880" cy="5107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peaceful 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adj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49154" y="4292556"/>
            <a:ext cx="2232646" cy="510778"/>
          </a:xfrm>
          <a:prstGeom prst="round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đông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đúc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56903" y="4899390"/>
            <a:ext cx="2468880" cy="5107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modern 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adj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) 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549154" y="3078888"/>
            <a:ext cx="2232646" cy="510778"/>
          </a:xfrm>
          <a:prstGeom prst="round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hiện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đại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56903" y="5506223"/>
            <a:ext cx="2468880" cy="5107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interesting(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adj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) 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49154" y="5506223"/>
            <a:ext cx="2232646" cy="510778"/>
          </a:xfrm>
          <a:prstGeom prst="round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thú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vị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49154" y="2472054"/>
            <a:ext cx="2232646" cy="510778"/>
          </a:xfrm>
          <a:prstGeom prst="round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quảng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trường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549154" y="3685722"/>
            <a:ext cx="2232646" cy="510778"/>
          </a:xfrm>
          <a:prstGeom prst="round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t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hánh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đường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49154" y="1258386"/>
            <a:ext cx="2232646" cy="510778"/>
          </a:xfrm>
          <a:prstGeom prst="round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nhà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ga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xe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lửa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549154" y="4899390"/>
            <a:ext cx="2232646" cy="510778"/>
          </a:xfrm>
          <a:prstGeom prst="round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cs typeface="Times New Roman" pitchFamily="18" charset="0"/>
              </a:rPr>
              <a:t>n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gôi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đền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549155" y="1865220"/>
            <a:ext cx="2232646" cy="510778"/>
          </a:xfrm>
          <a:prstGeom prst="round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thanh</a:t>
            </a:r>
            <a:r>
              <a:rPr lang="en-US" sz="24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cs typeface="Times New Roman" pitchFamily="18" charset="0"/>
              </a:rPr>
              <a:t>bình</a:t>
            </a:r>
            <a:endParaRPr lang="en-GB" sz="2400" dirty="0">
              <a:solidFill>
                <a:prstClr val="black"/>
              </a:solidFill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>
            <a:endCxn id="14" idx="1"/>
          </p:cNvCxnSpPr>
          <p:nvPr/>
        </p:nvCxnSpPr>
        <p:spPr>
          <a:xfrm>
            <a:off x="3325784" y="1513775"/>
            <a:ext cx="1223370" cy="1213668"/>
          </a:xfrm>
          <a:prstGeom prst="straightConnector1">
            <a:avLst/>
          </a:prstGeom>
          <a:ln w="38100">
            <a:solidFill>
              <a:srgbClr val="F1664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5" idx="3"/>
            <a:endCxn id="15" idx="1"/>
          </p:cNvCxnSpPr>
          <p:nvPr/>
        </p:nvCxnSpPr>
        <p:spPr>
          <a:xfrm>
            <a:off x="3325783" y="2120609"/>
            <a:ext cx="1223371" cy="1820502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6" idx="1"/>
          </p:cNvCxnSpPr>
          <p:nvPr/>
        </p:nvCxnSpPr>
        <p:spPr>
          <a:xfrm flipV="1">
            <a:off x="3325784" y="1513775"/>
            <a:ext cx="1223370" cy="1213668"/>
          </a:xfrm>
          <a:prstGeom prst="straightConnector1">
            <a:avLst/>
          </a:prstGeom>
          <a:ln w="38100">
            <a:solidFill>
              <a:srgbClr val="1D9E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" idx="3"/>
            <a:endCxn id="17" idx="1"/>
          </p:cNvCxnSpPr>
          <p:nvPr/>
        </p:nvCxnSpPr>
        <p:spPr>
          <a:xfrm>
            <a:off x="3325784" y="3334277"/>
            <a:ext cx="1223370" cy="182050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8" idx="3"/>
          </p:cNvCxnSpPr>
          <p:nvPr/>
        </p:nvCxnSpPr>
        <p:spPr>
          <a:xfrm flipV="1">
            <a:off x="3325784" y="2123721"/>
            <a:ext cx="1258506" cy="2424224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9" idx="1"/>
          </p:cNvCxnSpPr>
          <p:nvPr/>
        </p:nvCxnSpPr>
        <p:spPr>
          <a:xfrm>
            <a:off x="3312076" y="3941111"/>
            <a:ext cx="1237078" cy="606834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11" idx="1"/>
          </p:cNvCxnSpPr>
          <p:nvPr/>
        </p:nvCxnSpPr>
        <p:spPr>
          <a:xfrm flipV="1">
            <a:off x="3298449" y="3334277"/>
            <a:ext cx="1250705" cy="1871786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287563" y="5761612"/>
            <a:ext cx="1202648" cy="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742043" y="299884"/>
            <a:ext cx="3684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latin typeface="Forte" panose="03060902040502070203" pitchFamily="66" charset="0"/>
                <a:cs typeface="Times New Roman" pitchFamily="18" charset="0"/>
              </a:rPr>
              <a:t>MATCHING</a:t>
            </a:r>
            <a:endParaRPr lang="en-GB" sz="4000" b="1" dirty="0">
              <a:solidFill>
                <a:srgbClr val="00B050"/>
              </a:solidFill>
              <a:latin typeface="Forte" panose="03060902040502070203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05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6554" y="75040"/>
            <a:ext cx="755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places below with the pictures. Then listen, check and repeat the words.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8990" y="1241497"/>
            <a:ext cx="2802560" cy="1869436"/>
            <a:chOff x="98989" y="1241497"/>
            <a:chExt cx="3257150" cy="21726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44" y="1302036"/>
              <a:ext cx="3168195" cy="2112129"/>
            </a:xfrm>
            <a:prstGeom prst="round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357444" y="3858300"/>
            <a:ext cx="2474087" cy="2013332"/>
            <a:chOff x="98989" y="1241497"/>
            <a:chExt cx="2875396" cy="2339904"/>
          </a:xfrm>
        </p:grpSpPr>
        <p:grpSp>
          <p:nvGrpSpPr>
            <p:cNvPr id="29" name="Group 28"/>
            <p:cNvGrpSpPr/>
            <p:nvPr/>
          </p:nvGrpSpPr>
          <p:grpSpPr>
            <a:xfrm>
              <a:off x="200084" y="1360715"/>
              <a:ext cx="2774301" cy="2220686"/>
              <a:chOff x="1462289" y="1774371"/>
              <a:chExt cx="2257519" cy="1807029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90" y="1774372"/>
                <a:ext cx="2257518" cy="1506648"/>
              </a:xfrm>
              <a:prstGeom prst="roundRect">
                <a:avLst/>
              </a:prstGeom>
            </p:spPr>
          </p:pic>
        </p:grpSp>
        <p:sp>
          <p:nvSpPr>
            <p:cNvPr id="30" name="Oval 29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509325" y="3822753"/>
            <a:ext cx="2523918" cy="1760272"/>
            <a:chOff x="98989" y="1241497"/>
            <a:chExt cx="2933310" cy="2045797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00" y="1398142"/>
              <a:ext cx="2834199" cy="1889152"/>
            </a:xfrm>
            <a:prstGeom prst="round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d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45711" y="1141688"/>
            <a:ext cx="2723951" cy="1912048"/>
            <a:chOff x="-131558" y="1197453"/>
            <a:chExt cx="3165790" cy="222219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106" y="1352754"/>
              <a:ext cx="3100338" cy="2066891"/>
            </a:xfrm>
            <a:prstGeom prst="roundRect">
              <a:avLst/>
            </a:prstGeom>
          </p:spPr>
        </p:pic>
        <p:sp>
          <p:nvSpPr>
            <p:cNvPr id="40" name="Oval 39"/>
            <p:cNvSpPr/>
            <p:nvPr/>
          </p:nvSpPr>
          <p:spPr>
            <a:xfrm>
              <a:off x="-131558" y="1197453"/>
              <a:ext cx="414709" cy="41470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77404" y="3849808"/>
            <a:ext cx="2820735" cy="1745117"/>
            <a:chOff x="-2106" y="1241497"/>
            <a:chExt cx="3278271" cy="2028183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43" y="1366952"/>
              <a:ext cx="3208522" cy="1902728"/>
            </a:xfrm>
            <a:prstGeom prst="round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-2106" y="1241497"/>
              <a:ext cx="414710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c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596593" y="3267061"/>
            <a:ext cx="2317122" cy="430887"/>
            <a:chOff x="3233057" y="1679134"/>
            <a:chExt cx="2317122" cy="430887"/>
          </a:xfrm>
        </p:grpSpPr>
        <p:sp>
          <p:nvSpPr>
            <p:cNvPr id="59" name="Rounded Rectangle 58"/>
            <p:cNvSpPr/>
            <p:nvPr/>
          </p:nvSpPr>
          <p:spPr>
            <a:xfrm>
              <a:off x="3233057" y="1700906"/>
              <a:ext cx="223783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303810" y="1679134"/>
              <a:ext cx="22463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0070C0"/>
                  </a:solidFill>
                </a:rPr>
                <a:t>5. </a:t>
              </a:r>
              <a:r>
                <a:rPr lang="en-US" sz="2200"/>
                <a:t>railway station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89152" y="6343403"/>
            <a:ext cx="7565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Name some other places in your </a:t>
            </a:r>
            <a:r>
              <a:rPr lang="en-US" sz="2400" b="1" dirty="0" err="1">
                <a:solidFill>
                  <a:srgbClr val="FF0000"/>
                </a:solidFill>
              </a:rPr>
              <a:t>neighbourhood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" name="Bản sao của B1_24">
            <a:hlinkClick r:id="" action="ppaction://media"/>
            <a:extLst>
              <a:ext uri="{FF2B5EF4-FFF2-40B4-BE49-F238E27FC236}">
                <a16:creationId xmlns="" xmlns:a16="http://schemas.microsoft.com/office/drawing/2014/main" id="{286AC5F5-C51A-410E-95AB-90825D0C4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3573" y="552093"/>
            <a:ext cx="487363" cy="48736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22B3E2AA-DE4F-4163-9794-BB5CEDCAC015}"/>
              </a:ext>
            </a:extLst>
          </p:cNvPr>
          <p:cNvGrpSpPr/>
          <p:nvPr/>
        </p:nvGrpSpPr>
        <p:grpSpPr>
          <a:xfrm>
            <a:off x="866405" y="5747771"/>
            <a:ext cx="1515805" cy="430887"/>
            <a:chOff x="3233057" y="1679133"/>
            <a:chExt cx="1515805" cy="430887"/>
          </a:xfrm>
        </p:grpSpPr>
        <p:sp>
          <p:nvSpPr>
            <p:cNvPr id="44" name="Rounded Rectangle 7">
              <a:extLst>
                <a:ext uri="{FF2B5EF4-FFF2-40B4-BE49-F238E27FC236}">
                  <a16:creationId xmlns="" xmlns:a16="http://schemas.microsoft.com/office/drawing/2014/main" id="{5694488D-64B3-42DE-8D96-E92FEDF94D20}"/>
                </a:ext>
              </a:extLst>
            </p:cNvPr>
            <p:cNvSpPr/>
            <p:nvPr/>
          </p:nvSpPr>
          <p:spPr>
            <a:xfrm>
              <a:off x="3233057" y="1700904"/>
              <a:ext cx="1515805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="" xmlns:a16="http://schemas.microsoft.com/office/drawing/2014/main" id="{728DED9E-1CFC-4DF8-8FD8-75D90E5638F2}"/>
                </a:ext>
              </a:extLst>
            </p:cNvPr>
            <p:cNvSpPr txBox="1"/>
            <p:nvPr/>
          </p:nvSpPr>
          <p:spPr>
            <a:xfrm>
              <a:off x="3348832" y="1679133"/>
              <a:ext cx="12576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square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88074216-EAF6-44EC-A481-4CFEF1D52B6D}"/>
              </a:ext>
            </a:extLst>
          </p:cNvPr>
          <p:cNvGrpSpPr/>
          <p:nvPr/>
        </p:nvGrpSpPr>
        <p:grpSpPr>
          <a:xfrm>
            <a:off x="6905201" y="5734026"/>
            <a:ext cx="1785263" cy="430887"/>
            <a:chOff x="3233057" y="1679133"/>
            <a:chExt cx="1785263" cy="430887"/>
          </a:xfrm>
        </p:grpSpPr>
        <p:sp>
          <p:nvSpPr>
            <p:cNvPr id="62" name="Rounded Rectangle 49">
              <a:extLst>
                <a:ext uri="{FF2B5EF4-FFF2-40B4-BE49-F238E27FC236}">
                  <a16:creationId xmlns="" xmlns:a16="http://schemas.microsoft.com/office/drawing/2014/main" id="{7AAC20AD-F3A6-4885-90EF-28AD88416455}"/>
                </a:ext>
              </a:extLst>
            </p:cNvPr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08753045-9273-48E2-9E00-52CC0E2342FF}"/>
                </a:ext>
              </a:extLst>
            </p:cNvPr>
            <p:cNvSpPr txBox="1"/>
            <p:nvPr/>
          </p:nvSpPr>
          <p:spPr>
            <a:xfrm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art gallery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642E21D5-9A91-4E33-9ADF-69B4FA33773E}"/>
              </a:ext>
            </a:extLst>
          </p:cNvPr>
          <p:cNvGrpSpPr/>
          <p:nvPr/>
        </p:nvGrpSpPr>
        <p:grpSpPr>
          <a:xfrm>
            <a:off x="3908964" y="5751318"/>
            <a:ext cx="1813651" cy="430887"/>
            <a:chOff x="3233057" y="1679133"/>
            <a:chExt cx="1813651" cy="430887"/>
          </a:xfrm>
        </p:grpSpPr>
        <p:sp>
          <p:nvSpPr>
            <p:cNvPr id="65" name="Rounded Rectangle 52">
              <a:extLst>
                <a:ext uri="{FF2B5EF4-FFF2-40B4-BE49-F238E27FC236}">
                  <a16:creationId xmlns="" xmlns:a16="http://schemas.microsoft.com/office/drawing/2014/main" id="{B9163A09-382F-45C3-B59D-460A94F107BB}"/>
                </a:ext>
              </a:extLst>
            </p:cNvPr>
            <p:cNvSpPr/>
            <p:nvPr/>
          </p:nvSpPr>
          <p:spPr>
            <a:xfrm>
              <a:off x="3233057" y="1700906"/>
              <a:ext cx="1708311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949D1B41-5FAB-4431-8190-784EB2B7D479}"/>
                </a:ext>
              </a:extLst>
            </p:cNvPr>
            <p:cNvSpPr txBox="1"/>
            <p:nvPr/>
          </p:nvSpPr>
          <p:spPr>
            <a:xfrm>
              <a:off x="3303814" y="1679133"/>
              <a:ext cx="17428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 err="1"/>
                <a:t>catherdral</a:t>
              </a:r>
              <a:endParaRPr lang="en-US" sz="2200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C4DB64C9-3406-491F-BD56-16828DCD9909}"/>
              </a:ext>
            </a:extLst>
          </p:cNvPr>
          <p:cNvGrpSpPr/>
          <p:nvPr/>
        </p:nvGrpSpPr>
        <p:grpSpPr>
          <a:xfrm>
            <a:off x="899056" y="3273553"/>
            <a:ext cx="1344392" cy="430887"/>
            <a:chOff x="3233058" y="1679133"/>
            <a:chExt cx="1344392" cy="430887"/>
          </a:xfrm>
        </p:grpSpPr>
        <p:sp>
          <p:nvSpPr>
            <p:cNvPr id="68" name="Rounded Rectangle 55">
              <a:extLst>
                <a:ext uri="{FF2B5EF4-FFF2-40B4-BE49-F238E27FC236}">
                  <a16:creationId xmlns="" xmlns:a16="http://schemas.microsoft.com/office/drawing/2014/main" id="{9D01B27E-8A5B-4B37-ADCA-D21D733DEC18}"/>
                </a:ext>
              </a:extLst>
            </p:cNvPr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07CE02B6-40B7-4925-81EC-7B836E885F6B}"/>
                </a:ext>
              </a:extLst>
            </p:cNvPr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4. </a:t>
              </a:r>
              <a:r>
                <a:rPr lang="en-US" sz="2200" dirty="0"/>
                <a:t>temple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86378203-204D-466F-8492-E2C6E8249667}"/>
              </a:ext>
            </a:extLst>
          </p:cNvPr>
          <p:cNvGrpSpPr/>
          <p:nvPr/>
        </p:nvGrpSpPr>
        <p:grpSpPr>
          <a:xfrm>
            <a:off x="6556147" y="3212370"/>
            <a:ext cx="2317122" cy="430887"/>
            <a:chOff x="3233057" y="1679134"/>
            <a:chExt cx="2317122" cy="430887"/>
          </a:xfrm>
        </p:grpSpPr>
        <p:sp>
          <p:nvSpPr>
            <p:cNvPr id="71" name="Rounded Rectangle 58">
              <a:extLst>
                <a:ext uri="{FF2B5EF4-FFF2-40B4-BE49-F238E27FC236}">
                  <a16:creationId xmlns="" xmlns:a16="http://schemas.microsoft.com/office/drawing/2014/main" id="{6B69DB8B-214E-4F3A-88B3-970DFBD02B32}"/>
                </a:ext>
              </a:extLst>
            </p:cNvPr>
            <p:cNvSpPr/>
            <p:nvPr/>
          </p:nvSpPr>
          <p:spPr>
            <a:xfrm>
              <a:off x="3233057" y="1700906"/>
              <a:ext cx="223783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2755DB1E-0C88-4006-89D5-B128A74C039F}"/>
                </a:ext>
              </a:extLst>
            </p:cNvPr>
            <p:cNvSpPr txBox="1"/>
            <p:nvPr/>
          </p:nvSpPr>
          <p:spPr>
            <a:xfrm>
              <a:off x="3303810" y="1679134"/>
              <a:ext cx="22463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5. </a:t>
              </a:r>
              <a:r>
                <a:rPr lang="en-US" sz="2200" dirty="0"/>
                <a:t>railway station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903973" y="2494246"/>
            <a:ext cx="1344392" cy="430887"/>
            <a:chOff x="3233058" y="1679133"/>
            <a:chExt cx="1344392" cy="430887"/>
          </a:xfrm>
        </p:grpSpPr>
        <p:sp>
          <p:nvSpPr>
            <p:cNvPr id="56" name="Rounded Rectangle 55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4. </a:t>
              </a:r>
              <a:r>
                <a:rPr lang="en-US" sz="2200" dirty="0"/>
                <a:t>temple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972304" y="2486720"/>
            <a:ext cx="1813651" cy="430887"/>
            <a:chOff x="3233057" y="1679133"/>
            <a:chExt cx="1813651" cy="430887"/>
          </a:xfrm>
        </p:grpSpPr>
        <p:sp>
          <p:nvSpPr>
            <p:cNvPr id="53" name="Rounded Rectangle 52"/>
            <p:cNvSpPr/>
            <p:nvPr/>
          </p:nvSpPr>
          <p:spPr>
            <a:xfrm>
              <a:off x="3233057" y="1700906"/>
              <a:ext cx="1708311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03814" y="1679133"/>
              <a:ext cx="17428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 err="1"/>
                <a:t>catherdral</a:t>
              </a:r>
              <a:endParaRPr lang="en-US" sz="220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189464" y="1831876"/>
            <a:ext cx="1785263" cy="430887"/>
            <a:chOff x="3233057" y="1679133"/>
            <a:chExt cx="1785263" cy="430887"/>
          </a:xfrm>
        </p:grpSpPr>
        <p:sp>
          <p:nvSpPr>
            <p:cNvPr id="50" name="Rounded Rectangle 49"/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art gallery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761985" y="1231740"/>
            <a:ext cx="1515805" cy="430887"/>
            <a:chOff x="3233057" y="1679133"/>
            <a:chExt cx="1515805" cy="430887"/>
          </a:xfrm>
        </p:grpSpPr>
        <p:sp>
          <p:nvSpPr>
            <p:cNvPr id="8" name="Rounded Rectangle 7"/>
            <p:cNvSpPr/>
            <p:nvPr/>
          </p:nvSpPr>
          <p:spPr>
            <a:xfrm>
              <a:off x="3233057" y="1700904"/>
              <a:ext cx="1515805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58068" y="1679133"/>
              <a:ext cx="12576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square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F866D76E-726A-432D-95C4-4F08817E7BBB}"/>
              </a:ext>
            </a:extLst>
          </p:cNvPr>
          <p:cNvGrpSpPr/>
          <p:nvPr/>
        </p:nvGrpSpPr>
        <p:grpSpPr>
          <a:xfrm>
            <a:off x="1443084" y="1215042"/>
            <a:ext cx="2802560" cy="2462943"/>
            <a:chOff x="-918762" y="1753858"/>
            <a:chExt cx="2802560" cy="2462943"/>
          </a:xfrm>
        </p:grpSpPr>
        <p:grpSp>
          <p:nvGrpSpPr>
            <p:cNvPr id="73" name="Group 72">
              <a:extLst>
                <a:ext uri="{FF2B5EF4-FFF2-40B4-BE49-F238E27FC236}">
                  <a16:creationId xmlns="" xmlns:a16="http://schemas.microsoft.com/office/drawing/2014/main" id="{1A7D42C6-C5BA-48BC-A769-BE4BACE34ED8}"/>
                </a:ext>
              </a:extLst>
            </p:cNvPr>
            <p:cNvGrpSpPr/>
            <p:nvPr/>
          </p:nvGrpSpPr>
          <p:grpSpPr>
            <a:xfrm>
              <a:off x="-918762" y="1753858"/>
              <a:ext cx="2802560" cy="1869436"/>
              <a:chOff x="98989" y="1241497"/>
              <a:chExt cx="3257150" cy="2172668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="" xmlns:a16="http://schemas.microsoft.com/office/drawing/2014/main" id="{D67D3754-EC2C-4178-8A8D-40515B6D5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944" y="1302036"/>
                <a:ext cx="3168195" cy="2112129"/>
              </a:xfrm>
              <a:prstGeom prst="roundRect">
                <a:avLst/>
              </a:prstGeom>
            </p:spPr>
          </p:pic>
          <p:sp>
            <p:nvSpPr>
              <p:cNvPr id="75" name="Oval 74">
                <a:extLst>
                  <a:ext uri="{FF2B5EF4-FFF2-40B4-BE49-F238E27FC236}">
                    <a16:creationId xmlns="" xmlns:a16="http://schemas.microsoft.com/office/drawing/2014/main" id="{FA7B4F1A-B2A9-4CD6-9399-B2A46BA2BA2F}"/>
                  </a:ext>
                </a:extLst>
              </p:cNvPr>
              <p:cNvSpPr/>
              <p:nvPr/>
            </p:nvSpPr>
            <p:spPr>
              <a:xfrm>
                <a:off x="98989" y="1241497"/>
                <a:ext cx="414709" cy="41470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a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="" xmlns:a16="http://schemas.microsoft.com/office/drawing/2014/main" id="{DE4FCC30-CB8E-45CA-B89B-4DE570BF266A}"/>
                </a:ext>
              </a:extLst>
            </p:cNvPr>
            <p:cNvGrpSpPr/>
            <p:nvPr/>
          </p:nvGrpSpPr>
          <p:grpSpPr>
            <a:xfrm>
              <a:off x="-118696" y="3785914"/>
              <a:ext cx="1344392" cy="430887"/>
              <a:chOff x="3233058" y="1679133"/>
              <a:chExt cx="1344392" cy="430887"/>
            </a:xfrm>
          </p:grpSpPr>
          <p:sp>
            <p:nvSpPr>
              <p:cNvPr id="77" name="Rounded Rectangle 55">
                <a:extLst>
                  <a:ext uri="{FF2B5EF4-FFF2-40B4-BE49-F238E27FC236}">
                    <a16:creationId xmlns="" xmlns:a16="http://schemas.microsoft.com/office/drawing/2014/main" id="{E144EA8D-AF7E-4D36-8602-6B85FC41C221}"/>
                  </a:ext>
                </a:extLst>
              </p:cNvPr>
              <p:cNvSpPr/>
              <p:nvPr/>
            </p:nvSpPr>
            <p:spPr>
              <a:xfrm>
                <a:off x="3233058" y="1700905"/>
                <a:ext cx="1344392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="" xmlns:a16="http://schemas.microsoft.com/office/drawing/2014/main" id="{2D60B30F-1ED9-42C8-861E-AF3F849C4CD5}"/>
                  </a:ext>
                </a:extLst>
              </p:cNvPr>
              <p:cNvSpPr txBox="1"/>
              <p:nvPr/>
            </p:nvSpPr>
            <p:spPr>
              <a:xfrm>
                <a:off x="3303812" y="1679133"/>
                <a:ext cx="1273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4. </a:t>
                </a:r>
                <a:r>
                  <a:rPr lang="en-US" sz="2200" dirty="0"/>
                  <a:t>temple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AA2A7784-56BE-42B7-8854-0B81294B5F6E}"/>
              </a:ext>
            </a:extLst>
          </p:cNvPr>
          <p:cNvGrpSpPr/>
          <p:nvPr/>
        </p:nvGrpSpPr>
        <p:grpSpPr>
          <a:xfrm>
            <a:off x="4645940" y="1148815"/>
            <a:ext cx="2723951" cy="2501569"/>
            <a:chOff x="6272343" y="1557210"/>
            <a:chExt cx="2723951" cy="2501569"/>
          </a:xfrm>
        </p:grpSpPr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E587A3EE-CF2C-4066-82D7-C417BF0C6281}"/>
                </a:ext>
              </a:extLst>
            </p:cNvPr>
            <p:cNvGrpSpPr/>
            <p:nvPr/>
          </p:nvGrpSpPr>
          <p:grpSpPr>
            <a:xfrm>
              <a:off x="6272343" y="1557210"/>
              <a:ext cx="2723951" cy="1912048"/>
              <a:chOff x="-131558" y="1197453"/>
              <a:chExt cx="3165790" cy="2222192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="" xmlns:a16="http://schemas.microsoft.com/office/drawing/2014/main" id="{695CEC6C-6329-49E4-8FB7-15ED91CC3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6106" y="1352754"/>
                <a:ext cx="3100338" cy="2066891"/>
              </a:xfrm>
              <a:prstGeom prst="roundRect">
                <a:avLst/>
              </a:prstGeom>
            </p:spPr>
          </p:pic>
          <p:sp>
            <p:nvSpPr>
              <p:cNvPr id="81" name="Oval 80">
                <a:extLst>
                  <a:ext uri="{FF2B5EF4-FFF2-40B4-BE49-F238E27FC236}">
                    <a16:creationId xmlns="" xmlns:a16="http://schemas.microsoft.com/office/drawing/2014/main" id="{5FA4881F-7361-4EE8-9285-39B48A0282CA}"/>
                  </a:ext>
                </a:extLst>
              </p:cNvPr>
              <p:cNvSpPr/>
              <p:nvPr/>
            </p:nvSpPr>
            <p:spPr>
              <a:xfrm>
                <a:off x="-131558" y="1197453"/>
                <a:ext cx="414709" cy="41470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b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="" xmlns:a16="http://schemas.microsoft.com/office/drawing/2014/main" id="{9759EE30-E7CC-420A-9959-959E4DF249D5}"/>
                </a:ext>
              </a:extLst>
            </p:cNvPr>
            <p:cNvGrpSpPr/>
            <p:nvPr/>
          </p:nvGrpSpPr>
          <p:grpSpPr>
            <a:xfrm>
              <a:off x="6582779" y="3627892"/>
              <a:ext cx="2317122" cy="430887"/>
              <a:chOff x="3233057" y="1679134"/>
              <a:chExt cx="2317122" cy="430887"/>
            </a:xfrm>
          </p:grpSpPr>
          <p:sp>
            <p:nvSpPr>
              <p:cNvPr id="83" name="Rounded Rectangle 58">
                <a:extLst>
                  <a:ext uri="{FF2B5EF4-FFF2-40B4-BE49-F238E27FC236}">
                    <a16:creationId xmlns="" xmlns:a16="http://schemas.microsoft.com/office/drawing/2014/main" id="{4E1BBF4A-7509-40CF-8DE7-CB636DE05E3B}"/>
                  </a:ext>
                </a:extLst>
              </p:cNvPr>
              <p:cNvSpPr/>
              <p:nvPr/>
            </p:nvSpPr>
            <p:spPr>
              <a:xfrm>
                <a:off x="3233057" y="1700906"/>
                <a:ext cx="2237833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="" xmlns:a16="http://schemas.microsoft.com/office/drawing/2014/main" id="{1C10F1CD-1FBF-417F-80D5-1F6E462A1F30}"/>
                  </a:ext>
                </a:extLst>
              </p:cNvPr>
              <p:cNvSpPr txBox="1"/>
              <p:nvPr/>
            </p:nvSpPr>
            <p:spPr>
              <a:xfrm>
                <a:off x="3303810" y="1679134"/>
                <a:ext cx="224636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5. </a:t>
                </a:r>
                <a:r>
                  <a:rPr lang="en-US" sz="2200" dirty="0"/>
                  <a:t>railway station</a:t>
                </a:r>
              </a:p>
            </p:txBody>
          </p:sp>
        </p:grpSp>
      </p:grpSp>
      <p:sp>
        <p:nvSpPr>
          <p:cNvPr id="85" name="Rounded Rectangle 84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139 L -0.31823 0.658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4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139 L 0.40712 0.568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43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1.48148E-6 L 0.10226 0.4768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L -0.43802 0.11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10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1.11111E-6 L 0.3243 -0.0083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9 0.00231 L -0.17396 0.0002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3" y="-11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7 0.00231 L -0.17517 0.0016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-4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13 0.00555 L 0.1467 -0.0032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0" y="-44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209 -1.11111E-6 L 0.14705 -0.0034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2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0" y="267316"/>
            <a:ext cx="72879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where you live.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66800" y="1608147"/>
            <a:ext cx="2204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43446" y="2331774"/>
            <a:ext cx="6752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Is there a square in your </a:t>
            </a:r>
            <a:r>
              <a:rPr lang="en-US" sz="2800" dirty="0" err="1"/>
              <a:t>neighbourhood</a:t>
            </a:r>
            <a:r>
              <a:rPr lang="en-US" sz="28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Yes, there is. / No, these isn’t.</a:t>
            </a:r>
          </a:p>
        </p:txBody>
      </p:sp>
      <p:sp>
        <p:nvSpPr>
          <p:cNvPr id="9" name="Rounded Rectangle 8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66800" y="245517"/>
            <a:ext cx="7596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Ask and answer about your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neighbourhood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 You can use the adjectives below.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66800" y="1809173"/>
            <a:ext cx="7114804" cy="1101436"/>
            <a:chOff x="1184564" y="1631373"/>
            <a:chExt cx="7219207" cy="1101436"/>
          </a:xfrm>
        </p:grpSpPr>
        <p:sp>
          <p:nvSpPr>
            <p:cNvPr id="4" name="Rounded Rectangle 3"/>
            <p:cNvSpPr/>
            <p:nvPr/>
          </p:nvSpPr>
          <p:spPr>
            <a:xfrm>
              <a:off x="1184564" y="1631373"/>
              <a:ext cx="7219207" cy="11014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08018" y="1724891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noisy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08017" y="2169238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quiet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5258" y="1724891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busy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75257" y="2169238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crowded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42497" y="1724891"/>
              <a:ext cx="1253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modern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2496" y="2169238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boring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09737" y="1724891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peaceful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09736" y="2169238"/>
              <a:ext cx="1321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beautiful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057394" y="3367350"/>
            <a:ext cx="2204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34040" y="3900477"/>
            <a:ext cx="6752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Is your neighbourhood quiet?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Yes, it is. / No, it’s noisy.</a:t>
            </a:r>
          </a:p>
        </p:txBody>
      </p:sp>
      <p:sp>
        <p:nvSpPr>
          <p:cNvPr id="16" name="Rounded Rectangle 15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982" y="2324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67" y="319574"/>
            <a:ext cx="961782" cy="777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96008" y="1887128"/>
            <a:ext cx="7863840" cy="7315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Match the places below with the pictures. Then listen, check and repeat the words.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6008" y="2871639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where you live.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96008" y="5285462"/>
            <a:ext cx="7863840" cy="7315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 </a:t>
            </a:r>
          </a:p>
          <a:p>
            <a:pPr algn="just"/>
            <a:r>
              <a:rPr lang="en-US" sz="2000" b="1" dirty="0"/>
              <a:t>/ɪ/ and /i</a:t>
            </a:r>
            <a:r>
              <a:rPr lang="en-US" sz="2000" b="1" dirty="0" smtClean="0"/>
              <a:t>:/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8880" y="11109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8880" y="4509251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216404" y="4575042"/>
            <a:ext cx="25493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/ɪ/ and /i:/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96008" y="6269975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Listen and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the chant. Notice the sounds /ɪ/ and /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:/.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96008" y="3524740"/>
            <a:ext cx="7863840" cy="7315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Work in groups. Ask and answer about your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neighbourhood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 You can use the adjectives below.</a:t>
            </a: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715427" y="1977910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715427" y="2853745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715427" y="3592439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4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715427" y="5324280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4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715427" y="6272263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4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2" grpId="0"/>
      <p:bldP spid="19" grpId="0"/>
      <p:bldP spid="3" grpId="0"/>
      <p:bldP spid="21" grpId="0"/>
      <p:bldP spid="24" grpId="0"/>
      <p:bldP spid="12" grpId="0" animBg="1"/>
      <p:bldP spid="15" grpId="0" animBg="1"/>
      <p:bldP spid="17" grpId="0" animBg="1"/>
      <p:bldP spid="18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28600" y="228600"/>
            <a:ext cx="8686800" cy="6400800"/>
          </a:xfrm>
          <a:prstGeom prst="roundRect">
            <a:avLst>
              <a:gd name="adj" fmla="val 7317"/>
            </a:avLst>
          </a:prstGeom>
          <a:solidFill>
            <a:sysClr val="window" lastClr="FFFFFF"/>
          </a:solidFill>
          <a:ln w="1905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92538" y="1028621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/ɪ/ and /i:/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710680"/>
              </p:ext>
            </p:extLst>
          </p:nvPr>
        </p:nvGraphicFramePr>
        <p:xfrm>
          <a:off x="1523459" y="3547918"/>
          <a:ext cx="6083602" cy="304684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469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366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0449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/ɪ/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/i:/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42351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962396" y="1506682"/>
            <a:ext cx="7219207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19598" y="1600200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noisy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19597" y="2044547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clean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51490" y="1600200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cheap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86836" y="2044547"/>
            <a:ext cx="1596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exciting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54077" y="1600200"/>
            <a:ext cx="151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peaceful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09492" y="2044547"/>
            <a:ext cx="151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friendly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95204" y="1600200"/>
            <a:ext cx="173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21315" y="2044547"/>
            <a:ext cx="189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convenient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62396" y="2818248"/>
            <a:ext cx="7219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Now, in pairs put the words in the correct column.</a:t>
            </a:r>
          </a:p>
        </p:txBody>
      </p:sp>
      <p:pic>
        <p:nvPicPr>
          <p:cNvPr id="3" name="Bản sao của B1_25">
            <a:hlinkClick r:id="" action="ppaction://media"/>
            <a:extLst>
              <a:ext uri="{FF2B5EF4-FFF2-40B4-BE49-F238E27FC236}">
                <a16:creationId xmlns="" xmlns:a16="http://schemas.microsoft.com/office/drawing/2014/main" id="{C7AC0AF1-0455-4703-A875-39805EAF0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3118" y="1016881"/>
            <a:ext cx="487363" cy="4873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23F95274-D4C9-4461-A330-E71D3EA957C5}"/>
              </a:ext>
            </a:extLst>
          </p:cNvPr>
          <p:cNvSpPr txBox="1"/>
          <p:nvPr/>
        </p:nvSpPr>
        <p:spPr>
          <a:xfrm>
            <a:off x="1419598" y="1595223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noisy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2D5D6E5-2910-4F77-B199-C78D5D2A5F1E}"/>
              </a:ext>
            </a:extLst>
          </p:cNvPr>
          <p:cNvSpPr txBox="1"/>
          <p:nvPr/>
        </p:nvSpPr>
        <p:spPr>
          <a:xfrm>
            <a:off x="1419597" y="2039570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clean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E39698E-508E-45F4-9C0C-1B8A29E54C5A}"/>
              </a:ext>
            </a:extLst>
          </p:cNvPr>
          <p:cNvSpPr txBox="1"/>
          <p:nvPr/>
        </p:nvSpPr>
        <p:spPr>
          <a:xfrm>
            <a:off x="3051490" y="1595223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cheap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E72D8FF-2C4D-412F-9D2E-A92A64FDBD6A}"/>
              </a:ext>
            </a:extLst>
          </p:cNvPr>
          <p:cNvSpPr txBox="1"/>
          <p:nvPr/>
        </p:nvSpPr>
        <p:spPr>
          <a:xfrm>
            <a:off x="2986836" y="2039570"/>
            <a:ext cx="1596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exciting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D79F8D4-AF9D-4CB2-9383-E77A3DC9B619}"/>
              </a:ext>
            </a:extLst>
          </p:cNvPr>
          <p:cNvSpPr txBox="1"/>
          <p:nvPr/>
        </p:nvSpPr>
        <p:spPr>
          <a:xfrm>
            <a:off x="4554077" y="1595223"/>
            <a:ext cx="151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peaceful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6161C6AE-1F74-425A-953A-03CA9AE159FA}"/>
              </a:ext>
            </a:extLst>
          </p:cNvPr>
          <p:cNvSpPr txBox="1"/>
          <p:nvPr/>
        </p:nvSpPr>
        <p:spPr>
          <a:xfrm>
            <a:off x="4609492" y="2039570"/>
            <a:ext cx="151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friendly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9733DF5B-8A4D-4C49-9B14-BE5DF4B21D44}"/>
              </a:ext>
            </a:extLst>
          </p:cNvPr>
          <p:cNvSpPr txBox="1"/>
          <p:nvPr/>
        </p:nvSpPr>
        <p:spPr>
          <a:xfrm>
            <a:off x="6195204" y="1595223"/>
            <a:ext cx="173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21C27DAB-19AF-4E2A-A8B0-DC5A7DA55BEF}"/>
              </a:ext>
            </a:extLst>
          </p:cNvPr>
          <p:cNvSpPr txBox="1"/>
          <p:nvPr/>
        </p:nvSpPr>
        <p:spPr>
          <a:xfrm>
            <a:off x="6121315" y="2039570"/>
            <a:ext cx="189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convenient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D8BEB5A-2307-4D6F-A104-BCB8CF3BDB8D}"/>
              </a:ext>
            </a:extLst>
          </p:cNvPr>
          <p:cNvSpPr txBox="1"/>
          <p:nvPr/>
        </p:nvSpPr>
        <p:spPr>
          <a:xfrm>
            <a:off x="2516226" y="4246152"/>
            <a:ext cx="941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noisy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4623435A-38A9-481F-B7CB-8A6EA43FECDF}"/>
              </a:ext>
            </a:extLst>
          </p:cNvPr>
          <p:cNvSpPr txBox="1"/>
          <p:nvPr/>
        </p:nvSpPr>
        <p:spPr>
          <a:xfrm>
            <a:off x="5169753" y="4246152"/>
            <a:ext cx="1797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convenient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0ED81175-5882-4291-B140-4EE52CD86415}"/>
              </a:ext>
            </a:extLst>
          </p:cNvPr>
          <p:cNvSpPr txBox="1"/>
          <p:nvPr/>
        </p:nvSpPr>
        <p:spPr>
          <a:xfrm>
            <a:off x="5536166" y="4822430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cheap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F395BC97-E5B2-4827-8095-8CE436A6E786}"/>
              </a:ext>
            </a:extLst>
          </p:cNvPr>
          <p:cNvSpPr txBox="1"/>
          <p:nvPr/>
        </p:nvSpPr>
        <p:spPr>
          <a:xfrm>
            <a:off x="5406183" y="5420457"/>
            <a:ext cx="1430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peaceful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90509E44-FC93-4B2D-A239-0FD44574AF1C}"/>
              </a:ext>
            </a:extLst>
          </p:cNvPr>
          <p:cNvSpPr txBox="1"/>
          <p:nvPr/>
        </p:nvSpPr>
        <p:spPr>
          <a:xfrm>
            <a:off x="5636599" y="6018484"/>
            <a:ext cx="957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clean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714063A6-DAD6-433E-9494-168D52192D34}"/>
              </a:ext>
            </a:extLst>
          </p:cNvPr>
          <p:cNvSpPr txBox="1"/>
          <p:nvPr/>
        </p:nvSpPr>
        <p:spPr>
          <a:xfrm>
            <a:off x="2237485" y="4822430"/>
            <a:ext cx="1628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expensive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2BB17ADD-8D5D-48EC-B832-5370EDE94CEC}"/>
              </a:ext>
            </a:extLst>
          </p:cNvPr>
          <p:cNvSpPr txBox="1"/>
          <p:nvPr/>
        </p:nvSpPr>
        <p:spPr>
          <a:xfrm>
            <a:off x="2337812" y="5446986"/>
            <a:ext cx="1298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exciting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90B9D326-6848-41E0-ADFE-54E87C9C197C}"/>
              </a:ext>
            </a:extLst>
          </p:cNvPr>
          <p:cNvSpPr txBox="1"/>
          <p:nvPr/>
        </p:nvSpPr>
        <p:spPr>
          <a:xfrm>
            <a:off x="2401312" y="6018484"/>
            <a:ext cx="1300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friendly</a:t>
            </a:r>
          </a:p>
        </p:txBody>
      </p:sp>
      <p:sp>
        <p:nvSpPr>
          <p:cNvPr id="45" name="Rounded Rectangle 44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66801" y="292716"/>
            <a:ext cx="7886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 /ɪ/ and /</a:t>
            </a:r>
            <a:r>
              <a:rPr lang="en-US" sz="25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:/.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313 -1.85185E-6 L 0.11979 0.386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3.33333E-6 3.33333E-6 L -0.10348 0.3231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3.61111E-6 0.00139 L 0.27153 0.4715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104 -1.85185E-6 L 0.09271 0.5576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208 -1.85185E-6 L -0.4316 0.4701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84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1.38889E-6 3.33333E-6 L 0.46215 0.5800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8" y="2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417 3.33333E-6 L -0.07136 0.49699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5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0.00208 0.00277 L -0.24167 0.58055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25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250"/>
                            </p:stCondLst>
                            <p:childTnLst>
                              <p:par>
                                <p:cTn id="126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0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" grpId="0"/>
      <p:bldP spid="29" grpId="0"/>
      <p:bldP spid="29" grpId="3"/>
      <p:bldP spid="29" grpId="4"/>
      <p:bldP spid="30" grpId="0"/>
      <p:bldP spid="30" grpId="3"/>
      <p:bldP spid="30" grpId="4"/>
      <p:bldP spid="31" grpId="0"/>
      <p:bldP spid="31" grpId="3"/>
      <p:bldP spid="31" grpId="4"/>
      <p:bldP spid="32" grpId="0"/>
      <p:bldP spid="32" grpId="3"/>
      <p:bldP spid="32" grpId="4"/>
      <p:bldP spid="33" grpId="0"/>
      <p:bldP spid="33" grpId="3"/>
      <p:bldP spid="33" grpId="4"/>
      <p:bldP spid="34" grpId="0"/>
      <p:bldP spid="34" grpId="3"/>
      <p:bldP spid="34" grpId="4"/>
      <p:bldP spid="35" grpId="0"/>
      <p:bldP spid="35" grpId="3"/>
      <p:bldP spid="35" grpId="4"/>
      <p:bldP spid="36" grpId="0"/>
      <p:bldP spid="36" grpId="3"/>
      <p:bldP spid="36" grpId="4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14401" y="368490"/>
            <a:ext cx="1815152" cy="6252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66"/>
                </a:solidFill>
                <a:latin typeface="Zero Velocity BRK" pitchFamily="2" charset="0"/>
              </a:rPr>
              <a:t>GAME</a:t>
            </a:r>
            <a:endParaRPr lang="en-US" sz="2800" dirty="0">
              <a:solidFill>
                <a:srgbClr val="000066"/>
              </a:solidFill>
              <a:latin typeface="Zero Velocity BR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66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1060" y="1212029"/>
            <a:ext cx="2649166" cy="352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ular Callout 3"/>
          <p:cNvSpPr/>
          <p:nvPr/>
        </p:nvSpPr>
        <p:spPr>
          <a:xfrm>
            <a:off x="893928" y="1128889"/>
            <a:ext cx="5042848" cy="1200329"/>
          </a:xfrm>
          <a:prstGeom prst="wedgeRectCallout">
            <a:avLst>
              <a:gd name="adj1" fmla="val 58463"/>
              <a:gd name="adj2" fmla="val 52772"/>
            </a:avLst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</a:rPr>
              <a:t>He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 took a chilly dip six feet deep in the sea. </a:t>
            </a:r>
            <a:endParaRPr lang="en-US" sz="2400" dirty="0" smtClean="0">
              <a:solidFill>
                <a:srgbClr val="000000"/>
              </a:solidFill>
              <a:ea typeface="Times New Roman"/>
              <a:cs typeface="Times New Roman"/>
            </a:endParaRPr>
          </a:p>
          <a:p>
            <a:pPr marL="463550" indent="-463550"/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	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</a:rPr>
              <a:t>He says it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keeps him fit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</a:rPr>
              <a:t>.</a:t>
            </a:r>
            <a:endParaRPr lang="en-US" sz="2400" dirty="0"/>
          </a:p>
        </p:txBody>
      </p:sp>
      <p:sp>
        <p:nvSpPr>
          <p:cNvPr id="5" name="Rectangular Callout 4"/>
          <p:cNvSpPr/>
          <p:nvPr/>
        </p:nvSpPr>
        <p:spPr>
          <a:xfrm>
            <a:off x="893928" y="3439071"/>
            <a:ext cx="5042848" cy="1277850"/>
          </a:xfrm>
          <a:prstGeom prst="wedgeRectCallout">
            <a:avLst>
              <a:gd name="adj1" fmla="val 56839"/>
              <a:gd name="adj2" fmla="val -51698"/>
            </a:avLst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63550" indent="-463550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a typeface="Times New Roman"/>
              </a:rPr>
              <a:t>2. 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</a:rPr>
              <a:t>	He</a:t>
            </a:r>
            <a:r>
              <a:rPr lang="en-US" sz="2400" dirty="0">
                <a:solidFill>
                  <a:srgbClr val="000000"/>
                </a:solidFill>
                <a:ea typeface="Times New Roman"/>
              </a:rPr>
              <a:t> thinks he's slick in his sleek wheels meeting </a:t>
            </a:r>
            <a:r>
              <a:rPr lang="en-US" sz="2400" dirty="0" smtClean="0">
                <a:solidFill>
                  <a:srgbClr val="000000"/>
                </a:solidFill>
                <a:ea typeface="Times New Roman"/>
              </a:rPr>
              <a:t>and greeting </a:t>
            </a:r>
            <a:r>
              <a:rPr lang="en-US" sz="2400" dirty="0">
                <a:solidFill>
                  <a:srgbClr val="000000"/>
                </a:solidFill>
                <a:ea typeface="Times New Roman"/>
              </a:rPr>
              <a:t>the elite.</a:t>
            </a:r>
            <a:endParaRPr lang="en-US" sz="2400" dirty="0">
              <a:effectLst/>
              <a:latin typeface="Times New Roman"/>
              <a:ea typeface="Yu Mincho"/>
            </a:endParaRPr>
          </a:p>
        </p:txBody>
      </p:sp>
    </p:spTree>
    <p:extLst>
      <p:ext uri="{BB962C8B-B14F-4D97-AF65-F5344CB8AC3E}">
        <p14:creationId xmlns:p14="http://schemas.microsoft.com/office/powerpoint/2010/main" val="94352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71996" y="287716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</a:t>
            </a:r>
            <a:r>
              <a:rPr lang="en-US" sz="25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 chant. Notice the sounds /ɪ/ and /</a:t>
            </a:r>
            <a:r>
              <a:rPr lang="en-US" sz="25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:/.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76896" y="1298864"/>
            <a:ext cx="4790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MY NEIGHBOURHOOD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3462" y="1962245"/>
            <a:ext cx="4917898" cy="228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My city is very noisy.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There are lots of trees growing.  The people here are busy. 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It’s a lively place to live in.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26102" y="4313697"/>
            <a:ext cx="4917898" cy="228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My village is very pretty.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There are lots of places to see.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The people here are friendly. 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It’s a fantastic place to be.</a:t>
            </a:r>
          </a:p>
        </p:txBody>
      </p:sp>
      <p:pic>
        <p:nvPicPr>
          <p:cNvPr id="2" name="Bản sao của B1_26">
            <a:hlinkClick r:id="" action="ppaction://media"/>
            <a:extLst>
              <a:ext uri="{FF2B5EF4-FFF2-40B4-BE49-F238E27FC236}">
                <a16:creationId xmlns="" xmlns:a16="http://schemas.microsoft.com/office/drawing/2014/main" id="{4CEA8FBB-EAD3-4F9F-9E10-92D145F18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3187" y="749916"/>
            <a:ext cx="487363" cy="487363"/>
          </a:xfrm>
          <a:prstGeom prst="rect">
            <a:avLst/>
          </a:prstGeom>
        </p:spPr>
      </p:pic>
      <p:sp>
        <p:nvSpPr>
          <p:cNvPr id="12" name="Rounded Rectangle 11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b="1" dirty="0" smtClean="0">
                <a:solidFill>
                  <a:srgbClr val="C00000"/>
                </a:solidFill>
              </a:rPr>
              <a:t>Homework</a:t>
            </a:r>
            <a:endParaRPr lang="en-GB" b="1" i="0" u="none" strike="noStrike" baseline="0" dirty="0" smtClean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Learn vocabulary </a:t>
            </a:r>
            <a:r>
              <a:rPr lang="en-US" dirty="0"/>
              <a:t>and the </a:t>
            </a:r>
            <a:r>
              <a:rPr lang="en-US" dirty="0" smtClean="0"/>
              <a:t>structure by heart</a:t>
            </a:r>
            <a:r>
              <a:rPr lang="en-US" dirty="0"/>
              <a:t>. 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Do </a:t>
            </a:r>
            <a:r>
              <a:rPr lang="en-US" dirty="0"/>
              <a:t>exercise </a:t>
            </a:r>
            <a:r>
              <a:rPr lang="en-US" dirty="0" smtClean="0"/>
              <a:t>in </a:t>
            </a:r>
            <a:r>
              <a:rPr lang="en-US" dirty="0"/>
              <a:t>your work book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Prepare </a:t>
            </a:r>
            <a:r>
              <a:rPr lang="en-US" dirty="0"/>
              <a:t>the next </a:t>
            </a:r>
            <a:r>
              <a:rPr lang="en-US" dirty="0" smtClean="0"/>
              <a:t>lesson: </a:t>
            </a:r>
            <a:r>
              <a:rPr lang="en-US" dirty="0" smtClean="0">
                <a:solidFill>
                  <a:srgbClr val="C00000"/>
                </a:solidFill>
              </a:rPr>
              <a:t>A </a:t>
            </a:r>
            <a:r>
              <a:rPr lang="en-US" dirty="0">
                <a:solidFill>
                  <a:srgbClr val="C00000"/>
                </a:solidFill>
              </a:rPr>
              <a:t>closer </a:t>
            </a:r>
            <a:r>
              <a:rPr lang="en-US">
                <a:solidFill>
                  <a:srgbClr val="C00000"/>
                </a:solidFill>
              </a:rPr>
              <a:t>look </a:t>
            </a:r>
            <a:r>
              <a:rPr lang="en-US" smtClean="0">
                <a:solidFill>
                  <a:srgbClr val="C00000"/>
                </a:solidFill>
              </a:rPr>
              <a:t>2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422" y="486228"/>
            <a:ext cx="9144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7302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82031" y="670677"/>
            <a:ext cx="7922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spc="50" dirty="0">
                <a:ln w="1905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Tifani Heavy" panose="020B7200000000000000" pitchFamily="34" charset="0"/>
              </a:rPr>
              <a:t>U</a:t>
            </a:r>
            <a:endParaRPr lang="en-US" sz="6000" dirty="0">
              <a:ln w="19050">
                <a:solidFill>
                  <a:schemeClr val="bg1"/>
                </a:solidFill>
              </a:ln>
              <a:latin typeface=".VnTifani Heavy" panose="020B72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15098" y="670677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spc="50" dirty="0">
                <a:ln w="19050">
                  <a:solidFill>
                    <a:schemeClr val="bg1"/>
                  </a:solidFill>
                </a:ln>
                <a:solidFill>
                  <a:srgbClr val="99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Tifani Heavy" panose="020B7200000000000000" pitchFamily="34" charset="0"/>
              </a:rPr>
              <a:t>M</a:t>
            </a:r>
            <a:endParaRPr lang="en-US" sz="6000" dirty="0">
              <a:ln w="19050">
                <a:solidFill>
                  <a:schemeClr val="bg1"/>
                </a:solidFill>
              </a:ln>
              <a:latin typeface=".VnTifani Heavy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10067" y="670677"/>
            <a:ext cx="8915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spc="5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Tifani Heavy" panose="020B7200000000000000" pitchFamily="34" charset="0"/>
              </a:rPr>
              <a:t>B</a:t>
            </a:r>
            <a:endParaRPr lang="en-US" sz="6000" dirty="0">
              <a:ln w="19050">
                <a:solidFill>
                  <a:schemeClr val="bg1"/>
                </a:solidFill>
              </a:ln>
              <a:latin typeface=".VnTifani Heavy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070" y="670677"/>
            <a:ext cx="7360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spc="50" dirty="0">
                <a:ln w="19050">
                  <a:solidFill>
                    <a:schemeClr val="bg1"/>
                  </a:solidFill>
                </a:ln>
                <a:gradFill>
                  <a:gsLst>
                    <a:gs pos="25000">
                      <a:srgbClr val="ED7D31">
                        <a:satMod val="155000"/>
                      </a:srgbClr>
                    </a:gs>
                    <a:gs pos="100000">
                      <a:srgbClr val="ED7D31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Tifani Heavy" panose="020B7200000000000000" pitchFamily="34" charset="0"/>
              </a:rPr>
              <a:t>J</a:t>
            </a:r>
            <a:endParaRPr lang="en-US" sz="6000" dirty="0">
              <a:ln w="19050">
                <a:solidFill>
                  <a:schemeClr val="bg1"/>
                </a:solidFill>
              </a:ln>
              <a:latin typeface=".VnTifani Heavy" panose="020B7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42520" y="670677"/>
            <a:ext cx="7601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spc="50" dirty="0">
                <a:ln w="19050">
                  <a:solidFill>
                    <a:schemeClr val="bg1"/>
                  </a:solidFill>
                </a:ln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Tifani Heavy" panose="020B7200000000000000" pitchFamily="34" charset="0"/>
              </a:rPr>
              <a:t>L</a:t>
            </a:r>
            <a:endParaRPr lang="en-US" sz="6000" dirty="0">
              <a:ln w="19050">
                <a:solidFill>
                  <a:schemeClr val="bg1"/>
                </a:solidFill>
              </a:ln>
              <a:latin typeface=".VnTifani Heavy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43528" y="670677"/>
            <a:ext cx="79220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000" b="1" spc="50" dirty="0">
                <a:ln w="19050">
                  <a:solidFill>
                    <a:schemeClr val="bg1"/>
                  </a:solidFill>
                </a:ln>
                <a:solidFill>
                  <a:srgbClr val="0033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Tifani Heavy" panose="020B7200000000000000" pitchFamily="34" charset="0"/>
              </a:rPr>
              <a:t>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15438" y="2886828"/>
            <a:ext cx="4315909" cy="2442316"/>
            <a:chOff x="2354757" y="2804941"/>
            <a:chExt cx="4315909" cy="244231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757" y="2804941"/>
              <a:ext cx="2405239" cy="241401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0926" y="2832333"/>
              <a:ext cx="2619740" cy="2414924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7724633" y="5997884"/>
            <a:ext cx="914400" cy="457200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PLAY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15888" y="1686340"/>
            <a:ext cx="2388358" cy="783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Forte" panose="03060902040502070203" pitchFamily="66" charset="0"/>
              </a:rPr>
              <a:t>Places</a:t>
            </a:r>
            <a:endParaRPr lang="en-US" sz="40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61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79600" y="5032158"/>
            <a:ext cx="5448300" cy="965200"/>
          </a:xfrm>
          <a:prstGeom prst="roundRect">
            <a:avLst>
              <a:gd name="adj" fmla="val 28509"/>
            </a:avLst>
          </a:prstGeom>
          <a:solidFill>
            <a:srgbClr val="274F8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effectLst/>
              <a:ea typeface="Yu Mincho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293543" y="5230377"/>
            <a:ext cx="457927" cy="56370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A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08123" y="5225317"/>
            <a:ext cx="441965" cy="56370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R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06741" y="5227847"/>
            <a:ext cx="454380" cy="56370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K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97380" y="5230377"/>
            <a:ext cx="539510" cy="573822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.VnVogue" panose="020B7200000000000000" pitchFamily="34" charset="0"/>
              </a:rPr>
              <a:t>M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717774" y="5230377"/>
            <a:ext cx="399400" cy="55864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E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73826" y="5230377"/>
            <a:ext cx="408268" cy="55864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T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80847" y="6144777"/>
            <a:ext cx="457927" cy="56370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A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88573" y="6144777"/>
            <a:ext cx="454380" cy="56370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K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92752" y="6144777"/>
            <a:ext cx="539510" cy="573822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M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422780" y="6144777"/>
            <a:ext cx="408268" cy="55864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T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682061" y="6144777"/>
            <a:ext cx="441965" cy="56370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R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473826" y="6144777"/>
            <a:ext cx="399400" cy="55864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657432" y="215900"/>
            <a:ext cx="3931920" cy="4572000"/>
          </a:xfrm>
          <a:prstGeom prst="roundRect">
            <a:avLst>
              <a:gd name="adj" fmla="val 860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>
            <a:spLocks noChangeAspect="1"/>
          </p:cNvSpPr>
          <p:nvPr/>
        </p:nvSpPr>
        <p:spPr>
          <a:xfrm>
            <a:off x="2736070" y="295730"/>
            <a:ext cx="3774644" cy="4389120"/>
          </a:xfrm>
          <a:prstGeom prst="roundRect">
            <a:avLst>
              <a:gd name="adj" fmla="val 860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>
            <a:spLocks noChangeAspect="1"/>
          </p:cNvSpPr>
          <p:nvPr/>
        </p:nvSpPr>
        <p:spPr>
          <a:xfrm>
            <a:off x="2814708" y="375560"/>
            <a:ext cx="3617368" cy="4206240"/>
          </a:xfrm>
          <a:prstGeom prst="roundRect">
            <a:avLst>
              <a:gd name="adj" fmla="val 860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7724633" y="5997884"/>
            <a:ext cx="914400" cy="457200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NEXT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Hint"/>
          <p:cNvSpPr/>
          <p:nvPr/>
        </p:nvSpPr>
        <p:spPr>
          <a:xfrm>
            <a:off x="684663" y="375560"/>
            <a:ext cx="914400" cy="4572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Hint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170" y="1154684"/>
            <a:ext cx="3474720" cy="26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5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10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79600" y="5032158"/>
            <a:ext cx="5448300" cy="965200"/>
          </a:xfrm>
          <a:prstGeom prst="roundRect">
            <a:avLst>
              <a:gd name="adj" fmla="val 28509"/>
            </a:avLst>
          </a:prstGeom>
          <a:solidFill>
            <a:srgbClr val="274F8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effectLst/>
              <a:ea typeface="Yu Mincho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293543" y="5230377"/>
            <a:ext cx="443739" cy="56370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.VnVogue" panose="020B7200000000000000" pitchFamily="34" charset="0"/>
              </a:rPr>
              <a:t>C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108123" y="5225317"/>
            <a:ext cx="488077" cy="568762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H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06741" y="5227847"/>
            <a:ext cx="491624" cy="568762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O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97380" y="5230377"/>
            <a:ext cx="427777" cy="55864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S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17774" y="5230377"/>
            <a:ext cx="491624" cy="568762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O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88014" y="5230377"/>
            <a:ext cx="379892" cy="55864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L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80847" y="6144777"/>
            <a:ext cx="427777" cy="55864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S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88573" y="6144777"/>
            <a:ext cx="381665" cy="55864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L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92752" y="6144777"/>
            <a:ext cx="488077" cy="568762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H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422780" y="6144777"/>
            <a:ext cx="491624" cy="568762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O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682061" y="6144777"/>
            <a:ext cx="491624" cy="568762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O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451657" y="6144777"/>
            <a:ext cx="443739" cy="56370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C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57432" y="215900"/>
            <a:ext cx="3931920" cy="4572000"/>
          </a:xfrm>
          <a:prstGeom prst="roundRect">
            <a:avLst>
              <a:gd name="adj" fmla="val 860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>
            <a:spLocks noChangeAspect="1"/>
          </p:cNvSpPr>
          <p:nvPr/>
        </p:nvSpPr>
        <p:spPr>
          <a:xfrm>
            <a:off x="2736070" y="295730"/>
            <a:ext cx="3774644" cy="4389120"/>
          </a:xfrm>
          <a:prstGeom prst="roundRect">
            <a:avLst>
              <a:gd name="adj" fmla="val 860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>
            <a:spLocks noChangeAspect="1"/>
          </p:cNvSpPr>
          <p:nvPr/>
        </p:nvSpPr>
        <p:spPr>
          <a:xfrm>
            <a:off x="2814708" y="375560"/>
            <a:ext cx="3617368" cy="4206240"/>
          </a:xfrm>
          <a:prstGeom prst="roundRect">
            <a:avLst>
              <a:gd name="adj" fmla="val 860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7724633" y="5997884"/>
            <a:ext cx="914400" cy="457200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NEXT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Hint"/>
          <p:cNvSpPr/>
          <p:nvPr/>
        </p:nvSpPr>
        <p:spPr>
          <a:xfrm>
            <a:off x="684663" y="375560"/>
            <a:ext cx="914400" cy="4572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Hint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442" y="1270341"/>
            <a:ext cx="3474720" cy="243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4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10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79600" y="5032158"/>
            <a:ext cx="5448300" cy="965200"/>
          </a:xfrm>
          <a:prstGeom prst="roundRect">
            <a:avLst>
              <a:gd name="adj" fmla="val 28509"/>
            </a:avLst>
          </a:prstGeom>
          <a:solidFill>
            <a:srgbClr val="274F8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effectLst/>
              <a:ea typeface="Yu Mincho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293543" y="5230377"/>
            <a:ext cx="314270" cy="54852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I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08123" y="5225317"/>
            <a:ext cx="488077" cy="568762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N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06741" y="5227847"/>
            <a:ext cx="399400" cy="55864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E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97380" y="5230377"/>
            <a:ext cx="443739" cy="56370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C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17774" y="5230377"/>
            <a:ext cx="539510" cy="573822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M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48997" y="5230377"/>
            <a:ext cx="457927" cy="56370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A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80847" y="6144777"/>
            <a:ext cx="314270" cy="54852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I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88573" y="6144777"/>
            <a:ext cx="399400" cy="55864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E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92752" y="6144777"/>
            <a:ext cx="488077" cy="568762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N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422780" y="6144777"/>
            <a:ext cx="457927" cy="56370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A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682061" y="6144777"/>
            <a:ext cx="443739" cy="56370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C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403772" y="6144777"/>
            <a:ext cx="539510" cy="573822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M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57432" y="215900"/>
            <a:ext cx="3931920" cy="4572000"/>
          </a:xfrm>
          <a:prstGeom prst="roundRect">
            <a:avLst>
              <a:gd name="adj" fmla="val 860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>
            <a:spLocks noChangeAspect="1"/>
          </p:cNvSpPr>
          <p:nvPr/>
        </p:nvSpPr>
        <p:spPr>
          <a:xfrm>
            <a:off x="2736070" y="295730"/>
            <a:ext cx="3774644" cy="4389120"/>
          </a:xfrm>
          <a:prstGeom prst="roundRect">
            <a:avLst>
              <a:gd name="adj" fmla="val 860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>
            <a:spLocks noChangeAspect="1"/>
          </p:cNvSpPr>
          <p:nvPr/>
        </p:nvSpPr>
        <p:spPr>
          <a:xfrm>
            <a:off x="2814708" y="375560"/>
            <a:ext cx="3617368" cy="4206240"/>
          </a:xfrm>
          <a:prstGeom prst="roundRect">
            <a:avLst>
              <a:gd name="adj" fmla="val 860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7724633" y="5997884"/>
            <a:ext cx="914400" cy="457200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NEXT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Hint"/>
          <p:cNvSpPr/>
          <p:nvPr/>
        </p:nvSpPr>
        <p:spPr>
          <a:xfrm>
            <a:off x="684663" y="375560"/>
            <a:ext cx="914400" cy="4572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Hint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460" y="1271849"/>
            <a:ext cx="3474720" cy="246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6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10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79600" y="5032158"/>
            <a:ext cx="5448300" cy="965200"/>
          </a:xfrm>
          <a:prstGeom prst="roundRect">
            <a:avLst>
              <a:gd name="adj" fmla="val 28509"/>
            </a:avLst>
          </a:prstGeom>
          <a:solidFill>
            <a:srgbClr val="274F8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effectLst/>
              <a:ea typeface="Yu Mincho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62295" y="5230377"/>
            <a:ext cx="457927" cy="56370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A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776875" y="5225317"/>
            <a:ext cx="488077" cy="568762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N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575493" y="5227847"/>
            <a:ext cx="454380" cy="56370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K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66132" y="5230377"/>
            <a:ext cx="441965" cy="56370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.VnVogue" panose="020B7200000000000000" pitchFamily="34" charset="0"/>
              </a:rPr>
              <a:t>B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849599" y="6144777"/>
            <a:ext cx="486304" cy="568762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N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657325" y="6144777"/>
            <a:ext cx="457927" cy="56370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A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461504" y="6144777"/>
            <a:ext cx="441965" cy="56370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B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091532" y="6144777"/>
            <a:ext cx="457927" cy="56370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K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57432" y="215900"/>
            <a:ext cx="3931920" cy="4572000"/>
          </a:xfrm>
          <a:prstGeom prst="roundRect">
            <a:avLst>
              <a:gd name="adj" fmla="val 860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>
            <a:spLocks noChangeAspect="1"/>
          </p:cNvSpPr>
          <p:nvPr/>
        </p:nvSpPr>
        <p:spPr>
          <a:xfrm>
            <a:off x="2736070" y="295730"/>
            <a:ext cx="3774644" cy="4389120"/>
          </a:xfrm>
          <a:prstGeom prst="roundRect">
            <a:avLst>
              <a:gd name="adj" fmla="val 860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>
            <a:spLocks noChangeAspect="1"/>
          </p:cNvSpPr>
          <p:nvPr/>
        </p:nvSpPr>
        <p:spPr>
          <a:xfrm>
            <a:off x="2814708" y="375560"/>
            <a:ext cx="3617368" cy="4206240"/>
          </a:xfrm>
          <a:prstGeom prst="roundRect">
            <a:avLst>
              <a:gd name="adj" fmla="val 860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7724633" y="5997884"/>
            <a:ext cx="914400" cy="457200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NEXT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Hint"/>
          <p:cNvSpPr/>
          <p:nvPr/>
        </p:nvSpPr>
        <p:spPr>
          <a:xfrm>
            <a:off x="684663" y="375560"/>
            <a:ext cx="914400" cy="4572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Hint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052" y="1016962"/>
            <a:ext cx="3474720" cy="296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79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79600" y="5032158"/>
            <a:ext cx="5448300" cy="965200"/>
          </a:xfrm>
          <a:prstGeom prst="roundRect">
            <a:avLst>
              <a:gd name="adj" fmla="val 28509"/>
            </a:avLst>
          </a:prstGeom>
          <a:solidFill>
            <a:srgbClr val="274F8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effectLst/>
              <a:ea typeface="Yu Mincho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293543" y="5230377"/>
            <a:ext cx="314270" cy="54852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I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08123" y="5225317"/>
            <a:ext cx="488077" cy="568762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N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06741" y="5227847"/>
            <a:ext cx="399400" cy="55864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E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97380" y="5230377"/>
            <a:ext cx="443739" cy="56370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C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17774" y="5230377"/>
            <a:ext cx="539510" cy="573822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M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48997" y="5230377"/>
            <a:ext cx="457927" cy="56370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A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80847" y="6144777"/>
            <a:ext cx="314270" cy="54852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I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88573" y="6144777"/>
            <a:ext cx="399400" cy="55864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E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92752" y="6144777"/>
            <a:ext cx="488077" cy="568762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N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422780" y="6144777"/>
            <a:ext cx="457927" cy="56370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A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682061" y="6144777"/>
            <a:ext cx="443739" cy="56370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C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403772" y="6144777"/>
            <a:ext cx="539510" cy="573822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M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57432" y="215900"/>
            <a:ext cx="3931920" cy="4572000"/>
          </a:xfrm>
          <a:prstGeom prst="roundRect">
            <a:avLst>
              <a:gd name="adj" fmla="val 860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>
            <a:spLocks noChangeAspect="1"/>
          </p:cNvSpPr>
          <p:nvPr/>
        </p:nvSpPr>
        <p:spPr>
          <a:xfrm>
            <a:off x="2736070" y="295730"/>
            <a:ext cx="3774644" cy="4389120"/>
          </a:xfrm>
          <a:prstGeom prst="roundRect">
            <a:avLst>
              <a:gd name="adj" fmla="val 860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>
            <a:spLocks noChangeAspect="1"/>
          </p:cNvSpPr>
          <p:nvPr/>
        </p:nvSpPr>
        <p:spPr>
          <a:xfrm>
            <a:off x="2814708" y="375560"/>
            <a:ext cx="3617368" cy="4206240"/>
          </a:xfrm>
          <a:prstGeom prst="roundRect">
            <a:avLst>
              <a:gd name="adj" fmla="val 860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7724633" y="5997884"/>
            <a:ext cx="914400" cy="457200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NEXT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Hint"/>
          <p:cNvSpPr/>
          <p:nvPr/>
        </p:nvSpPr>
        <p:spPr>
          <a:xfrm>
            <a:off x="684663" y="375560"/>
            <a:ext cx="914400" cy="4572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Hint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174" y="1278164"/>
            <a:ext cx="3474720" cy="240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1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10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79600" y="5032158"/>
            <a:ext cx="5448300" cy="965200"/>
          </a:xfrm>
          <a:prstGeom prst="roundRect">
            <a:avLst>
              <a:gd name="adj" fmla="val 28509"/>
            </a:avLst>
          </a:prstGeom>
          <a:solidFill>
            <a:srgbClr val="274F8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effectLst/>
              <a:ea typeface="Yu Mincho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293543" y="5230377"/>
            <a:ext cx="399400" cy="55864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E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08123" y="5225317"/>
            <a:ext cx="539510" cy="573822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M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06741" y="5227847"/>
            <a:ext cx="434871" cy="56370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P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397380" y="5230377"/>
            <a:ext cx="408268" cy="55864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T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17774" y="5230377"/>
            <a:ext cx="379892" cy="55864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L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78260" y="5230377"/>
            <a:ext cx="399400" cy="558641"/>
          </a:xfrm>
          <a:prstGeom prst="roundRect">
            <a:avLst/>
          </a:prstGeom>
          <a:solidFill>
            <a:srgbClr val="182A5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800" dirty="0" smtClean="0">
                <a:solidFill>
                  <a:schemeClr val="bg1"/>
                </a:solidFill>
                <a:latin typeface=".VnVogue" panose="020B7200000000000000" pitchFamily="34" charset="0"/>
              </a:rPr>
              <a:t>E</a:t>
            </a:r>
            <a:endParaRPr lang="en-US" sz="28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80847" y="6144777"/>
            <a:ext cx="399400" cy="55864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E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88573" y="6144777"/>
            <a:ext cx="408268" cy="55864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T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792752" y="6144777"/>
            <a:ext cx="539510" cy="573822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M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422780" y="6144777"/>
            <a:ext cx="434871" cy="56370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P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682061" y="6144777"/>
            <a:ext cx="381665" cy="55864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L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473827" y="6144777"/>
            <a:ext cx="399400" cy="558641"/>
          </a:xfrm>
          <a:prstGeom prst="roundRect">
            <a:avLst/>
          </a:prstGeom>
          <a:solidFill>
            <a:srgbClr val="B3B3B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.VnVogue" panose="020B7200000000000000" pitchFamily="34" charset="0"/>
              </a:rPr>
              <a:t>E</a:t>
            </a:r>
            <a:endParaRPr lang="en-US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.VnVogue" panose="020B7200000000000000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57432" y="215900"/>
            <a:ext cx="3931920" cy="4572000"/>
          </a:xfrm>
          <a:prstGeom prst="roundRect">
            <a:avLst>
              <a:gd name="adj" fmla="val 860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>
            <a:spLocks noChangeAspect="1"/>
          </p:cNvSpPr>
          <p:nvPr/>
        </p:nvSpPr>
        <p:spPr>
          <a:xfrm>
            <a:off x="2736070" y="295730"/>
            <a:ext cx="3774644" cy="4389120"/>
          </a:xfrm>
          <a:prstGeom prst="roundRect">
            <a:avLst>
              <a:gd name="adj" fmla="val 860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>
            <a:spLocks noChangeAspect="1"/>
          </p:cNvSpPr>
          <p:nvPr/>
        </p:nvSpPr>
        <p:spPr>
          <a:xfrm>
            <a:off x="2814708" y="375560"/>
            <a:ext cx="3617368" cy="4206240"/>
          </a:xfrm>
          <a:prstGeom prst="roundRect">
            <a:avLst>
              <a:gd name="adj" fmla="val 860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7724633" y="5997884"/>
            <a:ext cx="914400" cy="457200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NEXT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Hint"/>
          <p:cNvSpPr/>
          <p:nvPr/>
        </p:nvSpPr>
        <p:spPr>
          <a:xfrm>
            <a:off x="684663" y="375560"/>
            <a:ext cx="914400" cy="4572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Hint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174" y1="93913" x2="84022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52" y="1198880"/>
            <a:ext cx="3474720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1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10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1309</TotalTime>
  <Words>718</Words>
  <Application>Microsoft Office PowerPoint</Application>
  <PresentationFormat>On-screen Show (4:3)</PresentationFormat>
  <Paragraphs>307</Paragraphs>
  <Slides>25</Slides>
  <Notes>1</Notes>
  <HiddenSlides>0</HiddenSlides>
  <MMClips>11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Office Theme</vt:lpstr>
      <vt:lpstr>1_Office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HDC</cp:lastModifiedBy>
  <cp:revision>133</cp:revision>
  <dcterms:created xsi:type="dcterms:W3CDTF">2020-12-09T02:04:09Z</dcterms:created>
  <dcterms:modified xsi:type="dcterms:W3CDTF">2021-09-14T15:58:10Z</dcterms:modified>
</cp:coreProperties>
</file>