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79" r:id="rId3"/>
    <p:sldId id="283" r:id="rId4"/>
    <p:sldId id="276" r:id="rId5"/>
    <p:sldId id="298" r:id="rId6"/>
    <p:sldId id="351" r:id="rId7"/>
    <p:sldId id="327" r:id="rId8"/>
    <p:sldId id="356" r:id="rId9"/>
    <p:sldId id="352" r:id="rId10"/>
    <p:sldId id="314" r:id="rId11"/>
    <p:sldId id="33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702A"/>
    <a:srgbClr val="7192A9"/>
    <a:srgbClr val="EF4B66"/>
    <a:srgbClr val="AD4F0F"/>
    <a:srgbClr val="3B87CD"/>
    <a:srgbClr val="D36113"/>
    <a:srgbClr val="5DD2FF"/>
    <a:srgbClr val="00B0F0"/>
    <a:srgbClr val="1596F3"/>
    <a:srgbClr val="F79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8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-860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80945-BB74-47ED-919A-9C361166EB61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2FB90-C021-40C3-ACC1-60A35BBA1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5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2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99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25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790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93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72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98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215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31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494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8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0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2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4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7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1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8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30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80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6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4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26A92-8AAF-4BF0-85FE-B336BF0F8D2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7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20" name="Round Single Corner Rectangle 19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ound Single Corner Rectangle 21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ound Single Corner Rectangle 25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261781" y="112190"/>
            <a:ext cx="712319" cy="709214"/>
            <a:chOff x="2180974" y="148629"/>
            <a:chExt cx="712319" cy="709214"/>
          </a:xfrm>
        </p:grpSpPr>
        <p:sp>
          <p:nvSpPr>
            <p:cNvPr id="30" name="Oval 29"/>
            <p:cNvSpPr/>
            <p:nvPr/>
          </p:nvSpPr>
          <p:spPr>
            <a:xfrm>
              <a:off x="2180974" y="148629"/>
              <a:ext cx="712319" cy="709214"/>
            </a:xfrm>
            <a:prstGeom prst="ellipse">
              <a:avLst/>
            </a:prstGeom>
            <a:solidFill>
              <a:srgbClr val="E5A82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hord 30"/>
            <p:cNvSpPr/>
            <p:nvPr/>
          </p:nvSpPr>
          <p:spPr>
            <a:xfrm rot="4088942">
              <a:off x="2197459" y="160739"/>
              <a:ext cx="676824" cy="685834"/>
            </a:xfrm>
            <a:prstGeom prst="chord">
              <a:avLst>
                <a:gd name="adj1" fmla="val 2761841"/>
                <a:gd name="adj2" fmla="val 16200000"/>
              </a:avLst>
            </a:prstGeom>
            <a:solidFill>
              <a:srgbClr val="E07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928438" y="132929"/>
            <a:ext cx="12523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Unit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52247" y="169354"/>
            <a:ext cx="8300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LIFE IN THE COUNTRYSIDE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251660" y="67223"/>
            <a:ext cx="72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xmlns="" id="{96FECE1C-FDB7-AB12-DFBB-E550A39E79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0" b="17398"/>
          <a:stretch/>
        </p:blipFill>
        <p:spPr>
          <a:xfrm>
            <a:off x="2545003" y="2419967"/>
            <a:ext cx="7382599" cy="4325843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3927147" y="1726624"/>
            <a:ext cx="3948886" cy="625641"/>
          </a:xfrm>
          <a:prstGeom prst="roundRect">
            <a:avLst>
              <a:gd name="adj" fmla="val 42661"/>
            </a:avLst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051" y="1558228"/>
            <a:ext cx="964452" cy="91649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279234" y="1839293"/>
            <a:ext cx="3596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LESSON </a:t>
            </a:r>
            <a:r>
              <a:rPr lang="en-US" sz="2000" b="1" smtClean="0">
                <a:solidFill>
                  <a:schemeClr val="bg1"/>
                </a:solidFill>
              </a:rPr>
              <a:t>3: A CLOSER LOOK 2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2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19" name="Round Single Corner Rectangle 18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ound Single Corner Rectangle 19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ound Single Corner Rectangle 20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98137" y="1331912"/>
            <a:ext cx="2191474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Wrap-up</a:t>
            </a:r>
            <a:endParaRPr lang="en-US" sz="2400" b="1" dirty="0">
              <a:effectLst>
                <a:glow rad="88900">
                  <a:schemeClr val="bg1"/>
                </a:glow>
              </a:effectLst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6198" y="1290971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8983" y="1188331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985D3B7-A40A-4421-9C5F-777653C71BC7}"/>
              </a:ext>
            </a:extLst>
          </p:cNvPr>
          <p:cNvSpPr txBox="1"/>
          <p:nvPr/>
        </p:nvSpPr>
        <p:spPr>
          <a:xfrm>
            <a:off x="919795" y="2141289"/>
            <a:ext cx="89363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What have we learnt in this lesson?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/>
              <a:t>How to use the comparative forms of adverbs</a:t>
            </a:r>
          </a:p>
        </p:txBody>
      </p:sp>
    </p:spTree>
    <p:extLst>
      <p:ext uri="{BB962C8B-B14F-4D97-AF65-F5344CB8AC3E}">
        <p14:creationId xmlns:p14="http://schemas.microsoft.com/office/powerpoint/2010/main" val="227572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19" name="Round Single Corner Rectangle 18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ound Single Corner Rectangle 19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ound Single Corner Rectangle 20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94189" y="1331913"/>
            <a:ext cx="10815315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Homework</a:t>
            </a:r>
            <a:endParaRPr lang="en-US" sz="2400" b="1" dirty="0">
              <a:effectLst>
                <a:glow rad="88900">
                  <a:schemeClr val="bg1"/>
                </a:glow>
              </a:effectLst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6198" y="1290971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6603" y="1195393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49944" y="2038651"/>
            <a:ext cx="5882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/>
              <a:t>Do exercises in the workbook.</a:t>
            </a:r>
            <a:endParaRPr lang="en-US" sz="32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640" y="2430333"/>
            <a:ext cx="3549868" cy="354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5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33" name="Round Single Corner Rectangle 32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ound Single Corner Rectangle 33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 Single Corner Rectangle 34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xmlns="" id="{18AC8E79-ECD6-4F34-BE5A-9F5E850E85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083306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D2BE1BB-2AB2-4D7E-9E27-8D245181B5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083306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22A1615C-2156-4B15-BF3E-39794B3790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1280997"/>
            <a:ext cx="5378624" cy="6402614"/>
            <a:chOff x="-19221" y="197691"/>
            <a:chExt cx="5378624" cy="6402614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D0AAA4B8-4E08-4663-9835-BA403F0061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B4869D1-3E13-4881-A292-2F38ECC07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3FEDB7CE-BB3D-4A0D-A73F-3117044F32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A6E0C6E1-7FBF-471E-849C-A54AF1D41F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B2BFAA38-D910-41AD-BBED-0608E4AE71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19220" y="197691"/>
              <a:ext cx="5378623" cy="6402614"/>
            </a:xfrm>
            <a:custGeom>
              <a:avLst/>
              <a:gdLst>
                <a:gd name="connsiteX0" fmla="*/ 2220349 w 5378623"/>
                <a:gd name="connsiteY0" fmla="*/ 67 h 6402614"/>
                <a:gd name="connsiteX1" fmla="*/ 3018161 w 5378623"/>
                <a:gd name="connsiteY1" fmla="*/ 108191 h 6402614"/>
                <a:gd name="connsiteX2" fmla="*/ 5265831 w 5378623"/>
                <a:gd name="connsiteY2" fmla="*/ 4066338 h 6402614"/>
                <a:gd name="connsiteX3" fmla="*/ 2912752 w 5378623"/>
                <a:gd name="connsiteY3" fmla="*/ 6386691 h 6402614"/>
                <a:gd name="connsiteX4" fmla="*/ 2840648 w 5378623"/>
                <a:gd name="connsiteY4" fmla="*/ 6402614 h 6402614"/>
                <a:gd name="connsiteX5" fmla="*/ 1474249 w 5378623"/>
                <a:gd name="connsiteY5" fmla="*/ 6402614 h 6402614"/>
                <a:gd name="connsiteX6" fmla="*/ 1340218 w 5378623"/>
                <a:gd name="connsiteY6" fmla="*/ 6370360 h 6402614"/>
                <a:gd name="connsiteX7" fmla="*/ 204687 w 5378623"/>
                <a:gd name="connsiteY7" fmla="*/ 5802379 h 6402614"/>
                <a:gd name="connsiteX8" fmla="*/ 0 w 5378623"/>
                <a:gd name="connsiteY8" fmla="*/ 5624181 h 6402614"/>
                <a:gd name="connsiteX9" fmla="*/ 0 w 5378623"/>
                <a:gd name="connsiteY9" fmla="*/ 5197118 h 6402614"/>
                <a:gd name="connsiteX10" fmla="*/ 120950 w 5378623"/>
                <a:gd name="connsiteY10" fmla="*/ 5327736 h 6402614"/>
                <a:gd name="connsiteX11" fmla="*/ 553277 w 5378623"/>
                <a:gd name="connsiteY11" fmla="*/ 5674143 h 6402614"/>
                <a:gd name="connsiteX12" fmla="*/ 1048951 w 5378623"/>
                <a:gd name="connsiteY12" fmla="*/ 5913372 h 6402614"/>
                <a:gd name="connsiteX13" fmla="*/ 1114406 w 5378623"/>
                <a:gd name="connsiteY13" fmla="*/ 5935664 h 6402614"/>
                <a:gd name="connsiteX14" fmla="*/ 1180375 w 5378623"/>
                <a:gd name="connsiteY14" fmla="*/ 5956470 h 6402614"/>
                <a:gd name="connsiteX15" fmla="*/ 1247107 w 5378623"/>
                <a:gd name="connsiteY15" fmla="*/ 5975278 h 6402614"/>
                <a:gd name="connsiteX16" fmla="*/ 1313053 w 5378623"/>
                <a:gd name="connsiteY16" fmla="*/ 5991905 h 6402614"/>
                <a:gd name="connsiteX17" fmla="*/ 1578771 w 5378623"/>
                <a:gd name="connsiteY17" fmla="*/ 6035400 h 6402614"/>
                <a:gd name="connsiteX18" fmla="*/ 2116969 w 5378623"/>
                <a:gd name="connsiteY18" fmla="*/ 6005033 h 6402614"/>
                <a:gd name="connsiteX19" fmla="*/ 2648341 w 5378623"/>
                <a:gd name="connsiteY19" fmla="*/ 5837212 h 6402614"/>
                <a:gd name="connsiteX20" fmla="*/ 3166862 w 5378623"/>
                <a:gd name="connsiteY20" fmla="*/ 5582136 h 6402614"/>
                <a:gd name="connsiteX21" fmla="*/ 3295551 w 5378623"/>
                <a:gd name="connsiteY21" fmla="*/ 5510900 h 6402614"/>
                <a:gd name="connsiteX22" fmla="*/ 3426292 w 5378623"/>
                <a:gd name="connsiteY22" fmla="*/ 5437546 h 6402614"/>
                <a:gd name="connsiteX23" fmla="*/ 3693498 w 5378623"/>
                <a:gd name="connsiteY23" fmla="*/ 5296779 h 6402614"/>
                <a:gd name="connsiteX24" fmla="*/ 3957511 w 5378623"/>
                <a:gd name="connsiteY24" fmla="*/ 5162806 h 6402614"/>
                <a:gd name="connsiteX25" fmla="*/ 4212170 w 5378623"/>
                <a:gd name="connsiteY25" fmla="*/ 5024936 h 6402614"/>
                <a:gd name="connsiteX26" fmla="*/ 4449651 w 5378623"/>
                <a:gd name="connsiteY26" fmla="*/ 4870986 h 6402614"/>
                <a:gd name="connsiteX27" fmla="*/ 4659728 w 5378623"/>
                <a:gd name="connsiteY27" fmla="*/ 4689640 h 6402614"/>
                <a:gd name="connsiteX28" fmla="*/ 4830457 w 5378623"/>
                <a:gd name="connsiteY28" fmla="*/ 4472596 h 6402614"/>
                <a:gd name="connsiteX29" fmla="*/ 4955705 w 5378623"/>
                <a:gd name="connsiteY29" fmla="*/ 4222268 h 6402614"/>
                <a:gd name="connsiteX30" fmla="*/ 4968352 w 5378623"/>
                <a:gd name="connsiteY30" fmla="*/ 4189141 h 6402614"/>
                <a:gd name="connsiteX31" fmla="*/ 4979564 w 5378623"/>
                <a:gd name="connsiteY31" fmla="*/ 4155400 h 6402614"/>
                <a:gd name="connsiteX32" fmla="*/ 4990913 w 5378623"/>
                <a:gd name="connsiteY32" fmla="*/ 4121577 h 6402614"/>
                <a:gd name="connsiteX33" fmla="*/ 5000865 w 5378623"/>
                <a:gd name="connsiteY33" fmla="*/ 4086570 h 6402614"/>
                <a:gd name="connsiteX34" fmla="*/ 5020612 w 5378623"/>
                <a:gd name="connsiteY34" fmla="*/ 4016281 h 6402614"/>
                <a:gd name="connsiteX35" fmla="*/ 5030486 w 5378623"/>
                <a:gd name="connsiteY35" fmla="*/ 3981137 h 6402614"/>
                <a:gd name="connsiteX36" fmla="*/ 5035423 w 5378623"/>
                <a:gd name="connsiteY36" fmla="*/ 3963565 h 6402614"/>
                <a:gd name="connsiteX37" fmla="*/ 5039507 w 5378623"/>
                <a:gd name="connsiteY37" fmla="*/ 3945765 h 6402614"/>
                <a:gd name="connsiteX38" fmla="*/ 5071597 w 5378623"/>
                <a:gd name="connsiteY38" fmla="*/ 3802972 h 6402614"/>
                <a:gd name="connsiteX39" fmla="*/ 5096108 w 5378623"/>
                <a:gd name="connsiteY39" fmla="*/ 3658610 h 6402614"/>
                <a:gd name="connsiteX40" fmla="*/ 5113299 w 5378623"/>
                <a:gd name="connsiteY40" fmla="*/ 3512985 h 6402614"/>
                <a:gd name="connsiteX41" fmla="*/ 5115328 w 5378623"/>
                <a:gd name="connsiteY41" fmla="*/ 3494749 h 6402614"/>
                <a:gd name="connsiteX42" fmla="*/ 5116446 w 5378623"/>
                <a:gd name="connsiteY42" fmla="*/ 3476502 h 6402614"/>
                <a:gd name="connsiteX43" fmla="*/ 5118711 w 5378623"/>
                <a:gd name="connsiteY43" fmla="*/ 3439898 h 6402614"/>
                <a:gd name="connsiteX44" fmla="*/ 5123270 w 5378623"/>
                <a:gd name="connsiteY44" fmla="*/ 3366583 h 6402614"/>
                <a:gd name="connsiteX45" fmla="*/ 5121172 w 5378623"/>
                <a:gd name="connsiteY45" fmla="*/ 3072860 h 6402614"/>
                <a:gd name="connsiteX46" fmla="*/ 5119473 w 5378623"/>
                <a:gd name="connsiteY46" fmla="*/ 3036121 h 6402614"/>
                <a:gd name="connsiteX47" fmla="*/ 5116244 w 5378623"/>
                <a:gd name="connsiteY47" fmla="*/ 2999552 h 6402614"/>
                <a:gd name="connsiteX48" fmla="*/ 5109221 w 5378623"/>
                <a:gd name="connsiteY48" fmla="*/ 2926379 h 6402614"/>
                <a:gd name="connsiteX49" fmla="*/ 5089643 w 5378623"/>
                <a:gd name="connsiteY49" fmla="*/ 2780639 h 6402614"/>
                <a:gd name="connsiteX50" fmla="*/ 5084078 w 5378623"/>
                <a:gd name="connsiteY50" fmla="*/ 2744255 h 6402614"/>
                <a:gd name="connsiteX51" fmla="*/ 5077785 w 5378623"/>
                <a:gd name="connsiteY51" fmla="*/ 2708026 h 6402614"/>
                <a:gd name="connsiteX52" fmla="*/ 5063128 w 5378623"/>
                <a:gd name="connsiteY52" fmla="*/ 2636053 h 6402614"/>
                <a:gd name="connsiteX53" fmla="*/ 5047530 w 5378623"/>
                <a:gd name="connsiteY53" fmla="*/ 2564176 h 6402614"/>
                <a:gd name="connsiteX54" fmla="*/ 5028967 w 5378623"/>
                <a:gd name="connsiteY54" fmla="*/ 2493127 h 6402614"/>
                <a:gd name="connsiteX55" fmla="*/ 4822623 w 5378623"/>
                <a:gd name="connsiteY55" fmla="*/ 1944830 h 6402614"/>
                <a:gd name="connsiteX56" fmla="*/ 4108183 w 5378623"/>
                <a:gd name="connsiteY56" fmla="*/ 1038170 h 6402614"/>
                <a:gd name="connsiteX57" fmla="*/ 3638213 w 5378623"/>
                <a:gd name="connsiteY57" fmla="*/ 712395 h 6402614"/>
                <a:gd name="connsiteX58" fmla="*/ 3575480 w 5378623"/>
                <a:gd name="connsiteY58" fmla="*/ 678662 h 6402614"/>
                <a:gd name="connsiteX59" fmla="*/ 3512574 w 5378623"/>
                <a:gd name="connsiteY59" fmla="*/ 645577 h 6402614"/>
                <a:gd name="connsiteX60" fmla="*/ 3448603 w 5378623"/>
                <a:gd name="connsiteY60" fmla="*/ 614757 h 6402614"/>
                <a:gd name="connsiteX61" fmla="*/ 3416617 w 5378623"/>
                <a:gd name="connsiteY61" fmla="*/ 599347 h 6402614"/>
                <a:gd name="connsiteX62" fmla="*/ 3384352 w 5378623"/>
                <a:gd name="connsiteY62" fmla="*/ 584559 h 6402614"/>
                <a:gd name="connsiteX63" fmla="*/ 3254088 w 5378623"/>
                <a:gd name="connsiteY63" fmla="*/ 529021 h 6402614"/>
                <a:gd name="connsiteX64" fmla="*/ 3121640 w 5378623"/>
                <a:gd name="connsiteY64" fmla="*/ 479505 h 6402614"/>
                <a:gd name="connsiteX65" fmla="*/ 2987193 w 5378623"/>
                <a:gd name="connsiteY65" fmla="*/ 436176 h 6402614"/>
                <a:gd name="connsiteX66" fmla="*/ 2851296 w 5378623"/>
                <a:gd name="connsiteY66" fmla="*/ 398256 h 6402614"/>
                <a:gd name="connsiteX67" fmla="*/ 2573611 w 5378623"/>
                <a:gd name="connsiteY67" fmla="*/ 336717 h 6402614"/>
                <a:gd name="connsiteX68" fmla="*/ 2014208 w 5378623"/>
                <a:gd name="connsiteY68" fmla="*/ 276896 h 6402614"/>
                <a:gd name="connsiteX69" fmla="*/ 1457097 w 5378623"/>
                <a:gd name="connsiteY69" fmla="*/ 322828 h 6402614"/>
                <a:gd name="connsiteX70" fmla="*/ 914684 w 5378623"/>
                <a:gd name="connsiteY70" fmla="*/ 486648 h 6402614"/>
                <a:gd name="connsiteX71" fmla="*/ 848661 w 5378623"/>
                <a:gd name="connsiteY71" fmla="*/ 515093 h 6402614"/>
                <a:gd name="connsiteX72" fmla="*/ 782834 w 5378623"/>
                <a:gd name="connsiteY72" fmla="*/ 544519 h 6402614"/>
                <a:gd name="connsiteX73" fmla="*/ 717715 w 5378623"/>
                <a:gd name="connsiteY73" fmla="*/ 575988 h 6402614"/>
                <a:gd name="connsiteX74" fmla="*/ 653112 w 5378623"/>
                <a:gd name="connsiteY74" fmla="*/ 608523 h 6402614"/>
                <a:gd name="connsiteX75" fmla="*/ 406671 w 5378623"/>
                <a:gd name="connsiteY75" fmla="*/ 756246 h 6402614"/>
                <a:gd name="connsiteX76" fmla="*/ 191033 w 5378623"/>
                <a:gd name="connsiteY76" fmla="*/ 942131 h 6402614"/>
                <a:gd name="connsiteX77" fmla="*/ 143339 w 5378623"/>
                <a:gd name="connsiteY77" fmla="*/ 996006 h 6402614"/>
                <a:gd name="connsiteX78" fmla="*/ 98848 w 5378623"/>
                <a:gd name="connsiteY78" fmla="*/ 1053288 h 6402614"/>
                <a:gd name="connsiteX79" fmla="*/ 56083 w 5378623"/>
                <a:gd name="connsiteY79" fmla="*/ 1112657 h 6402614"/>
                <a:gd name="connsiteX80" fmla="*/ 14889 w 5378623"/>
                <a:gd name="connsiteY80" fmla="*/ 1173837 h 6402614"/>
                <a:gd name="connsiteX81" fmla="*/ 0 w 5378623"/>
                <a:gd name="connsiteY81" fmla="*/ 1198088 h 6402614"/>
                <a:gd name="connsiteX82" fmla="*/ 0 w 5378623"/>
                <a:gd name="connsiteY82" fmla="*/ 888809 h 6402614"/>
                <a:gd name="connsiteX83" fmla="*/ 88781 w 5378623"/>
                <a:gd name="connsiteY83" fmla="*/ 802825 h 6402614"/>
                <a:gd name="connsiteX84" fmla="*/ 2220349 w 5378623"/>
                <a:gd name="connsiteY84" fmla="*/ 67 h 640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5378623" h="6402614">
                  <a:moveTo>
                    <a:pt x="2220349" y="67"/>
                  </a:moveTo>
                  <a:cubicBezTo>
                    <a:pt x="2484151" y="1784"/>
                    <a:pt x="2751801" y="36820"/>
                    <a:pt x="3018161" y="108191"/>
                  </a:cubicBezTo>
                  <a:cubicBezTo>
                    <a:pt x="4722867" y="564965"/>
                    <a:pt x="5729192" y="2337049"/>
                    <a:pt x="5265831" y="4066338"/>
                  </a:cubicBezTo>
                  <a:cubicBezTo>
                    <a:pt x="4947269" y="5255224"/>
                    <a:pt x="4017004" y="6114300"/>
                    <a:pt x="2912752" y="6386691"/>
                  </a:cubicBezTo>
                  <a:lnTo>
                    <a:pt x="2840648" y="6402614"/>
                  </a:lnTo>
                  <a:lnTo>
                    <a:pt x="1474249" y="6402614"/>
                  </a:lnTo>
                  <a:lnTo>
                    <a:pt x="1340218" y="6370360"/>
                  </a:lnTo>
                  <a:cubicBezTo>
                    <a:pt x="914042" y="6256167"/>
                    <a:pt x="531514" y="6059766"/>
                    <a:pt x="204687" y="5802379"/>
                  </a:cubicBezTo>
                  <a:lnTo>
                    <a:pt x="0" y="5624181"/>
                  </a:lnTo>
                  <a:lnTo>
                    <a:pt x="0" y="5197118"/>
                  </a:lnTo>
                  <a:lnTo>
                    <a:pt x="120950" y="5327736"/>
                  </a:lnTo>
                  <a:cubicBezTo>
                    <a:pt x="253827" y="5458395"/>
                    <a:pt x="397634" y="5575985"/>
                    <a:pt x="553277" y="5674143"/>
                  </a:cubicBezTo>
                  <a:cubicBezTo>
                    <a:pt x="708978" y="5772084"/>
                    <a:pt x="875421" y="5851690"/>
                    <a:pt x="1048951" y="5913372"/>
                  </a:cubicBezTo>
                  <a:cubicBezTo>
                    <a:pt x="1070860" y="5920750"/>
                    <a:pt x="1092382" y="5928719"/>
                    <a:pt x="1114406" y="5935664"/>
                  </a:cubicBezTo>
                  <a:lnTo>
                    <a:pt x="1180375" y="5956470"/>
                  </a:lnTo>
                  <a:lnTo>
                    <a:pt x="1247107" y="5975278"/>
                  </a:lnTo>
                  <a:cubicBezTo>
                    <a:pt x="1269462" y="5981848"/>
                    <a:pt x="1291029" y="5986236"/>
                    <a:pt x="1313053" y="5991905"/>
                  </a:cubicBezTo>
                  <a:cubicBezTo>
                    <a:pt x="1400808" y="6012869"/>
                    <a:pt x="1489584" y="6027036"/>
                    <a:pt x="1578771" y="6035400"/>
                  </a:cubicBezTo>
                  <a:cubicBezTo>
                    <a:pt x="1757312" y="6051941"/>
                    <a:pt x="1937844" y="6040152"/>
                    <a:pt x="2116969" y="6005033"/>
                  </a:cubicBezTo>
                  <a:cubicBezTo>
                    <a:pt x="2296104" y="5969454"/>
                    <a:pt x="2473717" y="5910978"/>
                    <a:pt x="2648341" y="5837212"/>
                  </a:cubicBezTo>
                  <a:cubicBezTo>
                    <a:pt x="2823148" y="5763610"/>
                    <a:pt x="2995347" y="5675863"/>
                    <a:pt x="3166862" y="5582136"/>
                  </a:cubicBezTo>
                  <a:cubicBezTo>
                    <a:pt x="3209843" y="5558645"/>
                    <a:pt x="3252667" y="5534880"/>
                    <a:pt x="3295551" y="5510900"/>
                  </a:cubicBezTo>
                  <a:lnTo>
                    <a:pt x="3426292" y="5437546"/>
                  </a:lnTo>
                  <a:cubicBezTo>
                    <a:pt x="3515217" y="5388460"/>
                    <a:pt x="3604599" y="5341930"/>
                    <a:pt x="3693498" y="5296779"/>
                  </a:cubicBezTo>
                  <a:lnTo>
                    <a:pt x="3957511" y="5162806"/>
                  </a:lnTo>
                  <a:cubicBezTo>
                    <a:pt x="4044259" y="5118005"/>
                    <a:pt x="4129592" y="5072941"/>
                    <a:pt x="4212170" y="5024936"/>
                  </a:cubicBezTo>
                  <a:cubicBezTo>
                    <a:pt x="4294563" y="4976766"/>
                    <a:pt x="4374532" y="4926554"/>
                    <a:pt x="4449651" y="4870986"/>
                  </a:cubicBezTo>
                  <a:cubicBezTo>
                    <a:pt x="4524973" y="4815937"/>
                    <a:pt x="4596075" y="4756163"/>
                    <a:pt x="4659728" y="4689640"/>
                  </a:cubicBezTo>
                  <a:cubicBezTo>
                    <a:pt x="4723566" y="4623283"/>
                    <a:pt x="4780828" y="4550758"/>
                    <a:pt x="4830457" y="4472596"/>
                  </a:cubicBezTo>
                  <a:cubicBezTo>
                    <a:pt x="4880087" y="4394434"/>
                    <a:pt x="4921716" y="4310302"/>
                    <a:pt x="4955705" y="4222268"/>
                  </a:cubicBezTo>
                  <a:lnTo>
                    <a:pt x="4968352" y="4189141"/>
                  </a:lnTo>
                  <a:lnTo>
                    <a:pt x="4979564" y="4155400"/>
                  </a:lnTo>
                  <a:lnTo>
                    <a:pt x="4990913" y="4121577"/>
                  </a:lnTo>
                  <a:cubicBezTo>
                    <a:pt x="4994441" y="4110119"/>
                    <a:pt x="4997522" y="4098194"/>
                    <a:pt x="5000865" y="4086570"/>
                  </a:cubicBezTo>
                  <a:lnTo>
                    <a:pt x="5020612" y="4016281"/>
                  </a:lnTo>
                  <a:lnTo>
                    <a:pt x="5030486" y="3981137"/>
                  </a:lnTo>
                  <a:lnTo>
                    <a:pt x="5035423" y="3963565"/>
                  </a:lnTo>
                  <a:lnTo>
                    <a:pt x="5039507" y="3945765"/>
                  </a:lnTo>
                  <a:cubicBezTo>
                    <a:pt x="5050088" y="3898175"/>
                    <a:pt x="5061308" y="3850756"/>
                    <a:pt x="5071597" y="3802972"/>
                  </a:cubicBezTo>
                  <a:lnTo>
                    <a:pt x="5096108" y="3658610"/>
                  </a:lnTo>
                  <a:cubicBezTo>
                    <a:pt x="5102684" y="3610180"/>
                    <a:pt x="5107604" y="3561536"/>
                    <a:pt x="5113299" y="3512985"/>
                  </a:cubicBezTo>
                  <a:lnTo>
                    <a:pt x="5115328" y="3494749"/>
                  </a:lnTo>
                  <a:lnTo>
                    <a:pt x="5116446" y="3476502"/>
                  </a:lnTo>
                  <a:lnTo>
                    <a:pt x="5118711" y="3439898"/>
                  </a:lnTo>
                  <a:lnTo>
                    <a:pt x="5123270" y="3366583"/>
                  </a:lnTo>
                  <a:cubicBezTo>
                    <a:pt x="5126606" y="3268829"/>
                    <a:pt x="5127431" y="3170634"/>
                    <a:pt x="5121172" y="3072860"/>
                  </a:cubicBezTo>
                  <a:lnTo>
                    <a:pt x="5119473" y="3036121"/>
                  </a:lnTo>
                  <a:cubicBezTo>
                    <a:pt x="5118968" y="3023930"/>
                    <a:pt x="5117310" y="3011778"/>
                    <a:pt x="5116244" y="2999552"/>
                  </a:cubicBezTo>
                  <a:lnTo>
                    <a:pt x="5109221" y="2926379"/>
                  </a:lnTo>
                  <a:cubicBezTo>
                    <a:pt x="5105544" y="2877404"/>
                    <a:pt x="5096760" y="2829145"/>
                    <a:pt x="5089643" y="2780639"/>
                  </a:cubicBezTo>
                  <a:lnTo>
                    <a:pt x="5084078" y="2744255"/>
                  </a:lnTo>
                  <a:cubicBezTo>
                    <a:pt x="5082420" y="2732104"/>
                    <a:pt x="5080412" y="2719974"/>
                    <a:pt x="5077785" y="2708026"/>
                  </a:cubicBezTo>
                  <a:lnTo>
                    <a:pt x="5063128" y="2636053"/>
                  </a:lnTo>
                  <a:cubicBezTo>
                    <a:pt x="5057902" y="2612048"/>
                    <a:pt x="5053511" y="2587920"/>
                    <a:pt x="5047530" y="2564176"/>
                  </a:cubicBezTo>
                  <a:lnTo>
                    <a:pt x="5028967" y="2493127"/>
                  </a:lnTo>
                  <a:cubicBezTo>
                    <a:pt x="4979424" y="2303537"/>
                    <a:pt x="4909775" y="2119458"/>
                    <a:pt x="4822623" y="1944830"/>
                  </a:cubicBezTo>
                  <a:cubicBezTo>
                    <a:pt x="4648947" y="1594931"/>
                    <a:pt x="4401749" y="1285261"/>
                    <a:pt x="4108183" y="1038170"/>
                  </a:cubicBezTo>
                  <a:cubicBezTo>
                    <a:pt x="3961444" y="914460"/>
                    <a:pt x="3803854" y="805232"/>
                    <a:pt x="3638213" y="712395"/>
                  </a:cubicBezTo>
                  <a:lnTo>
                    <a:pt x="3575480" y="678662"/>
                  </a:lnTo>
                  <a:cubicBezTo>
                    <a:pt x="3554450" y="667578"/>
                    <a:pt x="3534194" y="655311"/>
                    <a:pt x="3512574" y="645577"/>
                  </a:cubicBezTo>
                  <a:lnTo>
                    <a:pt x="3448603" y="614757"/>
                  </a:lnTo>
                  <a:lnTo>
                    <a:pt x="3416617" y="599347"/>
                  </a:lnTo>
                  <a:cubicBezTo>
                    <a:pt x="3406000" y="594185"/>
                    <a:pt x="3395413" y="588913"/>
                    <a:pt x="3384352" y="584559"/>
                  </a:cubicBezTo>
                  <a:cubicBezTo>
                    <a:pt x="3340850" y="566062"/>
                    <a:pt x="3297707" y="547083"/>
                    <a:pt x="3254088" y="529021"/>
                  </a:cubicBezTo>
                  <a:cubicBezTo>
                    <a:pt x="3209736" y="512847"/>
                    <a:pt x="3165607" y="496270"/>
                    <a:pt x="3121640" y="479505"/>
                  </a:cubicBezTo>
                  <a:lnTo>
                    <a:pt x="2987193" y="436176"/>
                  </a:lnTo>
                  <a:cubicBezTo>
                    <a:pt x="2942116" y="422708"/>
                    <a:pt x="2896575" y="410968"/>
                    <a:pt x="2851296" y="398256"/>
                  </a:cubicBezTo>
                  <a:cubicBezTo>
                    <a:pt x="2759507" y="375285"/>
                    <a:pt x="2666373" y="353923"/>
                    <a:pt x="2573611" y="336717"/>
                  </a:cubicBezTo>
                  <a:cubicBezTo>
                    <a:pt x="2387776" y="301762"/>
                    <a:pt x="2200839" y="280304"/>
                    <a:pt x="2014208" y="276896"/>
                  </a:cubicBezTo>
                  <a:cubicBezTo>
                    <a:pt x="1827605" y="273381"/>
                    <a:pt x="1641223" y="288238"/>
                    <a:pt x="1457097" y="322828"/>
                  </a:cubicBezTo>
                  <a:cubicBezTo>
                    <a:pt x="1272912" y="357634"/>
                    <a:pt x="1091595" y="413727"/>
                    <a:pt x="914684" y="486648"/>
                  </a:cubicBezTo>
                  <a:lnTo>
                    <a:pt x="848661" y="515093"/>
                  </a:lnTo>
                  <a:cubicBezTo>
                    <a:pt x="826573" y="524592"/>
                    <a:pt x="804281" y="533573"/>
                    <a:pt x="782834" y="544519"/>
                  </a:cubicBezTo>
                  <a:lnTo>
                    <a:pt x="717715" y="575988"/>
                  </a:lnTo>
                  <a:cubicBezTo>
                    <a:pt x="696005" y="586632"/>
                    <a:pt x="673986" y="596729"/>
                    <a:pt x="653112" y="608523"/>
                  </a:cubicBezTo>
                  <a:cubicBezTo>
                    <a:pt x="568070" y="653782"/>
                    <a:pt x="483901" y="700897"/>
                    <a:pt x="406671" y="756246"/>
                  </a:cubicBezTo>
                  <a:cubicBezTo>
                    <a:pt x="327441" y="809669"/>
                    <a:pt x="256836" y="872706"/>
                    <a:pt x="191033" y="942131"/>
                  </a:cubicBezTo>
                  <a:cubicBezTo>
                    <a:pt x="175048" y="959988"/>
                    <a:pt x="159064" y="977846"/>
                    <a:pt x="143339" y="996006"/>
                  </a:cubicBezTo>
                  <a:lnTo>
                    <a:pt x="98848" y="1053288"/>
                  </a:lnTo>
                  <a:cubicBezTo>
                    <a:pt x="83542" y="1072023"/>
                    <a:pt x="70312" y="1092822"/>
                    <a:pt x="56083" y="1112657"/>
                  </a:cubicBezTo>
                  <a:cubicBezTo>
                    <a:pt x="42010" y="1132765"/>
                    <a:pt x="27965" y="1152765"/>
                    <a:pt x="14889" y="1173837"/>
                  </a:cubicBezTo>
                  <a:lnTo>
                    <a:pt x="0" y="1198088"/>
                  </a:lnTo>
                  <a:lnTo>
                    <a:pt x="0" y="888809"/>
                  </a:lnTo>
                  <a:lnTo>
                    <a:pt x="88781" y="802825"/>
                  </a:lnTo>
                  <a:cubicBezTo>
                    <a:pt x="672175" y="289643"/>
                    <a:pt x="1428944" y="-5083"/>
                    <a:pt x="2220349" y="6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620506D-D0FB-4364-9BF0-303257236434}"/>
              </a:ext>
            </a:extLst>
          </p:cNvPr>
          <p:cNvSpPr txBox="1"/>
          <p:nvPr/>
        </p:nvSpPr>
        <p:spPr>
          <a:xfrm>
            <a:off x="487067" y="208434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WARM-UP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xmlns="" id="{F6BAC1F4-6BAD-5434-22E5-0C2927977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2" name="Rectangle 20">
            <a:extLst>
              <a:ext uri="{FF2B5EF4-FFF2-40B4-BE49-F238E27FC236}">
                <a16:creationId xmlns:a16="http://schemas.microsoft.com/office/drawing/2014/main" xmlns="" id="{6ABF3936-29EC-E042-D7B1-E1256EC24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3" name="Rectangle 21">
            <a:extLst>
              <a:ext uri="{FF2B5EF4-FFF2-40B4-BE49-F238E27FC236}">
                <a16:creationId xmlns:a16="http://schemas.microsoft.com/office/drawing/2014/main" xmlns="" id="{D79822EA-E4F5-A3AA-02BD-0951DB54F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29" name="Rectangle 23">
            <a:extLst>
              <a:ext uri="{FF2B5EF4-FFF2-40B4-BE49-F238E27FC236}">
                <a16:creationId xmlns:a16="http://schemas.microsoft.com/office/drawing/2014/main" xmlns="" id="{E245F985-AE66-2757-50AA-D8CE076DD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28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37" name="Hình chữ nhật 36">
            <a:extLst>
              <a:ext uri="{FF2B5EF4-FFF2-40B4-BE49-F238E27FC236}">
                <a16:creationId xmlns:a16="http://schemas.microsoft.com/office/drawing/2014/main" xmlns="" id="{93C49B1C-EE2D-0E09-EDB1-42C88D46274D}"/>
              </a:ext>
            </a:extLst>
          </p:cNvPr>
          <p:cNvSpPr/>
          <p:nvPr/>
        </p:nvSpPr>
        <p:spPr>
          <a:xfrm>
            <a:off x="176035" y="3140050"/>
            <a:ext cx="418819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rgbClr val="EF4B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MAKING </a:t>
            </a:r>
          </a:p>
          <a:p>
            <a:pPr algn="ctr"/>
            <a:r>
              <a:rPr lang="en-US" sz="5400" b="1" dirty="0">
                <a:ln w="0"/>
                <a:solidFill>
                  <a:srgbClr val="EF4B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COMPARISON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241" y="1031555"/>
            <a:ext cx="4488134" cy="29823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83"/>
          <a:stretch/>
        </p:blipFill>
        <p:spPr>
          <a:xfrm>
            <a:off x="7961873" y="3743204"/>
            <a:ext cx="4008609" cy="309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84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9" name="Round Single Corner Rectangle 8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ound Single Corner Rectangle 9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ound Single Corner Rectangle 10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499767" y="218487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LESSON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688C5B30-1562-53DE-AEB1-61F90949E0B5}"/>
              </a:ext>
            </a:extLst>
          </p:cNvPr>
          <p:cNvSpPr txBox="1"/>
          <p:nvPr/>
        </p:nvSpPr>
        <p:spPr>
          <a:xfrm>
            <a:off x="414252" y="1180240"/>
            <a:ext cx="11356433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dirty="0"/>
              <a:t>– For most adverbs (often with two or more syllables), we make comparative forms by adding </a:t>
            </a:r>
            <a:r>
              <a:rPr lang="en-US" sz="2600" b="1" i="1" dirty="0">
                <a:solidFill>
                  <a:srgbClr val="EF4B66"/>
                </a:solidFill>
              </a:rPr>
              <a:t>more</a:t>
            </a:r>
            <a:r>
              <a:rPr lang="en-US" sz="2600" b="1" dirty="0"/>
              <a:t>.</a:t>
            </a:r>
          </a:p>
          <a:p>
            <a:r>
              <a:rPr lang="en-US" sz="2600" dirty="0"/>
              <a:t>Example: </a:t>
            </a:r>
          </a:p>
          <a:p>
            <a:r>
              <a:rPr lang="en-US" sz="2600" dirty="0"/>
              <a:t>slowly → </a:t>
            </a:r>
            <a:r>
              <a:rPr lang="en-US" sz="2600" b="1" dirty="0">
                <a:solidFill>
                  <a:srgbClr val="EF4B66"/>
                </a:solidFill>
              </a:rPr>
              <a:t>more</a:t>
            </a:r>
            <a:r>
              <a:rPr lang="en-US" sz="2600" dirty="0"/>
              <a:t> slowly</a:t>
            </a:r>
          </a:p>
          <a:p>
            <a:r>
              <a:rPr lang="en-US" sz="2600" dirty="0"/>
              <a:t>carefully → </a:t>
            </a:r>
            <a:r>
              <a:rPr lang="en-US" sz="2600" b="1" dirty="0">
                <a:solidFill>
                  <a:srgbClr val="EF4B66"/>
                </a:solidFill>
              </a:rPr>
              <a:t>more</a:t>
            </a:r>
            <a:r>
              <a:rPr lang="en-US" sz="2600" dirty="0"/>
              <a:t> carefully</a:t>
            </a:r>
          </a:p>
          <a:p>
            <a:r>
              <a:rPr lang="en-US" sz="2600" b="1" dirty="0"/>
              <a:t>– For adverbs that have the same forms as adjectives like fast, hard, soon, etc., we make comparative forms by adding </a:t>
            </a:r>
            <a:r>
              <a:rPr lang="en-US" sz="2600" b="1" i="1" dirty="0">
                <a:solidFill>
                  <a:srgbClr val="EF4B66"/>
                </a:solidFill>
              </a:rPr>
              <a:t>-er</a:t>
            </a:r>
            <a:r>
              <a:rPr lang="en-US" sz="2600" b="1" dirty="0"/>
              <a:t>.</a:t>
            </a:r>
          </a:p>
          <a:p>
            <a:r>
              <a:rPr lang="en-US" sz="2600" dirty="0"/>
              <a:t>Example: </a:t>
            </a:r>
          </a:p>
          <a:p>
            <a:r>
              <a:rPr lang="en-US" sz="2600" dirty="0"/>
              <a:t>fast → fast</a:t>
            </a:r>
            <a:r>
              <a:rPr lang="en-US" sz="2600" dirty="0">
                <a:solidFill>
                  <a:srgbClr val="EF4B66"/>
                </a:solidFill>
              </a:rPr>
              <a:t>er</a:t>
            </a:r>
          </a:p>
          <a:p>
            <a:r>
              <a:rPr lang="en-US" sz="2600" dirty="0"/>
              <a:t>hard </a:t>
            </a:r>
            <a:r>
              <a:rPr lang="en-US" sz="2600"/>
              <a:t>→ </a:t>
            </a:r>
            <a:r>
              <a:rPr lang="en-US" sz="2600" smtClean="0"/>
              <a:t>hard</a:t>
            </a:r>
            <a:r>
              <a:rPr lang="en-US" sz="2600" smtClean="0">
                <a:solidFill>
                  <a:srgbClr val="EF4B66"/>
                </a:solidFill>
              </a:rPr>
              <a:t>er</a:t>
            </a:r>
            <a:endParaRPr lang="en-US" sz="2600" dirty="0">
              <a:solidFill>
                <a:srgbClr val="EF4B66"/>
              </a:solidFill>
            </a:endParaRPr>
          </a:p>
          <a:p>
            <a:r>
              <a:rPr lang="en-US" sz="2600" b="1" dirty="0"/>
              <a:t>– Some irregular adverbs:</a:t>
            </a:r>
          </a:p>
          <a:p>
            <a:r>
              <a:rPr lang="en-US" sz="2600" dirty="0"/>
              <a:t>well → better</a:t>
            </a:r>
          </a:p>
          <a:p>
            <a:r>
              <a:rPr lang="en-US" sz="2600" dirty="0"/>
              <a:t>badly → worse</a:t>
            </a:r>
            <a:endParaRPr lang="vi-VN" sz="2600" dirty="0"/>
          </a:p>
        </p:txBody>
      </p:sp>
    </p:spTree>
    <p:extLst>
      <p:ext uri="{BB962C8B-B14F-4D97-AF65-F5344CB8AC3E}">
        <p14:creationId xmlns:p14="http://schemas.microsoft.com/office/powerpoint/2010/main" val="176998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1110" y="1757034"/>
            <a:ext cx="6065650" cy="5011653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26" name="Round Single Corner Rectangle 25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ound Single Corner Rectangle 26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ound Single Corner Rectangle 27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147065" y="1221314"/>
            <a:ext cx="8643705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Write the comparative forms of the adverbs in the </a:t>
            </a:r>
            <a:r>
              <a:rPr lang="en-US" sz="2400" b="1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table </a:t>
            </a:r>
            <a:r>
              <a:rPr lang="en-US" sz="2400" b="1" smtClean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below.</a:t>
            </a:r>
            <a:endParaRPr lang="en-US" sz="2400" b="1" dirty="0">
              <a:effectLst>
                <a:glow rad="88900">
                  <a:schemeClr val="bg1"/>
                </a:glow>
              </a:effectLst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13604" y="1198645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48DA4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067" y="199630"/>
            <a:ext cx="284176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6">
            <a:extLst>
              <a:ext uri="{FF2B5EF4-FFF2-40B4-BE49-F238E27FC236}">
                <a16:creationId xmlns:a16="http://schemas.microsoft.com/office/drawing/2014/main" xmlns="" id="{1B113A39-FD56-C6BE-1AD3-D3643C2D06C9}"/>
              </a:ext>
            </a:extLst>
          </p:cNvPr>
          <p:cNvSpPr txBox="1"/>
          <p:nvPr/>
        </p:nvSpPr>
        <p:spPr>
          <a:xfrm>
            <a:off x="670835" y="1085911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solidFill>
                  <a:schemeClr val="bg1"/>
                </a:solidFill>
                <a:latin typeface="Myriad Pro" pitchFamily="34" charset="0"/>
              </a:rPr>
              <a:t>1</a:t>
            </a:r>
            <a:endParaRPr lang="en-US" sz="4000" b="1" dirty="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xmlns="" id="{7CCA15E0-B754-2E42-2C34-1BC0C0779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3925" y="24622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Hình chữ nhật 17">
            <a:extLst>
              <a:ext uri="{FF2B5EF4-FFF2-40B4-BE49-F238E27FC236}">
                <a16:creationId xmlns:a16="http://schemas.microsoft.com/office/drawing/2014/main" xmlns="" id="{BFCB2745-A983-8284-89C4-06AF3D3A6644}"/>
              </a:ext>
            </a:extLst>
          </p:cNvPr>
          <p:cNvSpPr/>
          <p:nvPr/>
        </p:nvSpPr>
        <p:spPr>
          <a:xfrm>
            <a:off x="5936243" y="2880576"/>
            <a:ext cx="12715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higher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9" name="Hình chữ nhật 18">
            <a:extLst>
              <a:ext uri="{FF2B5EF4-FFF2-40B4-BE49-F238E27FC236}">
                <a16:creationId xmlns:a16="http://schemas.microsoft.com/office/drawing/2014/main" xmlns="" id="{A9909FFA-A2A5-AFCD-D526-3B4CFB11D03B}"/>
              </a:ext>
            </a:extLst>
          </p:cNvPr>
          <p:cNvSpPr/>
          <p:nvPr/>
        </p:nvSpPr>
        <p:spPr>
          <a:xfrm>
            <a:off x="6002848" y="3403796"/>
            <a:ext cx="9741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later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20" name="Hình chữ nhật 19">
            <a:extLst>
              <a:ext uri="{FF2B5EF4-FFF2-40B4-BE49-F238E27FC236}">
                <a16:creationId xmlns:a16="http://schemas.microsoft.com/office/drawing/2014/main" xmlns="" id="{9CF4E1C0-6CEF-AEAB-7D3E-20962C3758D2}"/>
              </a:ext>
            </a:extLst>
          </p:cNvPr>
          <p:cNvSpPr/>
          <p:nvPr/>
        </p:nvSpPr>
        <p:spPr>
          <a:xfrm>
            <a:off x="5379905" y="3940986"/>
            <a:ext cx="23841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quickly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21" name="Hình chữ nhật 20">
            <a:extLst>
              <a:ext uri="{FF2B5EF4-FFF2-40B4-BE49-F238E27FC236}">
                <a16:creationId xmlns:a16="http://schemas.microsoft.com/office/drawing/2014/main" xmlns="" id="{AE8803FA-39CE-1A50-28DB-1F0B12CB6BB4}"/>
              </a:ext>
            </a:extLst>
          </p:cNvPr>
          <p:cNvSpPr/>
          <p:nvPr/>
        </p:nvSpPr>
        <p:spPr>
          <a:xfrm>
            <a:off x="5191910" y="4530820"/>
            <a:ext cx="295766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frequently</a:t>
            </a:r>
          </a:p>
        </p:txBody>
      </p:sp>
      <p:sp>
        <p:nvSpPr>
          <p:cNvPr id="22" name="Hình chữ nhật 21">
            <a:extLst>
              <a:ext uri="{FF2B5EF4-FFF2-40B4-BE49-F238E27FC236}">
                <a16:creationId xmlns:a16="http://schemas.microsoft.com/office/drawing/2014/main" xmlns="" id="{29B193B6-2EB5-C693-5CE4-58E960C8AF3C}"/>
              </a:ext>
            </a:extLst>
          </p:cNvPr>
          <p:cNvSpPr/>
          <p:nvPr/>
        </p:nvSpPr>
        <p:spPr>
          <a:xfrm>
            <a:off x="5914602" y="5059261"/>
            <a:ext cx="12939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earlier</a:t>
            </a:r>
          </a:p>
        </p:txBody>
      </p:sp>
      <p:sp>
        <p:nvSpPr>
          <p:cNvPr id="23" name="Hình chữ nhật 22">
            <a:extLst>
              <a:ext uri="{FF2B5EF4-FFF2-40B4-BE49-F238E27FC236}">
                <a16:creationId xmlns:a16="http://schemas.microsoft.com/office/drawing/2014/main" xmlns="" id="{A65424E6-8AFE-6107-9033-2F745B64AA35}"/>
              </a:ext>
            </a:extLst>
          </p:cNvPr>
          <p:cNvSpPr/>
          <p:nvPr/>
        </p:nvSpPr>
        <p:spPr>
          <a:xfrm>
            <a:off x="5994577" y="5616771"/>
            <a:ext cx="108734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</a:t>
            </a:r>
          </a:p>
        </p:txBody>
      </p:sp>
      <p:sp>
        <p:nvSpPr>
          <p:cNvPr id="24" name="Hình chữ nhật 23">
            <a:extLst>
              <a:ext uri="{FF2B5EF4-FFF2-40B4-BE49-F238E27FC236}">
                <a16:creationId xmlns:a16="http://schemas.microsoft.com/office/drawing/2014/main" xmlns="" id="{BCC64F3A-EFFA-6DE8-DB4A-8399B507FA12}"/>
              </a:ext>
            </a:extLst>
          </p:cNvPr>
          <p:cNvSpPr/>
          <p:nvPr/>
        </p:nvSpPr>
        <p:spPr>
          <a:xfrm>
            <a:off x="6052394" y="6175584"/>
            <a:ext cx="8194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less</a:t>
            </a:r>
          </a:p>
        </p:txBody>
      </p:sp>
    </p:spTree>
    <p:extLst>
      <p:ext uri="{BB962C8B-B14F-4D97-AF65-F5344CB8AC3E}">
        <p14:creationId xmlns:p14="http://schemas.microsoft.com/office/powerpoint/2010/main" val="152922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23" name="Round Single Corner Rectangle 22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ound Single Corner Rectangle 23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 Single Corner Rectangle 24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368906" y="1155117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0241" y="1172499"/>
            <a:ext cx="10222843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the comparative forms of the adverbs in brackets.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4626" y="1038921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320F24E6-7C4C-6E6D-D5A1-B8B84E32C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2851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05FA7772-FB14-B6AE-D0FC-8ECC5AC58B0F}"/>
              </a:ext>
            </a:extLst>
          </p:cNvPr>
          <p:cNvSpPr txBox="1"/>
          <p:nvPr/>
        </p:nvSpPr>
        <p:spPr>
          <a:xfrm>
            <a:off x="139755" y="2006591"/>
            <a:ext cx="11966164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smtClean="0">
                <a:solidFill>
                  <a:srgbClr val="E0702A"/>
                </a:solidFill>
              </a:rPr>
              <a:t>1.</a:t>
            </a:r>
            <a:r>
              <a:rPr lang="en-US" sz="3200" smtClean="0"/>
              <a:t> Mai </a:t>
            </a:r>
            <a:r>
              <a:rPr lang="en-US" sz="3200" dirty="0"/>
              <a:t>dances (beautifully</a:t>
            </a:r>
            <a:r>
              <a:rPr lang="en-US" sz="3200"/>
              <a:t>) </a:t>
            </a:r>
            <a:r>
              <a:rPr lang="en-US" sz="3200" smtClean="0"/>
              <a:t>_______________ </a:t>
            </a:r>
            <a:r>
              <a:rPr lang="en-US" sz="3200" dirty="0"/>
              <a:t>than </a:t>
            </a:r>
            <a:r>
              <a:rPr lang="en-US" sz="3200" dirty="0" err="1"/>
              <a:t>Hoa</a:t>
            </a:r>
            <a:r>
              <a:rPr lang="en-US" sz="3200" dirty="0"/>
              <a:t> </a:t>
            </a:r>
            <a:r>
              <a:rPr lang="en-US" sz="3200"/>
              <a:t>does</a:t>
            </a:r>
            <a:r>
              <a:rPr lang="en-US" sz="3200" smtClean="0"/>
              <a:t>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2.</a:t>
            </a:r>
            <a:r>
              <a:rPr lang="en-US" sz="3200" dirty="0"/>
              <a:t> Please write (clearly</a:t>
            </a:r>
            <a:r>
              <a:rPr lang="en-US" sz="3200"/>
              <a:t>) </a:t>
            </a:r>
            <a:r>
              <a:rPr lang="en-US" sz="3200" smtClean="0"/>
              <a:t>_____________. </a:t>
            </a:r>
            <a:r>
              <a:rPr lang="en-US" sz="3200" dirty="0"/>
              <a:t>I can’t read </a:t>
            </a:r>
            <a:r>
              <a:rPr lang="en-US" sz="3200"/>
              <a:t>it</a:t>
            </a:r>
            <a:r>
              <a:rPr lang="en-US" sz="3200" smtClean="0"/>
              <a:t>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3.</a:t>
            </a:r>
            <a:r>
              <a:rPr lang="en-US" sz="3200" dirty="0"/>
              <a:t> Life in the city seems to move (fast</a:t>
            </a:r>
            <a:r>
              <a:rPr lang="en-US" sz="3200"/>
              <a:t>) </a:t>
            </a:r>
            <a:r>
              <a:rPr lang="en-US" sz="3200" smtClean="0"/>
              <a:t>_____ than </a:t>
            </a:r>
            <a:r>
              <a:rPr lang="en-US" sz="3200" dirty="0"/>
              <a:t>that in the </a:t>
            </a:r>
            <a:r>
              <a:rPr lang="en-US" sz="3200"/>
              <a:t>countryside</a:t>
            </a:r>
            <a:r>
              <a:rPr lang="en-US" sz="3200" smtClean="0"/>
              <a:t>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4.</a:t>
            </a:r>
            <a:r>
              <a:rPr lang="en-US" sz="3200" dirty="0"/>
              <a:t> If you want to get better marks, you must work much (hard</a:t>
            </a:r>
            <a:r>
              <a:rPr lang="en-US" sz="3200"/>
              <a:t>) </a:t>
            </a:r>
            <a:r>
              <a:rPr lang="en-US" sz="3200" smtClean="0"/>
              <a:t>______.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5.</a:t>
            </a:r>
            <a:r>
              <a:rPr lang="en-US" sz="3200" dirty="0"/>
              <a:t> Today it’s raining (heavily</a:t>
            </a:r>
            <a:r>
              <a:rPr lang="en-US" sz="3200"/>
              <a:t>) </a:t>
            </a:r>
            <a:r>
              <a:rPr lang="en-US" sz="3200" smtClean="0"/>
              <a:t>____________ </a:t>
            </a:r>
            <a:r>
              <a:rPr lang="en-US" sz="3200" dirty="0"/>
              <a:t>than it was yesterday.</a:t>
            </a:r>
            <a:endParaRPr lang="vi-VN" sz="3200" dirty="0"/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xmlns="" id="{DA1C49A7-CF3F-C223-26D1-27A6850DD658}"/>
              </a:ext>
            </a:extLst>
          </p:cNvPr>
          <p:cNvSpPr/>
          <p:nvPr/>
        </p:nvSpPr>
        <p:spPr>
          <a:xfrm>
            <a:off x="4458570" y="2006591"/>
            <a:ext cx="365465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beautifully 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xmlns="" id="{94357A15-0D50-1638-5DE8-4295D172E0AA}"/>
              </a:ext>
            </a:extLst>
          </p:cNvPr>
          <p:cNvSpPr/>
          <p:nvPr/>
        </p:nvSpPr>
        <p:spPr>
          <a:xfrm>
            <a:off x="3958840" y="2670263"/>
            <a:ext cx="281460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clearly 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0" name="Hình chữ nhật 9">
            <a:extLst>
              <a:ext uri="{FF2B5EF4-FFF2-40B4-BE49-F238E27FC236}">
                <a16:creationId xmlns:a16="http://schemas.microsoft.com/office/drawing/2014/main" xmlns="" id="{42783B55-7F1B-AE86-73BB-BA185632249C}"/>
              </a:ext>
            </a:extLst>
          </p:cNvPr>
          <p:cNvSpPr/>
          <p:nvPr/>
        </p:nvSpPr>
        <p:spPr>
          <a:xfrm>
            <a:off x="6426576" y="3311518"/>
            <a:ext cx="136194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faster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6" name="Hình chữ nhật 15">
            <a:extLst>
              <a:ext uri="{FF2B5EF4-FFF2-40B4-BE49-F238E27FC236}">
                <a16:creationId xmlns:a16="http://schemas.microsoft.com/office/drawing/2014/main" xmlns="" id="{9F064FDD-BC12-3F83-C05A-CD3059E1FDFF}"/>
              </a:ext>
            </a:extLst>
          </p:cNvPr>
          <p:cNvSpPr/>
          <p:nvPr/>
        </p:nvSpPr>
        <p:spPr>
          <a:xfrm>
            <a:off x="10398824" y="4422032"/>
            <a:ext cx="155029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harder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9" name="Hình chữ nhật 18">
            <a:extLst>
              <a:ext uri="{FF2B5EF4-FFF2-40B4-BE49-F238E27FC236}">
                <a16:creationId xmlns:a16="http://schemas.microsoft.com/office/drawing/2014/main" xmlns="" id="{2BDEA295-5557-B092-86EF-1839D6CCD264}"/>
              </a:ext>
            </a:extLst>
          </p:cNvPr>
          <p:cNvSpPr/>
          <p:nvPr/>
        </p:nvSpPr>
        <p:spPr>
          <a:xfrm>
            <a:off x="4717080" y="5048484"/>
            <a:ext cx="281151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heavily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15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6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19" name="Round Single Corner Rectangle 18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ound Single Corner Rectangle 22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ound Single Corner Rectangle 23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319389" y="1095035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3476" y="1119003"/>
            <a:ext cx="11299772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suitable comparative forms of the adverbs from the box.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2331" y="996079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34C87722-B88C-4242-BBAB-786B74455F27}"/>
              </a:ext>
            </a:extLst>
          </p:cNvPr>
          <p:cNvSpPr txBox="1"/>
          <p:nvPr/>
        </p:nvSpPr>
        <p:spPr>
          <a:xfrm>
            <a:off x="213360" y="2326670"/>
            <a:ext cx="1158041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smtClean="0">
                <a:solidFill>
                  <a:srgbClr val="E0702A"/>
                </a:solidFill>
              </a:rPr>
              <a:t>1. </a:t>
            </a:r>
            <a:r>
              <a:rPr lang="en-US" sz="3200" smtClean="0"/>
              <a:t>After </a:t>
            </a:r>
            <a:r>
              <a:rPr lang="en-US" sz="3200" dirty="0"/>
              <a:t>his accident last month</a:t>
            </a:r>
            <a:r>
              <a:rPr lang="en-US" sz="3200"/>
              <a:t>, </a:t>
            </a:r>
            <a:r>
              <a:rPr lang="en-US" sz="3200" smtClean="0"/>
              <a:t>he is driving _____________ </a:t>
            </a:r>
            <a:r>
              <a:rPr lang="en-US" sz="3200"/>
              <a:t>now</a:t>
            </a:r>
            <a:r>
              <a:rPr lang="en-US" sz="3200" smtClean="0"/>
              <a:t>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2. </a:t>
            </a:r>
            <a:r>
              <a:rPr lang="en-US" sz="3200" dirty="0"/>
              <a:t>A horse can </a:t>
            </a:r>
            <a:r>
              <a:rPr lang="en-US" sz="3200"/>
              <a:t>run </a:t>
            </a:r>
            <a:r>
              <a:rPr lang="en-US" sz="3200" smtClean="0"/>
              <a:t>______ </a:t>
            </a:r>
            <a:r>
              <a:rPr lang="en-US" sz="3200" dirty="0"/>
              <a:t>than a </a:t>
            </a:r>
            <a:r>
              <a:rPr lang="en-US" sz="3200"/>
              <a:t>buffalo</a:t>
            </a:r>
            <a:r>
              <a:rPr lang="en-US" sz="3200" smtClean="0"/>
              <a:t>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3. </a:t>
            </a:r>
            <a:r>
              <a:rPr lang="en-US" sz="3200" dirty="0"/>
              <a:t>You’re too loud</a:t>
            </a:r>
            <a:r>
              <a:rPr lang="en-US" sz="3200"/>
              <a:t>. </a:t>
            </a:r>
            <a:r>
              <a:rPr lang="en-US" sz="3200" smtClean="0"/>
              <a:t>Can </a:t>
            </a:r>
            <a:r>
              <a:rPr lang="en-US" sz="3200" dirty="0"/>
              <a:t>you speak a </a:t>
            </a:r>
            <a:r>
              <a:rPr lang="en-US" sz="3200"/>
              <a:t>bit </a:t>
            </a:r>
            <a:r>
              <a:rPr lang="en-US" sz="3200" smtClean="0"/>
              <a:t>____________?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4. </a:t>
            </a:r>
            <a:r>
              <a:rPr lang="en-US" sz="3200" dirty="0"/>
              <a:t>After working hard all day on the farm, we </a:t>
            </a:r>
            <a:r>
              <a:rPr lang="en-US" sz="3200"/>
              <a:t>slept </a:t>
            </a:r>
            <a:r>
              <a:rPr lang="en-US" sz="3200" smtClean="0"/>
              <a:t>____________ </a:t>
            </a:r>
            <a:r>
              <a:rPr lang="en-US" sz="3200" dirty="0"/>
              <a:t>than ever </a:t>
            </a:r>
            <a:r>
              <a:rPr lang="en-US" sz="3200"/>
              <a:t>before</a:t>
            </a:r>
            <a:r>
              <a:rPr lang="en-US" sz="3200" smtClean="0"/>
              <a:t>.</a:t>
            </a:r>
          </a:p>
          <a:p>
            <a:endParaRPr lang="en-US" sz="1500" dirty="0"/>
          </a:p>
          <a:p>
            <a:r>
              <a:rPr lang="en-US" sz="3200" b="1" smtClean="0">
                <a:solidFill>
                  <a:srgbClr val="E0702A"/>
                </a:solidFill>
              </a:rPr>
              <a:t>5. </a:t>
            </a:r>
            <a:r>
              <a:rPr lang="en-US" sz="3200" smtClean="0"/>
              <a:t>The farmers started harvesting their crops ______ than expected.  </a:t>
            </a:r>
            <a:endParaRPr lang="en-US" sz="3200" dirty="0"/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xmlns="" id="{F5F98E21-F493-9AD9-D2EF-174EF0B523FD}"/>
              </a:ext>
            </a:extLst>
          </p:cNvPr>
          <p:cNvSpPr txBox="1"/>
          <p:nvPr/>
        </p:nvSpPr>
        <p:spPr>
          <a:xfrm>
            <a:off x="7701461" y="2357795"/>
            <a:ext cx="2646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EF4B66"/>
                </a:solidFill>
              </a:rPr>
              <a:t>more carefully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280029B3-452C-7FFF-3912-FBBD8292F1E2}"/>
              </a:ext>
            </a:extLst>
          </p:cNvPr>
          <p:cNvSpPr txBox="1"/>
          <p:nvPr/>
        </p:nvSpPr>
        <p:spPr>
          <a:xfrm>
            <a:off x="3333223" y="3045428"/>
            <a:ext cx="1286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EF4B66"/>
                </a:solidFill>
              </a:rPr>
              <a:t>faster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02DD1CB4-6EDF-4306-5EDE-D597531B6D27}"/>
              </a:ext>
            </a:extLst>
          </p:cNvPr>
          <p:cNvSpPr txBox="1"/>
          <p:nvPr/>
        </p:nvSpPr>
        <p:spPr>
          <a:xfrm>
            <a:off x="6701527" y="3754593"/>
            <a:ext cx="24224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EF4B66"/>
                </a:solidFill>
              </a:rPr>
              <a:t>more quietly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93730033-D60B-B199-BA84-0680ABAA2A09}"/>
              </a:ext>
            </a:extLst>
          </p:cNvPr>
          <p:cNvSpPr txBox="1"/>
          <p:nvPr/>
        </p:nvSpPr>
        <p:spPr>
          <a:xfrm>
            <a:off x="8568629" y="4483622"/>
            <a:ext cx="26415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EF4B66"/>
                </a:solidFill>
              </a:rPr>
              <a:t>more soundly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5296883E-3DB8-87E8-F5E4-29AF33D5238D}"/>
              </a:ext>
            </a:extLst>
          </p:cNvPr>
          <p:cNvSpPr txBox="1"/>
          <p:nvPr/>
        </p:nvSpPr>
        <p:spPr>
          <a:xfrm>
            <a:off x="7630543" y="5723452"/>
            <a:ext cx="13941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EF4B66"/>
                </a:solidFill>
              </a:rPr>
              <a:t>earlier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xmlns="" id="{D0F0792C-36EB-07D3-89C6-8ED0BF1D6515}"/>
              </a:ext>
            </a:extLst>
          </p:cNvPr>
          <p:cNvSpPr/>
          <p:nvPr/>
        </p:nvSpPr>
        <p:spPr>
          <a:xfrm>
            <a:off x="1103760" y="1585953"/>
            <a:ext cx="10454666" cy="6810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xmlns="" id="{BE015A54-5997-A7DB-266F-E64A686F6157}"/>
              </a:ext>
            </a:extLst>
          </p:cNvPr>
          <p:cNvSpPr/>
          <p:nvPr/>
        </p:nvSpPr>
        <p:spPr>
          <a:xfrm>
            <a:off x="1103760" y="1645653"/>
            <a:ext cx="1041791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early 		soundly 		fast 		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carefully 			quietly</a:t>
            </a:r>
            <a:endParaRPr lang="vi-VN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566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21" name="Round Single Corner Rectangle 20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ound Single Corner Rectangle 21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ound Single Corner Rectangle 22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98136" y="1178054"/>
            <a:ext cx="10815315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Read the situations and complete the sentences using the comparative forms of the adverbs in brackets.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76198" y="1290971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8983" y="1188331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4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943D9978-6802-177F-37C2-54A034C89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33988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xmlns="" id="{F122AC59-702B-F473-50BE-1F17B598739A}"/>
              </a:ext>
            </a:extLst>
          </p:cNvPr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FADD1E5B-3791-1379-80BC-F7A027398F98}"/>
              </a:ext>
            </a:extLst>
          </p:cNvPr>
          <p:cNvSpPr txBox="1"/>
          <p:nvPr/>
        </p:nvSpPr>
        <p:spPr>
          <a:xfrm>
            <a:off x="200306" y="1896217"/>
            <a:ext cx="1190561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b="1" dirty="0">
                <a:solidFill>
                  <a:srgbClr val="E0702A"/>
                </a:solidFill>
              </a:rPr>
              <a:t>1. </a:t>
            </a:r>
            <a:r>
              <a:rPr lang="en-US" sz="3200" dirty="0"/>
              <a:t>The red car can run 200 km/h while </a:t>
            </a:r>
            <a:r>
              <a:rPr lang="en-US" sz="3200"/>
              <a:t>the </a:t>
            </a:r>
            <a:r>
              <a:rPr lang="en-US" sz="3200" smtClean="0"/>
              <a:t>black </a:t>
            </a:r>
            <a:r>
              <a:rPr lang="en-US" sz="3200" dirty="0"/>
              <a:t>car can run 160 km/h.</a:t>
            </a:r>
          </a:p>
          <a:p>
            <a:pPr>
              <a:lnSpc>
                <a:spcPct val="200000"/>
              </a:lnSpc>
            </a:pPr>
            <a:r>
              <a:rPr lang="en-US" sz="3200" smtClean="0">
                <a:sym typeface="Wingdings 3" panose="05040102010807070707" pitchFamily="18" charset="2"/>
              </a:rPr>
              <a:t> </a:t>
            </a:r>
            <a:r>
              <a:rPr lang="en-US" sz="3200" smtClean="0"/>
              <a:t>The </a:t>
            </a:r>
            <a:r>
              <a:rPr lang="en-US" sz="3200" dirty="0"/>
              <a:t>red car can </a:t>
            </a:r>
            <a:r>
              <a:rPr lang="en-US" sz="3200"/>
              <a:t>run </a:t>
            </a:r>
            <a:r>
              <a:rPr lang="en-US" sz="3200" smtClean="0"/>
              <a:t>_______________________. </a:t>
            </a:r>
            <a:r>
              <a:rPr lang="en-US" sz="3200" dirty="0"/>
              <a:t>(fast)</a:t>
            </a:r>
          </a:p>
          <a:p>
            <a:pPr>
              <a:lnSpc>
                <a:spcPct val="200000"/>
              </a:lnSpc>
            </a:pPr>
            <a:r>
              <a:rPr lang="en-US" sz="3200" b="1" dirty="0">
                <a:solidFill>
                  <a:srgbClr val="E0702A"/>
                </a:solidFill>
              </a:rPr>
              <a:t>2. </a:t>
            </a:r>
            <a:r>
              <a:rPr lang="en-US" sz="3200" dirty="0"/>
              <a:t>Nick can jump 1.5 m high while Tom can jump only 1.3 m.</a:t>
            </a:r>
          </a:p>
          <a:p>
            <a:pPr>
              <a:lnSpc>
                <a:spcPct val="200000"/>
              </a:lnSpc>
            </a:pPr>
            <a:r>
              <a:rPr lang="en-US" sz="3200">
                <a:sym typeface="Wingdings 3" panose="05040102010807070707" pitchFamily="18" charset="2"/>
              </a:rPr>
              <a:t> </a:t>
            </a:r>
            <a:r>
              <a:rPr lang="en-US" sz="3200" smtClean="0"/>
              <a:t>Nick </a:t>
            </a:r>
            <a:r>
              <a:rPr lang="en-US" sz="3200" dirty="0"/>
              <a:t>can </a:t>
            </a:r>
            <a:r>
              <a:rPr lang="en-US" sz="3200"/>
              <a:t>jump </a:t>
            </a:r>
            <a:r>
              <a:rPr lang="en-US" sz="3200" smtClean="0"/>
              <a:t>___________________. </a:t>
            </a:r>
            <a:r>
              <a:rPr lang="en-US" sz="3200" dirty="0"/>
              <a:t>(high)</a:t>
            </a:r>
            <a:endParaRPr lang="vi-VN" sz="3200" dirty="0"/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8910A970-F829-DCBF-B16D-3756724AAB75}"/>
              </a:ext>
            </a:extLst>
          </p:cNvPr>
          <p:cNvSpPr txBox="1"/>
          <p:nvPr/>
        </p:nvSpPr>
        <p:spPr>
          <a:xfrm>
            <a:off x="4077970" y="3199449"/>
            <a:ext cx="46199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faster than the black car</a:t>
            </a:r>
            <a:endParaRPr lang="vi-VN" sz="3200" dirty="0">
              <a:solidFill>
                <a:srgbClr val="C00000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A85DFD21-5C26-1950-77A8-BF2E91994E06}"/>
              </a:ext>
            </a:extLst>
          </p:cNvPr>
          <p:cNvSpPr txBox="1"/>
          <p:nvPr/>
        </p:nvSpPr>
        <p:spPr>
          <a:xfrm>
            <a:off x="3163870" y="5126062"/>
            <a:ext cx="402823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higher than Tom (can)</a:t>
            </a:r>
            <a:endParaRPr lang="vi-VN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50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21" name="Round Single Corner Rectangle 20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ound Single Corner Rectangle 21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ound Single Corner Rectangle 22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943D9978-6802-177F-37C2-54A034C89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33988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xmlns="" id="{F122AC59-702B-F473-50BE-1F17B598739A}"/>
              </a:ext>
            </a:extLst>
          </p:cNvPr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FADD1E5B-3791-1379-80BC-F7A027398F98}"/>
              </a:ext>
            </a:extLst>
          </p:cNvPr>
          <p:cNvSpPr txBox="1"/>
          <p:nvPr/>
        </p:nvSpPr>
        <p:spPr>
          <a:xfrm>
            <a:off x="129308" y="1422512"/>
            <a:ext cx="11976611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/>
              <a:t>3. Mai and hoa both did well on the </a:t>
            </a:r>
            <a:r>
              <a:rPr lang="en-US" sz="3200" smtClean="0"/>
              <a:t>exam. Hoa </a:t>
            </a:r>
            <a:r>
              <a:rPr lang="en-US" sz="3200"/>
              <a:t>got 80% of the </a:t>
            </a:r>
            <a:r>
              <a:rPr lang="en-US" sz="3200" smtClean="0"/>
              <a:t>answers correct and Mai </a:t>
            </a:r>
            <a:r>
              <a:rPr lang="en-US" sz="3200"/>
              <a:t>got 90</a:t>
            </a:r>
            <a:r>
              <a:rPr lang="en-US" sz="3200" smtClean="0"/>
              <a:t>%.</a:t>
            </a:r>
            <a:endParaRPr lang="en-US" sz="3200" dirty="0"/>
          </a:p>
          <a:p>
            <a:pPr marL="457200" indent="-457200">
              <a:buFont typeface="Wingdings 3" panose="05040102010807070707" pitchFamily="18" charset="2"/>
              <a:buChar char="&quot;"/>
            </a:pPr>
            <a:r>
              <a:rPr lang="en-US" sz="3200" smtClean="0"/>
              <a:t>Mai did ___________________________. (well)</a:t>
            </a:r>
          </a:p>
          <a:p>
            <a:endParaRPr lang="en-US" sz="1500" dirty="0"/>
          </a:p>
          <a:p>
            <a:r>
              <a:rPr lang="en-US" sz="3200"/>
              <a:t>4. My dad expected the workers to </a:t>
            </a:r>
            <a:r>
              <a:rPr lang="en-US" sz="3200" smtClean="0"/>
              <a:t>arrive at </a:t>
            </a:r>
            <a:r>
              <a:rPr lang="en-US" sz="3200"/>
              <a:t>7 a.m., but they arrived at 6:30 a.m</a:t>
            </a:r>
            <a:r>
              <a:rPr lang="en-US" sz="3200" smtClean="0"/>
              <a:t>.</a:t>
            </a:r>
            <a:endParaRPr lang="en-US" sz="3200" dirty="0"/>
          </a:p>
          <a:p>
            <a:pPr marL="457200" indent="-457200">
              <a:buFont typeface="Wingdings 3" panose="05040102010807070707" pitchFamily="18" charset="2"/>
              <a:buChar char="&quot;"/>
            </a:pPr>
            <a:r>
              <a:rPr lang="en-US" sz="3200" smtClean="0"/>
              <a:t>The </a:t>
            </a:r>
            <a:r>
              <a:rPr lang="en-US" sz="3200"/>
              <a:t>workers </a:t>
            </a:r>
            <a:r>
              <a:rPr lang="en-US" sz="3200" smtClean="0"/>
              <a:t>arrived __________________________. </a:t>
            </a:r>
            <a:r>
              <a:rPr lang="en-US" sz="3200"/>
              <a:t>(early</a:t>
            </a:r>
            <a:r>
              <a:rPr lang="en-US" sz="3200" smtClean="0"/>
              <a:t>)</a:t>
            </a:r>
          </a:p>
          <a:p>
            <a:endParaRPr lang="en-US" sz="1500" smtClean="0"/>
          </a:p>
          <a:p>
            <a:r>
              <a:rPr lang="en-US" sz="3200"/>
              <a:t>5. The buses run every 15 minutes. The trains run every 30 minutes.</a:t>
            </a:r>
          </a:p>
          <a:p>
            <a:r>
              <a:rPr lang="en-US" sz="3200">
                <a:sym typeface="Wingdings 3" panose="05040102010807070707" pitchFamily="18" charset="2"/>
              </a:rPr>
              <a:t> </a:t>
            </a:r>
            <a:r>
              <a:rPr lang="en-US" sz="3200"/>
              <a:t>The buses run </a:t>
            </a:r>
            <a:r>
              <a:rPr lang="en-US" sz="3200" smtClean="0"/>
              <a:t>____________________________. </a:t>
            </a:r>
            <a:r>
              <a:rPr lang="en-US" sz="3200"/>
              <a:t>(frequently</a:t>
            </a:r>
            <a:r>
              <a:rPr lang="en-US" sz="3200" smtClean="0"/>
              <a:t>)</a:t>
            </a:r>
            <a:endParaRPr lang="vi-VN" sz="3200"/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8910A970-F829-DCBF-B16D-3756724AAB75}"/>
              </a:ext>
            </a:extLst>
          </p:cNvPr>
          <p:cNvSpPr txBox="1"/>
          <p:nvPr/>
        </p:nvSpPr>
        <p:spPr>
          <a:xfrm>
            <a:off x="2185831" y="2392033"/>
            <a:ext cx="50834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better on the exam than Hoa</a:t>
            </a:r>
            <a:endParaRPr lang="vi-VN" sz="3200" dirty="0">
              <a:solidFill>
                <a:srgbClr val="C00000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A85DFD21-5C26-1950-77A8-BF2E91994E06}"/>
              </a:ext>
            </a:extLst>
          </p:cNvPr>
          <p:cNvSpPr txBox="1"/>
          <p:nvPr/>
        </p:nvSpPr>
        <p:spPr>
          <a:xfrm>
            <a:off x="4009373" y="4107874"/>
            <a:ext cx="50764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earlier than my dad expected</a:t>
            </a:r>
            <a:endParaRPr lang="vi-VN" sz="3200" dirty="0">
              <a:solidFill>
                <a:srgbClr val="C00000"/>
              </a:solidFill>
            </a:endParaRPr>
          </a:p>
        </p:txBody>
      </p:sp>
      <p:sp>
        <p:nvSpPr>
          <p:cNvPr id="18" name="Hộp Văn bản 6">
            <a:extLst>
              <a:ext uri="{FF2B5EF4-FFF2-40B4-BE49-F238E27FC236}">
                <a16:creationId xmlns:a16="http://schemas.microsoft.com/office/drawing/2014/main" xmlns="" id="{8910A970-F829-DCBF-B16D-3756724AAB75}"/>
              </a:ext>
            </a:extLst>
          </p:cNvPr>
          <p:cNvSpPr txBox="1"/>
          <p:nvPr/>
        </p:nvSpPr>
        <p:spPr>
          <a:xfrm>
            <a:off x="3092172" y="5275767"/>
            <a:ext cx="54898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more frequently than the trains</a:t>
            </a:r>
            <a:endParaRPr lang="vi-VN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1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16" name="Round Single Corner Rectangle 15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ound Single Corner Rectangle 17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ound Single Corner Rectangle 18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557132" y="1274206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59738" y="1294677"/>
            <a:ext cx="6242294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Work in pairs</a:t>
            </a:r>
            <a:r>
              <a:rPr lang="en-US" sz="2400" b="1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. </a:t>
            </a:r>
            <a:r>
              <a:rPr lang="en-US" sz="2400" b="1" smtClean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Ask </a:t>
            </a:r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and answer to find out who: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4137" y="1182717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2074E32B-C6A6-18B2-F3B5-372E8543F4B0}"/>
              </a:ext>
            </a:extLst>
          </p:cNvPr>
          <p:cNvSpPr txBox="1"/>
          <p:nvPr/>
        </p:nvSpPr>
        <p:spPr>
          <a:xfrm>
            <a:off x="310947" y="2107998"/>
            <a:ext cx="604589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– can run faster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– can jump higher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– stays up later at night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– gets up earlier in the morning</a:t>
            </a:r>
            <a:endParaRPr lang="vi-VN" sz="3200" dirty="0"/>
          </a:p>
        </p:txBody>
      </p:sp>
      <p:sp>
        <p:nvSpPr>
          <p:cNvPr id="40" name="Hộp Văn bản 39">
            <a:extLst>
              <a:ext uri="{FF2B5EF4-FFF2-40B4-BE49-F238E27FC236}">
                <a16:creationId xmlns:a16="http://schemas.microsoft.com/office/drawing/2014/main" xmlns="" id="{A7961A1F-6ECB-D90A-207B-57B39BA4E793}"/>
              </a:ext>
            </a:extLst>
          </p:cNvPr>
          <p:cNvSpPr txBox="1"/>
          <p:nvPr/>
        </p:nvSpPr>
        <p:spPr>
          <a:xfrm>
            <a:off x="5502407" y="2082853"/>
            <a:ext cx="631530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>
                <a:solidFill>
                  <a:srgbClr val="4494D0"/>
                </a:solidFill>
                <a:effectLst/>
              </a:rPr>
              <a:t>Example:</a:t>
            </a:r>
            <a:br>
              <a:rPr lang="en-US" sz="3200" b="0" i="0" dirty="0">
                <a:solidFill>
                  <a:srgbClr val="4494D0"/>
                </a:solidFill>
                <a:effectLst/>
              </a:rPr>
            </a:br>
            <a:r>
              <a:rPr lang="en-US" sz="3200" b="1" i="1" dirty="0">
                <a:solidFill>
                  <a:srgbClr val="242021"/>
                </a:solidFill>
                <a:effectLst/>
              </a:rPr>
              <a:t>A</a:t>
            </a:r>
            <a:r>
              <a:rPr lang="en-US" sz="3200" b="1" i="1">
                <a:solidFill>
                  <a:srgbClr val="242021"/>
                </a:solidFill>
                <a:effectLst/>
              </a:rPr>
              <a:t>:</a:t>
            </a:r>
            <a:r>
              <a:rPr lang="en-US" sz="3200" b="0" i="0">
                <a:solidFill>
                  <a:srgbClr val="242021"/>
                </a:solidFill>
                <a:effectLst/>
              </a:rPr>
              <a:t> </a:t>
            </a:r>
            <a:r>
              <a:rPr lang="en-US" sz="3200" dirty="0">
                <a:solidFill>
                  <a:srgbClr val="242021"/>
                </a:solidFill>
              </a:rPr>
              <a:t>H</a:t>
            </a:r>
            <a:r>
              <a:rPr lang="en-US" sz="3200" b="0" i="0" smtClean="0">
                <a:solidFill>
                  <a:srgbClr val="242021"/>
                </a:solidFill>
                <a:effectLst/>
              </a:rPr>
              <a:t>ow 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fast can you run?</a:t>
            </a:r>
            <a:br>
              <a:rPr lang="en-US" sz="3200" b="0" i="0" dirty="0">
                <a:solidFill>
                  <a:srgbClr val="242021"/>
                </a:solidFill>
                <a:effectLst/>
              </a:rPr>
            </a:br>
            <a:r>
              <a:rPr lang="en-US" sz="3200" b="1" i="1" dirty="0">
                <a:solidFill>
                  <a:srgbClr val="242021"/>
                </a:solidFill>
                <a:effectLst/>
              </a:rPr>
              <a:t>B: 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I can run 15 </a:t>
            </a:r>
            <a:r>
              <a:rPr lang="en-US" sz="3200" b="0" i="0" dirty="0" err="1">
                <a:solidFill>
                  <a:srgbClr val="242021"/>
                </a:solidFill>
                <a:effectLst/>
              </a:rPr>
              <a:t>kilometres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 an hour.</a:t>
            </a:r>
            <a:br>
              <a:rPr lang="en-US" sz="3200" b="0" i="0" dirty="0">
                <a:solidFill>
                  <a:srgbClr val="242021"/>
                </a:solidFill>
                <a:effectLst/>
              </a:rPr>
            </a:br>
            <a:r>
              <a:rPr lang="en-US" sz="3200" b="1" i="1" dirty="0">
                <a:solidFill>
                  <a:srgbClr val="242021"/>
                </a:solidFill>
                <a:effectLst/>
              </a:rPr>
              <a:t>A: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 OK, you can run faster than me.</a:t>
            </a:r>
            <a:r>
              <a:rPr lang="en-US" sz="3200" dirty="0"/>
              <a:t> </a:t>
            </a:r>
            <a:br>
              <a:rPr lang="en-US" sz="3200" dirty="0"/>
            </a:br>
            <a:endParaRPr lang="vi-VN" sz="3200" dirty="0"/>
          </a:p>
        </p:txBody>
      </p:sp>
      <p:sp>
        <p:nvSpPr>
          <p:cNvPr id="42" name="Hộp Văn bản 41">
            <a:extLst>
              <a:ext uri="{FF2B5EF4-FFF2-40B4-BE49-F238E27FC236}">
                <a16:creationId xmlns:a16="http://schemas.microsoft.com/office/drawing/2014/main" xmlns="" id="{6F0C69E7-DCBE-BB01-0E70-98579F593DB2}"/>
              </a:ext>
            </a:extLst>
          </p:cNvPr>
          <p:cNvSpPr txBox="1"/>
          <p:nvPr/>
        </p:nvSpPr>
        <p:spPr>
          <a:xfrm>
            <a:off x="3027469" y="5633412"/>
            <a:ext cx="6275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rgbClr val="EF4B66"/>
                </a:solidFill>
                <a:effectLst/>
              </a:rPr>
              <a:t>Report your results to the class</a:t>
            </a:r>
            <a:r>
              <a:rPr lang="en-US" sz="3600" b="1" i="0">
                <a:solidFill>
                  <a:srgbClr val="EF4B66"/>
                </a:solidFill>
                <a:effectLst/>
              </a:rPr>
              <a:t>.</a:t>
            </a:r>
            <a:r>
              <a:rPr lang="en-US" sz="3600">
                <a:solidFill>
                  <a:srgbClr val="EF4B66"/>
                </a:solidFill>
              </a:rPr>
              <a:t> </a:t>
            </a:r>
            <a:endParaRPr lang="vi-VN" sz="3600" dirty="0">
              <a:solidFill>
                <a:srgbClr val="EF4B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9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0" grpId="0"/>
      <p:bldP spid="4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3866</TotalTime>
  <Words>572</Words>
  <Application>Microsoft Office PowerPoint</Application>
  <PresentationFormat>Custom</PresentationFormat>
  <Paragraphs>117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TrangDTT</dc:creator>
  <cp:lastModifiedBy>LeLe</cp:lastModifiedBy>
  <cp:revision>218</cp:revision>
  <dcterms:created xsi:type="dcterms:W3CDTF">2020-12-09T02:04:09Z</dcterms:created>
  <dcterms:modified xsi:type="dcterms:W3CDTF">2023-10-14T07:41:20Z</dcterms:modified>
</cp:coreProperties>
</file>