
<file path=[Content_Types].xml><?xml version="1.0" encoding="utf-8"?>
<Types xmlns="http://schemas.openxmlformats.org/package/2006/content-types">
  <Default Extension="xlsx" ContentType="application/vnd.openxmlformats-officedocument.spreadsheetml.sheet"/>
  <Default Extension="png" ContentType="image/png"/>
  <Default Extension="emf" ContentType="image/x-emf"/>
  <Default Extension="wdp" ContentType="image/vnd.ms-photo"/>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9" r:id="rId3"/>
    <p:sldId id="257" r:id="rId4"/>
    <p:sldId id="283" r:id="rId6"/>
    <p:sldId id="258" r:id="rId7"/>
    <p:sldId id="260" r:id="rId8"/>
    <p:sldId id="261" r:id="rId9"/>
    <p:sldId id="284" r:id="rId10"/>
    <p:sldId id="263" r:id="rId11"/>
    <p:sldId id="277" r:id="rId12"/>
    <p:sldId id="286" r:id="rId13"/>
    <p:sldId id="287" r:id="rId14"/>
    <p:sldId id="288" r:id="rId15"/>
    <p:sldId id="272" r:id="rId16"/>
    <p:sldId id="299" r:id="rId17"/>
    <p:sldId id="290" r:id="rId18"/>
    <p:sldId id="291" r:id="rId19"/>
    <p:sldId id="292" r:id="rId20"/>
    <p:sldId id="293" r:id="rId21"/>
    <p:sldId id="294" r:id="rId22"/>
    <p:sldId id="295" r:id="rId23"/>
    <p:sldId id="296" r:id="rId24"/>
    <p:sldId id="297" r:id="rId25"/>
    <p:sldId id="268"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66CC"/>
    <a:srgbClr val="FCC062"/>
    <a:srgbClr val="202020"/>
    <a:srgbClr val="FFE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30" autoAdjust="0"/>
    <p:restoredTop sz="94660"/>
  </p:normalViewPr>
  <p:slideViewPr>
    <p:cSldViewPr snapToGrid="0" showGuides="1">
      <p:cViewPr varScale="1">
        <p:scale>
          <a:sx n="60" d="100"/>
          <a:sy n="60" d="100"/>
        </p:scale>
        <p:origin x="-108" y="-3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83870912965"/>
          <c:y val="0.123240005765826"/>
          <c:w val="0.747643188679557"/>
          <c:h val="0.705748820515977"/>
        </c:manualLayout>
      </c:layout>
      <c:barChart>
        <c:barDir val="col"/>
        <c:grouping val="clustered"/>
        <c:varyColors val="0"/>
        <c:ser>
          <c:idx val="0"/>
          <c:order val="0"/>
          <c:tx>
            <c:strRef>
              <c:f>Sheet1!$C$1</c:f>
              <c:strCache>
                <c:ptCount val="1"/>
                <c:pt idx="0">
                  <c:v>Hình 8</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3"/>
                <c:pt idx="0">
                  <c:v>Vàng</c:v>
                </c:pt>
                <c:pt idx="1">
                  <c:v>Bạc </c:v>
                </c:pt>
                <c:pt idx="2">
                  <c:v>Đồng</c:v>
                </c:pt>
              </c:strCache>
            </c:strRef>
          </c:cat>
          <c:val>
            <c:numRef>
              <c:f>Sheet1!$C$2:$C$5</c:f>
              <c:numCache>
                <c:formatCode>General</c:formatCode>
                <c:ptCount val="4"/>
                <c:pt idx="0">
                  <c:v>98</c:v>
                </c:pt>
                <c:pt idx="1">
                  <c:v>85</c:v>
                </c:pt>
                <c:pt idx="2">
                  <c:v>105</c:v>
                </c:pt>
              </c:numCache>
            </c:numRef>
          </c:val>
        </c:ser>
        <c:dLbls>
          <c:showLegendKey val="0"/>
          <c:showVal val="1"/>
          <c:showCatName val="0"/>
          <c:showSerName val="0"/>
          <c:showPercent val="0"/>
          <c:showBubbleSize val="0"/>
        </c:dLbls>
        <c:gapWidth val="140"/>
        <c:overlap val="-27"/>
        <c:axId val="70320512"/>
        <c:axId val="70322048"/>
      </c:barChart>
      <c:catAx>
        <c:axId val="70320512"/>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70322048"/>
        <c:crosses val="autoZero"/>
        <c:auto val="1"/>
        <c:lblAlgn val="ctr"/>
        <c:lblOffset val="100"/>
        <c:noMultiLvlLbl val="0"/>
      </c:catAx>
      <c:valAx>
        <c:axId val="70322048"/>
        <c:scaling>
          <c:orientation val="minMax"/>
        </c:scaling>
        <c:delete val="0"/>
        <c:axPos val="l"/>
        <c:numFmt formatCode="General" sourceLinked="1"/>
        <c:majorTickMark val="none"/>
        <c:minorTickMark val="cross"/>
        <c:tickLblPos val="nextTo"/>
        <c:spPr>
          <a:noFill/>
          <a:ln w="25400">
            <a:solidFill>
              <a:schemeClr val="accent1"/>
            </a:solidFill>
          </a:ln>
          <a:effectLst/>
        </c:spPr>
        <c:txPr>
          <a:bodyPr rot="-60000000" spcFirstLastPara="1" vertOverflow="ellipsis" vert="horz" wrap="square"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70320512"/>
        <c:crosses val="autoZero"/>
        <c:crossBetween val="between"/>
        <c:minorUnit val="10"/>
      </c:valAx>
      <c:spPr>
        <a:noFill/>
        <a:ln>
          <a:noFill/>
        </a:ln>
        <a:effectLst/>
      </c:spPr>
    </c:plotArea>
    <c:plotVisOnly val="1"/>
    <c:dispBlanksAs val="gap"/>
    <c:showDLblsOverMax val="0"/>
  </c:chart>
  <c:spPr>
    <a:noFill/>
    <a:ln>
      <a:noFill/>
    </a:ln>
    <a:effectLst/>
  </c:spPr>
  <c:txPr>
    <a:bodyPr/>
    <a:lstStyle/>
    <a:p>
      <a:pPr>
        <a:defRPr lang="en-GB" sz="20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83870912965"/>
          <c:y val="0.123240005765826"/>
          <c:w val="0.747643188679557"/>
          <c:h val="0.705748820515977"/>
        </c:manualLayout>
      </c:layout>
      <c:barChart>
        <c:barDir val="col"/>
        <c:grouping val="clustered"/>
        <c:varyColors val="0"/>
        <c:ser>
          <c:idx val="0"/>
          <c:order val="0"/>
          <c:tx>
            <c:strRef>
              <c:f>Sheet1!$C$1</c:f>
              <c:strCache>
                <c:ptCount val="1"/>
                <c:pt idx="0">
                  <c:v>Hình 8</c:v>
                </c:pt>
              </c:strCache>
            </c:strRef>
          </c:tx>
          <c:spPr>
            <a:solidFill>
              <a:srgbClr val="66FF3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3"/>
                <c:pt idx="0">
                  <c:v>Vàng</c:v>
                </c:pt>
                <c:pt idx="1">
                  <c:v>Bạc </c:v>
                </c:pt>
                <c:pt idx="2">
                  <c:v>Đồng</c:v>
                </c:pt>
              </c:strCache>
            </c:strRef>
          </c:cat>
          <c:val>
            <c:numRef>
              <c:f>Sheet1!$C$2:$C$5</c:f>
              <c:numCache>
                <c:formatCode>General</c:formatCode>
                <c:ptCount val="4"/>
                <c:pt idx="0">
                  <c:v>92</c:v>
                </c:pt>
                <c:pt idx="1">
                  <c:v>103</c:v>
                </c:pt>
                <c:pt idx="2">
                  <c:v>123</c:v>
                </c:pt>
              </c:numCache>
            </c:numRef>
          </c:val>
        </c:ser>
        <c:dLbls>
          <c:showLegendKey val="0"/>
          <c:showVal val="1"/>
          <c:showCatName val="0"/>
          <c:showSerName val="0"/>
          <c:showPercent val="0"/>
          <c:showBubbleSize val="0"/>
        </c:dLbls>
        <c:gapWidth val="140"/>
        <c:overlap val="-27"/>
        <c:axId val="100709888"/>
        <c:axId val="100711424"/>
      </c:barChart>
      <c:catAx>
        <c:axId val="100709888"/>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0711424"/>
        <c:crosses val="autoZero"/>
        <c:auto val="1"/>
        <c:lblAlgn val="ctr"/>
        <c:lblOffset val="100"/>
        <c:noMultiLvlLbl val="0"/>
      </c:catAx>
      <c:valAx>
        <c:axId val="100711424"/>
        <c:scaling>
          <c:orientation val="minMax"/>
          <c:max val="123"/>
          <c:min val="0"/>
        </c:scaling>
        <c:delete val="0"/>
        <c:axPos val="l"/>
        <c:numFmt formatCode="General" sourceLinked="1"/>
        <c:majorTickMark val="none"/>
        <c:minorTickMark val="cross"/>
        <c:tickLblPos val="nextTo"/>
        <c:spPr>
          <a:noFill/>
          <a:ln w="25400">
            <a:solidFill>
              <a:schemeClr val="accent1"/>
            </a:solidFill>
          </a:ln>
          <a:effectLst/>
        </c:spPr>
        <c:txPr>
          <a:bodyPr rot="-60000000" spcFirstLastPara="1" vertOverflow="ellipsis" vert="horz" wrap="square" anchor="ctr" anchorCtr="1"/>
          <a:lstStyle/>
          <a:p>
            <a:pPr>
              <a:defRPr lang="en-GB" sz="20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0709888"/>
        <c:crosses val="autoZero"/>
        <c:crossBetween val="between"/>
        <c:minorUnit val="10"/>
      </c:valAx>
      <c:spPr>
        <a:noFill/>
        <a:ln>
          <a:noFill/>
        </a:ln>
        <a:effectLst/>
      </c:spPr>
    </c:plotArea>
    <c:plotVisOnly val="1"/>
    <c:dispBlanksAs val="gap"/>
    <c:showDLblsOverMax val="0"/>
  </c:chart>
  <c:spPr>
    <a:noFill/>
    <a:ln>
      <a:noFill/>
    </a:ln>
    <a:effectLst/>
  </c:spPr>
  <c:txPr>
    <a:bodyPr/>
    <a:lstStyle/>
    <a:p>
      <a:pPr>
        <a:defRPr lang="en-GB" sz="20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66139092542"/>
          <c:y val="0.200788422105412"/>
          <c:w val="0.928983853667753"/>
          <c:h val="0.681821480118523"/>
        </c:manualLayout>
      </c:layout>
      <c:barChart>
        <c:barDir val="col"/>
        <c:grouping val="clustered"/>
        <c:varyColors val="0"/>
        <c:ser>
          <c:idx val="0"/>
          <c:order val="0"/>
          <c:tx>
            <c:strRef>
              <c:f>Sheet1!$B$1</c:f>
              <c:strCache>
                <c:ptCount val="1"/>
                <c:pt idx="0">
                  <c:v>Việt Nam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Sheet1!$B$2:$B$5</c:f>
              <c:numCache>
                <c:formatCode>General</c:formatCode>
                <c:ptCount val="4"/>
                <c:pt idx="0">
                  <c:v>98</c:v>
                </c:pt>
                <c:pt idx="1">
                  <c:v>85</c:v>
                </c:pt>
                <c:pt idx="2">
                  <c:v>105</c:v>
                </c:pt>
              </c:numCache>
            </c:numRef>
          </c:val>
        </c:ser>
        <c:ser>
          <c:idx val="1"/>
          <c:order val="1"/>
          <c:tx>
            <c:strRef>
              <c:f>Sheet1!$C$1</c:f>
              <c:strCache>
                <c:ptCount val="1"/>
                <c:pt idx="0">
                  <c:v>Thái Lan</c:v>
                </c:pt>
              </c:strCache>
            </c:strRef>
          </c:tx>
          <c:spPr>
            <a:solidFill>
              <a:srgbClr val="66FF3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Sheet1!$C$2:$C$5</c:f>
              <c:numCache>
                <c:formatCode>General</c:formatCode>
                <c:ptCount val="4"/>
                <c:pt idx="0">
                  <c:v>92</c:v>
                </c:pt>
                <c:pt idx="1">
                  <c:v>103</c:v>
                </c:pt>
                <c:pt idx="2">
                  <c:v>123</c:v>
                </c:pt>
              </c:numCache>
            </c:numRef>
          </c:val>
        </c:ser>
        <c:dLbls>
          <c:showLegendKey val="0"/>
          <c:showVal val="1"/>
          <c:showCatName val="0"/>
          <c:showSerName val="0"/>
          <c:showPercent val="0"/>
          <c:showBubbleSize val="0"/>
        </c:dLbls>
        <c:gapWidth val="114"/>
        <c:axId val="100823424"/>
        <c:axId val="100824960"/>
      </c:barChart>
      <c:catAx>
        <c:axId val="100823424"/>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0824960"/>
        <c:crosses val="autoZero"/>
        <c:auto val="1"/>
        <c:lblAlgn val="ctr"/>
        <c:lblOffset val="100"/>
        <c:noMultiLvlLbl val="0"/>
      </c:catAx>
      <c:valAx>
        <c:axId val="100824960"/>
        <c:scaling>
          <c:orientation val="minMax"/>
          <c:max val="123"/>
          <c:min val="0"/>
        </c:scaling>
        <c:delete val="0"/>
        <c:axPos val="l"/>
        <c:numFmt formatCode="General" sourceLinked="1"/>
        <c:majorTickMark val="none"/>
        <c:minorTickMark val="cross"/>
        <c:tickLblPos val="nextTo"/>
        <c:spPr>
          <a:noFill/>
          <a:ln w="25400">
            <a:solidFill>
              <a:srgbClr val="0070C0"/>
            </a:solidFill>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0823424"/>
        <c:crosses val="autoZero"/>
        <c:crossBetween val="between"/>
        <c:minorUnit val="10"/>
      </c:valAx>
      <c:spPr>
        <a:noFill/>
        <a:ln>
          <a:noFill/>
        </a:ln>
        <a:effectLst/>
      </c:spPr>
    </c:plotArea>
    <c:legend>
      <c:legendPos val="t"/>
      <c:layout>
        <c:manualLayout>
          <c:xMode val="edge"/>
          <c:yMode val="edge"/>
          <c:x val="0.157906890277552"/>
          <c:y val="0.00213259680940008"/>
          <c:w val="0.680776079368347"/>
          <c:h val="0.0870199814201025"/>
        </c:manualLayout>
      </c:layout>
      <c:overlay val="0"/>
      <c:spPr>
        <a:noFill/>
        <a:ln>
          <a:noFill/>
        </a:ln>
        <a:effectLst/>
      </c:spPr>
      <c:txPr>
        <a:bodyPr rot="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lgn="just">
        <a:defRPr lang="en-GB" sz="28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66139092542"/>
          <c:y val="0.200788422105412"/>
          <c:w val="0.928983853667753"/>
          <c:h val="0.681821480118523"/>
        </c:manualLayout>
      </c:layout>
      <c:barChart>
        <c:barDir val="col"/>
        <c:grouping val="clustered"/>
        <c:varyColors val="0"/>
        <c:ser>
          <c:idx val="0"/>
          <c:order val="0"/>
          <c:tx>
            <c:strRef>
              <c:f>Sheet1!$B$1</c:f>
              <c:strCache>
                <c:ptCount val="1"/>
                <c:pt idx="0">
                  <c:v>Việt Nam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Sheet1!$B$2:$B$5</c:f>
              <c:numCache>
                <c:formatCode>General</c:formatCode>
                <c:ptCount val="4"/>
                <c:pt idx="0">
                  <c:v>98</c:v>
                </c:pt>
                <c:pt idx="1">
                  <c:v>85</c:v>
                </c:pt>
                <c:pt idx="2">
                  <c:v>105</c:v>
                </c:pt>
              </c:numCache>
            </c:numRef>
          </c:val>
        </c:ser>
        <c:ser>
          <c:idx val="1"/>
          <c:order val="1"/>
          <c:tx>
            <c:strRef>
              <c:f>Sheet1!$C$1</c:f>
              <c:strCache>
                <c:ptCount val="1"/>
                <c:pt idx="0">
                  <c:v>Thái Lan</c:v>
                </c:pt>
              </c:strCache>
            </c:strRef>
          </c:tx>
          <c:spPr>
            <a:solidFill>
              <a:srgbClr val="66FF3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Sheet1!$C$2:$C$5</c:f>
              <c:numCache>
                <c:formatCode>General</c:formatCode>
                <c:ptCount val="4"/>
                <c:pt idx="0">
                  <c:v>92</c:v>
                </c:pt>
                <c:pt idx="1">
                  <c:v>103</c:v>
                </c:pt>
                <c:pt idx="2">
                  <c:v>123</c:v>
                </c:pt>
              </c:numCache>
            </c:numRef>
          </c:val>
        </c:ser>
        <c:dLbls>
          <c:showLegendKey val="0"/>
          <c:showVal val="1"/>
          <c:showCatName val="0"/>
          <c:showSerName val="0"/>
          <c:showPercent val="0"/>
          <c:showBubbleSize val="0"/>
        </c:dLbls>
        <c:gapWidth val="114"/>
        <c:axId val="101371264"/>
        <c:axId val="101389440"/>
      </c:barChart>
      <c:catAx>
        <c:axId val="101371264"/>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1389440"/>
        <c:crosses val="autoZero"/>
        <c:auto val="1"/>
        <c:lblAlgn val="ctr"/>
        <c:lblOffset val="100"/>
        <c:noMultiLvlLbl val="0"/>
      </c:catAx>
      <c:valAx>
        <c:axId val="101389440"/>
        <c:scaling>
          <c:orientation val="minMax"/>
          <c:max val="123"/>
          <c:min val="0"/>
        </c:scaling>
        <c:delete val="0"/>
        <c:axPos val="l"/>
        <c:numFmt formatCode="General" sourceLinked="1"/>
        <c:majorTickMark val="none"/>
        <c:minorTickMark val="cross"/>
        <c:tickLblPos val="nextTo"/>
        <c:spPr>
          <a:noFill/>
          <a:ln w="25400">
            <a:solidFill>
              <a:srgbClr val="0070C0"/>
            </a:solidFill>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01371264"/>
        <c:crosses val="autoZero"/>
        <c:crossBetween val="between"/>
        <c:minorUnit val="10"/>
      </c:valAx>
      <c:spPr>
        <a:noFill/>
        <a:ln>
          <a:noFill/>
        </a:ln>
        <a:effectLst/>
      </c:spPr>
    </c:plotArea>
    <c:legend>
      <c:legendPos val="t"/>
      <c:layout>
        <c:manualLayout>
          <c:xMode val="edge"/>
          <c:yMode val="edge"/>
          <c:x val="0.314375423620258"/>
          <c:y val="0.00131342792815422"/>
          <c:w val="0.680776079368347"/>
          <c:h val="0.0870199814201025"/>
        </c:manualLayout>
      </c:layout>
      <c:overlay val="0"/>
      <c:spPr>
        <a:noFill/>
        <a:ln>
          <a:noFill/>
        </a:ln>
        <a:effectLst/>
      </c:spPr>
      <c:txPr>
        <a:bodyPr rot="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defRPr lang="en-GB" sz="28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66139092542"/>
          <c:y val="0.200788422105412"/>
          <c:w val="0.928983853667753"/>
          <c:h val="0.681821480118523"/>
        </c:manualLayout>
      </c:layout>
      <c:barChart>
        <c:barDir val="col"/>
        <c:grouping val="clustered"/>
        <c:varyColors val="0"/>
        <c:ser>
          <c:idx val="0"/>
          <c:order val="0"/>
          <c:tx>
            <c:strRef>
              <c:f>Sheet1!$B$1</c:f>
              <c:strCache>
                <c:ptCount val="1"/>
                <c:pt idx="0">
                  <c:v>Việt Nam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Sheet1!$B$2:$B$5</c:f>
              <c:numCache>
                <c:formatCode>General</c:formatCode>
                <c:ptCount val="4"/>
                <c:pt idx="0">
                  <c:v>98</c:v>
                </c:pt>
                <c:pt idx="1">
                  <c:v>85</c:v>
                </c:pt>
                <c:pt idx="2">
                  <c:v>105</c:v>
                </c:pt>
              </c:numCache>
            </c:numRef>
          </c:val>
        </c:ser>
        <c:ser>
          <c:idx val="1"/>
          <c:order val="1"/>
          <c:tx>
            <c:strRef>
              <c:f>Sheet1!$C$1</c:f>
              <c:strCache>
                <c:ptCount val="1"/>
                <c:pt idx="0">
                  <c:v>Thái Lan</c:v>
                </c:pt>
              </c:strCache>
            </c:strRef>
          </c:tx>
          <c:spPr>
            <a:solidFill>
              <a:srgbClr val="66FF3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Vàng</c:v>
                </c:pt>
                <c:pt idx="1">
                  <c:v>Bạc </c:v>
                </c:pt>
                <c:pt idx="2">
                  <c:v>Đồng</c:v>
                </c:pt>
              </c:strCache>
            </c:strRef>
          </c:cat>
          <c:val>
            <c:numRef>
              <c:f>Sheet1!$C$2:$C$5</c:f>
              <c:numCache>
                <c:formatCode>General</c:formatCode>
                <c:ptCount val="4"/>
                <c:pt idx="0">
                  <c:v>92</c:v>
                </c:pt>
                <c:pt idx="1">
                  <c:v>103</c:v>
                </c:pt>
                <c:pt idx="2">
                  <c:v>123</c:v>
                </c:pt>
              </c:numCache>
            </c:numRef>
          </c:val>
        </c:ser>
        <c:dLbls>
          <c:showLegendKey val="0"/>
          <c:showVal val="1"/>
          <c:showCatName val="0"/>
          <c:showSerName val="0"/>
          <c:showPercent val="0"/>
          <c:showBubbleSize val="0"/>
        </c:dLbls>
        <c:gapWidth val="114"/>
        <c:axId val="111785856"/>
        <c:axId val="111787392"/>
      </c:barChart>
      <c:catAx>
        <c:axId val="111785856"/>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11787392"/>
        <c:crosses val="autoZero"/>
        <c:auto val="1"/>
        <c:lblAlgn val="ctr"/>
        <c:lblOffset val="100"/>
        <c:noMultiLvlLbl val="0"/>
      </c:catAx>
      <c:valAx>
        <c:axId val="111787392"/>
        <c:scaling>
          <c:orientation val="minMax"/>
          <c:max val="123"/>
          <c:min val="0"/>
        </c:scaling>
        <c:delete val="0"/>
        <c:axPos val="l"/>
        <c:numFmt formatCode="General" sourceLinked="1"/>
        <c:majorTickMark val="none"/>
        <c:minorTickMark val="cross"/>
        <c:tickLblPos val="nextTo"/>
        <c:spPr>
          <a:noFill/>
          <a:ln w="25400">
            <a:solidFill>
              <a:srgbClr val="0070C0"/>
            </a:solidFill>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11785856"/>
        <c:crosses val="autoZero"/>
        <c:crossBetween val="between"/>
        <c:minorUnit val="10"/>
      </c:valAx>
      <c:spPr>
        <a:noFill/>
        <a:ln>
          <a:noFill/>
        </a:ln>
        <a:effectLst/>
      </c:spPr>
    </c:plotArea>
    <c:legend>
      <c:legendPos val="t"/>
      <c:layout>
        <c:manualLayout>
          <c:xMode val="edge"/>
          <c:yMode val="edge"/>
          <c:x val="0.314375423620258"/>
          <c:y val="0.00131342792815422"/>
          <c:w val="0.680776079368347"/>
          <c:h val="0.0870199814201025"/>
        </c:manualLayout>
      </c:layout>
      <c:overlay val="0"/>
      <c:spPr>
        <a:noFill/>
        <a:ln>
          <a:noFill/>
        </a:ln>
        <a:effectLst/>
      </c:spPr>
      <c:txPr>
        <a:bodyPr rot="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defRPr lang="en-GB" sz="28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4552469759781"/>
          <c:y val="0.0979905958297813"/>
          <c:w val="0.895933517213706"/>
          <c:h val="0.819128318133321"/>
        </c:manualLayout>
      </c:layout>
      <c:barChart>
        <c:barDir val="col"/>
        <c:grouping val="clustered"/>
        <c:varyColors val="0"/>
        <c:ser>
          <c:idx val="0"/>
          <c:order val="0"/>
          <c:tx>
            <c:strRef>
              <c:f>Sheet1!$B$1</c:f>
              <c:strCache>
                <c:ptCount val="1"/>
                <c:pt idx="0">
                  <c:v>Huy</c:v>
                </c:pt>
              </c:strCache>
            </c:strRef>
          </c:tx>
          <c:spPr>
            <a:solidFill>
              <a:srgbClr val="FF66CC"/>
            </a:solidFill>
            <a:ln>
              <a:noFill/>
            </a:ln>
            <a:effectLst/>
          </c:spPr>
          <c:invertIfNegative val="0"/>
          <c:dLbls>
            <c:delete val="1"/>
          </c:dLbls>
          <c:cat>
            <c:strRef>
              <c:f>Sheet1!$A$2:$A$5</c:f>
              <c:strCache>
                <c:ptCount val="3"/>
                <c:pt idx="0">
                  <c:v>Toán</c:v>
                </c:pt>
                <c:pt idx="1">
                  <c:v>Ngữ văn</c:v>
                </c:pt>
                <c:pt idx="2">
                  <c:v>Tiếng Anh</c:v>
                </c:pt>
              </c:strCache>
            </c:strRef>
          </c:cat>
          <c:val>
            <c:numRef>
              <c:f>Sheet1!$B$2:$B$5</c:f>
              <c:numCache>
                <c:formatCode>General</c:formatCode>
                <c:ptCount val="4"/>
                <c:pt idx="0">
                  <c:v>10</c:v>
                </c:pt>
                <c:pt idx="1">
                  <c:v>7</c:v>
                </c:pt>
                <c:pt idx="2">
                  <c:v>8</c:v>
                </c:pt>
              </c:numCache>
            </c:numRef>
          </c:val>
        </c:ser>
        <c:ser>
          <c:idx val="1"/>
          <c:order val="1"/>
          <c:tx>
            <c:strRef>
              <c:f>Sheet1!$C$1</c:f>
              <c:strCache>
                <c:ptCount val="1"/>
                <c:pt idx="0">
                  <c:v>Khôi</c:v>
                </c:pt>
              </c:strCache>
            </c:strRef>
          </c:tx>
          <c:spPr>
            <a:solidFill>
              <a:srgbClr val="00B0F0"/>
            </a:solidFill>
            <a:ln>
              <a:noFill/>
            </a:ln>
            <a:effectLst/>
          </c:spPr>
          <c:invertIfNegative val="0"/>
          <c:dLbls>
            <c:delete val="1"/>
          </c:dLbls>
          <c:cat>
            <c:strRef>
              <c:f>Sheet1!$A$2:$A$5</c:f>
              <c:strCache>
                <c:ptCount val="3"/>
                <c:pt idx="0">
                  <c:v>Toán</c:v>
                </c:pt>
                <c:pt idx="1">
                  <c:v>Ngữ văn</c:v>
                </c:pt>
                <c:pt idx="2">
                  <c:v>Tiếng Anh</c:v>
                </c:pt>
              </c:strCache>
            </c:strRef>
          </c:cat>
          <c:val>
            <c:numRef>
              <c:f>Sheet1!$C$2:$C$5</c:f>
              <c:numCache>
                <c:formatCode>General</c:formatCode>
                <c:ptCount val="4"/>
                <c:pt idx="0">
                  <c:v>8</c:v>
                </c:pt>
                <c:pt idx="1">
                  <c:v>8</c:v>
                </c:pt>
                <c:pt idx="2">
                  <c:v>9</c:v>
                </c:pt>
              </c:numCache>
            </c:numRef>
          </c:val>
        </c:ser>
        <c:dLbls>
          <c:showLegendKey val="0"/>
          <c:showVal val="0"/>
          <c:showCatName val="0"/>
          <c:showSerName val="0"/>
          <c:showPercent val="0"/>
          <c:showBubbleSize val="0"/>
        </c:dLbls>
        <c:gapWidth val="156"/>
        <c:axId val="122768000"/>
        <c:axId val="123015552"/>
      </c:barChart>
      <c:catAx>
        <c:axId val="122768000"/>
        <c:scaling>
          <c:orientation val="minMax"/>
        </c:scaling>
        <c:delete val="0"/>
        <c:axPos val="b"/>
        <c:numFmt formatCode="General" sourceLinked="1"/>
        <c:majorTickMark val="none"/>
        <c:minorTickMark val="none"/>
        <c:tickLblPos val="nextTo"/>
        <c:spPr>
          <a:noFill/>
          <a:ln w="25400" cap="flat" cmpd="sng" algn="ctr">
            <a:solidFill>
              <a:schemeClr val="accent1"/>
            </a:solidFill>
            <a:round/>
            <a:tailEnd type="triangle"/>
          </a:ln>
          <a:effectLst/>
        </c:spPr>
        <c:txPr>
          <a:bodyPr rot="-6000000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3015552"/>
        <c:crosses val="autoZero"/>
        <c:auto val="1"/>
        <c:lblAlgn val="ctr"/>
        <c:lblOffset val="100"/>
        <c:noMultiLvlLbl val="0"/>
      </c:catAx>
      <c:valAx>
        <c:axId val="123015552"/>
        <c:scaling>
          <c:orientation val="minMax"/>
          <c:max val="10"/>
        </c:scaling>
        <c:delete val="0"/>
        <c:axPos val="l"/>
        <c:majorGridlines>
          <c:spPr>
            <a:ln w="19050" cap="flat" cmpd="sng" algn="ctr">
              <a:solidFill>
                <a:schemeClr val="tx2">
                  <a:lumMod val="40000"/>
                  <a:lumOff val="60000"/>
                </a:schemeClr>
              </a:solidFill>
              <a:round/>
            </a:ln>
            <a:effectLst/>
          </c:spPr>
        </c:majorGridlines>
        <c:minorGridlines>
          <c:spPr>
            <a:ln w="19050" cap="flat" cmpd="sng" algn="ctr">
              <a:solidFill>
                <a:schemeClr val="tx2">
                  <a:lumMod val="40000"/>
                  <a:lumOff val="60000"/>
                </a:schemeClr>
              </a:solidFill>
              <a:round/>
            </a:ln>
            <a:effectLst/>
          </c:spPr>
        </c:min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2768000"/>
        <c:crosses val="autoZero"/>
        <c:crossBetween val="between"/>
        <c:minorUnit val="1"/>
      </c:valAx>
      <c:spPr>
        <a:noFill/>
        <a:ln>
          <a:noFill/>
        </a:ln>
        <a:effectLst/>
      </c:spPr>
    </c:plotArea>
    <c:legend>
      <c:legendPos val="t"/>
      <c:layout>
        <c:manualLayout>
          <c:xMode val="edge"/>
          <c:yMode val="edge"/>
          <c:x val="0.375019403583413"/>
          <c:y val="0.00549838414612367"/>
          <c:w val="0.527321924938724"/>
          <c:h val="0.0850225531162309"/>
        </c:manualLayout>
      </c:layout>
      <c:overlay val="0"/>
      <c:spPr>
        <a:noFill/>
        <a:ln>
          <a:noFill/>
        </a:ln>
        <a:effectLst/>
      </c:spPr>
      <c:txPr>
        <a:bodyPr rot="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defRPr lang="en-GB" sz="24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4552469759781"/>
          <c:y val="0.123665630506359"/>
          <c:w val="0.888149936597268"/>
          <c:h val="0.758958927259706"/>
        </c:manualLayout>
      </c:layout>
      <c:barChart>
        <c:barDir val="col"/>
        <c:grouping val="clustered"/>
        <c:varyColors val="0"/>
        <c:ser>
          <c:idx val="0"/>
          <c:order val="0"/>
          <c:tx>
            <c:strRef>
              <c:f>Sheet1!$B$1</c:f>
              <c:strCache>
                <c:ptCount val="1"/>
                <c:pt idx="0">
                  <c:v>Khách quốc tế</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3.26</c:v>
                </c:pt>
                <c:pt idx="1">
                  <c:v>4.02</c:v>
                </c:pt>
                <c:pt idx="2">
                  <c:v>5.27</c:v>
                </c:pt>
                <c:pt idx="3">
                  <c:v>6</c:v>
                </c:pt>
              </c:numCache>
            </c:numRef>
          </c:val>
        </c:ser>
        <c:ser>
          <c:idx val="1"/>
          <c:order val="1"/>
          <c:tx>
            <c:strRef>
              <c:f>Sheet1!$C$1</c:f>
              <c:strCache>
                <c:ptCount val="1"/>
                <c:pt idx="0">
                  <c:v>Khách nội địa</c:v>
                </c:pt>
              </c:strCache>
            </c:strRef>
          </c:tx>
          <c:spPr>
            <a:solidFill>
              <a:srgbClr val="FFC000"/>
            </a:solidFill>
            <a:ln>
              <a:noFill/>
            </a:ln>
            <a:effectLst/>
          </c:spPr>
          <c:invertIfNegative val="0"/>
          <c:dLbls>
            <c:dLbl>
              <c:idx val="0"/>
              <c:layout>
                <c:manualLayout>
                  <c:x val="0.0128240664306836"/>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2.55</c:v>
                </c:pt>
                <c:pt idx="1">
                  <c:v>17.8</c:v>
                </c:pt>
                <c:pt idx="2">
                  <c:v>18.7</c:v>
                </c:pt>
                <c:pt idx="3">
                  <c:v>20.3</c:v>
                </c:pt>
              </c:numCache>
            </c:numRef>
          </c:val>
        </c:ser>
        <c:dLbls>
          <c:showLegendKey val="0"/>
          <c:showVal val="1"/>
          <c:showCatName val="0"/>
          <c:showSerName val="0"/>
          <c:showPercent val="0"/>
          <c:showBubbleSize val="0"/>
        </c:dLbls>
        <c:gapWidth val="65"/>
        <c:axId val="124642816"/>
        <c:axId val="124644352"/>
      </c:barChart>
      <c:catAx>
        <c:axId val="124642816"/>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w="med" len="lg"/>
          </a:ln>
          <a:effectLst/>
        </c:spPr>
        <c:txPr>
          <a:bodyPr rot="-6000000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4644352"/>
        <c:crosses val="autoZero"/>
        <c:auto val="1"/>
        <c:lblAlgn val="ctr"/>
        <c:lblOffset val="100"/>
        <c:noMultiLvlLbl val="0"/>
      </c:catAx>
      <c:valAx>
        <c:axId val="124644352"/>
        <c:scaling>
          <c:orientation val="minMax"/>
          <c:max val="23"/>
          <c:min val="0"/>
        </c:scaling>
        <c:delete val="0"/>
        <c:axPos val="l"/>
        <c:numFmt formatCode="General" sourceLinked="1"/>
        <c:majorTickMark val="cross"/>
        <c:minorTickMark val="none"/>
        <c:tickLblPos val="nextTo"/>
        <c:spPr>
          <a:noFill/>
          <a:ln w="25400">
            <a:solidFill>
              <a:schemeClr val="accent1"/>
            </a:solidFill>
            <a:tailEnd type="triangle" w="med" len="lg"/>
          </a:ln>
          <a:effectLst/>
        </c:spPr>
        <c:txPr>
          <a:bodyPr rot="-6000000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4642816"/>
        <c:crosses val="autoZero"/>
        <c:crossBetween val="between"/>
      </c:valAx>
      <c:spPr>
        <a:noFill/>
        <a:ln>
          <a:noFill/>
        </a:ln>
        <a:effectLst/>
      </c:spPr>
    </c:plotArea>
    <c:legend>
      <c:legendPos val="t"/>
      <c:layout>
        <c:manualLayout>
          <c:xMode val="edge"/>
          <c:yMode val="edge"/>
          <c:x val="0.385468548808784"/>
          <c:y val="0.00229417240337562"/>
          <c:w val="0.433439392199219"/>
          <c:h val="0.148044161857701"/>
        </c:manualLayout>
      </c:layout>
      <c:overlay val="0"/>
      <c:spPr>
        <a:noFill/>
        <a:ln>
          <a:noFill/>
        </a:ln>
        <a:effectLst/>
      </c:spPr>
      <c:txPr>
        <a:bodyPr rot="0" spcFirstLastPara="1" vertOverflow="ellipsis" vert="horz" wrap="square" anchor="ctr" anchorCtr="1"/>
        <a:lstStyle/>
        <a:p>
          <a:pPr>
            <a:defRPr lang="en-GB" sz="24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defRPr lang="en-GB" sz="24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Nữ</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Bóng đá</c:v>
                </c:pt>
                <c:pt idx="1">
                  <c:v>Bóng rổ</c:v>
                </c:pt>
                <c:pt idx="2">
                  <c:v>Bơi</c:v>
                </c:pt>
              </c:strCache>
            </c:strRef>
          </c:cat>
          <c:val>
            <c:numRef>
              <c:f>Sheet1!$B$2:$B$5</c:f>
              <c:numCache>
                <c:formatCode>General</c:formatCode>
                <c:ptCount val="4"/>
                <c:pt idx="0">
                  <c:v>12</c:v>
                </c:pt>
                <c:pt idx="1">
                  <c:v>4</c:v>
                </c:pt>
                <c:pt idx="2">
                  <c:v>5</c:v>
                </c:pt>
              </c:numCache>
            </c:numRef>
          </c:val>
        </c:ser>
        <c:ser>
          <c:idx val="1"/>
          <c:order val="1"/>
          <c:tx>
            <c:strRef>
              <c:f>Sheet1!$C$1</c:f>
              <c:strCache>
                <c:ptCount val="1"/>
                <c:pt idx="0">
                  <c:v>Nam</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Bóng đá</c:v>
                </c:pt>
                <c:pt idx="1">
                  <c:v>Bóng rổ</c:v>
                </c:pt>
                <c:pt idx="2">
                  <c:v>Bơi</c:v>
                </c:pt>
              </c:strCache>
            </c:strRef>
          </c:cat>
          <c:val>
            <c:numRef>
              <c:f>Sheet1!$C$2:$C$5</c:f>
              <c:numCache>
                <c:formatCode>General</c:formatCode>
                <c:ptCount val="4"/>
                <c:pt idx="0">
                  <c:v>10</c:v>
                </c:pt>
                <c:pt idx="1">
                  <c:v>5</c:v>
                </c:pt>
                <c:pt idx="2">
                  <c:v>6</c:v>
                </c:pt>
              </c:numCache>
            </c:numRef>
          </c:val>
        </c:ser>
        <c:dLbls>
          <c:showLegendKey val="0"/>
          <c:showVal val="1"/>
          <c:showCatName val="0"/>
          <c:showSerName val="0"/>
          <c:showPercent val="0"/>
          <c:showBubbleSize val="0"/>
        </c:dLbls>
        <c:gapWidth val="219"/>
        <c:axId val="125438208"/>
        <c:axId val="125444096"/>
      </c:barChart>
      <c:catAx>
        <c:axId val="125438208"/>
        <c:scaling>
          <c:orientation val="minMax"/>
        </c:scaling>
        <c:delete val="0"/>
        <c:axPos val="b"/>
        <c:numFmt formatCode="General" sourceLinked="1"/>
        <c:majorTickMark val="none"/>
        <c:minorTickMark val="none"/>
        <c:tickLblPos val="nextTo"/>
        <c:spPr>
          <a:noFill/>
          <a:ln w="25400" cap="flat" cmpd="sng" algn="ctr">
            <a:solidFill>
              <a:srgbClr val="0070C0"/>
            </a:solidFill>
            <a:round/>
            <a:tailEnd type="triangle"/>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5444096"/>
        <c:crosses val="autoZero"/>
        <c:auto val="1"/>
        <c:lblAlgn val="ctr"/>
        <c:lblOffset val="100"/>
        <c:noMultiLvlLbl val="0"/>
      </c:catAx>
      <c:valAx>
        <c:axId val="125444096"/>
        <c:scaling>
          <c:orientation val="minMax"/>
          <c:max val="12"/>
        </c:scaling>
        <c:delete val="0"/>
        <c:axPos val="l"/>
        <c:numFmt formatCode="General" sourceLinked="1"/>
        <c:majorTickMark val="cross"/>
        <c:minorTickMark val="none"/>
        <c:tickLblPos val="nextTo"/>
        <c:spPr>
          <a:noFill/>
          <a:ln w="25400">
            <a:solidFill>
              <a:srgbClr val="0070C0"/>
            </a:solidFill>
          </a:ln>
          <a:effectLst/>
        </c:spPr>
        <c:txPr>
          <a:bodyPr rot="-6000000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crossAx val="125438208"/>
        <c:crosses val="autoZero"/>
        <c:crossBetween val="between"/>
      </c:valAx>
      <c:spPr>
        <a:noFill/>
        <a:ln>
          <a:noFill/>
        </a:ln>
        <a:effectLst/>
      </c:spPr>
    </c:plotArea>
    <c:legend>
      <c:legendPos val="t"/>
      <c:layout>
        <c:manualLayout>
          <c:xMode val="edge"/>
          <c:yMode val="edge"/>
          <c:x val="0.393979794355976"/>
          <c:y val="0.0163420244165286"/>
          <c:w val="0.375429854528871"/>
          <c:h val="0.087490952373293"/>
        </c:manualLayout>
      </c:layout>
      <c:overlay val="0"/>
      <c:spPr>
        <a:noFill/>
        <a:ln>
          <a:noFill/>
        </a:ln>
        <a:effectLst/>
      </c:spPr>
      <c:txPr>
        <a:bodyPr rot="0" spcFirstLastPara="1" vertOverflow="ellipsis" vert="horz" wrap="square" anchor="ctr" anchorCtr="1"/>
        <a:lstStyle/>
        <a:p>
          <a:pPr>
            <a:defRPr lang="en-GB" sz="2800" b="0" i="0" u="none" strike="noStrike" kern="1200" baseline="0">
              <a:solidFill>
                <a:srgbClr val="0070C0"/>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a:ln>
      <a:noFill/>
    </a:ln>
    <a:effectLst/>
  </c:spPr>
  <c:txPr>
    <a:bodyPr/>
    <a:lstStyle/>
    <a:p>
      <a:pPr>
        <a:defRPr lang="en-GB" sz="2800">
          <a:solidFill>
            <a:srgbClr val="0070C0"/>
          </a:solidFill>
          <a:latin typeface="Arial" panose="020B0604020202020204" pitchFamily="34" charset="0"/>
          <a:cs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F0243-0E4C-45E6-AC08-D9A9C5D428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7F697-5284-4A62-9B07-370CE14EBE5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9" descr="Logo, company name&#10;&#10;Description automatically generated"/>
          <p:cNvPicPr>
            <a:picLocks noChangeAspect="1"/>
          </p:cNvPicPr>
          <p:nvPr userDrawn="1"/>
        </p:nvPicPr>
        <p:blipFill>
          <a:blip r:embed="rId12"/>
          <a:stretch>
            <a:fillRect/>
          </a:stretch>
        </p:blipFill>
        <p:spPr>
          <a:xfrm>
            <a:off x="9186371" y="5065337"/>
            <a:ext cx="2086303" cy="16561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chart" Target="../charts/chart5.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emf"/><Relationship Id="rId7" Type="http://schemas.openxmlformats.org/officeDocument/2006/relationships/image" Target="../media/image16.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4.emf"/><Relationship Id="rId3" Type="http://schemas.openxmlformats.org/officeDocument/2006/relationships/image" Target="../media/image9.emf"/><Relationship Id="rId2" Type="http://schemas.openxmlformats.org/officeDocument/2006/relationships/image" Target="../media/image8.emf"/><Relationship Id="rId10" Type="http://schemas.openxmlformats.org/officeDocument/2006/relationships/notesSlide" Target="../notesSlides/notesSlide9.xml"/><Relationship Id="rId1" Type="http://schemas.openxmlformats.org/officeDocument/2006/relationships/image" Target="../media/image23.emf"/></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2.xml"/><Relationship Id="rId7" Type="http://schemas.openxmlformats.org/officeDocument/2006/relationships/image" Target="../media/image31.png"/><Relationship Id="rId6" Type="http://schemas.microsoft.com/office/2007/relationships/hdphoto" Target="../media/image13.wdp"/><Relationship Id="rId5" Type="http://schemas.openxmlformats.org/officeDocument/2006/relationships/image" Target="../media/image12.png"/><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chart" Target="../charts/chart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24.emf"/><Relationship Id="rId1"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chart" Target="../charts/chart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4.emf"/><Relationship Id="rId1" Type="http://schemas.openxmlformats.org/officeDocument/2006/relationships/image" Target="../media/image7.emf"/></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emf"/><Relationship Id="rId7" Type="http://schemas.openxmlformats.org/officeDocument/2006/relationships/image" Target="../media/image16.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4.emf"/><Relationship Id="rId3" Type="http://schemas.openxmlformats.org/officeDocument/2006/relationships/image" Target="../media/image9.emf"/><Relationship Id="rId2" Type="http://schemas.openxmlformats.org/officeDocument/2006/relationships/image" Target="../media/image8.emf"/><Relationship Id="rId10" Type="http://schemas.openxmlformats.org/officeDocument/2006/relationships/notesSlide" Target="../notesSlides/notesSlide14.xml"/><Relationship Id="rId1" Type="http://schemas.openxmlformats.org/officeDocument/2006/relationships/image" Target="../media/image23.e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24.emf"/><Relationship Id="rId2" Type="http://schemas.openxmlformats.org/officeDocument/2006/relationships/image" Target="../media/image7.emf"/><Relationship Id="rId1" Type="http://schemas.openxmlformats.org/officeDocument/2006/relationships/chart" Target="../charts/chart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39.GIF"/><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9" Type="http://schemas.openxmlformats.org/officeDocument/2006/relationships/slide" Target="slide20.xml"/><Relationship Id="rId8" Type="http://schemas.openxmlformats.org/officeDocument/2006/relationships/image" Target="../media/image43.GIF"/><Relationship Id="rId7" Type="http://schemas.openxmlformats.org/officeDocument/2006/relationships/image" Target="../media/image42.png"/><Relationship Id="rId6" Type="http://schemas.openxmlformats.org/officeDocument/2006/relationships/slide" Target="slide22.xml"/><Relationship Id="rId5" Type="http://schemas.openxmlformats.org/officeDocument/2006/relationships/image" Target="../media/image41.png"/><Relationship Id="rId4" Type="http://schemas.openxmlformats.org/officeDocument/2006/relationships/slide" Target="slide21.xml"/><Relationship Id="rId3" Type="http://schemas.openxmlformats.org/officeDocument/2006/relationships/image" Target="../media/image39.GIF"/><Relationship Id="rId2" Type="http://schemas.openxmlformats.org/officeDocument/2006/relationships/image" Target="../media/image38.png"/><Relationship Id="rId12" Type="http://schemas.openxmlformats.org/officeDocument/2006/relationships/slideLayout" Target="../slideLayouts/slideLayout1.xml"/><Relationship Id="rId11" Type="http://schemas.openxmlformats.org/officeDocument/2006/relationships/image" Target="../media/image45.png"/><Relationship Id="rId10" Type="http://schemas.openxmlformats.org/officeDocument/2006/relationships/image" Target="../media/image44.png"/><Relationship Id="rId1" Type="http://schemas.openxmlformats.org/officeDocument/2006/relationships/image" Target="../media/image40.jpe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emf"/><Relationship Id="rId7" Type="http://schemas.openxmlformats.org/officeDocument/2006/relationships/image" Target="../media/image10.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5.emf"/><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microsoft.com/office/2007/relationships/hdphoto" Target="../media/image13.wdp"/><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7.png"/><Relationship Id="rId3" Type="http://schemas.openxmlformats.org/officeDocument/2006/relationships/slide" Target="slide19.xml"/><Relationship Id="rId2" Type="http://schemas.openxmlformats.org/officeDocument/2006/relationships/image" Target="../media/image46.GIF"/><Relationship Id="rId1" Type="http://schemas.openxmlformats.org/officeDocument/2006/relationships/image" Target="../media/image39.GIF"/></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7.png"/><Relationship Id="rId3" Type="http://schemas.openxmlformats.org/officeDocument/2006/relationships/slide" Target="slide19.xml"/><Relationship Id="rId2" Type="http://schemas.openxmlformats.org/officeDocument/2006/relationships/image" Target="../media/image46.GIF"/><Relationship Id="rId1" Type="http://schemas.openxmlformats.org/officeDocument/2006/relationships/image" Target="../media/image39.GIF"/></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7.png"/><Relationship Id="rId3" Type="http://schemas.openxmlformats.org/officeDocument/2006/relationships/slide" Target="slide19.xml"/><Relationship Id="rId2" Type="http://schemas.openxmlformats.org/officeDocument/2006/relationships/image" Target="../media/image46.GIF"/><Relationship Id="rId1" Type="http://schemas.openxmlformats.org/officeDocument/2006/relationships/image" Target="../media/image39.GIF"/></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53.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7.emf"/></Relationships>
</file>

<file path=ppt/slides/_rels/slide3.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emf"/><Relationship Id="rId2" Type="http://schemas.openxmlformats.org/officeDocument/2006/relationships/image" Target="../media/image15.emf"/><Relationship Id="rId10" Type="http://schemas.openxmlformats.org/officeDocument/2006/relationships/slideLayout" Target="../slideLayouts/slideLayout2.xml"/><Relationship Id="rId1" Type="http://schemas.openxmlformats.org/officeDocument/2006/relationships/image" Target="../media/image14.emf"/></Relationships>
</file>

<file path=ppt/slides/_rels/slide4.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7.emf"/><Relationship Id="rId7" Type="http://schemas.openxmlformats.org/officeDocument/2006/relationships/image" Target="../media/image16.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4.emf"/><Relationship Id="rId3" Type="http://schemas.openxmlformats.org/officeDocument/2006/relationships/image" Target="../media/image9.emf"/><Relationship Id="rId2" Type="http://schemas.openxmlformats.org/officeDocument/2006/relationships/image" Target="../media/image8.emf"/><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23.emf"/></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emf"/><Relationship Id="rId3" Type="http://schemas.openxmlformats.org/officeDocument/2006/relationships/image" Target="../media/image7.emf"/><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4.emf"/><Relationship Id="rId2" Type="http://schemas.openxmlformats.org/officeDocument/2006/relationships/image" Target="../media/image7.emf"/><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microsoft.com/office/2007/relationships/hdphoto" Target="../media/image13.wdp"/><Relationship Id="rId6" Type="http://schemas.openxmlformats.org/officeDocument/2006/relationships/image" Target="../media/image12.png"/><Relationship Id="rId5" Type="http://schemas.openxmlformats.org/officeDocument/2006/relationships/image" Target="../media/image16.emf"/><Relationship Id="rId4" Type="http://schemas.openxmlformats.org/officeDocument/2006/relationships/image" Target="../media/image15.emf"/><Relationship Id="rId3" Type="http://schemas.openxmlformats.org/officeDocument/2006/relationships/image" Target="../media/image27.png"/><Relationship Id="rId2" Type="http://schemas.openxmlformats.org/officeDocument/2006/relationships/image" Target="../media/image7.emf"/><Relationship Id="rId1" Type="http://schemas.openxmlformats.org/officeDocument/2006/relationships/chart" Target="../charts/chart4.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image" Target="../media/image7.emf"/></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emf"/><Relationship Id="rId7" Type="http://schemas.openxmlformats.org/officeDocument/2006/relationships/image" Target="../media/image16.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4.emf"/><Relationship Id="rId3" Type="http://schemas.openxmlformats.org/officeDocument/2006/relationships/image" Target="../media/image9.emf"/><Relationship Id="rId2" Type="http://schemas.openxmlformats.org/officeDocument/2006/relationships/image" Target="../media/image8.emf"/><Relationship Id="rId10" Type="http://schemas.openxmlformats.org/officeDocument/2006/relationships/notesSlide" Target="../notesSlides/notesSlide7.xml"/><Relationship Id="rId1"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5155" y="1580505"/>
            <a:ext cx="5190490" cy="1722120"/>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vi-VN" altLang="en-US" sz="2400" b="1" smtClean="0">
                <a:ln w="38100">
                  <a:noFill/>
                </a:ln>
                <a:solidFill>
                  <a:srgbClr val="FF0000"/>
                </a:solidFill>
                <a:latin typeface="Times New Roman" panose="02020603050405020304" pitchFamily="18" charset="0"/>
                <a:cs typeface="Times New Roman" panose="02020603050405020304" pitchFamily="18" charset="0"/>
              </a:rPr>
              <a:t>TOÁN</a:t>
            </a:r>
            <a:r>
              <a:rPr lang="en-US" sz="2400" b="1" smtClean="0">
                <a:ln w="38100">
                  <a:noFill/>
                </a:ln>
                <a:solidFill>
                  <a:srgbClr val="FF0000"/>
                </a:solidFill>
                <a:latin typeface="Times New Roman" panose="02020603050405020304" pitchFamily="18" charset="0"/>
                <a:cs typeface="Times New Roman" panose="02020603050405020304" pitchFamily="18" charset="0"/>
              </a:rPr>
              <a:t> </a:t>
            </a:r>
            <a:r>
              <a:rPr lang="vi-VN" altLang="en-US" sz="2400" b="1" smtClean="0">
                <a:ln w="38100">
                  <a:noFill/>
                </a:ln>
                <a:solidFill>
                  <a:srgbClr val="FF0000"/>
                </a:solidFill>
                <a:latin typeface="Times New Roman" panose="02020603050405020304" pitchFamily="18" charset="0"/>
                <a:cs typeface="Times New Roman" panose="02020603050405020304" pitchFamily="18" charset="0"/>
              </a:rPr>
              <a:t>6</a:t>
            </a:r>
            <a:endParaRPr lang="en-US" sz="2400" b="1"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3200" b="1" smtClean="0">
                <a:solidFill>
                  <a:srgbClr val="FFFF00"/>
                </a:solidFill>
                <a:latin typeface="Arial" panose="020B0604020202020204" pitchFamily="34" charset="0"/>
                <a:cs typeface="Arial" panose="020B0604020202020204" pitchFamily="34" charset="0"/>
                <a:sym typeface="+mn-ea"/>
              </a:rPr>
              <a:t>Tiết </a:t>
            </a:r>
            <a:r>
              <a:rPr lang="vi-VN" altLang="en-US" sz="3200" b="1" smtClean="0">
                <a:solidFill>
                  <a:srgbClr val="FFFF00"/>
                </a:solidFill>
                <a:latin typeface="Arial" panose="020B0604020202020204" pitchFamily="34" charset="0"/>
                <a:cs typeface="Arial" panose="020B0604020202020204" pitchFamily="34" charset="0"/>
                <a:sym typeface="+mn-ea"/>
              </a:rPr>
              <a:t>53</a:t>
            </a:r>
            <a:endParaRPr lang="en-US" altLang="en-US" sz="3200" b="1" smtClean="0">
              <a:solidFill>
                <a:srgbClr val="FFFF00"/>
              </a:solidFill>
              <a:latin typeface="Arial" panose="020B0604020202020204" pitchFamily="34" charset="0"/>
              <a:cs typeface="Arial" panose="020B0604020202020204" pitchFamily="34" charset="0"/>
            </a:endParaRPr>
          </a:p>
          <a:p>
            <a:pPr algn="ctr"/>
            <a:r>
              <a:rPr lang="en-US" sz="3200" b="1" smtClean="0">
                <a:solidFill>
                  <a:srgbClr val="FFFF00"/>
                </a:solidFill>
                <a:cs typeface="Times New Roman" panose="02020603050405020304" pitchFamily="18" charset="0"/>
                <a:sym typeface="+mn-ea"/>
              </a:rPr>
              <a:t>Biểu đồ cột kép</a:t>
            </a:r>
            <a:r>
              <a:rPr lang="en-US" sz="3200" b="1">
                <a:solidFill>
                  <a:srgbClr val="FFFF00"/>
                </a:solidFill>
                <a:cs typeface="Times New Roman" panose="02020603050405020304" pitchFamily="18" charset="0"/>
                <a:sym typeface="+mn-ea"/>
              </a:rPr>
              <a:t> </a:t>
            </a:r>
            <a:r>
              <a:rPr lang="en-US" sz="3200" b="1" smtClean="0">
                <a:solidFill>
                  <a:srgbClr val="FFFF00"/>
                </a:solidFill>
                <a:cs typeface="Times New Roman" panose="02020603050405020304" pitchFamily="18" charset="0"/>
                <a:sym typeface="+mn-ea"/>
              </a:rPr>
              <a:t>(tiết 1)</a:t>
            </a:r>
            <a:endParaRPr lang="en-US"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9323" t="7012" r="8375" b="3760"/>
          <a:stretch>
            <a:fillRect/>
          </a:stretch>
        </p:blipFill>
        <p:spPr>
          <a:xfrm>
            <a:off x="379987" y="239534"/>
            <a:ext cx="1027821" cy="1035299"/>
          </a:xfrm>
          <a:prstGeom prst="ellipse">
            <a:avLst/>
          </a:prstGeom>
        </p:spPr>
      </p:pic>
      <p:sp>
        <p:nvSpPr>
          <p:cNvPr id="5" name="TextBox 4"/>
          <p:cNvSpPr txBox="1"/>
          <p:nvPr/>
        </p:nvSpPr>
        <p:spPr>
          <a:xfrm>
            <a:off x="3605058" y="3561062"/>
            <a:ext cx="4067175" cy="953135"/>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vi-VN" alt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Đinh Thị Thanh Chà</a:t>
            </a:r>
            <a:endPar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Tự nhiên</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US" sz="3000" b="1" dirty="0">
              <a:ln w="38100">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04009" y="58055"/>
            <a:ext cx="1101330" cy="914522"/>
          </a:xfrm>
          <a:prstGeom prst="rect">
            <a:avLst/>
          </a:prstGeom>
        </p:spPr>
      </p:pic>
      <p:grpSp>
        <p:nvGrpSpPr>
          <p:cNvPr id="36" name="组合 23"/>
          <p:cNvGrpSpPr/>
          <p:nvPr/>
        </p:nvGrpSpPr>
        <p:grpSpPr>
          <a:xfrm>
            <a:off x="-84038" y="5291908"/>
            <a:ext cx="1420357" cy="1566092"/>
            <a:chOff x="355595" y="3741685"/>
            <a:chExt cx="2346316" cy="2893987"/>
          </a:xfrm>
        </p:grpSpPr>
        <p:pic>
          <p:nvPicPr>
            <p:cNvPr id="37" name="图片 18"/>
            <p:cNvPicPr>
              <a:picLocks noChangeAspect="1"/>
            </p:cNvPicPr>
            <p:nvPr/>
          </p:nvPicPr>
          <p:blipFill>
            <a:blip r:embed="rId3"/>
            <a:stretch>
              <a:fillRect/>
            </a:stretch>
          </p:blipFill>
          <p:spPr>
            <a:xfrm rot="13973291">
              <a:off x="592238" y="4525999"/>
              <a:ext cx="2070935" cy="2148411"/>
            </a:xfrm>
            <a:prstGeom prst="rect">
              <a:avLst/>
            </a:prstGeom>
          </p:spPr>
        </p:pic>
        <p:pic>
          <p:nvPicPr>
            <p:cNvPr id="38" name="图片 19"/>
            <p:cNvPicPr>
              <a:picLocks noChangeAspect="1"/>
            </p:cNvPicPr>
            <p:nvPr/>
          </p:nvPicPr>
          <p:blipFill>
            <a:blip r:embed="rId4"/>
            <a:stretch>
              <a:fillRect/>
            </a:stretch>
          </p:blipFill>
          <p:spPr>
            <a:xfrm>
              <a:off x="355595" y="3741685"/>
              <a:ext cx="1220293" cy="1340179"/>
            </a:xfrm>
            <a:prstGeom prst="rect">
              <a:avLst/>
            </a:prstGeom>
          </p:spPr>
        </p:pic>
      </p:gr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a:fillRect/>
          </a:stretch>
        </p:blipFill>
        <p:spPr>
          <a:xfrm>
            <a:off x="10515864" y="5020951"/>
            <a:ext cx="1676136" cy="1676136"/>
          </a:xfrm>
          <a:prstGeom prst="rect">
            <a:avLst/>
          </a:prstGeom>
        </p:spPr>
      </p:pic>
      <p:sp>
        <p:nvSpPr>
          <p:cNvPr id="2" name="Cloud Callout 1"/>
          <p:cNvSpPr/>
          <p:nvPr/>
        </p:nvSpPr>
        <p:spPr>
          <a:xfrm>
            <a:off x="7398752" y="1891074"/>
            <a:ext cx="4048833" cy="2690446"/>
          </a:xfrm>
          <a:prstGeom prst="cloudCallout">
            <a:avLst>
              <a:gd name="adj1" fmla="val 30346"/>
              <a:gd name="adj2" fmla="val 79798"/>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800" dirty="0" err="1" smtClean="0">
                <a:solidFill>
                  <a:schemeClr val="tx1"/>
                </a:solidFill>
                <a:latin typeface="Arial" panose="020B0604020202020204" pitchFamily="34" charset="0"/>
                <a:cs typeface="Arial" panose="020B0604020202020204" pitchFamily="34" charset="0"/>
              </a:rPr>
              <a:t>Hãy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đọc</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liệu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lượng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huy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nước</a:t>
            </a:r>
            <a:r>
              <a:rPr lang="en-US"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p:txBody>
      </p:sp>
      <p:sp>
        <p:nvSpPr>
          <p:cNvPr id="3" name="Cloud Callout 2"/>
          <p:cNvSpPr/>
          <p:nvPr/>
        </p:nvSpPr>
        <p:spPr>
          <a:xfrm>
            <a:off x="7201350" y="1841330"/>
            <a:ext cx="4484780" cy="2342167"/>
          </a:xfrm>
          <a:prstGeom prst="cloudCallout">
            <a:avLst>
              <a:gd name="adj1" fmla="val 29258"/>
              <a:gd name="adj2" fmla="val 105319"/>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2800" dirty="0" err="1" smtClean="0">
                <a:solidFill>
                  <a:schemeClr val="tx1"/>
                </a:solidFill>
                <a:latin typeface="Arial" panose="020B0604020202020204" pitchFamily="34" charset="0"/>
                <a:cs typeface="Arial" panose="020B0604020202020204" pitchFamily="34" charset="0"/>
              </a:rPr>
              <a:t>Hãy</a:t>
            </a:r>
            <a:r>
              <a:rPr lang="en-US" sz="2800" dirty="0" smtClean="0">
                <a:solidFill>
                  <a:schemeClr val="tx1"/>
                </a:solidFill>
                <a:latin typeface="Arial" panose="020B0604020202020204" pitchFamily="34" charset="0"/>
                <a:cs typeface="Arial" panose="020B0604020202020204" pitchFamily="34" charset="0"/>
              </a:rPr>
              <a:t> so </a:t>
            </a:r>
            <a:r>
              <a:rPr lang="en-US" sz="2800" dirty="0" err="1">
                <a:solidFill>
                  <a:schemeClr val="tx1"/>
                </a:solidFill>
                <a:latin typeface="Arial" panose="020B0604020202020204" pitchFamily="34" charset="0"/>
                <a:cs typeface="Arial" panose="020B0604020202020204" pitchFamily="34" charset="0"/>
              </a:rPr>
              <a:t>sánh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lượng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huy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loại</a:t>
            </a:r>
            <a:r>
              <a:rPr lang="en-US"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4" name="Cloud Callout 3"/>
          <p:cNvSpPr/>
          <p:nvPr/>
        </p:nvSpPr>
        <p:spPr>
          <a:xfrm>
            <a:off x="6597734" y="682511"/>
            <a:ext cx="5523881" cy="4161750"/>
          </a:xfrm>
          <a:prstGeom prst="cloudCallout">
            <a:avLst>
              <a:gd name="adj1" fmla="val 24734"/>
              <a:gd name="adj2" fmla="val 67698"/>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SE</a:t>
            </a:r>
            <a:r>
              <a:rPr lang="vi-VN" sz="2600" dirty="0">
                <a:solidFill>
                  <a:schemeClr val="tx1"/>
                </a:solidFill>
                <a:latin typeface="Arial" panose="020B0604020202020204" pitchFamily="34" charset="0"/>
                <a:cs typeface="Arial" panose="020B0604020202020204" pitchFamily="34" charset="0"/>
              </a:rPr>
              <a:t>A </a:t>
            </a:r>
            <a:r>
              <a:rPr lang="en-US" sz="2600" dirty="0">
                <a:solidFill>
                  <a:schemeClr val="tx1"/>
                </a:solidFill>
                <a:latin typeface="Arial" panose="020B0604020202020204" pitchFamily="34" charset="0"/>
                <a:cs typeface="Arial" panose="020B0604020202020204" pitchFamily="34" charset="0"/>
              </a:rPr>
              <a:t>Game </a:t>
            </a:r>
            <a:r>
              <a:rPr lang="en-US" sz="2600" dirty="0" err="1">
                <a:solidFill>
                  <a:schemeClr val="tx1"/>
                </a:solidFill>
                <a:latin typeface="Arial" panose="020B0604020202020204" pitchFamily="34" charset="0"/>
                <a:cs typeface="Arial" panose="020B0604020202020204" pitchFamily="34" charset="0"/>
              </a:rPr>
              <a:t>người</a:t>
            </a:r>
            <a:r>
              <a:rPr lang="en-US" sz="2600" dirty="0">
                <a:solidFill>
                  <a:schemeClr val="tx1"/>
                </a:solidFill>
                <a:latin typeface="Arial" panose="020B0604020202020204" pitchFamily="34" charset="0"/>
                <a:cs typeface="Arial" panose="020B0604020202020204" pitchFamily="34" charset="0"/>
              </a:rPr>
              <a:t> ta </a:t>
            </a:r>
            <a:r>
              <a:rPr lang="en-US" sz="2600" dirty="0" err="1">
                <a:solidFill>
                  <a:schemeClr val="tx1"/>
                </a:solidFill>
                <a:latin typeface="Arial" panose="020B0604020202020204" pitchFamily="34" charset="0"/>
                <a:cs typeface="Arial" panose="020B0604020202020204" pitchFamily="34" charset="0"/>
              </a:rPr>
              <a:t>xếp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vị</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trí</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trên</a:t>
            </a:r>
            <a:r>
              <a:rPr lang="en-US" sz="2600" dirty="0">
                <a:solidFill>
                  <a:schemeClr val="tx1"/>
                </a:solidFill>
                <a:latin typeface="Arial" panose="020B0604020202020204" pitchFamily="34" charset="0"/>
                <a:cs typeface="Arial" panose="020B0604020202020204" pitchFamily="34" charset="0"/>
              </a:rPr>
              <a:t> - </a:t>
            </a:r>
            <a:r>
              <a:rPr lang="en-US" sz="2600" dirty="0" err="1">
                <a:solidFill>
                  <a:schemeClr val="tx1"/>
                </a:solidFill>
                <a:latin typeface="Arial" panose="020B0604020202020204" pitchFamily="34" charset="0"/>
                <a:cs typeface="Arial" panose="020B0604020202020204" pitchFamily="34" charset="0"/>
              </a:rPr>
              <a:t>dưới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dựa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số</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lượng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huy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chương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nếu</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số</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huy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chương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bằng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nhau</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thì</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mới</a:t>
            </a:r>
            <a:r>
              <a:rPr lang="en-US" sz="2600" dirty="0">
                <a:solidFill>
                  <a:schemeClr val="tx1"/>
                </a:solidFill>
                <a:latin typeface="Arial" panose="020B0604020202020204" pitchFamily="34" charset="0"/>
                <a:cs typeface="Arial" panose="020B0604020202020204" pitchFamily="34" charset="0"/>
              </a:rPr>
              <a:t> so </a:t>
            </a:r>
            <a:r>
              <a:rPr lang="en-US" sz="2600" dirty="0" err="1">
                <a:solidFill>
                  <a:schemeClr val="tx1"/>
                </a:solidFill>
                <a:latin typeface="Arial" panose="020B0604020202020204" pitchFamily="34" charset="0"/>
                <a:cs typeface="Arial" panose="020B0604020202020204" pitchFamily="34" charset="0"/>
              </a:rPr>
              <a:t>đến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huy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chương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bạc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biết</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nước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nào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xếp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trên</a:t>
            </a:r>
            <a:r>
              <a:rPr lang="en-US" sz="2600" dirty="0">
                <a:solidFill>
                  <a:schemeClr val="tx1"/>
                </a:solidFill>
                <a:latin typeface="Arial" panose="020B0604020202020204" pitchFamily="34" charset="0"/>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graphicFrame>
        <p:nvGraphicFramePr>
          <p:cNvPr id="16" name="Chart 15"/>
          <p:cNvGraphicFramePr/>
          <p:nvPr/>
        </p:nvGraphicFramePr>
        <p:xfrm>
          <a:off x="501466" y="325677"/>
          <a:ext cx="6378059" cy="5955181"/>
        </p:xfrm>
        <a:graphic>
          <a:graphicData uri="http://schemas.openxmlformats.org/drawingml/2006/chart">
            <c:chart xmlns:c="http://schemas.openxmlformats.org/drawingml/2006/chart" xmlns:r="http://schemas.openxmlformats.org/officeDocument/2006/relationships" r:id="rId1"/>
          </a:graphicData>
        </a:graphic>
      </p:graphicFrame>
      <p:cxnSp>
        <p:nvCxnSpPr>
          <p:cNvPr id="17" name="Straight Arrow Connector 16"/>
          <p:cNvCxnSpPr/>
          <p:nvPr/>
        </p:nvCxnSpPr>
        <p:spPr>
          <a:xfrm flipH="1" flipV="1">
            <a:off x="1419638" y="1230501"/>
            <a:ext cx="1151" cy="43602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200" y="732333"/>
            <a:ext cx="2715499" cy="523220"/>
          </a:xfrm>
          <a:prstGeom prst="rect">
            <a:avLst/>
          </a:prstGeom>
          <a:noFill/>
        </p:spPr>
        <p:txBody>
          <a:bodyPr wrap="square" rtlCol="0">
            <a:spAutoFit/>
          </a:bodyPr>
          <a:lstStyle/>
          <a:p>
            <a:r>
              <a:rPr lang="en-US" sz="2800" i="1" dirty="0" err="1" smtClean="0">
                <a:solidFill>
                  <a:srgbClr val="0070C0"/>
                </a:solidFill>
                <a:latin typeface="Arial" panose="020B0604020202020204" pitchFamily="34" charset="0"/>
                <a:cs typeface="Arial" panose="020B0604020202020204" pitchFamily="34" charset="0"/>
              </a:rPr>
              <a:t>Sô</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huy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sp>
        <p:nvSpPr>
          <p:cNvPr id="19" name="TextBox 18"/>
          <p:cNvSpPr txBox="1"/>
          <p:nvPr/>
        </p:nvSpPr>
        <p:spPr>
          <a:xfrm>
            <a:off x="5432102" y="5530105"/>
            <a:ext cx="2697290" cy="523220"/>
          </a:xfrm>
          <a:prstGeom prst="rect">
            <a:avLst/>
          </a:prstGeom>
          <a:noFill/>
        </p:spPr>
        <p:txBody>
          <a:bodyPr wrap="square" rtlCol="0">
            <a:spAutoFit/>
          </a:bodyPr>
          <a:lstStyle/>
          <a:p>
            <a:r>
              <a:rPr lang="en-US" sz="2800" i="1" dirty="0" err="1">
                <a:solidFill>
                  <a:srgbClr val="0070C0"/>
                </a:solidFill>
                <a:latin typeface="Arial" panose="020B0604020202020204" pitchFamily="34" charset="0"/>
                <a:cs typeface="Arial" panose="020B0604020202020204" pitchFamily="34" charset="0"/>
              </a:rPr>
              <a:t>H</a:t>
            </a:r>
            <a:r>
              <a:rPr lang="en-US" sz="2800" i="1" dirty="0" err="1" smtClean="0">
                <a:solidFill>
                  <a:srgbClr val="0070C0"/>
                </a:solidFill>
                <a:latin typeface="Arial" panose="020B0604020202020204" pitchFamily="34" charset="0"/>
                <a:cs typeface="Arial" panose="020B0604020202020204" pitchFamily="34" charset="0"/>
              </a:rPr>
              <a:t>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xit" presetSubtype="21" fill="hold" grpId="1" nodeType="withEffect">
                                  <p:stCondLst>
                                    <p:cond delay="0"/>
                                  </p:stCondLst>
                                  <p:childTnLst>
                                    <p:animEffect transition="out" filter="barn(inVertic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24673" r="17857"/>
          <a:stretch>
            <a:fillRect/>
          </a:stretch>
        </p:blipFill>
        <p:spPr>
          <a:xfrm>
            <a:off x="10191366" y="266578"/>
            <a:ext cx="1752984" cy="1473610"/>
          </a:xfrm>
          <a:prstGeom prst="rect">
            <a:avLst/>
          </a:prstGeom>
        </p:spPr>
      </p:pic>
      <p:pic>
        <p:nvPicPr>
          <p:cNvPr id="5" name="图片 4"/>
          <p:cNvPicPr>
            <a:picLocks noChangeAspect="1"/>
          </p:cNvPicPr>
          <p:nvPr/>
        </p:nvPicPr>
        <p:blipFill>
          <a:blip r:embed="rId2"/>
          <a:stretch>
            <a:fillRect/>
          </a:stretch>
        </p:blipFill>
        <p:spPr>
          <a:xfrm>
            <a:off x="4845992" y="1571593"/>
            <a:ext cx="2604071" cy="1295719"/>
          </a:xfrm>
          <a:prstGeom prst="rect">
            <a:avLst/>
          </a:prstGeom>
        </p:spPr>
      </p:pic>
      <p:pic>
        <p:nvPicPr>
          <p:cNvPr id="6" name="图片 5"/>
          <p:cNvPicPr>
            <a:picLocks noChangeAspect="1"/>
          </p:cNvPicPr>
          <p:nvPr/>
        </p:nvPicPr>
        <p:blipFill>
          <a:blip r:embed="rId3"/>
          <a:stretch>
            <a:fillRect/>
          </a:stretch>
        </p:blipFill>
        <p:spPr>
          <a:xfrm>
            <a:off x="4667644" y="3756636"/>
            <a:ext cx="2756504" cy="1117875"/>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8438382" y="4304859"/>
            <a:ext cx="3505968" cy="2324672"/>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pic>
        <p:nvPicPr>
          <p:cNvPr id="21" name="图片 20"/>
          <p:cNvPicPr>
            <a:picLocks noChangeAspect="1"/>
          </p:cNvPicPr>
          <p:nvPr/>
        </p:nvPicPr>
        <p:blipFill>
          <a:blip r:embed="rId8"/>
          <a:stretch>
            <a:fillRect/>
          </a:stretch>
        </p:blipFill>
        <p:spPr>
          <a:xfrm>
            <a:off x="4160344" y="2219102"/>
            <a:ext cx="990229" cy="822266"/>
          </a:xfrm>
          <a:prstGeom prst="rect">
            <a:avLst/>
          </a:prstGeom>
        </p:spPr>
      </p:pic>
      <p:sp>
        <p:nvSpPr>
          <p:cNvPr id="22" name="文本框 21"/>
          <p:cNvSpPr txBox="1"/>
          <p:nvPr/>
        </p:nvSpPr>
        <p:spPr>
          <a:xfrm>
            <a:off x="5155878" y="1706905"/>
            <a:ext cx="1830141" cy="707886"/>
          </a:xfrm>
          <a:prstGeom prst="rect">
            <a:avLst/>
          </a:prstGeom>
          <a:noFill/>
        </p:spPr>
        <p:txBody>
          <a:bodyPr wrap="square" rtlCol="0">
            <a:spAutoFit/>
          </a:bodyPr>
          <a:lstStyle/>
          <a:p>
            <a:pPr algn="ctr"/>
            <a:r>
              <a:rPr lang="en-US" altLang="zh-CN" sz="4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3</a:t>
            </a:r>
            <a:endParaRPr lang="en-US" altLang="zh-CN" sz="4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 name="文本框 1"/>
          <p:cNvSpPr txBox="1"/>
          <p:nvPr/>
        </p:nvSpPr>
        <p:spPr>
          <a:xfrm>
            <a:off x="3509933" y="3036003"/>
            <a:ext cx="5071926" cy="584775"/>
          </a:xfrm>
          <a:prstGeom prst="rect">
            <a:avLst/>
          </a:prstGeom>
          <a:noFill/>
        </p:spPr>
        <p:txBody>
          <a:bodyPr wrap="square" rtlCol="0">
            <a:spAutoFit/>
          </a:bodyPr>
          <a:lstStyle/>
          <a:p>
            <a:r>
              <a:rPr lang="en-US" altLang="zh-CN" sz="32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HOẠT ĐỘNG LUYỆN TẬP</a:t>
            </a:r>
            <a:endParaRPr lang="zh-CN" altLang="en-US" sz="32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98725" y="29741"/>
            <a:ext cx="1101330" cy="914522"/>
          </a:xfrm>
          <a:prstGeom prst="rect">
            <a:avLst/>
          </a:prstGeom>
        </p:spPr>
      </p:pic>
      <p:graphicFrame>
        <p:nvGraphicFramePr>
          <p:cNvPr id="20" name="Chart 19"/>
          <p:cNvGraphicFramePr/>
          <p:nvPr/>
        </p:nvGraphicFramePr>
        <p:xfrm>
          <a:off x="885263" y="773362"/>
          <a:ext cx="6203751" cy="4619539"/>
        </p:xfrm>
        <a:graphic>
          <a:graphicData uri="http://schemas.openxmlformats.org/drawingml/2006/chart">
            <c:chart xmlns:c="http://schemas.openxmlformats.org/drawingml/2006/chart" xmlns:r="http://schemas.openxmlformats.org/officeDocument/2006/relationships" r:id="rId1"/>
          </a:graphicData>
        </a:graphic>
      </p:graphicFrame>
      <p:cxnSp>
        <p:nvCxnSpPr>
          <p:cNvPr id="32" name="Straight Arrow Connector 31"/>
          <p:cNvCxnSpPr/>
          <p:nvPr/>
        </p:nvCxnSpPr>
        <p:spPr>
          <a:xfrm flipV="1">
            <a:off x="1515768" y="944263"/>
            <a:ext cx="0" cy="38945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08288" y="442240"/>
            <a:ext cx="1135940" cy="461665"/>
          </a:xfrm>
          <a:prstGeom prst="rect">
            <a:avLst/>
          </a:prstGeom>
          <a:noFill/>
        </p:spPr>
        <p:txBody>
          <a:bodyPr wrap="square" rtlCol="0">
            <a:spAutoFit/>
          </a:bodyPr>
          <a:lstStyle/>
          <a:p>
            <a:r>
              <a:rPr lang="en-US" sz="2400" i="1" dirty="0" err="1" smtClean="0">
                <a:solidFill>
                  <a:srgbClr val="0070C0"/>
                </a:solidFill>
                <a:latin typeface="Arial" panose="020B0604020202020204" pitchFamily="34" charset="0"/>
                <a:cs typeface="Arial" panose="020B0604020202020204" pitchFamily="34" charset="0"/>
              </a:rPr>
              <a:t>Điểm</a:t>
            </a:r>
            <a:endParaRPr lang="en-US" sz="2400" i="1"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5900496" y="4838849"/>
            <a:ext cx="1872761" cy="461665"/>
          </a:xfrm>
          <a:prstGeom prst="rect">
            <a:avLst/>
          </a:prstGeom>
          <a:noFill/>
        </p:spPr>
        <p:txBody>
          <a:bodyPr wrap="square" rtlCol="0">
            <a:spAutoFit/>
          </a:bodyPr>
          <a:lstStyle/>
          <a:p>
            <a:r>
              <a:rPr lang="en-US" sz="2400" i="1" dirty="0" err="1" smtClean="0">
                <a:solidFill>
                  <a:srgbClr val="0070C0"/>
                </a:solidFill>
                <a:latin typeface="Arial" panose="020B0604020202020204" pitchFamily="34" charset="0"/>
                <a:cs typeface="Arial" panose="020B0604020202020204" pitchFamily="34" charset="0"/>
              </a:rPr>
              <a:t>Môn</a:t>
            </a:r>
            <a:r>
              <a:rPr lang="en-US" sz="2400" i="1" dirty="0" smtClean="0">
                <a:solidFill>
                  <a:srgbClr val="0070C0"/>
                </a:solidFill>
                <a:latin typeface="Arial" panose="020B0604020202020204" pitchFamily="34" charset="0"/>
                <a:cs typeface="Arial" panose="020B0604020202020204" pitchFamily="34" charset="0"/>
              </a:rPr>
              <a:t> </a:t>
            </a:r>
            <a:r>
              <a:rPr lang="en-US" sz="2400" i="1" dirty="0" err="1" smtClean="0">
                <a:solidFill>
                  <a:srgbClr val="0070C0"/>
                </a:solidFill>
                <a:latin typeface="Arial" panose="020B0604020202020204" pitchFamily="34" charset="0"/>
                <a:cs typeface="Arial" panose="020B0604020202020204" pitchFamily="34" charset="0"/>
              </a:rPr>
              <a:t>học</a:t>
            </a:r>
            <a:endParaRPr lang="en-US" sz="2400" i="1" dirty="0">
              <a:solidFill>
                <a:srgbClr val="0070C0"/>
              </a:solidFill>
              <a:latin typeface="Arial" panose="020B0604020202020204" pitchFamily="34" charset="0"/>
              <a:cs typeface="Arial" panose="020B0604020202020204" pitchFamily="34" charset="0"/>
            </a:endParaRPr>
          </a:p>
        </p:txBody>
      </p:sp>
      <p:cxnSp>
        <p:nvCxnSpPr>
          <p:cNvPr id="27" name="直接连接符 5"/>
          <p:cNvCxnSpPr/>
          <p:nvPr/>
        </p:nvCxnSpPr>
        <p:spPr>
          <a:xfrm>
            <a:off x="7263530" y="944263"/>
            <a:ext cx="38393" cy="489609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67252" y="471948"/>
            <a:ext cx="3332058" cy="1815882"/>
          </a:xfrm>
          <a:prstGeom prst="rect">
            <a:avLst/>
          </a:prstGeom>
          <a:noFill/>
        </p:spPr>
        <p:txBody>
          <a:bodyPr wrap="square" rtlCol="0">
            <a:spAutoFit/>
          </a:bodyPr>
          <a:lstStyle/>
          <a:p>
            <a:r>
              <a:rPr lang="en-US" sz="2800" dirty="0" err="1" smtClean="0">
                <a:solidFill>
                  <a:schemeClr val="accent5">
                    <a:lumMod val="50000"/>
                  </a:schemeClr>
                </a:solidFill>
                <a:latin typeface="Arial" panose="020B0604020202020204" pitchFamily="34" charset="0"/>
                <a:cs typeface="Arial" panose="020B0604020202020204" pitchFamily="34" charset="0"/>
              </a:rPr>
              <a:t>Quan</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sát</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biểu</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đô</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cột</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kép</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hình</a:t>
            </a:r>
            <a:r>
              <a:rPr lang="en-US" sz="2800" dirty="0" smtClean="0">
                <a:solidFill>
                  <a:schemeClr val="accent5">
                    <a:lumMod val="50000"/>
                  </a:schemeClr>
                </a:solidFill>
                <a:latin typeface="Arial" panose="020B0604020202020204" pitchFamily="34" charset="0"/>
                <a:cs typeface="Arial" panose="020B0604020202020204" pitchFamily="34" charset="0"/>
              </a:rPr>
              <a:t> 11 </a:t>
            </a:r>
            <a:r>
              <a:rPr lang="en-US" sz="2800" dirty="0" err="1" smtClean="0">
                <a:solidFill>
                  <a:schemeClr val="accent5">
                    <a:lumMod val="50000"/>
                  </a:schemeClr>
                </a:solidFill>
                <a:latin typeface="Arial" panose="020B0604020202020204" pitchFamily="34" charset="0"/>
                <a:cs typeface="Arial" panose="020B0604020202020204" pitchFamily="34" charset="0"/>
              </a:rPr>
              <a:t>va</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cho</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biết</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những</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thông</a:t>
            </a:r>
            <a:r>
              <a:rPr lang="en-US" sz="2800" dirty="0" smtClean="0">
                <a:solidFill>
                  <a:schemeClr val="accent5">
                    <a:lumMod val="50000"/>
                  </a:schemeClr>
                </a:solidFill>
                <a:latin typeface="Arial" panose="020B0604020202020204" pitchFamily="34" charset="0"/>
                <a:cs typeface="Arial" panose="020B0604020202020204" pitchFamily="34" charset="0"/>
              </a:rPr>
              <a:t> tin </a:t>
            </a:r>
            <a:r>
              <a:rPr lang="en-US" sz="2800" dirty="0" err="1" smtClean="0">
                <a:solidFill>
                  <a:schemeClr val="accent5">
                    <a:lumMod val="50000"/>
                  </a:schemeClr>
                </a:solidFill>
                <a:latin typeface="Arial" panose="020B0604020202020204" pitchFamily="34" charset="0"/>
                <a:cs typeface="Arial" panose="020B0604020202020204" pitchFamily="34" charset="0"/>
              </a:rPr>
              <a:t>sau</a:t>
            </a:r>
            <a:r>
              <a:rPr lang="en-US" sz="2800" dirty="0" smtClean="0">
                <a:solidFill>
                  <a:schemeClr val="accent5">
                    <a:lumMod val="50000"/>
                  </a:schemeClr>
                </a:solidFill>
                <a:latin typeface="Arial" panose="020B0604020202020204" pitchFamily="34" charset="0"/>
                <a:cs typeface="Arial" panose="020B0604020202020204" pitchFamily="34" charset="0"/>
              </a:rPr>
              <a:t>: </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grpSp>
        <p:nvGrpSpPr>
          <p:cNvPr id="36" name="组合 23"/>
          <p:cNvGrpSpPr/>
          <p:nvPr/>
        </p:nvGrpSpPr>
        <p:grpSpPr>
          <a:xfrm>
            <a:off x="-282186" y="3964013"/>
            <a:ext cx="2346316" cy="2893987"/>
            <a:chOff x="355595" y="3741685"/>
            <a:chExt cx="2346316" cy="2893987"/>
          </a:xfrm>
        </p:grpSpPr>
        <p:pic>
          <p:nvPicPr>
            <p:cNvPr id="37" name="图片 18"/>
            <p:cNvPicPr>
              <a:picLocks noChangeAspect="1"/>
            </p:cNvPicPr>
            <p:nvPr/>
          </p:nvPicPr>
          <p:blipFill>
            <a:blip r:embed="rId3"/>
            <a:stretch>
              <a:fillRect/>
            </a:stretch>
          </p:blipFill>
          <p:spPr>
            <a:xfrm rot="13973291">
              <a:off x="592238" y="4525999"/>
              <a:ext cx="2070935" cy="2148411"/>
            </a:xfrm>
            <a:prstGeom prst="rect">
              <a:avLst/>
            </a:prstGeom>
          </p:spPr>
        </p:pic>
        <p:pic>
          <p:nvPicPr>
            <p:cNvPr id="38" name="图片 19"/>
            <p:cNvPicPr>
              <a:picLocks noChangeAspect="1"/>
            </p:cNvPicPr>
            <p:nvPr/>
          </p:nvPicPr>
          <p:blipFill>
            <a:blip r:embed="rId4"/>
            <a:stretch>
              <a:fillRect/>
            </a:stretch>
          </p:blipFill>
          <p:spPr>
            <a:xfrm>
              <a:off x="355595" y="3741685"/>
              <a:ext cx="1220293" cy="1340179"/>
            </a:xfrm>
            <a:prstGeom prst="rect">
              <a:avLst/>
            </a:prstGeom>
          </p:spPr>
        </p:pic>
      </p:grpSp>
      <p:pic>
        <p:nvPicPr>
          <p:cNvPr id="40" name="图片 29"/>
          <p:cNvPicPr>
            <a:picLocks noChangeAspect="1"/>
          </p:cNvPicPr>
          <p:nvPr/>
        </p:nvPicPr>
        <p:blipFill rotWithShape="1">
          <a:blip r:embed="rId5">
            <a:extLst>
              <a:ext uri="{BEBA8EAE-BF5A-486C-A8C5-ECC9F3942E4B}">
                <a14:imgProps xmlns:a14="http://schemas.microsoft.com/office/drawing/2010/main">
                  <a14:imgLayer r:embed="rId6">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505189" y="2383528"/>
            <a:ext cx="268068" cy="266378"/>
          </a:xfrm>
          <a:prstGeom prst="rect">
            <a:avLst/>
          </a:prstGeom>
        </p:spPr>
      </p:pic>
      <p:sp>
        <p:nvSpPr>
          <p:cNvPr id="26" name="TextBox 25"/>
          <p:cNvSpPr txBox="1"/>
          <p:nvPr/>
        </p:nvSpPr>
        <p:spPr>
          <a:xfrm>
            <a:off x="7831115" y="2235241"/>
            <a:ext cx="3652962"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Đối tượng thống kê?</a:t>
            </a:r>
            <a:endParaRPr lang="en-US" sz="2800" dirty="0">
              <a:latin typeface="Arial" panose="020B0604020202020204" pitchFamily="34" charset="0"/>
              <a:cs typeface="Arial" panose="020B0604020202020204" pitchFamily="34" charset="0"/>
            </a:endParaRPr>
          </a:p>
        </p:txBody>
      </p:sp>
      <p:pic>
        <p:nvPicPr>
          <p:cNvPr id="42" name="图片 29"/>
          <p:cNvPicPr>
            <a:picLocks noChangeAspect="1"/>
          </p:cNvPicPr>
          <p:nvPr/>
        </p:nvPicPr>
        <p:blipFill rotWithShape="1">
          <a:blip r:embed="rId5">
            <a:extLst>
              <a:ext uri="{BEBA8EAE-BF5A-486C-A8C5-ECC9F3942E4B}">
                <a14:imgProps xmlns:a14="http://schemas.microsoft.com/office/drawing/2010/main">
                  <a14:imgLayer r:embed="rId6">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89844" y="2841953"/>
            <a:ext cx="268068" cy="266378"/>
          </a:xfrm>
          <a:prstGeom prst="rect">
            <a:avLst/>
          </a:prstGeom>
        </p:spPr>
      </p:pic>
      <p:sp>
        <p:nvSpPr>
          <p:cNvPr id="43" name="TextBox 42"/>
          <p:cNvSpPr txBox="1"/>
          <p:nvPr/>
        </p:nvSpPr>
        <p:spPr>
          <a:xfrm>
            <a:off x="7879584" y="2712311"/>
            <a:ext cx="3652962" cy="523220"/>
          </a:xfrm>
          <a:prstGeom prst="rect">
            <a:avLst/>
          </a:prstGeom>
          <a:noFill/>
        </p:spPr>
        <p:txBody>
          <a:bodyPr wrap="square" rtlCol="0">
            <a:spAutoFit/>
          </a:bodyPr>
          <a:lstStyle/>
          <a:p>
            <a:r>
              <a:rPr lang="en-US" sz="2800" dirty="0" err="1" smtClean="0">
                <a:latin typeface="Arial" panose="020B0604020202020204" pitchFamily="34" charset="0"/>
                <a:cs typeface="Arial" panose="020B0604020202020204" pitchFamily="34" charset="0"/>
              </a:rPr>
              <a:t>Tiêu</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4" name="图片 29"/>
          <p:cNvPicPr>
            <a:picLocks noChangeAspect="1"/>
          </p:cNvPicPr>
          <p:nvPr/>
        </p:nvPicPr>
        <p:blipFill rotWithShape="1">
          <a:blip r:embed="rId5">
            <a:extLst>
              <a:ext uri="{BEBA8EAE-BF5A-486C-A8C5-ECC9F3942E4B}">
                <a14:imgProps xmlns:a14="http://schemas.microsoft.com/office/drawing/2010/main">
                  <a14:imgLayer r:embed="rId6">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80954" y="3371370"/>
            <a:ext cx="268068" cy="266378"/>
          </a:xfrm>
          <a:prstGeom prst="rect">
            <a:avLst/>
          </a:prstGeom>
        </p:spPr>
      </p:pic>
      <p:sp>
        <p:nvSpPr>
          <p:cNvPr id="45" name="TextBox 44"/>
          <p:cNvSpPr txBox="1"/>
          <p:nvPr/>
        </p:nvSpPr>
        <p:spPr>
          <a:xfrm>
            <a:off x="7879584" y="3241924"/>
            <a:ext cx="3652962"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6" name="图片 29"/>
          <p:cNvPicPr>
            <a:picLocks noChangeAspect="1"/>
          </p:cNvPicPr>
          <p:nvPr/>
        </p:nvPicPr>
        <p:blipFill rotWithShape="1">
          <a:blip r:embed="rId5">
            <a:extLst>
              <a:ext uri="{BEBA8EAE-BF5A-486C-A8C5-ECC9F3942E4B}">
                <a14:imgProps xmlns:a14="http://schemas.microsoft.com/office/drawing/2010/main">
                  <a14:imgLayer r:embed="rId6">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89844" y="3936784"/>
            <a:ext cx="268068" cy="266378"/>
          </a:xfrm>
          <a:prstGeom prst="rect">
            <a:avLst/>
          </a:prstGeom>
        </p:spPr>
      </p:pic>
      <p:sp>
        <p:nvSpPr>
          <p:cNvPr id="47" name="TextBox 46"/>
          <p:cNvSpPr txBox="1"/>
          <p:nvPr/>
        </p:nvSpPr>
        <p:spPr>
          <a:xfrm>
            <a:off x="7894428" y="3825060"/>
            <a:ext cx="3652962"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diễn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24" name="TextBox 23"/>
          <p:cNvSpPr txBox="1"/>
          <p:nvPr/>
        </p:nvSpPr>
        <p:spPr>
          <a:xfrm>
            <a:off x="3539530" y="5706775"/>
            <a:ext cx="1872761" cy="523220"/>
          </a:xfrm>
          <a:prstGeom prst="rect">
            <a:avLst/>
          </a:prstGeom>
          <a:noFill/>
        </p:spPr>
        <p:txBody>
          <a:bodyPr wrap="square" rtlCol="0">
            <a:spAutoFit/>
          </a:bodyPr>
          <a:lstStyle/>
          <a:p>
            <a:r>
              <a:rPr lang="en-US" sz="2800" i="1" dirty="0" err="1" smtClean="0">
                <a:solidFill>
                  <a:srgbClr val="0070C0"/>
                </a:solidFill>
                <a:latin typeface="Arial" panose="020B0604020202020204" pitchFamily="34" charset="0"/>
                <a:cs typeface="Arial" panose="020B0604020202020204" pitchFamily="34" charset="0"/>
              </a:rPr>
              <a:t>Hình</a:t>
            </a:r>
            <a:r>
              <a:rPr lang="en-US" sz="2800" i="1" dirty="0" smtClean="0">
                <a:solidFill>
                  <a:srgbClr val="0070C0"/>
                </a:solidFill>
                <a:latin typeface="Arial" panose="020B0604020202020204" pitchFamily="34" charset="0"/>
                <a:cs typeface="Arial" panose="020B0604020202020204" pitchFamily="34" charset="0"/>
              </a:rPr>
              <a:t> 11</a:t>
            </a:r>
            <a:endParaRPr lang="en-US" sz="2800" i="1" dirty="0">
              <a:solidFill>
                <a:srgbClr val="0070C0"/>
              </a:solidFill>
              <a:latin typeface="Arial" panose="020B0604020202020204" pitchFamily="34" charset="0"/>
              <a:cs typeface="Arial" panose="020B0604020202020204" pitchFamily="34" charset="0"/>
            </a:endParaRPr>
          </a:p>
        </p:txBody>
      </p:sp>
      <p:pic>
        <p:nvPicPr>
          <p:cNvPr id="28" name="图片 29"/>
          <p:cNvPicPr>
            <a:picLocks noChangeAspect="1"/>
          </p:cNvPicPr>
          <p:nvPr/>
        </p:nvPicPr>
        <p:blipFill rotWithShape="1">
          <a:blip r:embed="rId5">
            <a:extLst>
              <a:ext uri="{BEBA8EAE-BF5A-486C-A8C5-ECC9F3942E4B}">
                <a14:imgProps xmlns:a14="http://schemas.microsoft.com/office/drawing/2010/main">
                  <a14:imgLayer r:embed="rId6">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92529" y="4514334"/>
            <a:ext cx="268068" cy="266378"/>
          </a:xfrm>
          <a:prstGeom prst="rect">
            <a:avLst/>
          </a:prstGeom>
        </p:spPr>
      </p:pic>
      <p:sp>
        <p:nvSpPr>
          <p:cNvPr id="29" name="TextBox 28"/>
          <p:cNvSpPr txBox="1"/>
          <p:nvPr/>
        </p:nvSpPr>
        <p:spPr>
          <a:xfrm>
            <a:off x="7833314" y="4372232"/>
            <a:ext cx="4275983" cy="1815882"/>
          </a:xfrm>
          <a:prstGeom prst="rect">
            <a:avLst/>
          </a:prstGeom>
          <a:noFill/>
        </p:spPr>
        <p:txBody>
          <a:bodyPr wrap="square" rtlCol="0">
            <a:spAutoFit/>
          </a:bodyPr>
          <a:lstStyle/>
          <a:p>
            <a:pPr algn="just"/>
            <a:r>
              <a:rPr lang="en-US" sz="2800" dirty="0" err="1">
                <a:latin typeface="Arial" panose="020B0604020202020204" pitchFamily="34" charset="0"/>
                <a:cs typeface="Arial" panose="020B0604020202020204" pitchFamily="34" charset="0"/>
              </a:rPr>
              <a:t>Đọc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môn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hỏi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VD1</a:t>
            </a:r>
            <a:endParaRPr lang="en-US" sz="2800"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3079" y="626808"/>
            <a:ext cx="1130791" cy="1130791"/>
          </a:xfrm>
          <a:prstGeom prst="rect">
            <a:avLst/>
          </a:prstGeom>
        </p:spPr>
      </p:pic>
      <p:sp>
        <p:nvSpPr>
          <p:cNvPr id="3" name="TextBox 2"/>
          <p:cNvSpPr txBox="1"/>
          <p:nvPr/>
        </p:nvSpPr>
        <p:spPr>
          <a:xfrm>
            <a:off x="150828" y="5989183"/>
            <a:ext cx="1634825" cy="400110"/>
          </a:xfrm>
          <a:prstGeom prst="rect">
            <a:avLst/>
          </a:prstGeom>
          <a:noFill/>
        </p:spPr>
        <p:txBody>
          <a:bodyPr wrap="square" rtlCol="0">
            <a:spAutoFit/>
          </a:bodyPr>
          <a:lstStyle/>
          <a:p>
            <a:r>
              <a:rPr lang="en-US" sz="2000" b="1" dirty="0" err="1" smtClean="0">
                <a:latin typeface="Arial" panose="020B0604020202020204" pitchFamily="34" charset="0"/>
                <a:cs typeface="Arial" panose="020B0604020202020204" pitchFamily="34" charset="0"/>
              </a:rPr>
              <a:t>Nhiệm</a:t>
            </a:r>
            <a:r>
              <a:rPr lang="en-US" sz="2000" b="1" dirty="0" smtClean="0">
                <a:latin typeface="Arial" panose="020B0604020202020204" pitchFamily="34" charset="0"/>
                <a:cs typeface="Arial" panose="020B0604020202020204" pitchFamily="34" charset="0"/>
              </a:rPr>
              <a:t> vụ 1</a:t>
            </a:r>
            <a:endParaRPr lang="en-US"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par>
                                <p:cTn id="33" presetID="16" presetClass="entr" presetSubtype="21"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par>
                                <p:cTn id="36" presetID="16" presetClass="entr" presetSubtype="21"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inVertical)">
                                      <p:cBhvr>
                                        <p:cTn id="44" dur="500"/>
                                        <p:tgtEl>
                                          <p:spTgt spid="4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3" grpId="0"/>
      <p:bldP spid="45" grpId="0"/>
      <p:bldP spid="4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19906" y="5437595"/>
            <a:ext cx="1161217" cy="914522"/>
          </a:xfrm>
          <a:prstGeom prst="rect">
            <a:avLst/>
          </a:prstGeom>
        </p:spPr>
      </p:pic>
      <p:pic>
        <p:nvPicPr>
          <p:cNvPr id="9" name="图片 8"/>
          <p:cNvPicPr>
            <a:picLocks noChangeAspect="1"/>
          </p:cNvPicPr>
          <p:nvPr/>
        </p:nvPicPr>
        <p:blipFill rotWithShape="1">
          <a:blip r:embed="rId2"/>
          <a:srcRect r="29439"/>
          <a:stretch>
            <a:fillRect/>
          </a:stretch>
        </p:blipFill>
        <p:spPr>
          <a:xfrm>
            <a:off x="9587715" y="4506444"/>
            <a:ext cx="2542216" cy="2032500"/>
          </a:xfrm>
          <a:prstGeom prst="rect">
            <a:avLst/>
          </a:prstGeom>
        </p:spPr>
      </p:pic>
      <p:sp>
        <p:nvSpPr>
          <p:cNvPr id="10" name="文本框 9"/>
          <p:cNvSpPr txBox="1"/>
          <p:nvPr/>
        </p:nvSpPr>
        <p:spPr>
          <a:xfrm>
            <a:off x="1221893" y="485095"/>
            <a:ext cx="3813160" cy="1077218"/>
          </a:xfrm>
          <a:prstGeom prst="rect">
            <a:avLst/>
          </a:prstGeom>
          <a:noFill/>
        </p:spPr>
        <p:txBody>
          <a:bodyPr wrap="square" rtlCol="0">
            <a:spAutoFit/>
          </a:bodyPr>
          <a:lstStyle/>
          <a:p>
            <a:r>
              <a:rPr lang="en-US" altLang="zh-CN" sz="3200" b="1" dirty="0" smtClean="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Ví dụ 1:</a:t>
            </a:r>
            <a:endParaRPr lang="en-US" altLang="zh-CN" sz="3200" b="1" dirty="0" smtClean="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a:p>
            <a:endParaRPr lang="zh-CN" altLang="en-US" sz="3200" b="1" dirty="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aphicFrame>
        <p:nvGraphicFramePr>
          <p:cNvPr id="4" name="Table 3"/>
          <p:cNvGraphicFramePr>
            <a:graphicFrameLocks noGrp="1"/>
          </p:cNvGraphicFramePr>
          <p:nvPr/>
        </p:nvGraphicFramePr>
        <p:xfrm>
          <a:off x="1480931" y="1647480"/>
          <a:ext cx="8237892" cy="1962912"/>
        </p:xfrm>
        <a:graphic>
          <a:graphicData uri="http://schemas.openxmlformats.org/drawingml/2006/table">
            <a:tbl>
              <a:tblPr firstRow="1" firstCol="1" bandRow="1">
                <a:tableStyleId>{5940675A-B579-460E-94D1-54222C63F5DA}</a:tableStyleId>
              </a:tblPr>
              <a:tblGrid>
                <a:gridCol w="2058994"/>
                <a:gridCol w="2058994"/>
                <a:gridCol w="2058994"/>
                <a:gridCol w="2060910"/>
              </a:tblGrid>
              <a:tr h="862493">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HS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Toán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Điểm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ngư</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a:t>
                      </a:r>
                      <a:r>
                        <a:rPr lang="en-US" sz="2800" dirty="0" err="1" smtClean="0">
                          <a:effectLst/>
                          <a:latin typeface="Times New Roman" panose="02020603050405020304" pitchFamily="18" charset="0"/>
                          <a:cs typeface="Times New Roman" panose="02020603050405020304" pitchFamily="18" charset="0"/>
                        </a:rPr>
                        <a:t>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tiếng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a</a:t>
                      </a:r>
                      <a:r>
                        <a:rPr lang="en-US" sz="2800" dirty="0" err="1" smtClean="0">
                          <a:effectLst/>
                          <a:latin typeface="Times New Roman" panose="02020603050405020304" pitchFamily="18" charset="0"/>
                          <a:cs typeface="Times New Roman" panose="02020603050405020304" pitchFamily="18" charset="0"/>
                        </a:rPr>
                        <a:t>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124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a:p>
                  </a:txBody>
                  <a:tcPr marL="68580" marR="68580" marT="0" marB="0"/>
                </a:tc>
                <a:tc>
                  <a:txBody>
                    <a:bodyPr/>
                    <a:lstStyle/>
                    <a:p>
                      <a:endParaRPr lang="en-US" sz="2800"/>
                    </a:p>
                  </a:txBody>
                  <a:tcPr marL="68580" marR="68580" marT="0" marB="0"/>
                </a:tc>
                <a:tc>
                  <a:txBody>
                    <a:bodyPr/>
                    <a:lstStyle/>
                    <a:p>
                      <a:endParaRPr lang="en-US" sz="2800"/>
                    </a:p>
                  </a:txBody>
                  <a:tcPr marL="68580" marR="68580" marT="0" marB="0"/>
                </a:tc>
              </a:tr>
              <a:tr h="43124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Khôi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2800"/>
                    </a:p>
                  </a:txBody>
                  <a:tcPr marL="68580" marR="68580" marT="0" marB="0"/>
                </a:tc>
                <a:tc>
                  <a:txBody>
                    <a:bodyPr/>
                    <a:lstStyle/>
                    <a:p>
                      <a:endParaRPr lang="en-US" sz="2800"/>
                    </a:p>
                  </a:txBody>
                  <a:tcPr marL="68580" marR="68580" marT="0" marB="0"/>
                </a:tc>
                <a:tc>
                  <a:txBody>
                    <a:bodyPr/>
                    <a:lstStyle/>
                    <a:p>
                      <a:endParaRPr lang="en-US" sz="2800" dirty="0"/>
                    </a:p>
                  </a:txBody>
                  <a:tcPr marL="68580" marR="68580" marT="0" marB="0"/>
                </a:tc>
              </a:tr>
            </a:tbl>
          </a:graphicData>
        </a:graphic>
      </p:graphicFrame>
      <p:sp>
        <p:nvSpPr>
          <p:cNvPr id="8" name="TextBox 7"/>
          <p:cNvSpPr txBox="1"/>
          <p:nvPr/>
        </p:nvSpPr>
        <p:spPr>
          <a:xfrm>
            <a:off x="905934" y="1023704"/>
            <a:ext cx="11286066" cy="3539430"/>
          </a:xfrm>
          <a:prstGeom prst="rect">
            <a:avLst/>
          </a:prstGeom>
          <a:noFill/>
        </p:spPr>
        <p:txBody>
          <a:bodyPr wrap="square" rtlCol="0">
            <a:spAutoFit/>
          </a:bodyPr>
          <a:lstStyle/>
          <a:p>
            <a:pPr lvl="0" algn="just" eaLnBrk="0" fontAlgn="base" hangingPunct="0">
              <a:spcBef>
                <a:spcPct val="0"/>
              </a:spcBef>
              <a:spcAft>
                <a:spcPct val="0"/>
              </a:spcAft>
            </a:pPr>
            <a:r>
              <a:rPr lang="en-US" altLang="en-US" sz="2800" dirty="0" smtClean="0">
                <a:latin typeface="Arial" panose="020B0604020202020204" pitchFamily="34" charset="0"/>
                <a:ea typeface="Times New Roman" panose="02020603050405020304" pitchFamily="18" charset="0"/>
                <a:cs typeface="Arial" panose="020B0604020202020204" pitchFamily="34" charset="0"/>
              </a:rPr>
              <a:t>a) </a:t>
            </a:r>
            <a:r>
              <a:rPr lang="en-US" altLang="en-US" sz="2800" dirty="0" err="1" smtClean="0">
                <a:latin typeface="Arial" panose="020B0604020202020204" pitchFamily="34" charset="0"/>
                <a:ea typeface="Times New Roman" panose="02020603050405020304" pitchFamily="18" charset="0"/>
                <a:cs typeface="Arial" panose="020B0604020202020204" pitchFamily="34" charset="0"/>
              </a:rPr>
              <a:t>Đọc</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số</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liệu</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a:t>
            </a:r>
            <a:endParaRPr lang="en-US" altLang="en-US" sz="2800" dirty="0" smtClean="0">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endParaRPr lang="en-US" altLang="en-US" sz="28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n-US" altLang="en-US" sz="2800" dirty="0" smtClean="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n-US" altLang="en-US" sz="28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n-US" altLang="en-US" sz="2800" dirty="0" smtClean="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n-US" altLang="en-US" sz="28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n-US" altLang="en-US" sz="2800" dirty="0" smtClean="0">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spcBef>
                <a:spcPct val="0"/>
              </a:spcBef>
              <a:spcAft>
                <a:spcPct val="0"/>
              </a:spcAft>
            </a:pPr>
            <a:r>
              <a:rPr lang="en-US" altLang="en-US" sz="2800" dirty="0" err="1" smtClean="0">
                <a:latin typeface="Arial" panose="020B0604020202020204" pitchFamily="34" charset="0"/>
                <a:ea typeface="Times New Roman" panose="02020603050405020304" pitchFamily="18" charset="0"/>
                <a:cs typeface="Arial" panose="020B0604020202020204" pitchFamily="34" charset="0"/>
              </a:rPr>
              <a:t>Điểm</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tra</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cao</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là</a:t>
            </a:r>
            <a:r>
              <a:rPr lang="en-US" altLang="en-US" sz="2800" dirty="0">
                <a:latin typeface="Arial" panose="020B0604020202020204" pitchFamily="34" charset="0"/>
                <a:ea typeface="Times New Roman" panose="02020603050405020304" pitchFamily="18" charset="0"/>
                <a:cs typeface="Arial" panose="020B0604020202020204" pitchFamily="34" charset="0"/>
              </a:rPr>
              <a:t> 10 </a:t>
            </a:r>
            <a:r>
              <a:rPr lang="en-US" altLang="en-US" sz="2800" dirty="0" err="1">
                <a:latin typeface="Arial" panose="020B0604020202020204" pitchFamily="34" charset="0"/>
                <a:ea typeface="Times New Roman" panose="02020603050405020304" pitchFamily="18" charset="0"/>
                <a:cs typeface="Arial" panose="020B0604020202020204" pitchFamily="34" charset="0"/>
              </a:rPr>
              <a:t>điểm</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thuộc</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latin typeface="Arial" panose="020B0604020202020204" pitchFamily="34" charset="0"/>
                <a:ea typeface="Times New Roman" panose="02020603050405020304" pitchFamily="18" charset="0"/>
                <a:cs typeface="Arial" panose="020B0604020202020204" pitchFamily="34" charset="0"/>
              </a:rPr>
              <a:t>về</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smtClean="0">
                <a:latin typeface="Arial" panose="020B0604020202020204" pitchFamily="34" charset="0"/>
                <a:ea typeface="Times New Roman" panose="02020603050405020304" pitchFamily="18" charset="0"/>
                <a:cs typeface="Arial" panose="020B0604020202020204" pitchFamily="34" charset="0"/>
              </a:rPr>
              <a:t>bạn</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……….ở </a:t>
            </a:r>
            <a:r>
              <a:rPr lang="en-US" altLang="en-US" sz="2800" dirty="0" err="1" smtClean="0">
                <a:latin typeface="Arial" panose="020B0604020202020204" pitchFamily="34" charset="0"/>
                <a:ea typeface="Times New Roman" panose="02020603050405020304" pitchFamily="18" charset="0"/>
                <a:cs typeface="Arial" panose="020B0604020202020204" pitchFamily="34" charset="0"/>
              </a:rPr>
              <a:t>môn</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nvGraphicFramePr>
        <p:xfrm>
          <a:off x="3128473" y="2650527"/>
          <a:ext cx="6876717" cy="981456"/>
        </p:xfrm>
        <a:graphic>
          <a:graphicData uri="http://schemas.openxmlformats.org/drawingml/2006/table">
            <a:tbl>
              <a:tblPr firstRow="1" bandRow="1">
                <a:tableStyleId>{2D5ABB26-0587-4C30-8999-92F81FD0307C}</a:tableStyleId>
              </a:tblPr>
              <a:tblGrid>
                <a:gridCol w="2292239"/>
                <a:gridCol w="2292239"/>
                <a:gridCol w="2292239"/>
              </a:tblGrid>
              <a:tr h="365587">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10</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7</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8</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65587">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8</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8</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9</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4" name="Rectangle 13"/>
          <p:cNvSpPr/>
          <p:nvPr/>
        </p:nvSpPr>
        <p:spPr>
          <a:xfrm>
            <a:off x="8661399" y="3712150"/>
            <a:ext cx="1057424" cy="88490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just" eaLnBrk="0" fontAlgn="base" hangingPunct="0">
              <a:spcBef>
                <a:spcPct val="0"/>
              </a:spcBef>
              <a:spcAft>
                <a:spcPct val="0"/>
              </a:spcAft>
            </a:pPr>
            <a:r>
              <a:rPr lang="en-US" altLang="en-US" sz="280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Huy</a:t>
            </a:r>
            <a:endParaRPr lang="en-US" altLang="en-US" sz="2800" dirty="0">
              <a:solidFill>
                <a:srgbClr val="FF0000"/>
              </a:solidFill>
              <a:latin typeface="Arial" panose="020B0604020202020204" pitchFamily="34" charset="0"/>
              <a:cs typeface="Arial" panose="020B0604020202020204" pitchFamily="34" charset="0"/>
            </a:endParaRPr>
          </a:p>
        </p:txBody>
      </p:sp>
      <p:sp>
        <p:nvSpPr>
          <p:cNvPr id="37" name="Rectangle 36"/>
          <p:cNvSpPr/>
          <p:nvPr/>
        </p:nvSpPr>
        <p:spPr>
          <a:xfrm>
            <a:off x="10645139" y="3673010"/>
            <a:ext cx="1057424" cy="88490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just" eaLnBrk="0" fontAlgn="base" hangingPunct="0">
              <a:spcBef>
                <a:spcPct val="0"/>
              </a:spcBef>
              <a:spcAft>
                <a:spcPct val="0"/>
              </a:spcAft>
            </a:pPr>
            <a:r>
              <a:rPr lang="en-US" altLang="en-US" sz="2800" dirty="0" err="1" smtClean="0">
                <a:solidFill>
                  <a:srgbClr val="FF0000"/>
                </a:solidFill>
                <a:latin typeface="Arial" panose="020B0604020202020204" pitchFamily="34" charset="0"/>
                <a:cs typeface="Arial" panose="020B0604020202020204" pitchFamily="34" charset="0"/>
              </a:rPr>
              <a:t>Toán</a:t>
            </a:r>
            <a:endParaRPr lang="en-US" altLang="en-US" sz="2800" dirty="0">
              <a:solidFill>
                <a:srgbClr val="FF0000"/>
              </a:solidFill>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37" y="368041"/>
            <a:ext cx="1192280" cy="11307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24511" y="386901"/>
            <a:ext cx="1101330" cy="914522"/>
          </a:xfrm>
          <a:prstGeom prst="rect">
            <a:avLst/>
          </a:prstGeom>
        </p:spPr>
      </p:pic>
      <p:graphicFrame>
        <p:nvGraphicFramePr>
          <p:cNvPr id="20" name="Chart 19"/>
          <p:cNvGraphicFramePr/>
          <p:nvPr/>
        </p:nvGraphicFramePr>
        <p:xfrm>
          <a:off x="1033958" y="386902"/>
          <a:ext cx="5941953" cy="5216696"/>
        </p:xfrm>
        <a:graphic>
          <a:graphicData uri="http://schemas.openxmlformats.org/drawingml/2006/chart">
            <c:chart xmlns:c="http://schemas.openxmlformats.org/drawingml/2006/chart" xmlns:r="http://schemas.openxmlformats.org/officeDocument/2006/relationships" r:id="rId1"/>
          </a:graphicData>
        </a:graphic>
      </p:graphicFrame>
      <p:sp>
        <p:nvSpPr>
          <p:cNvPr id="33" name="TextBox 32"/>
          <p:cNvSpPr txBox="1"/>
          <p:nvPr/>
        </p:nvSpPr>
        <p:spPr>
          <a:xfrm>
            <a:off x="1231092" y="386900"/>
            <a:ext cx="18727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1"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Lượt</a:t>
            </a:r>
            <a:r>
              <a:rPr kumimoji="0" lang="en-US" sz="2400" b="0" i="1"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khách</a:t>
            </a:r>
            <a:r>
              <a:rPr kumimoji="0" lang="en-US" sz="2400" b="0" i="1"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triệu</a:t>
            </a:r>
            <a:r>
              <a:rPr kumimoji="0" lang="en-US" sz="2400" b="0" i="1"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a:t>
            </a:r>
            <a:endParaRPr kumimoji="0" lang="en-US" sz="2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6636436" y="4978739"/>
            <a:ext cx="9665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1"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Năm</a:t>
            </a:r>
            <a:endParaRPr kumimoji="0" lang="en-US" sz="2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27" name="直接连接符 5"/>
          <p:cNvCxnSpPr/>
          <p:nvPr/>
        </p:nvCxnSpPr>
        <p:spPr>
          <a:xfrm>
            <a:off x="7263530" y="944263"/>
            <a:ext cx="38393" cy="489609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67252" y="471948"/>
            <a:ext cx="355752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Quan</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sát</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biểu</a:t>
            </a:r>
            <a:r>
              <a:rPr kumimoji="0" lang="en-US" sz="2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đô</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cột</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kép</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hình</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12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va</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cho</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biết</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những</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thông</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tin </a:t>
            </a:r>
            <a:r>
              <a:rPr kumimoji="0" lang="en-US" sz="2800" b="0" i="0" u="none" strike="noStrike" kern="1200" cap="none" spc="0" normalizeH="0" baseline="0" noProof="0" dirty="0" err="1"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sau</a:t>
            </a:r>
            <a:r>
              <a:rPr kumimoji="0" lang="en-US" sz="28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grpSp>
        <p:nvGrpSpPr>
          <p:cNvPr id="36" name="组合 23"/>
          <p:cNvGrpSpPr/>
          <p:nvPr/>
        </p:nvGrpSpPr>
        <p:grpSpPr>
          <a:xfrm>
            <a:off x="-282186" y="4137805"/>
            <a:ext cx="2346316" cy="2720195"/>
            <a:chOff x="355595" y="3741685"/>
            <a:chExt cx="2346316" cy="2893987"/>
          </a:xfrm>
        </p:grpSpPr>
        <p:pic>
          <p:nvPicPr>
            <p:cNvPr id="37" name="图片 18"/>
            <p:cNvPicPr>
              <a:picLocks noChangeAspect="1"/>
            </p:cNvPicPr>
            <p:nvPr/>
          </p:nvPicPr>
          <p:blipFill>
            <a:blip r:embed="rId3"/>
            <a:stretch>
              <a:fillRect/>
            </a:stretch>
          </p:blipFill>
          <p:spPr>
            <a:xfrm rot="13973291">
              <a:off x="592238" y="4525999"/>
              <a:ext cx="2070935" cy="2148411"/>
            </a:xfrm>
            <a:prstGeom prst="rect">
              <a:avLst/>
            </a:prstGeom>
          </p:spPr>
        </p:pic>
        <p:pic>
          <p:nvPicPr>
            <p:cNvPr id="38" name="图片 19"/>
            <p:cNvPicPr>
              <a:picLocks noChangeAspect="1"/>
            </p:cNvPicPr>
            <p:nvPr/>
          </p:nvPicPr>
          <p:blipFill>
            <a:blip r:embed="rId4"/>
            <a:stretch>
              <a:fillRect/>
            </a:stretch>
          </p:blipFill>
          <p:spPr>
            <a:xfrm>
              <a:off x="355595" y="3741685"/>
              <a:ext cx="1220293" cy="1340179"/>
            </a:xfrm>
            <a:prstGeom prst="rect">
              <a:avLst/>
            </a:prstGeom>
          </p:spPr>
        </p:pic>
      </p:grpSp>
      <p:pic>
        <p:nvPicPr>
          <p:cNvPr id="40" name="图片 29"/>
          <p:cNvPicPr>
            <a:picLocks noChangeAspect="1"/>
          </p:cNvPicPr>
          <p:nvPr/>
        </p:nvPicPr>
        <p:blipFill rotWithShape="1">
          <a:blip r:embed="rId5"/>
          <a:srcRect l="35153" t="28127" r="32926" b="32212"/>
          <a:stretch>
            <a:fillRect/>
          </a:stretch>
        </p:blipFill>
        <p:spPr>
          <a:xfrm>
            <a:off x="7505189" y="2383528"/>
            <a:ext cx="268068" cy="266378"/>
          </a:xfrm>
          <a:prstGeom prst="rect">
            <a:avLst/>
          </a:prstGeom>
        </p:spPr>
      </p:pic>
      <p:sp>
        <p:nvSpPr>
          <p:cNvPr id="26" name="TextBox 25"/>
          <p:cNvSpPr txBox="1"/>
          <p:nvPr/>
        </p:nvSpPr>
        <p:spPr>
          <a:xfrm>
            <a:off x="7831115" y="2235241"/>
            <a:ext cx="3652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Đối tượng thống kê?</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2" name="图片 29"/>
          <p:cNvPicPr>
            <a:picLocks noChangeAspect="1"/>
          </p:cNvPicPr>
          <p:nvPr/>
        </p:nvPicPr>
        <p:blipFill rotWithShape="1">
          <a:blip r:embed="rId5"/>
          <a:srcRect l="35153" t="28127" r="32926" b="32212"/>
          <a:stretch>
            <a:fillRect/>
          </a:stretch>
        </p:blipFill>
        <p:spPr>
          <a:xfrm>
            <a:off x="7524765" y="2925721"/>
            <a:ext cx="268068" cy="266378"/>
          </a:xfrm>
          <a:prstGeom prst="rect">
            <a:avLst/>
          </a:prstGeom>
        </p:spPr>
      </p:pic>
      <p:sp>
        <p:nvSpPr>
          <p:cNvPr id="43" name="TextBox 42"/>
          <p:cNvSpPr txBox="1"/>
          <p:nvPr/>
        </p:nvSpPr>
        <p:spPr>
          <a:xfrm>
            <a:off x="7914505" y="2796079"/>
            <a:ext cx="3652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4" name="图片 29"/>
          <p:cNvPicPr>
            <a:picLocks noChangeAspect="1"/>
          </p:cNvPicPr>
          <p:nvPr/>
        </p:nvPicPr>
        <p:blipFill rotWithShape="1">
          <a:blip r:embed="rId5"/>
          <a:srcRect l="35153" t="28127" r="32926" b="32212"/>
          <a:stretch>
            <a:fillRect/>
          </a:stretch>
        </p:blipFill>
        <p:spPr>
          <a:xfrm>
            <a:off x="7524806" y="3480047"/>
            <a:ext cx="268068" cy="266378"/>
          </a:xfrm>
          <a:prstGeom prst="rect">
            <a:avLst/>
          </a:prstGeom>
        </p:spPr>
      </p:pic>
      <p:sp>
        <p:nvSpPr>
          <p:cNvPr id="45" name="TextBox 44"/>
          <p:cNvSpPr txBox="1"/>
          <p:nvPr/>
        </p:nvSpPr>
        <p:spPr>
          <a:xfrm>
            <a:off x="7923436" y="3350601"/>
            <a:ext cx="3652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6" name="图片 29"/>
          <p:cNvPicPr>
            <a:picLocks noChangeAspect="1"/>
          </p:cNvPicPr>
          <p:nvPr/>
        </p:nvPicPr>
        <p:blipFill rotWithShape="1">
          <a:blip r:embed="rId5"/>
          <a:srcRect l="35153" t="28127" r="32926" b="32212"/>
          <a:stretch>
            <a:fillRect/>
          </a:stretch>
        </p:blipFill>
        <p:spPr>
          <a:xfrm>
            <a:off x="7517678" y="4036110"/>
            <a:ext cx="268068" cy="266378"/>
          </a:xfrm>
          <a:prstGeom prst="rect">
            <a:avLst/>
          </a:prstGeom>
        </p:spPr>
      </p:pic>
      <p:sp>
        <p:nvSpPr>
          <p:cNvPr id="47" name="TextBox 46"/>
          <p:cNvSpPr txBox="1"/>
          <p:nvPr/>
        </p:nvSpPr>
        <p:spPr>
          <a:xfrm>
            <a:off x="7922262" y="3924386"/>
            <a:ext cx="3652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3283937" y="5751883"/>
            <a:ext cx="18727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1" u="none" strike="noStrike" kern="1200" cap="none" spc="0" normalizeH="0" baseline="0" noProof="0" dirty="0" err="1" smtClean="0">
                <a:ln>
                  <a:noFill/>
                </a:ln>
                <a:solidFill>
                  <a:srgbClr val="0070C0"/>
                </a:solidFill>
                <a:effectLst/>
                <a:uLnTx/>
                <a:uFillTx/>
                <a:latin typeface="Arial" panose="020B0604020202020204" pitchFamily="34" charset="0"/>
                <a:ea typeface="+mn-ea"/>
                <a:cs typeface="Arial" panose="020B0604020202020204" pitchFamily="34" charset="0"/>
              </a:rPr>
              <a:t>Hình</a:t>
            </a:r>
            <a:r>
              <a:rPr kumimoji="0" lang="en-US" sz="2800" b="0" i="1"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12</a:t>
            </a:r>
            <a:endParaRPr kumimoji="0" lang="en-US" sz="2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28" name="图片 29"/>
          <p:cNvPicPr>
            <a:picLocks noChangeAspect="1"/>
          </p:cNvPicPr>
          <p:nvPr/>
        </p:nvPicPr>
        <p:blipFill rotWithShape="1">
          <a:blip r:embed="rId5"/>
          <a:srcRect l="35153" t="28127" r="32926" b="32212"/>
          <a:stretch>
            <a:fillRect/>
          </a:stretch>
        </p:blipFill>
        <p:spPr>
          <a:xfrm>
            <a:off x="7560266" y="4602791"/>
            <a:ext cx="268068" cy="266378"/>
          </a:xfrm>
          <a:prstGeom prst="rect">
            <a:avLst/>
          </a:prstGeom>
        </p:spPr>
      </p:pic>
      <p:sp>
        <p:nvSpPr>
          <p:cNvPr id="29" name="TextBox 28"/>
          <p:cNvSpPr txBox="1"/>
          <p:nvPr/>
        </p:nvSpPr>
        <p:spPr>
          <a:xfrm>
            <a:off x="7879583" y="4459221"/>
            <a:ext cx="4045195"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2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khách du lịch trong các năm</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VD2</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66248" y="5932919"/>
            <a:ext cx="1647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Nhiệm</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vụ 2</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a:fillRect/>
          </a:stretch>
        </p:blipFill>
        <p:spPr>
          <a:xfrm>
            <a:off x="7179177" y="653188"/>
            <a:ext cx="1400813" cy="14008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par>
                                <p:cTn id="33" presetID="16" presetClass="entr" presetSubtype="21"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par>
                                <p:cTn id="36" presetID="16" presetClass="entr" presetSubtype="21"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inVertical)">
                                      <p:cBhvr>
                                        <p:cTn id="44" dur="500"/>
                                        <p:tgtEl>
                                          <p:spTgt spid="4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3" grpId="0"/>
      <p:bldP spid="45" grpId="0"/>
      <p:bldP spid="4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43951" y="399928"/>
            <a:ext cx="1144038" cy="914522"/>
          </a:xfrm>
          <a:prstGeom prst="rect">
            <a:avLst/>
          </a:prstGeom>
        </p:spPr>
      </p:pic>
      <p:pic>
        <p:nvPicPr>
          <p:cNvPr id="9" name="图片 8"/>
          <p:cNvPicPr>
            <a:picLocks noChangeAspect="1"/>
          </p:cNvPicPr>
          <p:nvPr/>
        </p:nvPicPr>
        <p:blipFill rotWithShape="1">
          <a:blip r:embed="rId2"/>
          <a:srcRect r="29439"/>
          <a:stretch>
            <a:fillRect/>
          </a:stretch>
        </p:blipFill>
        <p:spPr>
          <a:xfrm>
            <a:off x="9625325" y="4506444"/>
            <a:ext cx="2504606" cy="2032500"/>
          </a:xfrm>
          <a:prstGeom prst="rect">
            <a:avLst/>
          </a:prstGeom>
        </p:spPr>
      </p:pic>
      <p:sp>
        <p:nvSpPr>
          <p:cNvPr id="10" name="文本框 9"/>
          <p:cNvSpPr txBox="1"/>
          <p:nvPr/>
        </p:nvSpPr>
        <p:spPr>
          <a:xfrm>
            <a:off x="1278307" y="485095"/>
            <a:ext cx="3756746" cy="1077218"/>
          </a:xfrm>
          <a:prstGeom prst="rect">
            <a:avLst/>
          </a:prstGeom>
          <a:noFill/>
        </p:spPr>
        <p:txBody>
          <a:bodyPr wrap="square" rtlCol="0">
            <a:spAutoFit/>
          </a:bodyPr>
          <a:lstStyle/>
          <a:p>
            <a:r>
              <a:rPr lang="en-US" altLang="zh-CN" sz="32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Ví dụ 2:</a:t>
            </a:r>
            <a:endParaRPr lang="en-US" altLang="zh-CN" sz="32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a:p>
            <a:endParaRPr lang="zh-CN" altLang="en-US" sz="32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mc:AlternateContent xmlns:mc="http://schemas.openxmlformats.org/markup-compatibility/2006">
        <mc:Choice xmlns:a14="http://schemas.microsoft.com/office/drawing/2010/main" Requires="a14">
          <p:sp>
            <p:nvSpPr>
              <p:cNvPr id="8" name="TextBox 7"/>
              <p:cNvSpPr txBox="1"/>
              <p:nvPr/>
            </p:nvSpPr>
            <p:spPr>
              <a:xfrm>
                <a:off x="112734" y="2517733"/>
                <a:ext cx="12079266" cy="353943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a:t>
                </a:r>
                <a:r>
                  <a:rPr lang="en-US" sz="2800" smtClean="0">
                    <a:latin typeface="Arial" panose="020B0604020202020204" pitchFamily="34" charset="0"/>
                    <a:cs typeface="Arial" panose="020B0604020202020204" pitchFamily="34" charset="0"/>
                  </a:rPr>
                  <a:t>) Tổng </a:t>
                </a:r>
                <a:r>
                  <a:rPr lang="en-US" sz="2800" dirty="0" err="1">
                    <a:latin typeface="Arial" panose="020B0604020202020204" pitchFamily="34" charset="0"/>
                    <a:cs typeface="Arial" panose="020B0604020202020204" pitchFamily="34" charset="0"/>
                  </a:rPr>
                  <a:t>số</a:t>
                </a:r>
                <a:r>
                  <a:rPr lang="en-US" sz="2800" dirty="0" err="1">
                    <a:latin typeface="Arial" panose="020B0604020202020204" pitchFamily="34" charset="0"/>
                    <a:cs typeface="Arial" panose="020B0604020202020204" pitchFamily="34" charset="0"/>
                  </a:rPr>
                  <a:t>lượt</a:t>
                </a:r>
                <a:r>
                  <a:rPr lang="en-US" sz="2800" dirty="0" err="1">
                    <a:latin typeface="Arial" panose="020B0604020202020204" pitchFamily="34" charset="0"/>
                    <a:cs typeface="Arial" panose="020B0604020202020204" pitchFamily="34" charset="0"/>
                  </a:rPr>
                  <a:t>khách</a:t>
                </a:r>
                <a:r>
                  <a:rPr lang="en-US" sz="2800" dirty="0">
                    <a:latin typeface="Arial" panose="020B0604020202020204" pitchFamily="34" charset="0"/>
                    <a:cs typeface="Arial" panose="020B0604020202020204" pitchFamily="34" charset="0"/>
                  </a:rPr>
                  <a:t> du </a:t>
                </a:r>
                <a:r>
                  <a:rPr lang="en-US" sz="2800" dirty="0" err="1">
                    <a:latin typeface="Arial" panose="020B0604020202020204" pitchFamily="34" charset="0"/>
                    <a:cs typeface="Arial" panose="020B0604020202020204" pitchFamily="34" charset="0"/>
                  </a:rPr>
                  <a:t>lịch</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HN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năm</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14:m>
                  <m:oMath xmlns:m="http://schemas.openxmlformats.org/officeDocument/2006/math">
                    <m:r>
                      <m:rPr>
                        <m:nor/>
                      </m:rPr>
                      <a:rPr lang="en-US" sz="2800" b="0" i="0" dirty="0" smtClean="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3</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26</m:t>
                    </m:r>
                    <m:r>
                      <m:rPr>
                        <m:nor/>
                      </m:rPr>
                      <a:rPr lang="en-US" sz="2800" b="0" i="0" dirty="0" smtClean="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m:t>
                    </m:r>
                    <m:r>
                      <m:rPr>
                        <m:nor/>
                      </m:rPr>
                      <a:rPr lang="en-US" sz="2800" b="0" i="0" dirty="0" smtClean="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2</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55</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4</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02</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17</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8</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5</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27</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18</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7</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6</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0</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20</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3</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 </m:t>
                    </m:r>
                    <m:r>
                      <m:rPr>
                        <m:nor/>
                      </m:rPr>
                      <a:rPr lang="en-US" sz="2800" dirty="0">
                        <a:latin typeface="Arial" panose="020B0604020202020204" pitchFamily="34" charset="0"/>
                        <a:cs typeface="Arial" panose="020B0604020202020204" pitchFamily="34" charset="0"/>
                      </a:rPr>
                      <m:t>77</m:t>
                    </m:r>
                    <m:r>
                      <m:rPr>
                        <m:nor/>
                      </m:rPr>
                      <a:rPr lang="en-US" sz="2800" dirty="0">
                        <a:latin typeface="Arial" panose="020B0604020202020204" pitchFamily="34" charset="0"/>
                        <a:cs typeface="Arial" panose="020B0604020202020204" pitchFamily="34" charset="0"/>
                      </a:rPr>
                      <m:t>,</m:t>
                    </m:r>
                    <m:r>
                      <m:rPr>
                        <m:nor/>
                      </m:rPr>
                      <a:rPr lang="en-US" sz="2800" dirty="0">
                        <a:latin typeface="Arial" panose="020B0604020202020204" pitchFamily="34" charset="0"/>
                        <a:cs typeface="Arial" panose="020B0604020202020204" pitchFamily="34" charset="0"/>
                      </a:rPr>
                      <m:t>9</m:t>
                    </m:r>
                  </m:oMath>
                </a14:m>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triệu</a:t>
                </a:r>
                <a:r>
                  <a:rPr lang="en-US" sz="2800" err="1">
                    <a:latin typeface="Arial" panose="020B0604020202020204" pitchFamily="34" charset="0"/>
                    <a:cs typeface="Arial" panose="020B0604020202020204" pitchFamily="34" charset="0"/>
                  </a:rPr>
                  <a:t>lượt</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khách</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b</a:t>
                </a:r>
                <a:r>
                  <a:rPr lang="en-US" sz="2800" smtClean="0">
                    <a:latin typeface="Arial" panose="020B0604020202020204" pitchFamily="34" charset="0"/>
                    <a:cs typeface="Arial" panose="020B0604020202020204" pitchFamily="34" charset="0"/>
                  </a:rPr>
                  <a:t>) Số </a:t>
                </a:r>
                <a:r>
                  <a:rPr lang="en-US" sz="2800" dirty="0" err="1">
                    <a:latin typeface="Arial" panose="020B0604020202020204" pitchFamily="34" charset="0"/>
                    <a:cs typeface="Arial" panose="020B0604020202020204" pitchFamily="34" charset="0"/>
                  </a:rPr>
                  <a:t>lượt</a:t>
                </a:r>
                <a:r>
                  <a:rPr lang="en-US" sz="2800" dirty="0" err="1">
                    <a:latin typeface="Arial" panose="020B0604020202020204" pitchFamily="34" charset="0"/>
                    <a:cs typeface="Arial" panose="020B0604020202020204" pitchFamily="34" charset="0"/>
                  </a:rPr>
                  <a:t>khách</a:t>
                </a:r>
                <a:r>
                  <a:rPr lang="en-US" sz="2800" dirty="0" err="1">
                    <a:latin typeface="Arial" panose="020B0604020202020204" pitchFamily="34" charset="0"/>
                    <a:cs typeface="Arial" panose="020B0604020202020204" pitchFamily="34" charset="0"/>
                  </a:rPr>
                  <a:t>quốc</a:t>
                </a:r>
                <a:r>
                  <a:rPr lang="en-US" sz="2800" dirty="0" err="1">
                    <a:latin typeface="Arial" panose="020B0604020202020204" pitchFamily="34" charset="0"/>
                    <a:cs typeface="Arial" panose="020B0604020202020204" pitchFamily="34" charset="0"/>
                  </a:rPr>
                  <a:t>tế</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HN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2018 </a:t>
                </a:r>
                <a:r>
                  <a:rPr lang="en-US" sz="2800" dirty="0" err="1">
                    <a:latin typeface="Arial" panose="020B0604020202020204" pitchFamily="34" charset="0"/>
                    <a:cs typeface="Arial" panose="020B0604020202020204" pitchFamily="34" charset="0"/>
                  </a:rPr>
                  <a:t>tăng</a:t>
                </a:r>
                <a:r>
                  <a:rPr lang="en-US" sz="2800" dirty="0">
                    <a:latin typeface="Arial" panose="020B0604020202020204" pitchFamily="34" charset="0"/>
                    <a:cs typeface="Arial" panose="020B0604020202020204" pitchFamily="34" charset="0"/>
                  </a:rPr>
                  <a:t> so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2017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6,0 </a:t>
                </a:r>
                <a:r>
                  <a:rPr lang="en-US" sz="2800" dirty="0">
                    <a:latin typeface="Arial" panose="020B0604020202020204" pitchFamily="34" charset="0"/>
                    <a:cs typeface="Arial" panose="020B0604020202020204" pitchFamily="34" charset="0"/>
                  </a:rPr>
                  <a:t>– 5,27 =0,73 (</a:t>
                </a:r>
                <a:r>
                  <a:rPr lang="en-US" sz="2800" dirty="0" err="1">
                    <a:latin typeface="Arial" panose="020B0604020202020204" pitchFamily="34" charset="0"/>
                    <a:cs typeface="Arial" panose="020B0604020202020204" pitchFamily="34" charset="0"/>
                  </a:rPr>
                  <a:t>triệu</a:t>
                </a:r>
                <a:r>
                  <a:rPr lang="en-US" sz="2800" dirty="0" err="1">
                    <a:latin typeface="Arial" panose="020B0604020202020204" pitchFamily="34" charset="0"/>
                    <a:cs typeface="Arial" panose="020B0604020202020204" pitchFamily="34" charset="0"/>
                  </a:rPr>
                  <a:t>lượt</a:t>
                </a:r>
                <a:r>
                  <a:rPr lang="en-US" sz="2800" dirty="0" err="1">
                    <a:latin typeface="Arial" panose="020B0604020202020204" pitchFamily="34" charset="0"/>
                    <a:cs typeface="Arial" panose="020B0604020202020204" pitchFamily="34" charset="0"/>
                  </a:rPr>
                  <a:t>khách</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Lượt</a:t>
                </a:r>
                <a:r>
                  <a:rPr lang="en-US" sz="2800" dirty="0" err="1">
                    <a:latin typeface="Arial" panose="020B0604020202020204" pitchFamily="34" charset="0"/>
                    <a:cs typeface="Arial" panose="020B0604020202020204" pitchFamily="34" charset="0"/>
                  </a:rPr>
                  <a:t>khách</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HN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2018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6,0 + 20,3 </a:t>
                </a:r>
                <a:r>
                  <a:rPr lang="en-US" sz="2800" dirty="0">
                    <a:latin typeface="Arial" panose="020B0604020202020204" pitchFamily="34" charset="0"/>
                    <a:cs typeface="Arial" panose="020B0604020202020204" pitchFamily="34" charset="0"/>
                  </a:rPr>
                  <a:t>= 26,3 ( </a:t>
                </a:r>
                <a:r>
                  <a:rPr lang="en-US" sz="2800" dirty="0" err="1">
                    <a:latin typeface="Arial" panose="020B0604020202020204" pitchFamily="34" charset="0"/>
                    <a:cs typeface="Arial" panose="020B0604020202020204" pitchFamily="34" charset="0"/>
                  </a:rPr>
                  <a:t>triệu</a:t>
                </a:r>
                <a:r>
                  <a:rPr lang="en-US" sz="2800" dirty="0" err="1">
                    <a:latin typeface="Arial" panose="020B0604020202020204" pitchFamily="34" charset="0"/>
                    <a:cs typeface="Arial" panose="020B0604020202020204" pitchFamily="34" charset="0"/>
                  </a:rPr>
                  <a:t>lượt</a:t>
                </a:r>
                <a:r>
                  <a:rPr lang="en-US" sz="2800" dirty="0" err="1">
                    <a:latin typeface="Arial" panose="020B0604020202020204" pitchFamily="34" charset="0"/>
                    <a:cs typeface="Arial" panose="020B0604020202020204" pitchFamily="34" charset="0"/>
                  </a:rPr>
                  <a:t>khách</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Vậy</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tin </a:t>
                </a:r>
                <a:r>
                  <a:rPr lang="en-US" sz="2800" dirty="0" err="1">
                    <a:latin typeface="Arial" panose="020B0604020202020204" pitchFamily="34" charset="0"/>
                    <a:cs typeface="Arial" panose="020B0604020202020204" pitchFamily="34" charset="0"/>
                  </a:rPr>
                  <a:t>bài</a:t>
                </a:r>
                <a:r>
                  <a:rPr lang="en-US" sz="2800" dirty="0" err="1">
                    <a:latin typeface="Arial" panose="020B0604020202020204" pitchFamily="34" charset="0"/>
                    <a:cs typeface="Arial" panose="020B0604020202020204" pitchFamily="34" charset="0"/>
                  </a:rPr>
                  <a:t>báo</a:t>
                </a:r>
                <a:r>
                  <a:rPr lang="en-US" sz="2800" dirty="0" err="1">
                    <a:latin typeface="Arial" panose="020B0604020202020204" pitchFamily="34" charset="0"/>
                    <a:cs typeface="Arial" panose="020B0604020202020204" pitchFamily="34" charset="0"/>
                  </a:rPr>
                  <a:t>là</a:t>
                </a:r>
                <a:r>
                  <a:rPr lang="en-US" sz="2800" dirty="0" err="1">
                    <a:latin typeface="Arial" panose="020B0604020202020204" pitchFamily="34" charset="0"/>
                    <a:cs typeface="Arial" panose="020B0604020202020204" pitchFamily="34" charset="0"/>
                  </a:rPr>
                  <a:t>không</a:t>
                </a:r>
                <a:r>
                  <a:rPr lang="en-US" sz="2800" dirty="0" err="1">
                    <a:latin typeface="Arial" panose="020B0604020202020204" pitchFamily="34" charset="0"/>
                    <a:cs typeface="Arial" panose="020B0604020202020204" pitchFamily="34" charset="0"/>
                  </a:rPr>
                  <a:t>chính</a:t>
                </a:r>
                <a:r>
                  <a:rPr lang="en-US" sz="2800" err="1">
                    <a:latin typeface="Arial" panose="020B0604020202020204" pitchFamily="34" charset="0"/>
                    <a:cs typeface="Arial" panose="020B0604020202020204" pitchFamily="34" charset="0"/>
                  </a:rPr>
                  <a:t>xác</a:t>
                </a:r>
                <a:endParaRPr lang="en-US" altLang="en-US" sz="2800" dirty="0" smtClean="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12734" y="2517733"/>
                <a:ext cx="12079266" cy="3539430"/>
              </a:xfrm>
              <a:prstGeom prst="rect">
                <a:avLst/>
              </a:prstGeom>
              <a:blipFill rotWithShape="1">
                <a:blip r:embed="rId3"/>
                <a:stretch>
                  <a:fillRect l="-3" t="-17" b="15"/>
                </a:stretch>
              </a:blipFill>
            </p:spPr>
            <p:txBody>
              <a:bodyPr/>
              <a:lstStyle/>
              <a:p>
                <a:r>
                  <a:rPr lang="en-GB" altLang="en-US">
                    <a:noFill/>
                  </a:rPr>
                  <a:t> </a:t>
                </a:r>
              </a:p>
            </p:txBody>
          </p:sp>
        </mc:Fallback>
      </mc:AlternateContent>
      <p:graphicFrame>
        <p:nvGraphicFramePr>
          <p:cNvPr id="12" name="Table 11"/>
          <p:cNvGraphicFramePr>
            <a:graphicFrameLocks noGrp="1"/>
          </p:cNvGraphicFramePr>
          <p:nvPr/>
        </p:nvGraphicFramePr>
        <p:xfrm>
          <a:off x="4665182" y="1268761"/>
          <a:ext cx="5846008" cy="1248972"/>
        </p:xfrm>
        <a:graphic>
          <a:graphicData uri="http://schemas.openxmlformats.org/drawingml/2006/table">
            <a:tbl>
              <a:tblPr firstRow="1" bandRow="1">
                <a:tableStyleId>{2D5ABB26-0587-4C30-8999-92F81FD0307C}</a:tableStyleId>
              </a:tblPr>
              <a:tblGrid>
                <a:gridCol w="1461502"/>
                <a:gridCol w="1461502"/>
                <a:gridCol w="1461502"/>
                <a:gridCol w="1461502"/>
              </a:tblGrid>
              <a:tr h="624486">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3,26</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4,02</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5,27</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6,0</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624486">
                <a:tc>
                  <a:txBody>
                    <a:bodyPr/>
                    <a:lstStyle/>
                    <a:p>
                      <a:pPr marL="0" marR="0" algn="ctr">
                        <a:lnSpc>
                          <a:spcPct val="115000"/>
                        </a:lnSpc>
                        <a:spcBef>
                          <a:spcPts val="0"/>
                        </a:spcBef>
                        <a:spcAft>
                          <a:spcPts val="0"/>
                        </a:spcAft>
                      </a:pPr>
                      <a:r>
                        <a:rPr lang="en-US" sz="2800">
                          <a:solidFill>
                            <a:srgbClr val="FF0000"/>
                          </a:solidFill>
                          <a:effectLst/>
                          <a:latin typeface="Arial" panose="020B0604020202020204" pitchFamily="34" charset="0"/>
                          <a:cs typeface="Arial" panose="020B0604020202020204" pitchFamily="34" charset="0"/>
                        </a:rPr>
                        <a:t>2,55</a:t>
                      </a:r>
                      <a:endParaRPr lang="en-US" sz="28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rgbClr val="FF0000"/>
                          </a:solidFill>
                          <a:effectLst/>
                          <a:latin typeface="Arial" panose="020B0604020202020204" pitchFamily="34" charset="0"/>
                          <a:cs typeface="Arial" panose="020B0604020202020204" pitchFamily="34" charset="0"/>
                        </a:rPr>
                        <a:t>17,8</a:t>
                      </a:r>
                      <a:endParaRPr lang="en-US" sz="28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18,7</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latin typeface="Arial" panose="020B0604020202020204" pitchFamily="34" charset="0"/>
                          <a:cs typeface="Arial" panose="020B0604020202020204" pitchFamily="34" charset="0"/>
                        </a:rPr>
                        <a:t>20,3</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2" name="Table 1"/>
          <p:cNvGraphicFramePr>
            <a:graphicFrameLocks noGrp="1"/>
          </p:cNvGraphicFramePr>
          <p:nvPr/>
        </p:nvGraphicFramePr>
        <p:xfrm>
          <a:off x="3156680" y="685482"/>
          <a:ext cx="7354510" cy="1729721"/>
        </p:xfrm>
        <a:graphic>
          <a:graphicData uri="http://schemas.openxmlformats.org/drawingml/2006/table">
            <a:tbl>
              <a:tblPr firstRow="1" firstCol="1" bandRow="1">
                <a:tableStyleId>{5940675A-B579-460E-94D1-54222C63F5DA}</a:tableStyleId>
              </a:tblPr>
              <a:tblGrid>
                <a:gridCol w="1470902"/>
                <a:gridCol w="1470902"/>
                <a:gridCol w="1470902"/>
                <a:gridCol w="1470902"/>
                <a:gridCol w="1470902"/>
              </a:tblGrid>
              <a:tr h="510237">
                <a:tc>
                  <a:txBody>
                    <a:bodyPr/>
                    <a:lstStyle/>
                    <a:p>
                      <a:pPr marL="0" marR="0" algn="ctr">
                        <a:lnSpc>
                          <a:spcPct val="115000"/>
                        </a:lnSpc>
                        <a:spcBef>
                          <a:spcPts val="0"/>
                        </a:spcBef>
                        <a:spcAft>
                          <a:spcPts val="0"/>
                        </a:spcAft>
                      </a:pPr>
                      <a:r>
                        <a:rPr lang="en-US" sz="2800" b="0" dirty="0">
                          <a:solidFill>
                            <a:schemeClr val="accent6">
                              <a:lumMod val="50000"/>
                            </a:schemeClr>
                          </a:solidFill>
                          <a:effectLst/>
                          <a:latin typeface="Arial" panose="020B0604020202020204" pitchFamily="34" charset="0"/>
                          <a:cs typeface="Arial" panose="020B0604020202020204" pitchFamily="34" charset="0"/>
                        </a:rPr>
                        <a:t> </a:t>
                      </a:r>
                      <a:endParaRPr lang="en-US" sz="2800" b="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b="0">
                          <a:solidFill>
                            <a:schemeClr val="accent6">
                              <a:lumMod val="50000"/>
                            </a:schemeClr>
                          </a:solidFill>
                          <a:effectLst/>
                          <a:latin typeface="Arial" panose="020B0604020202020204" pitchFamily="34" charset="0"/>
                          <a:cs typeface="Arial" panose="020B0604020202020204" pitchFamily="34" charset="0"/>
                        </a:rPr>
                        <a:t>2015</a:t>
                      </a:r>
                      <a:endParaRPr lang="en-US" sz="2800" b="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b="0">
                          <a:solidFill>
                            <a:schemeClr val="accent6">
                              <a:lumMod val="50000"/>
                            </a:schemeClr>
                          </a:solidFill>
                          <a:effectLst/>
                          <a:latin typeface="Arial" panose="020B0604020202020204" pitchFamily="34" charset="0"/>
                          <a:cs typeface="Arial" panose="020B0604020202020204" pitchFamily="34" charset="0"/>
                        </a:rPr>
                        <a:t>2016</a:t>
                      </a:r>
                      <a:endParaRPr lang="en-US" sz="2800" b="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b="0" dirty="0">
                          <a:solidFill>
                            <a:schemeClr val="accent6">
                              <a:lumMod val="50000"/>
                            </a:schemeClr>
                          </a:solidFill>
                          <a:effectLst/>
                          <a:latin typeface="Arial" panose="020B0604020202020204" pitchFamily="34" charset="0"/>
                          <a:cs typeface="Arial" panose="020B0604020202020204" pitchFamily="34" charset="0"/>
                        </a:rPr>
                        <a:t>2017</a:t>
                      </a:r>
                      <a:endParaRPr lang="en-US" sz="2800" b="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b="0" dirty="0">
                          <a:solidFill>
                            <a:schemeClr val="accent6">
                              <a:lumMod val="50000"/>
                            </a:schemeClr>
                          </a:solidFill>
                          <a:effectLst/>
                          <a:latin typeface="Arial" panose="020B0604020202020204" pitchFamily="34" charset="0"/>
                          <a:cs typeface="Arial" panose="020B0604020202020204" pitchFamily="34" charset="0"/>
                        </a:rPr>
                        <a:t>2018</a:t>
                      </a:r>
                      <a:endParaRPr lang="en-US" sz="2800" b="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609742">
                <a:tc>
                  <a:txBody>
                    <a:bodyPr/>
                    <a:lstStyle/>
                    <a:p>
                      <a:pPr marL="0" marR="0" algn="ctr">
                        <a:lnSpc>
                          <a:spcPct val="115000"/>
                        </a:lnSpc>
                        <a:spcBef>
                          <a:spcPts val="0"/>
                        </a:spcBef>
                        <a:spcAft>
                          <a:spcPts val="0"/>
                        </a:spcAft>
                      </a:pPr>
                      <a:r>
                        <a:rPr lang="en-US" sz="2800" b="0" dirty="0" err="1" smtClean="0">
                          <a:solidFill>
                            <a:schemeClr val="accent6">
                              <a:lumMod val="50000"/>
                            </a:schemeClr>
                          </a:solidFill>
                          <a:effectLst/>
                          <a:latin typeface="Arial" panose="020B0604020202020204" pitchFamily="34" charset="0"/>
                          <a:cs typeface="Arial" panose="020B0604020202020204" pitchFamily="34" charset="0"/>
                        </a:rPr>
                        <a:t>Quốc</a:t>
                      </a:r>
                      <a:r>
                        <a:rPr lang="en-US" sz="2800" b="0" baseline="0" dirty="0" smtClean="0">
                          <a:solidFill>
                            <a:schemeClr val="accent6">
                              <a:lumMod val="50000"/>
                            </a:schemeClr>
                          </a:solidFill>
                          <a:effectLst/>
                          <a:latin typeface="Arial" panose="020B0604020202020204" pitchFamily="34" charset="0"/>
                          <a:cs typeface="Arial" panose="020B0604020202020204" pitchFamily="34" charset="0"/>
                        </a:rPr>
                        <a:t> </a:t>
                      </a:r>
                      <a:r>
                        <a:rPr lang="en-US" sz="2800" b="0" baseline="0" dirty="0" err="1" smtClean="0">
                          <a:solidFill>
                            <a:schemeClr val="accent6">
                              <a:lumMod val="50000"/>
                            </a:schemeClr>
                          </a:solidFill>
                          <a:effectLst/>
                          <a:latin typeface="Arial" panose="020B0604020202020204" pitchFamily="34" charset="0"/>
                          <a:cs typeface="Arial" panose="020B0604020202020204" pitchFamily="34" charset="0"/>
                        </a:rPr>
                        <a:t>tê</a:t>
                      </a:r>
                      <a:r>
                        <a:rPr lang="en-US" sz="2800" b="0" baseline="0" dirty="0" smtClean="0">
                          <a:solidFill>
                            <a:schemeClr val="accent6">
                              <a:lumMod val="50000"/>
                            </a:schemeClr>
                          </a:solidFill>
                          <a:effectLst/>
                          <a:latin typeface="Arial" panose="020B0604020202020204" pitchFamily="34" charset="0"/>
                          <a:cs typeface="Arial" panose="020B0604020202020204" pitchFamily="34" charset="0"/>
                        </a:rPr>
                        <a:t>́</a:t>
                      </a:r>
                      <a:endParaRPr lang="en-US" sz="2800" b="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r>
              <a:tr h="609742">
                <a:tc>
                  <a:txBody>
                    <a:bodyPr/>
                    <a:lstStyle/>
                    <a:p>
                      <a:pPr marL="0" marR="0" algn="ctr">
                        <a:lnSpc>
                          <a:spcPct val="115000"/>
                        </a:lnSpc>
                        <a:spcBef>
                          <a:spcPts val="0"/>
                        </a:spcBef>
                        <a:spcAft>
                          <a:spcPts val="0"/>
                        </a:spcAft>
                      </a:pPr>
                      <a:r>
                        <a:rPr lang="en-US" sz="2800" b="0" dirty="0" err="1" smtClean="0">
                          <a:solidFill>
                            <a:schemeClr val="accent6">
                              <a:lumMod val="50000"/>
                            </a:schemeClr>
                          </a:solidFill>
                          <a:effectLst/>
                          <a:latin typeface="Arial" panose="020B0604020202020204" pitchFamily="34" charset="0"/>
                          <a:cs typeface="Arial" panose="020B0604020202020204" pitchFamily="34" charset="0"/>
                        </a:rPr>
                        <a:t>Nội</a:t>
                      </a:r>
                      <a:r>
                        <a:rPr lang="en-US" sz="2800" b="0" baseline="0" dirty="0" smtClean="0">
                          <a:solidFill>
                            <a:schemeClr val="accent6">
                              <a:lumMod val="50000"/>
                            </a:schemeClr>
                          </a:solidFill>
                          <a:effectLst/>
                          <a:latin typeface="Arial" panose="020B0604020202020204" pitchFamily="34" charset="0"/>
                          <a:cs typeface="Arial" panose="020B0604020202020204" pitchFamily="34" charset="0"/>
                        </a:rPr>
                        <a:t> </a:t>
                      </a:r>
                      <a:r>
                        <a:rPr lang="en-US" sz="2800" b="0" baseline="0" dirty="0" err="1" smtClean="0">
                          <a:solidFill>
                            <a:schemeClr val="accent6">
                              <a:lumMod val="50000"/>
                            </a:schemeClr>
                          </a:solidFill>
                          <a:effectLst/>
                          <a:latin typeface="Arial" panose="020B0604020202020204" pitchFamily="34" charset="0"/>
                          <a:cs typeface="Arial" panose="020B0604020202020204" pitchFamily="34" charset="0"/>
                        </a:rPr>
                        <a:t>địa</a:t>
                      </a:r>
                      <a:endParaRPr lang="en-US" sz="2800" b="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endParaRPr lang="en-US" sz="2800" b="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2800" b="0" dirty="0">
                        <a:solidFill>
                          <a:schemeClr val="accent6">
                            <a:lumMod val="50000"/>
                          </a:schemeClr>
                        </a:solidFill>
                        <a:latin typeface="Arial" panose="020B0604020202020204" pitchFamily="34" charset="0"/>
                        <a:cs typeface="Arial" panose="020B0604020202020204" pitchFamily="34"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barn(inVertical)">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barn(inVertical)">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24673" r="17857"/>
          <a:stretch>
            <a:fillRect/>
          </a:stretch>
        </p:blipFill>
        <p:spPr>
          <a:xfrm>
            <a:off x="10191366" y="266578"/>
            <a:ext cx="1752984" cy="1473610"/>
          </a:xfrm>
          <a:prstGeom prst="rect">
            <a:avLst/>
          </a:prstGeom>
        </p:spPr>
      </p:pic>
      <p:pic>
        <p:nvPicPr>
          <p:cNvPr id="5" name="图片 4"/>
          <p:cNvPicPr>
            <a:picLocks noChangeAspect="1"/>
          </p:cNvPicPr>
          <p:nvPr/>
        </p:nvPicPr>
        <p:blipFill>
          <a:blip r:embed="rId2"/>
          <a:stretch>
            <a:fillRect/>
          </a:stretch>
        </p:blipFill>
        <p:spPr>
          <a:xfrm>
            <a:off x="4845992" y="1571593"/>
            <a:ext cx="2604071" cy="1295719"/>
          </a:xfrm>
          <a:prstGeom prst="rect">
            <a:avLst/>
          </a:prstGeom>
        </p:spPr>
      </p:pic>
      <p:pic>
        <p:nvPicPr>
          <p:cNvPr id="6" name="图片 5"/>
          <p:cNvPicPr>
            <a:picLocks noChangeAspect="1"/>
          </p:cNvPicPr>
          <p:nvPr/>
        </p:nvPicPr>
        <p:blipFill>
          <a:blip r:embed="rId3"/>
          <a:stretch>
            <a:fillRect/>
          </a:stretch>
        </p:blipFill>
        <p:spPr>
          <a:xfrm>
            <a:off x="4667644" y="3756636"/>
            <a:ext cx="2756504" cy="1117875"/>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8438382" y="4304859"/>
            <a:ext cx="3505968" cy="2324672"/>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pic>
        <p:nvPicPr>
          <p:cNvPr id="21" name="图片 20"/>
          <p:cNvPicPr>
            <a:picLocks noChangeAspect="1"/>
          </p:cNvPicPr>
          <p:nvPr/>
        </p:nvPicPr>
        <p:blipFill>
          <a:blip r:embed="rId8"/>
          <a:stretch>
            <a:fillRect/>
          </a:stretch>
        </p:blipFill>
        <p:spPr>
          <a:xfrm>
            <a:off x="4160344" y="2219102"/>
            <a:ext cx="990229" cy="822266"/>
          </a:xfrm>
          <a:prstGeom prst="rect">
            <a:avLst/>
          </a:prstGeom>
        </p:spPr>
      </p:pic>
      <p:sp>
        <p:nvSpPr>
          <p:cNvPr id="22" name="文本框 21"/>
          <p:cNvSpPr txBox="1"/>
          <p:nvPr/>
        </p:nvSpPr>
        <p:spPr>
          <a:xfrm>
            <a:off x="5155878" y="1706905"/>
            <a:ext cx="1830141" cy="707886"/>
          </a:xfrm>
          <a:prstGeom prst="rect">
            <a:avLst/>
          </a:prstGeom>
          <a:noFill/>
        </p:spPr>
        <p:txBody>
          <a:bodyPr wrap="square" rtlCol="0">
            <a:spAutoFit/>
          </a:bodyPr>
          <a:lstStyle/>
          <a:p>
            <a:pPr algn="ctr"/>
            <a:r>
              <a:rPr lang="en-US" altLang="zh-CN" sz="40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4</a:t>
            </a:r>
            <a:endParaRPr lang="en-US" altLang="zh-CN" sz="4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 name="文本框 1"/>
          <p:cNvSpPr txBox="1"/>
          <p:nvPr/>
        </p:nvSpPr>
        <p:spPr>
          <a:xfrm>
            <a:off x="3692554" y="2946587"/>
            <a:ext cx="5212408" cy="1077218"/>
          </a:xfrm>
          <a:prstGeom prst="rect">
            <a:avLst/>
          </a:prstGeom>
          <a:noFill/>
        </p:spPr>
        <p:txBody>
          <a:bodyPr wrap="square" rtlCol="0">
            <a:spAutoFit/>
          </a:bodyPr>
          <a:lstStyle/>
          <a:p>
            <a:pPr algn="ctr"/>
            <a:r>
              <a:rPr lang="en-US" altLang="zh-CN" sz="32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HOẠT ĐỘNG THỰC HÀNH  VẬN DỤNG</a:t>
            </a:r>
            <a:endParaRPr lang="zh-CN" altLang="en-US" sz="32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3"/>
          <a:srcRect r="29439"/>
          <a:stretch>
            <a:fillRect/>
          </a:stretch>
        </p:blipFill>
        <p:spPr>
          <a:xfrm>
            <a:off x="10498422" y="5370014"/>
            <a:ext cx="1658938" cy="1398441"/>
          </a:xfrm>
          <a:prstGeom prst="rect">
            <a:avLst/>
          </a:prstGeom>
        </p:spPr>
      </p:pic>
      <p:graphicFrame>
        <p:nvGraphicFramePr>
          <p:cNvPr id="20" name="Chart 19"/>
          <p:cNvGraphicFramePr/>
          <p:nvPr/>
        </p:nvGraphicFramePr>
        <p:xfrm>
          <a:off x="2732471" y="422082"/>
          <a:ext cx="8161482" cy="5416912"/>
        </p:xfrm>
        <a:graphic>
          <a:graphicData uri="http://schemas.openxmlformats.org/drawingml/2006/chart">
            <c:chart xmlns:c="http://schemas.openxmlformats.org/drawingml/2006/chart" xmlns:r="http://schemas.openxmlformats.org/officeDocument/2006/relationships" r:id="rId1"/>
          </a:graphicData>
        </a:graphic>
      </p:graphicFrame>
      <p:cxnSp>
        <p:nvCxnSpPr>
          <p:cNvPr id="32" name="Straight Arrow Connector 31"/>
          <p:cNvCxnSpPr/>
          <p:nvPr/>
        </p:nvCxnSpPr>
        <p:spPr>
          <a:xfrm flipH="1" flipV="1">
            <a:off x="3514306" y="718920"/>
            <a:ext cx="1284" cy="44055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8161" y="216966"/>
            <a:ext cx="2633597" cy="523220"/>
          </a:xfrm>
          <a:prstGeom prst="rect">
            <a:avLst/>
          </a:prstGeom>
          <a:noFill/>
        </p:spPr>
        <p:txBody>
          <a:bodyPr wrap="square" rtlCol="0">
            <a:spAutoFit/>
          </a:bodyPr>
          <a:lstStyle/>
          <a:p>
            <a:r>
              <a:rPr lang="en-US" sz="2800" i="1" dirty="0" err="1" smtClean="0">
                <a:solidFill>
                  <a:srgbClr val="0070C0"/>
                </a:solidFill>
                <a:latin typeface="Arial" panose="020B0604020202020204" pitchFamily="34" charset="0"/>
                <a:cs typeface="Arial" panose="020B0604020202020204" pitchFamily="34" charset="0"/>
              </a:rPr>
              <a:t>Sô</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học</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sinh</a:t>
            </a:r>
            <a:endParaRPr lang="en-US" sz="2800" i="1"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9315502" y="5196769"/>
            <a:ext cx="1872761" cy="523220"/>
          </a:xfrm>
          <a:prstGeom prst="rect">
            <a:avLst/>
          </a:prstGeom>
          <a:noFill/>
        </p:spPr>
        <p:txBody>
          <a:bodyPr wrap="square" rtlCol="0">
            <a:spAutoFit/>
          </a:bodyPr>
          <a:lstStyle/>
          <a:p>
            <a:r>
              <a:rPr lang="en-US" sz="2800" i="1" smtClean="0">
                <a:solidFill>
                  <a:srgbClr val="0070C0"/>
                </a:solidFill>
                <a:latin typeface="Arial" panose="020B0604020202020204" pitchFamily="34" charset="0"/>
                <a:cs typeface="Arial" panose="020B0604020202020204" pitchFamily="34" charset="0"/>
              </a:rPr>
              <a:t>Môn</a:t>
            </a:r>
            <a:endParaRPr lang="en-US" sz="2800" i="1" dirty="0" smtClean="0">
              <a:solidFill>
                <a:srgbClr val="0070C0"/>
              </a:solidFill>
              <a:latin typeface="Arial" panose="020B0604020202020204" pitchFamily="34" charset="0"/>
              <a:cs typeface="Arial" panose="020B0604020202020204" pitchFamily="34" charset="0"/>
            </a:endParaRPr>
          </a:p>
        </p:txBody>
      </p:sp>
      <p:pic>
        <p:nvPicPr>
          <p:cNvPr id="12" name="图片 12"/>
          <p:cNvPicPr>
            <a:picLocks noChangeAspect="1"/>
          </p:cNvPicPr>
          <p:nvPr/>
        </p:nvPicPr>
        <p:blipFill>
          <a:blip r:embed="rId4" cstate="print"/>
          <a:stretch>
            <a:fillRect/>
          </a:stretch>
        </p:blipFill>
        <p:spPr>
          <a:xfrm>
            <a:off x="53301" y="5990715"/>
            <a:ext cx="884023" cy="810776"/>
          </a:xfrm>
          <a:prstGeom prst="rect">
            <a:avLst/>
          </a:prstGeom>
        </p:spPr>
      </p:pic>
      <p:sp>
        <p:nvSpPr>
          <p:cNvPr id="3" name="TextBox 2"/>
          <p:cNvSpPr txBox="1"/>
          <p:nvPr/>
        </p:nvSpPr>
        <p:spPr>
          <a:xfrm>
            <a:off x="3422312" y="6124203"/>
            <a:ext cx="6781800"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Cho </a:t>
            </a:r>
            <a:r>
              <a:rPr lang="en-US" sz="2800" dirty="0" err="1" smtClean="0">
                <a:latin typeface="Arial" panose="020B0604020202020204" pitchFamily="34" charset="0"/>
                <a:cs typeface="Arial" panose="020B0604020202020204" pitchFamily="34" charset="0"/>
              </a:rPr>
              <a:t>biểu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đô</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hình</a:t>
            </a:r>
            <a:r>
              <a:rPr lang="en-US" sz="2800" dirty="0" smtClean="0">
                <a:latin typeface="Arial" panose="020B0604020202020204" pitchFamily="34" charset="0"/>
                <a:cs typeface="Arial" panose="020B0604020202020204" pitchFamily="34" charset="0"/>
              </a:rPr>
              <a:t> 13/ SGK/ T12)</a:t>
            </a:r>
            <a:endParaRPr lang="en-US"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500"/>
                            </p:stCondLst>
                            <p:childTnLst>
                              <p:par>
                                <p:cTn id="18" presetID="21" presetClass="entr" presetSubtype="8" fill="hold" nodeType="afterEffect">
                                  <p:stCondLst>
                                    <p:cond delay="50"/>
                                  </p:stCondLst>
                                  <p:childTnLst>
                                    <p:set>
                                      <p:cBhvr>
                                        <p:cTn id="19" dur="1" fill="hold">
                                          <p:stCondLst>
                                            <p:cond delay="0"/>
                                          </p:stCondLst>
                                        </p:cTn>
                                        <p:tgtEl>
                                          <p:spTgt spid="12"/>
                                        </p:tgtEl>
                                        <p:attrNameLst>
                                          <p:attrName>style.visibility</p:attrName>
                                        </p:attrNameLst>
                                      </p:cBhvr>
                                      <p:to>
                                        <p:strVal val="visible"/>
                                      </p:to>
                                    </p:set>
                                    <p:animEffect transition="in" filter="wheel(8)">
                                      <p:cBhvr>
                                        <p:cTn id="20" dur="8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57" y="800924"/>
            <a:ext cx="9142571" cy="5084725"/>
          </a:xfrm>
        </p:spPr>
        <p:txBody>
          <a:bodyPr>
            <a:normAutofit fontScale="90000"/>
          </a:bodyPr>
          <a:lstStyle/>
          <a:p>
            <a:pPr algn="l"/>
            <a:r>
              <a:rPr lang="en-US" sz="3465" dirty="0">
                <a:solidFill>
                  <a:srgbClr val="00B050"/>
                </a:solidFill>
                <a:latin typeface="Arial" panose="020B0604020202020204" pitchFamily="34" charset="0"/>
                <a:cs typeface="Arial" panose="020B0604020202020204" pitchFamily="34" charset="0"/>
              </a:rPr>
              <a:t>HOẠT ĐỘNG NHÓM</a:t>
            </a:r>
            <a:br>
              <a:rPr lang="en-US" sz="3465" dirty="0">
                <a:solidFill>
                  <a:srgbClr val="00B050"/>
                </a:solidFill>
                <a:latin typeface="Arial" panose="020B0604020202020204" pitchFamily="34" charset="0"/>
                <a:cs typeface="Arial" panose="020B0604020202020204" pitchFamily="34" charset="0"/>
              </a:rPr>
            </a:br>
            <a:br>
              <a:rPr lang="en-US" sz="3465" b="1" u="sng" dirty="0">
                <a:latin typeface="Arial" panose="020B0604020202020204" pitchFamily="34" charset="0"/>
                <a:cs typeface="Arial" panose="020B0604020202020204" pitchFamily="34" charset="0"/>
              </a:rPr>
            </a:br>
            <a:r>
              <a:rPr lang="en-US" sz="3465" u="sng" dirty="0">
                <a:solidFill>
                  <a:schemeClr val="accent6">
                    <a:lumMod val="10000"/>
                  </a:schemeClr>
                </a:solidFill>
                <a:latin typeface="Arial" panose="020B0604020202020204" pitchFamily="34" charset="0"/>
                <a:cs typeface="Arial" panose="020B0604020202020204" pitchFamily="34" charset="0"/>
              </a:rPr>
              <a:t>TRÒ CHƠI TÌM KHO BÁU:</a:t>
            </a:r>
            <a:br>
              <a:rPr lang="en-US" sz="3465" u="sng" dirty="0">
                <a:solidFill>
                  <a:schemeClr val="accent6">
                    <a:lumMod val="10000"/>
                  </a:schemeClr>
                </a:solidFill>
                <a:latin typeface="Arial" panose="020B0604020202020204" pitchFamily="34" charset="0"/>
                <a:cs typeface="Arial" panose="020B0604020202020204" pitchFamily="34" charset="0"/>
              </a:rPr>
            </a:br>
            <a:br>
              <a:rPr lang="en-US" sz="3465" b="1" u="sng" dirty="0">
                <a:solidFill>
                  <a:schemeClr val="accent6">
                    <a:lumMod val="10000"/>
                  </a:schemeClr>
                </a:solidFill>
                <a:latin typeface="Arial" panose="020B0604020202020204" pitchFamily="34" charset="0"/>
                <a:cs typeface="Arial" panose="020B0604020202020204" pitchFamily="34" charset="0"/>
              </a:rPr>
            </a:b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Mỗi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dãy</a:t>
            </a:r>
            <a:r>
              <a:rPr lang="en-US" sz="3465" dirty="0">
                <a:solidFill>
                  <a:schemeClr val="accent6">
                    <a:lumMod val="10000"/>
                  </a:schemeClr>
                </a:solidFill>
                <a:latin typeface="Arial" panose="020B0604020202020204" pitchFamily="34" charset="0"/>
                <a:cs typeface="Arial" panose="020B0604020202020204" pitchFamily="34" charset="0"/>
              </a:rPr>
              <a:t> là </a:t>
            </a:r>
            <a:r>
              <a:rPr lang="en-US" sz="3465" dirty="0" err="1">
                <a:solidFill>
                  <a:schemeClr val="accent6">
                    <a:lumMod val="10000"/>
                  </a:schemeClr>
                </a:solidFill>
                <a:latin typeface="Arial" panose="020B0604020202020204" pitchFamily="34" charset="0"/>
                <a:cs typeface="Arial" panose="020B0604020202020204" pitchFamily="34" charset="0"/>
              </a:rPr>
              <a:t>một</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nhóm</a:t>
            </a:r>
            <a:r>
              <a:rPr lang="en-US" sz="3465" dirty="0">
                <a:solidFill>
                  <a:schemeClr val="accent6">
                    <a:lumMod val="10000"/>
                  </a:schemeClr>
                </a:solidFill>
                <a:latin typeface="Arial" panose="020B0604020202020204" pitchFamily="34" charset="0"/>
                <a:cs typeface="Arial" panose="020B0604020202020204" pitchFamily="34" charset="0"/>
              </a:rPr>
              <a:t>.</a:t>
            </a:r>
            <a:br>
              <a:rPr lang="en-US" sz="3465" dirty="0">
                <a:solidFill>
                  <a:schemeClr val="accent6">
                    <a:lumMod val="10000"/>
                  </a:schemeClr>
                </a:solidFill>
                <a:latin typeface="Arial" panose="020B0604020202020204" pitchFamily="34" charset="0"/>
                <a:cs typeface="Arial" panose="020B0604020202020204" pitchFamily="34" charset="0"/>
              </a:rPr>
            </a:b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Mỗi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nhóm</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lần</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lượt</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thảo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luận</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giải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mật</a:t>
            </a:r>
            <a:r>
              <a:rPr lang="en-US" sz="3465" dirty="0">
                <a:solidFill>
                  <a:schemeClr val="accent6">
                    <a:lumMod val="10000"/>
                  </a:schemeClr>
                </a:solidFill>
                <a:latin typeface="Arial" panose="020B0604020202020204" pitchFamily="34" charset="0"/>
                <a:cs typeface="Arial" panose="020B0604020202020204" pitchFamily="34" charset="0"/>
              </a:rPr>
              <a:t> mã </a:t>
            </a:r>
            <a:r>
              <a:rPr lang="en-US" sz="3465" dirty="0" err="1">
                <a:solidFill>
                  <a:schemeClr val="accent6">
                    <a:lumMod val="10000"/>
                  </a:schemeClr>
                </a:solidFill>
                <a:latin typeface="Arial" panose="020B0604020202020204" pitchFamily="34" charset="0"/>
                <a:cs typeface="Arial" panose="020B0604020202020204" pitchFamily="34" charset="0"/>
              </a:rPr>
              <a:t>trong</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mỗi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giương</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đê</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tìm</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kho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báu</a:t>
            </a:r>
            <a:r>
              <a:rPr lang="en-US" sz="3465" dirty="0">
                <a:solidFill>
                  <a:schemeClr val="accent6">
                    <a:lumMod val="10000"/>
                  </a:schemeClr>
                </a:solidFill>
                <a:latin typeface="Arial" panose="020B0604020202020204" pitchFamily="34" charset="0"/>
                <a:cs typeface="Arial" panose="020B0604020202020204" pitchFamily="34" charset="0"/>
              </a:rPr>
              <a:t>.</a:t>
            </a:r>
            <a:br>
              <a:rPr lang="en-US" sz="3465" dirty="0">
                <a:solidFill>
                  <a:schemeClr val="accent6">
                    <a:lumMod val="10000"/>
                  </a:schemeClr>
                </a:solidFill>
                <a:latin typeface="Arial" panose="020B0604020202020204" pitchFamily="34" charset="0"/>
                <a:cs typeface="Arial" panose="020B0604020202020204" pitchFamily="34" charset="0"/>
              </a:rPr>
            </a:b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Đội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nào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giải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sai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nhường</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quyền</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cho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đội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khác</a:t>
            </a:r>
            <a:r>
              <a:rPr lang="en-US" sz="3465" dirty="0">
                <a:solidFill>
                  <a:schemeClr val="accent6">
                    <a:lumMod val="10000"/>
                  </a:schemeClr>
                </a:solidFill>
                <a:latin typeface="Arial" panose="020B0604020202020204" pitchFamily="34" charset="0"/>
                <a:cs typeface="Arial" panose="020B0604020202020204" pitchFamily="34" charset="0"/>
              </a:rPr>
              <a:t>.</a:t>
            </a:r>
            <a:br>
              <a:rPr lang="en-US" sz="3465" dirty="0">
                <a:solidFill>
                  <a:schemeClr val="accent6">
                    <a:lumMod val="10000"/>
                  </a:schemeClr>
                </a:solidFill>
                <a:latin typeface="Arial" panose="020B0604020202020204" pitchFamily="34" charset="0"/>
                <a:cs typeface="Arial" panose="020B0604020202020204" pitchFamily="34" charset="0"/>
              </a:rPr>
            </a:b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Đội</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nào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được</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nhiều</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kho</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báu</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nhất</a:t>
            </a:r>
            <a:r>
              <a:rPr lang="en-US" sz="3465" dirty="0">
                <a:solidFill>
                  <a:schemeClr val="accent6">
                    <a:lumMod val="10000"/>
                  </a:schemeClr>
                </a:solidFill>
                <a:latin typeface="Arial" panose="020B0604020202020204" pitchFamily="34" charset="0"/>
                <a:cs typeface="Arial" panose="020B0604020202020204" pitchFamily="34" charset="0"/>
              </a:rPr>
              <a:t> sẽ </a:t>
            </a:r>
            <a:r>
              <a:rPr lang="en-US" sz="3465" dirty="0" err="1">
                <a:solidFill>
                  <a:schemeClr val="accent6">
                    <a:lumMod val="10000"/>
                  </a:schemeClr>
                </a:solidFill>
                <a:latin typeface="Arial" panose="020B0604020202020204" pitchFamily="34" charset="0"/>
                <a:cs typeface="Arial" panose="020B0604020202020204" pitchFamily="34" charset="0"/>
              </a:rPr>
              <a:t>giành</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chiến</a:t>
            </a:r>
            <a:r>
              <a:rPr lang="en-US" sz="3465" dirty="0">
                <a:solidFill>
                  <a:schemeClr val="accent6">
                    <a:lumMod val="10000"/>
                  </a:schemeClr>
                </a:solidFill>
                <a:latin typeface="Arial" panose="020B0604020202020204" pitchFamily="34" charset="0"/>
                <a:cs typeface="Arial" panose="020B0604020202020204" pitchFamily="34" charset="0"/>
              </a:rPr>
              <a:t> </a:t>
            </a:r>
            <a:r>
              <a:rPr lang="en-US" sz="3465" dirty="0" err="1">
                <a:solidFill>
                  <a:schemeClr val="accent6">
                    <a:lumMod val="10000"/>
                  </a:schemeClr>
                </a:solidFill>
                <a:latin typeface="Arial" panose="020B0604020202020204" pitchFamily="34" charset="0"/>
                <a:cs typeface="Arial" panose="020B0604020202020204" pitchFamily="34" charset="0"/>
              </a:rPr>
              <a:t>thắng</a:t>
            </a:r>
            <a:r>
              <a:rPr lang="en-US" sz="3465" dirty="0">
                <a:solidFill>
                  <a:schemeClr val="accent6">
                    <a:lumMod val="10000"/>
                  </a:schemeClr>
                </a:solidFill>
                <a:latin typeface="Arial" panose="020B0604020202020204" pitchFamily="34" charset="0"/>
                <a:cs typeface="Arial" panose="020B0604020202020204" pitchFamily="34" charset="0"/>
              </a:rPr>
              <a:t>.</a:t>
            </a:r>
            <a:br>
              <a:rPr lang="en-US" sz="3465" dirty="0">
                <a:solidFill>
                  <a:schemeClr val="accent6">
                    <a:lumMod val="10000"/>
                  </a:schemeClr>
                </a:solidFill>
                <a:latin typeface="Arial" panose="020B0604020202020204" pitchFamily="34" charset="0"/>
                <a:cs typeface="Arial" panose="020B0604020202020204" pitchFamily="34" charset="0"/>
              </a:rPr>
            </a:br>
            <a:br>
              <a:rPr lang="en-US" sz="3465" dirty="0">
                <a:latin typeface="Arial" panose="020B0604020202020204" pitchFamily="34" charset="0"/>
                <a:cs typeface="Arial" panose="020B0604020202020204" pitchFamily="34" charset="0"/>
              </a:rPr>
            </a:br>
            <a:endParaRPr lang="en-US" sz="3465" dirty="0">
              <a:latin typeface="Arial" panose="020B0604020202020204" pitchFamily="34" charset="0"/>
              <a:cs typeface="Arial" panose="020B0604020202020204" pitchFamily="34" charset="0"/>
            </a:endParaRPr>
          </a:p>
        </p:txBody>
      </p:sp>
      <p:pic>
        <p:nvPicPr>
          <p:cNvPr id="5" name="Picture 4" descr="Background pattern&#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l="17382" r="20120" b="2"/>
          <a:stretch>
            <a:fillRect/>
          </a:stretch>
        </p:blipFill>
        <p:spPr>
          <a:xfrm>
            <a:off x="8283193" y="412696"/>
            <a:ext cx="2743993" cy="2743993"/>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3813" y="599294"/>
            <a:ext cx="1860431" cy="1860431"/>
          </a:xfrm>
          <a:prstGeom prst="rect">
            <a:avLst/>
          </a:prstGeom>
        </p:spPr>
      </p:pic>
      <p:pic>
        <p:nvPicPr>
          <p:cNvPr id="8" name="Picture 7" descr="free-clip-art-pirate-ship-cliparts-that-you-can-download-to--29666.png"/>
          <p:cNvPicPr>
            <a:picLocks noChangeAspect="1"/>
          </p:cNvPicPr>
          <p:nvPr/>
        </p:nvPicPr>
        <p:blipFill>
          <a:blip r:embed="rId3" cstate="print"/>
          <a:stretch>
            <a:fillRect/>
          </a:stretch>
        </p:blipFill>
        <p:spPr>
          <a:xfrm>
            <a:off x="7902588" y="4345177"/>
            <a:ext cx="3505200" cy="2503715"/>
          </a:xfrm>
          <a:prstGeom prst="rect">
            <a:avLst/>
          </a:prstGeom>
        </p:spPr>
      </p:pic>
      <p:pic>
        <p:nvPicPr>
          <p:cNvPr id="9" name="Picture 8" descr="disney-jake-and-the-neverland-pirates-clip-art-images--29662.gif"/>
          <p:cNvPicPr>
            <a:picLocks noChangeAspect="1"/>
          </p:cNvPicPr>
          <p:nvPr/>
        </p:nvPicPr>
        <p:blipFill>
          <a:blip r:embed="rId4" cstate="print"/>
          <a:stretch>
            <a:fillRect/>
          </a:stretch>
        </p:blipFill>
        <p:spPr>
          <a:xfrm>
            <a:off x="9977908" y="4213117"/>
            <a:ext cx="2286000" cy="19812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0.02778 L -2.77778E-6 -1.97531E-6 " pathEditMode="relative" rAng="0" ptsTypes="AA">
                                      <p:cBhvr>
                                        <p:cTn id="6" dur="2000" fill="hold"/>
                                        <p:tgtEl>
                                          <p:spTgt spid="9"/>
                                        </p:tgtEl>
                                        <p:attrNameLst>
                                          <p:attrName>ppt_x</p:attrName>
                                          <p:attrName>ppt_y</p:attrName>
                                        </p:attrNameLst>
                                      </p:cBhvr>
                                      <p:rCtr x="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2" cstate="print"/>
          <a:stretch>
            <a:fillRect/>
          </a:stretch>
        </p:blipFill>
        <p:spPr>
          <a:xfrm>
            <a:off x="3352800" y="838200"/>
            <a:ext cx="3505200" cy="2503715"/>
          </a:xfrm>
          <a:prstGeom prst="rect">
            <a:avLst/>
          </a:prstGeom>
        </p:spPr>
      </p:pic>
      <p:pic>
        <p:nvPicPr>
          <p:cNvPr id="9" name="Picture 8" descr="disney-jake-and-the-neverland-pirates-clip-art-images--29662.gif"/>
          <p:cNvPicPr>
            <a:picLocks noChangeAspect="1"/>
          </p:cNvPicPr>
          <p:nvPr/>
        </p:nvPicPr>
        <p:blipFill>
          <a:blip r:embed="rId3" cstate="print"/>
          <a:stretch>
            <a:fillRect/>
          </a:stretch>
        </p:blipFill>
        <p:spPr>
          <a:xfrm>
            <a:off x="6553200" y="1143000"/>
            <a:ext cx="2286000" cy="1981200"/>
          </a:xfrm>
          <a:prstGeom prst="rect">
            <a:avLst/>
          </a:prstGeom>
        </p:spPr>
      </p:pic>
      <p:pic>
        <p:nvPicPr>
          <p:cNvPr id="12" name="Picture 11" descr="fb44a5326e85d476b1b0027a81526e0e.png">
            <a:hlinkClick r:id="rId4" action="ppaction://hlinksldjump"/>
          </p:cNvPr>
          <p:cNvPicPr>
            <a:picLocks noChangeAspect="1"/>
          </p:cNvPicPr>
          <p:nvPr/>
        </p:nvPicPr>
        <p:blipFill>
          <a:blip r:embed="rId5" cstate="print"/>
          <a:stretch>
            <a:fillRect/>
          </a:stretch>
        </p:blipFill>
        <p:spPr>
          <a:xfrm>
            <a:off x="4572000" y="5562600"/>
            <a:ext cx="1905000" cy="1295400"/>
          </a:xfrm>
          <a:prstGeom prst="rect">
            <a:avLst/>
          </a:prstGeom>
        </p:spPr>
      </p:pic>
      <p:pic>
        <p:nvPicPr>
          <p:cNvPr id="13" name="Picture 12" descr="41de1940fddd4979ee9c546aa68145dc.png">
            <a:hlinkClick r:id="rId6" action="ppaction://hlinksldjump"/>
          </p:cNvPr>
          <p:cNvPicPr>
            <a:picLocks noChangeAspect="1"/>
          </p:cNvPicPr>
          <p:nvPr/>
        </p:nvPicPr>
        <p:blipFill>
          <a:blip r:embed="rId7" cstate="print"/>
          <a:stretch>
            <a:fillRect/>
          </a:stretch>
        </p:blipFill>
        <p:spPr>
          <a:xfrm>
            <a:off x="8686800" y="5029200"/>
            <a:ext cx="2133600" cy="2133600"/>
          </a:xfrm>
          <a:prstGeom prst="rect">
            <a:avLst/>
          </a:prstGeom>
        </p:spPr>
      </p:pic>
      <p:pic>
        <p:nvPicPr>
          <p:cNvPr id="14" name="Picture 7" descr="C:\Users\ADMIN\Desktop\Doreamon cau ca\animated-tropical-fish-5-2.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077" y="3429000"/>
            <a:ext cx="799727"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9" action="ppaction://hlinksldjump"/>
          </p:cNvPr>
          <p:cNvPicPr>
            <a:picLocks noChangeAspect="1"/>
          </p:cNvPicPr>
          <p:nvPr/>
        </p:nvPicPr>
        <p:blipFill>
          <a:blip r:embed="rId10"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1" cstate="print"/>
          <a:stretch>
            <a:fillRect/>
          </a:stretch>
        </p:blipFill>
        <p:spPr>
          <a:xfrm flipH="1">
            <a:off x="10668000" y="3657601"/>
            <a:ext cx="2090891" cy="11459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022E-16 -0.02777 L 1.11022E-16 -4.44444E-6 " pathEditMode="relative" rAng="0" ptsTypes="AA">
                                      <p:cBhvr>
                                        <p:cTn id="6" dur="2000" fill="hold"/>
                                        <p:tgtEl>
                                          <p:spTgt spid="9"/>
                                        </p:tgtEl>
                                        <p:attrNameLst>
                                          <p:attrName>ppt_x</p:attrName>
                                          <p:attrName>ppt_y</p:attrName>
                                        </p:attrNameLst>
                                      </p:cBhvr>
                                      <p:rCtr x="0" y="14"/>
                                    </p:animMotion>
                                  </p:childTnLst>
                                </p:cTn>
                              </p:par>
                              <p:par>
                                <p:cTn id="7" presetID="63" presetClass="path" presetSubtype="0" repeatCount="indefinite" accel="50000" decel="50000" fill="hold" nodeType="withEffect">
                                  <p:stCondLst>
                                    <p:cond delay="0"/>
                                  </p:stCondLst>
                                  <p:childTnLst>
                                    <p:animMotion origin="layout" path="M -1.875E-6 -3.33333E-6 L 1.12709 0.00348 " pathEditMode="relative" rAng="0" ptsTypes="AA">
                                      <p:cBhvr>
                                        <p:cTn id="8" dur="27000" fill="hold"/>
                                        <p:tgtEl>
                                          <p:spTgt spid="14"/>
                                        </p:tgtEl>
                                        <p:attrNameLst>
                                          <p:attrName>ppt_x</p:attrName>
                                          <p:attrName>ppt_y</p:attrName>
                                        </p:attrNameLst>
                                      </p:cBhvr>
                                      <p:rCtr x="56354" y="162"/>
                                    </p:animMotion>
                                  </p:childTnLst>
                                </p:cTn>
                              </p:par>
                              <p:par>
                                <p:cTn id="9" presetID="35" presetClass="path" presetSubtype="0" accel="50000" decel="50000" fill="hold" nodeType="withEffect">
                                  <p:stCondLst>
                                    <p:cond delay="0"/>
                                  </p:stCondLst>
                                  <p:childTnLst>
                                    <p:animMotion origin="layout" path="M 0 -3.33333E-6 L -1.15 -3.33333E-6 " pathEditMode="relative" rAng="0" ptsTypes="AA">
                                      <p:cBhvr>
                                        <p:cTn id="10" dur="26000" fill="hold"/>
                                        <p:tgtEl>
                                          <p:spTgt spid="11"/>
                                        </p:tgtEl>
                                        <p:attrNameLst>
                                          <p:attrName>ppt_x</p:attrName>
                                          <p:attrName>ppt_y</p:attrName>
                                        </p:attrNameLst>
                                      </p:cBhvr>
                                      <p:rCtr x="-575" y="0"/>
                                    </p:animMotion>
                                  </p:childTnLst>
                                </p:cTn>
                              </p:par>
                            </p:childTnLst>
                          </p:cTn>
                        </p:par>
                        <p:par>
                          <p:cTn id="11" fill="hold">
                            <p:stCondLst>
                              <p:cond delay="2000"/>
                            </p:stCondLst>
                            <p:childTnLst>
                              <p:par>
                                <p:cTn id="12" presetID="1" presetClass="exit" presetSubtype="0" fill="hold" nodeType="afterEffect">
                                  <p:stCondLst>
                                    <p:cond delay="20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64" presetClass="path" presetSubtype="0" accel="50000" decel="50000" fill="hold" nodeType="withEffect">
                                  <p:stCondLst>
                                    <p:cond delay="0"/>
                                  </p:stCondLst>
                                  <p:childTnLst>
                                    <p:animMotion origin="layout" path="M 0 -3.33333E-6 L 0.15 -0.42777 " pathEditMode="relative" rAng="0" ptsTypes="AA">
                                      <p:cBhvr>
                                        <p:cTn id="18" dur="2000" fill="hold"/>
                                        <p:tgtEl>
                                          <p:spTgt spid="7"/>
                                        </p:tgtEl>
                                        <p:attrNameLst>
                                          <p:attrName>ppt_x</p:attrName>
                                          <p:attrName>ppt_y</p:attrName>
                                        </p:attrNameLst>
                                      </p:cBhvr>
                                      <p:rCtr x="75" y="-214"/>
                                    </p:animMotion>
                                  </p:childTnLst>
                                </p:cTn>
                              </p:par>
                            </p:childTnLst>
                          </p:cTn>
                        </p:par>
                        <p:par>
                          <p:cTn id="19" fill="hold">
                            <p:stCondLst>
                              <p:cond delay="2000"/>
                            </p:stCondLst>
                            <p:childTnLst>
                              <p:par>
                                <p:cTn id="20" presetID="47" presetClass="exit" presetSubtype="0" fill="hold" nodeType="after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5.55112E-17 4.44444E-6 L -0.1125 -0.46112 " pathEditMode="relative" rAng="0" ptsTypes="AA">
                                      <p:cBhvr>
                                        <p:cTn id="29" dur="2000" fill="hold"/>
                                        <p:tgtEl>
                                          <p:spTgt spid="12"/>
                                        </p:tgtEl>
                                        <p:attrNameLst>
                                          <p:attrName>ppt_x</p:attrName>
                                          <p:attrName>ppt_y</p:attrName>
                                        </p:attrNameLst>
                                      </p:cBhvr>
                                      <p:rCtr x="-56" y="-231"/>
                                    </p:animMotion>
                                  </p:childTnLst>
                                </p:cTn>
                              </p:par>
                            </p:childTnLst>
                          </p:cTn>
                        </p:par>
                        <p:par>
                          <p:cTn id="30" fill="hold">
                            <p:stCondLst>
                              <p:cond delay="2000"/>
                            </p:stCondLst>
                            <p:childTnLst>
                              <p:par>
                                <p:cTn id="31" presetID="47" presetClass="exit" presetSubtype="0" fill="hold" nodeType="afterEffect">
                                  <p:stCondLst>
                                    <p:cond delay="0"/>
                                  </p:stCondLst>
                                  <p:childTnLst>
                                    <p:animEffect transition="out" filter="fade">
                                      <p:cBhvr>
                                        <p:cTn id="32" dur="1000"/>
                                        <p:tgtEl>
                                          <p:spTgt spid="12"/>
                                        </p:tgtEl>
                                      </p:cBhvr>
                                    </p:animEffect>
                                    <p:anim calcmode="lin" valueType="num">
                                      <p:cBhvr>
                                        <p:cTn id="33" dur="1000"/>
                                        <p:tgtEl>
                                          <p:spTgt spid="12"/>
                                        </p:tgtEl>
                                        <p:attrNameLst>
                                          <p:attrName>ppt_x</p:attrName>
                                        </p:attrNameLst>
                                      </p:cBhvr>
                                      <p:tavLst>
                                        <p:tav tm="0">
                                          <p:val>
                                            <p:strVal val="ppt_x"/>
                                          </p:val>
                                        </p:tav>
                                        <p:tav tm="100000">
                                          <p:val>
                                            <p:strVal val="ppt_x"/>
                                          </p:val>
                                        </p:tav>
                                      </p:tavLst>
                                    </p:anim>
                                    <p:anim calcmode="lin" valueType="num">
                                      <p:cBhvr>
                                        <p:cTn id="34" dur="1000"/>
                                        <p:tgtEl>
                                          <p:spTgt spid="12"/>
                                        </p:tgtEl>
                                        <p:attrNameLst>
                                          <p:attrName>ppt_y</p:attrName>
                                        </p:attrNameLst>
                                      </p:cBhvr>
                                      <p:tavLst>
                                        <p:tav tm="0">
                                          <p:val>
                                            <p:strVal val="ppt_y"/>
                                          </p:val>
                                        </p:tav>
                                        <p:tav tm="100000">
                                          <p:val>
                                            <p:strVal val="ppt_y-.1"/>
                                          </p:val>
                                        </p:tav>
                                      </p:tavLst>
                                    </p:anim>
                                    <p:set>
                                      <p:cBhvr>
                                        <p:cTn id="3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 1.11111E-6 L -0.575 -0.43333 " pathEditMode="relative" rAng="0" ptsTypes="AA">
                                      <p:cBhvr>
                                        <p:cTn id="40" dur="2000" fill="hold"/>
                                        <p:tgtEl>
                                          <p:spTgt spid="13"/>
                                        </p:tgtEl>
                                        <p:attrNameLst>
                                          <p:attrName>ppt_x</p:attrName>
                                          <p:attrName>ppt_y</p:attrName>
                                        </p:attrNameLst>
                                      </p:cBhvr>
                                      <p:rCtr x="-287" y="-217"/>
                                    </p:animMotion>
                                  </p:childTnLst>
                                </p:cTn>
                              </p:par>
                            </p:childTnLst>
                          </p:cTn>
                        </p:par>
                        <p:par>
                          <p:cTn id="41" fill="hold">
                            <p:stCondLst>
                              <p:cond delay="2000"/>
                            </p:stCondLst>
                            <p:childTnLst>
                              <p:par>
                                <p:cTn id="42" presetID="47" presetClass="exit" presetSubtype="0" fill="hold" nodeType="afterEffect">
                                  <p:stCondLst>
                                    <p:cond delay="0"/>
                                  </p:stCondLst>
                                  <p:childTnLst>
                                    <p:animEffect transition="out" filter="fade">
                                      <p:cBhvr>
                                        <p:cTn id="43" dur="1000"/>
                                        <p:tgtEl>
                                          <p:spTgt spid="13"/>
                                        </p:tgtEl>
                                      </p:cBhvr>
                                    </p:animEffect>
                                    <p:anim calcmode="lin" valueType="num">
                                      <p:cBhvr>
                                        <p:cTn id="44" dur="1000"/>
                                        <p:tgtEl>
                                          <p:spTgt spid="13"/>
                                        </p:tgtEl>
                                        <p:attrNameLst>
                                          <p:attrName>ppt_x</p:attrName>
                                        </p:attrNameLst>
                                      </p:cBhvr>
                                      <p:tavLst>
                                        <p:tav tm="0">
                                          <p:val>
                                            <p:strVal val="ppt_x"/>
                                          </p:val>
                                        </p:tav>
                                        <p:tav tm="100000">
                                          <p:val>
                                            <p:strVal val="ppt_x"/>
                                          </p:val>
                                        </p:tav>
                                      </p:tavLst>
                                    </p:anim>
                                    <p:anim calcmode="lin" valueType="num">
                                      <p:cBhvr>
                                        <p:cTn id="45" dur="1000"/>
                                        <p:tgtEl>
                                          <p:spTgt spid="13"/>
                                        </p:tgtEl>
                                        <p:attrNameLst>
                                          <p:attrName>ppt_y</p:attrName>
                                        </p:attrNameLst>
                                      </p:cBhvr>
                                      <p:tavLst>
                                        <p:tav tm="0">
                                          <p:val>
                                            <p:strVal val="ppt_y"/>
                                          </p:val>
                                        </p:tav>
                                        <p:tav tm="100000">
                                          <p:val>
                                            <p:strVal val="ppt_y-.1"/>
                                          </p:val>
                                        </p:tav>
                                      </p:tavLst>
                                    </p:anim>
                                    <p:set>
                                      <p:cBhvr>
                                        <p:cTn id="46"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7347" r="25607" b="-3169"/>
          <a:stretch>
            <a:fillRect/>
          </a:stretch>
        </p:blipFill>
        <p:spPr>
          <a:xfrm>
            <a:off x="10740383" y="259322"/>
            <a:ext cx="1200150" cy="1531461"/>
          </a:xfrm>
          <a:prstGeom prst="rect">
            <a:avLst/>
          </a:prstGeom>
        </p:spPr>
      </p:pic>
      <p:pic>
        <p:nvPicPr>
          <p:cNvPr id="10" name="图片 9"/>
          <p:cNvPicPr>
            <a:picLocks noChangeAspect="1"/>
          </p:cNvPicPr>
          <p:nvPr/>
        </p:nvPicPr>
        <p:blipFill rotWithShape="1">
          <a:blip r:embed="rId2"/>
          <a:srcRect l="46256" t="-41660" r="-22977" b="41660"/>
          <a:stretch>
            <a:fillRect/>
          </a:stretch>
        </p:blipFill>
        <p:spPr>
          <a:xfrm>
            <a:off x="241081" y="4832943"/>
            <a:ext cx="1305930" cy="1765735"/>
          </a:xfrm>
          <a:prstGeom prst="rect">
            <a:avLst/>
          </a:prstGeom>
        </p:spPr>
      </p:pic>
      <p:pic>
        <p:nvPicPr>
          <p:cNvPr id="12" name="图片 11"/>
          <p:cNvPicPr>
            <a:picLocks noChangeAspect="1"/>
          </p:cNvPicPr>
          <p:nvPr/>
        </p:nvPicPr>
        <p:blipFill rotWithShape="1">
          <a:blip r:embed="rId3"/>
          <a:srcRect t="30593"/>
          <a:stretch>
            <a:fillRect/>
          </a:stretch>
        </p:blipFill>
        <p:spPr>
          <a:xfrm>
            <a:off x="241081" y="260491"/>
            <a:ext cx="1689470" cy="1119739"/>
          </a:xfrm>
          <a:prstGeom prst="rect">
            <a:avLst/>
          </a:prstGeom>
        </p:spPr>
      </p:pic>
      <p:pic>
        <p:nvPicPr>
          <p:cNvPr id="16" name="图片 15"/>
          <p:cNvPicPr>
            <a:picLocks noChangeAspect="1"/>
          </p:cNvPicPr>
          <p:nvPr/>
        </p:nvPicPr>
        <p:blipFill>
          <a:blip r:embed="rId4"/>
          <a:stretch>
            <a:fillRect/>
          </a:stretch>
        </p:blipFill>
        <p:spPr>
          <a:xfrm>
            <a:off x="485603" y="2676898"/>
            <a:ext cx="1422712" cy="1181391"/>
          </a:xfrm>
          <a:prstGeom prst="rect">
            <a:avLst/>
          </a:prstGeom>
        </p:spPr>
      </p:pic>
      <p:pic>
        <p:nvPicPr>
          <p:cNvPr id="20" name="图片 19"/>
          <p:cNvPicPr>
            <a:picLocks noChangeAspect="1"/>
          </p:cNvPicPr>
          <p:nvPr/>
        </p:nvPicPr>
        <p:blipFill>
          <a:blip r:embed="rId5"/>
          <a:stretch>
            <a:fillRect/>
          </a:stretch>
        </p:blipFill>
        <p:spPr>
          <a:xfrm rot="21113510">
            <a:off x="1572038" y="1895950"/>
            <a:ext cx="2604071" cy="1295719"/>
          </a:xfrm>
          <a:prstGeom prst="rect">
            <a:avLst/>
          </a:prstGeom>
        </p:spPr>
      </p:pic>
      <p:pic>
        <p:nvPicPr>
          <p:cNvPr id="21" name="图片 20"/>
          <p:cNvPicPr>
            <a:picLocks noChangeAspect="1"/>
          </p:cNvPicPr>
          <p:nvPr/>
        </p:nvPicPr>
        <p:blipFill>
          <a:blip r:embed="rId6"/>
          <a:stretch>
            <a:fillRect/>
          </a:stretch>
        </p:blipFill>
        <p:spPr>
          <a:xfrm>
            <a:off x="1485171" y="3693696"/>
            <a:ext cx="2756504" cy="1117875"/>
          </a:xfrm>
          <a:prstGeom prst="rect">
            <a:avLst/>
          </a:prstGeom>
        </p:spPr>
      </p:pic>
      <p:grpSp>
        <p:nvGrpSpPr>
          <p:cNvPr id="23" name="组合 22"/>
          <p:cNvGrpSpPr/>
          <p:nvPr/>
        </p:nvGrpSpPr>
        <p:grpSpPr>
          <a:xfrm>
            <a:off x="10482589" y="4636406"/>
            <a:ext cx="1715737" cy="1962272"/>
            <a:chOff x="8194080" y="3408873"/>
            <a:chExt cx="2724693" cy="3182549"/>
          </a:xfrm>
        </p:grpSpPr>
        <p:pic>
          <p:nvPicPr>
            <p:cNvPr id="18" name="图片 17"/>
            <p:cNvPicPr>
              <a:picLocks noChangeAspect="1"/>
            </p:cNvPicPr>
            <p:nvPr/>
          </p:nvPicPr>
          <p:blipFill rotWithShape="1">
            <a:blip r:embed="rId7"/>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8"/>
            <a:stretch>
              <a:fillRect/>
            </a:stretch>
          </p:blipFill>
          <p:spPr>
            <a:xfrm>
              <a:off x="9445250" y="3408873"/>
              <a:ext cx="1473523" cy="1473563"/>
            </a:xfrm>
            <a:prstGeom prst="rect">
              <a:avLst/>
            </a:prstGeom>
          </p:spPr>
        </p:pic>
      </p:grpSp>
      <p:sp>
        <p:nvSpPr>
          <p:cNvPr id="24" name="文本框 23"/>
          <p:cNvSpPr txBox="1"/>
          <p:nvPr/>
        </p:nvSpPr>
        <p:spPr>
          <a:xfrm>
            <a:off x="1816029" y="3001856"/>
            <a:ext cx="3353629" cy="1138773"/>
          </a:xfrm>
          <a:prstGeom prst="rect">
            <a:avLst/>
          </a:prstGeom>
          <a:noFill/>
        </p:spPr>
        <p:txBody>
          <a:bodyPr wrap="square" rtlCol="0">
            <a:spAutoFit/>
          </a:bodyPr>
          <a:lstStyle/>
          <a:p>
            <a:pPr>
              <a:lnSpc>
                <a:spcPct val="85000"/>
              </a:lnSpc>
            </a:pPr>
            <a:r>
              <a:rPr lang="en-US" altLang="zh-CN" sz="40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MỤC TIÊU BÀI HỌC</a:t>
            </a:r>
            <a:endParaRPr lang="zh-CN" altLang="en-US" sz="40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8" name="文本框 27"/>
          <p:cNvSpPr txBox="1"/>
          <p:nvPr/>
        </p:nvSpPr>
        <p:spPr>
          <a:xfrm>
            <a:off x="4359779" y="862521"/>
            <a:ext cx="6020354" cy="954107"/>
          </a:xfrm>
          <a:prstGeom prst="rect">
            <a:avLst/>
          </a:prstGeom>
          <a:noFill/>
        </p:spPr>
        <p:txBody>
          <a:bodyPr wrap="square" rtlCol="0">
            <a:spAutoFit/>
          </a:bodyPr>
          <a:lstStyle/>
          <a:p>
            <a:pPr algn="just"/>
            <a:r>
              <a:rPr lang="nl-NL" sz="2800" dirty="0">
                <a:latin typeface="Arial" panose="020B0604020202020204" pitchFamily="34" charset="0"/>
                <a:cs typeface="Arial" panose="020B0604020202020204" pitchFamily="34" charset="0"/>
              </a:rPr>
              <a:t>Đọc và mô tả thành thạo các dữ liệu ở dạng: biểu đồ cột </a:t>
            </a:r>
            <a:r>
              <a:rPr lang="nl-NL" sz="2800" dirty="0" smtClean="0">
                <a:latin typeface="Arial" panose="020B0604020202020204" pitchFamily="34" charset="0"/>
                <a:cs typeface="Arial" panose="020B0604020202020204" pitchFamily="34" charset="0"/>
              </a:rPr>
              <a:t>kép.</a:t>
            </a: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nvGrpSpPr>
          <p:cNvPr id="3" name="组合 2"/>
          <p:cNvGrpSpPr/>
          <p:nvPr/>
        </p:nvGrpSpPr>
        <p:grpSpPr>
          <a:xfrm>
            <a:off x="3650562" y="954969"/>
            <a:ext cx="676275" cy="572576"/>
            <a:chOff x="5995723" y="2676898"/>
            <a:chExt cx="676275" cy="572576"/>
          </a:xfrm>
        </p:grpSpPr>
        <p:pic>
          <p:nvPicPr>
            <p:cNvPr id="30" name="图片 29"/>
            <p:cNvPicPr>
              <a:picLocks noChangeAspect="1"/>
            </p:cNvPicPr>
            <p:nvPr/>
          </p:nvPicPr>
          <p:blipFill rotWithShape="1">
            <a:blip r:embed="rId9">
              <a:extLst>
                <a:ext uri="{BEBA8EAE-BF5A-486C-A8C5-ECC9F3942E4B}">
                  <a14:imgProps xmlns:a14="http://schemas.microsoft.com/office/drawing/2010/main">
                    <a14:imgLayer r:embed="rId10">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6065793" y="2676898"/>
              <a:ext cx="546100" cy="542658"/>
            </a:xfrm>
            <a:prstGeom prst="rect">
              <a:avLst/>
            </a:prstGeom>
          </p:spPr>
        </p:pic>
        <p:sp>
          <p:nvSpPr>
            <p:cNvPr id="2" name="文本框 1"/>
            <p:cNvSpPr txBox="1"/>
            <p:nvPr/>
          </p:nvSpPr>
          <p:spPr>
            <a:xfrm>
              <a:off x="5995723" y="2726254"/>
              <a:ext cx="676275"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01</a:t>
              </a:r>
              <a:endParaRPr lang="zh-CN" altLang="en-US"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
        <p:nvSpPr>
          <p:cNvPr id="31" name="文本框 30"/>
          <p:cNvSpPr txBox="1"/>
          <p:nvPr/>
        </p:nvSpPr>
        <p:spPr>
          <a:xfrm>
            <a:off x="5262544" y="1978859"/>
            <a:ext cx="6020354" cy="954107"/>
          </a:xfrm>
          <a:prstGeom prst="rect">
            <a:avLst/>
          </a:prstGeom>
          <a:noFill/>
        </p:spPr>
        <p:txBody>
          <a:bodyPr wrap="square" rtlCol="0">
            <a:spAutoFit/>
          </a:bodyPr>
          <a:lstStyle/>
          <a:p>
            <a:pPr algn="just"/>
            <a:r>
              <a:rPr lang="nl-NL" sz="2800" dirty="0">
                <a:latin typeface="Arial" panose="020B0604020202020204" pitchFamily="34" charset="0"/>
                <a:cs typeface="Arial" panose="020B0604020202020204" pitchFamily="34" charset="0"/>
              </a:rPr>
              <a:t>Lựa chọn và biểu diễn được dữ liệu vào bảng từ biểu đồ cột kép.</a:t>
            </a: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nvGrpSpPr>
          <p:cNvPr id="33" name="组合 32"/>
          <p:cNvGrpSpPr/>
          <p:nvPr/>
        </p:nvGrpSpPr>
        <p:grpSpPr>
          <a:xfrm>
            <a:off x="4553327" y="2071307"/>
            <a:ext cx="676275" cy="572576"/>
            <a:chOff x="5995723" y="2676898"/>
            <a:chExt cx="676275" cy="572576"/>
          </a:xfrm>
        </p:grpSpPr>
        <p:pic>
          <p:nvPicPr>
            <p:cNvPr id="34" name="图片 33"/>
            <p:cNvPicPr>
              <a:picLocks noChangeAspect="1"/>
            </p:cNvPicPr>
            <p:nvPr/>
          </p:nvPicPr>
          <p:blipFill rotWithShape="1">
            <a:blip r:embed="rId9">
              <a:extLst>
                <a:ext uri="{BEBA8EAE-BF5A-486C-A8C5-ECC9F3942E4B}">
                  <a14:imgProps xmlns:a14="http://schemas.microsoft.com/office/drawing/2010/main">
                    <a14:imgLayer r:embed="rId10">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6065793" y="2676898"/>
              <a:ext cx="546100" cy="542658"/>
            </a:xfrm>
            <a:prstGeom prst="rect">
              <a:avLst/>
            </a:prstGeom>
          </p:spPr>
        </p:pic>
        <p:sp>
          <p:nvSpPr>
            <p:cNvPr id="35" name="文本框 34"/>
            <p:cNvSpPr txBox="1"/>
            <p:nvPr/>
          </p:nvSpPr>
          <p:spPr>
            <a:xfrm>
              <a:off x="5995723" y="2726254"/>
              <a:ext cx="676275"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02</a:t>
              </a:r>
              <a:endParaRPr lang="zh-CN" altLang="en-US"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
        <p:nvSpPr>
          <p:cNvPr id="36" name="文本框 35"/>
          <p:cNvSpPr txBox="1"/>
          <p:nvPr/>
        </p:nvSpPr>
        <p:spPr>
          <a:xfrm>
            <a:off x="5566071" y="3082356"/>
            <a:ext cx="6020354" cy="1815882"/>
          </a:xfrm>
          <a:prstGeom prst="rect">
            <a:avLst/>
          </a:prstGeom>
          <a:noFill/>
        </p:spPr>
        <p:txBody>
          <a:bodyPr wrap="square" rtlCol="0">
            <a:spAutoFit/>
          </a:bodyPr>
          <a:lstStyle/>
          <a:p>
            <a:pPr algn="just"/>
            <a:r>
              <a:rPr lang="nl-NL" sz="2800" dirty="0">
                <a:latin typeface="Arial" panose="020B0604020202020204" pitchFamily="34" charset="0"/>
                <a:cs typeface="Arial" panose="020B0604020202020204" pitchFamily="34" charset="0"/>
              </a:rPr>
              <a:t>Nhận ra và giải quyết được vấn đề đơn giản hoặc nhận biết các quy luật đơn giản dựa trên phân tích các số liệu thu được từ biểu đồ cột kép.</a:t>
            </a:r>
            <a:endParaRPr lang="en-US" sz="2800" dirty="0">
              <a:latin typeface="Arial" panose="020B0604020202020204" pitchFamily="34" charset="0"/>
              <a:cs typeface="Arial" panose="020B0604020202020204" pitchFamily="34" charset="0"/>
            </a:endParaRPr>
          </a:p>
        </p:txBody>
      </p:sp>
      <p:grpSp>
        <p:nvGrpSpPr>
          <p:cNvPr id="38" name="组合 37"/>
          <p:cNvGrpSpPr/>
          <p:nvPr/>
        </p:nvGrpSpPr>
        <p:grpSpPr>
          <a:xfrm>
            <a:off x="4793562" y="3369260"/>
            <a:ext cx="676275" cy="572576"/>
            <a:chOff x="5995723" y="2676898"/>
            <a:chExt cx="676275" cy="572576"/>
          </a:xfrm>
        </p:grpSpPr>
        <p:pic>
          <p:nvPicPr>
            <p:cNvPr id="39" name="图片 38"/>
            <p:cNvPicPr>
              <a:picLocks noChangeAspect="1"/>
            </p:cNvPicPr>
            <p:nvPr/>
          </p:nvPicPr>
          <p:blipFill rotWithShape="1">
            <a:blip r:embed="rId9">
              <a:extLst>
                <a:ext uri="{BEBA8EAE-BF5A-486C-A8C5-ECC9F3942E4B}">
                  <a14:imgProps xmlns:a14="http://schemas.microsoft.com/office/drawing/2010/main">
                    <a14:imgLayer r:embed="rId10">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6065793" y="2676898"/>
              <a:ext cx="546100" cy="542658"/>
            </a:xfrm>
            <a:prstGeom prst="rect">
              <a:avLst/>
            </a:prstGeom>
          </p:spPr>
        </p:pic>
        <p:sp>
          <p:nvSpPr>
            <p:cNvPr id="40" name="文本框 39"/>
            <p:cNvSpPr txBox="1"/>
            <p:nvPr/>
          </p:nvSpPr>
          <p:spPr>
            <a:xfrm>
              <a:off x="5995723" y="2726254"/>
              <a:ext cx="676275"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03</a:t>
              </a:r>
              <a:endParaRPr lang="zh-CN" altLang="en-US"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
        <p:nvSpPr>
          <p:cNvPr id="41" name="文本框 40"/>
          <p:cNvSpPr txBox="1"/>
          <p:nvPr/>
        </p:nvSpPr>
        <p:spPr>
          <a:xfrm>
            <a:off x="4210481" y="4876585"/>
            <a:ext cx="6262786" cy="1815882"/>
          </a:xfrm>
          <a:prstGeom prst="rect">
            <a:avLst/>
          </a:prstGeom>
          <a:noFill/>
        </p:spPr>
        <p:txBody>
          <a:bodyPr wrap="square" rtlCol="0">
            <a:spAutoFit/>
          </a:bodyPr>
          <a:lstStyle/>
          <a:p>
            <a:pPr algn="just"/>
            <a:r>
              <a:rPr lang="nl-NL" sz="2800" dirty="0">
                <a:latin typeface="Arial" panose="020B0604020202020204" pitchFamily="34" charset="0"/>
                <a:cs typeface="Arial" panose="020B0604020202020204" pitchFamily="34" charset="0"/>
              </a:rPr>
              <a:t>Nhận biết được mối liên hệ giữa thống kê với những kiến thức trong các môn học ở chương trình lớp 6 và trong thực tiễn</a:t>
            </a:r>
            <a:r>
              <a:rPr lang="nl-NL"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grpSp>
        <p:nvGrpSpPr>
          <p:cNvPr id="43" name="组合 42"/>
          <p:cNvGrpSpPr/>
          <p:nvPr/>
        </p:nvGrpSpPr>
        <p:grpSpPr>
          <a:xfrm>
            <a:off x="3463999" y="5444481"/>
            <a:ext cx="677829" cy="574856"/>
            <a:chOff x="5935618" y="3312725"/>
            <a:chExt cx="676275" cy="574856"/>
          </a:xfrm>
        </p:grpSpPr>
        <p:pic>
          <p:nvPicPr>
            <p:cNvPr id="44" name="图片 43"/>
            <p:cNvPicPr>
              <a:picLocks noChangeAspect="1"/>
            </p:cNvPicPr>
            <p:nvPr/>
          </p:nvPicPr>
          <p:blipFill rotWithShape="1">
            <a:blip r:embed="rId9">
              <a:extLst>
                <a:ext uri="{BEBA8EAE-BF5A-486C-A8C5-ECC9F3942E4B}">
                  <a14:imgProps xmlns:a14="http://schemas.microsoft.com/office/drawing/2010/main">
                    <a14:imgLayer r:embed="rId10">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6000704" y="3312725"/>
              <a:ext cx="546100" cy="542658"/>
            </a:xfrm>
            <a:prstGeom prst="rect">
              <a:avLst/>
            </a:prstGeom>
          </p:spPr>
        </p:pic>
        <p:sp>
          <p:nvSpPr>
            <p:cNvPr id="45" name="文本框 44"/>
            <p:cNvSpPr txBox="1"/>
            <p:nvPr/>
          </p:nvSpPr>
          <p:spPr>
            <a:xfrm>
              <a:off x="5935618" y="3364361"/>
              <a:ext cx="676275"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04</a:t>
              </a:r>
              <a:endParaRPr lang="zh-CN" altLang="en-US" sz="2800" b="1" dirty="0">
                <a:solidFill>
                  <a:schemeClr val="bg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anim calcmode="lin" valueType="num">
                                      <p:cBhvr>
                                        <p:cTn id="3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4"/>
                                        </p:tgtEl>
                                      </p:cBhvr>
                                    </p:animEffect>
                                  </p:childTnLst>
                                </p:cTn>
                              </p:par>
                            </p:childTnLst>
                          </p:cTn>
                        </p:par>
                        <p:par>
                          <p:cTn id="39" fill="hold">
                            <p:stCondLst>
                              <p:cond delay="2400"/>
                            </p:stCondLst>
                            <p:childTnLst>
                              <p:par>
                                <p:cTn id="40" presetID="37"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anim calcmode="lin" valueType="num">
                                      <p:cBhvr>
                                        <p:cTn id="43" dur="500" fill="hold"/>
                                        <p:tgtEl>
                                          <p:spTgt spid="3"/>
                                        </p:tgtEl>
                                        <p:attrNameLst>
                                          <p:attrName>ppt_x</p:attrName>
                                        </p:attrNameLst>
                                      </p:cBhvr>
                                      <p:tavLst>
                                        <p:tav tm="0">
                                          <p:val>
                                            <p:strVal val="#ppt_x"/>
                                          </p:val>
                                        </p:tav>
                                        <p:tav tm="100000">
                                          <p:val>
                                            <p:strVal val="#ppt_x"/>
                                          </p:val>
                                        </p:tav>
                                      </p:tavLst>
                                    </p:anim>
                                    <p:anim calcmode="lin" valueType="num">
                                      <p:cBhvr>
                                        <p:cTn id="44" dur="450" decel="100000" fill="hold"/>
                                        <p:tgtEl>
                                          <p:spTgt spid="3"/>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strVal val="#ppt_x"/>
                                          </p:val>
                                        </p:tav>
                                        <p:tav tm="100000">
                                          <p:val>
                                            <p:strVal val="#ppt_x"/>
                                          </p:val>
                                        </p:tav>
                                      </p:tavLst>
                                    </p:anim>
                                    <p:anim calcmode="lin" valueType="num">
                                      <p:cBhvr>
                                        <p:cTn id="50" dur="450" decel="100000" fill="hold"/>
                                        <p:tgtEl>
                                          <p:spTgt spid="33"/>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33"/>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ppt_x</p:attrName>
                                        </p:attrNameLst>
                                      </p:cBhvr>
                                      <p:tavLst>
                                        <p:tav tm="0">
                                          <p:val>
                                            <p:strVal val="#ppt_x"/>
                                          </p:val>
                                        </p:tav>
                                        <p:tav tm="100000">
                                          <p:val>
                                            <p:strVal val="#ppt_x"/>
                                          </p:val>
                                        </p:tav>
                                      </p:tavLst>
                                    </p:anim>
                                    <p:anim calcmode="lin" valueType="num">
                                      <p:cBhvr>
                                        <p:cTn id="56" dur="450" decel="100000" fill="hold"/>
                                        <p:tgtEl>
                                          <p:spTgt spid="38"/>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450" decel="100000" fill="hold"/>
                                        <p:tgtEl>
                                          <p:spTgt spid="43"/>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anim calcmode="lin" valueType="num">
                                      <p:cBhvr>
                                        <p:cTn id="68" dur="500" fill="hold"/>
                                        <p:tgtEl>
                                          <p:spTgt spid="3"/>
                                        </p:tgtEl>
                                        <p:attrNameLst>
                                          <p:attrName>style.rotation</p:attrName>
                                        </p:attrNameLst>
                                      </p:cBhvr>
                                      <p:tavLst>
                                        <p:tav tm="0">
                                          <p:val>
                                            <p:fltVal val="360"/>
                                          </p:val>
                                        </p:tav>
                                        <p:tav tm="100000">
                                          <p:val>
                                            <p:fltVal val="0"/>
                                          </p:val>
                                        </p:tav>
                                      </p:tavLst>
                                    </p:anim>
                                    <p:animEffect transition="in" filter="fade">
                                      <p:cBhvr>
                                        <p:cTn id="69" dur="500"/>
                                        <p:tgtEl>
                                          <p:spTgt spid="3"/>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 calcmode="lin" valueType="num">
                                      <p:cBhvr>
                                        <p:cTn id="74" dur="500" fill="hold"/>
                                        <p:tgtEl>
                                          <p:spTgt spid="33"/>
                                        </p:tgtEl>
                                        <p:attrNameLst>
                                          <p:attrName>style.rotation</p:attrName>
                                        </p:attrNameLst>
                                      </p:cBhvr>
                                      <p:tavLst>
                                        <p:tav tm="0">
                                          <p:val>
                                            <p:fltVal val="360"/>
                                          </p:val>
                                        </p:tav>
                                        <p:tav tm="100000">
                                          <p:val>
                                            <p:fltVal val="0"/>
                                          </p:val>
                                        </p:tav>
                                      </p:tavLst>
                                    </p:anim>
                                    <p:animEffect transition="in" filter="fade">
                                      <p:cBhvr>
                                        <p:cTn id="75" dur="500"/>
                                        <p:tgtEl>
                                          <p:spTgt spid="33"/>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 calcmode="lin" valueType="num">
                                      <p:cBhvr>
                                        <p:cTn id="80" dur="500" fill="hold"/>
                                        <p:tgtEl>
                                          <p:spTgt spid="38"/>
                                        </p:tgtEl>
                                        <p:attrNameLst>
                                          <p:attrName>style.rotation</p:attrName>
                                        </p:attrNameLst>
                                      </p:cBhvr>
                                      <p:tavLst>
                                        <p:tav tm="0">
                                          <p:val>
                                            <p:fltVal val="360"/>
                                          </p:val>
                                        </p:tav>
                                        <p:tav tm="100000">
                                          <p:val>
                                            <p:fltVal val="0"/>
                                          </p:val>
                                        </p:tav>
                                      </p:tavLst>
                                    </p:anim>
                                    <p:animEffect transition="in" filter="fade">
                                      <p:cBhvr>
                                        <p:cTn id="81" dur="500"/>
                                        <p:tgtEl>
                                          <p:spTgt spid="38"/>
                                        </p:tgtEl>
                                      </p:cBhvr>
                                    </p:animEffect>
                                  </p:childTnLst>
                                </p:cTn>
                              </p:par>
                              <p:par>
                                <p:cTn id="82" presetID="49" presetClass="entr" presetSubtype="0" decel="10000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 calcmode="lin" valueType="num">
                                      <p:cBhvr>
                                        <p:cTn id="86" dur="500" fill="hold"/>
                                        <p:tgtEl>
                                          <p:spTgt spid="43"/>
                                        </p:tgtEl>
                                        <p:attrNameLst>
                                          <p:attrName>style.rotation</p:attrName>
                                        </p:attrNameLst>
                                      </p:cBhvr>
                                      <p:tavLst>
                                        <p:tav tm="0">
                                          <p:val>
                                            <p:fltVal val="360"/>
                                          </p:val>
                                        </p:tav>
                                        <p:tav tm="100000">
                                          <p:val>
                                            <p:fltVal val="0"/>
                                          </p:val>
                                        </p:tav>
                                      </p:tavLst>
                                    </p:anim>
                                    <p:animEffect transition="in" filter="fade">
                                      <p:cBhvr>
                                        <p:cTn id="87" dur="500"/>
                                        <p:tgtEl>
                                          <p:spTgt spid="43"/>
                                        </p:tgtEl>
                                      </p:cBhvr>
                                    </p:animEffect>
                                  </p:childTnLst>
                                </p:cTn>
                              </p:par>
                            </p:childTnLst>
                          </p:cTn>
                        </p:par>
                        <p:par>
                          <p:cTn id="88" fill="hold">
                            <p:stCondLst>
                              <p:cond delay="2900"/>
                            </p:stCondLst>
                            <p:childTnLst>
                              <p:par>
                                <p:cTn id="89" presetID="2" presetClass="entr" presetSubtype="2" fill="hold" grpId="0" nodeType="afterEffect">
                                  <p:stCondLst>
                                    <p:cond delay="0"/>
                                  </p:stCondLst>
                                  <p:iterate type="lt">
                                    <p:tmPct val="10000"/>
                                  </p:iterate>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1+#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iterate type="lt">
                                    <p:tmPct val="10000"/>
                                  </p:iterate>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1+#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iterate type="lt">
                                    <p:tmPct val="10000"/>
                                  </p:iterate>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1+#ppt_w/2"/>
                                          </p:val>
                                        </p:tav>
                                        <p:tav tm="100000">
                                          <p:val>
                                            <p:strVal val="#ppt_x"/>
                                          </p:val>
                                        </p:tav>
                                      </p:tavLst>
                                    </p:anim>
                                    <p:anim calcmode="lin" valueType="num">
                                      <p:cBhvr additive="base">
                                        <p:cTn id="100" dur="500" fill="hold"/>
                                        <p:tgtEl>
                                          <p:spTgt spid="36"/>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iterate type="lt">
                                    <p:tmPct val="10000"/>
                                  </p:iterate>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1+#ppt_w/2"/>
                                          </p:val>
                                        </p:tav>
                                        <p:tav tm="100000">
                                          <p:val>
                                            <p:strVal val="#ppt_x"/>
                                          </p:val>
                                        </p:tav>
                                      </p:tavLst>
                                    </p:anim>
                                    <p:anim calcmode="lin" valueType="num">
                                      <p:cBhvr additive="base">
                                        <p:cTn id="10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1" grpId="0"/>
      <p:bldP spid="36"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sney-jake-and-the-neverland-pirates-clip-art-images--29662.gif"/>
          <p:cNvPicPr>
            <a:picLocks noChangeAspect="1"/>
          </p:cNvPicPr>
          <p:nvPr/>
        </p:nvPicPr>
        <p:blipFill>
          <a:blip r:embed="rId1" cstate="print"/>
          <a:stretch>
            <a:fillRect/>
          </a:stretch>
        </p:blipFill>
        <p:spPr>
          <a:xfrm>
            <a:off x="7829549" y="3352801"/>
            <a:ext cx="2838451" cy="2952751"/>
          </a:xfrm>
          <a:prstGeom prst="rect">
            <a:avLst/>
          </a:prstGeom>
        </p:spPr>
      </p:pic>
      <p:pic>
        <p:nvPicPr>
          <p:cNvPr id="17" name="Picture 16" descr="disney-jake-and-the-neverland-pirates-clip-art-images--29681.gif"/>
          <p:cNvPicPr>
            <a:picLocks noChangeAspect="1"/>
          </p:cNvPicPr>
          <p:nvPr/>
        </p:nvPicPr>
        <p:blipFill>
          <a:blip r:embed="rId2" cstate="print"/>
          <a:stretch>
            <a:fillRect/>
          </a:stretch>
        </p:blipFill>
        <p:spPr>
          <a:xfrm>
            <a:off x="2362200" y="3352801"/>
            <a:ext cx="2286000" cy="2733675"/>
          </a:xfrm>
          <a:prstGeom prst="rect">
            <a:avLst/>
          </a:prstGeom>
        </p:spPr>
      </p:pic>
      <p:pic>
        <p:nvPicPr>
          <p:cNvPr id="20" name="Picture 19" descr="020cafd9e8d2e8024e60e3d66391fe0e.png">
            <a:hlinkClick r:id="rId3" action="ppaction://hlinksldjump"/>
          </p:cNvPr>
          <p:cNvPicPr>
            <a:picLocks noChangeAspect="1"/>
          </p:cNvPicPr>
          <p:nvPr/>
        </p:nvPicPr>
        <p:blipFill>
          <a:blip r:embed="rId4" cstate="print"/>
          <a:stretch>
            <a:fillRect/>
          </a:stretch>
        </p:blipFill>
        <p:spPr>
          <a:xfrm>
            <a:off x="4495800" y="4343400"/>
            <a:ext cx="3684181" cy="2514600"/>
          </a:xfrm>
          <a:prstGeom prst="rect">
            <a:avLst/>
          </a:prstGeom>
        </p:spPr>
      </p:pic>
      <p:sp>
        <p:nvSpPr>
          <p:cNvPr id="4" name="Rectangle 3"/>
          <p:cNvSpPr/>
          <p:nvPr/>
        </p:nvSpPr>
        <p:spPr>
          <a:xfrm>
            <a:off x="2932632" y="990844"/>
            <a:ext cx="6237746" cy="18095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latin typeface="Arial" panose="020B0604020202020204" pitchFamily="34" charset="0"/>
                <a:cs typeface="Arial" panose="020B0604020202020204" pitchFamily="34" charset="0"/>
              </a:rPr>
              <a:t>Hãy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mô</a:t>
            </a:r>
            <a:r>
              <a:rPr lang="en-US" sz="3200" dirty="0" smtClean="0">
                <a:latin typeface="Arial" panose="020B0604020202020204" pitchFamily="34" charset="0"/>
                <a:cs typeface="Arial" panose="020B0604020202020204" pitchFamily="34" charset="0"/>
              </a:rPr>
              <a:t> tả </a:t>
            </a:r>
            <a:r>
              <a:rPr lang="en-US" sz="3200" dirty="0" err="1" smtClean="0">
                <a:latin typeface="Arial" panose="020B0604020202020204" pitchFamily="34" charset="0"/>
                <a:cs typeface="Arial" panose="020B0604020202020204" pitchFamily="34" charset="0"/>
              </a:rPr>
              <a:t>biểu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đô</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kép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trên</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49868" y="326987"/>
            <a:ext cx="6975816" cy="17644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smtClean="0">
                <a:solidFill>
                  <a:schemeClr val="accent6">
                    <a:lumMod val="10000"/>
                  </a:schemeClr>
                </a:solidFill>
                <a:latin typeface="Arial" panose="020B0604020202020204" pitchFamily="34" charset="0"/>
                <a:cs typeface="Arial" panose="020B0604020202020204" pitchFamily="34" charset="0"/>
              </a:rPr>
              <a:t>Môn</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thê</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thao</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nào</a:t>
            </a:r>
            <a:r>
              <a:rPr lang="en-US" sz="3200" dirty="0" smtClean="0">
                <a:solidFill>
                  <a:schemeClr val="accent6">
                    <a:lumMod val="10000"/>
                  </a:schemeClr>
                </a:solidFill>
                <a:latin typeface="Arial" panose="020B0604020202020204" pitchFamily="34" charset="0"/>
                <a:cs typeface="Arial" panose="020B0604020202020204" pitchFamily="34" charset="0"/>
              </a:rPr>
              <a:t> có </a:t>
            </a:r>
            <a:r>
              <a:rPr lang="en-US" sz="3200" dirty="0" err="1" smtClean="0">
                <a:solidFill>
                  <a:schemeClr val="accent6">
                    <a:lumMod val="10000"/>
                  </a:schemeClr>
                </a:solidFill>
                <a:latin typeface="Arial" panose="020B0604020202020204" pitchFamily="34" charset="0"/>
                <a:cs typeface="Arial" panose="020B0604020202020204" pitchFamily="34" charset="0"/>
              </a:rPr>
              <a:t>nhiều</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học</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sinh</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thích</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chơi</a:t>
            </a:r>
            <a:r>
              <a:rPr lang="en-US" sz="3200" dirty="0" smtClean="0">
                <a:solidFill>
                  <a:schemeClr val="accent6">
                    <a:lumMod val="10000"/>
                  </a:schemeClr>
                </a:solidFill>
                <a:latin typeface="Arial" panose="020B0604020202020204" pitchFamily="34" charset="0"/>
                <a:cs typeface="Arial" panose="020B0604020202020204" pitchFamily="34" charset="0"/>
              </a:rPr>
              <a:t> </a:t>
            </a:r>
            <a:r>
              <a:rPr lang="en-US" sz="3200" dirty="0" err="1" smtClean="0">
                <a:solidFill>
                  <a:schemeClr val="accent6">
                    <a:lumMod val="10000"/>
                  </a:schemeClr>
                </a:solidFill>
                <a:latin typeface="Arial" panose="020B0604020202020204" pitchFamily="34" charset="0"/>
                <a:cs typeface="Arial" panose="020B0604020202020204" pitchFamily="34" charset="0"/>
              </a:rPr>
              <a:t>nhất</a:t>
            </a:r>
            <a:r>
              <a:rPr lang="en-US" sz="3200" dirty="0" smtClean="0">
                <a:solidFill>
                  <a:schemeClr val="accent6">
                    <a:lumMod val="10000"/>
                  </a:schemeClr>
                </a:solidFill>
                <a:latin typeface="Arial" panose="020B0604020202020204" pitchFamily="34" charset="0"/>
                <a:cs typeface="Arial" panose="020B0604020202020204" pitchFamily="34" charset="0"/>
              </a:rPr>
              <a:t>?</a:t>
            </a:r>
            <a:endParaRPr lang="en-US" sz="3200" dirty="0">
              <a:solidFill>
                <a:schemeClr val="accent6">
                  <a:lumMod val="10000"/>
                </a:schemeClr>
              </a:solidFill>
              <a:latin typeface="Arial" panose="020B0604020202020204" pitchFamily="34" charset="0"/>
              <a:cs typeface="Arial" panose="020B0604020202020204" pitchFamily="34" charset="0"/>
            </a:endParaRPr>
          </a:p>
        </p:txBody>
      </p:sp>
      <p:sp>
        <p:nvSpPr>
          <p:cNvPr id="15" name="Rectangle 14"/>
          <p:cNvSpPr/>
          <p:nvPr/>
        </p:nvSpPr>
        <p:spPr>
          <a:xfrm>
            <a:off x="3505200" y="2188740"/>
            <a:ext cx="5465152" cy="160221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Môn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a:t>
            </a:r>
            <a:r>
              <a:rPr lang="en-US" sz="2800" b="1" dirty="0" smtClean="0">
                <a:latin typeface="Arial" panose="020B0604020202020204" pitchFamily="34" charset="0"/>
                <a:cs typeface="Arial" panose="020B0604020202020204" pitchFamily="34" charset="0"/>
              </a:rPr>
              <a:t>.</a:t>
            </a:r>
            <a:endParaRPr lang="en-US" sz="2800" b="1" dirty="0">
              <a:solidFill>
                <a:schemeClr val="accent6">
                  <a:lumMod val="10000"/>
                </a:schemeClr>
              </a:solidFill>
              <a:latin typeface="Arial" panose="020B0604020202020204" pitchFamily="34" charset="0"/>
              <a:cs typeface="Arial" panose="020B0604020202020204" pitchFamily="34" charset="0"/>
            </a:endParaRPr>
          </a:p>
        </p:txBody>
      </p:sp>
      <p:pic>
        <p:nvPicPr>
          <p:cNvPr id="9" name="Picture 8" descr="disney-jake-and-the-neverland-pirates-clip-art-images--29662.gif"/>
          <p:cNvPicPr>
            <a:picLocks noChangeAspect="1"/>
          </p:cNvPicPr>
          <p:nvPr/>
        </p:nvPicPr>
        <p:blipFill>
          <a:blip r:embed="rId1" cstate="print"/>
          <a:stretch>
            <a:fillRect/>
          </a:stretch>
        </p:blipFill>
        <p:spPr>
          <a:xfrm>
            <a:off x="7829549" y="3352801"/>
            <a:ext cx="2838451" cy="2952751"/>
          </a:xfrm>
          <a:prstGeom prst="rect">
            <a:avLst/>
          </a:prstGeom>
        </p:spPr>
      </p:pic>
      <p:pic>
        <p:nvPicPr>
          <p:cNvPr id="17" name="Picture 16" descr="disney-jake-and-the-neverland-pirates-clip-art-images--29681.gif"/>
          <p:cNvPicPr>
            <a:picLocks noChangeAspect="1"/>
          </p:cNvPicPr>
          <p:nvPr/>
        </p:nvPicPr>
        <p:blipFill>
          <a:blip r:embed="rId2" cstate="print"/>
          <a:stretch>
            <a:fillRect/>
          </a:stretch>
        </p:blipFill>
        <p:spPr>
          <a:xfrm>
            <a:off x="2362200" y="3352801"/>
            <a:ext cx="2286000" cy="2733675"/>
          </a:xfrm>
          <a:prstGeom prst="rect">
            <a:avLst/>
          </a:prstGeom>
        </p:spPr>
      </p:pic>
      <p:pic>
        <p:nvPicPr>
          <p:cNvPr id="20" name="Picture 19" descr="020cafd9e8d2e8024e60e3d66391fe0e.png">
            <a:hlinkClick r:id="rId3" action="ppaction://hlinksldjump"/>
          </p:cNvPr>
          <p:cNvPicPr>
            <a:picLocks noChangeAspect="1"/>
          </p:cNvPicPr>
          <p:nvPr/>
        </p:nvPicPr>
        <p:blipFill>
          <a:blip r:embed="rId4" cstate="print"/>
          <a:stretch>
            <a:fillRect/>
          </a:stretch>
        </p:blipFill>
        <p:spPr>
          <a:xfrm>
            <a:off x="4495800" y="4343400"/>
            <a:ext cx="3684181" cy="25146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78369" y="415637"/>
            <a:ext cx="6992164" cy="13677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735" dirty="0" err="1" smtClean="0">
                <a:solidFill>
                  <a:schemeClr val="accent6">
                    <a:lumMod val="10000"/>
                  </a:schemeClr>
                </a:solidFill>
                <a:latin typeface="Arial" panose="020B0604020202020204" pitchFamily="34" charset="0"/>
                <a:cs typeface="Arial" panose="020B0604020202020204" pitchFamily="34" charset="0"/>
              </a:rPr>
              <a:t>Tính</a:t>
            </a:r>
            <a:r>
              <a:rPr lang="en-US" sz="3735" dirty="0" smtClean="0">
                <a:solidFill>
                  <a:schemeClr val="accent6">
                    <a:lumMod val="10000"/>
                  </a:schemeClr>
                </a:solidFill>
                <a:latin typeface="Arial" panose="020B0604020202020204" pitchFamily="34" charset="0"/>
                <a:cs typeface="Arial" panose="020B0604020202020204" pitchFamily="34" charset="0"/>
              </a:rPr>
              <a:t> </a:t>
            </a:r>
            <a:r>
              <a:rPr lang="en-US" sz="3735" dirty="0" err="1" smtClean="0">
                <a:solidFill>
                  <a:schemeClr val="accent6">
                    <a:lumMod val="10000"/>
                  </a:schemeClr>
                </a:solidFill>
                <a:latin typeface="Arial" panose="020B0604020202020204" pitchFamily="34" charset="0"/>
                <a:cs typeface="Arial" panose="020B0604020202020204" pitchFamily="34" charset="0"/>
              </a:rPr>
              <a:t>tổng</a:t>
            </a:r>
            <a:r>
              <a:rPr lang="en-US" sz="3735" dirty="0" smtClean="0">
                <a:solidFill>
                  <a:schemeClr val="accent6">
                    <a:lumMod val="10000"/>
                  </a:schemeClr>
                </a:solidFill>
                <a:latin typeface="Arial" panose="020B0604020202020204" pitchFamily="34" charset="0"/>
                <a:cs typeface="Arial" panose="020B0604020202020204" pitchFamily="34" charset="0"/>
              </a:rPr>
              <a:t> </a:t>
            </a:r>
            <a:r>
              <a:rPr lang="en-US" sz="3735" dirty="0" err="1" smtClean="0">
                <a:solidFill>
                  <a:schemeClr val="accent6">
                    <a:lumMod val="10000"/>
                  </a:schemeClr>
                </a:solidFill>
                <a:latin typeface="Arial" panose="020B0604020202020204" pitchFamily="34" charset="0"/>
                <a:cs typeface="Arial" panose="020B0604020202020204" pitchFamily="34" charset="0"/>
              </a:rPr>
              <a:t>sô</a:t>
            </a:r>
            <a:r>
              <a:rPr lang="en-US" sz="3735" dirty="0" smtClean="0">
                <a:solidFill>
                  <a:schemeClr val="accent6">
                    <a:lumMod val="10000"/>
                  </a:schemeClr>
                </a:solidFill>
                <a:latin typeface="Arial" panose="020B0604020202020204" pitchFamily="34" charset="0"/>
                <a:cs typeface="Arial" panose="020B0604020202020204" pitchFamily="34" charset="0"/>
              </a:rPr>
              <a:t>́ </a:t>
            </a:r>
            <a:r>
              <a:rPr lang="en-US" sz="3735" dirty="0" err="1" smtClean="0">
                <a:solidFill>
                  <a:schemeClr val="accent6">
                    <a:lumMod val="10000"/>
                  </a:schemeClr>
                </a:solidFill>
                <a:latin typeface="Arial" panose="020B0604020202020204" pitchFamily="34" charset="0"/>
                <a:cs typeface="Arial" panose="020B0604020202020204" pitchFamily="34" charset="0"/>
              </a:rPr>
              <a:t>học</a:t>
            </a:r>
            <a:r>
              <a:rPr lang="en-US" sz="3735" dirty="0" smtClean="0">
                <a:solidFill>
                  <a:schemeClr val="accent6">
                    <a:lumMod val="10000"/>
                  </a:schemeClr>
                </a:solidFill>
                <a:latin typeface="Arial" panose="020B0604020202020204" pitchFamily="34" charset="0"/>
                <a:cs typeface="Arial" panose="020B0604020202020204" pitchFamily="34" charset="0"/>
              </a:rPr>
              <a:t> </a:t>
            </a:r>
            <a:r>
              <a:rPr lang="en-US" sz="3735" dirty="0" err="1" smtClean="0">
                <a:solidFill>
                  <a:schemeClr val="accent6">
                    <a:lumMod val="10000"/>
                  </a:schemeClr>
                </a:solidFill>
                <a:latin typeface="Arial" panose="020B0604020202020204" pitchFamily="34" charset="0"/>
                <a:cs typeface="Arial" panose="020B0604020202020204" pitchFamily="34" charset="0"/>
              </a:rPr>
              <a:t>sinh</a:t>
            </a:r>
            <a:r>
              <a:rPr lang="en-US" sz="3735" dirty="0" smtClean="0">
                <a:solidFill>
                  <a:schemeClr val="accent6">
                    <a:lumMod val="10000"/>
                  </a:schemeClr>
                </a:solidFill>
                <a:latin typeface="Arial" panose="020B0604020202020204" pitchFamily="34" charset="0"/>
                <a:cs typeface="Arial" panose="020B0604020202020204" pitchFamily="34" charset="0"/>
              </a:rPr>
              <a:t> </a:t>
            </a:r>
            <a:r>
              <a:rPr lang="en-US" sz="3735" dirty="0" err="1" smtClean="0">
                <a:solidFill>
                  <a:schemeClr val="accent6">
                    <a:lumMod val="10000"/>
                  </a:schemeClr>
                </a:solidFill>
                <a:latin typeface="Arial" panose="020B0604020202020204" pitchFamily="34" charset="0"/>
                <a:cs typeface="Arial" panose="020B0604020202020204" pitchFamily="34" charset="0"/>
              </a:rPr>
              <a:t>lớp</a:t>
            </a:r>
            <a:r>
              <a:rPr lang="en-US" sz="3735" dirty="0" smtClean="0">
                <a:solidFill>
                  <a:schemeClr val="accent6">
                    <a:lumMod val="10000"/>
                  </a:schemeClr>
                </a:solidFill>
                <a:latin typeface="Arial" panose="020B0604020202020204" pitchFamily="34" charset="0"/>
                <a:cs typeface="Arial" panose="020B0604020202020204" pitchFamily="34" charset="0"/>
              </a:rPr>
              <a:t> 6C ?</a:t>
            </a:r>
            <a:endParaRPr lang="en-US" sz="3735" dirty="0">
              <a:solidFill>
                <a:schemeClr val="accent6">
                  <a:lumMod val="10000"/>
                </a:schemeClr>
              </a:solidFill>
              <a:latin typeface="Arial" panose="020B0604020202020204" pitchFamily="34" charset="0"/>
              <a:cs typeface="Arial" panose="020B0604020202020204" pitchFamily="34" charset="0"/>
            </a:endParaRPr>
          </a:p>
        </p:txBody>
      </p:sp>
      <p:pic>
        <p:nvPicPr>
          <p:cNvPr id="9" name="Picture 8" descr="disney-jake-and-the-neverland-pirates-clip-art-images--29662.gif"/>
          <p:cNvPicPr>
            <a:picLocks noChangeAspect="1"/>
          </p:cNvPicPr>
          <p:nvPr/>
        </p:nvPicPr>
        <p:blipFill>
          <a:blip r:embed="rId1" cstate="print"/>
          <a:stretch>
            <a:fillRect/>
          </a:stretch>
        </p:blipFill>
        <p:spPr>
          <a:xfrm>
            <a:off x="7829549" y="3352801"/>
            <a:ext cx="2838451" cy="2952751"/>
          </a:xfrm>
          <a:prstGeom prst="rect">
            <a:avLst/>
          </a:prstGeom>
        </p:spPr>
      </p:pic>
      <p:pic>
        <p:nvPicPr>
          <p:cNvPr id="17" name="Picture 16" descr="disney-jake-and-the-neverland-pirates-clip-art-images--29681.gif"/>
          <p:cNvPicPr>
            <a:picLocks noChangeAspect="1"/>
          </p:cNvPicPr>
          <p:nvPr/>
        </p:nvPicPr>
        <p:blipFill>
          <a:blip r:embed="rId2" cstate="print"/>
          <a:stretch>
            <a:fillRect/>
          </a:stretch>
        </p:blipFill>
        <p:spPr>
          <a:xfrm>
            <a:off x="2362200" y="3352801"/>
            <a:ext cx="2286000" cy="2733675"/>
          </a:xfrm>
          <a:prstGeom prst="rect">
            <a:avLst/>
          </a:prstGeom>
        </p:spPr>
      </p:pic>
      <p:pic>
        <p:nvPicPr>
          <p:cNvPr id="20" name="Picture 19" descr="020cafd9e8d2e8024e60e3d66391fe0e.png">
            <a:hlinkClick r:id="rId3" action="ppaction://hlinksldjump"/>
          </p:cNvPr>
          <p:cNvPicPr>
            <a:picLocks noChangeAspect="1"/>
          </p:cNvPicPr>
          <p:nvPr/>
        </p:nvPicPr>
        <p:blipFill>
          <a:blip r:embed="rId4" cstate="print"/>
          <a:stretch>
            <a:fillRect/>
          </a:stretch>
        </p:blipFill>
        <p:spPr>
          <a:xfrm>
            <a:off x="4495800" y="4343400"/>
            <a:ext cx="3684181" cy="2514600"/>
          </a:xfrm>
          <a:prstGeom prst="rect">
            <a:avLst/>
          </a:prstGeom>
        </p:spPr>
      </p:pic>
      <p:sp>
        <p:nvSpPr>
          <p:cNvPr id="6" name="Rectangle 5"/>
          <p:cNvSpPr/>
          <p:nvPr/>
        </p:nvSpPr>
        <p:spPr>
          <a:xfrm>
            <a:off x="3281677" y="1994025"/>
            <a:ext cx="5914395" cy="15599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Tổng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6C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12+10+4+5+5+6 = </a:t>
            </a:r>
            <a:r>
              <a:rPr lang="en-US" sz="2800">
                <a:latin typeface="Arial" panose="020B0604020202020204" pitchFamily="34" charset="0"/>
                <a:cs typeface="Arial" panose="020B0604020202020204" pitchFamily="34" charset="0"/>
              </a:rPr>
              <a:t>42 </a:t>
            </a:r>
            <a:r>
              <a:rPr lang="en-US" sz="2800" smtClean="0">
                <a:latin typeface="Arial" panose="020B0604020202020204" pitchFamily="34" charset="0"/>
                <a:cs typeface="Arial" panose="020B0604020202020204" pitchFamily="34" charset="0"/>
              </a:rPr>
              <a:t>(học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a:t>
            </a:r>
            <a:endParaRPr lang="en-US" sz="2800" b="1" dirty="0">
              <a:solidFill>
                <a:schemeClr val="accent6">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86659" y="399928"/>
            <a:ext cx="1101330" cy="914522"/>
          </a:xfrm>
          <a:prstGeom prst="rect">
            <a:avLst/>
          </a:prstGeom>
        </p:spPr>
      </p:pic>
      <p:sp>
        <p:nvSpPr>
          <p:cNvPr id="10" name="文本框 9"/>
          <p:cNvSpPr txBox="1"/>
          <p:nvPr/>
        </p:nvSpPr>
        <p:spPr>
          <a:xfrm>
            <a:off x="1507038" y="500329"/>
            <a:ext cx="5037695" cy="523220"/>
          </a:xfrm>
          <a:prstGeom prst="rect">
            <a:avLst/>
          </a:prstGeom>
          <a:noFill/>
        </p:spPr>
        <p:txBody>
          <a:bodyPr wrap="square" rtlCol="0">
            <a:spAutoFit/>
          </a:bodyPr>
          <a:lstStyle/>
          <a:p>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HƯỚNG DẪN HỌC Ở NHÀ</a:t>
            </a:r>
            <a:endParaRPr lang="zh-CN" altLang="en-US" sz="28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nvGrpSpPr>
          <p:cNvPr id="18" name="组合 17"/>
          <p:cNvGrpSpPr/>
          <p:nvPr/>
        </p:nvGrpSpPr>
        <p:grpSpPr>
          <a:xfrm>
            <a:off x="2346601" y="2254174"/>
            <a:ext cx="1271536" cy="1269562"/>
            <a:chOff x="4966295" y="2301049"/>
            <a:chExt cx="2259411" cy="2255903"/>
          </a:xfrm>
        </p:grpSpPr>
        <p:pic>
          <p:nvPicPr>
            <p:cNvPr id="13" name="图片 12"/>
            <p:cNvPicPr>
              <a:picLocks noChangeAspect="1"/>
            </p:cNvPicPr>
            <p:nvPr/>
          </p:nvPicPr>
          <p:blipFill>
            <a:blip r:embed="rId2" cstate="print"/>
            <a:stretch>
              <a:fillRect/>
            </a:stretch>
          </p:blipFill>
          <p:spPr>
            <a:xfrm>
              <a:off x="4966295" y="2301049"/>
              <a:ext cx="2259411" cy="2255903"/>
            </a:xfrm>
            <a:prstGeom prst="rect">
              <a:avLst/>
            </a:prstGeom>
          </p:spPr>
        </p:pic>
        <p:sp>
          <p:nvSpPr>
            <p:cNvPr id="4" name="椭圆 3"/>
            <p:cNvSpPr/>
            <p:nvPr/>
          </p:nvSpPr>
          <p:spPr>
            <a:xfrm>
              <a:off x="5065969" y="2398969"/>
              <a:ext cx="2060063" cy="206006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grpSp>
        <p:nvGrpSpPr>
          <p:cNvPr id="26" name="组合 25"/>
          <p:cNvGrpSpPr/>
          <p:nvPr/>
        </p:nvGrpSpPr>
        <p:grpSpPr>
          <a:xfrm>
            <a:off x="410044" y="1309703"/>
            <a:ext cx="2259411" cy="2255903"/>
            <a:chOff x="2091833" y="2046544"/>
            <a:chExt cx="2259411" cy="2255903"/>
          </a:xfrm>
        </p:grpSpPr>
        <p:pic>
          <p:nvPicPr>
            <p:cNvPr id="23" name="图片 22"/>
            <p:cNvPicPr>
              <a:picLocks noChangeAspect="1"/>
            </p:cNvPicPr>
            <p:nvPr/>
          </p:nvPicPr>
          <p:blipFill>
            <a:blip r:embed="rId4"/>
            <a:stretch>
              <a:fillRect/>
            </a:stretch>
          </p:blipFill>
          <p:spPr>
            <a:xfrm>
              <a:off x="2091833" y="2046544"/>
              <a:ext cx="2259411" cy="2255903"/>
            </a:xfrm>
            <a:prstGeom prst="rect">
              <a:avLst/>
            </a:prstGeom>
          </p:spPr>
        </p:pic>
        <p:sp>
          <p:nvSpPr>
            <p:cNvPr id="24" name="椭圆 23"/>
            <p:cNvSpPr/>
            <p:nvPr/>
          </p:nvSpPr>
          <p:spPr>
            <a:xfrm>
              <a:off x="2191507" y="2144464"/>
              <a:ext cx="2060063" cy="206006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grpSp>
        <p:nvGrpSpPr>
          <p:cNvPr id="25" name="组合 24"/>
          <p:cNvGrpSpPr/>
          <p:nvPr/>
        </p:nvGrpSpPr>
        <p:grpSpPr>
          <a:xfrm>
            <a:off x="1131008" y="3016808"/>
            <a:ext cx="2586597" cy="2582581"/>
            <a:chOff x="7214194" y="1948624"/>
            <a:chExt cx="2259411" cy="2255903"/>
          </a:xfrm>
        </p:grpSpPr>
        <p:pic>
          <p:nvPicPr>
            <p:cNvPr id="20" name="图片 19"/>
            <p:cNvPicPr>
              <a:picLocks noChangeAspect="1"/>
            </p:cNvPicPr>
            <p:nvPr/>
          </p:nvPicPr>
          <p:blipFill>
            <a:blip r:embed="rId4"/>
            <a:stretch>
              <a:fillRect/>
            </a:stretch>
          </p:blipFill>
          <p:spPr>
            <a:xfrm>
              <a:off x="7214194" y="1948624"/>
              <a:ext cx="2259411" cy="2255903"/>
            </a:xfrm>
            <a:prstGeom prst="rect">
              <a:avLst/>
            </a:prstGeom>
          </p:spPr>
        </p:pic>
        <p:sp>
          <p:nvSpPr>
            <p:cNvPr id="21" name="椭圆 20"/>
            <p:cNvSpPr/>
            <p:nvPr/>
          </p:nvSpPr>
          <p:spPr>
            <a:xfrm>
              <a:off x="7313868" y="2046544"/>
              <a:ext cx="2060063" cy="206006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
        <p:nvSpPr>
          <p:cNvPr id="28" name="矩形 27"/>
          <p:cNvSpPr/>
          <p:nvPr/>
        </p:nvSpPr>
        <p:spPr>
          <a:xfrm>
            <a:off x="4217845" y="954102"/>
            <a:ext cx="6693625" cy="658835"/>
          </a:xfrm>
          <a:prstGeom prst="rect">
            <a:avLst/>
          </a:prstGeom>
        </p:spPr>
        <p:txBody>
          <a:bodyPr wrap="square">
            <a:spAutoFit/>
          </a:bodyPr>
          <a:lstStyle/>
          <a:p>
            <a:pPr lvl="0" algn="ctr">
              <a:lnSpc>
                <a:spcPct val="150000"/>
              </a:lnSpc>
            </a:pPr>
            <a:r>
              <a:rPr lang="vi-VN" sz="2800" dirty="0">
                <a:solidFill>
                  <a:srgbClr val="0070C0"/>
                </a:solidFill>
                <a:latin typeface="Arial" panose="020B0604020202020204" pitchFamily="34" charset="0"/>
                <a:cs typeface="Arial" panose="020B0604020202020204" pitchFamily="34" charset="0"/>
              </a:rPr>
              <a:t>Đọc lại toàn bộ nội dung bài đã học</a:t>
            </a:r>
            <a:endParaRPr lang="zh-CN" altLang="en-US" sz="2800" b="1" dirty="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30" name="矩形 29"/>
          <p:cNvSpPr/>
          <p:nvPr/>
        </p:nvSpPr>
        <p:spPr>
          <a:xfrm>
            <a:off x="4322568" y="1527987"/>
            <a:ext cx="5938792" cy="658835"/>
          </a:xfrm>
          <a:prstGeom prst="rect">
            <a:avLst/>
          </a:prstGeom>
        </p:spPr>
        <p:txBody>
          <a:bodyPr wrap="square">
            <a:spAutoFit/>
          </a:bodyPr>
          <a:lstStyle/>
          <a:p>
            <a:pPr lvl="0" algn="ctr">
              <a:lnSpc>
                <a:spcPct val="150000"/>
              </a:lnSpc>
            </a:pPr>
            <a:r>
              <a:rPr lang="fr-FR" sz="2800" dirty="0" err="1">
                <a:solidFill>
                  <a:schemeClr val="accent2">
                    <a:lumMod val="75000"/>
                  </a:schemeClr>
                </a:solidFill>
                <a:latin typeface="Arial" panose="020B0604020202020204" pitchFamily="34" charset="0"/>
                <a:cs typeface="Arial" panose="020B0604020202020204" pitchFamily="34" charset="0"/>
              </a:rPr>
              <a:t>Làm</a:t>
            </a:r>
            <a:r>
              <a:rPr lang="fr-FR" sz="2800" dirty="0">
                <a:solidFill>
                  <a:schemeClr val="accent2">
                    <a:lumMod val="75000"/>
                  </a:schemeClr>
                </a:solidFill>
                <a:latin typeface="Arial" panose="020B0604020202020204" pitchFamily="34" charset="0"/>
                <a:cs typeface="Arial" panose="020B0604020202020204" pitchFamily="34" charset="0"/>
              </a:rPr>
              <a:t> </a:t>
            </a:r>
            <a:r>
              <a:rPr lang="fr-FR" sz="2800" dirty="0" err="1">
                <a:solidFill>
                  <a:schemeClr val="accent2">
                    <a:lumMod val="75000"/>
                  </a:schemeClr>
                </a:solidFill>
                <a:latin typeface="Arial" panose="020B0604020202020204" pitchFamily="34" charset="0"/>
                <a:cs typeface="Arial" panose="020B0604020202020204" pitchFamily="34" charset="0"/>
              </a:rPr>
              <a:t>bài</a:t>
            </a:r>
            <a:r>
              <a:rPr lang="fr-FR" sz="2800" dirty="0">
                <a:solidFill>
                  <a:schemeClr val="accent2">
                    <a:lumMod val="75000"/>
                  </a:schemeClr>
                </a:solidFill>
                <a:latin typeface="Arial" panose="020B0604020202020204" pitchFamily="34" charset="0"/>
                <a:cs typeface="Arial" panose="020B0604020202020204" pitchFamily="34" charset="0"/>
              </a:rPr>
              <a:t> </a:t>
            </a:r>
            <a:r>
              <a:rPr lang="fr-FR" sz="2800" dirty="0" err="1">
                <a:solidFill>
                  <a:schemeClr val="accent2">
                    <a:lumMod val="75000"/>
                  </a:schemeClr>
                </a:solidFill>
                <a:latin typeface="Arial" panose="020B0604020202020204" pitchFamily="34" charset="0"/>
                <a:cs typeface="Arial" panose="020B0604020202020204" pitchFamily="34" charset="0"/>
              </a:rPr>
              <a:t>tập</a:t>
            </a:r>
            <a:r>
              <a:rPr lang="fr-FR" sz="2800" dirty="0">
                <a:solidFill>
                  <a:schemeClr val="accent2">
                    <a:lumMod val="75000"/>
                  </a:schemeClr>
                </a:solidFill>
                <a:latin typeface="Arial" panose="020B0604020202020204" pitchFamily="34" charset="0"/>
                <a:cs typeface="Arial" panose="020B0604020202020204" pitchFamily="34" charset="0"/>
              </a:rPr>
              <a:t> </a:t>
            </a:r>
            <a:r>
              <a:rPr lang="en-US" sz="2800" dirty="0">
                <a:solidFill>
                  <a:schemeClr val="accent2">
                    <a:lumMod val="75000"/>
                  </a:schemeClr>
                </a:solidFill>
                <a:latin typeface="Arial" panose="020B0604020202020204" pitchFamily="34" charset="0"/>
                <a:cs typeface="Arial" panose="020B0604020202020204" pitchFamily="34" charset="0"/>
              </a:rPr>
              <a:t>1</a:t>
            </a:r>
            <a:r>
              <a:rPr lang="vi-VN" sz="2800" dirty="0">
                <a:solidFill>
                  <a:schemeClr val="accent2">
                    <a:lumMod val="75000"/>
                  </a:schemeClr>
                </a:solidFill>
                <a:latin typeface="Arial" panose="020B0604020202020204" pitchFamily="34" charset="0"/>
                <a:cs typeface="Arial" panose="020B0604020202020204" pitchFamily="34" charset="0"/>
              </a:rPr>
              <a:t>; </a:t>
            </a:r>
            <a:r>
              <a:rPr lang="en-US" sz="2800" dirty="0">
                <a:solidFill>
                  <a:schemeClr val="accent2">
                    <a:lumMod val="75000"/>
                  </a:schemeClr>
                </a:solidFill>
                <a:latin typeface="Arial" panose="020B0604020202020204" pitchFamily="34" charset="0"/>
                <a:cs typeface="Arial" panose="020B0604020202020204" pitchFamily="34" charset="0"/>
              </a:rPr>
              <a:t>2</a:t>
            </a:r>
            <a:r>
              <a:rPr lang="fr-FR" sz="2800" dirty="0">
                <a:solidFill>
                  <a:schemeClr val="accent2">
                    <a:lumMod val="75000"/>
                  </a:schemeClr>
                </a:solidFill>
                <a:latin typeface="Arial" panose="020B0604020202020204" pitchFamily="34" charset="0"/>
                <a:cs typeface="Arial" panose="020B0604020202020204" pitchFamily="34" charset="0"/>
              </a:rPr>
              <a:t> SGK </a:t>
            </a:r>
            <a:r>
              <a:rPr lang="fr-FR" sz="2800" dirty="0" err="1">
                <a:solidFill>
                  <a:schemeClr val="accent2">
                    <a:lumMod val="75000"/>
                  </a:schemeClr>
                </a:solidFill>
                <a:latin typeface="Arial" panose="020B0604020202020204" pitchFamily="34" charset="0"/>
                <a:cs typeface="Arial" panose="020B0604020202020204" pitchFamily="34" charset="0"/>
              </a:rPr>
              <a:t>trang</a:t>
            </a:r>
            <a:r>
              <a:rPr lang="fr-FR" sz="2800" dirty="0">
                <a:solidFill>
                  <a:schemeClr val="accent2">
                    <a:lumMod val="75000"/>
                  </a:schemeClr>
                </a:solidFill>
                <a:latin typeface="Arial" panose="020B0604020202020204" pitchFamily="34" charset="0"/>
                <a:cs typeface="Arial" panose="020B0604020202020204" pitchFamily="34" charset="0"/>
              </a:rPr>
              <a:t> 12</a:t>
            </a:r>
            <a:endParaRPr lang="zh-CN" altLang="en-US" sz="2800" b="1" dirty="0">
              <a:solidFill>
                <a:schemeClr val="accent2">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32" name="矩形 31"/>
          <p:cNvSpPr/>
          <p:nvPr/>
        </p:nvSpPr>
        <p:spPr>
          <a:xfrm>
            <a:off x="5063418" y="2311137"/>
            <a:ext cx="6901566" cy="3539430"/>
          </a:xfrm>
          <a:prstGeom prst="rect">
            <a:avLst/>
          </a:prstGeom>
        </p:spPr>
        <p:txBody>
          <a:bodyPr wrap="square">
            <a:spAutoFit/>
          </a:bodyPr>
          <a:lstStyle/>
          <a:p>
            <a:pPr lvl="0" algn="just"/>
            <a:r>
              <a:rPr lang="en-US" sz="2800" dirty="0">
                <a:solidFill>
                  <a:schemeClr val="accent6">
                    <a:lumMod val="75000"/>
                  </a:schemeClr>
                </a:solidFill>
                <a:latin typeface="Arial" panose="020B0604020202020204" pitchFamily="34" charset="0"/>
                <a:cs typeface="Arial" panose="020B0604020202020204" pitchFamily="34" charset="0"/>
              </a:rPr>
              <a:t>Chia </a:t>
            </a:r>
            <a:r>
              <a:rPr lang="en-US" sz="2800" dirty="0" err="1">
                <a:solidFill>
                  <a:schemeClr val="accent6">
                    <a:lumMod val="75000"/>
                  </a:schemeClr>
                </a:solidFill>
                <a:latin typeface="Arial" panose="020B0604020202020204" pitchFamily="34" charset="0"/>
                <a:cs typeface="Arial" panose="020B0604020202020204" pitchFamily="34" charset="0"/>
              </a:rPr>
              <a:t>lớp</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thành</a:t>
            </a:r>
            <a:r>
              <a:rPr lang="en-US" sz="2800" dirty="0">
                <a:solidFill>
                  <a:schemeClr val="accent6">
                    <a:lumMod val="75000"/>
                  </a:schemeClr>
                </a:solidFill>
                <a:latin typeface="Arial" panose="020B0604020202020204" pitchFamily="34" charset="0"/>
                <a:cs typeface="Arial" panose="020B0604020202020204" pitchFamily="34" charset="0"/>
              </a:rPr>
              <a:t> 4 </a:t>
            </a:r>
            <a:r>
              <a:rPr lang="en-US" sz="2800" dirty="0" err="1">
                <a:solidFill>
                  <a:schemeClr val="accent6">
                    <a:lumMod val="75000"/>
                  </a:schemeClr>
                </a:solidFill>
                <a:latin typeface="Arial" panose="020B0604020202020204" pitchFamily="34" charset="0"/>
                <a:cs typeface="Arial" panose="020B0604020202020204" pitchFamily="34" charset="0"/>
              </a:rPr>
              <a:t>nhóm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yêu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cầu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về</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nhà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tự</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tìm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hiểu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sưu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tầm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các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biểu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đồ</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trên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báo</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chí</a:t>
            </a:r>
            <a:r>
              <a:rPr lang="en-US" sz="2800" dirty="0">
                <a:solidFill>
                  <a:schemeClr val="accent6">
                    <a:lumMod val="75000"/>
                  </a:schemeClr>
                </a:solidFill>
                <a:latin typeface="Arial" panose="020B0604020202020204" pitchFamily="34" charset="0"/>
                <a:cs typeface="Arial" panose="020B0604020202020204" pitchFamily="34" charset="0"/>
              </a:rPr>
              <a:t>, internet, </a:t>
            </a:r>
            <a:r>
              <a:rPr lang="en-US" sz="2800" dirty="0" err="1">
                <a:solidFill>
                  <a:schemeClr val="accent6">
                    <a:lumMod val="75000"/>
                  </a:schemeClr>
                </a:solidFill>
                <a:latin typeface="Arial" panose="020B0604020202020204" pitchFamily="34" charset="0"/>
                <a:cs typeface="Arial" panose="020B0604020202020204" pitchFamily="34" charset="0"/>
              </a:rPr>
              <a:t>tạp</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chí</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sách</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giáo</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khoa</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err="1">
                <a:solidFill>
                  <a:schemeClr val="accent6">
                    <a:lumMod val="75000"/>
                  </a:schemeClr>
                </a:solidFill>
                <a:latin typeface="Arial" panose="020B0604020202020204" pitchFamily="34" charset="0"/>
                <a:cs typeface="Arial" panose="020B0604020202020204" pitchFamily="34" charset="0"/>
              </a:rPr>
              <a:t>địa</a:t>
            </a:r>
            <a:r>
              <a:rPr lang="en-US" sz="2800">
                <a:solidFill>
                  <a:schemeClr val="accent6">
                    <a:lumMod val="75000"/>
                  </a:schemeClr>
                </a:solidFill>
                <a:latin typeface="Arial" panose="020B0604020202020204" pitchFamily="34" charset="0"/>
                <a:cs typeface="Arial" panose="020B0604020202020204" pitchFamily="34" charset="0"/>
              </a:rPr>
              <a:t> </a:t>
            </a:r>
            <a:r>
              <a:rPr lang="en-US" sz="2800" smtClean="0">
                <a:solidFill>
                  <a:schemeClr val="accent6">
                    <a:lumMod val="75000"/>
                  </a:schemeClr>
                </a:solidFill>
                <a:latin typeface="Arial" panose="020B0604020202020204" pitchFamily="34" charset="0"/>
                <a:cs typeface="Arial" panose="020B0604020202020204" pitchFamily="34" charset="0"/>
              </a:rPr>
              <a:t>lý, </a:t>
            </a:r>
            <a:r>
              <a:rPr lang="en-US" sz="2800" dirty="0" err="1">
                <a:solidFill>
                  <a:schemeClr val="accent6">
                    <a:lumMod val="75000"/>
                  </a:schemeClr>
                </a:solidFill>
                <a:latin typeface="Arial" panose="020B0604020202020204" pitchFamily="34" charset="0"/>
                <a:cs typeface="Arial" panose="020B0604020202020204" pitchFamily="34" charset="0"/>
              </a:rPr>
              <a:t>hoặc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tự</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vẽ</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trên</a:t>
            </a:r>
            <a:r>
              <a:rPr lang="en-US" sz="2800" dirty="0">
                <a:solidFill>
                  <a:schemeClr val="accent6">
                    <a:lumMod val="75000"/>
                  </a:schemeClr>
                </a:solidFill>
                <a:latin typeface="Arial" panose="020B0604020202020204" pitchFamily="34" charset="0"/>
                <a:cs typeface="Arial" panose="020B0604020202020204" pitchFamily="34" charset="0"/>
              </a:rPr>
              <a:t> Excel …</a:t>
            </a:r>
            <a:r>
              <a:rPr lang="en-US" sz="2800" dirty="0" err="1">
                <a:solidFill>
                  <a:schemeClr val="accent6">
                    <a:lumMod val="75000"/>
                  </a:schemeClr>
                </a:solidFill>
                <a:latin typeface="Arial" panose="020B0604020202020204" pitchFamily="34" charset="0"/>
                <a:cs typeface="Arial" panose="020B0604020202020204" pitchFamily="34" charset="0"/>
              </a:rPr>
              <a:t>sau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đó</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đọc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và</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mô</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tả</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các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kết</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quả</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từ</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biểu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đồ</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mình</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sưu</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tầm</a:t>
            </a:r>
            <a:r>
              <a:rPr lang="en-US" sz="2800">
                <a:solidFill>
                  <a:schemeClr val="accent6">
                    <a:lumMod val="75000"/>
                  </a:schemeClr>
                </a:solidFill>
                <a:latin typeface="Arial" panose="020B0604020202020204" pitchFamily="34" charset="0"/>
                <a:cs typeface="Arial" panose="020B0604020202020204" pitchFamily="34" charset="0"/>
              </a:rPr>
              <a:t>. </a:t>
            </a:r>
            <a:r>
              <a:rPr lang="en-US" sz="2800" smtClean="0">
                <a:solidFill>
                  <a:schemeClr val="accent6">
                    <a:lumMod val="75000"/>
                  </a:schemeClr>
                </a:solidFill>
                <a:latin typeface="Arial" panose="020B0604020202020204" pitchFamily="34" charset="0"/>
                <a:cs typeface="Arial" panose="020B0604020202020204" pitchFamily="34" charset="0"/>
              </a:rPr>
              <a:t>(in </a:t>
            </a:r>
            <a:r>
              <a:rPr lang="en-US" sz="2800" dirty="0" err="1">
                <a:solidFill>
                  <a:schemeClr val="accent6">
                    <a:lumMod val="75000"/>
                  </a:schemeClr>
                </a:solidFill>
                <a:latin typeface="Arial" panose="020B0604020202020204" pitchFamily="34" charset="0"/>
                <a:cs typeface="Arial" panose="020B0604020202020204" pitchFamily="34" charset="0"/>
              </a:rPr>
              <a:t>trên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giấy</a:t>
            </a:r>
            <a:r>
              <a:rPr lang="en-US" sz="2800" dirty="0">
                <a:solidFill>
                  <a:schemeClr val="accent6">
                    <a:lumMod val="75000"/>
                  </a:schemeClr>
                </a:solidFill>
                <a:latin typeface="Arial" panose="020B0604020202020204" pitchFamily="34" charset="0"/>
                <a:cs typeface="Arial" panose="020B0604020202020204" pitchFamily="34" charset="0"/>
              </a:rPr>
              <a:t> A4, A3 ,</a:t>
            </a:r>
            <a:r>
              <a:rPr lang="en-US" sz="2800" dirty="0" err="1">
                <a:solidFill>
                  <a:schemeClr val="accent6">
                    <a:lumMod val="75000"/>
                  </a:schemeClr>
                </a:solidFill>
                <a:latin typeface="Arial" panose="020B0604020202020204" pitchFamily="34" charset="0"/>
                <a:cs typeface="Arial" panose="020B0604020202020204" pitchFamily="34" charset="0"/>
              </a:rPr>
              <a:t>hoặc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chuẩn</a:t>
            </a:r>
            <a:r>
              <a:rPr lang="en-US" sz="2800" dirty="0">
                <a:solidFill>
                  <a:schemeClr val="accent6">
                    <a:lumMod val="75000"/>
                  </a:schemeClr>
                </a:solidFill>
                <a:latin typeface="Arial" panose="020B0604020202020204" pitchFamily="34" charset="0"/>
                <a:cs typeface="Arial" panose="020B0604020202020204" pitchFamily="34" charset="0"/>
              </a:rPr>
              <a:t> bi </a:t>
            </a:r>
            <a:r>
              <a:rPr lang="en-US" sz="2800" dirty="0" err="1">
                <a:solidFill>
                  <a:schemeClr val="accent6">
                    <a:lumMod val="75000"/>
                  </a:schemeClr>
                </a:solidFill>
                <a:latin typeface="Arial" panose="020B0604020202020204" pitchFamily="34" charset="0"/>
                <a:cs typeface="Arial" panose="020B0604020202020204" pitchFamily="34" charset="0"/>
              </a:rPr>
              <a:t>trên</a:t>
            </a:r>
            <a:r>
              <a:rPr lang="en-US" sz="2800" dirty="0">
                <a:solidFill>
                  <a:schemeClr val="accent6">
                    <a:lumMod val="75000"/>
                  </a:schemeClr>
                </a:solidFill>
                <a:latin typeface="Arial" panose="020B0604020202020204" pitchFamily="34" charset="0"/>
                <a:cs typeface="Arial" panose="020B0604020202020204" pitchFamily="34" charset="0"/>
              </a:rPr>
              <a:t> Word </a:t>
            </a:r>
            <a:r>
              <a:rPr lang="en-US" sz="2800" dirty="0" err="1">
                <a:solidFill>
                  <a:schemeClr val="accent6">
                    <a:lumMod val="75000"/>
                  </a:schemeClr>
                </a:solidFill>
                <a:latin typeface="Arial" panose="020B0604020202020204" pitchFamily="34" charset="0"/>
                <a:cs typeface="Arial" panose="020B0604020202020204" pitchFamily="34" charset="0"/>
              </a:rPr>
              <a:t>hoặc</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Powerpoint</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rồi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đại</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diện</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nhóm</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trình</a:t>
            </a:r>
            <a:r>
              <a:rPr lang="en-US" sz="2800" dirty="0">
                <a:solidFill>
                  <a:schemeClr val="accent6">
                    <a:lumMod val="75000"/>
                  </a:schemeClr>
                </a:solidFill>
                <a:latin typeface="Arial" panose="020B0604020202020204" pitchFamily="34" charset="0"/>
                <a:cs typeface="Arial" panose="020B0604020202020204" pitchFamily="34" charset="0"/>
              </a:rPr>
              <a:t> </a:t>
            </a:r>
            <a:r>
              <a:rPr lang="en-US" sz="2800" dirty="0" err="1">
                <a:solidFill>
                  <a:schemeClr val="accent6">
                    <a:lumMod val="75000"/>
                  </a:schemeClr>
                </a:solidFill>
                <a:latin typeface="Arial" panose="020B0604020202020204" pitchFamily="34" charset="0"/>
                <a:cs typeface="Arial" panose="020B0604020202020204" pitchFamily="34" charset="0"/>
              </a:rPr>
              <a:t>bày</a:t>
            </a:r>
            <a:r>
              <a:rPr lang="en-US" sz="2800" dirty="0">
                <a:solidFill>
                  <a:schemeClr val="accent6">
                    <a:lumMod val="75000"/>
                  </a:schemeClr>
                </a:solidFill>
                <a:latin typeface="Arial" panose="020B0604020202020204" pitchFamily="34" charset="0"/>
                <a:cs typeface="Arial" panose="020B0604020202020204" pitchFamily="34" charset="0"/>
              </a:rPr>
              <a:t>)</a:t>
            </a:r>
            <a:endParaRPr lang="zh-CN" altLang="en-US" sz="2800" b="1" dirty="0">
              <a:solidFill>
                <a:schemeClr val="accent6">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34" name="矩形 33"/>
          <p:cNvSpPr/>
          <p:nvPr/>
        </p:nvSpPr>
        <p:spPr>
          <a:xfrm>
            <a:off x="4860960" y="5649028"/>
            <a:ext cx="6142420" cy="738664"/>
          </a:xfrm>
          <a:prstGeom prst="rect">
            <a:avLst/>
          </a:prstGeom>
        </p:spPr>
        <p:txBody>
          <a:bodyPr wrap="square">
            <a:spAutoFit/>
          </a:bodyPr>
          <a:lstStyle/>
          <a:p>
            <a:pPr lvl="0" algn="r">
              <a:lnSpc>
                <a:spcPct val="150000"/>
              </a:lnSpc>
            </a:pPr>
            <a:r>
              <a:rPr lang="fr-FR" sz="2800" dirty="0" err="1">
                <a:latin typeface="Arial" panose="020B0604020202020204" pitchFamily="34" charset="0"/>
                <a:cs typeface="Arial" panose="020B0604020202020204" pitchFamily="34" charset="0"/>
              </a:rPr>
              <a:t>Đọc</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nội</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dung</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phần</a:t>
            </a:r>
            <a:r>
              <a:rPr lang="fr-FR"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tiết sau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vi-VN" sz="2800" dirty="0">
                <a:latin typeface="Arial" panose="020B0604020202020204" pitchFamily="34" charset="0"/>
                <a:cs typeface="Arial" panose="020B0604020202020204" pitchFamily="34" charset="0"/>
              </a:rPr>
              <a:t>.</a:t>
            </a:r>
            <a:endParaRPr lang="zh-CN" altLang="en-US" sz="2800" b="1" dirty="0">
              <a:solidFill>
                <a:srgbClr val="FCC062"/>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nvGrpSpPr>
          <p:cNvPr id="35" name="组合 34"/>
          <p:cNvGrpSpPr/>
          <p:nvPr/>
        </p:nvGrpSpPr>
        <p:grpSpPr>
          <a:xfrm>
            <a:off x="298759" y="3673318"/>
            <a:ext cx="1271536" cy="1269562"/>
            <a:chOff x="4966295" y="2301049"/>
            <a:chExt cx="2259411" cy="2255903"/>
          </a:xfrm>
        </p:grpSpPr>
        <p:pic>
          <p:nvPicPr>
            <p:cNvPr id="36" name="图片 35"/>
            <p:cNvPicPr>
              <a:picLocks noChangeAspect="1"/>
            </p:cNvPicPr>
            <p:nvPr/>
          </p:nvPicPr>
          <p:blipFill>
            <a:blip r:embed="rId2" cstate="print"/>
            <a:stretch>
              <a:fillRect/>
            </a:stretch>
          </p:blipFill>
          <p:spPr>
            <a:xfrm>
              <a:off x="4966295" y="2301049"/>
              <a:ext cx="2259411" cy="2255903"/>
            </a:xfrm>
            <a:prstGeom prst="rect">
              <a:avLst/>
            </a:prstGeom>
          </p:spPr>
        </p:pic>
        <p:sp>
          <p:nvSpPr>
            <p:cNvPr id="37" name="椭圆 36"/>
            <p:cNvSpPr/>
            <p:nvPr/>
          </p:nvSpPr>
          <p:spPr>
            <a:xfrm>
              <a:off x="5065969" y="2398969"/>
              <a:ext cx="2060063" cy="2060063"/>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grpSp>
      <p:sp>
        <p:nvSpPr>
          <p:cNvPr id="38" name="文本框 37"/>
          <p:cNvSpPr txBox="1"/>
          <p:nvPr/>
        </p:nvSpPr>
        <p:spPr>
          <a:xfrm>
            <a:off x="3730765" y="1089717"/>
            <a:ext cx="914400" cy="523220"/>
          </a:xfrm>
          <a:prstGeom prst="rect">
            <a:avLst/>
          </a:prstGeom>
          <a:noFill/>
        </p:spPr>
        <p:txBody>
          <a:bodyPr wrap="square" rtlCol="0">
            <a:spAutoFit/>
          </a:bodyPr>
          <a:lstStyle/>
          <a:p>
            <a:pPr algn="ctr"/>
            <a:r>
              <a:rPr lang="en-US" altLang="zh-CN" sz="2800" b="1" dirty="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01</a:t>
            </a:r>
            <a:endParaRPr lang="zh-CN" altLang="en-US" sz="2800" b="1" dirty="0">
              <a:solidFill>
                <a:srgbClr val="0070C0"/>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39" name="文本框 38"/>
          <p:cNvSpPr txBox="1"/>
          <p:nvPr/>
        </p:nvSpPr>
        <p:spPr>
          <a:xfrm>
            <a:off x="3946560" y="1679105"/>
            <a:ext cx="914400" cy="523220"/>
          </a:xfrm>
          <a:prstGeom prst="rect">
            <a:avLst/>
          </a:prstGeom>
          <a:noFill/>
        </p:spPr>
        <p:txBody>
          <a:bodyPr wrap="square" rtlCol="0">
            <a:spAutoFit/>
          </a:bodyPr>
          <a:lstStyle/>
          <a:p>
            <a:pPr algn="ctr"/>
            <a:r>
              <a:rPr lang="en-US" altLang="zh-CN" sz="2800" b="1" dirty="0">
                <a:solidFill>
                  <a:schemeClr val="accent2">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02</a:t>
            </a:r>
            <a:endParaRPr lang="zh-CN" altLang="en-US" sz="2800" b="1" dirty="0">
              <a:solidFill>
                <a:schemeClr val="accent2">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40" name="文本框 39"/>
          <p:cNvSpPr txBox="1"/>
          <p:nvPr/>
        </p:nvSpPr>
        <p:spPr>
          <a:xfrm>
            <a:off x="4187965" y="2322132"/>
            <a:ext cx="914400" cy="523220"/>
          </a:xfrm>
          <a:prstGeom prst="rect">
            <a:avLst/>
          </a:prstGeom>
          <a:noFill/>
        </p:spPr>
        <p:txBody>
          <a:bodyPr wrap="square" rtlCol="0">
            <a:spAutoFit/>
          </a:bodyPr>
          <a:lstStyle/>
          <a:p>
            <a:pPr algn="ctr"/>
            <a:r>
              <a:rPr lang="en-US" altLang="zh-CN" sz="2800" b="1" dirty="0">
                <a:solidFill>
                  <a:schemeClr val="accent6">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03</a:t>
            </a:r>
            <a:endParaRPr lang="zh-CN" altLang="en-US" sz="2800" b="1" dirty="0">
              <a:solidFill>
                <a:schemeClr val="accent6">
                  <a:lumMod val="7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41" name="文本框 40"/>
          <p:cNvSpPr txBox="1"/>
          <p:nvPr/>
        </p:nvSpPr>
        <p:spPr>
          <a:xfrm>
            <a:off x="4168492" y="5786164"/>
            <a:ext cx="914400" cy="523220"/>
          </a:xfrm>
          <a:prstGeom prst="rect">
            <a:avLst/>
          </a:prstGeom>
          <a:noFill/>
        </p:spPr>
        <p:txBody>
          <a:bodyPr wrap="square" rtlCol="0">
            <a:spAutoFit/>
          </a:bodyPr>
          <a:lstStyle/>
          <a:p>
            <a:pPr algn="ctr"/>
            <a:r>
              <a:rPr lang="en-US" altLang="zh-CN" sz="2800" b="1" dirty="0">
                <a:solidFill>
                  <a:schemeClr val="tx1">
                    <a:lumMod val="65000"/>
                    <a:lumOff val="3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04</a:t>
            </a:r>
            <a:endParaRPr lang="zh-CN" altLang="en-US" sz="2800" b="1" dirty="0">
              <a:solidFill>
                <a:schemeClr val="tx1">
                  <a:lumMod val="65000"/>
                  <a:lumOff val="35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649"/>
                            </p:stCondLst>
                            <p:childTnLst>
                              <p:par>
                                <p:cTn id="15" presetID="2" presetClass="entr" presetSubtype="4"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2149"/>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2649"/>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3149"/>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649"/>
                            </p:stCondLst>
                            <p:childTnLst>
                              <p:par>
                                <p:cTn id="35" presetID="26"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145">
                                          <p:stCondLst>
                                            <p:cond delay="0"/>
                                          </p:stCondLst>
                                        </p:cTn>
                                        <p:tgtEl>
                                          <p:spTgt spid="38"/>
                                        </p:tgtEl>
                                      </p:cBhvr>
                                    </p:animEffect>
                                    <p:anim calcmode="lin" valueType="num">
                                      <p:cBhvr>
                                        <p:cTn id="38"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43" dur="7">
                                          <p:stCondLst>
                                            <p:cond delay="162"/>
                                          </p:stCondLst>
                                        </p:cTn>
                                        <p:tgtEl>
                                          <p:spTgt spid="38"/>
                                        </p:tgtEl>
                                      </p:cBhvr>
                                      <p:to x="100000" y="60000"/>
                                    </p:animScale>
                                    <p:animScale>
                                      <p:cBhvr>
                                        <p:cTn id="44" dur="41" decel="50000">
                                          <p:stCondLst>
                                            <p:cond delay="169"/>
                                          </p:stCondLst>
                                        </p:cTn>
                                        <p:tgtEl>
                                          <p:spTgt spid="38"/>
                                        </p:tgtEl>
                                      </p:cBhvr>
                                      <p:to x="100000" y="100000"/>
                                    </p:animScale>
                                    <p:animScale>
                                      <p:cBhvr>
                                        <p:cTn id="45" dur="7">
                                          <p:stCondLst>
                                            <p:cond delay="328"/>
                                          </p:stCondLst>
                                        </p:cTn>
                                        <p:tgtEl>
                                          <p:spTgt spid="38"/>
                                        </p:tgtEl>
                                      </p:cBhvr>
                                      <p:to x="100000" y="80000"/>
                                    </p:animScale>
                                    <p:animScale>
                                      <p:cBhvr>
                                        <p:cTn id="46" dur="41" decel="50000">
                                          <p:stCondLst>
                                            <p:cond delay="335"/>
                                          </p:stCondLst>
                                        </p:cTn>
                                        <p:tgtEl>
                                          <p:spTgt spid="38"/>
                                        </p:tgtEl>
                                      </p:cBhvr>
                                      <p:to x="100000" y="100000"/>
                                    </p:animScale>
                                    <p:animScale>
                                      <p:cBhvr>
                                        <p:cTn id="47" dur="7">
                                          <p:stCondLst>
                                            <p:cond delay="410"/>
                                          </p:stCondLst>
                                        </p:cTn>
                                        <p:tgtEl>
                                          <p:spTgt spid="38"/>
                                        </p:tgtEl>
                                      </p:cBhvr>
                                      <p:to x="100000" y="90000"/>
                                    </p:animScale>
                                    <p:animScale>
                                      <p:cBhvr>
                                        <p:cTn id="48" dur="41" decel="50000">
                                          <p:stCondLst>
                                            <p:cond delay="417"/>
                                          </p:stCondLst>
                                        </p:cTn>
                                        <p:tgtEl>
                                          <p:spTgt spid="38"/>
                                        </p:tgtEl>
                                      </p:cBhvr>
                                      <p:to x="100000" y="100000"/>
                                    </p:animScale>
                                    <p:animScale>
                                      <p:cBhvr>
                                        <p:cTn id="49" dur="7">
                                          <p:stCondLst>
                                            <p:cond delay="452"/>
                                          </p:stCondLst>
                                        </p:cTn>
                                        <p:tgtEl>
                                          <p:spTgt spid="38"/>
                                        </p:tgtEl>
                                      </p:cBhvr>
                                      <p:to x="100000" y="95000"/>
                                    </p:animScale>
                                    <p:animScale>
                                      <p:cBhvr>
                                        <p:cTn id="50" dur="41" decel="50000">
                                          <p:stCondLst>
                                            <p:cond delay="459"/>
                                          </p:stCondLst>
                                        </p:cTn>
                                        <p:tgtEl>
                                          <p:spTgt spid="38"/>
                                        </p:tgtEl>
                                      </p:cBhvr>
                                      <p:to x="100000" y="100000"/>
                                    </p:animScale>
                                  </p:childTnLst>
                                </p:cTn>
                              </p:par>
                              <p:par>
                                <p:cTn id="51" presetID="42"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4149"/>
                            </p:stCondLst>
                            <p:childTnLst>
                              <p:par>
                                <p:cTn id="57" presetID="26"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145">
                                          <p:stCondLst>
                                            <p:cond delay="0"/>
                                          </p:stCondLst>
                                        </p:cTn>
                                        <p:tgtEl>
                                          <p:spTgt spid="39"/>
                                        </p:tgtEl>
                                      </p:cBhvr>
                                    </p:animEffect>
                                    <p:anim calcmode="lin" valueType="num">
                                      <p:cBhvr>
                                        <p:cTn id="60" dur="456"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1" dur="166"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2" dur="166" tmFilter="0, 0; 0.125,0.2665; 0.25,0.4; 0.375,0.465; 0.5,0.5;  0.625,0.535; 0.75,0.6; 0.875,0.7335; 1,1">
                                          <p:stCondLst>
                                            <p:cond delay="166"/>
                                          </p:stCondLst>
                                        </p:cTn>
                                        <p:tgtEl>
                                          <p:spTgt spid="39"/>
                                        </p:tgtEl>
                                        <p:attrNameLst>
                                          <p:attrName>ppt_y</p:attrName>
                                        </p:attrNameLst>
                                      </p:cBhvr>
                                      <p:tavLst>
                                        <p:tav tm="0" fmla="#ppt_y-sin(pi*$)/9">
                                          <p:val>
                                            <p:fltVal val="0"/>
                                          </p:val>
                                        </p:tav>
                                        <p:tav tm="100000">
                                          <p:val>
                                            <p:fltVal val="1"/>
                                          </p:val>
                                        </p:tav>
                                      </p:tavLst>
                                    </p:anim>
                                    <p:anim calcmode="lin" valueType="num">
                                      <p:cBhvr>
                                        <p:cTn id="63" dur="83" tmFilter="0, 0; 0.125,0.2665; 0.25,0.4; 0.375,0.465; 0.5,0.5;  0.625,0.535; 0.75,0.6; 0.875,0.7335; 1,1">
                                          <p:stCondLst>
                                            <p:cond delay="331"/>
                                          </p:stCondLst>
                                        </p:cTn>
                                        <p:tgtEl>
                                          <p:spTgt spid="39"/>
                                        </p:tgtEl>
                                        <p:attrNameLst>
                                          <p:attrName>ppt_y</p:attrName>
                                        </p:attrNameLst>
                                      </p:cBhvr>
                                      <p:tavLst>
                                        <p:tav tm="0" fmla="#ppt_y-sin(pi*$)/27">
                                          <p:val>
                                            <p:fltVal val="0"/>
                                          </p:val>
                                        </p:tav>
                                        <p:tav tm="100000">
                                          <p:val>
                                            <p:fltVal val="1"/>
                                          </p:val>
                                        </p:tav>
                                      </p:tavLst>
                                    </p:anim>
                                    <p:anim calcmode="lin" valueType="num">
                                      <p:cBhvr>
                                        <p:cTn id="64" dur="41" tmFilter="0, 0; 0.125,0.2665; 0.25,0.4; 0.375,0.465; 0.5,0.5;  0.625,0.535; 0.75,0.6; 0.875,0.7335; 1,1">
                                          <p:stCondLst>
                                            <p:cond delay="414"/>
                                          </p:stCondLst>
                                        </p:cTn>
                                        <p:tgtEl>
                                          <p:spTgt spid="39"/>
                                        </p:tgtEl>
                                        <p:attrNameLst>
                                          <p:attrName>ppt_y</p:attrName>
                                        </p:attrNameLst>
                                      </p:cBhvr>
                                      <p:tavLst>
                                        <p:tav tm="0" fmla="#ppt_y-sin(pi*$)/81">
                                          <p:val>
                                            <p:fltVal val="0"/>
                                          </p:val>
                                        </p:tav>
                                        <p:tav tm="100000">
                                          <p:val>
                                            <p:fltVal val="1"/>
                                          </p:val>
                                        </p:tav>
                                      </p:tavLst>
                                    </p:anim>
                                    <p:animScale>
                                      <p:cBhvr>
                                        <p:cTn id="65" dur="7">
                                          <p:stCondLst>
                                            <p:cond delay="162"/>
                                          </p:stCondLst>
                                        </p:cTn>
                                        <p:tgtEl>
                                          <p:spTgt spid="39"/>
                                        </p:tgtEl>
                                      </p:cBhvr>
                                      <p:to x="100000" y="60000"/>
                                    </p:animScale>
                                    <p:animScale>
                                      <p:cBhvr>
                                        <p:cTn id="66" dur="41" decel="50000">
                                          <p:stCondLst>
                                            <p:cond delay="169"/>
                                          </p:stCondLst>
                                        </p:cTn>
                                        <p:tgtEl>
                                          <p:spTgt spid="39"/>
                                        </p:tgtEl>
                                      </p:cBhvr>
                                      <p:to x="100000" y="100000"/>
                                    </p:animScale>
                                    <p:animScale>
                                      <p:cBhvr>
                                        <p:cTn id="67" dur="7">
                                          <p:stCondLst>
                                            <p:cond delay="328"/>
                                          </p:stCondLst>
                                        </p:cTn>
                                        <p:tgtEl>
                                          <p:spTgt spid="39"/>
                                        </p:tgtEl>
                                      </p:cBhvr>
                                      <p:to x="100000" y="80000"/>
                                    </p:animScale>
                                    <p:animScale>
                                      <p:cBhvr>
                                        <p:cTn id="68" dur="41" decel="50000">
                                          <p:stCondLst>
                                            <p:cond delay="335"/>
                                          </p:stCondLst>
                                        </p:cTn>
                                        <p:tgtEl>
                                          <p:spTgt spid="39"/>
                                        </p:tgtEl>
                                      </p:cBhvr>
                                      <p:to x="100000" y="100000"/>
                                    </p:animScale>
                                    <p:animScale>
                                      <p:cBhvr>
                                        <p:cTn id="69" dur="7">
                                          <p:stCondLst>
                                            <p:cond delay="410"/>
                                          </p:stCondLst>
                                        </p:cTn>
                                        <p:tgtEl>
                                          <p:spTgt spid="39"/>
                                        </p:tgtEl>
                                      </p:cBhvr>
                                      <p:to x="100000" y="90000"/>
                                    </p:animScale>
                                    <p:animScale>
                                      <p:cBhvr>
                                        <p:cTn id="70" dur="41" decel="50000">
                                          <p:stCondLst>
                                            <p:cond delay="417"/>
                                          </p:stCondLst>
                                        </p:cTn>
                                        <p:tgtEl>
                                          <p:spTgt spid="39"/>
                                        </p:tgtEl>
                                      </p:cBhvr>
                                      <p:to x="100000" y="100000"/>
                                    </p:animScale>
                                    <p:animScale>
                                      <p:cBhvr>
                                        <p:cTn id="71" dur="7">
                                          <p:stCondLst>
                                            <p:cond delay="452"/>
                                          </p:stCondLst>
                                        </p:cTn>
                                        <p:tgtEl>
                                          <p:spTgt spid="39"/>
                                        </p:tgtEl>
                                      </p:cBhvr>
                                      <p:to x="100000" y="95000"/>
                                    </p:animScale>
                                    <p:animScale>
                                      <p:cBhvr>
                                        <p:cTn id="72" dur="41" decel="50000">
                                          <p:stCondLst>
                                            <p:cond delay="459"/>
                                          </p:stCondLst>
                                        </p:cTn>
                                        <p:tgtEl>
                                          <p:spTgt spid="39"/>
                                        </p:tgtEl>
                                      </p:cBhvr>
                                      <p:to x="100000" y="100000"/>
                                    </p:animScale>
                                  </p:childTnLst>
                                </p:cTn>
                              </p:par>
                              <p:par>
                                <p:cTn id="73" presetID="42"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anim calcmode="lin" valueType="num">
                                      <p:cBhvr>
                                        <p:cTn id="76" dur="500" fill="hold"/>
                                        <p:tgtEl>
                                          <p:spTgt spid="30"/>
                                        </p:tgtEl>
                                        <p:attrNameLst>
                                          <p:attrName>ppt_x</p:attrName>
                                        </p:attrNameLst>
                                      </p:cBhvr>
                                      <p:tavLst>
                                        <p:tav tm="0">
                                          <p:val>
                                            <p:strVal val="#ppt_x"/>
                                          </p:val>
                                        </p:tav>
                                        <p:tav tm="100000">
                                          <p:val>
                                            <p:strVal val="#ppt_x"/>
                                          </p:val>
                                        </p:tav>
                                      </p:tavLst>
                                    </p:anim>
                                    <p:anim calcmode="lin" valueType="num">
                                      <p:cBhvr>
                                        <p:cTn id="77" dur="500" fill="hold"/>
                                        <p:tgtEl>
                                          <p:spTgt spid="30"/>
                                        </p:tgtEl>
                                        <p:attrNameLst>
                                          <p:attrName>ppt_y</p:attrName>
                                        </p:attrNameLst>
                                      </p:cBhvr>
                                      <p:tavLst>
                                        <p:tav tm="0">
                                          <p:val>
                                            <p:strVal val="#ppt_y+.1"/>
                                          </p:val>
                                        </p:tav>
                                        <p:tav tm="100000">
                                          <p:val>
                                            <p:strVal val="#ppt_y"/>
                                          </p:val>
                                        </p:tav>
                                      </p:tavLst>
                                    </p:anim>
                                  </p:childTnLst>
                                </p:cTn>
                              </p:par>
                            </p:childTnLst>
                          </p:cTn>
                        </p:par>
                        <p:par>
                          <p:cTn id="78" fill="hold">
                            <p:stCondLst>
                              <p:cond delay="4649"/>
                            </p:stCondLst>
                            <p:childTnLst>
                              <p:par>
                                <p:cTn id="79" presetID="26"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145">
                                          <p:stCondLst>
                                            <p:cond delay="0"/>
                                          </p:stCondLst>
                                        </p:cTn>
                                        <p:tgtEl>
                                          <p:spTgt spid="40"/>
                                        </p:tgtEl>
                                      </p:cBhvr>
                                    </p:animEffect>
                                    <p:anim calcmode="lin" valueType="num">
                                      <p:cBhvr>
                                        <p:cTn id="82" dur="456"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40"/>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40"/>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40"/>
                                        </p:tgtEl>
                                        <p:attrNameLst>
                                          <p:attrName>ppt_y</p:attrName>
                                        </p:attrNameLst>
                                      </p:cBhvr>
                                      <p:tavLst>
                                        <p:tav tm="0" fmla="#ppt_y-sin(pi*$)/81">
                                          <p:val>
                                            <p:fltVal val="0"/>
                                          </p:val>
                                        </p:tav>
                                        <p:tav tm="100000">
                                          <p:val>
                                            <p:fltVal val="1"/>
                                          </p:val>
                                        </p:tav>
                                      </p:tavLst>
                                    </p:anim>
                                    <p:animScale>
                                      <p:cBhvr>
                                        <p:cTn id="87" dur="7">
                                          <p:stCondLst>
                                            <p:cond delay="162"/>
                                          </p:stCondLst>
                                        </p:cTn>
                                        <p:tgtEl>
                                          <p:spTgt spid="40"/>
                                        </p:tgtEl>
                                      </p:cBhvr>
                                      <p:to x="100000" y="60000"/>
                                    </p:animScale>
                                    <p:animScale>
                                      <p:cBhvr>
                                        <p:cTn id="88" dur="41" decel="50000">
                                          <p:stCondLst>
                                            <p:cond delay="169"/>
                                          </p:stCondLst>
                                        </p:cTn>
                                        <p:tgtEl>
                                          <p:spTgt spid="40"/>
                                        </p:tgtEl>
                                      </p:cBhvr>
                                      <p:to x="100000" y="100000"/>
                                    </p:animScale>
                                    <p:animScale>
                                      <p:cBhvr>
                                        <p:cTn id="89" dur="7">
                                          <p:stCondLst>
                                            <p:cond delay="328"/>
                                          </p:stCondLst>
                                        </p:cTn>
                                        <p:tgtEl>
                                          <p:spTgt spid="40"/>
                                        </p:tgtEl>
                                      </p:cBhvr>
                                      <p:to x="100000" y="80000"/>
                                    </p:animScale>
                                    <p:animScale>
                                      <p:cBhvr>
                                        <p:cTn id="90" dur="41" decel="50000">
                                          <p:stCondLst>
                                            <p:cond delay="335"/>
                                          </p:stCondLst>
                                        </p:cTn>
                                        <p:tgtEl>
                                          <p:spTgt spid="40"/>
                                        </p:tgtEl>
                                      </p:cBhvr>
                                      <p:to x="100000" y="100000"/>
                                    </p:animScale>
                                    <p:animScale>
                                      <p:cBhvr>
                                        <p:cTn id="91" dur="7">
                                          <p:stCondLst>
                                            <p:cond delay="410"/>
                                          </p:stCondLst>
                                        </p:cTn>
                                        <p:tgtEl>
                                          <p:spTgt spid="40"/>
                                        </p:tgtEl>
                                      </p:cBhvr>
                                      <p:to x="100000" y="90000"/>
                                    </p:animScale>
                                    <p:animScale>
                                      <p:cBhvr>
                                        <p:cTn id="92" dur="41" decel="50000">
                                          <p:stCondLst>
                                            <p:cond delay="417"/>
                                          </p:stCondLst>
                                        </p:cTn>
                                        <p:tgtEl>
                                          <p:spTgt spid="40"/>
                                        </p:tgtEl>
                                      </p:cBhvr>
                                      <p:to x="100000" y="100000"/>
                                    </p:animScale>
                                    <p:animScale>
                                      <p:cBhvr>
                                        <p:cTn id="93" dur="7">
                                          <p:stCondLst>
                                            <p:cond delay="452"/>
                                          </p:stCondLst>
                                        </p:cTn>
                                        <p:tgtEl>
                                          <p:spTgt spid="40"/>
                                        </p:tgtEl>
                                      </p:cBhvr>
                                      <p:to x="100000" y="95000"/>
                                    </p:animScale>
                                    <p:animScale>
                                      <p:cBhvr>
                                        <p:cTn id="94" dur="41" decel="50000">
                                          <p:stCondLst>
                                            <p:cond delay="459"/>
                                          </p:stCondLst>
                                        </p:cTn>
                                        <p:tgtEl>
                                          <p:spTgt spid="40"/>
                                        </p:tgtEl>
                                      </p:cBhvr>
                                      <p:to x="100000" y="100000"/>
                                    </p:animScale>
                                  </p:childTnLst>
                                </p:cTn>
                              </p:par>
                              <p:par>
                                <p:cTn id="95" presetID="42"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anim calcmode="lin" valueType="num">
                                      <p:cBhvr>
                                        <p:cTn id="98" dur="500" fill="hold"/>
                                        <p:tgtEl>
                                          <p:spTgt spid="32"/>
                                        </p:tgtEl>
                                        <p:attrNameLst>
                                          <p:attrName>ppt_x</p:attrName>
                                        </p:attrNameLst>
                                      </p:cBhvr>
                                      <p:tavLst>
                                        <p:tav tm="0">
                                          <p:val>
                                            <p:strVal val="#ppt_x"/>
                                          </p:val>
                                        </p:tav>
                                        <p:tav tm="100000">
                                          <p:val>
                                            <p:strVal val="#ppt_x"/>
                                          </p:val>
                                        </p:tav>
                                      </p:tavLst>
                                    </p:anim>
                                    <p:anim calcmode="lin" valueType="num">
                                      <p:cBhvr>
                                        <p:cTn id="99" dur="5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5149"/>
                            </p:stCondLst>
                            <p:childTnLst>
                              <p:par>
                                <p:cTn id="101" presetID="26" presetClass="entr" presetSubtype="0"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145">
                                          <p:stCondLst>
                                            <p:cond delay="0"/>
                                          </p:stCondLst>
                                        </p:cTn>
                                        <p:tgtEl>
                                          <p:spTgt spid="41"/>
                                        </p:tgtEl>
                                      </p:cBhvr>
                                    </p:animEffect>
                                    <p:anim calcmode="lin" valueType="num">
                                      <p:cBhvr>
                                        <p:cTn id="104" dur="456"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41"/>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41"/>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41"/>
                                        </p:tgtEl>
                                        <p:attrNameLst>
                                          <p:attrName>ppt_y</p:attrName>
                                        </p:attrNameLst>
                                      </p:cBhvr>
                                      <p:tavLst>
                                        <p:tav tm="0" fmla="#ppt_y-sin(pi*$)/81">
                                          <p:val>
                                            <p:fltVal val="0"/>
                                          </p:val>
                                        </p:tav>
                                        <p:tav tm="100000">
                                          <p:val>
                                            <p:fltVal val="1"/>
                                          </p:val>
                                        </p:tav>
                                      </p:tavLst>
                                    </p:anim>
                                    <p:animScale>
                                      <p:cBhvr>
                                        <p:cTn id="109" dur="7">
                                          <p:stCondLst>
                                            <p:cond delay="162"/>
                                          </p:stCondLst>
                                        </p:cTn>
                                        <p:tgtEl>
                                          <p:spTgt spid="41"/>
                                        </p:tgtEl>
                                      </p:cBhvr>
                                      <p:to x="100000" y="60000"/>
                                    </p:animScale>
                                    <p:animScale>
                                      <p:cBhvr>
                                        <p:cTn id="110" dur="41" decel="50000">
                                          <p:stCondLst>
                                            <p:cond delay="169"/>
                                          </p:stCondLst>
                                        </p:cTn>
                                        <p:tgtEl>
                                          <p:spTgt spid="41"/>
                                        </p:tgtEl>
                                      </p:cBhvr>
                                      <p:to x="100000" y="100000"/>
                                    </p:animScale>
                                    <p:animScale>
                                      <p:cBhvr>
                                        <p:cTn id="111" dur="7">
                                          <p:stCondLst>
                                            <p:cond delay="328"/>
                                          </p:stCondLst>
                                        </p:cTn>
                                        <p:tgtEl>
                                          <p:spTgt spid="41"/>
                                        </p:tgtEl>
                                      </p:cBhvr>
                                      <p:to x="100000" y="80000"/>
                                    </p:animScale>
                                    <p:animScale>
                                      <p:cBhvr>
                                        <p:cTn id="112" dur="41" decel="50000">
                                          <p:stCondLst>
                                            <p:cond delay="335"/>
                                          </p:stCondLst>
                                        </p:cTn>
                                        <p:tgtEl>
                                          <p:spTgt spid="41"/>
                                        </p:tgtEl>
                                      </p:cBhvr>
                                      <p:to x="100000" y="100000"/>
                                    </p:animScale>
                                    <p:animScale>
                                      <p:cBhvr>
                                        <p:cTn id="113" dur="7">
                                          <p:stCondLst>
                                            <p:cond delay="410"/>
                                          </p:stCondLst>
                                        </p:cTn>
                                        <p:tgtEl>
                                          <p:spTgt spid="41"/>
                                        </p:tgtEl>
                                      </p:cBhvr>
                                      <p:to x="100000" y="90000"/>
                                    </p:animScale>
                                    <p:animScale>
                                      <p:cBhvr>
                                        <p:cTn id="114" dur="41" decel="50000">
                                          <p:stCondLst>
                                            <p:cond delay="417"/>
                                          </p:stCondLst>
                                        </p:cTn>
                                        <p:tgtEl>
                                          <p:spTgt spid="41"/>
                                        </p:tgtEl>
                                      </p:cBhvr>
                                      <p:to x="100000" y="100000"/>
                                    </p:animScale>
                                    <p:animScale>
                                      <p:cBhvr>
                                        <p:cTn id="115" dur="7">
                                          <p:stCondLst>
                                            <p:cond delay="452"/>
                                          </p:stCondLst>
                                        </p:cTn>
                                        <p:tgtEl>
                                          <p:spTgt spid="41"/>
                                        </p:tgtEl>
                                      </p:cBhvr>
                                      <p:to x="100000" y="95000"/>
                                    </p:animScale>
                                    <p:animScale>
                                      <p:cBhvr>
                                        <p:cTn id="116" dur="41" decel="50000">
                                          <p:stCondLst>
                                            <p:cond delay="459"/>
                                          </p:stCondLst>
                                        </p:cTn>
                                        <p:tgtEl>
                                          <p:spTgt spid="41"/>
                                        </p:tgtEl>
                                      </p:cBhvr>
                                      <p:to x="100000" y="100000"/>
                                    </p:animScale>
                                  </p:childTnLst>
                                </p:cTn>
                              </p:par>
                              <p:par>
                                <p:cTn id="117" presetID="42"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anim calcmode="lin" valueType="num">
                                      <p:cBhvr>
                                        <p:cTn id="120" dur="500" fill="hold"/>
                                        <p:tgtEl>
                                          <p:spTgt spid="34"/>
                                        </p:tgtEl>
                                        <p:attrNameLst>
                                          <p:attrName>ppt_x</p:attrName>
                                        </p:attrNameLst>
                                      </p:cBhvr>
                                      <p:tavLst>
                                        <p:tav tm="0">
                                          <p:val>
                                            <p:strVal val="#ppt_x"/>
                                          </p:val>
                                        </p:tav>
                                        <p:tav tm="100000">
                                          <p:val>
                                            <p:strVal val="#ppt_x"/>
                                          </p:val>
                                        </p:tav>
                                      </p:tavLst>
                                    </p:anim>
                                    <p:anim calcmode="lin" valueType="num">
                                      <p:cBhvr>
                                        <p:cTn id="12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30" grpId="0"/>
      <p:bldP spid="32" grpId="0"/>
      <p:bldP spid="34"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3"/>
          <p:cNvPicPr>
            <a:picLocks noChangeAspect="1"/>
          </p:cNvPicPr>
          <p:nvPr/>
        </p:nvPicPr>
        <p:blipFill>
          <a:blip r:embed="rId1"/>
          <a:stretch>
            <a:fillRect/>
          </a:stretch>
        </p:blipFill>
        <p:spPr>
          <a:xfrm flipH="1">
            <a:off x="8438382" y="4304859"/>
            <a:ext cx="3505968" cy="2324672"/>
          </a:xfrm>
          <a:prstGeom prst="rect">
            <a:avLst/>
          </a:prstGeom>
        </p:spPr>
      </p:pic>
      <p:grpSp>
        <p:nvGrpSpPr>
          <p:cNvPr id="7" name="组合 23"/>
          <p:cNvGrpSpPr/>
          <p:nvPr/>
        </p:nvGrpSpPr>
        <p:grpSpPr>
          <a:xfrm>
            <a:off x="355595" y="3741685"/>
            <a:ext cx="2346316" cy="2893987"/>
            <a:chOff x="355595" y="3741685"/>
            <a:chExt cx="2346316" cy="2893987"/>
          </a:xfrm>
        </p:grpSpPr>
        <p:pic>
          <p:nvPicPr>
            <p:cNvPr id="8" name="图片 18"/>
            <p:cNvPicPr>
              <a:picLocks noChangeAspect="1"/>
            </p:cNvPicPr>
            <p:nvPr/>
          </p:nvPicPr>
          <p:blipFill>
            <a:blip r:embed="rId2"/>
            <a:stretch>
              <a:fillRect/>
            </a:stretch>
          </p:blipFill>
          <p:spPr>
            <a:xfrm rot="13973291">
              <a:off x="592238" y="4525999"/>
              <a:ext cx="2070935" cy="2148411"/>
            </a:xfrm>
            <a:prstGeom prst="rect">
              <a:avLst/>
            </a:prstGeom>
          </p:spPr>
        </p:pic>
        <p:pic>
          <p:nvPicPr>
            <p:cNvPr id="9" name="图片 19"/>
            <p:cNvPicPr>
              <a:picLocks noChangeAspect="1"/>
            </p:cNvPicPr>
            <p:nvPr/>
          </p:nvPicPr>
          <p:blipFill>
            <a:blip r:embed="rId3"/>
            <a:stretch>
              <a:fillRect/>
            </a:stretch>
          </p:blipFill>
          <p:spPr>
            <a:xfrm>
              <a:off x="355595" y="3741685"/>
              <a:ext cx="1220293" cy="1340179"/>
            </a:xfrm>
            <a:prstGeom prst="rect">
              <a:avLst/>
            </a:prstGeom>
          </p:spPr>
        </p:pic>
      </p:grpSp>
      <p:pic>
        <p:nvPicPr>
          <p:cNvPr id="20" name="Picture 19" descr="Background pattern&#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20349" r="20345" b="-4"/>
          <a:stretch>
            <a:fillRect/>
          </a:stretch>
        </p:blipFill>
        <p:spPr>
          <a:xfrm>
            <a:off x="2169675" y="2765829"/>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21" name="Picture 20" descr="Background pattern&#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17382" r="20120" b="2"/>
          <a:stretch>
            <a:fillRect/>
          </a:stretch>
        </p:blipFill>
        <p:spPr>
          <a:xfrm>
            <a:off x="3898055" y="2106084"/>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solidFill>
              <a:schemeClr val="accent5">
                <a:lumMod val="40000"/>
                <a:lumOff val="60000"/>
              </a:schemeClr>
            </a:solidFill>
          </a:ln>
        </p:spPr>
      </p:pic>
      <p:pic>
        <p:nvPicPr>
          <p:cNvPr id="22" name="Picture 21" descr="Background patter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36012" r="14448" b="2"/>
          <a:stretch>
            <a:fillRect/>
          </a:stretch>
        </p:blipFill>
        <p:spPr>
          <a:xfrm>
            <a:off x="6974829" y="2516101"/>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23" name="Picture 22" descr="A picture containing toy, doll&#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5949" y="2209191"/>
            <a:ext cx="2327672" cy="2327672"/>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6325" y="2914888"/>
            <a:ext cx="1561730" cy="1561730"/>
          </a:xfrm>
          <a:prstGeom prst="rect">
            <a:avLst/>
          </a:prstGeom>
        </p:spPr>
      </p:pic>
      <p:sp>
        <p:nvSpPr>
          <p:cNvPr id="25" name="Freeform: Shape 11"/>
          <p:cNvSpPr/>
          <p:nvPr/>
        </p:nvSpPr>
        <p:spPr>
          <a:xfrm rot="5400000">
            <a:off x="132397" y="413477"/>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a:fillRect/>
          </a:stretch>
        </p:blipFill>
        <p:spPr>
          <a:xfrm>
            <a:off x="6905156" y="2658816"/>
            <a:ext cx="2327672" cy="2327672"/>
          </a:xfrm>
          <a:prstGeom prst="rect">
            <a:avLst/>
          </a:prstGeom>
        </p:spPr>
      </p:pic>
      <p:sp>
        <p:nvSpPr>
          <p:cNvPr id="27" name="TextBox 26"/>
          <p:cNvSpPr txBox="1"/>
          <p:nvPr/>
        </p:nvSpPr>
        <p:spPr>
          <a:xfrm rot="18487936">
            <a:off x="-119911" y="628425"/>
            <a:ext cx="2667249" cy="523220"/>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CHÚ THÍCH</a:t>
            </a:r>
            <a:endParaRPr lang="en-US" sz="2800" dirty="0">
              <a:solidFill>
                <a:srgbClr val="FF0000"/>
              </a:solidFill>
              <a:latin typeface="Arial" panose="020B0604020202020204" pitchFamily="34" charset="0"/>
              <a:cs typeface="Arial" panose="020B0604020202020204" pitchFamily="34" charset="0"/>
            </a:endParaRPr>
          </a:p>
        </p:txBody>
      </p:sp>
      <p:sp>
        <p:nvSpPr>
          <p:cNvPr id="28" name="Cloud Callout 27"/>
          <p:cNvSpPr/>
          <p:nvPr/>
        </p:nvSpPr>
        <p:spPr>
          <a:xfrm>
            <a:off x="2128314" y="1062055"/>
            <a:ext cx="2611859" cy="1608121"/>
          </a:xfrm>
          <a:prstGeom prst="cloudCallou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HĐ:</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CẶP ĐÔI</a:t>
            </a:r>
            <a:endParaRPr lang="en-US" sz="2800" b="1" dirty="0">
              <a:solidFill>
                <a:schemeClr val="tx1"/>
              </a:solidFill>
              <a:latin typeface="Arial" panose="020B0604020202020204" pitchFamily="34" charset="0"/>
              <a:cs typeface="Arial" panose="020B0604020202020204" pitchFamily="34" charset="0"/>
            </a:endParaRPr>
          </a:p>
        </p:txBody>
      </p:sp>
      <p:sp>
        <p:nvSpPr>
          <p:cNvPr id="29" name="Cloud Callout 28"/>
          <p:cNvSpPr/>
          <p:nvPr/>
        </p:nvSpPr>
        <p:spPr>
          <a:xfrm>
            <a:off x="4859504" y="682892"/>
            <a:ext cx="2611859" cy="1608121"/>
          </a:xfrm>
          <a:prstGeom prst="cloudCallou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HĐ:</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NHÓM</a:t>
            </a:r>
            <a:endParaRPr lang="en-US" sz="2800" b="1" dirty="0">
              <a:solidFill>
                <a:schemeClr val="tx1"/>
              </a:solidFill>
              <a:latin typeface="Arial" panose="020B0604020202020204" pitchFamily="34" charset="0"/>
              <a:cs typeface="Arial" panose="020B0604020202020204" pitchFamily="34" charset="0"/>
            </a:endParaRPr>
          </a:p>
        </p:txBody>
      </p:sp>
      <p:sp>
        <p:nvSpPr>
          <p:cNvPr id="30" name="Cloud Callout 29"/>
          <p:cNvSpPr/>
          <p:nvPr/>
        </p:nvSpPr>
        <p:spPr>
          <a:xfrm>
            <a:off x="7611533" y="1032933"/>
            <a:ext cx="2920999" cy="1608121"/>
          </a:xfrm>
          <a:prstGeom prst="cloudCallou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HĐ:</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CÁ NHÂN</a:t>
            </a:r>
            <a:endParaRPr lang="en-US" sz="28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24673" r="17857"/>
          <a:stretch>
            <a:fillRect/>
          </a:stretch>
        </p:blipFill>
        <p:spPr>
          <a:xfrm>
            <a:off x="10191366" y="266578"/>
            <a:ext cx="1752984" cy="1473610"/>
          </a:xfrm>
          <a:prstGeom prst="rect">
            <a:avLst/>
          </a:prstGeom>
        </p:spPr>
      </p:pic>
      <p:pic>
        <p:nvPicPr>
          <p:cNvPr id="5" name="图片 4"/>
          <p:cNvPicPr>
            <a:picLocks noChangeAspect="1"/>
          </p:cNvPicPr>
          <p:nvPr/>
        </p:nvPicPr>
        <p:blipFill>
          <a:blip r:embed="rId2"/>
          <a:stretch>
            <a:fillRect/>
          </a:stretch>
        </p:blipFill>
        <p:spPr>
          <a:xfrm>
            <a:off x="4845992" y="1571593"/>
            <a:ext cx="2604071" cy="1295719"/>
          </a:xfrm>
          <a:prstGeom prst="rect">
            <a:avLst/>
          </a:prstGeom>
        </p:spPr>
      </p:pic>
      <p:pic>
        <p:nvPicPr>
          <p:cNvPr id="6" name="图片 5"/>
          <p:cNvPicPr>
            <a:picLocks noChangeAspect="1"/>
          </p:cNvPicPr>
          <p:nvPr/>
        </p:nvPicPr>
        <p:blipFill>
          <a:blip r:embed="rId3"/>
          <a:stretch>
            <a:fillRect/>
          </a:stretch>
        </p:blipFill>
        <p:spPr>
          <a:xfrm>
            <a:off x="4667644" y="3654132"/>
            <a:ext cx="2756504" cy="1117875"/>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8438382" y="4304859"/>
            <a:ext cx="3505968" cy="2324672"/>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pic>
        <p:nvPicPr>
          <p:cNvPr id="21" name="图片 20"/>
          <p:cNvPicPr>
            <a:picLocks noChangeAspect="1"/>
          </p:cNvPicPr>
          <p:nvPr/>
        </p:nvPicPr>
        <p:blipFill>
          <a:blip r:embed="rId8"/>
          <a:stretch>
            <a:fillRect/>
          </a:stretch>
        </p:blipFill>
        <p:spPr>
          <a:xfrm>
            <a:off x="4160344" y="2219102"/>
            <a:ext cx="990229" cy="822266"/>
          </a:xfrm>
          <a:prstGeom prst="rect">
            <a:avLst/>
          </a:prstGeom>
        </p:spPr>
      </p:pic>
      <p:sp>
        <p:nvSpPr>
          <p:cNvPr id="22" name="文本框 21"/>
          <p:cNvSpPr txBox="1"/>
          <p:nvPr/>
        </p:nvSpPr>
        <p:spPr>
          <a:xfrm>
            <a:off x="5155878" y="1706905"/>
            <a:ext cx="1830141" cy="1015663"/>
          </a:xfrm>
          <a:prstGeom prst="rect">
            <a:avLst/>
          </a:prstGeom>
          <a:noFill/>
        </p:spPr>
        <p:txBody>
          <a:bodyPr wrap="square" rtlCol="0">
            <a:spAutoFit/>
          </a:bodyPr>
          <a:lstStyle/>
          <a:p>
            <a:pPr algn="ctr"/>
            <a:r>
              <a:rPr lang="en-US" altLang="zh-CN" sz="6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01</a:t>
            </a:r>
            <a:endParaRPr lang="en-US" altLang="zh-CN" sz="6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 name="文本框 1"/>
          <p:cNvSpPr txBox="1"/>
          <p:nvPr/>
        </p:nvSpPr>
        <p:spPr>
          <a:xfrm>
            <a:off x="3175000" y="3002624"/>
            <a:ext cx="5527757" cy="707886"/>
          </a:xfrm>
          <a:prstGeom prst="rect">
            <a:avLst/>
          </a:prstGeom>
          <a:noFill/>
        </p:spPr>
        <p:txBody>
          <a:bodyPr wrap="square" rtlCol="0">
            <a:spAutoFit/>
          </a:bodyPr>
          <a:lstStyle/>
          <a:p>
            <a:r>
              <a:rPr lang="en-US" altLang="zh-CN" sz="40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HOẠT ĐỘNG MỞ ĐẦU</a:t>
            </a:r>
            <a:endParaRPr lang="zh-CN" altLang="en-US" sz="40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pic>
        <p:nvPicPr>
          <p:cNvPr id="15" name="Picture 14" descr="A picture containing toy, doll&#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7032" y="3564469"/>
            <a:ext cx="1123691" cy="1123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5762214"/>
            <a:ext cx="1107131" cy="914522"/>
          </a:xfrm>
          <a:prstGeom prst="rect">
            <a:avLst/>
          </a:prstGeom>
        </p:spPr>
      </p:pic>
      <p:pic>
        <p:nvPicPr>
          <p:cNvPr id="9" name="图片 8"/>
          <p:cNvPicPr>
            <a:picLocks noChangeAspect="1"/>
          </p:cNvPicPr>
          <p:nvPr/>
        </p:nvPicPr>
        <p:blipFill rotWithShape="1">
          <a:blip r:embed="rId4"/>
          <a:srcRect r="29439"/>
          <a:stretch>
            <a:fillRect/>
          </a:stretch>
        </p:blipFill>
        <p:spPr>
          <a:xfrm>
            <a:off x="9563948" y="4419276"/>
            <a:ext cx="2423806" cy="2032500"/>
          </a:xfrm>
          <a:prstGeom prst="rect">
            <a:avLst/>
          </a:prstGeom>
        </p:spPr>
      </p:pic>
      <p:sp>
        <p:nvSpPr>
          <p:cNvPr id="12" name="文本框 11"/>
          <p:cNvSpPr txBox="1"/>
          <p:nvPr/>
        </p:nvSpPr>
        <p:spPr>
          <a:xfrm>
            <a:off x="1400656" y="229552"/>
            <a:ext cx="3824145" cy="523220"/>
          </a:xfrm>
          <a:prstGeom prst="rect">
            <a:avLst/>
          </a:prstGeom>
          <a:noFill/>
        </p:spPr>
        <p:txBody>
          <a:bodyPr wrap="square" rtlCol="0">
            <a:spAutoFit/>
          </a:bodyPr>
          <a:lstStyle/>
          <a:p>
            <a:r>
              <a:rPr lang="en-US" altLang="zh-CN" sz="2800"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Nhóm</a:t>
            </a:r>
            <a:r>
              <a:rPr lang="en-US" altLang="zh-CN" sz="28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4 </a:t>
            </a:r>
            <a:r>
              <a:rPr lang="en-US" altLang="zh-CN" sz="2800"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học</a:t>
            </a:r>
            <a:r>
              <a:rPr lang="en-US" altLang="zh-CN" sz="28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sinh</a:t>
            </a:r>
            <a:endParaRPr lang="zh-CN" altLang="en-US" sz="28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pic>
        <p:nvPicPr>
          <p:cNvPr id="24" name="Picture 23" descr="A picture containing toy, doll&#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87" y="-91124"/>
            <a:ext cx="1484573" cy="1476795"/>
          </a:xfrm>
          <a:prstGeom prst="rect">
            <a:avLst/>
          </a:prstGeom>
        </p:spPr>
      </p:pic>
      <p:graphicFrame>
        <p:nvGraphicFramePr>
          <p:cNvPr id="41" name="Chart 40"/>
          <p:cNvGraphicFramePr/>
          <p:nvPr/>
        </p:nvGraphicFramePr>
        <p:xfrm>
          <a:off x="1228189" y="1312431"/>
          <a:ext cx="4181179" cy="3277084"/>
        </p:xfrm>
        <a:graphic>
          <a:graphicData uri="http://schemas.openxmlformats.org/drawingml/2006/chart">
            <c:chart xmlns:c="http://schemas.openxmlformats.org/drawingml/2006/chart" xmlns:r="http://schemas.openxmlformats.org/officeDocument/2006/relationships" r:id="rId1"/>
          </a:graphicData>
        </a:graphic>
      </p:graphicFrame>
      <p:cxnSp>
        <p:nvCxnSpPr>
          <p:cNvPr id="15" name="Straight Arrow Connector 14"/>
          <p:cNvCxnSpPr/>
          <p:nvPr/>
        </p:nvCxnSpPr>
        <p:spPr>
          <a:xfrm flipV="1">
            <a:off x="1955354" y="1385671"/>
            <a:ext cx="0" cy="2648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01690" y="765508"/>
            <a:ext cx="1211072" cy="707886"/>
          </a:xfrm>
          <a:prstGeom prst="rect">
            <a:avLst/>
          </a:prstGeom>
          <a:noFill/>
        </p:spPr>
        <p:txBody>
          <a:bodyPr wrap="square" rtlCol="0">
            <a:spAutoFit/>
          </a:bodyPr>
          <a:lstStyle/>
          <a:p>
            <a:r>
              <a:rPr lang="en-US" sz="2000" i="1" dirty="0" err="1" smtClean="0">
                <a:solidFill>
                  <a:srgbClr val="0070C0"/>
                </a:solidFill>
                <a:latin typeface="Arial" panose="020B0604020202020204" pitchFamily="34" charset="0"/>
                <a:cs typeface="Arial" panose="020B0604020202020204" pitchFamily="34" charset="0"/>
              </a:rPr>
              <a:t>Sô</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huy</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chương</a:t>
            </a:r>
            <a:endParaRPr lang="en-US" sz="2000" i="1" dirty="0">
              <a:solidFill>
                <a:srgbClr val="0070C0"/>
              </a:solidFill>
              <a:latin typeface="Arial" panose="020B0604020202020204" pitchFamily="34" charset="0"/>
              <a:cs typeface="Arial" panose="020B0604020202020204" pitchFamily="34" charset="0"/>
            </a:endParaRPr>
          </a:p>
        </p:txBody>
      </p:sp>
      <p:sp>
        <p:nvSpPr>
          <p:cNvPr id="22" name="TextBox 12"/>
          <p:cNvSpPr txBox="1"/>
          <p:nvPr/>
        </p:nvSpPr>
        <p:spPr>
          <a:xfrm>
            <a:off x="4403476" y="4034260"/>
            <a:ext cx="16426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i="1" dirty="0" err="1">
                <a:solidFill>
                  <a:srgbClr val="0070C0"/>
                </a:solidFill>
                <a:latin typeface="Arial" panose="020B0604020202020204" pitchFamily="34" charset="0"/>
                <a:cs typeface="Arial" panose="020B0604020202020204" pitchFamily="34" charset="0"/>
              </a:rPr>
              <a:t>H</a:t>
            </a:r>
            <a:r>
              <a:rPr lang="en-US" sz="2000" i="1" dirty="0" err="1" smtClean="0">
                <a:solidFill>
                  <a:srgbClr val="0070C0"/>
                </a:solidFill>
                <a:latin typeface="Arial" panose="020B0604020202020204" pitchFamily="34" charset="0"/>
                <a:cs typeface="Arial" panose="020B0604020202020204" pitchFamily="34" charset="0"/>
              </a:rPr>
              <a:t>uy</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chương</a:t>
            </a:r>
            <a:endParaRPr lang="en-US" sz="2000" i="1" dirty="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517086" y="4567435"/>
            <a:ext cx="11542735" cy="523220"/>
          </a:xfrm>
          <a:prstGeom prst="rect">
            <a:avLst/>
          </a:prstGeom>
          <a:noFill/>
        </p:spPr>
        <p:txBody>
          <a:bodyPr wrap="square" rtlCol="0">
            <a:spAutoFit/>
          </a:bodyPr>
          <a:lstStyle/>
          <a:p>
            <a:pPr lvl="0" algn="just" eaLnBrk="0" fontAlgn="base" hangingPunct="0">
              <a:spcBef>
                <a:spcPct val="0"/>
              </a:spcBef>
              <a:spcAft>
                <a:spcPct val="0"/>
              </a:spcAft>
            </a:pP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8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9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SGK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điền</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nvGraphicFramePr>
        <p:xfrm>
          <a:off x="2438400" y="5090361"/>
          <a:ext cx="6416137" cy="1495611"/>
        </p:xfrm>
        <a:graphic>
          <a:graphicData uri="http://schemas.openxmlformats.org/drawingml/2006/table">
            <a:tbl>
              <a:tblPr firstRow="1" firstCol="1" bandRow="1">
                <a:tableStyleId>{5940675A-B579-460E-94D1-54222C63F5DA}</a:tableStyleId>
              </a:tblPr>
              <a:tblGrid>
                <a:gridCol w="1603757"/>
                <a:gridCol w="1603757"/>
                <a:gridCol w="1603757"/>
                <a:gridCol w="1604866"/>
              </a:tblGrid>
              <a:tr h="416701">
                <a:tc>
                  <a:txBody>
                    <a:bodyPr/>
                    <a:lstStyle/>
                    <a:p>
                      <a:pPr marL="0" marR="0" algn="ctr">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dirty="0" err="1">
                          <a:effectLst/>
                          <a:latin typeface="Arial" panose="020B0604020202020204" pitchFamily="34" charset="0"/>
                          <a:cs typeface="Arial" panose="020B0604020202020204" pitchFamily="34" charset="0"/>
                        </a:rPr>
                        <a:t>Vàng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dirty="0" err="1">
                          <a:effectLst/>
                          <a:latin typeface="Arial" panose="020B0604020202020204" pitchFamily="34" charset="0"/>
                          <a:cs typeface="Arial" panose="020B0604020202020204" pitchFamily="34" charset="0"/>
                        </a:rPr>
                        <a:t>Bạc</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dirty="0" err="1">
                          <a:effectLst/>
                          <a:latin typeface="Arial" panose="020B0604020202020204" pitchFamily="34" charset="0"/>
                          <a:cs typeface="Arial" panose="020B0604020202020204" pitchFamily="34" charset="0"/>
                        </a:rPr>
                        <a:t>Đồng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04940">
                <a:tc>
                  <a:txBody>
                    <a:bodyPr/>
                    <a:lstStyle/>
                    <a:p>
                      <a:pPr marL="0" marR="0" algn="ctr">
                        <a:lnSpc>
                          <a:spcPct val="115000"/>
                        </a:lnSpc>
                        <a:spcBef>
                          <a:spcPts val="0"/>
                        </a:spcBef>
                        <a:spcAft>
                          <a:spcPts val="0"/>
                        </a:spcAft>
                      </a:pPr>
                      <a:r>
                        <a:rPr lang="en-US" sz="2800">
                          <a:effectLst/>
                          <a:latin typeface="Arial" panose="020B0604020202020204" pitchFamily="34" charset="0"/>
                          <a:cs typeface="Arial" panose="020B0604020202020204" pitchFamily="34" charset="0"/>
                        </a:rPr>
                        <a:t>Việt Nam</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14155">
                <a:tc>
                  <a:txBody>
                    <a:bodyPr/>
                    <a:lstStyle/>
                    <a:p>
                      <a:pPr marL="0" marR="0" algn="ctr">
                        <a:lnSpc>
                          <a:spcPct val="115000"/>
                        </a:lnSpc>
                        <a:spcBef>
                          <a:spcPts val="0"/>
                        </a:spcBef>
                        <a:spcAft>
                          <a:spcPts val="0"/>
                        </a:spcAft>
                      </a:pPr>
                      <a:r>
                        <a:rPr lang="en-US" sz="2800">
                          <a:effectLst/>
                          <a:latin typeface="Arial" panose="020B0604020202020204" pitchFamily="34" charset="0"/>
                          <a:cs typeface="Arial" panose="020B0604020202020204" pitchFamily="34" charset="0"/>
                        </a:rPr>
                        <a:t>Thái Lan</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23" name="Table 22"/>
          <p:cNvGraphicFramePr>
            <a:graphicFrameLocks noGrp="1"/>
          </p:cNvGraphicFramePr>
          <p:nvPr/>
        </p:nvGraphicFramePr>
        <p:xfrm>
          <a:off x="4023544" y="5485059"/>
          <a:ext cx="4805040" cy="1036320"/>
        </p:xfrm>
        <a:graphic>
          <a:graphicData uri="http://schemas.openxmlformats.org/drawingml/2006/table">
            <a:tbl>
              <a:tblPr firstRow="1" bandRow="1">
                <a:tableStyleId>{5940675A-B579-460E-94D1-54222C63F5DA}</a:tableStyleId>
              </a:tblPr>
              <a:tblGrid>
                <a:gridCol w="1601680"/>
                <a:gridCol w="1601680"/>
                <a:gridCol w="1601680"/>
              </a:tblGrid>
              <a:tr h="471160">
                <a:tc>
                  <a:txBody>
                    <a:bodyPr/>
                    <a:lstStyle/>
                    <a:p>
                      <a:pPr algn="ctr"/>
                      <a:r>
                        <a:rPr lang="en-US" sz="2800" dirty="0" smtClean="0">
                          <a:solidFill>
                            <a:srgbClr val="FF0000"/>
                          </a:solidFill>
                          <a:latin typeface="Arial" panose="020B0604020202020204" pitchFamily="34" charset="0"/>
                          <a:cs typeface="Arial" panose="020B0604020202020204" pitchFamily="34" charset="0"/>
                        </a:rPr>
                        <a:t>98</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solidFill>
                            <a:srgbClr val="FF0000"/>
                          </a:solidFill>
                          <a:latin typeface="Arial" panose="020B0604020202020204" pitchFamily="34" charset="0"/>
                          <a:cs typeface="Arial" panose="020B0604020202020204" pitchFamily="34" charset="0"/>
                        </a:rPr>
                        <a:t>85</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solidFill>
                            <a:srgbClr val="FF0000"/>
                          </a:solidFill>
                          <a:latin typeface="Arial" panose="020B0604020202020204" pitchFamily="34" charset="0"/>
                          <a:cs typeface="Arial" panose="020B0604020202020204" pitchFamily="34" charset="0"/>
                        </a:rPr>
                        <a:t>105</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71160">
                <a:tc>
                  <a:txBody>
                    <a:bodyPr/>
                    <a:lstStyle/>
                    <a:p>
                      <a:pPr algn="ctr"/>
                      <a:r>
                        <a:rPr lang="en-US" sz="2800" dirty="0" smtClean="0">
                          <a:solidFill>
                            <a:srgbClr val="FF0000"/>
                          </a:solidFill>
                          <a:latin typeface="Arial" panose="020B0604020202020204" pitchFamily="34" charset="0"/>
                          <a:cs typeface="Arial" panose="020B0604020202020204" pitchFamily="34" charset="0"/>
                        </a:rPr>
                        <a:t>92</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solidFill>
                            <a:srgbClr val="FF0000"/>
                          </a:solidFill>
                          <a:latin typeface="Arial" panose="020B0604020202020204" pitchFamily="34" charset="0"/>
                          <a:cs typeface="Arial" panose="020B0604020202020204" pitchFamily="34" charset="0"/>
                        </a:rPr>
                        <a:t>103</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solidFill>
                            <a:srgbClr val="FF0000"/>
                          </a:solidFill>
                          <a:latin typeface="Arial" panose="020B0604020202020204" pitchFamily="34" charset="0"/>
                          <a:cs typeface="Arial" panose="020B0604020202020204" pitchFamily="34" charset="0"/>
                        </a:rPr>
                        <a:t>123</a:t>
                      </a:r>
                      <a:endParaRPr lang="en-US" sz="28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5" name="Chart 24"/>
          <p:cNvGraphicFramePr/>
          <p:nvPr/>
        </p:nvGraphicFramePr>
        <p:xfrm>
          <a:off x="6836600" y="1278353"/>
          <a:ext cx="4181179" cy="3277084"/>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Straight Arrow Connector 25"/>
          <p:cNvCxnSpPr/>
          <p:nvPr/>
        </p:nvCxnSpPr>
        <p:spPr>
          <a:xfrm flipV="1">
            <a:off x="7563765" y="1351593"/>
            <a:ext cx="0" cy="2648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10101" y="731430"/>
            <a:ext cx="1211072" cy="707886"/>
          </a:xfrm>
          <a:prstGeom prst="rect">
            <a:avLst/>
          </a:prstGeom>
          <a:noFill/>
        </p:spPr>
        <p:txBody>
          <a:bodyPr wrap="square" rtlCol="0">
            <a:spAutoFit/>
          </a:bodyPr>
          <a:lstStyle/>
          <a:p>
            <a:r>
              <a:rPr lang="en-US" sz="2000" i="1" dirty="0" err="1" smtClean="0">
                <a:solidFill>
                  <a:srgbClr val="0070C0"/>
                </a:solidFill>
                <a:latin typeface="Arial" panose="020B0604020202020204" pitchFamily="34" charset="0"/>
                <a:cs typeface="Arial" panose="020B0604020202020204" pitchFamily="34" charset="0"/>
              </a:rPr>
              <a:t>Sô</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huy</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chương</a:t>
            </a:r>
            <a:endParaRPr lang="en-US" sz="2000" i="1" dirty="0">
              <a:solidFill>
                <a:srgbClr val="0070C0"/>
              </a:solidFill>
              <a:latin typeface="Arial" panose="020B0604020202020204" pitchFamily="34" charset="0"/>
              <a:cs typeface="Arial" panose="020B0604020202020204" pitchFamily="34" charset="0"/>
            </a:endParaRPr>
          </a:p>
        </p:txBody>
      </p:sp>
      <p:sp>
        <p:nvSpPr>
          <p:cNvPr id="28" name="TextBox 12"/>
          <p:cNvSpPr txBox="1"/>
          <p:nvPr/>
        </p:nvSpPr>
        <p:spPr>
          <a:xfrm>
            <a:off x="10011887" y="4000182"/>
            <a:ext cx="16426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i="1" dirty="0" err="1">
                <a:solidFill>
                  <a:srgbClr val="0070C0"/>
                </a:solidFill>
                <a:latin typeface="Arial" panose="020B0604020202020204" pitchFamily="34" charset="0"/>
                <a:cs typeface="Arial" panose="020B0604020202020204" pitchFamily="34" charset="0"/>
              </a:rPr>
              <a:t>H</a:t>
            </a:r>
            <a:r>
              <a:rPr lang="en-US" sz="2000" i="1" dirty="0" err="1" smtClean="0">
                <a:solidFill>
                  <a:srgbClr val="0070C0"/>
                </a:solidFill>
                <a:latin typeface="Arial" panose="020B0604020202020204" pitchFamily="34" charset="0"/>
                <a:cs typeface="Arial" panose="020B0604020202020204" pitchFamily="34" charset="0"/>
              </a:rPr>
              <a:t>uy</a:t>
            </a:r>
            <a:r>
              <a:rPr lang="en-US" sz="2000" i="1" dirty="0" smtClean="0">
                <a:solidFill>
                  <a:srgbClr val="0070C0"/>
                </a:solidFill>
                <a:latin typeface="Arial" panose="020B0604020202020204" pitchFamily="34" charset="0"/>
                <a:cs typeface="Arial" panose="020B0604020202020204" pitchFamily="34" charset="0"/>
              </a:rPr>
              <a:t> </a:t>
            </a:r>
            <a:r>
              <a:rPr lang="en-US" sz="2000" i="1" dirty="0" err="1" smtClean="0">
                <a:solidFill>
                  <a:srgbClr val="0070C0"/>
                </a:solidFill>
                <a:latin typeface="Arial" panose="020B0604020202020204" pitchFamily="34" charset="0"/>
                <a:cs typeface="Arial" panose="020B0604020202020204" pitchFamily="34" charset="0"/>
              </a:rPr>
              <a:t>chương</a:t>
            </a:r>
            <a:endParaRPr lang="en-US" sz="2000" i="1"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607516" y="750282"/>
            <a:ext cx="3333364" cy="646331"/>
          </a:xfrm>
          <a:prstGeom prst="rect">
            <a:avLst/>
          </a:prstGeom>
          <a:noFill/>
        </p:spPr>
        <p:txBody>
          <a:bodyPr wrap="square" rtlCol="0">
            <a:spAutoFit/>
          </a:bodyPr>
          <a:lstStyle/>
          <a:p>
            <a:pPr algn="ctr"/>
            <a:r>
              <a:rPr lang="en-US" b="1" smtClean="0">
                <a:solidFill>
                  <a:srgbClr val="0070C0"/>
                </a:solidFill>
                <a:latin typeface="Arial" panose="020B0604020202020204" pitchFamily="34" charset="0"/>
                <a:cs typeface="Arial" panose="020B0604020202020204" pitchFamily="34" charset="0"/>
              </a:rPr>
              <a:t>SỐ HUY CHƯƠNG CỦA ĐOÀN THỂ THAO VIỆT NAM</a:t>
            </a:r>
            <a:endParaRPr lang="en-US" b="1">
              <a:solidFill>
                <a:srgbClr val="0070C0"/>
              </a:solidFill>
              <a:latin typeface="Arial" panose="020B0604020202020204" pitchFamily="34" charset="0"/>
              <a:cs typeface="Arial" panose="020B0604020202020204" pitchFamily="34" charset="0"/>
            </a:endParaRPr>
          </a:p>
        </p:txBody>
      </p:sp>
      <p:sp>
        <p:nvSpPr>
          <p:cNvPr id="29" name="TextBox 28"/>
          <p:cNvSpPr txBox="1"/>
          <p:nvPr/>
        </p:nvSpPr>
        <p:spPr>
          <a:xfrm>
            <a:off x="8192092" y="622530"/>
            <a:ext cx="3333364" cy="646331"/>
          </a:xfrm>
          <a:prstGeom prst="rect">
            <a:avLst/>
          </a:prstGeom>
          <a:noFill/>
        </p:spPr>
        <p:txBody>
          <a:bodyPr wrap="square" rtlCol="0">
            <a:spAutoFit/>
          </a:bodyPr>
          <a:lstStyle/>
          <a:p>
            <a:pPr algn="ctr"/>
            <a:r>
              <a:rPr lang="en-US" b="1" smtClean="0">
                <a:solidFill>
                  <a:srgbClr val="0070C0"/>
                </a:solidFill>
                <a:latin typeface="Arial" panose="020B0604020202020204" pitchFamily="34" charset="0"/>
                <a:cs typeface="Arial" panose="020B0604020202020204" pitchFamily="34" charset="0"/>
              </a:rPr>
              <a:t>SỐ HUY CHƯƠNG CỦA ĐOÀN THỂ THAO THÁI LAN</a:t>
            </a:r>
            <a:endParaRPr lang="en-US" b="1">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4594114" y="2870817"/>
            <a:ext cx="1261374" cy="461665"/>
          </a:xfrm>
          <a:prstGeom prst="rect">
            <a:avLst/>
          </a:prstGeom>
          <a:noFill/>
        </p:spPr>
        <p:txBody>
          <a:bodyPr wrap="square" rtlCol="0">
            <a:spAutoFit/>
          </a:bodyPr>
          <a:lstStyle/>
          <a:p>
            <a:r>
              <a:rPr lang="en-US" sz="2400" i="1" smtClean="0">
                <a:latin typeface="Arial" panose="020B0604020202020204" pitchFamily="34" charset="0"/>
                <a:cs typeface="Arial" panose="020B0604020202020204" pitchFamily="34" charset="0"/>
              </a:rPr>
              <a:t>Hình 8</a:t>
            </a:r>
            <a:endParaRPr lang="en-US" sz="2400" i="1">
              <a:latin typeface="Arial" panose="020B0604020202020204" pitchFamily="34" charset="0"/>
              <a:cs typeface="Arial" panose="020B0604020202020204" pitchFamily="34" charset="0"/>
            </a:endParaRPr>
          </a:p>
        </p:txBody>
      </p:sp>
      <p:sp>
        <p:nvSpPr>
          <p:cNvPr id="30" name="TextBox 29"/>
          <p:cNvSpPr txBox="1"/>
          <p:nvPr/>
        </p:nvSpPr>
        <p:spPr>
          <a:xfrm>
            <a:off x="10074784" y="2720140"/>
            <a:ext cx="1261374" cy="461665"/>
          </a:xfrm>
          <a:prstGeom prst="rect">
            <a:avLst/>
          </a:prstGeom>
          <a:noFill/>
        </p:spPr>
        <p:txBody>
          <a:bodyPr wrap="square" rtlCol="0">
            <a:spAutoFit/>
          </a:bodyPr>
          <a:lstStyle/>
          <a:p>
            <a:r>
              <a:rPr lang="en-US" sz="2400" i="1" smtClean="0">
                <a:latin typeface="Arial" panose="020B0604020202020204" pitchFamily="34" charset="0"/>
                <a:cs typeface="Arial" panose="020B0604020202020204" pitchFamily="34" charset="0"/>
              </a:rPr>
              <a:t>Hình 9</a:t>
            </a:r>
            <a:endParaRPr lang="en-US" sz="2400"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023084" y="221870"/>
          <a:ext cx="8197812" cy="5955181"/>
        </p:xfrm>
        <a:graphic>
          <a:graphicData uri="http://schemas.openxmlformats.org/drawingml/2006/chart">
            <c:chart xmlns:c="http://schemas.openxmlformats.org/drawingml/2006/chart" xmlns:r="http://schemas.openxmlformats.org/officeDocument/2006/relationships" r:id="rId1"/>
          </a:graphicData>
        </a:graphic>
      </p:graphicFrame>
      <p:pic>
        <p:nvPicPr>
          <p:cNvPr id="5" name="图片 4"/>
          <p:cNvPicPr>
            <a:picLocks noChangeAspect="1"/>
          </p:cNvPicPr>
          <p:nvPr/>
        </p:nvPicPr>
        <p:blipFill>
          <a:blip r:embed="rId2"/>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3"/>
          <a:srcRect r="29439"/>
          <a:stretch>
            <a:fillRect/>
          </a:stretch>
        </p:blipFill>
        <p:spPr>
          <a:xfrm>
            <a:off x="9889067" y="4649954"/>
            <a:ext cx="2240863" cy="1888989"/>
          </a:xfrm>
          <a:prstGeom prst="rect">
            <a:avLst/>
          </a:prstGeom>
        </p:spPr>
      </p:pic>
      <p:sp>
        <p:nvSpPr>
          <p:cNvPr id="2" name="Cloud Callout 1"/>
          <p:cNvSpPr/>
          <p:nvPr/>
        </p:nvSpPr>
        <p:spPr>
          <a:xfrm>
            <a:off x="2995571" y="1625418"/>
            <a:ext cx="6561667" cy="3801534"/>
          </a:xfrm>
          <a:prstGeom prst="cloudCallout">
            <a:avLst>
              <a:gd name="adj1" fmla="val -59891"/>
              <a:gd name="adj2" fmla="val 66063"/>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r>
              <a:rPr lang="en-US" sz="2800" dirty="0" err="1">
                <a:solidFill>
                  <a:schemeClr val="tx1"/>
                </a:solidFill>
                <a:latin typeface="Arial" panose="020B0604020202020204" pitchFamily="34" charset="0"/>
                <a:cs typeface="Arial" panose="020B0604020202020204" pitchFamily="34" charset="0"/>
              </a:rPr>
              <a:t>Làm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thế</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để</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diễn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từng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loại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huy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cả</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hai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đoàn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Việt</a:t>
            </a:r>
            <a:r>
              <a:rPr lang="en-US" sz="2800" dirty="0">
                <a:solidFill>
                  <a:schemeClr val="tx1"/>
                </a:solidFill>
                <a:latin typeface="Arial" panose="020B0604020202020204" pitchFamily="34" charset="0"/>
                <a:cs typeface="Arial" panose="020B0604020202020204" pitchFamily="34" charset="0"/>
              </a:rPr>
              <a:t> Nam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Thái</a:t>
            </a:r>
            <a:r>
              <a:rPr lang="en-US" sz="2800" dirty="0">
                <a:solidFill>
                  <a:schemeClr val="tx1"/>
                </a:solidFill>
                <a:latin typeface="Arial" panose="020B0604020202020204" pitchFamily="34" charset="0"/>
                <a:cs typeface="Arial" panose="020B0604020202020204" pitchFamily="34" charset="0"/>
              </a:rPr>
              <a:t> Lan </a:t>
            </a:r>
            <a:r>
              <a:rPr lang="en-US" sz="2800" dirty="0" err="1">
                <a:solidFill>
                  <a:schemeClr val="tx1"/>
                </a:solidFill>
                <a:latin typeface="Arial" panose="020B0604020202020204" pitchFamily="34" charset="0"/>
                <a:cs typeface="Arial" panose="020B0604020202020204" pitchFamily="34" charset="0"/>
              </a:rPr>
              <a:t>trên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cột</a:t>
            </a:r>
            <a:r>
              <a:rPr lang="en-US"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6" name="Oval Callout 5"/>
          <p:cNvSpPr/>
          <p:nvPr/>
        </p:nvSpPr>
        <p:spPr>
          <a:xfrm>
            <a:off x="2489230" y="1750776"/>
            <a:ext cx="7833946" cy="3578470"/>
          </a:xfrm>
          <a:prstGeom prst="wedgeEllipseCallout">
            <a:avLst>
              <a:gd name="adj1" fmla="val -54029"/>
              <a:gd name="adj2" fmla="val 44322"/>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r>
              <a:rPr lang="en-US" sz="2800" dirty="0" err="1">
                <a:solidFill>
                  <a:schemeClr val="tx1"/>
                </a:solidFill>
                <a:latin typeface="Arial" panose="020B0604020202020204" pitchFamily="34" charset="0"/>
                <a:cs typeface="Arial" panose="020B0604020202020204" pitchFamily="34" charset="0"/>
              </a:rPr>
              <a:t>M</a:t>
            </a:r>
            <a:r>
              <a:rPr lang="en-US" sz="2800" dirty="0" err="1" smtClean="0">
                <a:solidFill>
                  <a:schemeClr val="tx1"/>
                </a:solidFill>
                <a:latin typeface="Arial" panose="020B0604020202020204" pitchFamily="34" charset="0"/>
                <a:cs typeface="Arial" panose="020B0604020202020204" pitchFamily="34" charset="0"/>
              </a:rPr>
              <a:t>uốn</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so </a:t>
            </a:r>
            <a:r>
              <a:rPr lang="en-US" sz="2800" dirty="0" err="1">
                <a:solidFill>
                  <a:schemeClr val="tx1"/>
                </a:solidFill>
                <a:latin typeface="Arial" panose="020B0604020202020204" pitchFamily="34" charset="0"/>
                <a:cs typeface="Arial" panose="020B0604020202020204" pitchFamily="34" charset="0"/>
              </a:rPr>
              <a:t>sánh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dữ</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liệu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nhau</a:t>
            </a:r>
            <a:r>
              <a:rPr lang="en-US" sz="2800" dirty="0">
                <a:solidFill>
                  <a:schemeClr val="tx1"/>
                </a:solidFill>
                <a:latin typeface="Arial" panose="020B0604020202020204" pitchFamily="34" charset="0"/>
                <a:cs typeface="Arial" panose="020B0604020202020204" pitchFamily="34" charset="0"/>
              </a:rPr>
              <a:t> ta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thể</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bảng</a:t>
            </a:r>
            <a:r>
              <a:rPr lang="en-US" sz="2800" dirty="0">
                <a:solidFill>
                  <a:schemeClr val="tx1"/>
                </a:solidFill>
                <a:latin typeface="Arial" panose="020B0604020202020204" pitchFamily="34" charset="0"/>
                <a:cs typeface="Arial" panose="020B0604020202020204" pitchFamily="34" charset="0"/>
              </a:rPr>
              <a:t>, hay </a:t>
            </a:r>
            <a:r>
              <a:rPr lang="en-US" sz="2800" dirty="0" err="1">
                <a:solidFill>
                  <a:schemeClr val="tx1"/>
                </a:solidFill>
                <a:latin typeface="Arial" panose="020B0604020202020204" pitchFamily="34" charset="0"/>
                <a:cs typeface="Arial" panose="020B0604020202020204" pitchFamily="34" charset="0"/>
              </a:rPr>
              <a:t>thống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kê</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loại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dữ</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liệu</a:t>
            </a:r>
            <a:r>
              <a:rPr lang="en-US" sz="2800" dirty="0">
                <a:solidFill>
                  <a:schemeClr val="tx1"/>
                </a:solidFill>
                <a:latin typeface="Arial" panose="020B0604020202020204" pitchFamily="34" charset="0"/>
                <a:cs typeface="Arial" panose="020B0604020202020204" pitchFamily="34" charset="0"/>
              </a:rPr>
              <a:t> ta dùng </a:t>
            </a:r>
            <a:r>
              <a:rPr lang="en-US" sz="2800" dirty="0" err="1">
                <a:solidFill>
                  <a:schemeClr val="tx1"/>
                </a:solidFill>
                <a:latin typeface="Arial" panose="020B0604020202020204" pitchFamily="34" charset="0"/>
                <a:cs typeface="Arial" panose="020B0604020202020204" pitchFamily="34" charset="0"/>
              </a:rPr>
              <a:t>biểu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phán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đầy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đủ</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thông</a:t>
            </a:r>
            <a:r>
              <a:rPr lang="en-US" sz="2800" dirty="0">
                <a:solidFill>
                  <a:schemeClr val="tx1"/>
                </a:solidFill>
                <a:latin typeface="Arial" panose="020B0604020202020204" pitchFamily="34" charset="0"/>
                <a:cs typeface="Arial" panose="020B0604020202020204" pitchFamily="34" charset="0"/>
              </a:rPr>
              <a:t> tin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cả</a:t>
            </a:r>
            <a:r>
              <a:rPr lang="en-US" sz="2800" dirty="0">
                <a:solidFill>
                  <a:schemeClr val="tx1"/>
                </a:solidFill>
                <a:latin typeface="Arial" panose="020B0604020202020204" pitchFamily="34" charset="0"/>
                <a:cs typeface="Arial" panose="020B0604020202020204" pitchFamily="34" charset="0"/>
              </a:rPr>
              <a:t> 2 </a:t>
            </a:r>
            <a:r>
              <a:rPr lang="en-US" sz="2800" dirty="0" err="1">
                <a:solidFill>
                  <a:schemeClr val="tx1"/>
                </a:solidFill>
                <a:latin typeface="Arial" panose="020B0604020202020204" pitchFamily="34" charset="0"/>
                <a:cs typeface="Arial" panose="020B0604020202020204" pitchFamily="34" charset="0"/>
              </a:rPr>
              <a:t>biểu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đã</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chính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biểu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a:t>
            </a:r>
            <a:r>
              <a:rPr lang="en-US" sz="2800" dirty="0" err="1" smtClean="0">
                <a:solidFill>
                  <a:schemeClr val="tx1"/>
                </a:solidFill>
                <a:latin typeface="Arial" panose="020B0604020202020204" pitchFamily="34" charset="0"/>
                <a:cs typeface="Arial" panose="020B0604020202020204" pitchFamily="34" charset="0"/>
              </a:rPr>
              <a:t>ồ</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kép</a:t>
            </a:r>
            <a:r>
              <a:rPr lang="en-US" sz="2800" dirty="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718003" y="6177051"/>
            <a:ext cx="4807974" cy="531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BIỂU ĐỒ CỘT KÉP</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9818" y="628526"/>
            <a:ext cx="2715499" cy="523220"/>
          </a:xfrm>
          <a:prstGeom prst="rect">
            <a:avLst/>
          </a:prstGeom>
          <a:noFill/>
        </p:spPr>
        <p:txBody>
          <a:bodyPr wrap="square" rtlCol="0">
            <a:spAutoFit/>
          </a:bodyPr>
          <a:lstStyle/>
          <a:p>
            <a:r>
              <a:rPr lang="en-US" sz="2800" i="1" dirty="0" err="1" smtClean="0">
                <a:solidFill>
                  <a:srgbClr val="0070C0"/>
                </a:solidFill>
                <a:latin typeface="Arial" panose="020B0604020202020204" pitchFamily="34" charset="0"/>
                <a:cs typeface="Arial" panose="020B0604020202020204" pitchFamily="34" charset="0"/>
              </a:rPr>
              <a:t>Sô</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huy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8081063" y="5453341"/>
            <a:ext cx="2697290" cy="523220"/>
          </a:xfrm>
          <a:prstGeom prst="rect">
            <a:avLst/>
          </a:prstGeom>
          <a:noFill/>
        </p:spPr>
        <p:txBody>
          <a:bodyPr wrap="square" rtlCol="0">
            <a:spAutoFit/>
          </a:bodyPr>
          <a:lstStyle/>
          <a:p>
            <a:r>
              <a:rPr lang="en-US" sz="2800" i="1" dirty="0" err="1">
                <a:solidFill>
                  <a:srgbClr val="0070C0"/>
                </a:solidFill>
                <a:latin typeface="Arial" panose="020B0604020202020204" pitchFamily="34" charset="0"/>
                <a:cs typeface="Arial" panose="020B0604020202020204" pitchFamily="34" charset="0"/>
              </a:rPr>
              <a:t>H</a:t>
            </a:r>
            <a:r>
              <a:rPr lang="en-US" sz="2800" i="1" dirty="0" err="1" smtClean="0">
                <a:solidFill>
                  <a:srgbClr val="0070C0"/>
                </a:solidFill>
                <a:latin typeface="Arial" panose="020B0604020202020204" pitchFamily="34" charset="0"/>
                <a:cs typeface="Arial" panose="020B0604020202020204" pitchFamily="34" charset="0"/>
              </a:rPr>
              <a:t>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flipH="1" flipV="1">
            <a:off x="2946695" y="1093089"/>
            <a:ext cx="1151" cy="43602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 grpId="0" animBg="1"/>
      <p:bldP spid="6" grpId="0" animBg="1"/>
      <p:bldP spid="6" grpId="2" animBg="1"/>
      <p:bldP spid="35"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29892" y="62460"/>
            <a:ext cx="882283" cy="732630"/>
          </a:xfrm>
          <a:prstGeom prst="rect">
            <a:avLst/>
          </a:prstGeom>
        </p:spPr>
      </p:pic>
      <p:graphicFrame>
        <p:nvGraphicFramePr>
          <p:cNvPr id="20" name="Chart 19"/>
          <p:cNvGraphicFramePr/>
          <p:nvPr/>
        </p:nvGraphicFramePr>
        <p:xfrm>
          <a:off x="501466" y="325677"/>
          <a:ext cx="6378059" cy="5955181"/>
        </p:xfrm>
        <a:graphic>
          <a:graphicData uri="http://schemas.openxmlformats.org/drawingml/2006/chart">
            <c:chart xmlns:c="http://schemas.openxmlformats.org/drawingml/2006/chart" xmlns:r="http://schemas.openxmlformats.org/officeDocument/2006/relationships" r:id="rId1"/>
          </a:graphicData>
        </a:graphic>
      </p:graphicFrame>
      <p:cxnSp>
        <p:nvCxnSpPr>
          <p:cNvPr id="32" name="Straight Arrow Connector 31"/>
          <p:cNvCxnSpPr/>
          <p:nvPr/>
        </p:nvCxnSpPr>
        <p:spPr>
          <a:xfrm flipH="1" flipV="1">
            <a:off x="1419638" y="1230501"/>
            <a:ext cx="1151" cy="43602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200" y="732333"/>
            <a:ext cx="2715499" cy="523220"/>
          </a:xfrm>
          <a:prstGeom prst="rect">
            <a:avLst/>
          </a:prstGeom>
          <a:noFill/>
        </p:spPr>
        <p:txBody>
          <a:bodyPr wrap="square" rtlCol="0">
            <a:spAutoFit/>
          </a:bodyPr>
          <a:lstStyle/>
          <a:p>
            <a:r>
              <a:rPr lang="en-US" sz="2800" i="1" dirty="0" err="1" smtClean="0">
                <a:solidFill>
                  <a:srgbClr val="0070C0"/>
                </a:solidFill>
                <a:latin typeface="Arial" panose="020B0604020202020204" pitchFamily="34" charset="0"/>
                <a:cs typeface="Arial" panose="020B0604020202020204" pitchFamily="34" charset="0"/>
              </a:rPr>
              <a:t>Sô</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huy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5432102" y="5530105"/>
            <a:ext cx="2697290" cy="523220"/>
          </a:xfrm>
          <a:prstGeom prst="rect">
            <a:avLst/>
          </a:prstGeom>
          <a:noFill/>
        </p:spPr>
        <p:txBody>
          <a:bodyPr wrap="square" rtlCol="0">
            <a:spAutoFit/>
          </a:bodyPr>
          <a:lstStyle/>
          <a:p>
            <a:r>
              <a:rPr lang="en-US" sz="2800" i="1" dirty="0" err="1">
                <a:solidFill>
                  <a:srgbClr val="0070C0"/>
                </a:solidFill>
                <a:latin typeface="Arial" panose="020B0604020202020204" pitchFamily="34" charset="0"/>
                <a:cs typeface="Arial" panose="020B0604020202020204" pitchFamily="34" charset="0"/>
              </a:rPr>
              <a:t>H</a:t>
            </a:r>
            <a:r>
              <a:rPr lang="en-US" sz="2800" i="1" dirty="0" err="1" smtClean="0">
                <a:solidFill>
                  <a:srgbClr val="0070C0"/>
                </a:solidFill>
                <a:latin typeface="Arial" panose="020B0604020202020204" pitchFamily="34" charset="0"/>
                <a:cs typeface="Arial" panose="020B0604020202020204" pitchFamily="34" charset="0"/>
              </a:rPr>
              <a:t>uy</a:t>
            </a:r>
            <a:r>
              <a:rPr lang="en-US" sz="2800" i="1" dirty="0" smtClean="0">
                <a:solidFill>
                  <a:srgbClr val="0070C0"/>
                </a:solidFill>
                <a:latin typeface="Arial" panose="020B0604020202020204" pitchFamily="34" charset="0"/>
                <a:cs typeface="Arial" panose="020B0604020202020204" pitchFamily="34" charset="0"/>
              </a:rPr>
              <a:t> </a:t>
            </a:r>
            <a:r>
              <a:rPr lang="en-US" sz="2800" i="1" dirty="0" err="1" smtClean="0">
                <a:solidFill>
                  <a:srgbClr val="0070C0"/>
                </a:solidFill>
                <a:latin typeface="Arial" panose="020B0604020202020204" pitchFamily="34" charset="0"/>
                <a:cs typeface="Arial" panose="020B0604020202020204" pitchFamily="34" charset="0"/>
              </a:rPr>
              <a:t>chương</a:t>
            </a:r>
            <a:endParaRPr lang="en-US" sz="2800" i="1" dirty="0">
              <a:solidFill>
                <a:srgbClr val="0070C0"/>
              </a:solidFill>
              <a:latin typeface="Arial" panose="020B0604020202020204" pitchFamily="34" charset="0"/>
              <a:cs typeface="Arial" panose="020B0604020202020204" pitchFamily="34" charset="0"/>
            </a:endParaRPr>
          </a:p>
        </p:txBody>
      </p:sp>
      <p:cxnSp>
        <p:nvCxnSpPr>
          <p:cNvPr id="27" name="直接连接符 5"/>
          <p:cNvCxnSpPr/>
          <p:nvPr/>
        </p:nvCxnSpPr>
        <p:spPr>
          <a:xfrm>
            <a:off x="7263530" y="944263"/>
            <a:ext cx="38393" cy="489609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0" name="Picture 29" descr="A picture containing toy, dol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058" y="529727"/>
            <a:ext cx="1150159" cy="1150159"/>
          </a:xfrm>
          <a:prstGeom prst="rect">
            <a:avLst/>
          </a:prstGeom>
        </p:spPr>
      </p:pic>
      <p:sp>
        <p:nvSpPr>
          <p:cNvPr id="25" name="TextBox 24"/>
          <p:cNvSpPr txBox="1"/>
          <p:nvPr/>
        </p:nvSpPr>
        <p:spPr>
          <a:xfrm>
            <a:off x="8367252" y="471948"/>
            <a:ext cx="3460954" cy="1815882"/>
          </a:xfrm>
          <a:prstGeom prst="rect">
            <a:avLst/>
          </a:prstGeom>
          <a:noFill/>
        </p:spPr>
        <p:txBody>
          <a:bodyPr wrap="square" rtlCol="0">
            <a:spAutoFit/>
          </a:bodyPr>
          <a:lstStyle/>
          <a:p>
            <a:r>
              <a:rPr lang="en-US" sz="2800" dirty="0" err="1" smtClean="0">
                <a:solidFill>
                  <a:schemeClr val="accent5">
                    <a:lumMod val="50000"/>
                  </a:schemeClr>
                </a:solidFill>
                <a:latin typeface="Arial" panose="020B0604020202020204" pitchFamily="34" charset="0"/>
                <a:cs typeface="Arial" panose="020B0604020202020204" pitchFamily="34" charset="0"/>
              </a:rPr>
              <a:t>Quan</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sát</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biểu</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đô</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thảo</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luận</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nhóm</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cho</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biết</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những</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thông</a:t>
            </a:r>
            <a:r>
              <a:rPr lang="en-US" sz="2800" dirty="0" smtClean="0">
                <a:solidFill>
                  <a:schemeClr val="accent5">
                    <a:lumMod val="50000"/>
                  </a:schemeClr>
                </a:solidFill>
                <a:latin typeface="Arial" panose="020B0604020202020204" pitchFamily="34" charset="0"/>
                <a:cs typeface="Arial" panose="020B0604020202020204" pitchFamily="34" charset="0"/>
              </a:rPr>
              <a:t> tin </a:t>
            </a:r>
            <a:r>
              <a:rPr lang="en-US" sz="2800" dirty="0" err="1" smtClean="0">
                <a:solidFill>
                  <a:schemeClr val="accent5">
                    <a:lumMod val="50000"/>
                  </a:schemeClr>
                </a:solidFill>
                <a:latin typeface="Arial" panose="020B0604020202020204" pitchFamily="34" charset="0"/>
                <a:cs typeface="Arial" panose="020B0604020202020204" pitchFamily="34" charset="0"/>
              </a:rPr>
              <a:t>sau</a:t>
            </a:r>
            <a:r>
              <a:rPr lang="en-US" sz="2800" dirty="0" smtClean="0">
                <a:solidFill>
                  <a:schemeClr val="accent5">
                    <a:lumMod val="50000"/>
                  </a:schemeClr>
                </a:solidFill>
                <a:latin typeface="Arial" panose="020B0604020202020204" pitchFamily="34" charset="0"/>
                <a:cs typeface="Arial" panose="020B0604020202020204" pitchFamily="34" charset="0"/>
              </a:rPr>
              <a:t>: </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grpSp>
        <p:nvGrpSpPr>
          <p:cNvPr id="36" name="组合 23"/>
          <p:cNvGrpSpPr/>
          <p:nvPr/>
        </p:nvGrpSpPr>
        <p:grpSpPr>
          <a:xfrm>
            <a:off x="15586" y="5469703"/>
            <a:ext cx="1217207" cy="1388297"/>
            <a:chOff x="355595" y="3741685"/>
            <a:chExt cx="2346316" cy="2893987"/>
          </a:xfrm>
        </p:grpSpPr>
        <p:pic>
          <p:nvPicPr>
            <p:cNvPr id="37" name="图片 18"/>
            <p:cNvPicPr>
              <a:picLocks noChangeAspect="1"/>
            </p:cNvPicPr>
            <p:nvPr/>
          </p:nvPicPr>
          <p:blipFill>
            <a:blip r:embed="rId4"/>
            <a:stretch>
              <a:fillRect/>
            </a:stretch>
          </p:blipFill>
          <p:spPr>
            <a:xfrm rot="13973291">
              <a:off x="592238" y="4525999"/>
              <a:ext cx="2070935" cy="2148411"/>
            </a:xfrm>
            <a:prstGeom prst="rect">
              <a:avLst/>
            </a:prstGeom>
          </p:spPr>
        </p:pic>
        <p:pic>
          <p:nvPicPr>
            <p:cNvPr id="38" name="图片 19"/>
            <p:cNvPicPr>
              <a:picLocks noChangeAspect="1"/>
            </p:cNvPicPr>
            <p:nvPr/>
          </p:nvPicPr>
          <p:blipFill>
            <a:blip r:embed="rId5"/>
            <a:stretch>
              <a:fillRect/>
            </a:stretch>
          </p:blipFill>
          <p:spPr>
            <a:xfrm>
              <a:off x="355595" y="3741685"/>
              <a:ext cx="1220293" cy="1340179"/>
            </a:xfrm>
            <a:prstGeom prst="rect">
              <a:avLst/>
            </a:prstGeom>
          </p:spPr>
        </p:pic>
      </p:grpSp>
      <p:pic>
        <p:nvPicPr>
          <p:cNvPr id="40" name="图片 29"/>
          <p:cNvPicPr>
            <a:picLocks noChangeAspect="1"/>
          </p:cNvPicPr>
          <p:nvPr/>
        </p:nvPicPr>
        <p:blipFill rotWithShape="1">
          <a:blip r:embed="rId6">
            <a:extLst>
              <a:ext uri="{BEBA8EAE-BF5A-486C-A8C5-ECC9F3942E4B}">
                <a14:imgProps xmlns:a14="http://schemas.microsoft.com/office/drawing/2010/main">
                  <a14:imgLayer r:embed="rId7">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505189" y="2383528"/>
            <a:ext cx="268068" cy="266378"/>
          </a:xfrm>
          <a:prstGeom prst="rect">
            <a:avLst/>
          </a:prstGeom>
        </p:spPr>
      </p:pic>
      <p:sp>
        <p:nvSpPr>
          <p:cNvPr id="26" name="TextBox 25"/>
          <p:cNvSpPr txBox="1"/>
          <p:nvPr/>
        </p:nvSpPr>
        <p:spPr>
          <a:xfrm>
            <a:off x="7831115" y="2235241"/>
            <a:ext cx="3652962"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Đối tượng thống kê?</a:t>
            </a:r>
            <a:endParaRPr lang="en-US" sz="2800" dirty="0">
              <a:latin typeface="Arial" panose="020B0604020202020204" pitchFamily="34" charset="0"/>
              <a:cs typeface="Arial" panose="020B0604020202020204" pitchFamily="34" charset="0"/>
            </a:endParaRPr>
          </a:p>
        </p:txBody>
      </p:sp>
      <p:pic>
        <p:nvPicPr>
          <p:cNvPr id="42" name="图片 29"/>
          <p:cNvPicPr>
            <a:picLocks noChangeAspect="1"/>
          </p:cNvPicPr>
          <p:nvPr/>
        </p:nvPicPr>
        <p:blipFill rotWithShape="1">
          <a:blip r:embed="rId6">
            <a:extLst>
              <a:ext uri="{BEBA8EAE-BF5A-486C-A8C5-ECC9F3942E4B}">
                <a14:imgProps xmlns:a14="http://schemas.microsoft.com/office/drawing/2010/main">
                  <a14:imgLayer r:embed="rId7">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89844" y="3004791"/>
            <a:ext cx="268068" cy="266378"/>
          </a:xfrm>
          <a:prstGeom prst="rect">
            <a:avLst/>
          </a:prstGeom>
        </p:spPr>
      </p:pic>
      <p:sp>
        <p:nvSpPr>
          <p:cNvPr id="43" name="TextBox 42"/>
          <p:cNvSpPr txBox="1"/>
          <p:nvPr/>
        </p:nvSpPr>
        <p:spPr>
          <a:xfrm>
            <a:off x="7879584" y="2875149"/>
            <a:ext cx="3652962" cy="523220"/>
          </a:xfrm>
          <a:prstGeom prst="rect">
            <a:avLst/>
          </a:prstGeom>
          <a:noFill/>
        </p:spPr>
        <p:txBody>
          <a:bodyPr wrap="square" rtlCol="0">
            <a:spAutoFit/>
          </a:bodyPr>
          <a:lstStyle/>
          <a:p>
            <a:r>
              <a:rPr lang="en-US" sz="2800" dirty="0" err="1" smtClean="0">
                <a:latin typeface="Arial" panose="020B0604020202020204" pitchFamily="34" charset="0"/>
                <a:cs typeface="Arial" panose="020B0604020202020204" pitchFamily="34" charset="0"/>
              </a:rPr>
              <a:t>Tiêu</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4" name="图片 29"/>
          <p:cNvPicPr>
            <a:picLocks noChangeAspect="1"/>
          </p:cNvPicPr>
          <p:nvPr/>
        </p:nvPicPr>
        <p:blipFill rotWithShape="1">
          <a:blip r:embed="rId6">
            <a:extLst>
              <a:ext uri="{BEBA8EAE-BF5A-486C-A8C5-ECC9F3942E4B}">
                <a14:imgProps xmlns:a14="http://schemas.microsoft.com/office/drawing/2010/main">
                  <a14:imgLayer r:embed="rId7">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80954" y="3744031"/>
            <a:ext cx="268068" cy="266378"/>
          </a:xfrm>
          <a:prstGeom prst="rect">
            <a:avLst/>
          </a:prstGeom>
        </p:spPr>
      </p:pic>
      <p:sp>
        <p:nvSpPr>
          <p:cNvPr id="45" name="TextBox 44"/>
          <p:cNvSpPr txBox="1"/>
          <p:nvPr/>
        </p:nvSpPr>
        <p:spPr>
          <a:xfrm>
            <a:off x="7879584" y="3614585"/>
            <a:ext cx="3652962"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6" name="图片 29"/>
          <p:cNvPicPr>
            <a:picLocks noChangeAspect="1"/>
          </p:cNvPicPr>
          <p:nvPr/>
        </p:nvPicPr>
        <p:blipFill rotWithShape="1">
          <a:blip r:embed="rId6">
            <a:extLst>
              <a:ext uri="{BEBA8EAE-BF5A-486C-A8C5-ECC9F3942E4B}">
                <a14:imgProps xmlns:a14="http://schemas.microsoft.com/office/drawing/2010/main">
                  <a14:imgLayer r:embed="rId7">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a:fillRect/>
          </a:stretch>
        </p:blipFill>
        <p:spPr>
          <a:xfrm>
            <a:off x="7475000" y="4462493"/>
            <a:ext cx="268068" cy="266378"/>
          </a:xfrm>
          <a:prstGeom prst="rect">
            <a:avLst/>
          </a:prstGeom>
        </p:spPr>
      </p:pic>
      <p:sp>
        <p:nvSpPr>
          <p:cNvPr id="47" name="TextBox 46"/>
          <p:cNvSpPr txBox="1"/>
          <p:nvPr/>
        </p:nvSpPr>
        <p:spPr>
          <a:xfrm>
            <a:off x="7879584" y="4350769"/>
            <a:ext cx="3652962"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diễn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par>
                                <p:cTn id="33" presetID="16" presetClass="entr" presetSubtype="21"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par>
                                <p:cTn id="36" presetID="16" presetClass="entr" presetSubtype="21"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inVertical)">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3"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2"/>
          <a:srcRect r="29439"/>
          <a:stretch>
            <a:fillRect/>
          </a:stretch>
        </p:blipFill>
        <p:spPr>
          <a:xfrm>
            <a:off x="10158168" y="4876800"/>
            <a:ext cx="1971762" cy="1662144"/>
          </a:xfrm>
          <a:prstGeom prst="rect">
            <a:avLst/>
          </a:prstGeom>
        </p:spPr>
      </p:pic>
      <p:pic>
        <p:nvPicPr>
          <p:cNvPr id="4" name="图片 3"/>
          <p:cNvPicPr>
            <a:picLocks noChangeAspect="1"/>
          </p:cNvPicPr>
          <p:nvPr/>
        </p:nvPicPr>
        <p:blipFill>
          <a:blip r:embed="rId3"/>
          <a:stretch>
            <a:fillRect/>
          </a:stretch>
        </p:blipFill>
        <p:spPr>
          <a:xfrm>
            <a:off x="1275171" y="1350239"/>
            <a:ext cx="3451390" cy="3165418"/>
          </a:xfrm>
          <a:prstGeom prst="rect">
            <a:avLst/>
          </a:prstGeom>
        </p:spPr>
      </p:pic>
      <p:sp>
        <p:nvSpPr>
          <p:cNvPr id="2" name="六边形 1"/>
          <p:cNvSpPr/>
          <p:nvPr/>
        </p:nvSpPr>
        <p:spPr>
          <a:xfrm rot="10800000">
            <a:off x="1685894" y="1855001"/>
            <a:ext cx="2627065" cy="2264711"/>
          </a:xfrm>
          <a:prstGeom prst="hexagon">
            <a:avLst/>
          </a:prstGeom>
          <a:blipFill dpi="0" rotWithShape="0">
            <a:blip r:embed="rId4"/>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8" name="任意多边形: 形状 7"/>
          <p:cNvSpPr/>
          <p:nvPr/>
        </p:nvSpPr>
        <p:spPr>
          <a:xfrm>
            <a:off x="4363622" y="1873622"/>
            <a:ext cx="1330758"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1" fmla="*/ 0 w 2307101"/>
              <a:gd name="connsiteY0-2" fmla="*/ 407964 h 562873"/>
              <a:gd name="connsiteX1-3" fmla="*/ 956603 w 2307101"/>
              <a:gd name="connsiteY1-4" fmla="*/ 154745 h 562873"/>
              <a:gd name="connsiteX2-5" fmla="*/ 787791 w 2307101"/>
              <a:gd name="connsiteY2-6" fmla="*/ 562708 h 562873"/>
              <a:gd name="connsiteX3-7" fmla="*/ 407963 w 2307101"/>
              <a:gd name="connsiteY3-8" fmla="*/ 98474 h 562873"/>
              <a:gd name="connsiteX4-9" fmla="*/ 2307101 w 2307101"/>
              <a:gd name="connsiteY4-10" fmla="*/ 0 h 562873"/>
              <a:gd name="connsiteX0-11" fmla="*/ 0 w 2307101"/>
              <a:gd name="connsiteY0-12" fmla="*/ 503410 h 658319"/>
              <a:gd name="connsiteX1-13" fmla="*/ 956603 w 2307101"/>
              <a:gd name="connsiteY1-14" fmla="*/ 250191 h 658319"/>
              <a:gd name="connsiteX2-15" fmla="*/ 787791 w 2307101"/>
              <a:gd name="connsiteY2-16" fmla="*/ 658154 h 658319"/>
              <a:gd name="connsiteX3-17" fmla="*/ 407963 w 2307101"/>
              <a:gd name="connsiteY3-18" fmla="*/ 193920 h 658319"/>
              <a:gd name="connsiteX4-19" fmla="*/ 2307101 w 2307101"/>
              <a:gd name="connsiteY4-20" fmla="*/ 95446 h 658319"/>
              <a:gd name="connsiteX0-21" fmla="*/ 0 w 2307101"/>
              <a:gd name="connsiteY0-22" fmla="*/ 503410 h 658854"/>
              <a:gd name="connsiteX1-23" fmla="*/ 956603 w 2307101"/>
              <a:gd name="connsiteY1-24" fmla="*/ 250191 h 658854"/>
              <a:gd name="connsiteX2-25" fmla="*/ 787791 w 2307101"/>
              <a:gd name="connsiteY2-26" fmla="*/ 658154 h 658854"/>
              <a:gd name="connsiteX3-27" fmla="*/ 407963 w 2307101"/>
              <a:gd name="connsiteY3-28" fmla="*/ 193920 h 658854"/>
              <a:gd name="connsiteX4-29" fmla="*/ 2307101 w 2307101"/>
              <a:gd name="connsiteY4-30" fmla="*/ 95446 h 658854"/>
              <a:gd name="connsiteX0-31" fmla="*/ 0 w 2307101"/>
              <a:gd name="connsiteY0-32" fmla="*/ 407964 h 619127"/>
              <a:gd name="connsiteX1-33" fmla="*/ 956603 w 2307101"/>
              <a:gd name="connsiteY1-34" fmla="*/ 154745 h 619127"/>
              <a:gd name="connsiteX2-35" fmla="*/ 731520 w 2307101"/>
              <a:gd name="connsiteY2-36" fmla="*/ 618979 h 619127"/>
              <a:gd name="connsiteX3-37" fmla="*/ 407963 w 2307101"/>
              <a:gd name="connsiteY3-38" fmla="*/ 98474 h 619127"/>
              <a:gd name="connsiteX4-39" fmla="*/ 2307101 w 2307101"/>
              <a:gd name="connsiteY4-40" fmla="*/ 0 h 619127"/>
              <a:gd name="connsiteX0-41" fmla="*/ 0 w 2307101"/>
              <a:gd name="connsiteY0-42" fmla="*/ 407964 h 619566"/>
              <a:gd name="connsiteX1-43" fmla="*/ 956603 w 2307101"/>
              <a:gd name="connsiteY1-44" fmla="*/ 154745 h 619566"/>
              <a:gd name="connsiteX2-45" fmla="*/ 731520 w 2307101"/>
              <a:gd name="connsiteY2-46" fmla="*/ 618979 h 619566"/>
              <a:gd name="connsiteX3-47" fmla="*/ 407963 w 2307101"/>
              <a:gd name="connsiteY3-48" fmla="*/ 98474 h 619566"/>
              <a:gd name="connsiteX4-49" fmla="*/ 2307101 w 2307101"/>
              <a:gd name="connsiteY4-50" fmla="*/ 0 h 619566"/>
              <a:gd name="connsiteX0-51" fmla="*/ 0 w 2307101"/>
              <a:gd name="connsiteY0-52" fmla="*/ 407964 h 619566"/>
              <a:gd name="connsiteX1-53" fmla="*/ 956603 w 2307101"/>
              <a:gd name="connsiteY1-54" fmla="*/ 154745 h 619566"/>
              <a:gd name="connsiteX2-55" fmla="*/ 731520 w 2307101"/>
              <a:gd name="connsiteY2-56" fmla="*/ 618979 h 619566"/>
              <a:gd name="connsiteX3-57" fmla="*/ 407963 w 2307101"/>
              <a:gd name="connsiteY3-58" fmla="*/ 98474 h 619566"/>
              <a:gd name="connsiteX4-59" fmla="*/ 2307101 w 2307101"/>
              <a:gd name="connsiteY4-60" fmla="*/ 0 h 619566"/>
              <a:gd name="connsiteX0-61" fmla="*/ 0 w 2307101"/>
              <a:gd name="connsiteY0-62" fmla="*/ 407964 h 619421"/>
              <a:gd name="connsiteX1-63" fmla="*/ 956603 w 2307101"/>
              <a:gd name="connsiteY1-64" fmla="*/ 154745 h 619421"/>
              <a:gd name="connsiteX2-65" fmla="*/ 731520 w 2307101"/>
              <a:gd name="connsiteY2-66" fmla="*/ 618979 h 619421"/>
              <a:gd name="connsiteX3-67" fmla="*/ 661182 w 2307101"/>
              <a:gd name="connsiteY3-68" fmla="*/ 56271 h 619421"/>
              <a:gd name="connsiteX4-69" fmla="*/ 2307101 w 2307101"/>
              <a:gd name="connsiteY4-70" fmla="*/ 0 h 619421"/>
              <a:gd name="connsiteX0-71" fmla="*/ 0 w 2307101"/>
              <a:gd name="connsiteY0-72" fmla="*/ 443588 h 655045"/>
              <a:gd name="connsiteX1-73" fmla="*/ 956603 w 2307101"/>
              <a:gd name="connsiteY1-74" fmla="*/ 190369 h 655045"/>
              <a:gd name="connsiteX2-75" fmla="*/ 731520 w 2307101"/>
              <a:gd name="connsiteY2-76" fmla="*/ 654603 h 655045"/>
              <a:gd name="connsiteX3-77" fmla="*/ 661182 w 2307101"/>
              <a:gd name="connsiteY3-78" fmla="*/ 91895 h 655045"/>
              <a:gd name="connsiteX4-79" fmla="*/ 2307101 w 2307101"/>
              <a:gd name="connsiteY4-80" fmla="*/ 35624 h 655045"/>
              <a:gd name="connsiteX0-81" fmla="*/ 0 w 2307101"/>
              <a:gd name="connsiteY0-82" fmla="*/ 443588 h 655919"/>
              <a:gd name="connsiteX1-83" fmla="*/ 956603 w 2307101"/>
              <a:gd name="connsiteY1-84" fmla="*/ 190369 h 655919"/>
              <a:gd name="connsiteX2-85" fmla="*/ 731520 w 2307101"/>
              <a:gd name="connsiteY2-86" fmla="*/ 654603 h 655919"/>
              <a:gd name="connsiteX3-87" fmla="*/ 661182 w 2307101"/>
              <a:gd name="connsiteY3-88" fmla="*/ 91895 h 655919"/>
              <a:gd name="connsiteX4-89" fmla="*/ 2307101 w 2307101"/>
              <a:gd name="connsiteY4-90" fmla="*/ 35624 h 655919"/>
              <a:gd name="connsiteX0-91" fmla="*/ 0 w 2405575"/>
              <a:gd name="connsiteY0-92" fmla="*/ 400866 h 613197"/>
              <a:gd name="connsiteX1-93" fmla="*/ 956603 w 2405575"/>
              <a:gd name="connsiteY1-94" fmla="*/ 147647 h 613197"/>
              <a:gd name="connsiteX2-95" fmla="*/ 731520 w 2405575"/>
              <a:gd name="connsiteY2-96" fmla="*/ 611881 h 613197"/>
              <a:gd name="connsiteX3-97" fmla="*/ 661182 w 2405575"/>
              <a:gd name="connsiteY3-98" fmla="*/ 49173 h 613197"/>
              <a:gd name="connsiteX4-99" fmla="*/ 2405575 w 2405575"/>
              <a:gd name="connsiteY4-100" fmla="*/ 555610 h 613197"/>
              <a:gd name="connsiteX0-101" fmla="*/ 0 w 3629465"/>
              <a:gd name="connsiteY0-102" fmla="*/ 400866 h 613197"/>
              <a:gd name="connsiteX1-103" fmla="*/ 956603 w 3629465"/>
              <a:gd name="connsiteY1-104" fmla="*/ 147647 h 613197"/>
              <a:gd name="connsiteX2-105" fmla="*/ 731520 w 3629465"/>
              <a:gd name="connsiteY2-106" fmla="*/ 611881 h 613197"/>
              <a:gd name="connsiteX3-107" fmla="*/ 661182 w 3629465"/>
              <a:gd name="connsiteY3-108" fmla="*/ 49173 h 613197"/>
              <a:gd name="connsiteX4-109" fmla="*/ 3629465 w 3629465"/>
              <a:gd name="connsiteY4-110" fmla="*/ 513407 h 613197"/>
              <a:gd name="connsiteX0-111" fmla="*/ 0 w 3629465"/>
              <a:gd name="connsiteY0-112" fmla="*/ 400866 h 613197"/>
              <a:gd name="connsiteX1-113" fmla="*/ 956603 w 3629465"/>
              <a:gd name="connsiteY1-114" fmla="*/ 147647 h 613197"/>
              <a:gd name="connsiteX2-115" fmla="*/ 731520 w 3629465"/>
              <a:gd name="connsiteY2-116" fmla="*/ 611881 h 613197"/>
              <a:gd name="connsiteX3-117" fmla="*/ 661182 w 3629465"/>
              <a:gd name="connsiteY3-118" fmla="*/ 49173 h 613197"/>
              <a:gd name="connsiteX4-119" fmla="*/ 3629465 w 3629465"/>
              <a:gd name="connsiteY4-120" fmla="*/ 513407 h 613197"/>
              <a:gd name="connsiteX0-121" fmla="*/ 0 w 3629465"/>
              <a:gd name="connsiteY0-122" fmla="*/ 400866 h 615587"/>
              <a:gd name="connsiteX1-123" fmla="*/ 956603 w 3629465"/>
              <a:gd name="connsiteY1-124" fmla="*/ 147647 h 615587"/>
              <a:gd name="connsiteX2-125" fmla="*/ 731520 w 3629465"/>
              <a:gd name="connsiteY2-126" fmla="*/ 611881 h 615587"/>
              <a:gd name="connsiteX3-127" fmla="*/ 661182 w 3629465"/>
              <a:gd name="connsiteY3-128" fmla="*/ 49173 h 615587"/>
              <a:gd name="connsiteX4-129" fmla="*/ 3629465 w 3629465"/>
              <a:gd name="connsiteY4-130" fmla="*/ 513407 h 615587"/>
              <a:gd name="connsiteX0-131" fmla="*/ 0 w 3629465"/>
              <a:gd name="connsiteY0-132" fmla="*/ 535210 h 754001"/>
              <a:gd name="connsiteX1-133" fmla="*/ 956603 w 3629465"/>
              <a:gd name="connsiteY1-134" fmla="*/ 281991 h 754001"/>
              <a:gd name="connsiteX2-135" fmla="*/ 731520 w 3629465"/>
              <a:gd name="connsiteY2-136" fmla="*/ 746225 h 754001"/>
              <a:gd name="connsiteX3-137" fmla="*/ 717452 w 3629465"/>
              <a:gd name="connsiteY3-138" fmla="*/ 637 h 754001"/>
              <a:gd name="connsiteX4-139" fmla="*/ 3629465 w 3629465"/>
              <a:gd name="connsiteY4-140" fmla="*/ 647751 h 754001"/>
              <a:gd name="connsiteX0-141" fmla="*/ 0 w 3629465"/>
              <a:gd name="connsiteY0-142" fmla="*/ 400866 h 638258"/>
              <a:gd name="connsiteX1-143" fmla="*/ 956603 w 3629465"/>
              <a:gd name="connsiteY1-144" fmla="*/ 147647 h 638258"/>
              <a:gd name="connsiteX2-145" fmla="*/ 731520 w 3629465"/>
              <a:gd name="connsiteY2-146" fmla="*/ 611881 h 638258"/>
              <a:gd name="connsiteX3-147" fmla="*/ 956602 w 3629465"/>
              <a:gd name="connsiteY3-148" fmla="*/ 260188 h 638258"/>
              <a:gd name="connsiteX4-149" fmla="*/ 3629465 w 3629465"/>
              <a:gd name="connsiteY4-150" fmla="*/ 513407 h 638258"/>
              <a:gd name="connsiteX0-151" fmla="*/ 0 w 3629465"/>
              <a:gd name="connsiteY0-152" fmla="*/ 400866 h 623592"/>
              <a:gd name="connsiteX1-153" fmla="*/ 956603 w 3629465"/>
              <a:gd name="connsiteY1-154" fmla="*/ 147647 h 623592"/>
              <a:gd name="connsiteX2-155" fmla="*/ 731520 w 3629465"/>
              <a:gd name="connsiteY2-156" fmla="*/ 611881 h 623592"/>
              <a:gd name="connsiteX3-157" fmla="*/ 956602 w 3629465"/>
              <a:gd name="connsiteY3-158" fmla="*/ 133579 h 623592"/>
              <a:gd name="connsiteX4-159" fmla="*/ 3629465 w 3629465"/>
              <a:gd name="connsiteY4-160" fmla="*/ 513407 h 623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12" name="任意多边形: 形状 11"/>
          <p:cNvSpPr/>
          <p:nvPr/>
        </p:nvSpPr>
        <p:spPr>
          <a:xfrm>
            <a:off x="4445192" y="3290565"/>
            <a:ext cx="1330758"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1" fmla="*/ 0 w 2307101"/>
              <a:gd name="connsiteY0-2" fmla="*/ 407964 h 562873"/>
              <a:gd name="connsiteX1-3" fmla="*/ 956603 w 2307101"/>
              <a:gd name="connsiteY1-4" fmla="*/ 154745 h 562873"/>
              <a:gd name="connsiteX2-5" fmla="*/ 787791 w 2307101"/>
              <a:gd name="connsiteY2-6" fmla="*/ 562708 h 562873"/>
              <a:gd name="connsiteX3-7" fmla="*/ 407963 w 2307101"/>
              <a:gd name="connsiteY3-8" fmla="*/ 98474 h 562873"/>
              <a:gd name="connsiteX4-9" fmla="*/ 2307101 w 2307101"/>
              <a:gd name="connsiteY4-10" fmla="*/ 0 h 562873"/>
              <a:gd name="connsiteX0-11" fmla="*/ 0 w 2307101"/>
              <a:gd name="connsiteY0-12" fmla="*/ 503410 h 658319"/>
              <a:gd name="connsiteX1-13" fmla="*/ 956603 w 2307101"/>
              <a:gd name="connsiteY1-14" fmla="*/ 250191 h 658319"/>
              <a:gd name="connsiteX2-15" fmla="*/ 787791 w 2307101"/>
              <a:gd name="connsiteY2-16" fmla="*/ 658154 h 658319"/>
              <a:gd name="connsiteX3-17" fmla="*/ 407963 w 2307101"/>
              <a:gd name="connsiteY3-18" fmla="*/ 193920 h 658319"/>
              <a:gd name="connsiteX4-19" fmla="*/ 2307101 w 2307101"/>
              <a:gd name="connsiteY4-20" fmla="*/ 95446 h 658319"/>
              <a:gd name="connsiteX0-21" fmla="*/ 0 w 2307101"/>
              <a:gd name="connsiteY0-22" fmla="*/ 503410 h 658854"/>
              <a:gd name="connsiteX1-23" fmla="*/ 956603 w 2307101"/>
              <a:gd name="connsiteY1-24" fmla="*/ 250191 h 658854"/>
              <a:gd name="connsiteX2-25" fmla="*/ 787791 w 2307101"/>
              <a:gd name="connsiteY2-26" fmla="*/ 658154 h 658854"/>
              <a:gd name="connsiteX3-27" fmla="*/ 407963 w 2307101"/>
              <a:gd name="connsiteY3-28" fmla="*/ 193920 h 658854"/>
              <a:gd name="connsiteX4-29" fmla="*/ 2307101 w 2307101"/>
              <a:gd name="connsiteY4-30" fmla="*/ 95446 h 658854"/>
              <a:gd name="connsiteX0-31" fmla="*/ 0 w 2307101"/>
              <a:gd name="connsiteY0-32" fmla="*/ 407964 h 619127"/>
              <a:gd name="connsiteX1-33" fmla="*/ 956603 w 2307101"/>
              <a:gd name="connsiteY1-34" fmla="*/ 154745 h 619127"/>
              <a:gd name="connsiteX2-35" fmla="*/ 731520 w 2307101"/>
              <a:gd name="connsiteY2-36" fmla="*/ 618979 h 619127"/>
              <a:gd name="connsiteX3-37" fmla="*/ 407963 w 2307101"/>
              <a:gd name="connsiteY3-38" fmla="*/ 98474 h 619127"/>
              <a:gd name="connsiteX4-39" fmla="*/ 2307101 w 2307101"/>
              <a:gd name="connsiteY4-40" fmla="*/ 0 h 619127"/>
              <a:gd name="connsiteX0-41" fmla="*/ 0 w 2307101"/>
              <a:gd name="connsiteY0-42" fmla="*/ 407964 h 619566"/>
              <a:gd name="connsiteX1-43" fmla="*/ 956603 w 2307101"/>
              <a:gd name="connsiteY1-44" fmla="*/ 154745 h 619566"/>
              <a:gd name="connsiteX2-45" fmla="*/ 731520 w 2307101"/>
              <a:gd name="connsiteY2-46" fmla="*/ 618979 h 619566"/>
              <a:gd name="connsiteX3-47" fmla="*/ 407963 w 2307101"/>
              <a:gd name="connsiteY3-48" fmla="*/ 98474 h 619566"/>
              <a:gd name="connsiteX4-49" fmla="*/ 2307101 w 2307101"/>
              <a:gd name="connsiteY4-50" fmla="*/ 0 h 619566"/>
              <a:gd name="connsiteX0-51" fmla="*/ 0 w 2307101"/>
              <a:gd name="connsiteY0-52" fmla="*/ 407964 h 619566"/>
              <a:gd name="connsiteX1-53" fmla="*/ 956603 w 2307101"/>
              <a:gd name="connsiteY1-54" fmla="*/ 154745 h 619566"/>
              <a:gd name="connsiteX2-55" fmla="*/ 731520 w 2307101"/>
              <a:gd name="connsiteY2-56" fmla="*/ 618979 h 619566"/>
              <a:gd name="connsiteX3-57" fmla="*/ 407963 w 2307101"/>
              <a:gd name="connsiteY3-58" fmla="*/ 98474 h 619566"/>
              <a:gd name="connsiteX4-59" fmla="*/ 2307101 w 2307101"/>
              <a:gd name="connsiteY4-60" fmla="*/ 0 h 619566"/>
              <a:gd name="connsiteX0-61" fmla="*/ 0 w 2307101"/>
              <a:gd name="connsiteY0-62" fmla="*/ 407964 h 619421"/>
              <a:gd name="connsiteX1-63" fmla="*/ 956603 w 2307101"/>
              <a:gd name="connsiteY1-64" fmla="*/ 154745 h 619421"/>
              <a:gd name="connsiteX2-65" fmla="*/ 731520 w 2307101"/>
              <a:gd name="connsiteY2-66" fmla="*/ 618979 h 619421"/>
              <a:gd name="connsiteX3-67" fmla="*/ 661182 w 2307101"/>
              <a:gd name="connsiteY3-68" fmla="*/ 56271 h 619421"/>
              <a:gd name="connsiteX4-69" fmla="*/ 2307101 w 2307101"/>
              <a:gd name="connsiteY4-70" fmla="*/ 0 h 619421"/>
              <a:gd name="connsiteX0-71" fmla="*/ 0 w 2307101"/>
              <a:gd name="connsiteY0-72" fmla="*/ 443588 h 655045"/>
              <a:gd name="connsiteX1-73" fmla="*/ 956603 w 2307101"/>
              <a:gd name="connsiteY1-74" fmla="*/ 190369 h 655045"/>
              <a:gd name="connsiteX2-75" fmla="*/ 731520 w 2307101"/>
              <a:gd name="connsiteY2-76" fmla="*/ 654603 h 655045"/>
              <a:gd name="connsiteX3-77" fmla="*/ 661182 w 2307101"/>
              <a:gd name="connsiteY3-78" fmla="*/ 91895 h 655045"/>
              <a:gd name="connsiteX4-79" fmla="*/ 2307101 w 2307101"/>
              <a:gd name="connsiteY4-80" fmla="*/ 35624 h 655045"/>
              <a:gd name="connsiteX0-81" fmla="*/ 0 w 2307101"/>
              <a:gd name="connsiteY0-82" fmla="*/ 443588 h 655919"/>
              <a:gd name="connsiteX1-83" fmla="*/ 956603 w 2307101"/>
              <a:gd name="connsiteY1-84" fmla="*/ 190369 h 655919"/>
              <a:gd name="connsiteX2-85" fmla="*/ 731520 w 2307101"/>
              <a:gd name="connsiteY2-86" fmla="*/ 654603 h 655919"/>
              <a:gd name="connsiteX3-87" fmla="*/ 661182 w 2307101"/>
              <a:gd name="connsiteY3-88" fmla="*/ 91895 h 655919"/>
              <a:gd name="connsiteX4-89" fmla="*/ 2307101 w 2307101"/>
              <a:gd name="connsiteY4-90" fmla="*/ 35624 h 655919"/>
              <a:gd name="connsiteX0-91" fmla="*/ 0 w 2405575"/>
              <a:gd name="connsiteY0-92" fmla="*/ 400866 h 613197"/>
              <a:gd name="connsiteX1-93" fmla="*/ 956603 w 2405575"/>
              <a:gd name="connsiteY1-94" fmla="*/ 147647 h 613197"/>
              <a:gd name="connsiteX2-95" fmla="*/ 731520 w 2405575"/>
              <a:gd name="connsiteY2-96" fmla="*/ 611881 h 613197"/>
              <a:gd name="connsiteX3-97" fmla="*/ 661182 w 2405575"/>
              <a:gd name="connsiteY3-98" fmla="*/ 49173 h 613197"/>
              <a:gd name="connsiteX4-99" fmla="*/ 2405575 w 2405575"/>
              <a:gd name="connsiteY4-100" fmla="*/ 555610 h 613197"/>
              <a:gd name="connsiteX0-101" fmla="*/ 0 w 3629465"/>
              <a:gd name="connsiteY0-102" fmla="*/ 400866 h 613197"/>
              <a:gd name="connsiteX1-103" fmla="*/ 956603 w 3629465"/>
              <a:gd name="connsiteY1-104" fmla="*/ 147647 h 613197"/>
              <a:gd name="connsiteX2-105" fmla="*/ 731520 w 3629465"/>
              <a:gd name="connsiteY2-106" fmla="*/ 611881 h 613197"/>
              <a:gd name="connsiteX3-107" fmla="*/ 661182 w 3629465"/>
              <a:gd name="connsiteY3-108" fmla="*/ 49173 h 613197"/>
              <a:gd name="connsiteX4-109" fmla="*/ 3629465 w 3629465"/>
              <a:gd name="connsiteY4-110" fmla="*/ 513407 h 613197"/>
              <a:gd name="connsiteX0-111" fmla="*/ 0 w 3629465"/>
              <a:gd name="connsiteY0-112" fmla="*/ 400866 h 613197"/>
              <a:gd name="connsiteX1-113" fmla="*/ 956603 w 3629465"/>
              <a:gd name="connsiteY1-114" fmla="*/ 147647 h 613197"/>
              <a:gd name="connsiteX2-115" fmla="*/ 731520 w 3629465"/>
              <a:gd name="connsiteY2-116" fmla="*/ 611881 h 613197"/>
              <a:gd name="connsiteX3-117" fmla="*/ 661182 w 3629465"/>
              <a:gd name="connsiteY3-118" fmla="*/ 49173 h 613197"/>
              <a:gd name="connsiteX4-119" fmla="*/ 3629465 w 3629465"/>
              <a:gd name="connsiteY4-120" fmla="*/ 513407 h 613197"/>
              <a:gd name="connsiteX0-121" fmla="*/ 0 w 3629465"/>
              <a:gd name="connsiteY0-122" fmla="*/ 400866 h 615587"/>
              <a:gd name="connsiteX1-123" fmla="*/ 956603 w 3629465"/>
              <a:gd name="connsiteY1-124" fmla="*/ 147647 h 615587"/>
              <a:gd name="connsiteX2-125" fmla="*/ 731520 w 3629465"/>
              <a:gd name="connsiteY2-126" fmla="*/ 611881 h 615587"/>
              <a:gd name="connsiteX3-127" fmla="*/ 661182 w 3629465"/>
              <a:gd name="connsiteY3-128" fmla="*/ 49173 h 615587"/>
              <a:gd name="connsiteX4-129" fmla="*/ 3629465 w 3629465"/>
              <a:gd name="connsiteY4-130" fmla="*/ 513407 h 615587"/>
              <a:gd name="connsiteX0-131" fmla="*/ 0 w 3629465"/>
              <a:gd name="connsiteY0-132" fmla="*/ 535210 h 754001"/>
              <a:gd name="connsiteX1-133" fmla="*/ 956603 w 3629465"/>
              <a:gd name="connsiteY1-134" fmla="*/ 281991 h 754001"/>
              <a:gd name="connsiteX2-135" fmla="*/ 731520 w 3629465"/>
              <a:gd name="connsiteY2-136" fmla="*/ 746225 h 754001"/>
              <a:gd name="connsiteX3-137" fmla="*/ 717452 w 3629465"/>
              <a:gd name="connsiteY3-138" fmla="*/ 637 h 754001"/>
              <a:gd name="connsiteX4-139" fmla="*/ 3629465 w 3629465"/>
              <a:gd name="connsiteY4-140" fmla="*/ 647751 h 754001"/>
              <a:gd name="connsiteX0-141" fmla="*/ 0 w 3629465"/>
              <a:gd name="connsiteY0-142" fmla="*/ 400866 h 638258"/>
              <a:gd name="connsiteX1-143" fmla="*/ 956603 w 3629465"/>
              <a:gd name="connsiteY1-144" fmla="*/ 147647 h 638258"/>
              <a:gd name="connsiteX2-145" fmla="*/ 731520 w 3629465"/>
              <a:gd name="connsiteY2-146" fmla="*/ 611881 h 638258"/>
              <a:gd name="connsiteX3-147" fmla="*/ 956602 w 3629465"/>
              <a:gd name="connsiteY3-148" fmla="*/ 260188 h 638258"/>
              <a:gd name="connsiteX4-149" fmla="*/ 3629465 w 3629465"/>
              <a:gd name="connsiteY4-150" fmla="*/ 513407 h 638258"/>
              <a:gd name="connsiteX0-151" fmla="*/ 0 w 3629465"/>
              <a:gd name="connsiteY0-152" fmla="*/ 400866 h 623592"/>
              <a:gd name="connsiteX1-153" fmla="*/ 956603 w 3629465"/>
              <a:gd name="connsiteY1-154" fmla="*/ 147647 h 623592"/>
              <a:gd name="connsiteX2-155" fmla="*/ 731520 w 3629465"/>
              <a:gd name="connsiteY2-156" fmla="*/ 611881 h 623592"/>
              <a:gd name="connsiteX3-157" fmla="*/ 956602 w 3629465"/>
              <a:gd name="connsiteY3-158" fmla="*/ 133579 h 623592"/>
              <a:gd name="connsiteX4-159" fmla="*/ 3629465 w 3629465"/>
              <a:gd name="connsiteY4-160" fmla="*/ 513407 h 623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13" name="矩形 12"/>
          <p:cNvSpPr/>
          <p:nvPr/>
        </p:nvSpPr>
        <p:spPr>
          <a:xfrm>
            <a:off x="5622090" y="2286579"/>
            <a:ext cx="6006714" cy="954107"/>
          </a:xfrm>
          <a:prstGeom prst="rect">
            <a:avLst/>
          </a:prstGeom>
        </p:spPr>
        <p:txBody>
          <a:bodyPr wrap="square">
            <a:spAutoFit/>
          </a:bodyPr>
          <a:lstStyle/>
          <a:p>
            <a:pPr algn="just"/>
            <a:r>
              <a:rPr lang="en-US" sz="2800" dirty="0" err="1">
                <a:solidFill>
                  <a:schemeClr val="accent5">
                    <a:lumMod val="50000"/>
                  </a:schemeClr>
                </a:solidFill>
                <a:latin typeface="Arial" panose="020B0604020202020204" pitchFamily="34" charset="0"/>
                <a:cs typeface="Arial" panose="020B0604020202020204" pitchFamily="34" charset="0"/>
              </a:rPr>
              <a:t>Số</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huy</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chương</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mỗi</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loại</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của</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mỗi</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nước</a:t>
            </a:r>
            <a:r>
              <a:rPr lang="en-US" sz="2800" dirty="0">
                <a:solidFill>
                  <a:schemeClr val="accent5">
                    <a:lumMod val="50000"/>
                  </a:schemeClr>
                </a:solidFill>
                <a:latin typeface="Arial" panose="020B0604020202020204" pitchFamily="34" charset="0"/>
                <a:cs typeface="Arial" panose="020B0604020202020204" pitchFamily="34" charset="0"/>
              </a:rPr>
              <a:t>.</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14" name="矩形 13"/>
          <p:cNvSpPr/>
          <p:nvPr/>
        </p:nvSpPr>
        <p:spPr>
          <a:xfrm>
            <a:off x="5407965" y="1721757"/>
            <a:ext cx="3384343" cy="738664"/>
          </a:xfrm>
          <a:prstGeom prst="rect">
            <a:avLst/>
          </a:prstGeom>
        </p:spPr>
        <p:txBody>
          <a:bodyPr wrap="square">
            <a:spAutoFit/>
          </a:bodyPr>
          <a:lstStyle/>
          <a:p>
            <a:pPr lvl="0" algn="r">
              <a:lnSpc>
                <a:spcPct val="150000"/>
              </a:lnSpc>
            </a:pP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Tiêu</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chí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thống</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kê</a:t>
            </a:r>
            <a:endParaRPr lang="zh-CN" altLang="en-US" sz="28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15" name="矩形 14"/>
          <p:cNvSpPr/>
          <p:nvPr/>
        </p:nvSpPr>
        <p:spPr>
          <a:xfrm>
            <a:off x="5946775" y="3731916"/>
            <a:ext cx="5970238" cy="954107"/>
          </a:xfrm>
          <a:prstGeom prst="rect">
            <a:avLst/>
          </a:prstGeom>
        </p:spPr>
        <p:txBody>
          <a:bodyPr wrap="square">
            <a:spAutoFit/>
          </a:bodyPr>
          <a:lstStyle/>
          <a:p>
            <a:pPr algn="just"/>
            <a:r>
              <a:rPr lang="en-US" sz="2800" dirty="0" err="1">
                <a:solidFill>
                  <a:schemeClr val="accent5">
                    <a:lumMod val="50000"/>
                  </a:schemeClr>
                </a:solidFill>
                <a:latin typeface="Arial" panose="020B0604020202020204" pitchFamily="34" charset="0"/>
                <a:cs typeface="Arial" panose="020B0604020202020204" pitchFamily="34" charset="0"/>
              </a:rPr>
              <a:t>là</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số</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huy</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chương</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được</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biểu</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diễn</a:t>
            </a:r>
            <a:r>
              <a:rPr lang="en-US" sz="2800" dirty="0">
                <a:solidFill>
                  <a:schemeClr val="accent5">
                    <a:lumMod val="50000"/>
                  </a:schemeClr>
                </a:solidFill>
                <a:latin typeface="Arial" panose="020B0604020202020204" pitchFamily="34" charset="0"/>
                <a:cs typeface="Arial" panose="020B0604020202020204" pitchFamily="34" charset="0"/>
              </a:rPr>
              <a:t> ở </a:t>
            </a:r>
            <a:r>
              <a:rPr lang="en-US" sz="2800" dirty="0" err="1">
                <a:solidFill>
                  <a:schemeClr val="accent5">
                    <a:lumMod val="50000"/>
                  </a:schemeClr>
                </a:solidFill>
                <a:latin typeface="Arial" panose="020B0604020202020204" pitchFamily="34" charset="0"/>
                <a:cs typeface="Arial" panose="020B0604020202020204" pitchFamily="34" charset="0"/>
              </a:rPr>
              <a:t>trục</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thẳng</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đứng</a:t>
            </a:r>
            <a:r>
              <a:rPr lang="en-US" sz="2800" dirty="0" smtClean="0">
                <a:solidFill>
                  <a:schemeClr val="accent5">
                    <a:lumMod val="50000"/>
                  </a:schemeClr>
                </a:solidFill>
                <a:latin typeface="Arial" panose="020B0604020202020204" pitchFamily="34" charset="0"/>
                <a:cs typeface="Arial" panose="020B0604020202020204" pitchFamily="34" charset="0"/>
              </a:rPr>
              <a:t>)</a:t>
            </a:r>
            <a:r>
              <a:rPr lang="en-US" sz="2800" dirty="0">
                <a:solidFill>
                  <a:schemeClr val="accent5">
                    <a:lumMod val="50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16" name="矩形 15"/>
          <p:cNvSpPr/>
          <p:nvPr/>
        </p:nvSpPr>
        <p:spPr>
          <a:xfrm>
            <a:off x="5029001" y="3148183"/>
            <a:ext cx="5905210" cy="738664"/>
          </a:xfrm>
          <a:prstGeom prst="rect">
            <a:avLst/>
          </a:prstGeom>
        </p:spPr>
        <p:txBody>
          <a:bodyPr wrap="square">
            <a:spAutoFit/>
          </a:bodyPr>
          <a:lstStyle/>
          <a:p>
            <a:pPr lvl="0" algn="r">
              <a:lnSpc>
                <a:spcPct val="150000"/>
              </a:lnSpc>
            </a:pP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Sô</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liệu</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thống</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kê</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theo</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tiêu</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chí</a:t>
            </a:r>
            <a:endParaRPr lang="zh-CN" altLang="en-US" sz="28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17" name="任意多边形: 形状 16"/>
          <p:cNvSpPr/>
          <p:nvPr/>
        </p:nvSpPr>
        <p:spPr>
          <a:xfrm>
            <a:off x="4312959" y="4811099"/>
            <a:ext cx="1330758"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1" fmla="*/ 0 w 2307101"/>
              <a:gd name="connsiteY0-2" fmla="*/ 407964 h 562873"/>
              <a:gd name="connsiteX1-3" fmla="*/ 956603 w 2307101"/>
              <a:gd name="connsiteY1-4" fmla="*/ 154745 h 562873"/>
              <a:gd name="connsiteX2-5" fmla="*/ 787791 w 2307101"/>
              <a:gd name="connsiteY2-6" fmla="*/ 562708 h 562873"/>
              <a:gd name="connsiteX3-7" fmla="*/ 407963 w 2307101"/>
              <a:gd name="connsiteY3-8" fmla="*/ 98474 h 562873"/>
              <a:gd name="connsiteX4-9" fmla="*/ 2307101 w 2307101"/>
              <a:gd name="connsiteY4-10" fmla="*/ 0 h 562873"/>
              <a:gd name="connsiteX0-11" fmla="*/ 0 w 2307101"/>
              <a:gd name="connsiteY0-12" fmla="*/ 503410 h 658319"/>
              <a:gd name="connsiteX1-13" fmla="*/ 956603 w 2307101"/>
              <a:gd name="connsiteY1-14" fmla="*/ 250191 h 658319"/>
              <a:gd name="connsiteX2-15" fmla="*/ 787791 w 2307101"/>
              <a:gd name="connsiteY2-16" fmla="*/ 658154 h 658319"/>
              <a:gd name="connsiteX3-17" fmla="*/ 407963 w 2307101"/>
              <a:gd name="connsiteY3-18" fmla="*/ 193920 h 658319"/>
              <a:gd name="connsiteX4-19" fmla="*/ 2307101 w 2307101"/>
              <a:gd name="connsiteY4-20" fmla="*/ 95446 h 658319"/>
              <a:gd name="connsiteX0-21" fmla="*/ 0 w 2307101"/>
              <a:gd name="connsiteY0-22" fmla="*/ 503410 h 658854"/>
              <a:gd name="connsiteX1-23" fmla="*/ 956603 w 2307101"/>
              <a:gd name="connsiteY1-24" fmla="*/ 250191 h 658854"/>
              <a:gd name="connsiteX2-25" fmla="*/ 787791 w 2307101"/>
              <a:gd name="connsiteY2-26" fmla="*/ 658154 h 658854"/>
              <a:gd name="connsiteX3-27" fmla="*/ 407963 w 2307101"/>
              <a:gd name="connsiteY3-28" fmla="*/ 193920 h 658854"/>
              <a:gd name="connsiteX4-29" fmla="*/ 2307101 w 2307101"/>
              <a:gd name="connsiteY4-30" fmla="*/ 95446 h 658854"/>
              <a:gd name="connsiteX0-31" fmla="*/ 0 w 2307101"/>
              <a:gd name="connsiteY0-32" fmla="*/ 407964 h 619127"/>
              <a:gd name="connsiteX1-33" fmla="*/ 956603 w 2307101"/>
              <a:gd name="connsiteY1-34" fmla="*/ 154745 h 619127"/>
              <a:gd name="connsiteX2-35" fmla="*/ 731520 w 2307101"/>
              <a:gd name="connsiteY2-36" fmla="*/ 618979 h 619127"/>
              <a:gd name="connsiteX3-37" fmla="*/ 407963 w 2307101"/>
              <a:gd name="connsiteY3-38" fmla="*/ 98474 h 619127"/>
              <a:gd name="connsiteX4-39" fmla="*/ 2307101 w 2307101"/>
              <a:gd name="connsiteY4-40" fmla="*/ 0 h 619127"/>
              <a:gd name="connsiteX0-41" fmla="*/ 0 w 2307101"/>
              <a:gd name="connsiteY0-42" fmla="*/ 407964 h 619566"/>
              <a:gd name="connsiteX1-43" fmla="*/ 956603 w 2307101"/>
              <a:gd name="connsiteY1-44" fmla="*/ 154745 h 619566"/>
              <a:gd name="connsiteX2-45" fmla="*/ 731520 w 2307101"/>
              <a:gd name="connsiteY2-46" fmla="*/ 618979 h 619566"/>
              <a:gd name="connsiteX3-47" fmla="*/ 407963 w 2307101"/>
              <a:gd name="connsiteY3-48" fmla="*/ 98474 h 619566"/>
              <a:gd name="connsiteX4-49" fmla="*/ 2307101 w 2307101"/>
              <a:gd name="connsiteY4-50" fmla="*/ 0 h 619566"/>
              <a:gd name="connsiteX0-51" fmla="*/ 0 w 2307101"/>
              <a:gd name="connsiteY0-52" fmla="*/ 407964 h 619566"/>
              <a:gd name="connsiteX1-53" fmla="*/ 956603 w 2307101"/>
              <a:gd name="connsiteY1-54" fmla="*/ 154745 h 619566"/>
              <a:gd name="connsiteX2-55" fmla="*/ 731520 w 2307101"/>
              <a:gd name="connsiteY2-56" fmla="*/ 618979 h 619566"/>
              <a:gd name="connsiteX3-57" fmla="*/ 407963 w 2307101"/>
              <a:gd name="connsiteY3-58" fmla="*/ 98474 h 619566"/>
              <a:gd name="connsiteX4-59" fmla="*/ 2307101 w 2307101"/>
              <a:gd name="connsiteY4-60" fmla="*/ 0 h 619566"/>
              <a:gd name="connsiteX0-61" fmla="*/ 0 w 2307101"/>
              <a:gd name="connsiteY0-62" fmla="*/ 407964 h 619421"/>
              <a:gd name="connsiteX1-63" fmla="*/ 956603 w 2307101"/>
              <a:gd name="connsiteY1-64" fmla="*/ 154745 h 619421"/>
              <a:gd name="connsiteX2-65" fmla="*/ 731520 w 2307101"/>
              <a:gd name="connsiteY2-66" fmla="*/ 618979 h 619421"/>
              <a:gd name="connsiteX3-67" fmla="*/ 661182 w 2307101"/>
              <a:gd name="connsiteY3-68" fmla="*/ 56271 h 619421"/>
              <a:gd name="connsiteX4-69" fmla="*/ 2307101 w 2307101"/>
              <a:gd name="connsiteY4-70" fmla="*/ 0 h 619421"/>
              <a:gd name="connsiteX0-71" fmla="*/ 0 w 2307101"/>
              <a:gd name="connsiteY0-72" fmla="*/ 443588 h 655045"/>
              <a:gd name="connsiteX1-73" fmla="*/ 956603 w 2307101"/>
              <a:gd name="connsiteY1-74" fmla="*/ 190369 h 655045"/>
              <a:gd name="connsiteX2-75" fmla="*/ 731520 w 2307101"/>
              <a:gd name="connsiteY2-76" fmla="*/ 654603 h 655045"/>
              <a:gd name="connsiteX3-77" fmla="*/ 661182 w 2307101"/>
              <a:gd name="connsiteY3-78" fmla="*/ 91895 h 655045"/>
              <a:gd name="connsiteX4-79" fmla="*/ 2307101 w 2307101"/>
              <a:gd name="connsiteY4-80" fmla="*/ 35624 h 655045"/>
              <a:gd name="connsiteX0-81" fmla="*/ 0 w 2307101"/>
              <a:gd name="connsiteY0-82" fmla="*/ 443588 h 655919"/>
              <a:gd name="connsiteX1-83" fmla="*/ 956603 w 2307101"/>
              <a:gd name="connsiteY1-84" fmla="*/ 190369 h 655919"/>
              <a:gd name="connsiteX2-85" fmla="*/ 731520 w 2307101"/>
              <a:gd name="connsiteY2-86" fmla="*/ 654603 h 655919"/>
              <a:gd name="connsiteX3-87" fmla="*/ 661182 w 2307101"/>
              <a:gd name="connsiteY3-88" fmla="*/ 91895 h 655919"/>
              <a:gd name="connsiteX4-89" fmla="*/ 2307101 w 2307101"/>
              <a:gd name="connsiteY4-90" fmla="*/ 35624 h 655919"/>
              <a:gd name="connsiteX0-91" fmla="*/ 0 w 2405575"/>
              <a:gd name="connsiteY0-92" fmla="*/ 400866 h 613197"/>
              <a:gd name="connsiteX1-93" fmla="*/ 956603 w 2405575"/>
              <a:gd name="connsiteY1-94" fmla="*/ 147647 h 613197"/>
              <a:gd name="connsiteX2-95" fmla="*/ 731520 w 2405575"/>
              <a:gd name="connsiteY2-96" fmla="*/ 611881 h 613197"/>
              <a:gd name="connsiteX3-97" fmla="*/ 661182 w 2405575"/>
              <a:gd name="connsiteY3-98" fmla="*/ 49173 h 613197"/>
              <a:gd name="connsiteX4-99" fmla="*/ 2405575 w 2405575"/>
              <a:gd name="connsiteY4-100" fmla="*/ 555610 h 613197"/>
              <a:gd name="connsiteX0-101" fmla="*/ 0 w 3629465"/>
              <a:gd name="connsiteY0-102" fmla="*/ 400866 h 613197"/>
              <a:gd name="connsiteX1-103" fmla="*/ 956603 w 3629465"/>
              <a:gd name="connsiteY1-104" fmla="*/ 147647 h 613197"/>
              <a:gd name="connsiteX2-105" fmla="*/ 731520 w 3629465"/>
              <a:gd name="connsiteY2-106" fmla="*/ 611881 h 613197"/>
              <a:gd name="connsiteX3-107" fmla="*/ 661182 w 3629465"/>
              <a:gd name="connsiteY3-108" fmla="*/ 49173 h 613197"/>
              <a:gd name="connsiteX4-109" fmla="*/ 3629465 w 3629465"/>
              <a:gd name="connsiteY4-110" fmla="*/ 513407 h 613197"/>
              <a:gd name="connsiteX0-111" fmla="*/ 0 w 3629465"/>
              <a:gd name="connsiteY0-112" fmla="*/ 400866 h 613197"/>
              <a:gd name="connsiteX1-113" fmla="*/ 956603 w 3629465"/>
              <a:gd name="connsiteY1-114" fmla="*/ 147647 h 613197"/>
              <a:gd name="connsiteX2-115" fmla="*/ 731520 w 3629465"/>
              <a:gd name="connsiteY2-116" fmla="*/ 611881 h 613197"/>
              <a:gd name="connsiteX3-117" fmla="*/ 661182 w 3629465"/>
              <a:gd name="connsiteY3-118" fmla="*/ 49173 h 613197"/>
              <a:gd name="connsiteX4-119" fmla="*/ 3629465 w 3629465"/>
              <a:gd name="connsiteY4-120" fmla="*/ 513407 h 613197"/>
              <a:gd name="connsiteX0-121" fmla="*/ 0 w 3629465"/>
              <a:gd name="connsiteY0-122" fmla="*/ 400866 h 615587"/>
              <a:gd name="connsiteX1-123" fmla="*/ 956603 w 3629465"/>
              <a:gd name="connsiteY1-124" fmla="*/ 147647 h 615587"/>
              <a:gd name="connsiteX2-125" fmla="*/ 731520 w 3629465"/>
              <a:gd name="connsiteY2-126" fmla="*/ 611881 h 615587"/>
              <a:gd name="connsiteX3-127" fmla="*/ 661182 w 3629465"/>
              <a:gd name="connsiteY3-128" fmla="*/ 49173 h 615587"/>
              <a:gd name="connsiteX4-129" fmla="*/ 3629465 w 3629465"/>
              <a:gd name="connsiteY4-130" fmla="*/ 513407 h 615587"/>
              <a:gd name="connsiteX0-131" fmla="*/ 0 w 3629465"/>
              <a:gd name="connsiteY0-132" fmla="*/ 535210 h 754001"/>
              <a:gd name="connsiteX1-133" fmla="*/ 956603 w 3629465"/>
              <a:gd name="connsiteY1-134" fmla="*/ 281991 h 754001"/>
              <a:gd name="connsiteX2-135" fmla="*/ 731520 w 3629465"/>
              <a:gd name="connsiteY2-136" fmla="*/ 746225 h 754001"/>
              <a:gd name="connsiteX3-137" fmla="*/ 717452 w 3629465"/>
              <a:gd name="connsiteY3-138" fmla="*/ 637 h 754001"/>
              <a:gd name="connsiteX4-139" fmla="*/ 3629465 w 3629465"/>
              <a:gd name="connsiteY4-140" fmla="*/ 647751 h 754001"/>
              <a:gd name="connsiteX0-141" fmla="*/ 0 w 3629465"/>
              <a:gd name="connsiteY0-142" fmla="*/ 400866 h 638258"/>
              <a:gd name="connsiteX1-143" fmla="*/ 956603 w 3629465"/>
              <a:gd name="connsiteY1-144" fmla="*/ 147647 h 638258"/>
              <a:gd name="connsiteX2-145" fmla="*/ 731520 w 3629465"/>
              <a:gd name="connsiteY2-146" fmla="*/ 611881 h 638258"/>
              <a:gd name="connsiteX3-147" fmla="*/ 956602 w 3629465"/>
              <a:gd name="connsiteY3-148" fmla="*/ 260188 h 638258"/>
              <a:gd name="connsiteX4-149" fmla="*/ 3629465 w 3629465"/>
              <a:gd name="connsiteY4-150" fmla="*/ 513407 h 638258"/>
              <a:gd name="connsiteX0-151" fmla="*/ 0 w 3629465"/>
              <a:gd name="connsiteY0-152" fmla="*/ 400866 h 623592"/>
              <a:gd name="connsiteX1-153" fmla="*/ 956603 w 3629465"/>
              <a:gd name="connsiteY1-154" fmla="*/ 147647 h 623592"/>
              <a:gd name="connsiteX2-155" fmla="*/ 731520 w 3629465"/>
              <a:gd name="connsiteY2-156" fmla="*/ 611881 h 623592"/>
              <a:gd name="connsiteX3-157" fmla="*/ 956602 w 3629465"/>
              <a:gd name="connsiteY3-158" fmla="*/ 133579 h 623592"/>
              <a:gd name="connsiteX4-159" fmla="*/ 3629465 w 3629465"/>
              <a:gd name="connsiteY4-160" fmla="*/ 513407 h 623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18" name="矩形 17"/>
          <p:cNvSpPr/>
          <p:nvPr/>
        </p:nvSpPr>
        <p:spPr>
          <a:xfrm>
            <a:off x="5582423" y="5253079"/>
            <a:ext cx="4575745" cy="954107"/>
          </a:xfrm>
          <a:prstGeom prst="rect">
            <a:avLst/>
          </a:prstGeom>
        </p:spPr>
        <p:txBody>
          <a:bodyPr wrap="square">
            <a:spAutoFit/>
          </a:bodyPr>
          <a:lstStyle/>
          <a:p>
            <a:r>
              <a:rPr lang="en-US" sz="2800" dirty="0" err="1">
                <a:solidFill>
                  <a:schemeClr val="accent5">
                    <a:lumMod val="50000"/>
                  </a:schemeClr>
                </a:solidFill>
                <a:latin typeface="Arial" panose="020B0604020202020204" pitchFamily="34" charset="0"/>
                <a:cs typeface="Arial" panose="020B0604020202020204" pitchFamily="34" charset="0"/>
              </a:rPr>
              <a:t>Việt</a:t>
            </a:r>
            <a:r>
              <a:rPr lang="en-US" sz="2800" dirty="0">
                <a:solidFill>
                  <a:schemeClr val="accent5">
                    <a:lumMod val="50000"/>
                  </a:schemeClr>
                </a:solidFill>
                <a:latin typeface="Arial" panose="020B0604020202020204" pitchFamily="34" charset="0"/>
                <a:cs typeface="Arial" panose="020B0604020202020204" pitchFamily="34" charset="0"/>
              </a:rPr>
              <a:t> Nam </a:t>
            </a:r>
            <a:r>
              <a:rPr lang="en-US" sz="2800" dirty="0" err="1">
                <a:solidFill>
                  <a:schemeClr val="accent5">
                    <a:lumMod val="50000"/>
                  </a:schemeClr>
                </a:solidFill>
                <a:latin typeface="Arial" panose="020B0604020202020204" pitchFamily="34" charset="0"/>
                <a:cs typeface="Arial" panose="020B0604020202020204" pitchFamily="34" charset="0"/>
              </a:rPr>
              <a:t>cột</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err="1">
                <a:solidFill>
                  <a:schemeClr val="accent5">
                    <a:lumMod val="50000"/>
                  </a:schemeClr>
                </a:solidFill>
                <a:latin typeface="Arial" panose="020B0604020202020204" pitchFamily="34" charset="0"/>
                <a:cs typeface="Arial" panose="020B0604020202020204" pitchFamily="34" charset="0"/>
              </a:rPr>
              <a:t>màu</a:t>
            </a:r>
            <a:r>
              <a:rPr lang="en-US" sz="2800">
                <a:solidFill>
                  <a:schemeClr val="accent5">
                    <a:lumMod val="50000"/>
                  </a:schemeClr>
                </a:solidFill>
                <a:latin typeface="Arial" panose="020B0604020202020204" pitchFamily="34" charset="0"/>
                <a:cs typeface="Arial" panose="020B0604020202020204" pitchFamily="34" charset="0"/>
              </a:rPr>
              <a:t> </a:t>
            </a:r>
            <a:r>
              <a:rPr lang="en-US" sz="2800" smtClean="0">
                <a:solidFill>
                  <a:schemeClr val="accent5">
                    <a:lumMod val="50000"/>
                  </a:schemeClr>
                </a:solidFill>
                <a:latin typeface="Arial" panose="020B0604020202020204" pitchFamily="34" charset="0"/>
                <a:cs typeface="Arial" panose="020B0604020202020204" pitchFamily="34" charset="0"/>
              </a:rPr>
              <a:t>đỏ.</a:t>
            </a:r>
            <a:endParaRPr lang="en-US" sz="2800" smtClean="0">
              <a:solidFill>
                <a:schemeClr val="accent5">
                  <a:lumMod val="50000"/>
                </a:schemeClr>
              </a:solidFill>
              <a:latin typeface="Arial" panose="020B0604020202020204" pitchFamily="34" charset="0"/>
              <a:cs typeface="Arial" panose="020B0604020202020204" pitchFamily="34" charset="0"/>
            </a:endParaRPr>
          </a:p>
          <a:p>
            <a:r>
              <a:rPr lang="en-US" sz="2800" smtClean="0">
                <a:solidFill>
                  <a:schemeClr val="accent5">
                    <a:lumMod val="50000"/>
                  </a:schemeClr>
                </a:solidFill>
                <a:latin typeface="Arial" panose="020B0604020202020204" pitchFamily="34" charset="0"/>
                <a:cs typeface="Arial" panose="020B0604020202020204" pitchFamily="34" charset="0"/>
              </a:rPr>
              <a:t>Thái </a:t>
            </a:r>
            <a:r>
              <a:rPr lang="en-US" sz="2800" dirty="0">
                <a:solidFill>
                  <a:schemeClr val="accent5">
                    <a:lumMod val="50000"/>
                  </a:schemeClr>
                </a:solidFill>
                <a:latin typeface="Arial" panose="020B0604020202020204" pitchFamily="34" charset="0"/>
                <a:cs typeface="Arial" panose="020B0604020202020204" pitchFamily="34" charset="0"/>
              </a:rPr>
              <a:t>Lan </a:t>
            </a:r>
            <a:r>
              <a:rPr lang="en-US" sz="2800" dirty="0" err="1">
                <a:solidFill>
                  <a:schemeClr val="accent5">
                    <a:lumMod val="50000"/>
                  </a:schemeClr>
                </a:solidFill>
                <a:latin typeface="Arial" panose="020B0604020202020204" pitchFamily="34" charset="0"/>
                <a:cs typeface="Arial" panose="020B0604020202020204" pitchFamily="34" charset="0"/>
              </a:rPr>
              <a:t>cột</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màu</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xanh</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19" name="矩形 18"/>
          <p:cNvSpPr/>
          <p:nvPr/>
        </p:nvSpPr>
        <p:spPr>
          <a:xfrm>
            <a:off x="5460392" y="4652317"/>
            <a:ext cx="3471502" cy="738664"/>
          </a:xfrm>
          <a:prstGeom prst="rect">
            <a:avLst/>
          </a:prstGeom>
        </p:spPr>
        <p:txBody>
          <a:bodyPr wrap="square">
            <a:spAutoFit/>
          </a:bodyPr>
          <a:lstStyle/>
          <a:p>
            <a:pPr lvl="0" algn="r">
              <a:lnSpc>
                <a:spcPct val="150000"/>
              </a:lnSpc>
            </a:pP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Biểu</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diễn</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thống</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kê</a:t>
            </a:r>
            <a:endParaRPr lang="zh-CN" altLang="en-US" sz="28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0" name="任意多边形: 形状 7"/>
          <p:cNvSpPr/>
          <p:nvPr/>
        </p:nvSpPr>
        <p:spPr>
          <a:xfrm>
            <a:off x="4312959" y="484401"/>
            <a:ext cx="1330758"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1" fmla="*/ 0 w 2307101"/>
              <a:gd name="connsiteY0-2" fmla="*/ 407964 h 562873"/>
              <a:gd name="connsiteX1-3" fmla="*/ 956603 w 2307101"/>
              <a:gd name="connsiteY1-4" fmla="*/ 154745 h 562873"/>
              <a:gd name="connsiteX2-5" fmla="*/ 787791 w 2307101"/>
              <a:gd name="connsiteY2-6" fmla="*/ 562708 h 562873"/>
              <a:gd name="connsiteX3-7" fmla="*/ 407963 w 2307101"/>
              <a:gd name="connsiteY3-8" fmla="*/ 98474 h 562873"/>
              <a:gd name="connsiteX4-9" fmla="*/ 2307101 w 2307101"/>
              <a:gd name="connsiteY4-10" fmla="*/ 0 h 562873"/>
              <a:gd name="connsiteX0-11" fmla="*/ 0 w 2307101"/>
              <a:gd name="connsiteY0-12" fmla="*/ 503410 h 658319"/>
              <a:gd name="connsiteX1-13" fmla="*/ 956603 w 2307101"/>
              <a:gd name="connsiteY1-14" fmla="*/ 250191 h 658319"/>
              <a:gd name="connsiteX2-15" fmla="*/ 787791 w 2307101"/>
              <a:gd name="connsiteY2-16" fmla="*/ 658154 h 658319"/>
              <a:gd name="connsiteX3-17" fmla="*/ 407963 w 2307101"/>
              <a:gd name="connsiteY3-18" fmla="*/ 193920 h 658319"/>
              <a:gd name="connsiteX4-19" fmla="*/ 2307101 w 2307101"/>
              <a:gd name="connsiteY4-20" fmla="*/ 95446 h 658319"/>
              <a:gd name="connsiteX0-21" fmla="*/ 0 w 2307101"/>
              <a:gd name="connsiteY0-22" fmla="*/ 503410 h 658854"/>
              <a:gd name="connsiteX1-23" fmla="*/ 956603 w 2307101"/>
              <a:gd name="connsiteY1-24" fmla="*/ 250191 h 658854"/>
              <a:gd name="connsiteX2-25" fmla="*/ 787791 w 2307101"/>
              <a:gd name="connsiteY2-26" fmla="*/ 658154 h 658854"/>
              <a:gd name="connsiteX3-27" fmla="*/ 407963 w 2307101"/>
              <a:gd name="connsiteY3-28" fmla="*/ 193920 h 658854"/>
              <a:gd name="connsiteX4-29" fmla="*/ 2307101 w 2307101"/>
              <a:gd name="connsiteY4-30" fmla="*/ 95446 h 658854"/>
              <a:gd name="connsiteX0-31" fmla="*/ 0 w 2307101"/>
              <a:gd name="connsiteY0-32" fmla="*/ 407964 h 619127"/>
              <a:gd name="connsiteX1-33" fmla="*/ 956603 w 2307101"/>
              <a:gd name="connsiteY1-34" fmla="*/ 154745 h 619127"/>
              <a:gd name="connsiteX2-35" fmla="*/ 731520 w 2307101"/>
              <a:gd name="connsiteY2-36" fmla="*/ 618979 h 619127"/>
              <a:gd name="connsiteX3-37" fmla="*/ 407963 w 2307101"/>
              <a:gd name="connsiteY3-38" fmla="*/ 98474 h 619127"/>
              <a:gd name="connsiteX4-39" fmla="*/ 2307101 w 2307101"/>
              <a:gd name="connsiteY4-40" fmla="*/ 0 h 619127"/>
              <a:gd name="connsiteX0-41" fmla="*/ 0 w 2307101"/>
              <a:gd name="connsiteY0-42" fmla="*/ 407964 h 619566"/>
              <a:gd name="connsiteX1-43" fmla="*/ 956603 w 2307101"/>
              <a:gd name="connsiteY1-44" fmla="*/ 154745 h 619566"/>
              <a:gd name="connsiteX2-45" fmla="*/ 731520 w 2307101"/>
              <a:gd name="connsiteY2-46" fmla="*/ 618979 h 619566"/>
              <a:gd name="connsiteX3-47" fmla="*/ 407963 w 2307101"/>
              <a:gd name="connsiteY3-48" fmla="*/ 98474 h 619566"/>
              <a:gd name="connsiteX4-49" fmla="*/ 2307101 w 2307101"/>
              <a:gd name="connsiteY4-50" fmla="*/ 0 h 619566"/>
              <a:gd name="connsiteX0-51" fmla="*/ 0 w 2307101"/>
              <a:gd name="connsiteY0-52" fmla="*/ 407964 h 619566"/>
              <a:gd name="connsiteX1-53" fmla="*/ 956603 w 2307101"/>
              <a:gd name="connsiteY1-54" fmla="*/ 154745 h 619566"/>
              <a:gd name="connsiteX2-55" fmla="*/ 731520 w 2307101"/>
              <a:gd name="connsiteY2-56" fmla="*/ 618979 h 619566"/>
              <a:gd name="connsiteX3-57" fmla="*/ 407963 w 2307101"/>
              <a:gd name="connsiteY3-58" fmla="*/ 98474 h 619566"/>
              <a:gd name="connsiteX4-59" fmla="*/ 2307101 w 2307101"/>
              <a:gd name="connsiteY4-60" fmla="*/ 0 h 619566"/>
              <a:gd name="connsiteX0-61" fmla="*/ 0 w 2307101"/>
              <a:gd name="connsiteY0-62" fmla="*/ 407964 h 619421"/>
              <a:gd name="connsiteX1-63" fmla="*/ 956603 w 2307101"/>
              <a:gd name="connsiteY1-64" fmla="*/ 154745 h 619421"/>
              <a:gd name="connsiteX2-65" fmla="*/ 731520 w 2307101"/>
              <a:gd name="connsiteY2-66" fmla="*/ 618979 h 619421"/>
              <a:gd name="connsiteX3-67" fmla="*/ 661182 w 2307101"/>
              <a:gd name="connsiteY3-68" fmla="*/ 56271 h 619421"/>
              <a:gd name="connsiteX4-69" fmla="*/ 2307101 w 2307101"/>
              <a:gd name="connsiteY4-70" fmla="*/ 0 h 619421"/>
              <a:gd name="connsiteX0-71" fmla="*/ 0 w 2307101"/>
              <a:gd name="connsiteY0-72" fmla="*/ 443588 h 655045"/>
              <a:gd name="connsiteX1-73" fmla="*/ 956603 w 2307101"/>
              <a:gd name="connsiteY1-74" fmla="*/ 190369 h 655045"/>
              <a:gd name="connsiteX2-75" fmla="*/ 731520 w 2307101"/>
              <a:gd name="connsiteY2-76" fmla="*/ 654603 h 655045"/>
              <a:gd name="connsiteX3-77" fmla="*/ 661182 w 2307101"/>
              <a:gd name="connsiteY3-78" fmla="*/ 91895 h 655045"/>
              <a:gd name="connsiteX4-79" fmla="*/ 2307101 w 2307101"/>
              <a:gd name="connsiteY4-80" fmla="*/ 35624 h 655045"/>
              <a:gd name="connsiteX0-81" fmla="*/ 0 w 2307101"/>
              <a:gd name="connsiteY0-82" fmla="*/ 443588 h 655919"/>
              <a:gd name="connsiteX1-83" fmla="*/ 956603 w 2307101"/>
              <a:gd name="connsiteY1-84" fmla="*/ 190369 h 655919"/>
              <a:gd name="connsiteX2-85" fmla="*/ 731520 w 2307101"/>
              <a:gd name="connsiteY2-86" fmla="*/ 654603 h 655919"/>
              <a:gd name="connsiteX3-87" fmla="*/ 661182 w 2307101"/>
              <a:gd name="connsiteY3-88" fmla="*/ 91895 h 655919"/>
              <a:gd name="connsiteX4-89" fmla="*/ 2307101 w 2307101"/>
              <a:gd name="connsiteY4-90" fmla="*/ 35624 h 655919"/>
              <a:gd name="connsiteX0-91" fmla="*/ 0 w 2405575"/>
              <a:gd name="connsiteY0-92" fmla="*/ 400866 h 613197"/>
              <a:gd name="connsiteX1-93" fmla="*/ 956603 w 2405575"/>
              <a:gd name="connsiteY1-94" fmla="*/ 147647 h 613197"/>
              <a:gd name="connsiteX2-95" fmla="*/ 731520 w 2405575"/>
              <a:gd name="connsiteY2-96" fmla="*/ 611881 h 613197"/>
              <a:gd name="connsiteX3-97" fmla="*/ 661182 w 2405575"/>
              <a:gd name="connsiteY3-98" fmla="*/ 49173 h 613197"/>
              <a:gd name="connsiteX4-99" fmla="*/ 2405575 w 2405575"/>
              <a:gd name="connsiteY4-100" fmla="*/ 555610 h 613197"/>
              <a:gd name="connsiteX0-101" fmla="*/ 0 w 3629465"/>
              <a:gd name="connsiteY0-102" fmla="*/ 400866 h 613197"/>
              <a:gd name="connsiteX1-103" fmla="*/ 956603 w 3629465"/>
              <a:gd name="connsiteY1-104" fmla="*/ 147647 h 613197"/>
              <a:gd name="connsiteX2-105" fmla="*/ 731520 w 3629465"/>
              <a:gd name="connsiteY2-106" fmla="*/ 611881 h 613197"/>
              <a:gd name="connsiteX3-107" fmla="*/ 661182 w 3629465"/>
              <a:gd name="connsiteY3-108" fmla="*/ 49173 h 613197"/>
              <a:gd name="connsiteX4-109" fmla="*/ 3629465 w 3629465"/>
              <a:gd name="connsiteY4-110" fmla="*/ 513407 h 613197"/>
              <a:gd name="connsiteX0-111" fmla="*/ 0 w 3629465"/>
              <a:gd name="connsiteY0-112" fmla="*/ 400866 h 613197"/>
              <a:gd name="connsiteX1-113" fmla="*/ 956603 w 3629465"/>
              <a:gd name="connsiteY1-114" fmla="*/ 147647 h 613197"/>
              <a:gd name="connsiteX2-115" fmla="*/ 731520 w 3629465"/>
              <a:gd name="connsiteY2-116" fmla="*/ 611881 h 613197"/>
              <a:gd name="connsiteX3-117" fmla="*/ 661182 w 3629465"/>
              <a:gd name="connsiteY3-118" fmla="*/ 49173 h 613197"/>
              <a:gd name="connsiteX4-119" fmla="*/ 3629465 w 3629465"/>
              <a:gd name="connsiteY4-120" fmla="*/ 513407 h 613197"/>
              <a:gd name="connsiteX0-121" fmla="*/ 0 w 3629465"/>
              <a:gd name="connsiteY0-122" fmla="*/ 400866 h 615587"/>
              <a:gd name="connsiteX1-123" fmla="*/ 956603 w 3629465"/>
              <a:gd name="connsiteY1-124" fmla="*/ 147647 h 615587"/>
              <a:gd name="connsiteX2-125" fmla="*/ 731520 w 3629465"/>
              <a:gd name="connsiteY2-126" fmla="*/ 611881 h 615587"/>
              <a:gd name="connsiteX3-127" fmla="*/ 661182 w 3629465"/>
              <a:gd name="connsiteY3-128" fmla="*/ 49173 h 615587"/>
              <a:gd name="connsiteX4-129" fmla="*/ 3629465 w 3629465"/>
              <a:gd name="connsiteY4-130" fmla="*/ 513407 h 615587"/>
              <a:gd name="connsiteX0-131" fmla="*/ 0 w 3629465"/>
              <a:gd name="connsiteY0-132" fmla="*/ 535210 h 754001"/>
              <a:gd name="connsiteX1-133" fmla="*/ 956603 w 3629465"/>
              <a:gd name="connsiteY1-134" fmla="*/ 281991 h 754001"/>
              <a:gd name="connsiteX2-135" fmla="*/ 731520 w 3629465"/>
              <a:gd name="connsiteY2-136" fmla="*/ 746225 h 754001"/>
              <a:gd name="connsiteX3-137" fmla="*/ 717452 w 3629465"/>
              <a:gd name="connsiteY3-138" fmla="*/ 637 h 754001"/>
              <a:gd name="connsiteX4-139" fmla="*/ 3629465 w 3629465"/>
              <a:gd name="connsiteY4-140" fmla="*/ 647751 h 754001"/>
              <a:gd name="connsiteX0-141" fmla="*/ 0 w 3629465"/>
              <a:gd name="connsiteY0-142" fmla="*/ 400866 h 638258"/>
              <a:gd name="connsiteX1-143" fmla="*/ 956603 w 3629465"/>
              <a:gd name="connsiteY1-144" fmla="*/ 147647 h 638258"/>
              <a:gd name="connsiteX2-145" fmla="*/ 731520 w 3629465"/>
              <a:gd name="connsiteY2-146" fmla="*/ 611881 h 638258"/>
              <a:gd name="connsiteX3-147" fmla="*/ 956602 w 3629465"/>
              <a:gd name="connsiteY3-148" fmla="*/ 260188 h 638258"/>
              <a:gd name="connsiteX4-149" fmla="*/ 3629465 w 3629465"/>
              <a:gd name="connsiteY4-150" fmla="*/ 513407 h 638258"/>
              <a:gd name="connsiteX0-151" fmla="*/ 0 w 3629465"/>
              <a:gd name="connsiteY0-152" fmla="*/ 400866 h 623592"/>
              <a:gd name="connsiteX1-153" fmla="*/ 956603 w 3629465"/>
              <a:gd name="connsiteY1-154" fmla="*/ 147647 h 623592"/>
              <a:gd name="connsiteX2-155" fmla="*/ 731520 w 3629465"/>
              <a:gd name="connsiteY2-156" fmla="*/ 611881 h 623592"/>
              <a:gd name="connsiteX3-157" fmla="*/ 956602 w 3629465"/>
              <a:gd name="connsiteY3-158" fmla="*/ 133579 h 623592"/>
              <a:gd name="connsiteX4-159" fmla="*/ 3629465 w 3629465"/>
              <a:gd name="connsiteY4-160" fmla="*/ 513407 h 623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1" name="矩形 12"/>
          <p:cNvSpPr/>
          <p:nvPr/>
        </p:nvSpPr>
        <p:spPr>
          <a:xfrm>
            <a:off x="5471575" y="849291"/>
            <a:ext cx="6720425" cy="954107"/>
          </a:xfrm>
          <a:prstGeom prst="rect">
            <a:avLst/>
          </a:prstGeom>
        </p:spPr>
        <p:txBody>
          <a:bodyPr wrap="square">
            <a:spAutoFit/>
          </a:bodyPr>
          <a:lstStyle/>
          <a:p>
            <a:pPr algn="just"/>
            <a:r>
              <a:rPr lang="en-US" sz="2800" dirty="0" err="1">
                <a:solidFill>
                  <a:schemeClr val="accent5">
                    <a:lumMod val="50000"/>
                  </a:schemeClr>
                </a:solidFill>
                <a:latin typeface="Arial" panose="020B0604020202020204" pitchFamily="34" charset="0"/>
                <a:cs typeface="Arial" panose="020B0604020202020204" pitchFamily="34" charset="0"/>
              </a:rPr>
              <a:t>Là</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các</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loại</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huy</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chương</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vàng</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bạc</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đồng</a:t>
            </a:r>
            <a:endParaRPr lang="en-US" sz="2800" dirty="0" smtClean="0">
              <a:solidFill>
                <a:schemeClr val="accent5">
                  <a:lumMod val="50000"/>
                </a:schemeClr>
              </a:solidFill>
              <a:latin typeface="Arial" panose="020B0604020202020204" pitchFamily="34" charset="0"/>
              <a:cs typeface="Arial" panose="020B0604020202020204" pitchFamily="34" charset="0"/>
            </a:endParaRPr>
          </a:p>
          <a:p>
            <a:pPr algn="just"/>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được</a:t>
            </a:r>
            <a:r>
              <a:rPr lang="en-US" sz="2800" dirty="0" smtClean="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biểu</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diễn</a:t>
            </a:r>
            <a:r>
              <a:rPr lang="en-US" sz="2800" dirty="0">
                <a:solidFill>
                  <a:schemeClr val="accent5">
                    <a:lumMod val="50000"/>
                  </a:schemeClr>
                </a:solidFill>
                <a:latin typeface="Arial" panose="020B0604020202020204" pitchFamily="34" charset="0"/>
                <a:cs typeface="Arial" panose="020B0604020202020204" pitchFamily="34" charset="0"/>
              </a:rPr>
              <a:t> ở </a:t>
            </a:r>
            <a:r>
              <a:rPr lang="en-US" sz="2800" dirty="0" err="1">
                <a:solidFill>
                  <a:schemeClr val="accent5">
                    <a:lumMod val="50000"/>
                  </a:schemeClr>
                </a:solidFill>
                <a:latin typeface="Arial" panose="020B0604020202020204" pitchFamily="34" charset="0"/>
                <a:cs typeface="Arial" panose="020B0604020202020204" pitchFamily="34" charset="0"/>
              </a:rPr>
              <a:t>trục</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a:solidFill>
                  <a:schemeClr val="accent5">
                    <a:lumMod val="50000"/>
                  </a:schemeClr>
                </a:solidFill>
                <a:latin typeface="Arial" panose="020B0604020202020204" pitchFamily="34" charset="0"/>
                <a:cs typeface="Arial" panose="020B0604020202020204" pitchFamily="34" charset="0"/>
              </a:rPr>
              <a:t>nằm</a:t>
            </a:r>
            <a:r>
              <a:rPr lang="en-US" sz="2800" dirty="0">
                <a:solidFill>
                  <a:schemeClr val="accent5">
                    <a:lumMod val="50000"/>
                  </a:schemeClr>
                </a:solidFill>
                <a:latin typeface="Arial" panose="020B0604020202020204" pitchFamily="34" charset="0"/>
                <a:cs typeface="Arial" panose="020B0604020202020204" pitchFamily="34" charset="0"/>
              </a:rPr>
              <a:t> </a:t>
            </a:r>
            <a:r>
              <a:rPr lang="en-US" sz="2800" dirty="0" err="1" smtClean="0">
                <a:solidFill>
                  <a:schemeClr val="accent5">
                    <a:lumMod val="50000"/>
                  </a:schemeClr>
                </a:solidFill>
                <a:latin typeface="Arial" panose="020B0604020202020204" pitchFamily="34" charset="0"/>
                <a:cs typeface="Arial" panose="020B0604020202020204" pitchFamily="34" charset="0"/>
              </a:rPr>
              <a:t>ngang</a:t>
            </a:r>
            <a:r>
              <a:rPr lang="en-US" sz="2800" dirty="0" smtClean="0">
                <a:solidFill>
                  <a:schemeClr val="accent5">
                    <a:lumMod val="50000"/>
                  </a:schemeClr>
                </a:solidFill>
                <a:latin typeface="Arial" panose="020B0604020202020204" pitchFamily="34" charset="0"/>
                <a:cs typeface="Arial" panose="020B0604020202020204" pitchFamily="34" charset="0"/>
              </a:rPr>
              <a:t>).</a:t>
            </a:r>
            <a:endParaRPr lang="zh-CN" altLang="en-US" sz="2800" dirty="0">
              <a:solidFill>
                <a:schemeClr val="accent5">
                  <a:lumMod val="50000"/>
                </a:schemeClr>
              </a:solidFill>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2" name="矩形 13"/>
          <p:cNvSpPr/>
          <p:nvPr/>
        </p:nvSpPr>
        <p:spPr>
          <a:xfrm>
            <a:off x="4445192" y="295772"/>
            <a:ext cx="4588153" cy="738664"/>
          </a:xfrm>
          <a:prstGeom prst="rect">
            <a:avLst/>
          </a:prstGeom>
        </p:spPr>
        <p:txBody>
          <a:bodyPr wrap="square">
            <a:spAutoFit/>
          </a:bodyPr>
          <a:lstStyle/>
          <a:p>
            <a:pPr lvl="0" algn="r">
              <a:lnSpc>
                <a:spcPct val="150000"/>
              </a:lnSpc>
            </a:pP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Đối</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tượng</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thống</a:t>
            </a:r>
            <a:r>
              <a:rPr lang="en-US" altLang="zh-CN" sz="2800" b="1"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 </a:t>
            </a:r>
            <a:r>
              <a:rPr lang="en-US" altLang="zh-CN" sz="2800" b="1" dirty="0" err="1"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kê</a:t>
            </a:r>
            <a:endParaRPr lang="zh-CN" altLang="en-US" sz="2800" b="1"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24673" r="17857"/>
          <a:stretch>
            <a:fillRect/>
          </a:stretch>
        </p:blipFill>
        <p:spPr>
          <a:xfrm>
            <a:off x="10191366" y="266578"/>
            <a:ext cx="1752984" cy="1473610"/>
          </a:xfrm>
          <a:prstGeom prst="rect">
            <a:avLst/>
          </a:prstGeom>
        </p:spPr>
      </p:pic>
      <p:pic>
        <p:nvPicPr>
          <p:cNvPr id="5" name="图片 4"/>
          <p:cNvPicPr>
            <a:picLocks noChangeAspect="1"/>
          </p:cNvPicPr>
          <p:nvPr/>
        </p:nvPicPr>
        <p:blipFill>
          <a:blip r:embed="rId2"/>
          <a:stretch>
            <a:fillRect/>
          </a:stretch>
        </p:blipFill>
        <p:spPr>
          <a:xfrm>
            <a:off x="4845992" y="1571593"/>
            <a:ext cx="2604071" cy="1295719"/>
          </a:xfrm>
          <a:prstGeom prst="rect">
            <a:avLst/>
          </a:prstGeom>
        </p:spPr>
      </p:pic>
      <p:pic>
        <p:nvPicPr>
          <p:cNvPr id="6" name="图片 5"/>
          <p:cNvPicPr>
            <a:picLocks noChangeAspect="1"/>
          </p:cNvPicPr>
          <p:nvPr/>
        </p:nvPicPr>
        <p:blipFill>
          <a:blip r:embed="rId3"/>
          <a:stretch>
            <a:fillRect/>
          </a:stretch>
        </p:blipFill>
        <p:spPr>
          <a:xfrm>
            <a:off x="4667644" y="3756636"/>
            <a:ext cx="2756504" cy="1117875"/>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8438382" y="4304859"/>
            <a:ext cx="3505968" cy="2324672"/>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pic>
        <p:nvPicPr>
          <p:cNvPr id="21" name="图片 20"/>
          <p:cNvPicPr>
            <a:picLocks noChangeAspect="1"/>
          </p:cNvPicPr>
          <p:nvPr/>
        </p:nvPicPr>
        <p:blipFill>
          <a:blip r:embed="rId8"/>
          <a:stretch>
            <a:fillRect/>
          </a:stretch>
        </p:blipFill>
        <p:spPr>
          <a:xfrm>
            <a:off x="4160344" y="2219102"/>
            <a:ext cx="990229" cy="822266"/>
          </a:xfrm>
          <a:prstGeom prst="rect">
            <a:avLst/>
          </a:prstGeom>
        </p:spPr>
      </p:pic>
      <p:sp>
        <p:nvSpPr>
          <p:cNvPr id="22" name="文本框 21"/>
          <p:cNvSpPr txBox="1"/>
          <p:nvPr/>
        </p:nvSpPr>
        <p:spPr>
          <a:xfrm>
            <a:off x="5155878" y="1706905"/>
            <a:ext cx="1830141" cy="707886"/>
          </a:xfrm>
          <a:prstGeom prst="rect">
            <a:avLst/>
          </a:prstGeom>
          <a:noFill/>
        </p:spPr>
        <p:txBody>
          <a:bodyPr wrap="square" rtlCol="0">
            <a:spAutoFit/>
          </a:bodyPr>
          <a:lstStyle/>
          <a:p>
            <a:pPr algn="ctr"/>
            <a:r>
              <a:rPr lang="en-US" altLang="zh-CN" sz="40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2.2</a:t>
            </a:r>
            <a:endParaRPr lang="en-US" altLang="zh-CN" sz="40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
        <p:nvSpPr>
          <p:cNvPr id="2" name="文本框 1"/>
          <p:cNvSpPr txBox="1"/>
          <p:nvPr/>
        </p:nvSpPr>
        <p:spPr>
          <a:xfrm>
            <a:off x="3914758" y="2840900"/>
            <a:ext cx="5071926" cy="1077218"/>
          </a:xfrm>
          <a:prstGeom prst="rect">
            <a:avLst/>
          </a:prstGeom>
          <a:noFill/>
        </p:spPr>
        <p:txBody>
          <a:bodyPr wrap="square" rtlCol="0">
            <a:spAutoFit/>
          </a:bodyPr>
          <a:lstStyle/>
          <a:p>
            <a:r>
              <a:rPr lang="en-US" altLang="zh-CN" sz="3200" dirty="0" smtClean="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rPr>
              <a:t>PHÂN TÍCH DỮ LIỆU TỪ BIỂU ĐỒ CỘT KÉP</a:t>
            </a:r>
            <a:endParaRPr lang="zh-CN" altLang="en-US" sz="3200" dirty="0">
              <a:latin typeface="Arial" panose="020B0604020202020204" pitchFamily="34" charset="0"/>
              <a:ea typeface="汉仪夏日体W" panose="00020600040101010101" pitchFamily="18" charset="-122"/>
              <a:cs typeface="Arial" panose="020B0604020202020204" pitchFamily="34" charset="0"/>
              <a:sym typeface="HYXiaRiTiW"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tags/tag1.xml><?xml version="1.0" encoding="utf-8"?>
<p:tagLst xmlns:p="http://schemas.openxmlformats.org/presentationml/2006/main">
  <p:tag name="ISPRING_PRESENTATION_TITLE" val="小蜜蜂手绘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4192</Words>
  <Application>WPS Presentation</Application>
  <PresentationFormat>Custom</PresentationFormat>
  <Paragraphs>325</Paragraphs>
  <Slides>23</Slides>
  <Notes>17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汉仪夏日体W</vt:lpstr>
      <vt:lpstr>HYXiaRiTiW</vt:lpstr>
      <vt:lpstr>Tahoma</vt:lpstr>
      <vt:lpstr>Times New Roman</vt:lpstr>
      <vt:lpstr>Microsoft YaHei</vt:lpstr>
      <vt:lpstr>Arial Unicode MS</vt:lpstr>
      <vt:lpstr>等线 Light</vt:lpstr>
      <vt:lpstr>等线</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HOẠT ĐỘNG NHÓM  TRÒ CHƠI TÌM KHO BÁU:  - Mỗi dãy là một nhóm. - Mỗi nhóm lần lượt thảo luận giải mật mã trong     mỗi giương để tìm kho báu. - Đội nào giải sai nhường quyền cho đội khác. - Đội nào được nhiều kho báu nhất sẽ giành chiến thắng.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312</cp:revision>
  <dcterms:created xsi:type="dcterms:W3CDTF">2017-07-29T07:01:00Z</dcterms:created>
  <dcterms:modified xsi:type="dcterms:W3CDTF">2023-02-12T14:57:12Z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376124F0459247C49F6A06E7AE6E2C17</vt:lpwstr>
  </property>
  <property fmtid="{D5CDD505-2E9C-101B-9397-08002B2CF9AE}" pid="3" name="KSOProductBuildVer">
    <vt:lpwstr>2057-11.2.0.11440</vt:lpwstr>
  </property>
</Properties>
</file>