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78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5" r:id="rId13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CC0099"/>
    <a:srgbClr val="15142A"/>
    <a:srgbClr val="FAED3B"/>
    <a:srgbClr val="70AD47"/>
    <a:srgbClr val="A7FDFF"/>
    <a:srgbClr val="3CDFE6"/>
    <a:srgbClr val="0C0D0E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59" d="100"/>
          <a:sy n="59" d="100"/>
        </p:scale>
        <p:origin x="129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anose="02010600030101010101" pitchFamily="2" charset="-122"/>
              </a:defRPr>
            </a:lvl9pPr>
          </a:lstStyle>
          <a:p>
            <a:fld id="{20D2708E-B361-4D65-AC90-E19AB6391D80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</a:fld>
            <a:endParaRPr lang="en-US" dirty="0"/>
          </a:p>
        </p:txBody>
      </p:sp>
      <p:pic>
        <p:nvPicPr>
          <p:cNvPr id="7" name="Picture 6" descr="Logo, company name&#10;&#10;Description automatically generated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6.wdp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Relationship Id="rId3" Type="http://schemas.openxmlformats.org/officeDocument/2006/relationships/image" Target="../media/image4.png"/><Relationship Id="rId2" Type="http://schemas.microsoft.com/office/2007/relationships/hdphoto" Target="../media/image6.wdp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332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15805" y="1580505"/>
            <a:ext cx="7489190" cy="2707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smtClean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</a:t>
            </a:r>
            <a:r>
              <a:rPr lang="vi-VN" altLang="en-US" sz="2400" b="1" smtClean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smtClean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smtClean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 b="1" smtClean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smtClean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Tiết </a:t>
            </a:r>
            <a:r>
              <a:rPr lang="vi-VN" altLang="en-US" sz="3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5</a:t>
            </a:r>
            <a:r>
              <a:rPr lang="vi-VN" altLang="en-US" sz="3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1:</a:t>
            </a:r>
            <a:endParaRPr lang="en-US" altLang="en-US" sz="3200" b="1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§</a:t>
            </a:r>
            <a:r>
              <a:rPr lang="en-US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1: THU THẬP, TỔ CHỨC, BIỂU DIỄN, </a:t>
            </a:r>
            <a:endParaRPr lang="en-US" alt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PHÂN TÍCH VÀ XỬ LÝ DỮ LIỆU</a:t>
            </a:r>
            <a:r>
              <a:rPr lang="vi-VN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(tt)</a:t>
            </a:r>
            <a:endParaRPr lang="en-US" alt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9323" t="7012" r="8375" b="3760"/>
          <a:stretch>
            <a:fillRect/>
          </a:stretch>
        </p:blipFill>
        <p:spPr>
          <a:xfrm>
            <a:off x="379987" y="239534"/>
            <a:ext cx="1027821" cy="1035299"/>
          </a:xfrm>
          <a:prstGeom prst="ellipse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05058" y="3561062"/>
            <a:ext cx="4067175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vi-VN" altLang="en-US" sz="2800" b="1" smtClean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 Thị Thanh Chà</a:t>
            </a:r>
            <a:endParaRPr lang="en-US" sz="2800" b="1" smtClean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Tự nhiên</a:t>
            </a:r>
            <a:endParaRPr lang="en-US" sz="2800" b="1" dirty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8494" y="616470"/>
            <a:ext cx="53025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smtClean="0">
                <a:ln w="38100">
                  <a:noFill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en-US" sz="3000" b="1" dirty="0">
              <a:ln w="38100">
                <a:noFill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393023" y="564387"/>
            <a:ext cx="9939006" cy="1003156"/>
          </a:xfrm>
          <a:prstGeom prst="roundRect">
            <a:avLst/>
          </a:prstGeom>
          <a:solidFill>
            <a:srgbClr val="F9D1A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Dựa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ra.</a:t>
            </a:r>
            <a:endParaRPr lang="vi-VN" sz="2400" b="1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5842" y="120579"/>
            <a:ext cx="414362" cy="626357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-133598" y="1866721"/>
            <a:ext cx="4348401" cy="110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2730" y="3084744"/>
            <a:ext cx="11869270" cy="2267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Hai ở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6E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thước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ê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lphaLcParenR"/>
            </a:pP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endParaRPr lang="en-US" sz="2400" b="1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lphaLcParenR"/>
            </a:pP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b="1" dirty="0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25227" y="318715"/>
            <a:ext cx="1427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8705" y="1178401"/>
            <a:ext cx="1148775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 </a:t>
            </a:r>
            <a:r>
              <a:rPr lang="vi-VN" sz="24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Đối tượng thống kê 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vi-VN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Dụng cụ học tập của 10 học sinh tổ Hai ở lớp 6E gồm bút, thước thẳng, compa và ê ke.</a:t>
            </a:r>
            <a:endParaRPr lang="vi-VN" sz="2400" dirty="0">
              <a:solidFill>
                <a:srgbClr val="1F4E7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24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Tiêu chí thống kê</a:t>
            </a: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vi-VN" sz="24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 lượng dụng cụ học tập tương ứng.</a:t>
            </a:r>
            <a:endParaRPr lang="vi-VN" sz="2400" dirty="0">
              <a:solidFill>
                <a:srgbClr val="1F4E7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vi-VN" sz="2400" dirty="0">
              <a:solidFill>
                <a:srgbClr val="1F4E7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08705" y="2869531"/>
            <a:ext cx="1071260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tranh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diễn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dữ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lang="en-US" sz="24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lang="en-US" sz="2400" dirty="0" smtClean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400" dirty="0">
              <a:solidFill>
                <a:srgbClr val="1F4E7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0968" y="3808329"/>
            <a:ext cx="9839078" cy="2575726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allAtOnce"/>
      <p:bldP spid="3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/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37995" y="1652725"/>
            <a:ext cx="730131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HS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đọc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toán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lớp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</a:t>
            </a:r>
            <a:endParaRPr kumimoji="0" lang="vi-V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7" name="image27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524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65425" y="2785301"/>
            <a:ext cx="1069765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2/ SGK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8,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4, 5, 6/SGK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9.</a:t>
            </a:r>
            <a:endParaRPr kumimoji="0" lang="vi-V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GV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khích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đồ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internet,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đọc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mô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tả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kết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quả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27.png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3520464" y="2850007"/>
            <a:ext cx="368014" cy="344575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61056" y="958142"/>
            <a:ext cx="3343096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(SGK-T4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vi-VN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723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192467" y="5132090"/>
          <a:ext cx="9736782" cy="132318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43239"/>
                <a:gridCol w="760899"/>
                <a:gridCol w="760899"/>
                <a:gridCol w="760899"/>
                <a:gridCol w="760899"/>
                <a:gridCol w="760899"/>
                <a:gridCol w="760899"/>
                <a:gridCol w="760899"/>
                <a:gridCol w="760899"/>
                <a:gridCol w="760899"/>
                <a:gridCol w="845452"/>
              </a:tblGrid>
              <a:tr h="2655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Điểm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</a:tr>
              <a:tr h="8324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sinh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DFE6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333636" y="4455135"/>
            <a:ext cx="3881694" cy="52322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a) Ta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3974" y="2593830"/>
            <a:ext cx="11284051" cy="157889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6D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liệt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9, 8, 10, 6, 6, 4, 3, 7, 9, 6, 5, 5, 8, 8, 7, 7, 5, 7, 8, 6,</a:t>
            </a:r>
            <a:endParaRPr lang="en-US" sz="2800" dirty="0" smtClean="0"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7, 7, 9, 5, 6, 8, 5, 5, 9, 9, 6, 7, 5, 7, 6, 6, 3, 5, 7, 9</a:t>
            </a:r>
            <a:endParaRPr lang="vi-VN" sz="2800" dirty="0"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</a:endParaRPr>
          </a:p>
        </p:txBody>
      </p:sp>
      <p:sp>
        <p:nvSpPr>
          <p:cNvPr id="17" name="Rectangle: Rounded Corners 19"/>
          <p:cNvSpPr/>
          <p:nvPr/>
        </p:nvSpPr>
        <p:spPr>
          <a:xfrm>
            <a:off x="26106" y="12761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 dirty="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1056" y="1791979"/>
            <a:ext cx="3464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liệt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4590822" y="0"/>
            <a:ext cx="7431314" cy="2424271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xử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 animBg="1"/>
      <p:bldP spid="4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 rot="5400000">
            <a:off x="8536725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3532" y="318502"/>
            <a:ext cx="3848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sz="2800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8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sz="28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endParaRPr lang="vi-VN" sz="2800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4258" y="973384"/>
            <a:ext cx="2720617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66047" y="1637568"/>
            <a:ext cx="1393374" cy="840573"/>
            <a:chOff x="6705600" y="4703884"/>
            <a:chExt cx="838200" cy="553916"/>
          </a:xfrm>
        </p:grpSpPr>
        <p:sp>
          <p:nvSpPr>
            <p:cNvPr id="9" name="Flowchart: Alternate Process 8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2</a:t>
              </a:r>
              <a:endParaRPr lang="vi-VN" sz="2800" b="1" i="1" dirty="0"/>
            </a:p>
          </p:txBody>
        </p:sp>
        <p:pic>
          <p:nvPicPr>
            <p:cNvPr id="10" name="Picture 11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318229" y="2867377"/>
          <a:ext cx="8409485" cy="1177048"/>
        </p:xfrm>
        <a:graphic>
          <a:graphicData uri="http://schemas.openxmlformats.org/drawingml/2006/table">
            <a:tbl>
              <a:tblPr bandRow="1">
                <a:tableStyleId>{ED083AE6-46FA-4A59-8FB0-9F97EB10719F}</a:tableStyleId>
              </a:tblPr>
              <a:tblGrid>
                <a:gridCol w="2383438"/>
                <a:gridCol w="1034321"/>
                <a:gridCol w="1094282"/>
                <a:gridCol w="1244184"/>
                <a:gridCol w="1264161"/>
                <a:gridCol w="1389099"/>
              </a:tblGrid>
              <a:tr h="5885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Điểm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5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phẩm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36598" y="4276649"/>
            <a:ext cx="40237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Đối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tượng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8705" y="4899102"/>
            <a:ext cx="36732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iêu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1131" y="4300524"/>
            <a:ext cx="6021200" cy="5457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 smtClean="0">
                <a:solidFill>
                  <a:srgbClr val="1F4F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 smtClean="0">
                <a:solidFill>
                  <a:srgbClr val="1F4F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1F4F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dirty="0" smtClean="0">
                <a:solidFill>
                  <a:srgbClr val="1F4F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1F4F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rgbClr val="1F4F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1; 2; 3; 4; 5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dirty="0" smtClean="0">
                <a:solidFill>
                  <a:srgbClr val="1F4F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2800" dirty="0">
              <a:solidFill>
                <a:srgbClr val="1F4F7B"/>
              </a:solidFill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26850" y="4884112"/>
            <a:ext cx="5958682" cy="5457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800" dirty="0" err="1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800" dirty="0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với </a:t>
            </a:r>
            <a:r>
              <a:rPr lang="en-US" sz="2800" dirty="0" err="1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dirty="0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dirty="0" smtClean="0">
                <a:solidFill>
                  <a:srgbClr val="0053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solidFill>
                <a:srgbClr val="005392"/>
              </a:solidFill>
              <a:latin typeface="Arial" panose="020B0604020202020204" pitchFamily="34" charset="0"/>
              <a:ea typeface="Times New Roman" panose="02020603050405020304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92335" y="1684053"/>
            <a:ext cx="8925435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1; 2; 3; 4; 5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94155" y="5595649"/>
            <a:ext cx="102130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dirty="0"/>
          </a:p>
        </p:txBody>
      </p:sp>
      <p:sp>
        <p:nvSpPr>
          <p:cNvPr id="16" name="Rectangle 2"/>
          <p:cNvSpPr/>
          <p:nvPr/>
        </p:nvSpPr>
        <p:spPr>
          <a:xfrm>
            <a:off x="196960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  <p:bldP spid="13" grpId="0"/>
      <p:bldP spid="14" grpId="0"/>
      <p:bldP spid="15" grpId="0"/>
      <p:bldP spid="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657077" y="263136"/>
            <a:ext cx="299953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49428" y="816096"/>
            <a:ext cx="1393374" cy="840573"/>
            <a:chOff x="6705600" y="4703884"/>
            <a:chExt cx="838200" cy="553916"/>
          </a:xfrm>
        </p:grpSpPr>
        <p:sp>
          <p:nvSpPr>
            <p:cNvPr id="25" name="Flowchart: Alternate Process 24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3</a:t>
              </a:r>
              <a:endParaRPr lang="vi-VN" sz="2800" b="1" i="1" dirty="0"/>
            </a:p>
          </p:txBody>
        </p:sp>
        <p:pic>
          <p:nvPicPr>
            <p:cNvPr id="26" name="Picture 11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6956113" y="1889009"/>
            <a:ext cx="4943881" cy="4779543"/>
            <a:chOff x="7015397" y="2047497"/>
            <a:chExt cx="4002373" cy="4164412"/>
          </a:xfrm>
        </p:grpSpPr>
        <p:pic>
          <p:nvPicPr>
            <p:cNvPr id="28" name="image35.png"/>
            <p:cNvPicPr/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>
            <a:xfrm>
              <a:off x="7015397" y="2047497"/>
              <a:ext cx="4002373" cy="3933580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8274570" y="5750244"/>
              <a:ext cx="1124262" cy="46166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1</a:t>
              </a:r>
              <a:endParaRPr lang="vi-VN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727429" y="5078184"/>
              <a:ext cx="1124262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10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tấn</a:t>
              </a:r>
              <a:endParaRPr lang="vi-VN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9728617" y="5104151"/>
              <a:ext cx="91440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tấn</a:t>
              </a:r>
              <a:endParaRPr lang="vi-VN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61035" y="2014105"/>
            <a:ext cx="605437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Đối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tượng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thống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kê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18998" y="3556911"/>
            <a:ext cx="36732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iêu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8430" y="5158831"/>
            <a:ext cx="61773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- Số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 smtClean="0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được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ở ….</a:t>
            </a:r>
            <a:endParaRPr lang="vi-VN" sz="2800" dirty="0"/>
          </a:p>
        </p:txBody>
      </p:sp>
      <p:sp>
        <p:nvSpPr>
          <p:cNvPr id="27" name="Rectangle 26"/>
          <p:cNvSpPr/>
          <p:nvPr/>
        </p:nvSpPr>
        <p:spPr>
          <a:xfrm>
            <a:off x="649428" y="4157031"/>
            <a:ext cx="60659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táo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cột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2)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427814" y="5568474"/>
            <a:ext cx="36808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8696379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3502" y="934903"/>
            <a:ext cx="8734268" cy="95410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táo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2020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27" grpId="0"/>
      <p:bldP spid="38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0433" y="4580097"/>
            <a:ext cx="59504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?3.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siêu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8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táo</a:t>
            </a:r>
            <a:r>
              <a:rPr lang="en-US" sz="2800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vi-VN" sz="2800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555346" y="1970469"/>
            <a:ext cx="5122231" cy="4500278"/>
            <a:chOff x="7015397" y="2047497"/>
            <a:chExt cx="4002373" cy="4164412"/>
          </a:xfrm>
        </p:grpSpPr>
        <p:pic>
          <p:nvPicPr>
            <p:cNvPr id="12" name="image35.png"/>
            <p:cNvPicPr/>
            <p:nvPr/>
          </p:nvPicPr>
          <p:blipFill>
            <a:blip r:embed="rId1">
              <a:extLst>
                <a:ext uri="{BEBA8EAE-BF5A-486C-A8C5-ECC9F3942E4B}">
                  <a14:imgProps xmlns:a14="http://schemas.microsoft.com/office/drawing/2010/main">
                    <a14:imgLayer r:embed="rId2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>
            <a:xfrm>
              <a:off x="7015397" y="2047497"/>
              <a:ext cx="4002373" cy="393358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8274570" y="5750244"/>
              <a:ext cx="1124262" cy="46166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1</a:t>
              </a:r>
              <a:endParaRPr lang="vi-VN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727429" y="5078184"/>
              <a:ext cx="1124262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10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tấn</a:t>
              </a:r>
              <a:endParaRPr lang="vi-VN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728617" y="5104151"/>
              <a:ext cx="91440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tấn</a:t>
              </a:r>
              <a:endParaRPr lang="vi-VN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657077" y="263136"/>
            <a:ext cx="299953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49428" y="816096"/>
            <a:ext cx="1393374" cy="840573"/>
            <a:chOff x="6705600" y="4703884"/>
            <a:chExt cx="838200" cy="553916"/>
          </a:xfrm>
        </p:grpSpPr>
        <p:sp>
          <p:nvSpPr>
            <p:cNvPr id="20" name="Flowchart: Alternate Process 19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3</a:t>
              </a:r>
              <a:endParaRPr lang="vi-VN" sz="2800" b="1" i="1" dirty="0"/>
            </a:p>
          </p:txBody>
        </p:sp>
        <p:pic>
          <p:nvPicPr>
            <p:cNvPr id="21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47035" y="1851474"/>
            <a:ext cx="57510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?1.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 biểu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7036" y="3036010"/>
            <a:ext cx="57510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?2.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2020 hệ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95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táo </a:t>
            </a:r>
            <a:r>
              <a:rPr lang="en-US" sz="2800" dirty="0" err="1">
                <a:solidFill>
                  <a:srgbClr val="1C7A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lang="en-US" sz="2800" dirty="0" err="1">
                <a:solidFill>
                  <a:srgbClr val="218F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9605663" y="80720"/>
            <a:ext cx="1722238" cy="2052276"/>
            <a:chOff x="9369551" y="4362449"/>
            <a:chExt cx="2219733" cy="2372153"/>
          </a:xfrm>
        </p:grpSpPr>
        <p:pic>
          <p:nvPicPr>
            <p:cNvPr id="23" name="Picture 22" descr="Background pattern&#10;&#10;Description automatically generated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349" r="20345" b="-4"/>
            <a:stretch>
              <a:fillRect/>
            </a:stretch>
          </p:blipFill>
          <p:spPr>
            <a:xfrm>
              <a:off x="9369551" y="4362449"/>
              <a:ext cx="2219733" cy="2372153"/>
            </a:xfrm>
            <a:custGeom>
              <a:avLst/>
              <a:gdLst/>
              <a:ahLst/>
              <a:cxnLst/>
              <a:rect l="l" t="t" r="r" b="b"/>
              <a:pathLst>
                <a:path w="2590737" h="2926956">
                  <a:moveTo>
                    <a:pt x="1463478" y="0"/>
                  </a:moveTo>
                  <a:cubicBezTo>
                    <a:pt x="1867606" y="0"/>
                    <a:pt x="2233476" y="163805"/>
                    <a:pt x="2498313" y="428643"/>
                  </a:cubicBezTo>
                  <a:lnTo>
                    <a:pt x="2501029" y="431631"/>
                  </a:lnTo>
                  <a:lnTo>
                    <a:pt x="2445696" y="582811"/>
                  </a:lnTo>
                  <a:cubicBezTo>
                    <a:pt x="2374039" y="813196"/>
                    <a:pt x="2335437" y="1058145"/>
                    <a:pt x="2335437" y="1312109"/>
                  </a:cubicBezTo>
                  <a:cubicBezTo>
                    <a:pt x="2335437" y="1650728"/>
                    <a:pt x="2404063" y="1973319"/>
                    <a:pt x="2528166" y="2266732"/>
                  </a:cubicBezTo>
                  <a:lnTo>
                    <a:pt x="2590737" y="2396622"/>
                  </a:lnTo>
                  <a:lnTo>
                    <a:pt x="2498313" y="2498313"/>
                  </a:lnTo>
                  <a:cubicBezTo>
                    <a:pt x="2233476" y="2763151"/>
                    <a:pt x="1867606" y="2926956"/>
                    <a:pt x="1463478" y="2926956"/>
                  </a:cubicBezTo>
                  <a:cubicBezTo>
                    <a:pt x="655221" y="2926956"/>
                    <a:pt x="0" y="2271735"/>
                    <a:pt x="0" y="1463478"/>
                  </a:cubicBezTo>
                  <a:cubicBezTo>
                    <a:pt x="0" y="655221"/>
                    <a:pt x="655221" y="0"/>
                    <a:pt x="1463478" y="0"/>
                  </a:cubicBezTo>
                  <a:close/>
                </a:path>
              </a:pathLst>
            </a:cu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34058" y="4526213"/>
              <a:ext cx="1690719" cy="1591575"/>
            </a:xfrm>
            <a:prstGeom prst="rect">
              <a:avLst/>
            </a:prstGeom>
          </p:spPr>
        </p:pic>
      </p:grpSp>
      <p:sp>
        <p:nvSpPr>
          <p:cNvPr id="25" name="Rectangle 24"/>
          <p:cNvSpPr/>
          <p:nvPr/>
        </p:nvSpPr>
        <p:spPr>
          <a:xfrm>
            <a:off x="6738931" y="1049364"/>
            <a:ext cx="2557931" cy="461665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sz="24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 </a:t>
            </a:r>
            <a:r>
              <a:rPr lang="en-US" sz="24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vi-VN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8696379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685471" y="1642416"/>
          <a:ext cx="6447044" cy="14721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29877"/>
                <a:gridCol w="989351"/>
                <a:gridCol w="1034321"/>
                <a:gridCol w="1079292"/>
                <a:gridCol w="1214203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Tháng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Khối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lượng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tấn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6719" y="5155563"/>
            <a:ext cx="932690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?3.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bình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tháng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siêu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tấn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táo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vi-V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95 : 4 = 23,75 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tấn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6719" y="844761"/>
            <a:ext cx="3921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?1. Ta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bảng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6719" y="3442584"/>
            <a:ext cx="10406226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Kết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luận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tháng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đầu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hệ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siêu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thị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bán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95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tấn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táo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 + 40 + 25 + 20 = 95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tấn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70325" y="437759"/>
            <a:ext cx="12773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lời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 rot="5400000">
            <a:off x="8464155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/>
          <p:nvPr/>
        </p:nvSpPr>
        <p:spPr>
          <a:xfrm>
            <a:off x="124390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608" y="645082"/>
            <a:ext cx="10909277" cy="595795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1"/>
            <a:ext cx="1223493" cy="708338"/>
            <a:chOff x="6705600" y="4703884"/>
            <a:chExt cx="838200" cy="553916"/>
          </a:xfrm>
        </p:grpSpPr>
        <p:sp>
          <p:nvSpPr>
            <p:cNvPr id="14" name="Flowchart: Alternate Process 13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4</a:t>
              </a:r>
              <a:endParaRPr lang="vi-VN" sz="2800" b="1" i="1" dirty="0"/>
            </a:p>
          </p:txBody>
        </p:sp>
        <p:pic>
          <p:nvPicPr>
            <p:cNvPr id="15" name="Picture 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5429057" y="897080"/>
            <a:ext cx="44558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tựơng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29057" y="1504149"/>
            <a:ext cx="4122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29057" y="2111218"/>
            <a:ext cx="60791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 ở vị trí nào? </a:t>
            </a:r>
            <a:endParaRPr lang="vi-VN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29057" y="3099580"/>
            <a:ext cx="6258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Nước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đông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nước nào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ít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2019?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 rot="5400000">
            <a:off x="8696379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01006" y="22051"/>
            <a:ext cx="10625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Biểu đồ cột Hình 2 thống kê dân số của một quốc gia năm 2019.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46228" y="205463"/>
            <a:ext cx="1393374" cy="840573"/>
            <a:chOff x="6705600" y="4703884"/>
            <a:chExt cx="838200" cy="553916"/>
          </a:xfrm>
        </p:grpSpPr>
        <p:sp>
          <p:nvSpPr>
            <p:cNvPr id="14" name="Flowchart: Alternate Process 13"/>
            <p:cNvSpPr/>
            <p:nvPr/>
          </p:nvSpPr>
          <p:spPr>
            <a:xfrm>
              <a:off x="6705600" y="4770566"/>
              <a:ext cx="838200" cy="449134"/>
            </a:xfrm>
            <a:prstGeom prst="flowChartAlternateProcess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800" b="1" i="1" dirty="0"/>
                <a:t>4</a:t>
              </a:r>
              <a:endParaRPr lang="vi-VN" sz="2800" b="1" i="1" dirty="0"/>
            </a:p>
          </p:txBody>
        </p:sp>
        <p:pic>
          <p:nvPicPr>
            <p:cNvPr id="15" name="Picture 11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4703884"/>
              <a:ext cx="451224" cy="5539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478971" y="1178943"/>
            <a:ext cx="108313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quốc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Nam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Hàn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Quốc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Australia,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Malayxia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trục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ngang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vi-VN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5526" y="2300358"/>
            <a:ext cx="7117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8971" y="2990886"/>
            <a:ext cx="9600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tiêu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trục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đứng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/>
          </a:p>
        </p:txBody>
      </p:sp>
      <p:sp>
        <p:nvSpPr>
          <p:cNvPr id="4" name="Rectangle 3"/>
          <p:cNvSpPr/>
          <p:nvPr/>
        </p:nvSpPr>
        <p:spPr>
          <a:xfrm>
            <a:off x="478971" y="3681414"/>
            <a:ext cx="84618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- Nước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đông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8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kỳ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Nước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ở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Australia</a:t>
            </a:r>
            <a:endParaRPr lang="vi-VN" sz="2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 rot="5400000">
            <a:off x="8449641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2"/>
          <p:cNvSpPr/>
          <p:nvPr/>
        </p:nvSpPr>
        <p:spPr>
          <a:xfrm>
            <a:off x="124390" y="99607"/>
            <a:ext cx="12067610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846538" y="1798979"/>
          <a:ext cx="6332042" cy="2453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6021"/>
                <a:gridCol w="3166021"/>
              </a:tblGrid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Loại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uống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người chọn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 cam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dứa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 </a:t>
                      </a:r>
                      <a:r>
                        <a:rPr lang="en-US" sz="2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chanh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0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 dưa hấu</a:t>
                      </a:r>
                      <a:endParaRPr lang="vi-VN" sz="280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vi-VN" sz="2800" dirty="0">
                        <a:effectLst/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816277" y="488038"/>
            <a:ext cx="406052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Ví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 (SGK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7)</a:t>
            </a:r>
            <a:endParaRPr kumimoji="0" lang="vi-VN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54813" y="4458613"/>
            <a:ext cx="709766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00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sz="300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Tổng </a:t>
            </a:r>
            <a:r>
              <a:rPr lang="en-US" sz="3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tham</a:t>
            </a: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gia</a:t>
            </a: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nghị</a:t>
            </a: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vi-VN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12 </a:t>
            </a: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+ 8 + 11 + 8 = 39 (</a:t>
            </a:r>
            <a:r>
              <a:rPr lang="en-US" sz="3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3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vi-VN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54813" y="1112465"/>
            <a:ext cx="23585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Ta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bảng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4503" y="5595650"/>
            <a:ext cx="773961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Vì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báo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kí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chưa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endParaRPr lang="vi-VN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 rot="5400000">
            <a:off x="8493183" y="3172932"/>
            <a:ext cx="6476820" cy="514421"/>
          </a:xfrm>
          <a:prstGeom prst="roundRect">
            <a:avLst/>
          </a:prstGeom>
          <a:solidFill>
            <a:srgbClr val="28AE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vi-VN" sz="2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/>
          <p:nvPr/>
        </p:nvSpPr>
        <p:spPr>
          <a:xfrm>
            <a:off x="124390" y="99607"/>
            <a:ext cx="12067610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MH_TYPE" val="#NeiR#"/>
  <p:tag name="MH_NUMBER" val="4"/>
  <p:tag name="MH_CATEGORY" val="#BingLLB#"/>
  <p:tag name="MH_LAYOUT" val="SubTitle"/>
  <p:tag name="MH" val="20170702101744"/>
  <p:tag name="MH_LIBRARY" val="GRAPHI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0</TotalTime>
  <Words>3625</Words>
  <Application>WPS Presentation</Application>
  <PresentationFormat>Widescreen</PresentationFormat>
  <Paragraphs>277</Paragraphs>
  <Slides>12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Times New Roman</vt:lpstr>
      <vt:lpstr>Calibri</vt:lpstr>
      <vt:lpstr>Arial Narrow</vt:lpstr>
      <vt:lpstr>Tahoma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43</cp:revision>
  <dcterms:created xsi:type="dcterms:W3CDTF">2021-06-07T13:44:00Z</dcterms:created>
  <dcterms:modified xsi:type="dcterms:W3CDTF">2023-02-12T13:06:50Z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B69B329564B54899AAEF2313C219AB41</vt:lpwstr>
  </property>
  <property fmtid="{D5CDD505-2E9C-101B-9397-08002B2CF9AE}" pid="4" name="KSOProductBuildVer">
    <vt:lpwstr>2057-11.2.0.11440</vt:lpwstr>
  </property>
</Properties>
</file>