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85" r:id="rId6"/>
    <p:sldId id="284" r:id="rId7"/>
    <p:sldId id="258" r:id="rId8"/>
    <p:sldId id="265" r:id="rId9"/>
    <p:sldId id="286" r:id="rId10"/>
    <p:sldId id="257" r:id="rId11"/>
    <p:sldId id="270" r:id="rId12"/>
    <p:sldId id="287" r:id="rId13"/>
    <p:sldId id="288" r:id="rId14"/>
    <p:sldId id="289" r:id="rId15"/>
    <p:sldId id="290" r:id="rId16"/>
    <p:sldId id="291" r:id="rId17"/>
    <p:sldId id="298" r:id="rId18"/>
    <p:sldId id="292" r:id="rId19"/>
    <p:sldId id="294" r:id="rId20"/>
    <p:sldId id="271" r:id="rId21"/>
    <p:sldId id="279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15142A"/>
    <a:srgbClr val="FAED3B"/>
    <a:srgbClr val="70AD47"/>
    <a:srgbClr val="A7FDFF"/>
    <a:srgbClr val="3CDFE6"/>
    <a:srgbClr val="0C0D0E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62" d="100"/>
          <a:sy n="62" d="100"/>
        </p:scale>
        <p:origin x="125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3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06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2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3.sv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png"/><Relationship Id="rId11" Type="http://schemas.openxmlformats.org/officeDocument/2006/relationships/image" Target="../media/image34.wmf"/><Relationship Id="rId5" Type="http://schemas.openxmlformats.org/officeDocument/2006/relationships/image" Target="../media/image3.svg"/><Relationship Id="rId10" Type="http://schemas.openxmlformats.org/officeDocument/2006/relationships/oleObject" Target="../embeddings/oleObject24.bin"/><Relationship Id="rId4" Type="http://schemas.openxmlformats.org/officeDocument/2006/relationships/image" Target="../media/image1.png"/><Relationship Id="rId9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3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57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63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5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58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8.wmf"/><Relationship Id="rId4" Type="http://schemas.openxmlformats.org/officeDocument/2006/relationships/image" Target="../media/image71.png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7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76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9.png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11.gif"/><Relationship Id="rId10" Type="http://schemas.openxmlformats.org/officeDocument/2006/relationships/image" Target="../media/image6.wmf"/><Relationship Id="rId4" Type="http://schemas.openxmlformats.org/officeDocument/2006/relationships/image" Target="../media/image8.gi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0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3.sv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png"/><Relationship Id="rId11" Type="http://schemas.openxmlformats.org/officeDocument/2006/relationships/image" Target="../media/image29.wmf"/><Relationship Id="rId5" Type="http://schemas.openxmlformats.org/officeDocument/2006/relationships/image" Target="../media/image3.svg"/><Relationship Id="rId10" Type="http://schemas.openxmlformats.org/officeDocument/2006/relationships/oleObject" Target="../embeddings/oleObject20.bin"/><Relationship Id="rId4" Type="http://schemas.openxmlformats.org/officeDocument/2006/relationships/image" Target="../media/image1.png"/><Relationship Id="rId9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9470"/>
            <a:ext cx="12192000" cy="2832652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 hệ giữa phép chia và phép khai phương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viên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 ĐÀO THỊ THU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229945" y="4729694"/>
            <a:ext cx="2141810" cy="2141810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273960" y="391539"/>
            <a:ext cx="1370797" cy="1370797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29320" y="1065610"/>
            <a:ext cx="1154139" cy="1154139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PHÒNG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GD&amp;ĐT LONG BIÊN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LONG BIÊN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513173" y="1938858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Đ9-C1-T7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859807" y="3596695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0" y="1050675"/>
            <a:ext cx="34181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33/SGK/Tr19</a:t>
            </a:r>
            <a:endParaRPr lang="en-US" sz="2800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703598" y="4379285"/>
            <a:ext cx="1488402" cy="14884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70729" y="620708"/>
            <a:ext cx="6401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 2: GIẢI PHƯƠNG TRÌNH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811864"/>
              </p:ext>
            </p:extLst>
          </p:nvPr>
        </p:nvGraphicFramePr>
        <p:xfrm>
          <a:off x="207963" y="1573895"/>
          <a:ext cx="497046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282680" imgH="279360" progId="Equation.DSMT4">
                  <p:embed/>
                </p:oleObj>
              </mc:Choice>
              <mc:Fallback>
                <p:oleObj name="Equation" r:id="rId8" imgW="128268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3" y="1573895"/>
                        <a:ext cx="4970462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814467"/>
              </p:ext>
            </p:extLst>
          </p:nvPr>
        </p:nvGraphicFramePr>
        <p:xfrm>
          <a:off x="107950" y="2655888"/>
          <a:ext cx="5122863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320480" imgH="279360" progId="Equation.DSMT4">
                  <p:embed/>
                </p:oleObj>
              </mc:Choice>
              <mc:Fallback>
                <p:oleObj name="Equation" r:id="rId10" imgW="1320480" imgH="279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2655888"/>
                        <a:ext cx="5122863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0" y="3763732"/>
            <a:ext cx="8384345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 hoạt động cá nhân</a:t>
            </a:r>
          </a:p>
          <a:p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 thi đua lên bảng trình bày, nhận xét chéo.</a:t>
            </a:r>
          </a:p>
          <a:p>
            <a:endParaRPr lang="en-US" i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14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954266" y="54868"/>
            <a:ext cx="3418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</a:rPr>
              <a:t>Bài 32/SGK/Tr19</a:t>
            </a:r>
            <a:endParaRPr lang="en-US" sz="3200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57200" y="35052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09600" y="30480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3900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548822"/>
              </p:ext>
            </p:extLst>
          </p:nvPr>
        </p:nvGraphicFramePr>
        <p:xfrm>
          <a:off x="2092279" y="2295848"/>
          <a:ext cx="2444750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4" imgW="876240" imgH="507960" progId="Equation.DSMT4">
                  <p:embed/>
                </p:oleObj>
              </mc:Choice>
              <mc:Fallback>
                <p:oleObj name="Equation" r:id="rId4" imgW="87624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279" y="2295848"/>
                        <a:ext cx="2444750" cy="141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516127"/>
              </p:ext>
            </p:extLst>
          </p:nvPr>
        </p:nvGraphicFramePr>
        <p:xfrm>
          <a:off x="1177879" y="1567404"/>
          <a:ext cx="335915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6" imgW="1104840" imgH="253800" progId="Equation.DSMT4">
                  <p:embed/>
                </p:oleObj>
              </mc:Choice>
              <mc:Fallback>
                <p:oleObj name="Equation" r:id="rId6" imgW="11048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879" y="1567404"/>
                        <a:ext cx="335915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727630"/>
              </p:ext>
            </p:extLst>
          </p:nvPr>
        </p:nvGraphicFramePr>
        <p:xfrm>
          <a:off x="250825" y="785470"/>
          <a:ext cx="36036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8" imgW="1282680" imgH="279360" progId="Equation.DSMT4">
                  <p:embed/>
                </p:oleObj>
              </mc:Choice>
              <mc:Fallback>
                <p:oleObj name="Equation" r:id="rId8" imgW="12826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785470"/>
                        <a:ext cx="360362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4265D029-EAAE-4BF3-92E1-E00183F963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599406"/>
              </p:ext>
            </p:extLst>
          </p:nvPr>
        </p:nvGraphicFramePr>
        <p:xfrm>
          <a:off x="2144666" y="3789363"/>
          <a:ext cx="2392363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10" imgW="876240" imgH="495000" progId="Equation.DSMT4">
                  <p:embed/>
                </p:oleObj>
              </mc:Choice>
              <mc:Fallback>
                <p:oleObj name="Equation" r:id="rId10" imgW="876240" imgH="495000" progId="Equation.DSMT4">
                  <p:embed/>
                  <p:pic>
                    <p:nvPicPr>
                      <p:cNvPr id="1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666" y="3789363"/>
                        <a:ext cx="2392363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4">
            <a:extLst>
              <a:ext uri="{FF2B5EF4-FFF2-40B4-BE49-F238E27FC236}">
                <a16:creationId xmlns:a16="http://schemas.microsoft.com/office/drawing/2014/main" id="{D83C5BCC-E482-470A-A131-A08193913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179245"/>
              </p:ext>
            </p:extLst>
          </p:nvPr>
        </p:nvGraphicFramePr>
        <p:xfrm>
          <a:off x="5829656" y="901074"/>
          <a:ext cx="2335212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12" imgW="850680" imgH="253800" progId="Equation.DSMT4">
                  <p:embed/>
                </p:oleObj>
              </mc:Choice>
              <mc:Fallback>
                <p:oleObj name="Equation" r:id="rId12" imgW="850680" imgH="253800" progId="Equation.DSMT4">
                  <p:embed/>
                  <p:pic>
                    <p:nvPicPr>
                      <p:cNvPr id="2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56" y="901074"/>
                        <a:ext cx="2335212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43F3D2C7-0AF4-4B91-BEAD-C9F9007C3C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518042"/>
              </p:ext>
            </p:extLst>
          </p:nvPr>
        </p:nvGraphicFramePr>
        <p:xfrm>
          <a:off x="5829656" y="1738058"/>
          <a:ext cx="17748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14" imgW="622080" imgH="190440" progId="Equation.DSMT4">
                  <p:embed/>
                </p:oleObj>
              </mc:Choice>
              <mc:Fallback>
                <p:oleObj name="Equation" r:id="rId14" imgW="622080" imgH="190440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56" y="1738058"/>
                        <a:ext cx="17748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2A58823-3DB8-4FD4-8D5A-33EEBFB87694}"/>
              </a:ext>
            </a:extLst>
          </p:cNvPr>
          <p:cNvCxnSpPr/>
          <p:nvPr/>
        </p:nvCxnSpPr>
        <p:spPr>
          <a:xfrm>
            <a:off x="5612524" y="1177582"/>
            <a:ext cx="0" cy="377279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AB9C831-A5DF-4589-A9EF-FFC9377C7768}"/>
              </a:ext>
            </a:extLst>
          </p:cNvPr>
          <p:cNvSpPr txBox="1"/>
          <p:nvPr/>
        </p:nvSpPr>
        <p:spPr>
          <a:xfrm>
            <a:off x="5612524" y="2481447"/>
            <a:ext cx="81434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phương trình có tập nghiệm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F8B4733-EA42-4981-9186-D5F91DF49F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184613"/>
              </p:ext>
            </p:extLst>
          </p:nvPr>
        </p:nvGraphicFramePr>
        <p:xfrm>
          <a:off x="6295103" y="3040178"/>
          <a:ext cx="155892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6" imgW="545760" imgH="266400" progId="Equation.DSMT4">
                  <p:embed/>
                </p:oleObj>
              </mc:Choice>
              <mc:Fallback>
                <p:oleObj name="Equation" r:id="rId16" imgW="545760" imgH="2664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5103" y="3040178"/>
                        <a:ext cx="1558925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014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716525" y="662798"/>
            <a:ext cx="34181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33/SGK/Tr19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57200" y="35052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09600" y="30480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3900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381000" y="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6000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680407"/>
              </p:ext>
            </p:extLst>
          </p:nvPr>
        </p:nvGraphicFramePr>
        <p:xfrm>
          <a:off x="1664905" y="2057399"/>
          <a:ext cx="366553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4" imgW="1143000" imgH="253800" progId="Equation.DSMT4">
                  <p:embed/>
                </p:oleObj>
              </mc:Choice>
              <mc:Fallback>
                <p:oleObj name="Equation" r:id="rId4" imgW="1143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4905" y="2057399"/>
                        <a:ext cx="3665538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850393"/>
              </p:ext>
            </p:extLst>
          </p:nvPr>
        </p:nvGraphicFramePr>
        <p:xfrm>
          <a:off x="2565018" y="2784475"/>
          <a:ext cx="2841625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6" imgW="927000" imgH="520560" progId="Equation.DSMT4">
                  <p:embed/>
                </p:oleObj>
              </mc:Choice>
              <mc:Fallback>
                <p:oleObj name="Equation" r:id="rId6" imgW="92700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018" y="2784475"/>
                        <a:ext cx="2841625" cy="159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721846"/>
              </p:ext>
            </p:extLst>
          </p:nvPr>
        </p:nvGraphicFramePr>
        <p:xfrm>
          <a:off x="187249" y="1228724"/>
          <a:ext cx="44767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8" imgW="1371600" imgH="253800" progId="Equation.DSMT4">
                  <p:embed/>
                </p:oleObj>
              </mc:Choice>
              <mc:Fallback>
                <p:oleObj name="Equation" r:id="rId8" imgW="1371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49" y="1228724"/>
                        <a:ext cx="447675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15639B66-469D-4FA9-900E-49C27955EE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869589"/>
              </p:ext>
            </p:extLst>
          </p:nvPr>
        </p:nvGraphicFramePr>
        <p:xfrm>
          <a:off x="2607881" y="4321175"/>
          <a:ext cx="2874962" cy="157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10" imgW="927000" imgH="507960" progId="Equation.DSMT4">
                  <p:embed/>
                </p:oleObj>
              </mc:Choice>
              <mc:Fallback>
                <p:oleObj name="Equation" r:id="rId10" imgW="927000" imgH="507960" progId="Equation.DSMT4">
                  <p:embed/>
                  <p:pic>
                    <p:nvPicPr>
                      <p:cNvPr id="1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881" y="4321175"/>
                        <a:ext cx="2874962" cy="157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6">
            <a:extLst>
              <a:ext uri="{FF2B5EF4-FFF2-40B4-BE49-F238E27FC236}">
                <a16:creationId xmlns:a16="http://schemas.microsoft.com/office/drawing/2014/main" id="{44491536-AB6F-4B93-8937-82D5D287F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382602"/>
              </p:ext>
            </p:extLst>
          </p:nvPr>
        </p:nvGraphicFramePr>
        <p:xfrm>
          <a:off x="6773784" y="1090447"/>
          <a:ext cx="256698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12" imgW="838080" imgH="253800" progId="Equation.DSMT4">
                  <p:embed/>
                </p:oleObj>
              </mc:Choice>
              <mc:Fallback>
                <p:oleObj name="Equation" r:id="rId12" imgW="838080" imgH="253800" progId="Equation.DSMT4">
                  <p:embed/>
                  <p:pic>
                    <p:nvPicPr>
                      <p:cNvPr id="2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784" y="1090447"/>
                        <a:ext cx="256698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0654D82-F5ED-4DE4-AB1D-860586BCB2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441396"/>
              </p:ext>
            </p:extLst>
          </p:nvPr>
        </p:nvGraphicFramePr>
        <p:xfrm>
          <a:off x="6572196" y="1813582"/>
          <a:ext cx="24495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14" imgW="698400" imgH="228600" progId="Equation.DSMT4">
                  <p:embed/>
                </p:oleObj>
              </mc:Choice>
              <mc:Fallback>
                <p:oleObj name="Equation" r:id="rId14" imgW="698400" imgH="228600" progId="Equation.DSMT4">
                  <p:embed/>
                  <p:pic>
                    <p:nvPicPr>
                      <p:cNvPr id="2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196" y="1813582"/>
                        <a:ext cx="24495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58D2D1C-1F07-4B1E-A9F6-D12BF8F790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924073"/>
              </p:ext>
            </p:extLst>
          </p:nvPr>
        </p:nvGraphicFramePr>
        <p:xfrm>
          <a:off x="6808099" y="2564606"/>
          <a:ext cx="485775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16" imgW="1523880" imgH="279360" progId="Equation.DSMT4">
                  <p:embed/>
                </p:oleObj>
              </mc:Choice>
              <mc:Fallback>
                <p:oleObj name="Equation" r:id="rId16" imgW="1523880" imgH="279360" progId="Equation.DSMT4">
                  <p:embed/>
                  <p:pic>
                    <p:nvPicPr>
                      <p:cNvPr id="2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8099" y="2564606"/>
                        <a:ext cx="4857750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10B23F6-ED05-47E3-BF2B-D3D2242C35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405865"/>
              </p:ext>
            </p:extLst>
          </p:nvPr>
        </p:nvGraphicFramePr>
        <p:xfrm>
          <a:off x="7029122" y="4321969"/>
          <a:ext cx="21478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8" imgW="799920" imgH="368280" progId="Equation.DSMT4">
                  <p:embed/>
                </p:oleObj>
              </mc:Choice>
              <mc:Fallback>
                <p:oleObj name="Equation" r:id="rId18" imgW="799920" imgH="368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9122" y="4321969"/>
                        <a:ext cx="21478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B6FC4C38-B74E-4B26-A11E-79ED64E7DE68}"/>
              </a:ext>
            </a:extLst>
          </p:cNvPr>
          <p:cNvSpPr/>
          <p:nvPr/>
        </p:nvSpPr>
        <p:spPr>
          <a:xfrm>
            <a:off x="6472153" y="3634913"/>
            <a:ext cx="64902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phương trình có tập nghiệm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A650CE-21DA-4279-82AF-71BA891EBE6F}"/>
              </a:ext>
            </a:extLst>
          </p:cNvPr>
          <p:cNvCxnSpPr/>
          <p:nvPr/>
        </p:nvCxnSpPr>
        <p:spPr>
          <a:xfrm>
            <a:off x="6096000" y="1228724"/>
            <a:ext cx="0" cy="52509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14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5753435" y="5867687"/>
            <a:ext cx="83843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i="1">
              <a:solidFill>
                <a:srgbClr val="7030A0"/>
              </a:solidFill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3399910" y="740667"/>
            <a:ext cx="76424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 3: RÚT GỌN BIỂU THỨC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57200" y="35052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09600" y="30480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3900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pic>
        <p:nvPicPr>
          <p:cNvPr id="23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078" y="547716"/>
            <a:ext cx="3258005" cy="290553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252700" y="4780915"/>
            <a:ext cx="93484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nhóm 10 phút</a:t>
            </a:r>
          </a:p>
          <a:p>
            <a:r>
              <a:rPr lang="en-US" sz="24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nửa lớp làm câu a</a:t>
            </a:r>
          </a:p>
          <a:p>
            <a:r>
              <a:rPr lang="en-US" sz="24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nửa lớp làm câu b</a:t>
            </a:r>
          </a:p>
          <a:p>
            <a:r>
              <a:rPr lang="en-US" sz="24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nhóm trình bày bài làm, nhận xét các nhóm làm cùng bài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717966"/>
              </p:ext>
            </p:extLst>
          </p:nvPr>
        </p:nvGraphicFramePr>
        <p:xfrm>
          <a:off x="4907795" y="1704777"/>
          <a:ext cx="6278562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5" imgW="2057400" imgH="507960" progId="Equation.DSMT4">
                  <p:embed/>
                </p:oleObj>
              </mc:Choice>
              <mc:Fallback>
                <p:oleObj name="Equation" r:id="rId5" imgW="2057400" imgH="507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7795" y="1704777"/>
                        <a:ext cx="6278562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100169"/>
              </p:ext>
            </p:extLst>
          </p:nvPr>
        </p:nvGraphicFramePr>
        <p:xfrm>
          <a:off x="4933374" y="3134997"/>
          <a:ext cx="7161212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7" imgW="2514600" imgH="533160" progId="Equation.DSMT4">
                  <p:embed/>
                </p:oleObj>
              </mc:Choice>
              <mc:Fallback>
                <p:oleObj name="Equation" r:id="rId7" imgW="2514600" imgH="533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374" y="3134997"/>
                        <a:ext cx="7161212" cy="151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3399910" y="1287683"/>
            <a:ext cx="76424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34: Rút gọn biểu thức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97414" y="3505200"/>
            <a:ext cx="2238283" cy="9564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10 phút</a:t>
            </a:r>
          </a:p>
        </p:txBody>
      </p:sp>
    </p:spTree>
    <p:extLst>
      <p:ext uri="{BB962C8B-B14F-4D97-AF65-F5344CB8AC3E}">
        <p14:creationId xmlns:p14="http://schemas.microsoft.com/office/powerpoint/2010/main" val="27212594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157702"/>
              </p:ext>
            </p:extLst>
          </p:nvPr>
        </p:nvGraphicFramePr>
        <p:xfrm>
          <a:off x="2848832" y="937599"/>
          <a:ext cx="2619375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4" imgW="952200" imgH="533160" progId="Equation.DSMT4">
                  <p:embed/>
                </p:oleObj>
              </mc:Choice>
              <mc:Fallback>
                <p:oleObj name="Equation" r:id="rId4" imgW="952200" imgH="53316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8832" y="937599"/>
                        <a:ext cx="2619375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91657"/>
              </p:ext>
            </p:extLst>
          </p:nvPr>
        </p:nvGraphicFramePr>
        <p:xfrm>
          <a:off x="2848832" y="2299674"/>
          <a:ext cx="2254250" cy="161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6" imgW="812520" imgH="583920" progId="Equation.DSMT4">
                  <p:embed/>
                </p:oleObj>
              </mc:Choice>
              <mc:Fallback>
                <p:oleObj name="Equation" r:id="rId6" imgW="812520" imgH="583920" progId="Equation.DSMT4">
                  <p:embed/>
                  <p:pic>
                    <p:nvPicPr>
                      <p:cNvPr id="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8832" y="2299674"/>
                        <a:ext cx="2254250" cy="161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001231"/>
              </p:ext>
            </p:extLst>
          </p:nvPr>
        </p:nvGraphicFramePr>
        <p:xfrm>
          <a:off x="127744" y="937599"/>
          <a:ext cx="2693988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8" imgW="1002960" imgH="507960" progId="Equation.DSMT4">
                  <p:embed/>
                </p:oleObj>
              </mc:Choice>
              <mc:Fallback>
                <p:oleObj name="Equation" r:id="rId8" imgW="1002960" imgH="507960" progId="Equation.DSMT4">
                  <p:embed/>
                  <p:pic>
                    <p:nvPicPr>
                      <p:cNvPr id="2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44" y="937599"/>
                        <a:ext cx="2693988" cy="136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5605670" y="-3071"/>
            <a:ext cx="457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Bài 34 Tr19SGK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0" name="Rectangle 13"/>
          <p:cNvSpPr>
            <a:spLocks noChangeArrowheads="1"/>
          </p:cNvSpPr>
          <p:nvPr/>
        </p:nvSpPr>
        <p:spPr bwMode="auto">
          <a:xfrm>
            <a:off x="762000" y="6172200"/>
            <a:ext cx="838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8" name="Object 16">
            <a:extLst>
              <a:ext uri="{FF2B5EF4-FFF2-40B4-BE49-F238E27FC236}">
                <a16:creationId xmlns:a16="http://schemas.microsoft.com/office/drawing/2014/main" id="{694576B6-921A-44D2-A50A-364C940C43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445039"/>
              </p:ext>
            </p:extLst>
          </p:nvPr>
        </p:nvGraphicFramePr>
        <p:xfrm>
          <a:off x="6095999" y="858780"/>
          <a:ext cx="2782888" cy="159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10" imgW="863280" imgH="495000" progId="Equation.DSMT4">
                  <p:embed/>
                </p:oleObj>
              </mc:Choice>
              <mc:Fallback>
                <p:oleObj name="Equation" r:id="rId10" imgW="863280" imgH="495000" progId="Equation.DSMT4">
                  <p:embed/>
                  <p:pic>
                    <p:nvPicPr>
                      <p:cNvPr id="11" name="Object 16">
                        <a:extLst>
                          <a:ext uri="{FF2B5EF4-FFF2-40B4-BE49-F238E27FC236}">
                            <a16:creationId xmlns:a16="http://schemas.microsoft.com/office/drawing/2014/main" id="{D5F74355-8644-43BB-BB9A-E94DAD6020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9" y="858780"/>
                        <a:ext cx="2782888" cy="159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7">
            <a:extLst>
              <a:ext uri="{FF2B5EF4-FFF2-40B4-BE49-F238E27FC236}">
                <a16:creationId xmlns:a16="http://schemas.microsoft.com/office/drawing/2014/main" id="{05E8B5C9-0982-4137-86B1-C909B06E5B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156675"/>
              </p:ext>
            </p:extLst>
          </p:nvPr>
        </p:nvGraphicFramePr>
        <p:xfrm>
          <a:off x="6158707" y="2542908"/>
          <a:ext cx="1601787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12" imgW="495000" imgH="253800" progId="Equation.DSMT4">
                  <p:embed/>
                </p:oleObj>
              </mc:Choice>
              <mc:Fallback>
                <p:oleObj name="Equation" r:id="rId12" imgW="495000" imgH="253800" progId="Equation.DSMT4">
                  <p:embed/>
                  <p:pic>
                    <p:nvPicPr>
                      <p:cNvPr id="3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8707" y="2542908"/>
                        <a:ext cx="1601787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9">
            <a:extLst>
              <a:ext uri="{FF2B5EF4-FFF2-40B4-BE49-F238E27FC236}">
                <a16:creationId xmlns:a16="http://schemas.microsoft.com/office/drawing/2014/main" id="{7BE87D1B-B283-47C5-9C0B-C7D3770525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874287"/>
              </p:ext>
            </p:extLst>
          </p:nvPr>
        </p:nvGraphicFramePr>
        <p:xfrm>
          <a:off x="6047525" y="3576422"/>
          <a:ext cx="4930775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14" imgW="1777680" imgH="317160" progId="Equation.DSMT4">
                  <p:embed/>
                </p:oleObj>
              </mc:Choice>
              <mc:Fallback>
                <p:oleObj name="Equation" r:id="rId14" imgW="1777680" imgH="317160" progId="Equation.DSMT4">
                  <p:embed/>
                  <p:pic>
                    <p:nvPicPr>
                      <p:cNvPr id="3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7525" y="3576422"/>
                        <a:ext cx="4930775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0FFB2B2-6EF8-424F-A040-350F2D6E007C}"/>
              </a:ext>
            </a:extLst>
          </p:cNvPr>
          <p:cNvCxnSpPr>
            <a:cxnSpLocks/>
          </p:cNvCxnSpPr>
          <p:nvPr/>
        </p:nvCxnSpPr>
        <p:spPr>
          <a:xfrm>
            <a:off x="5843749" y="961699"/>
            <a:ext cx="0" cy="38467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1458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609600" y="30480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3900">
              <a:effectLst>
                <a:outerShdw blurRad="38100" dist="38100" dir="2700000" algn="tl">
                  <a:srgbClr val="C0C0C0"/>
                </a:outerShdw>
              </a:effectLst>
              <a:latin typeface="VNgeometric Slabserif Extra" pitchFamily="18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457200" y="1447800"/>
            <a:ext cx="838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39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5605670" y="-3071"/>
            <a:ext cx="457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Bài 34 Tr19SGK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229278"/>
              </p:ext>
            </p:extLst>
          </p:nvPr>
        </p:nvGraphicFramePr>
        <p:xfrm>
          <a:off x="306387" y="626269"/>
          <a:ext cx="3506788" cy="145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4" imgW="1282680" imgH="533160" progId="Equation.DSMT4">
                  <p:embed/>
                </p:oleObj>
              </mc:Choice>
              <mc:Fallback>
                <p:oleObj name="Equation" r:id="rId4" imgW="128268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" y="626269"/>
                        <a:ext cx="3506788" cy="1458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084918"/>
              </p:ext>
            </p:extLst>
          </p:nvPr>
        </p:nvGraphicFramePr>
        <p:xfrm>
          <a:off x="457200" y="1995155"/>
          <a:ext cx="2647950" cy="154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6" imgW="977760" imgH="571320" progId="Equation.DSMT4">
                  <p:embed/>
                </p:oleObj>
              </mc:Choice>
              <mc:Fallback>
                <p:oleObj name="Equation" r:id="rId6" imgW="97776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95155"/>
                        <a:ext cx="2647950" cy="154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666298"/>
              </p:ext>
            </p:extLst>
          </p:nvPr>
        </p:nvGraphicFramePr>
        <p:xfrm>
          <a:off x="444062" y="3560955"/>
          <a:ext cx="2608262" cy="162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8" imgW="977760" imgH="609480" progId="Equation.DSMT4">
                  <p:embed/>
                </p:oleObj>
              </mc:Choice>
              <mc:Fallback>
                <p:oleObj name="Equation" r:id="rId8" imgW="9777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62" y="3560955"/>
                        <a:ext cx="2608262" cy="162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13"/>
          <p:cNvSpPr>
            <a:spLocks noChangeArrowheads="1"/>
          </p:cNvSpPr>
          <p:nvPr/>
        </p:nvSpPr>
        <p:spPr bwMode="auto">
          <a:xfrm>
            <a:off x="609600" y="6170585"/>
            <a:ext cx="838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1" hangingPunct="1">
              <a:lnSpc>
                <a:spcPct val="90000"/>
              </a:lnSpc>
              <a:defRPr/>
            </a:pPr>
            <a:endParaRPr lang="en-US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122884"/>
              </p:ext>
            </p:extLst>
          </p:nvPr>
        </p:nvGraphicFramePr>
        <p:xfrm>
          <a:off x="5052665" y="753372"/>
          <a:ext cx="1814513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10" imgW="698400" imgH="533160" progId="Equation.DSMT4">
                  <p:embed/>
                </p:oleObj>
              </mc:Choice>
              <mc:Fallback>
                <p:oleObj name="Equation" r:id="rId10" imgW="69840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2665" y="753372"/>
                        <a:ext cx="1814513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9E57815F-86BF-402F-8E24-A2A39511CF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912946"/>
              </p:ext>
            </p:extLst>
          </p:nvPr>
        </p:nvGraphicFramePr>
        <p:xfrm>
          <a:off x="5052665" y="2212642"/>
          <a:ext cx="1849437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12" imgW="634680" imgH="457200" progId="Equation.DSMT4">
                  <p:embed/>
                </p:oleObj>
              </mc:Choice>
              <mc:Fallback>
                <p:oleObj name="Equation" r:id="rId12" imgW="634680" imgH="457200" progId="Equation.DSMT4">
                  <p:embed/>
                  <p:pic>
                    <p:nvPicPr>
                      <p:cNvPr id="3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2665" y="2212642"/>
                        <a:ext cx="1849437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>
            <a:extLst>
              <a:ext uri="{FF2B5EF4-FFF2-40B4-BE49-F238E27FC236}">
                <a16:creationId xmlns:a16="http://schemas.microsoft.com/office/drawing/2014/main" id="{DB010BDC-7E13-4D58-A3BF-3EA1E77AAF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448910"/>
              </p:ext>
            </p:extLst>
          </p:nvPr>
        </p:nvGraphicFramePr>
        <p:xfrm>
          <a:off x="5052665" y="3903649"/>
          <a:ext cx="604043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4" imgW="2273040" imgH="215640" progId="Equation.DSMT4">
                  <p:embed/>
                </p:oleObj>
              </mc:Choice>
              <mc:Fallback>
                <p:oleObj name="Equation" r:id="rId14" imgW="2273040" imgH="215640" progId="Equation.DSMT4">
                  <p:embed/>
                  <p:pic>
                    <p:nvPicPr>
                      <p:cNvPr id="4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2665" y="3903649"/>
                        <a:ext cx="604043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2F1C4AE-B860-46CB-AC2E-D71540A9D6B8}"/>
              </a:ext>
            </a:extLst>
          </p:cNvPr>
          <p:cNvCxnSpPr/>
          <p:nvPr/>
        </p:nvCxnSpPr>
        <p:spPr>
          <a:xfrm>
            <a:off x="4240924" y="753372"/>
            <a:ext cx="0" cy="44284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594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3756586" y="593330"/>
            <a:ext cx="753386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32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u="sng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Bài 37.SGK</a:t>
            </a:r>
            <a:r>
              <a:rPr lang="en-US"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US" sz="2800" b="1" i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ĐỐ</a:t>
            </a:r>
            <a:endParaRPr lang="en-US" sz="2800" b="1" i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6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 lưới ô vuông, mỗi ô vuông cạnh 1 cm, cho bốn điểm M, N, P, Q. Hãy xác định số đo cạnh, đường chéo và diện tích của tứ giác MNPQ</a:t>
            </a:r>
            <a:endParaRPr lang="en-US" sz="2800" i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81" y="58233"/>
            <a:ext cx="3258005" cy="29055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141808" y="5671283"/>
            <a:ext cx="84861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nhóm bàn 10 phút</a:t>
            </a:r>
          </a:p>
          <a:p>
            <a:r>
              <a:rPr lang="en-US" sz="24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nhóm trình bày bài làm, nhận xét chéo các nhóm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909" y="3681581"/>
            <a:ext cx="3039769" cy="2199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51108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27680" y="355191"/>
            <a:ext cx="43244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u="sng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Bài 37.SGK</a:t>
            </a:r>
            <a:r>
              <a:rPr lang="en-US"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US" sz="2800" b="1" i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ĐỐ</a:t>
            </a:r>
            <a:endParaRPr lang="en-US" sz="2800" b="1" i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11" y="1336140"/>
            <a:ext cx="2954564" cy="2944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013250"/>
              </p:ext>
            </p:extLst>
          </p:nvPr>
        </p:nvGraphicFramePr>
        <p:xfrm>
          <a:off x="3835400" y="1117600"/>
          <a:ext cx="54546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2869920" imgH="304560" progId="Equation.DSMT4">
                  <p:embed/>
                </p:oleObj>
              </mc:Choice>
              <mc:Fallback>
                <p:oleObj name="Equation" r:id="rId5" imgW="286992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1117600"/>
                        <a:ext cx="545465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307102"/>
              </p:ext>
            </p:extLst>
          </p:nvPr>
        </p:nvGraphicFramePr>
        <p:xfrm>
          <a:off x="3959225" y="1716088"/>
          <a:ext cx="45370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7" imgW="2387520" imgH="291960" progId="Equation.DSMT4">
                  <p:embed/>
                </p:oleObj>
              </mc:Choice>
              <mc:Fallback>
                <p:oleObj name="Equation" r:id="rId7" imgW="238752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225" y="1716088"/>
                        <a:ext cx="453707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54276" y="2285037"/>
            <a:ext cx="8797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Nên tứ giác MNPQ là hình thoi (có 4 cạnh bằng nhau)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203434"/>
              </p:ext>
            </p:extLst>
          </p:nvPr>
        </p:nvGraphicFramePr>
        <p:xfrm>
          <a:off x="3921125" y="2927350"/>
          <a:ext cx="54356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9" imgW="3009600" imgH="304560" progId="Equation.DSMT4">
                  <p:embed/>
                </p:oleObj>
              </mc:Choice>
              <mc:Fallback>
                <p:oleObj name="Equation" r:id="rId9" imgW="300960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25" y="2927350"/>
                        <a:ext cx="5435600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830216"/>
              </p:ext>
            </p:extLst>
          </p:nvPr>
        </p:nvGraphicFramePr>
        <p:xfrm>
          <a:off x="4167188" y="3490913"/>
          <a:ext cx="282098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11" imgW="1562040" imgH="291960" progId="Equation.DSMT4">
                  <p:embed/>
                </p:oleObj>
              </mc:Choice>
              <mc:Fallback>
                <p:oleObj name="Equation" r:id="rId11" imgW="156204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188" y="3490913"/>
                        <a:ext cx="2820987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448873" y="4014204"/>
            <a:ext cx="83886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MNPQ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thoi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Diện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 MNPQ:</a:t>
            </a:r>
          </a:p>
          <a:p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528284"/>
              </p:ext>
            </p:extLst>
          </p:nvPr>
        </p:nvGraphicFramePr>
        <p:xfrm>
          <a:off x="3652838" y="5419725"/>
          <a:ext cx="49244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13" imgW="1650960" imgH="304560" progId="Equation.DSMT4">
                  <p:embed/>
                </p:oleObj>
              </mc:Choice>
              <mc:Fallback>
                <p:oleObj name="Equation" r:id="rId13" imgW="165096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5419725"/>
                        <a:ext cx="49244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25434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944217" y="1375406"/>
            <a:ext cx="108535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 lại các dạng bài tập đã làm</a:t>
            </a:r>
          </a:p>
          <a:p>
            <a:r>
              <a:rPr lang="nl-NL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Bài tập về nhà </a:t>
            </a:r>
          </a:p>
          <a:p>
            <a:r>
              <a:rPr lang="nl-NL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32 (b; d); bài 33 (b; d); Bài 34 (b; d); Bài 35/SGK.</a:t>
            </a:r>
            <a:endParaRPr lang="en-US" sz="28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505700"/>
              </p:ext>
            </p:extLst>
          </p:nvPr>
        </p:nvGraphicFramePr>
        <p:xfrm>
          <a:off x="554831" y="3454269"/>
          <a:ext cx="29273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4" imgW="1130040" imgH="355320" progId="Equation.DSMT4">
                  <p:embed/>
                </p:oleObj>
              </mc:Choice>
              <mc:Fallback>
                <p:oleObj name="Equation" r:id="rId4" imgW="1130040" imgH="355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831" y="3454269"/>
                        <a:ext cx="292735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257967"/>
              </p:ext>
            </p:extLst>
          </p:nvPr>
        </p:nvGraphicFramePr>
        <p:xfrm>
          <a:off x="3617329" y="3642142"/>
          <a:ext cx="229076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6" imgW="914400" imgH="266400" progId="Equation.DSMT4">
                  <p:embed/>
                </p:oleObj>
              </mc:Choice>
              <mc:Fallback>
                <p:oleObj name="Equation" r:id="rId6" imgW="914400" imgH="266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329" y="3642142"/>
                        <a:ext cx="2290762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713098"/>
              </p:ext>
            </p:extLst>
          </p:nvPr>
        </p:nvGraphicFramePr>
        <p:xfrm>
          <a:off x="6501607" y="3275675"/>
          <a:ext cx="2351087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8" imgW="1041120" imgH="545760" progId="Equation.DSMT4">
                  <p:embed/>
                </p:oleObj>
              </mc:Choice>
              <mc:Fallback>
                <p:oleObj name="Equation" r:id="rId8" imgW="1041120" imgH="5457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1607" y="3275675"/>
                        <a:ext cx="2351087" cy="1423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9370"/>
              </p:ext>
            </p:extLst>
          </p:nvPr>
        </p:nvGraphicFramePr>
        <p:xfrm>
          <a:off x="650875" y="4992687"/>
          <a:ext cx="331946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10" imgW="1422360" imgH="304560" progId="Equation.DSMT4">
                  <p:embed/>
                </p:oleObj>
              </mc:Choice>
              <mc:Fallback>
                <p:oleObj name="Equation" r:id="rId10" imgW="1422360" imgH="304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4992687"/>
                        <a:ext cx="3319463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67041"/>
              </p:ext>
            </p:extLst>
          </p:nvPr>
        </p:nvGraphicFramePr>
        <p:xfrm>
          <a:off x="4140708" y="4920455"/>
          <a:ext cx="3017837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12" imgW="1282680" imgH="355320" progId="Equation.DSMT4">
                  <p:embed/>
                </p:oleObj>
              </mc:Choice>
              <mc:Fallback>
                <p:oleObj name="Equation" r:id="rId12" imgW="1282680" imgH="355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708" y="4920455"/>
                        <a:ext cx="3017837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276665"/>
              </p:ext>
            </p:extLst>
          </p:nvPr>
        </p:nvGraphicFramePr>
        <p:xfrm>
          <a:off x="7344965" y="5091933"/>
          <a:ext cx="22621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14" imgW="990360" imgH="266400" progId="Equation.DSMT4">
                  <p:embed/>
                </p:oleObj>
              </mc:Choice>
              <mc:Fallback>
                <p:oleObj name="Equation" r:id="rId14" imgW="990360" imgH="266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4965" y="5091933"/>
                        <a:ext cx="226218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64097" y="2812403"/>
            <a:ext cx="5655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bài 35</a:t>
            </a:r>
            <a:r>
              <a:rPr lang="en-US" sz="28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155421" y="4719374"/>
            <a:ext cx="1874624" cy="1874624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38168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67843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54237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pic>
        <p:nvPicPr>
          <p:cNvPr id="16" name="Picture 234" descr="Misc-04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31545" y="5204383"/>
            <a:ext cx="857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210"/>
          <p:cNvGrpSpPr>
            <a:grpSpLocks/>
          </p:cNvGrpSpPr>
          <p:nvPr/>
        </p:nvGrpSpPr>
        <p:grpSpPr bwMode="auto">
          <a:xfrm>
            <a:off x="1441170" y="4588649"/>
            <a:ext cx="5706754" cy="984055"/>
            <a:chOff x="720" y="3447"/>
            <a:chExt cx="3216" cy="494"/>
          </a:xfrm>
        </p:grpSpPr>
        <p:sp>
          <p:nvSpPr>
            <p:cNvPr id="21" name="AutoShape 12"/>
            <p:cNvSpPr>
              <a:spLocks noChangeArrowheads="1"/>
            </p:cNvSpPr>
            <p:nvPr/>
          </p:nvSpPr>
          <p:spPr bwMode="gray">
            <a:xfrm>
              <a:off x="720" y="3456"/>
              <a:ext cx="321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0000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 kern="0">
                <a:solidFill>
                  <a:sysClr val="windowText" lastClr="000000"/>
                </a:solidFill>
                <a:latin typeface="Times New Roman"/>
              </a:endParaRPr>
            </a:p>
          </p:txBody>
        </p:sp>
        <p:sp>
          <p:nvSpPr>
            <p:cNvPr id="22" name="AutoShape 13"/>
            <p:cNvSpPr>
              <a:spLocks noChangeArrowheads="1"/>
            </p:cNvSpPr>
            <p:nvPr/>
          </p:nvSpPr>
          <p:spPr bwMode="gray">
            <a:xfrm>
              <a:off x="792" y="3499"/>
              <a:ext cx="384" cy="384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vi-VN" kern="0">
                <a:solidFill>
                  <a:sysClr val="windowText" lastClr="000000"/>
                </a:solidFill>
                <a:latin typeface="Times New Roman"/>
              </a:endParaRP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gray">
            <a:xfrm>
              <a:off x="852" y="3510"/>
              <a:ext cx="278" cy="3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 ker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 Light"/>
                </a:rPr>
                <a:t>D</a:t>
              </a:r>
            </a:p>
          </p:txBody>
        </p:sp>
        <p:graphicFrame>
          <p:nvGraphicFramePr>
            <p:cNvPr id="25" name="Object 20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3112578"/>
                </p:ext>
              </p:extLst>
            </p:nvPr>
          </p:nvGraphicFramePr>
          <p:xfrm>
            <a:off x="1402" y="3447"/>
            <a:ext cx="2511" cy="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5" imgW="1841400" imgH="507960" progId="Equation.DSMT4">
                    <p:embed/>
                  </p:oleObj>
                </mc:Choice>
                <mc:Fallback>
                  <p:oleObj name="Equation" r:id="rId5" imgW="1841400" imgH="507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2" y="3447"/>
                          <a:ext cx="2511" cy="4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6" name="Picture 207" descr="Misc-04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58520" y="4420158"/>
            <a:ext cx="1003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" name="Group 228"/>
          <p:cNvGrpSpPr>
            <a:grpSpLocks/>
          </p:cNvGrpSpPr>
          <p:nvPr/>
        </p:nvGrpSpPr>
        <p:grpSpPr bwMode="auto">
          <a:xfrm>
            <a:off x="1441170" y="3670855"/>
            <a:ext cx="5705064" cy="798555"/>
            <a:chOff x="720" y="2640"/>
            <a:chExt cx="3216" cy="480"/>
          </a:xfrm>
        </p:grpSpPr>
        <p:sp>
          <p:nvSpPr>
            <p:cNvPr id="33" name="AutoShape 12"/>
            <p:cNvSpPr>
              <a:spLocks noChangeArrowheads="1"/>
            </p:cNvSpPr>
            <p:nvPr/>
          </p:nvSpPr>
          <p:spPr bwMode="gray">
            <a:xfrm>
              <a:off x="720" y="2640"/>
              <a:ext cx="321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0000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 kern="0">
                <a:solidFill>
                  <a:sysClr val="windowText" lastClr="000000"/>
                </a:solidFill>
                <a:latin typeface="Times New Roman"/>
              </a:endParaRPr>
            </a:p>
          </p:txBody>
        </p:sp>
        <p:sp>
          <p:nvSpPr>
            <p:cNvPr id="34" name="AutoShape 13"/>
            <p:cNvSpPr>
              <a:spLocks noChangeArrowheads="1"/>
            </p:cNvSpPr>
            <p:nvPr/>
          </p:nvSpPr>
          <p:spPr bwMode="gray">
            <a:xfrm>
              <a:off x="768" y="2688"/>
              <a:ext cx="394" cy="407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vi-VN" kern="0">
                <a:solidFill>
                  <a:sysClr val="windowText" lastClr="000000"/>
                </a:solidFill>
                <a:latin typeface="Times New Roman"/>
              </a:endParaRPr>
            </a:p>
          </p:txBody>
        </p:sp>
        <p:sp>
          <p:nvSpPr>
            <p:cNvPr id="36" name="Text Box 15"/>
            <p:cNvSpPr txBox="1">
              <a:spLocks noChangeArrowheads="1"/>
            </p:cNvSpPr>
            <p:nvPr/>
          </p:nvSpPr>
          <p:spPr bwMode="gray">
            <a:xfrm>
              <a:off x="864" y="2727"/>
              <a:ext cx="211" cy="3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 ker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 Light"/>
                </a:rPr>
                <a:t>C</a:t>
              </a:r>
            </a:p>
          </p:txBody>
        </p:sp>
        <p:graphicFrame>
          <p:nvGraphicFramePr>
            <p:cNvPr id="37" name="Object 20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4337364"/>
                </p:ext>
              </p:extLst>
            </p:nvPr>
          </p:nvGraphicFramePr>
          <p:xfrm>
            <a:off x="1352" y="2736"/>
            <a:ext cx="1898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7" imgW="1511280" imgH="241200" progId="Equation.DSMT4">
                    <p:embed/>
                  </p:oleObj>
                </mc:Choice>
                <mc:Fallback>
                  <p:oleObj name="Equation" r:id="rId7" imgW="15112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2" y="2736"/>
                          <a:ext cx="1898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Group 133"/>
          <p:cNvGrpSpPr>
            <a:grpSpLocks/>
          </p:cNvGrpSpPr>
          <p:nvPr/>
        </p:nvGrpSpPr>
        <p:grpSpPr bwMode="auto">
          <a:xfrm>
            <a:off x="1441170" y="2858068"/>
            <a:ext cx="5705064" cy="764332"/>
            <a:chOff x="720" y="1728"/>
            <a:chExt cx="3226" cy="520"/>
          </a:xfrm>
        </p:grpSpPr>
        <p:grpSp>
          <p:nvGrpSpPr>
            <p:cNvPr id="39" name="Group 131"/>
            <p:cNvGrpSpPr>
              <a:grpSpLocks/>
            </p:cNvGrpSpPr>
            <p:nvPr/>
          </p:nvGrpSpPr>
          <p:grpSpPr bwMode="auto">
            <a:xfrm>
              <a:off x="720" y="1728"/>
              <a:ext cx="3226" cy="520"/>
              <a:chOff x="624" y="1728"/>
              <a:chExt cx="3226" cy="520"/>
            </a:xfrm>
          </p:grpSpPr>
          <p:sp>
            <p:nvSpPr>
              <p:cNvPr id="41" name="AutoShape 12"/>
              <p:cNvSpPr>
                <a:spLocks noChangeArrowheads="1"/>
              </p:cNvSpPr>
              <p:nvPr/>
            </p:nvSpPr>
            <p:spPr bwMode="gray">
              <a:xfrm>
                <a:off x="624" y="1728"/>
                <a:ext cx="3226" cy="5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2F2F2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0000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  <a:latin typeface="Times New Roman"/>
                </a:endParaRPr>
              </a:p>
            </p:txBody>
          </p:sp>
          <p:sp>
            <p:nvSpPr>
              <p:cNvPr id="42" name="AutoShape 13"/>
              <p:cNvSpPr>
                <a:spLocks noChangeArrowheads="1"/>
              </p:cNvSpPr>
              <p:nvPr/>
            </p:nvSpPr>
            <p:spPr bwMode="gray">
              <a:xfrm>
                <a:off x="654" y="1824"/>
                <a:ext cx="403" cy="352"/>
              </a:xfrm>
              <a:prstGeom prst="roundRect">
                <a:avLst>
                  <a:gd name="adj" fmla="val 11921"/>
                </a:avLst>
              </a:prstGeom>
              <a:solidFill>
                <a:srgbClr val="002060"/>
              </a:solidFill>
              <a:ln w="38100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  <a:latin typeface="Times New Roman"/>
                </a:endParaRPr>
              </a:p>
            </p:txBody>
          </p:sp>
          <p:sp>
            <p:nvSpPr>
              <p:cNvPr id="43" name="Text Box 15"/>
              <p:cNvSpPr txBox="1">
                <a:spLocks noChangeArrowheads="1"/>
              </p:cNvSpPr>
              <p:nvPr/>
            </p:nvSpPr>
            <p:spPr bwMode="gray">
              <a:xfrm>
                <a:off x="754" y="1839"/>
                <a:ext cx="211" cy="35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sz="2800" b="1" ker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alibri Light"/>
                  </a:rPr>
                  <a:t>B</a:t>
                </a:r>
              </a:p>
            </p:txBody>
          </p:sp>
        </p:grpSp>
        <p:graphicFrame>
          <p:nvGraphicFramePr>
            <p:cNvPr id="40" name="Object 1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34443052"/>
                </p:ext>
              </p:extLst>
            </p:nvPr>
          </p:nvGraphicFramePr>
          <p:xfrm>
            <a:off x="1487" y="1733"/>
            <a:ext cx="943" cy="5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9" imgW="749160" imgH="482400" progId="Equation.DSMT4">
                    <p:embed/>
                  </p:oleObj>
                </mc:Choice>
                <mc:Fallback>
                  <p:oleObj name="Equation" r:id="rId9" imgW="749160" imgH="482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7" y="1733"/>
                          <a:ext cx="943" cy="5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4" name="Picture 130" descr="Misc-04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31545" y="3432733"/>
            <a:ext cx="857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" name="Group 139"/>
          <p:cNvGrpSpPr>
            <a:grpSpLocks/>
          </p:cNvGrpSpPr>
          <p:nvPr/>
        </p:nvGrpSpPr>
        <p:grpSpPr bwMode="auto">
          <a:xfrm>
            <a:off x="1441170" y="1842058"/>
            <a:ext cx="5705064" cy="857250"/>
            <a:chOff x="720" y="912"/>
            <a:chExt cx="3216" cy="528"/>
          </a:xfrm>
        </p:grpSpPr>
        <p:sp>
          <p:nvSpPr>
            <p:cNvPr id="46" name="AutoShape 6"/>
            <p:cNvSpPr>
              <a:spLocks noChangeArrowheads="1"/>
            </p:cNvSpPr>
            <p:nvPr/>
          </p:nvSpPr>
          <p:spPr bwMode="gray">
            <a:xfrm>
              <a:off x="720" y="912"/>
              <a:ext cx="3216" cy="528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0000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 kern="0">
                <a:solidFill>
                  <a:sysClr val="windowText" lastClr="000000"/>
                </a:solidFill>
                <a:latin typeface="Times New Roman"/>
              </a:endParaRPr>
            </a:p>
          </p:txBody>
        </p:sp>
        <p:grpSp>
          <p:nvGrpSpPr>
            <p:cNvPr id="47" name="Group 138"/>
            <p:cNvGrpSpPr>
              <a:grpSpLocks/>
            </p:cNvGrpSpPr>
            <p:nvPr/>
          </p:nvGrpSpPr>
          <p:grpSpPr bwMode="auto">
            <a:xfrm>
              <a:off x="766" y="979"/>
              <a:ext cx="386" cy="344"/>
              <a:chOff x="766" y="979"/>
              <a:chExt cx="386" cy="344"/>
            </a:xfrm>
          </p:grpSpPr>
          <p:sp>
            <p:nvSpPr>
              <p:cNvPr id="49" name="AutoShape 7"/>
              <p:cNvSpPr>
                <a:spLocks noChangeArrowheads="1"/>
              </p:cNvSpPr>
              <p:nvPr/>
            </p:nvSpPr>
            <p:spPr bwMode="gray">
              <a:xfrm>
                <a:off x="766" y="992"/>
                <a:ext cx="386" cy="331"/>
              </a:xfrm>
              <a:prstGeom prst="roundRect">
                <a:avLst>
                  <a:gd name="adj" fmla="val 11921"/>
                </a:avLst>
              </a:prstGeom>
              <a:solidFill>
                <a:srgbClr val="002060"/>
              </a:solidFill>
              <a:ln w="381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latin typeface="Calibri Light"/>
                  <a:cs typeface="Arial" charset="0"/>
                </a:endParaRPr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gray">
              <a:xfrm>
                <a:off x="792" y="979"/>
                <a:ext cx="319" cy="32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sz="2800" b="1" ker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</a:p>
            </p:txBody>
          </p:sp>
        </p:grpSp>
        <p:graphicFrame>
          <p:nvGraphicFramePr>
            <p:cNvPr id="48" name="Object 1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51062114"/>
                </p:ext>
              </p:extLst>
            </p:nvPr>
          </p:nvGraphicFramePr>
          <p:xfrm>
            <a:off x="1395" y="950"/>
            <a:ext cx="2010" cy="4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11" imgW="1600200" imgH="482400" progId="Equation.DSMT4">
                    <p:embed/>
                  </p:oleObj>
                </mc:Choice>
                <mc:Fallback>
                  <p:oleObj name="Equation" r:id="rId11" imgW="1600200" imgH="482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5" y="950"/>
                          <a:ext cx="2010" cy="4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1" name="Picture 125" descr="Misc-04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60120" y="2375458"/>
            <a:ext cx="800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124" descr="Misc-04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45820" y="1346758"/>
            <a:ext cx="1028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AutoShape 17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136369" y="927658"/>
            <a:ext cx="6529158" cy="856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4" name="Group 140"/>
          <p:cNvGrpSpPr>
            <a:grpSpLocks/>
          </p:cNvGrpSpPr>
          <p:nvPr/>
        </p:nvGrpSpPr>
        <p:grpSpPr bwMode="auto">
          <a:xfrm>
            <a:off x="526770" y="1783321"/>
            <a:ext cx="930275" cy="744537"/>
            <a:chOff x="432" y="95"/>
            <a:chExt cx="586" cy="625"/>
          </a:xfrm>
        </p:grpSpPr>
        <p:grpSp>
          <p:nvGrpSpPr>
            <p:cNvPr id="55" name="Group 74"/>
            <p:cNvGrpSpPr>
              <a:grpSpLocks/>
            </p:cNvGrpSpPr>
            <p:nvPr/>
          </p:nvGrpSpPr>
          <p:grpSpPr bwMode="auto">
            <a:xfrm rot="5400000">
              <a:off x="471" y="301"/>
              <a:ext cx="546" cy="238"/>
              <a:chOff x="932" y="1824"/>
              <a:chExt cx="3918" cy="1754"/>
            </a:xfrm>
          </p:grpSpPr>
          <p:sp>
            <p:nvSpPr>
              <p:cNvPr id="66" name="AutoShape 75"/>
              <p:cNvSpPr>
                <a:spLocks noChangeArrowheads="1"/>
              </p:cNvSpPr>
              <p:nvPr/>
            </p:nvSpPr>
            <p:spPr bwMode="gray">
              <a:xfrm rot="16200000" flipH="1">
                <a:off x="1819" y="245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7" name="AutoShape 76"/>
              <p:cNvSpPr>
                <a:spLocks noChangeArrowheads="1"/>
              </p:cNvSpPr>
              <p:nvPr/>
            </p:nvSpPr>
            <p:spPr bwMode="gray">
              <a:xfrm rot="5400000" flipH="1">
                <a:off x="3627" y="242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8" name="AutoShape 77"/>
              <p:cNvSpPr>
                <a:spLocks noChangeArrowheads="1"/>
              </p:cNvSpPr>
              <p:nvPr/>
            </p:nvSpPr>
            <p:spPr bwMode="gray">
              <a:xfrm rot="10800000" flipH="1">
                <a:off x="2730" y="3372"/>
                <a:ext cx="306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9" name="Oval 7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70" name="Oval 7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71" name="Oval 80"/>
              <p:cNvSpPr>
                <a:spLocks noChangeArrowheads="1"/>
              </p:cNvSpPr>
              <p:nvPr/>
            </p:nvSpPr>
            <p:spPr bwMode="gray">
              <a:xfrm>
                <a:off x="932" y="2627"/>
                <a:ext cx="3911" cy="60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2" name="Oval 81"/>
              <p:cNvSpPr>
                <a:spLocks noChangeArrowheads="1"/>
              </p:cNvSpPr>
              <p:nvPr/>
            </p:nvSpPr>
            <p:spPr bwMode="gray">
              <a:xfrm>
                <a:off x="932" y="2628"/>
                <a:ext cx="3909" cy="603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73" name="Oval 82"/>
              <p:cNvSpPr>
                <a:spLocks noChangeArrowheads="1"/>
              </p:cNvSpPr>
              <p:nvPr/>
            </p:nvSpPr>
            <p:spPr bwMode="gray">
              <a:xfrm>
                <a:off x="941" y="2089"/>
                <a:ext cx="3911" cy="1098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4" name="Oval 83"/>
              <p:cNvSpPr>
                <a:spLocks noChangeArrowheads="1"/>
              </p:cNvSpPr>
              <p:nvPr/>
            </p:nvSpPr>
            <p:spPr bwMode="gray">
              <a:xfrm>
                <a:off x="938" y="2082"/>
                <a:ext cx="3912" cy="1099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  <p:grpSp>
          <p:nvGrpSpPr>
            <p:cNvPr id="56" name="Group 27"/>
            <p:cNvGrpSpPr>
              <a:grpSpLocks/>
            </p:cNvGrpSpPr>
            <p:nvPr/>
          </p:nvGrpSpPr>
          <p:grpSpPr bwMode="auto">
            <a:xfrm rot="5400000">
              <a:off x="412" y="115"/>
              <a:ext cx="625" cy="586"/>
              <a:chOff x="1871" y="1824"/>
              <a:chExt cx="2015" cy="1821"/>
            </a:xfrm>
          </p:grpSpPr>
          <p:sp>
            <p:nvSpPr>
              <p:cNvPr id="57" name="AutoShape 28"/>
              <p:cNvSpPr>
                <a:spLocks noChangeArrowheads="1"/>
              </p:cNvSpPr>
              <p:nvPr/>
            </p:nvSpPr>
            <p:spPr bwMode="gray">
              <a:xfrm rot="16200000" flipH="1">
                <a:off x="1817" y="2555"/>
                <a:ext cx="311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8" name="AutoShape 29"/>
              <p:cNvSpPr>
                <a:spLocks noChangeArrowheads="1"/>
              </p:cNvSpPr>
              <p:nvPr/>
            </p:nvSpPr>
            <p:spPr bwMode="gray">
              <a:xfrm rot="5400000" flipH="1">
                <a:off x="3627" y="2523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9" name="AutoShape 30"/>
              <p:cNvSpPr>
                <a:spLocks noChangeArrowheads="1"/>
              </p:cNvSpPr>
              <p:nvPr/>
            </p:nvSpPr>
            <p:spPr bwMode="gray">
              <a:xfrm rot="10800000" flipH="1">
                <a:off x="2724" y="3438"/>
                <a:ext cx="305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0" name="Oval 3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61" name="Oval 3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62" name="Oval 33"/>
              <p:cNvSpPr>
                <a:spLocks noChangeArrowheads="1"/>
              </p:cNvSpPr>
              <p:nvPr/>
            </p:nvSpPr>
            <p:spPr bwMode="gray">
              <a:xfrm>
                <a:off x="2007" y="2885"/>
                <a:ext cx="1757" cy="25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3" name="Oval 34"/>
              <p:cNvSpPr>
                <a:spLocks noChangeArrowheads="1"/>
              </p:cNvSpPr>
              <p:nvPr/>
            </p:nvSpPr>
            <p:spPr bwMode="gray">
              <a:xfrm>
                <a:off x="2010" y="2887"/>
                <a:ext cx="1758" cy="25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64" name="Oval 35"/>
              <p:cNvSpPr>
                <a:spLocks noChangeArrowheads="1"/>
              </p:cNvSpPr>
              <p:nvPr/>
            </p:nvSpPr>
            <p:spPr bwMode="gray">
              <a:xfrm>
                <a:off x="2007" y="2080"/>
                <a:ext cx="1757" cy="1100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5" name="Oval 36"/>
              <p:cNvSpPr>
                <a:spLocks noChangeArrowheads="1"/>
              </p:cNvSpPr>
              <p:nvPr/>
            </p:nvSpPr>
            <p:spPr bwMode="gray">
              <a:xfrm>
                <a:off x="2007" y="2082"/>
                <a:ext cx="1758" cy="1100"/>
              </a:xfrm>
              <a:prstGeom prst="ellipse">
                <a:avLst/>
              </a:prstGeom>
              <a:gradFill rotWithShape="1">
                <a:gsLst>
                  <a:gs pos="0">
                    <a:srgbClr val="762F00"/>
                  </a:gs>
                  <a:gs pos="100000">
                    <a:srgbClr val="FF66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</p:grpSp>
      <p:sp>
        <p:nvSpPr>
          <p:cNvPr id="75" name="Rectangle 121"/>
          <p:cNvSpPr>
            <a:spLocks noChangeArrowheads="1"/>
          </p:cNvSpPr>
          <p:nvPr/>
        </p:nvSpPr>
        <p:spPr bwMode="auto">
          <a:xfrm>
            <a:off x="1427922" y="1003858"/>
            <a:ext cx="62376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ker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 quả nào đúng, kết quả nào sai?</a:t>
            </a:r>
          </a:p>
        </p:txBody>
      </p:sp>
      <p:grpSp>
        <p:nvGrpSpPr>
          <p:cNvPr id="76" name="Group 141"/>
          <p:cNvGrpSpPr>
            <a:grpSpLocks/>
          </p:cNvGrpSpPr>
          <p:nvPr/>
        </p:nvGrpSpPr>
        <p:grpSpPr bwMode="auto">
          <a:xfrm>
            <a:off x="526770" y="2640571"/>
            <a:ext cx="930275" cy="744537"/>
            <a:chOff x="432" y="95"/>
            <a:chExt cx="586" cy="625"/>
          </a:xfrm>
        </p:grpSpPr>
        <p:grpSp>
          <p:nvGrpSpPr>
            <p:cNvPr id="77" name="Group 74"/>
            <p:cNvGrpSpPr>
              <a:grpSpLocks/>
            </p:cNvGrpSpPr>
            <p:nvPr/>
          </p:nvGrpSpPr>
          <p:grpSpPr bwMode="auto">
            <a:xfrm rot="5400000">
              <a:off x="471" y="301"/>
              <a:ext cx="546" cy="238"/>
              <a:chOff x="932" y="1824"/>
              <a:chExt cx="3918" cy="1754"/>
            </a:xfrm>
          </p:grpSpPr>
          <p:sp>
            <p:nvSpPr>
              <p:cNvPr id="88" name="AutoShape 75"/>
              <p:cNvSpPr>
                <a:spLocks noChangeArrowheads="1"/>
              </p:cNvSpPr>
              <p:nvPr/>
            </p:nvSpPr>
            <p:spPr bwMode="gray">
              <a:xfrm rot="16200000" flipH="1">
                <a:off x="1819" y="245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9" name="AutoShape 76"/>
              <p:cNvSpPr>
                <a:spLocks noChangeArrowheads="1"/>
              </p:cNvSpPr>
              <p:nvPr/>
            </p:nvSpPr>
            <p:spPr bwMode="gray">
              <a:xfrm rot="5400000" flipH="1">
                <a:off x="3627" y="242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0" name="AutoShape 77"/>
              <p:cNvSpPr>
                <a:spLocks noChangeArrowheads="1"/>
              </p:cNvSpPr>
              <p:nvPr/>
            </p:nvSpPr>
            <p:spPr bwMode="gray">
              <a:xfrm rot="10800000" flipH="1">
                <a:off x="2730" y="3372"/>
                <a:ext cx="306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1" name="Oval 7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92" name="Oval 7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93" name="Oval 80"/>
              <p:cNvSpPr>
                <a:spLocks noChangeArrowheads="1"/>
              </p:cNvSpPr>
              <p:nvPr/>
            </p:nvSpPr>
            <p:spPr bwMode="gray">
              <a:xfrm>
                <a:off x="932" y="2627"/>
                <a:ext cx="3911" cy="60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4" name="Oval 81"/>
              <p:cNvSpPr>
                <a:spLocks noChangeArrowheads="1"/>
              </p:cNvSpPr>
              <p:nvPr/>
            </p:nvSpPr>
            <p:spPr bwMode="gray">
              <a:xfrm>
                <a:off x="932" y="2628"/>
                <a:ext cx="3909" cy="603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95" name="Oval 82"/>
              <p:cNvSpPr>
                <a:spLocks noChangeArrowheads="1"/>
              </p:cNvSpPr>
              <p:nvPr/>
            </p:nvSpPr>
            <p:spPr bwMode="gray">
              <a:xfrm>
                <a:off x="941" y="2089"/>
                <a:ext cx="3911" cy="1098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6" name="Oval 83"/>
              <p:cNvSpPr>
                <a:spLocks noChangeArrowheads="1"/>
              </p:cNvSpPr>
              <p:nvPr/>
            </p:nvSpPr>
            <p:spPr bwMode="gray">
              <a:xfrm>
                <a:off x="938" y="2082"/>
                <a:ext cx="3912" cy="1099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  <p:grpSp>
          <p:nvGrpSpPr>
            <p:cNvPr id="78" name="Group 27"/>
            <p:cNvGrpSpPr>
              <a:grpSpLocks/>
            </p:cNvGrpSpPr>
            <p:nvPr/>
          </p:nvGrpSpPr>
          <p:grpSpPr bwMode="auto">
            <a:xfrm rot="5400000">
              <a:off x="412" y="115"/>
              <a:ext cx="625" cy="586"/>
              <a:chOff x="1871" y="1824"/>
              <a:chExt cx="2015" cy="1821"/>
            </a:xfrm>
          </p:grpSpPr>
          <p:sp>
            <p:nvSpPr>
              <p:cNvPr id="79" name="AutoShape 28"/>
              <p:cNvSpPr>
                <a:spLocks noChangeArrowheads="1"/>
              </p:cNvSpPr>
              <p:nvPr/>
            </p:nvSpPr>
            <p:spPr bwMode="gray">
              <a:xfrm rot="16200000" flipH="1">
                <a:off x="1817" y="2555"/>
                <a:ext cx="311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0" name="AutoShape 29"/>
              <p:cNvSpPr>
                <a:spLocks noChangeArrowheads="1"/>
              </p:cNvSpPr>
              <p:nvPr/>
            </p:nvSpPr>
            <p:spPr bwMode="gray">
              <a:xfrm rot="5400000" flipH="1">
                <a:off x="3627" y="2523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1" name="AutoShape 30"/>
              <p:cNvSpPr>
                <a:spLocks noChangeArrowheads="1"/>
              </p:cNvSpPr>
              <p:nvPr/>
            </p:nvSpPr>
            <p:spPr bwMode="gray">
              <a:xfrm rot="10800000" flipH="1">
                <a:off x="2724" y="3438"/>
                <a:ext cx="305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2" name="Oval 3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83" name="Oval 3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84" name="Oval 33"/>
              <p:cNvSpPr>
                <a:spLocks noChangeArrowheads="1"/>
              </p:cNvSpPr>
              <p:nvPr/>
            </p:nvSpPr>
            <p:spPr bwMode="gray">
              <a:xfrm>
                <a:off x="2007" y="2885"/>
                <a:ext cx="1757" cy="25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5" name="Oval 34"/>
              <p:cNvSpPr>
                <a:spLocks noChangeArrowheads="1"/>
              </p:cNvSpPr>
              <p:nvPr/>
            </p:nvSpPr>
            <p:spPr bwMode="gray">
              <a:xfrm>
                <a:off x="2010" y="2887"/>
                <a:ext cx="1758" cy="25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86" name="Oval 35"/>
              <p:cNvSpPr>
                <a:spLocks noChangeArrowheads="1"/>
              </p:cNvSpPr>
              <p:nvPr/>
            </p:nvSpPr>
            <p:spPr bwMode="gray">
              <a:xfrm>
                <a:off x="2007" y="2080"/>
                <a:ext cx="1757" cy="1100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87" name="Oval 36"/>
              <p:cNvSpPr>
                <a:spLocks noChangeArrowheads="1"/>
              </p:cNvSpPr>
              <p:nvPr/>
            </p:nvSpPr>
            <p:spPr bwMode="gray">
              <a:xfrm>
                <a:off x="2007" y="2082"/>
                <a:ext cx="1758" cy="1100"/>
              </a:xfrm>
              <a:prstGeom prst="ellipse">
                <a:avLst/>
              </a:prstGeom>
              <a:gradFill rotWithShape="1">
                <a:gsLst>
                  <a:gs pos="0">
                    <a:srgbClr val="762F00"/>
                  </a:gs>
                  <a:gs pos="100000">
                    <a:srgbClr val="FF66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</p:grpSp>
      <p:grpSp>
        <p:nvGrpSpPr>
          <p:cNvPr id="97" name="Group 162"/>
          <p:cNvGrpSpPr>
            <a:grpSpLocks/>
          </p:cNvGrpSpPr>
          <p:nvPr/>
        </p:nvGrpSpPr>
        <p:grpSpPr bwMode="auto">
          <a:xfrm>
            <a:off x="526770" y="3554971"/>
            <a:ext cx="930275" cy="744537"/>
            <a:chOff x="432" y="95"/>
            <a:chExt cx="586" cy="625"/>
          </a:xfrm>
        </p:grpSpPr>
        <p:grpSp>
          <p:nvGrpSpPr>
            <p:cNvPr id="98" name="Group 74"/>
            <p:cNvGrpSpPr>
              <a:grpSpLocks/>
            </p:cNvGrpSpPr>
            <p:nvPr/>
          </p:nvGrpSpPr>
          <p:grpSpPr bwMode="auto">
            <a:xfrm rot="5400000">
              <a:off x="471" y="301"/>
              <a:ext cx="546" cy="238"/>
              <a:chOff x="932" y="1824"/>
              <a:chExt cx="3918" cy="1754"/>
            </a:xfrm>
          </p:grpSpPr>
          <p:sp>
            <p:nvSpPr>
              <p:cNvPr id="109" name="AutoShape 75"/>
              <p:cNvSpPr>
                <a:spLocks noChangeArrowheads="1"/>
              </p:cNvSpPr>
              <p:nvPr/>
            </p:nvSpPr>
            <p:spPr bwMode="gray">
              <a:xfrm rot="16200000" flipH="1">
                <a:off x="1819" y="245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10" name="AutoShape 76"/>
              <p:cNvSpPr>
                <a:spLocks noChangeArrowheads="1"/>
              </p:cNvSpPr>
              <p:nvPr/>
            </p:nvSpPr>
            <p:spPr bwMode="gray">
              <a:xfrm rot="5400000" flipH="1">
                <a:off x="3627" y="242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11" name="AutoShape 77"/>
              <p:cNvSpPr>
                <a:spLocks noChangeArrowheads="1"/>
              </p:cNvSpPr>
              <p:nvPr/>
            </p:nvSpPr>
            <p:spPr bwMode="gray">
              <a:xfrm rot="10800000" flipH="1">
                <a:off x="2730" y="3372"/>
                <a:ext cx="306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12" name="Oval 7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13" name="Oval 7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14" name="Oval 80"/>
              <p:cNvSpPr>
                <a:spLocks noChangeArrowheads="1"/>
              </p:cNvSpPr>
              <p:nvPr/>
            </p:nvSpPr>
            <p:spPr bwMode="gray">
              <a:xfrm>
                <a:off x="932" y="2627"/>
                <a:ext cx="3911" cy="60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15" name="Oval 81"/>
              <p:cNvSpPr>
                <a:spLocks noChangeArrowheads="1"/>
              </p:cNvSpPr>
              <p:nvPr/>
            </p:nvSpPr>
            <p:spPr bwMode="gray">
              <a:xfrm>
                <a:off x="932" y="2628"/>
                <a:ext cx="3909" cy="603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16" name="Oval 82"/>
              <p:cNvSpPr>
                <a:spLocks noChangeArrowheads="1"/>
              </p:cNvSpPr>
              <p:nvPr/>
            </p:nvSpPr>
            <p:spPr bwMode="gray">
              <a:xfrm>
                <a:off x="941" y="2089"/>
                <a:ext cx="3911" cy="1098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17" name="Oval 83"/>
              <p:cNvSpPr>
                <a:spLocks noChangeArrowheads="1"/>
              </p:cNvSpPr>
              <p:nvPr/>
            </p:nvSpPr>
            <p:spPr bwMode="gray">
              <a:xfrm>
                <a:off x="938" y="2082"/>
                <a:ext cx="3912" cy="1099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  <p:grpSp>
          <p:nvGrpSpPr>
            <p:cNvPr id="99" name="Group 27"/>
            <p:cNvGrpSpPr>
              <a:grpSpLocks/>
            </p:cNvGrpSpPr>
            <p:nvPr/>
          </p:nvGrpSpPr>
          <p:grpSpPr bwMode="auto">
            <a:xfrm rot="5400000">
              <a:off x="412" y="115"/>
              <a:ext cx="625" cy="586"/>
              <a:chOff x="1871" y="1824"/>
              <a:chExt cx="2015" cy="1821"/>
            </a:xfrm>
          </p:grpSpPr>
          <p:sp>
            <p:nvSpPr>
              <p:cNvPr id="100" name="AutoShape 28"/>
              <p:cNvSpPr>
                <a:spLocks noChangeArrowheads="1"/>
              </p:cNvSpPr>
              <p:nvPr/>
            </p:nvSpPr>
            <p:spPr bwMode="gray">
              <a:xfrm rot="16200000" flipH="1">
                <a:off x="1817" y="2555"/>
                <a:ext cx="311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1" name="AutoShape 29"/>
              <p:cNvSpPr>
                <a:spLocks noChangeArrowheads="1"/>
              </p:cNvSpPr>
              <p:nvPr/>
            </p:nvSpPr>
            <p:spPr bwMode="gray">
              <a:xfrm rot="5400000" flipH="1">
                <a:off x="3627" y="2523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2" name="AutoShape 30"/>
              <p:cNvSpPr>
                <a:spLocks noChangeArrowheads="1"/>
              </p:cNvSpPr>
              <p:nvPr/>
            </p:nvSpPr>
            <p:spPr bwMode="gray">
              <a:xfrm rot="10800000" flipH="1">
                <a:off x="2724" y="3438"/>
                <a:ext cx="305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3" name="Oval 3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04" name="Oval 3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05" name="Oval 33"/>
              <p:cNvSpPr>
                <a:spLocks noChangeArrowheads="1"/>
              </p:cNvSpPr>
              <p:nvPr/>
            </p:nvSpPr>
            <p:spPr bwMode="gray">
              <a:xfrm>
                <a:off x="2007" y="2885"/>
                <a:ext cx="1757" cy="25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6" name="Oval 34"/>
              <p:cNvSpPr>
                <a:spLocks noChangeArrowheads="1"/>
              </p:cNvSpPr>
              <p:nvPr/>
            </p:nvSpPr>
            <p:spPr bwMode="gray">
              <a:xfrm>
                <a:off x="2010" y="2887"/>
                <a:ext cx="1758" cy="25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07" name="Oval 35"/>
              <p:cNvSpPr>
                <a:spLocks noChangeArrowheads="1"/>
              </p:cNvSpPr>
              <p:nvPr/>
            </p:nvSpPr>
            <p:spPr bwMode="gray">
              <a:xfrm>
                <a:off x="2007" y="2080"/>
                <a:ext cx="1757" cy="1100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8" name="Oval 36"/>
              <p:cNvSpPr>
                <a:spLocks noChangeArrowheads="1"/>
              </p:cNvSpPr>
              <p:nvPr/>
            </p:nvSpPr>
            <p:spPr bwMode="gray">
              <a:xfrm>
                <a:off x="2007" y="2082"/>
                <a:ext cx="1758" cy="1100"/>
              </a:xfrm>
              <a:prstGeom prst="ellipse">
                <a:avLst/>
              </a:prstGeom>
              <a:gradFill rotWithShape="1">
                <a:gsLst>
                  <a:gs pos="0">
                    <a:srgbClr val="762F00"/>
                  </a:gs>
                  <a:gs pos="100000">
                    <a:srgbClr val="FF66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</p:grpSp>
      <p:grpSp>
        <p:nvGrpSpPr>
          <p:cNvPr id="118" name="Group 183"/>
          <p:cNvGrpSpPr>
            <a:grpSpLocks/>
          </p:cNvGrpSpPr>
          <p:nvPr/>
        </p:nvGrpSpPr>
        <p:grpSpPr bwMode="auto">
          <a:xfrm>
            <a:off x="526770" y="4469371"/>
            <a:ext cx="930275" cy="744537"/>
            <a:chOff x="432" y="95"/>
            <a:chExt cx="586" cy="625"/>
          </a:xfrm>
        </p:grpSpPr>
        <p:grpSp>
          <p:nvGrpSpPr>
            <p:cNvPr id="119" name="Group 74"/>
            <p:cNvGrpSpPr>
              <a:grpSpLocks/>
            </p:cNvGrpSpPr>
            <p:nvPr/>
          </p:nvGrpSpPr>
          <p:grpSpPr bwMode="auto">
            <a:xfrm rot="5400000">
              <a:off x="471" y="301"/>
              <a:ext cx="546" cy="238"/>
              <a:chOff x="932" y="1824"/>
              <a:chExt cx="3918" cy="1754"/>
            </a:xfrm>
          </p:grpSpPr>
          <p:sp>
            <p:nvSpPr>
              <p:cNvPr id="130" name="AutoShape 75"/>
              <p:cNvSpPr>
                <a:spLocks noChangeArrowheads="1"/>
              </p:cNvSpPr>
              <p:nvPr/>
            </p:nvSpPr>
            <p:spPr bwMode="gray">
              <a:xfrm rot="16200000" flipH="1">
                <a:off x="1819" y="245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31" name="AutoShape 76"/>
              <p:cNvSpPr>
                <a:spLocks noChangeArrowheads="1"/>
              </p:cNvSpPr>
              <p:nvPr/>
            </p:nvSpPr>
            <p:spPr bwMode="gray">
              <a:xfrm rot="5400000" flipH="1">
                <a:off x="3627" y="2426"/>
                <a:ext cx="310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32" name="AutoShape 77"/>
              <p:cNvSpPr>
                <a:spLocks noChangeArrowheads="1"/>
              </p:cNvSpPr>
              <p:nvPr/>
            </p:nvSpPr>
            <p:spPr bwMode="gray">
              <a:xfrm rot="10800000" flipH="1">
                <a:off x="2730" y="3372"/>
                <a:ext cx="306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33" name="Oval 7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34" name="Oval 7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35" name="Oval 80"/>
              <p:cNvSpPr>
                <a:spLocks noChangeArrowheads="1"/>
              </p:cNvSpPr>
              <p:nvPr/>
            </p:nvSpPr>
            <p:spPr bwMode="gray">
              <a:xfrm>
                <a:off x="932" y="2627"/>
                <a:ext cx="3911" cy="60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36" name="Oval 81"/>
              <p:cNvSpPr>
                <a:spLocks noChangeArrowheads="1"/>
              </p:cNvSpPr>
              <p:nvPr/>
            </p:nvSpPr>
            <p:spPr bwMode="gray">
              <a:xfrm>
                <a:off x="932" y="2628"/>
                <a:ext cx="3909" cy="603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37" name="Oval 82"/>
              <p:cNvSpPr>
                <a:spLocks noChangeArrowheads="1"/>
              </p:cNvSpPr>
              <p:nvPr/>
            </p:nvSpPr>
            <p:spPr bwMode="gray">
              <a:xfrm>
                <a:off x="941" y="2089"/>
                <a:ext cx="3911" cy="1098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38" name="Oval 83"/>
              <p:cNvSpPr>
                <a:spLocks noChangeArrowheads="1"/>
              </p:cNvSpPr>
              <p:nvPr/>
            </p:nvSpPr>
            <p:spPr bwMode="gray">
              <a:xfrm>
                <a:off x="938" y="2082"/>
                <a:ext cx="3912" cy="1099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  <p:grpSp>
          <p:nvGrpSpPr>
            <p:cNvPr id="120" name="Group 27"/>
            <p:cNvGrpSpPr>
              <a:grpSpLocks/>
            </p:cNvGrpSpPr>
            <p:nvPr/>
          </p:nvGrpSpPr>
          <p:grpSpPr bwMode="auto">
            <a:xfrm rot="5400000">
              <a:off x="412" y="115"/>
              <a:ext cx="625" cy="586"/>
              <a:chOff x="1871" y="1824"/>
              <a:chExt cx="2015" cy="1821"/>
            </a:xfrm>
          </p:grpSpPr>
          <p:sp>
            <p:nvSpPr>
              <p:cNvPr id="121" name="AutoShape 28"/>
              <p:cNvSpPr>
                <a:spLocks noChangeArrowheads="1"/>
              </p:cNvSpPr>
              <p:nvPr/>
            </p:nvSpPr>
            <p:spPr bwMode="gray">
              <a:xfrm rot="16200000" flipH="1">
                <a:off x="1817" y="2555"/>
                <a:ext cx="311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000000">
                      <a:gamma/>
                      <a:tint val="39216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22" name="AutoShape 29"/>
              <p:cNvSpPr>
                <a:spLocks noChangeArrowheads="1"/>
              </p:cNvSpPr>
              <p:nvPr/>
            </p:nvSpPr>
            <p:spPr bwMode="gray">
              <a:xfrm rot="5400000" flipH="1">
                <a:off x="3627" y="2523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23" name="AutoShape 30"/>
              <p:cNvSpPr>
                <a:spLocks noChangeArrowheads="1"/>
              </p:cNvSpPr>
              <p:nvPr/>
            </p:nvSpPr>
            <p:spPr bwMode="gray">
              <a:xfrm rot="10800000" flipH="1">
                <a:off x="2724" y="3438"/>
                <a:ext cx="305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rgbClr val="000000"/>
                  </a:gs>
                  <a:gs pos="100000">
                    <a:srgbClr val="A7B8CC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24" name="Oval 31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25" name="Oval 32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26" name="Oval 33"/>
              <p:cNvSpPr>
                <a:spLocks noChangeArrowheads="1"/>
              </p:cNvSpPr>
              <p:nvPr/>
            </p:nvSpPr>
            <p:spPr bwMode="gray">
              <a:xfrm>
                <a:off x="2007" y="2885"/>
                <a:ext cx="1757" cy="25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99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27" name="Oval 34"/>
              <p:cNvSpPr>
                <a:spLocks noChangeArrowheads="1"/>
              </p:cNvSpPr>
              <p:nvPr/>
            </p:nvSpPr>
            <p:spPr bwMode="gray">
              <a:xfrm>
                <a:off x="2010" y="2887"/>
                <a:ext cx="1758" cy="25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  <p:sp>
            <p:nvSpPr>
              <p:cNvPr id="128" name="Oval 35"/>
              <p:cNvSpPr>
                <a:spLocks noChangeArrowheads="1"/>
              </p:cNvSpPr>
              <p:nvPr/>
            </p:nvSpPr>
            <p:spPr bwMode="gray">
              <a:xfrm>
                <a:off x="2007" y="2080"/>
                <a:ext cx="1757" cy="1100"/>
              </a:xfrm>
              <a:prstGeom prst="ellipse">
                <a:avLst/>
              </a:prstGeom>
              <a:gradFill rotWithShape="1">
                <a:gsLst>
                  <a:gs pos="0">
                    <a:srgbClr val="00008A"/>
                  </a:gs>
                  <a:gs pos="50000">
                    <a:srgbClr val="009999"/>
                  </a:gs>
                  <a:gs pos="100000">
                    <a:srgbClr val="00008A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29" name="Oval 36"/>
              <p:cNvSpPr>
                <a:spLocks noChangeArrowheads="1"/>
              </p:cNvSpPr>
              <p:nvPr/>
            </p:nvSpPr>
            <p:spPr bwMode="gray">
              <a:xfrm>
                <a:off x="2007" y="2082"/>
                <a:ext cx="1758" cy="1100"/>
              </a:xfrm>
              <a:prstGeom prst="ellipse">
                <a:avLst/>
              </a:prstGeom>
              <a:gradFill rotWithShape="1">
                <a:gsLst>
                  <a:gs pos="0">
                    <a:srgbClr val="762F00"/>
                  </a:gs>
                  <a:gs pos="100000">
                    <a:srgbClr val="FF66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endParaRPr lang="en-US" kern="0">
                  <a:solidFill>
                    <a:sysClr val="windowText" lastClr="000000"/>
                  </a:solidFill>
                  <a:cs typeface="Arial" charset="0"/>
                </a:endParaRPr>
              </a:p>
            </p:txBody>
          </p:sp>
        </p:grpSp>
      </p:grpSp>
      <p:grpSp>
        <p:nvGrpSpPr>
          <p:cNvPr id="139" name="Group 235"/>
          <p:cNvGrpSpPr>
            <a:grpSpLocks/>
          </p:cNvGrpSpPr>
          <p:nvPr/>
        </p:nvGrpSpPr>
        <p:grpSpPr bwMode="auto">
          <a:xfrm>
            <a:off x="1212570" y="5651399"/>
            <a:ext cx="5933664" cy="757526"/>
            <a:chOff x="576" y="3936"/>
            <a:chExt cx="3552" cy="450"/>
          </a:xfrm>
        </p:grpSpPr>
        <p:sp>
          <p:nvSpPr>
            <p:cNvPr id="140" name="AutoShape 230"/>
            <p:cNvSpPr>
              <a:spLocks noChangeArrowheads="1"/>
            </p:cNvSpPr>
            <p:nvPr/>
          </p:nvSpPr>
          <p:spPr bwMode="auto">
            <a:xfrm>
              <a:off x="576" y="3936"/>
              <a:ext cx="3552" cy="38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7600"/>
                </a:gs>
                <a:gs pos="50000">
                  <a:srgbClr val="00FF00"/>
                </a:gs>
                <a:gs pos="100000">
                  <a:srgbClr val="007600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41" name="Picture 231" descr="Set-05b-june"/>
            <p:cNvPicPr>
              <a:picLocks noChangeAspect="1" noChangeArrowheads="1" noCrop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4080"/>
              <a:ext cx="52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" name="Text Box 232"/>
            <p:cNvSpPr txBox="1">
              <a:spLocks noChangeArrowheads="1"/>
            </p:cNvSpPr>
            <p:nvPr/>
          </p:nvSpPr>
          <p:spPr bwMode="auto">
            <a:xfrm>
              <a:off x="1536" y="3972"/>
              <a:ext cx="864" cy="4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600" b="1" kern="0">
                  <a:solidFill>
                    <a:srgbClr val="0000FF"/>
                  </a:solidFill>
                </a:rPr>
                <a:t>Đáp án</a:t>
              </a:r>
            </a:p>
          </p:txBody>
        </p:sp>
      </p:grpSp>
      <p:sp>
        <p:nvSpPr>
          <p:cNvPr id="160" name="WordArt 346" descr="58218mhxjwxncp2"/>
          <p:cNvSpPr>
            <a:spLocks noChangeArrowheads="1" noChangeShapeType="1" noTextEdit="1"/>
          </p:cNvSpPr>
          <p:nvPr/>
        </p:nvSpPr>
        <p:spPr bwMode="auto">
          <a:xfrm>
            <a:off x="7489545" y="1030846"/>
            <a:ext cx="1447800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endParaRPr lang="en-US" sz="3600" kern="10">
              <a:blipFill dpi="0" rotWithShape="1">
                <a:blip r:embed="rId15"/>
                <a:srcRect/>
                <a:stretch>
                  <a:fillRect/>
                </a:stretch>
              </a:blip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VNI-Timfani"/>
            </a:endParaRPr>
          </a:p>
        </p:txBody>
      </p:sp>
      <p:sp>
        <p:nvSpPr>
          <p:cNvPr id="161" name="Oval 347"/>
          <p:cNvSpPr>
            <a:spLocks noChangeArrowheads="1"/>
          </p:cNvSpPr>
          <p:nvPr/>
        </p:nvSpPr>
        <p:spPr bwMode="auto">
          <a:xfrm>
            <a:off x="5264613" y="13994"/>
            <a:ext cx="1225232" cy="725445"/>
          </a:xfrm>
          <a:prstGeom prst="ellipse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200" b="1" ker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1</a:t>
            </a:r>
          </a:p>
        </p:txBody>
      </p:sp>
      <p:sp>
        <p:nvSpPr>
          <p:cNvPr id="7" name="Oval 6"/>
          <p:cNvSpPr/>
          <p:nvPr/>
        </p:nvSpPr>
        <p:spPr>
          <a:xfrm>
            <a:off x="7960644" y="2018479"/>
            <a:ext cx="1849277" cy="6257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</a:p>
        </p:txBody>
      </p:sp>
      <p:sp>
        <p:nvSpPr>
          <p:cNvPr id="162" name="Oval 161"/>
          <p:cNvSpPr/>
          <p:nvPr/>
        </p:nvSpPr>
        <p:spPr>
          <a:xfrm>
            <a:off x="8012707" y="3870747"/>
            <a:ext cx="1849276" cy="6257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</a:p>
        </p:txBody>
      </p:sp>
      <p:sp>
        <p:nvSpPr>
          <p:cNvPr id="163" name="Oval 162"/>
          <p:cNvSpPr/>
          <p:nvPr/>
        </p:nvSpPr>
        <p:spPr>
          <a:xfrm>
            <a:off x="8012706" y="2967171"/>
            <a:ext cx="1849277" cy="6257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</a:p>
        </p:txBody>
      </p:sp>
      <p:sp>
        <p:nvSpPr>
          <p:cNvPr id="164" name="Oval 163"/>
          <p:cNvSpPr/>
          <p:nvPr/>
        </p:nvSpPr>
        <p:spPr>
          <a:xfrm>
            <a:off x="8035597" y="4750382"/>
            <a:ext cx="1849277" cy="6257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</a:p>
        </p:txBody>
      </p:sp>
    </p:spTree>
    <p:extLst>
      <p:ext uri="{BB962C8B-B14F-4D97-AF65-F5344CB8AC3E}">
        <p14:creationId xmlns:p14="http://schemas.microsoft.com/office/powerpoint/2010/main" val="11580634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500"/>
                            </p:stCondLst>
                            <p:childTnLst>
                              <p:par>
                                <p:cTn id="7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500"/>
                            </p:stCondLst>
                            <p:childTnLst>
                              <p:par>
                                <p:cTn id="8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8" presetClass="exit" presetSubtype="1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1"/>
                                    </p:cond>
                                  </p:endCondLst>
                                  <p:childTnLst>
                                    <p:animEffect transition="out" filter="strips(downLeft)">
                                      <p:cBhvr>
                                        <p:cTn id="11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7" grpId="0" animBg="1"/>
      <p:bldP spid="162" grpId="0" animBg="1"/>
      <p:bldP spid="163" grpId="0" animBg="1"/>
      <p:bldP spid="1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090" y="768124"/>
            <a:ext cx="8378529" cy="750532"/>
          </a:xfrm>
        </p:spPr>
        <p:txBody>
          <a:bodyPr>
            <a:noAutofit/>
          </a:bodyPr>
          <a:lstStyle/>
          <a:p>
            <a:r>
              <a:rPr lang="en-US" sz="28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36. SGK </a:t>
            </a:r>
            <a:br>
              <a:rPr lang="en-US" sz="28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 khẳng định sau đúng hay sai? Vì sao?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160" y="2601529"/>
            <a:ext cx="9319629" cy="79765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b)      </a:t>
            </a:r>
            <a:endParaRPr lang="en-US" sz="400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534160" y="1631872"/>
            <a:ext cx="9319629" cy="8032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a)</a:t>
            </a:r>
            <a:endParaRPr lang="en-US" sz="400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CC79972-FF38-4665-82E6-9C18B2DBFC65}"/>
              </a:ext>
            </a:extLst>
          </p:cNvPr>
          <p:cNvSpPr txBox="1">
            <a:spLocks/>
          </p:cNvSpPr>
          <p:nvPr/>
        </p:nvSpPr>
        <p:spPr>
          <a:xfrm>
            <a:off x="1534160" y="3662926"/>
            <a:ext cx="9319629" cy="8593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c)</a:t>
            </a:r>
            <a:endParaRPr lang="en-US" sz="400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graphicFrame>
        <p:nvGraphicFramePr>
          <p:cNvPr id="14" name="Object 1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368712"/>
              </p:ext>
            </p:extLst>
          </p:nvPr>
        </p:nvGraphicFramePr>
        <p:xfrm>
          <a:off x="3027363" y="1738313"/>
          <a:ext cx="324008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4" imgW="1002960" imgH="241200" progId="Equation.DSMT4">
                  <p:embed/>
                </p:oleObj>
              </mc:Choice>
              <mc:Fallback>
                <p:oleObj name="Equation" r:id="rId4" imgW="10029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363" y="1738313"/>
                        <a:ext cx="3240087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322345"/>
              </p:ext>
            </p:extLst>
          </p:nvPr>
        </p:nvGraphicFramePr>
        <p:xfrm>
          <a:off x="3021013" y="2720975"/>
          <a:ext cx="31178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6" imgW="965160" imgH="241200" progId="Equation.DSMT4">
                  <p:embed/>
                </p:oleObj>
              </mc:Choice>
              <mc:Fallback>
                <p:oleObj name="Equation" r:id="rId6" imgW="965160" imgH="241200" progId="Equation.DSMT4">
                  <p:embed/>
                  <p:pic>
                    <p:nvPicPr>
                      <p:cNvPr id="0" name="Object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013" y="2720975"/>
                        <a:ext cx="311785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C79972-FF38-4665-82E6-9C18B2DBFC65}"/>
              </a:ext>
            </a:extLst>
          </p:cNvPr>
          <p:cNvSpPr txBox="1">
            <a:spLocks/>
          </p:cNvSpPr>
          <p:nvPr/>
        </p:nvSpPr>
        <p:spPr>
          <a:xfrm>
            <a:off x="1534158" y="5027894"/>
            <a:ext cx="9360283" cy="13421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rgbClr val="1F4E79"/>
                </a:solidFill>
              </a:rPr>
              <a:t>d)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506394"/>
              </p:ext>
            </p:extLst>
          </p:nvPr>
        </p:nvGraphicFramePr>
        <p:xfrm>
          <a:off x="2617788" y="3757613"/>
          <a:ext cx="43878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8" imgW="1358640" imgH="241200" progId="Equation.DSMT4">
                  <p:embed/>
                </p:oleObj>
              </mc:Choice>
              <mc:Fallback>
                <p:oleObj name="Equation" r:id="rId8" imgW="135864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7788" y="3757613"/>
                        <a:ext cx="438785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403157"/>
              </p:ext>
            </p:extLst>
          </p:nvPr>
        </p:nvGraphicFramePr>
        <p:xfrm>
          <a:off x="2238375" y="5100638"/>
          <a:ext cx="5743575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0" imgW="1777680" imgH="558720" progId="Equation.DSMT4">
                  <p:embed/>
                </p:oleObj>
              </mc:Choice>
              <mc:Fallback>
                <p:oleObj name="Equation" r:id="rId10" imgW="1777680" imgH="558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5100638"/>
                        <a:ext cx="5743575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8323011" y="1745243"/>
            <a:ext cx="1908313" cy="6162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  <p:sp>
        <p:nvSpPr>
          <p:cNvPr id="32" name="Oval 31"/>
          <p:cNvSpPr/>
          <p:nvPr/>
        </p:nvSpPr>
        <p:spPr>
          <a:xfrm>
            <a:off x="8417846" y="5390839"/>
            <a:ext cx="1908313" cy="6162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  <p:sp>
        <p:nvSpPr>
          <p:cNvPr id="33" name="Oval 32"/>
          <p:cNvSpPr/>
          <p:nvPr/>
        </p:nvSpPr>
        <p:spPr>
          <a:xfrm>
            <a:off x="8417845" y="3833190"/>
            <a:ext cx="1908313" cy="6162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  <p:sp>
        <p:nvSpPr>
          <p:cNvPr id="34" name="Oval 33"/>
          <p:cNvSpPr/>
          <p:nvPr/>
        </p:nvSpPr>
        <p:spPr>
          <a:xfrm>
            <a:off x="8417846" y="2696114"/>
            <a:ext cx="1908313" cy="6162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35661383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283" y="3219897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874253" y="963503"/>
            <a:ext cx="1014842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PHÁT BIỂU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1. QUY TẮC KHAI PHƯƠNG MỘT THƯƠNG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2. QUY TẮC CHIA HAI CĂN BẬC HAI.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66671" y="2064136"/>
            <a:ext cx="113355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solidFill>
                  <a:srgbClr val="4472C4"/>
                </a:solidFill>
                <a:latin typeface="Times New Roman" pitchFamily="18" charset="0"/>
              </a:rPr>
              <a:t>1. QUY TẮC KHAI PHƯƠNG MỘT THƯƠNG </a:t>
            </a:r>
            <a:endParaRPr lang="en-US" sz="4000" b="1">
              <a:solidFill>
                <a:srgbClr val="0070C0"/>
              </a:solidFill>
            </a:endParaRPr>
          </a:p>
        </p:txBody>
      </p:sp>
      <p:pic>
        <p:nvPicPr>
          <p:cNvPr id="11" name="!!3" descr="Icon&#10;&#10;Description automatically generated with low confidence">
            <a:extLst>
              <a:ext uri="{FF2B5EF4-FFF2-40B4-BE49-F238E27FC236}">
                <a16:creationId xmlns:a16="http://schemas.microsoft.com/office/drawing/2014/main" id="{78C066BC-F584-4184-9D57-6F955DE9D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478" y="-614738"/>
            <a:ext cx="3429000" cy="3429000"/>
          </a:xfrm>
          <a:prstGeom prst="rect">
            <a:avLst/>
          </a:prstGeom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942536"/>
              </p:ext>
            </p:extLst>
          </p:nvPr>
        </p:nvGraphicFramePr>
        <p:xfrm>
          <a:off x="3833813" y="3041650"/>
          <a:ext cx="4713287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1612800" imgH="507960" progId="Equation.DSMT4">
                  <p:embed/>
                </p:oleObj>
              </mc:Choice>
              <mc:Fallback>
                <p:oleObj name="Equation" r:id="rId4" imgW="1612800" imgH="50796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041650"/>
                        <a:ext cx="4713287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prstClr val="white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1" name="!!3" descr="Icon&#10;&#10;Description automatically generated with low confidence">
            <a:extLst>
              <a:ext uri="{FF2B5EF4-FFF2-40B4-BE49-F238E27FC236}">
                <a16:creationId xmlns:a16="http://schemas.microsoft.com/office/drawing/2014/main" id="{78C066BC-F584-4184-9D57-6F955DE9D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478" y="-614738"/>
            <a:ext cx="3429000" cy="3429000"/>
          </a:xfrm>
          <a:prstGeom prst="rect">
            <a:avLst/>
          </a:prstGeom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089610"/>
              </p:ext>
            </p:extLst>
          </p:nvPr>
        </p:nvGraphicFramePr>
        <p:xfrm>
          <a:off x="3851275" y="3135313"/>
          <a:ext cx="4676775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4" imgW="1600200" imgH="507960" progId="Equation.DSMT4">
                  <p:embed/>
                </p:oleObj>
              </mc:Choice>
              <mc:Fallback>
                <p:oleObj name="Equation" r:id="rId4" imgW="160020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135313"/>
                        <a:ext cx="4676775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282685" y="2156841"/>
            <a:ext cx="74377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4472C4"/>
                </a:solidFill>
                <a:latin typeface="Times New Roman" pitchFamily="18" charset="0"/>
              </a:rPr>
              <a:t>2. QUY TẮC CHIA HAI CĂN BẬC HAI.</a:t>
            </a:r>
          </a:p>
        </p:txBody>
      </p:sp>
    </p:spTree>
    <p:extLst>
      <p:ext uri="{BB962C8B-B14F-4D97-AF65-F5344CB8AC3E}">
        <p14:creationId xmlns:p14="http://schemas.microsoft.com/office/powerpoint/2010/main" val="126193098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8700" y="258318"/>
            <a:ext cx="5149850" cy="411162"/>
          </a:xfrm>
        </p:spPr>
        <p:txBody>
          <a:bodyPr>
            <a:norm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BẢNG HỆ THỐNG KIẾN THỨC ĐÃ HỌC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755015"/>
              </p:ext>
            </p:extLst>
          </p:nvPr>
        </p:nvGraphicFramePr>
        <p:xfrm>
          <a:off x="1981200" y="762000"/>
          <a:ext cx="8229600" cy="513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Nội</a:t>
                      </a:r>
                      <a:r>
                        <a:rPr lang="en-US" sz="2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dung</a:t>
                      </a:r>
                      <a:endParaRPr lang="en-US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Công</a:t>
                      </a:r>
                      <a:r>
                        <a:rPr lang="en-US" sz="2000" b="1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thức</a:t>
                      </a:r>
                      <a:endParaRPr lang="en-US" sz="20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360">
                <a:tc>
                  <a:txBody>
                    <a:bodyPr/>
                    <a:lstStyle/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baseline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8120">
                <a:tc>
                  <a:txBody>
                    <a:bodyPr/>
                    <a:lstStyle/>
                    <a:p>
                      <a:endParaRPr 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160502"/>
              </p:ext>
            </p:extLst>
          </p:nvPr>
        </p:nvGraphicFramePr>
        <p:xfrm>
          <a:off x="8164851" y="1385668"/>
          <a:ext cx="67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672840" imgH="304560" progId="Equation.DSMT4">
                  <p:embed/>
                </p:oleObj>
              </mc:Choice>
              <mc:Fallback>
                <p:oleObj name="Equation" r:id="rId3" imgW="672840" imgH="3045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4851" y="1385668"/>
                        <a:ext cx="673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74714"/>
              </p:ext>
            </p:extLst>
          </p:nvPr>
        </p:nvGraphicFramePr>
        <p:xfrm>
          <a:off x="8888164" y="1235808"/>
          <a:ext cx="1016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015920" imgH="698400" progId="Equation.DSMT4">
                  <p:embed/>
                </p:oleObj>
              </mc:Choice>
              <mc:Fallback>
                <p:oleObj name="Equation" r:id="rId5" imgW="1015920" imgH="6984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8164" y="1235808"/>
                        <a:ext cx="1016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0608"/>
              </p:ext>
            </p:extLst>
          </p:nvPr>
        </p:nvGraphicFramePr>
        <p:xfrm>
          <a:off x="1981200" y="2019240"/>
          <a:ext cx="393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393480" imgH="304560" progId="Equation.DSMT4">
                  <p:embed/>
                </p:oleObj>
              </mc:Choice>
              <mc:Fallback>
                <p:oleObj name="Equation" r:id="rId7" imgW="393480" imgH="3045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19240"/>
                        <a:ext cx="393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248400" y="2362200"/>
          <a:ext cx="673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672840" imgH="342720" progId="Equation.DSMT4">
                  <p:embed/>
                </p:oleObj>
              </mc:Choice>
              <mc:Fallback>
                <p:oleObj name="Equation" r:id="rId9" imgW="672840" imgH="34272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62200"/>
                        <a:ext cx="6731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990471" y="2370797"/>
          <a:ext cx="29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291960" imgH="330120" progId="Equation.DSMT4">
                  <p:embed/>
                </p:oleObj>
              </mc:Choice>
              <mc:Fallback>
                <p:oleObj name="Equation" r:id="rId11" imgW="291960" imgH="33012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0471" y="2370797"/>
                        <a:ext cx="292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362700" y="3276600"/>
          <a:ext cx="156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3" imgW="1562040" imgH="304560" progId="Equation.DSMT4">
                  <p:embed/>
                </p:oleObj>
              </mc:Choice>
              <mc:Fallback>
                <p:oleObj name="Equation" r:id="rId13" imgW="1562040" imgH="30456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700" y="3276600"/>
                        <a:ext cx="1562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096000" y="2754868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Khai phương một tích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248400" y="3200400"/>
            <a:ext cx="1676400" cy="1588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6400800" y="5410200"/>
            <a:ext cx="167640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96000" y="3745468"/>
            <a:ext cx="3187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các căn bậc hai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8077200" y="3314700"/>
          <a:ext cx="1282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5" imgW="1282680" imgH="266400" progId="Equation.DSMT4">
                  <p:embed/>
                </p:oleObj>
              </mc:Choice>
              <mc:Fallback>
                <p:oleObj name="Equation" r:id="rId15" imgW="1282680" imgH="2664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3314700"/>
                        <a:ext cx="1282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553200" y="4724400"/>
          <a:ext cx="2298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7" imgW="2298600" imgH="647640" progId="Equation.DSMT4">
                  <p:embed/>
                </p:oleObj>
              </mc:Choice>
              <mc:Fallback>
                <p:oleObj name="Equation" r:id="rId17" imgW="2298600" imgH="64764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724400"/>
                        <a:ext cx="2298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6366803" y="4698609"/>
            <a:ext cx="1676400" cy="1588"/>
          </a:xfrm>
          <a:prstGeom prst="straightConnector1">
            <a:avLst/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72200" y="4267200"/>
            <a:ext cx="3731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Khai phương một thương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72200" y="5486400"/>
            <a:ext cx="311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hai căn bậc hai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10800000">
            <a:off x="6248400" y="3657600"/>
            <a:ext cx="167640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81200" y="1371600"/>
            <a:ext cx="34297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Căn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endParaRPr 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38400" y="19812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có nghĩa khi</a:t>
            </a: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81200" y="23622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Hằng đẳng thức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1200" y="308747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81200" y="468767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Liên hệ giữa phép chia và phép khai phương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95999" y="1383268"/>
            <a:ext cx="2243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Với số a ≥  0 thì</a:t>
            </a: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72200" y="1981200"/>
            <a:ext cx="144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A ≥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8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5753435" y="5867687"/>
            <a:ext cx="83843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i="1">
              <a:solidFill>
                <a:srgbClr val="7030A0"/>
              </a:solidFill>
            </a:endParaRPr>
          </a:p>
        </p:txBody>
      </p:sp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9828284" y="3344218"/>
            <a:ext cx="2532753" cy="2532753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963635" y="1451418"/>
            <a:ext cx="764161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u="sng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32/SGK/Tr19</a:t>
            </a:r>
            <a:r>
              <a:rPr lang="en-US" sz="32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Tính 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72143" y="3978891"/>
            <a:ext cx="1488402" cy="1488402"/>
          </a:xfrm>
          <a:prstGeom prst="rect">
            <a:avLst/>
          </a:prstGeom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919212"/>
              </p:ext>
            </p:extLst>
          </p:nvPr>
        </p:nvGraphicFramePr>
        <p:xfrm>
          <a:off x="7186613" y="2506663"/>
          <a:ext cx="1954212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231560" imgH="520560" progId="Equation.DSMT4">
                  <p:embed/>
                </p:oleObj>
              </mc:Choice>
              <mc:Fallback>
                <p:oleObj name="Equation" r:id="rId8" imgW="1231560" imgH="5205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6613" y="2506663"/>
                        <a:ext cx="1954212" cy="105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838492"/>
              </p:ext>
            </p:extLst>
          </p:nvPr>
        </p:nvGraphicFramePr>
        <p:xfrm>
          <a:off x="1512888" y="2403475"/>
          <a:ext cx="210185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257120" imgH="507960" progId="Equation.DSMT4">
                  <p:embed/>
                </p:oleObj>
              </mc:Choice>
              <mc:Fallback>
                <p:oleObj name="Equation" r:id="rId10" imgW="1257120" imgH="507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2403475"/>
                        <a:ext cx="2101850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131455" y="3761393"/>
            <a:ext cx="993021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lớp thành 2 phần, nửa lớp làm ý a, nửa lớp làm ý d</a:t>
            </a:r>
          </a:p>
          <a:p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 hđ cá nhân</a:t>
            </a:r>
          </a:p>
          <a:p>
            <a:r>
              <a:rPr lang="en-US" sz="2800" b="1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 thi đua lên bảng trình bày, nhận xét chéo.</a:t>
            </a:r>
          </a:p>
          <a:p>
            <a:endParaRPr lang="en-US" sz="2800" i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33747" y="674888"/>
            <a:ext cx="29824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</a:rPr>
              <a:t> 1: TÍNH</a:t>
            </a: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5753435" y="5867687"/>
            <a:ext cx="83843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i="1">
              <a:solidFill>
                <a:srgbClr val="7030A0"/>
              </a:solidFill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850644" y="638577"/>
            <a:ext cx="34181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32/SGK/Tr19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589009"/>
              </p:ext>
            </p:extLst>
          </p:nvPr>
        </p:nvGraphicFramePr>
        <p:xfrm>
          <a:off x="1706463" y="1223515"/>
          <a:ext cx="3146425" cy="424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4" imgW="1320480" imgH="2044440" progId="Equation.DSMT4">
                  <p:embed/>
                </p:oleObj>
              </mc:Choice>
              <mc:Fallback>
                <p:oleObj name="Equation" r:id="rId4" imgW="1320480" imgH="2044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463" y="1223515"/>
                        <a:ext cx="3146425" cy="424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3991F92-D0CF-4BB0-B319-685A69D0F6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441602"/>
              </p:ext>
            </p:extLst>
          </p:nvPr>
        </p:nvGraphicFramePr>
        <p:xfrm>
          <a:off x="7223125" y="795338"/>
          <a:ext cx="3309328" cy="4376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6" imgW="2019240" imgH="2197080" progId="Equation.DSMT4">
                  <p:embed/>
                </p:oleObj>
              </mc:Choice>
              <mc:Fallback>
                <p:oleObj name="Equation" r:id="rId6" imgW="2019240" imgH="21970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25" y="795338"/>
                        <a:ext cx="3309328" cy="43762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014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16c05727-aa75-4e4a-9b5f-8a80a1165891"/>
    <ds:schemaRef ds:uri="http://purl.org/dc/elements/1.1/"/>
    <ds:schemaRef ds:uri="http://schemas.microsoft.com/office/2006/documentManagement/types"/>
    <ds:schemaRef ds:uri="http://schemas.microsoft.com/office/2006/metadata/properties"/>
    <ds:schemaRef ds:uri="71af3243-3dd4-4a8d-8c0d-dd76da1f02a5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1096</TotalTime>
  <Words>496</Words>
  <Application>Microsoft Office PowerPoint</Application>
  <PresentationFormat>Widescreen</PresentationFormat>
  <Paragraphs>115</Paragraphs>
  <Slides>19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Rockwell</vt:lpstr>
      <vt:lpstr>Tahoma</vt:lpstr>
      <vt:lpstr>Times New Roman</vt:lpstr>
      <vt:lpstr>VNgeometric Slabserif Extra</vt:lpstr>
      <vt:lpstr>VNI-Timfani</vt:lpstr>
      <vt:lpstr>Wingdings</vt:lpstr>
      <vt:lpstr>Office Theme</vt:lpstr>
      <vt:lpstr>Equation</vt:lpstr>
      <vt:lpstr>  LUYỆN TẬP Liên hệ giữa phép chia và phép khai phương</vt:lpstr>
      <vt:lpstr>PowerPoint Presentation</vt:lpstr>
      <vt:lpstr>Bài 36. SGK  Mỗi khẳng định sau đúng hay sai? Vì sao?</vt:lpstr>
      <vt:lpstr>PowerPoint Presentation</vt:lpstr>
      <vt:lpstr>PowerPoint Presentation</vt:lpstr>
      <vt:lpstr>PowerPoint Presentation</vt:lpstr>
      <vt:lpstr>BẢNG HỆ THỐNG KIẾN THỨC ĐÃ HỌC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59</cp:revision>
  <dcterms:created xsi:type="dcterms:W3CDTF">2021-06-07T13:44:30Z</dcterms:created>
  <dcterms:modified xsi:type="dcterms:W3CDTF">2022-10-16T12:50:16Z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