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88" r:id="rId8"/>
    <p:sldId id="283" r:id="rId9"/>
    <p:sldId id="284" r:id="rId10"/>
    <p:sldId id="285" r:id="rId11"/>
    <p:sldId id="286" r:id="rId12"/>
    <p:sldId id="287" r:id="rId13"/>
    <p:sldId id="289" r:id="rId14"/>
    <p:sldId id="290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EEAD"/>
    <a:srgbClr val="A7FDFF"/>
    <a:srgbClr val="C3DBB9"/>
    <a:srgbClr val="A4F0D1"/>
    <a:srgbClr val="B1E3D0"/>
    <a:srgbClr val="000000"/>
    <a:srgbClr val="70AD47"/>
    <a:srgbClr val="FFD347"/>
    <a:srgbClr val="15142A"/>
    <a:srgbClr val="FAE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47" autoAdjust="0"/>
    <p:restoredTop sz="84946" autoAdjust="0"/>
  </p:normalViewPr>
  <p:slideViewPr>
    <p:cSldViewPr snapToGrid="0">
      <p:cViewPr varScale="1">
        <p:scale>
          <a:sx n="62" d="100"/>
          <a:sy n="62" d="100"/>
        </p:scale>
        <p:origin x="125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3" Type="http://schemas.openxmlformats.org/officeDocument/2006/relationships/image" Target="../media/image9.jpeg"/><Relationship Id="rId7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0.wmf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1.wmf"/><Relationship Id="rId3" Type="http://schemas.openxmlformats.org/officeDocument/2006/relationships/image" Target="../media/image14.png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5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TẬP HỢP CÁC SỐ TỰ NHIÊN</a:t>
            </a:r>
            <a:endParaRPr lang="en-US" sz="50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ĐÀO THỊ THU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GD&amp;ĐT LONG BIÊN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TRƯỜNG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THCS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LONG BIÊN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§ 2 </a:t>
            </a:r>
            <a:r>
              <a:rPr lang="en-US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C1 - T3</a:t>
            </a:r>
            <a:endParaRPr lang="en-US" sz="4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1844297" y="594102"/>
            <a:ext cx="7868195" cy="52322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hệ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thập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phân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4881" y="1999280"/>
            <a:ext cx="9856922" cy="954107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+)                  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467529" y="2034385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1" name="Equation" r:id="rId3" imgW="558720" imgH="368280" progId="Equation.DSMT4">
                  <p:embed/>
                </p:oleObj>
              </mc:Choice>
              <mc:Fallback>
                <p:oleObj name="Equation" r:id="rId3" imgW="5587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529" y="2034385"/>
                        <a:ext cx="558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7175178" y="2083676"/>
          <a:ext cx="1003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2" name="Equation" r:id="rId5" imgW="1002960" imgH="393480" progId="Equation.DSMT4">
                  <p:embed/>
                </p:oleObj>
              </mc:Choice>
              <mc:Fallback>
                <p:oleObj name="Equation" r:id="rId5" imgW="100296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178" y="2083676"/>
                        <a:ext cx="1003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53884" y="2975682"/>
            <a:ext cx="9903418" cy="738664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751760" y="1952787"/>
          <a:ext cx="4013200" cy="618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3" name="Equation" r:id="rId7" imgW="1511300" imgH="241300" progId="Equation.DSMT4">
                  <p:embed/>
                </p:oleObj>
              </mc:Choice>
              <mc:Fallback>
                <p:oleObj name="Equation" r:id="rId7" imgW="1511300" imgH="241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760" y="1952787"/>
                        <a:ext cx="4013200" cy="6182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36189" y="1751308"/>
            <a:ext cx="79041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SGK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vở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1, 2, 3 /SGK/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12; 13.</a:t>
            </a:r>
            <a:endParaRPr lang="en-US" sz="3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p14:dur="1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978568" y="1246864"/>
            <a:ext cx="10056226" cy="13421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vi-VN" sz="3200" dirty="0" smtClean="0">
                <a:solidFill>
                  <a:schemeClr val="accent3">
                    <a:lumMod val="50000"/>
                  </a:schemeClr>
                </a:solidFill>
              </a:rPr>
              <a:t>Trình bày phần sưu tầm về dân số và diện tích của một số tỉnh thành của nước ta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3481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78025" y="2561059"/>
            <a:ext cx="10058399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Từ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bảng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liệu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của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nhóm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biết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Tỉnh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dân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lớn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nhất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Tỉnh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diện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tích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nhỏ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nhất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1411" y="4572000"/>
            <a:ext cx="10321870" cy="954107"/>
          </a:xfrm>
          <a:prstGeom prst="rect">
            <a:avLst/>
          </a:prstGeom>
          <a:solidFill>
            <a:srgbClr val="FFD347"/>
          </a:solidFill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Arial" pitchFamily="34" charset="0"/>
                <a:cs typeface="Arial" pitchFamily="34" charset="0"/>
              </a:rPr>
              <a:t>Các con 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ố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vừa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871" y="4471173"/>
            <a:ext cx="1987621" cy="237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761959" y="1332468"/>
            <a:ext cx="10148422" cy="3046988"/>
          </a:xfrm>
          <a:prstGeom prst="rect">
            <a:avLst/>
          </a:prstGeom>
          <a:solidFill>
            <a:srgbClr val="A6EEAD"/>
          </a:solidFill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0, 1, 2, 3, 4, ...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        .</a:t>
            </a:r>
          </a:p>
          <a:p>
            <a:pPr algn="just"/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37937" y="417097"/>
            <a:ext cx="95771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TẬP HỢP CÁC SỐ TỰ NHIÊN</a:t>
            </a:r>
            <a:endParaRPr lang="en-US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86302" y="967708"/>
          <a:ext cx="409824" cy="277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" name="Equation" r:id="rId4" imgW="304560" imgH="317160" progId="Equation.DSMT4">
                  <p:embed/>
                </p:oleObj>
              </mc:Choice>
              <mc:Fallback>
                <p:oleObj name="Equation" r:id="rId4" imgW="304560" imgH="3171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302" y="967708"/>
                        <a:ext cx="409824" cy="2776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055269" y="929857"/>
          <a:ext cx="38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0" name="Equation" r:id="rId6" imgW="380880" imgH="342720" progId="Equation.DSMT4">
                  <p:embed/>
                </p:oleObj>
              </mc:Choice>
              <mc:Fallback>
                <p:oleObj name="Equation" r:id="rId6" imgW="380880" imgH="342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269" y="929857"/>
                        <a:ext cx="381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8196512" y="2035175"/>
          <a:ext cx="4095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1" name="Equation" r:id="rId8" imgW="304560" imgH="317160" progId="Equation.DSMT4">
                  <p:embed/>
                </p:oleObj>
              </mc:Choice>
              <mc:Fallback>
                <p:oleObj name="Equation" r:id="rId8" imgW="30456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512" y="2035175"/>
                        <a:ext cx="4095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1191552" y="2464886"/>
          <a:ext cx="343058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2" name="Equation" r:id="rId10" imgW="2552400" imgH="457200" progId="Equation.DSMT4">
                  <p:embed/>
                </p:oleObj>
              </mc:Choice>
              <mc:Fallback>
                <p:oleObj name="Equation" r:id="rId10" imgW="255240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552" y="2464886"/>
                        <a:ext cx="3430587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9393990" y="2943560"/>
          <a:ext cx="38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Equation" r:id="rId12" imgW="380880" imgH="342720" progId="Equation.DSMT4">
                  <p:embed/>
                </p:oleObj>
              </mc:Choice>
              <mc:Fallback>
                <p:oleObj name="Equation" r:id="rId12" imgW="380880" imgH="342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990" y="2943560"/>
                        <a:ext cx="381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1366838" y="3387725"/>
          <a:ext cx="319246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name="Equation" r:id="rId13" imgW="2374560" imgH="457200" progId="Equation.DSMT4">
                  <p:embed/>
                </p:oleObj>
              </mc:Choice>
              <mc:Fallback>
                <p:oleObj name="Equation" r:id="rId13" imgW="237456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3387725"/>
                        <a:ext cx="3192462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681924" y="821409"/>
            <a:ext cx="9949913" cy="138499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Phát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đây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a)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b)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96123" y="1377869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2" name="Equation" r:id="rId3" imgW="825480" imgH="317160" progId="Equation.DSMT4">
                  <p:embed/>
                </p:oleObj>
              </mc:Choice>
              <mc:Fallback>
                <p:oleObj name="Equation" r:id="rId3" imgW="82548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23" y="1377869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552871" y="1349671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3" name="Equation" r:id="rId5" imgW="901440" imgH="342720" progId="Equation.DSMT4">
                  <p:embed/>
                </p:oleObj>
              </mc:Choice>
              <mc:Fallback>
                <p:oleObj name="Equation" r:id="rId5" imgW="901440" imgH="34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71" y="1349671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2170893" y="1749748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4" name="Equation" r:id="rId7" imgW="901440" imgH="342720" progId="Equation.DSMT4">
                  <p:embed/>
                </p:oleObj>
              </mc:Choice>
              <mc:Fallback>
                <p:oleObj name="Equation" r:id="rId7" imgW="901440" imgH="342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893" y="1749748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6" name="Object 8"/>
          <p:cNvGraphicFramePr>
            <a:graphicFrameLocks noChangeAspect="1"/>
          </p:cNvGraphicFramePr>
          <p:nvPr/>
        </p:nvGraphicFramePr>
        <p:xfrm>
          <a:off x="3572279" y="1778322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5" name="Equation" r:id="rId8" imgW="825480" imgH="317160" progId="Equation.DSMT4">
                  <p:embed/>
                </p:oleObj>
              </mc:Choice>
              <mc:Fallback>
                <p:oleObj name="Equation" r:id="rId8" imgW="82548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279" y="1778322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4286250"/>
            <a:ext cx="2857500" cy="25717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62752" y="3022169"/>
            <a:ext cx="7981627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  b)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637041" y="3100981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6" name="Equation" r:id="rId10" imgW="901440" imgH="342720" progId="Equation.DSMT4">
                  <p:embed/>
                </p:oleObj>
              </mc:Choice>
              <mc:Fallback>
                <p:oleObj name="Equation" r:id="rId10" imgW="90144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041" y="3100981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8023494" y="3129178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7" name="Equation" r:id="rId12" imgW="825480" imgH="317160" progId="Equation.DSMT4">
                  <p:embed/>
                </p:oleObj>
              </mc:Choice>
              <mc:Fallback>
                <p:oleObj name="Equation" r:id="rId12" imgW="8254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3494" y="3129178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7938" y="418454"/>
            <a:ext cx="8648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Cách đọc và viết số tự nhiên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71960" y="1193369"/>
            <a:ext cx="1091080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12 123 452.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965" y="2169769"/>
            <a:ext cx="10926303" cy="738664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2.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71 219 367; 1 153 692 305.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460" y="2836198"/>
            <a:ext cx="10864312" cy="1384995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mười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451" y="4804475"/>
            <a:ext cx="93299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u="sng" dirty="0" err="1" smtClean="0">
                <a:latin typeface="Arial" pitchFamily="34" charset="0"/>
                <a:cs typeface="Arial" pitchFamily="34" charset="0"/>
              </a:rPr>
              <a:t>Chú</a:t>
            </a:r>
            <a:r>
              <a:rPr lang="en-US" sz="2800" i="1" u="sng" dirty="0" smtClean="0">
                <a:latin typeface="Arial" pitchFamily="34" charset="0"/>
                <a:cs typeface="Arial" pitchFamily="34" charset="0"/>
              </a:rPr>
              <a:t> ý: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bốn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tách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kể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8936" y="340963"/>
            <a:ext cx="9391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417" y="929898"/>
            <a:ext cx="592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782800" y="1618077"/>
            <a:ext cx="10093747" cy="2246769"/>
          </a:xfrm>
          <a:prstGeom prst="rect">
            <a:avLst/>
          </a:prstGeom>
          <a:solidFill>
            <a:srgbClr val="A6EEAD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diễn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ứng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với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một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điểm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9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11" name="Picture 10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4291" y="2503816"/>
            <a:ext cx="5941017" cy="130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9898" y="495946"/>
            <a:ext cx="10151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Cấu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77906" y="3729972"/>
          <a:ext cx="9949876" cy="2019883"/>
        </p:xfrm>
        <a:graphic>
          <a:graphicData uri="http://schemas.openxmlformats.org/drawingml/2006/table">
            <a:tbl>
              <a:tblPr/>
              <a:tblGrid>
                <a:gridCol w="2487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7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77871" y="1332854"/>
            <a:ext cx="587385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966; 953.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7872" y="1828804"/>
            <a:ext cx="9934414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175322" y="3727388"/>
          <a:ext cx="9952460" cy="2019883"/>
        </p:xfrm>
        <a:graphic>
          <a:graphicData uri="http://schemas.openxmlformats.org/drawingml/2006/table">
            <a:tbl>
              <a:tblPr/>
              <a:tblGrid>
                <a:gridCol w="2488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81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177885" y="2805199"/>
            <a:ext cx="996539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953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966 = 900 + 60 + 6 = 9 x 100 + 6 x 10 +6</a:t>
            </a:r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3533614" y="4215533"/>
          <a:ext cx="5362413" cy="1686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4" name="Equation" r:id="rId3" imgW="1713756" imgH="495085" progId="Equation.DSMT4">
                  <p:embed/>
                </p:oleObj>
              </mc:Choice>
              <mc:Fallback>
                <p:oleObj name="Equation" r:id="rId3" imgW="1713756" imgH="49508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614" y="4215533"/>
                        <a:ext cx="5362413" cy="16863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2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6" grpId="1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3437" y="604434"/>
            <a:ext cx="10445858" cy="3108543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bởi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hay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0, 1, 2, 3, 4, 5, 6, 7 8, 9.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5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81924" y="821409"/>
            <a:ext cx="9949913" cy="138499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tổng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mẫu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í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dụ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3: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63368"/>
            <a:ext cx="2216258" cy="1994632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683000" y="1905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0" name="Equation" r:id="rId4" imgW="914400" imgH="336960" progId="Equation.DSMT4">
                  <p:embed/>
                </p:oleObj>
              </mc:Choice>
              <mc:Fallback>
                <p:oleObj name="Equation" r:id="rId4" imgW="914400" imgH="336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905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781300" y="1558925"/>
          <a:ext cx="36845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1" name="Equation" r:id="rId6" imgW="3327120" imgH="469800" progId="Equation.DSMT4">
                  <p:embed/>
                </p:oleObj>
              </mc:Choice>
              <mc:Fallback>
                <p:oleObj name="Equation" r:id="rId6" imgW="33271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1558925"/>
                        <a:ext cx="3684588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628651" y="2410768"/>
          <a:ext cx="10034184" cy="704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2" name="Equation" r:id="rId8" imgW="5854680" imgH="482400" progId="Equation.DSMT4">
                  <p:embed/>
                </p:oleObj>
              </mc:Choice>
              <mc:Fallback>
                <p:oleObj name="Equation" r:id="rId8" imgW="58546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" y="2410768"/>
                        <a:ext cx="10034184" cy="7043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542440" y="3208148"/>
          <a:ext cx="8307091" cy="805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3" name="Equation" r:id="rId10" imgW="2298600" imgH="241200" progId="Equation.DSMT4">
                  <p:embed/>
                </p:oleObj>
              </mc:Choice>
              <mc:Fallback>
                <p:oleObj name="Equation" r:id="rId10" imgW="229860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0" y="3208148"/>
                        <a:ext cx="8307091" cy="805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696939" y="4076053"/>
          <a:ext cx="8974003" cy="710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4" name="Equation" r:id="rId12" imgW="3022560" imgH="241200" progId="Equation.DSMT4">
                  <p:embed/>
                </p:oleObj>
              </mc:Choice>
              <mc:Fallback>
                <p:oleObj name="Equation" r:id="rId12" imgW="30225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39" y="4076053"/>
                        <a:ext cx="8974003" cy="7105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73438" y="2371239"/>
            <a:ext cx="1060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16c05727-aa75-4e4a-9b5f-8a80a1165891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71af3243-3dd4-4a8d-8c0d-dd76da1f02a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1539</TotalTime>
  <Words>694</Words>
  <Application>Microsoft Office PowerPoint</Application>
  <PresentationFormat>Widescreen</PresentationFormat>
  <Paragraphs>82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Rockwell</vt:lpstr>
      <vt:lpstr>Tahoma</vt:lpstr>
      <vt:lpstr>Times New Roman</vt:lpstr>
      <vt:lpstr>Office Theme</vt:lpstr>
      <vt:lpstr>Equation</vt:lpstr>
      <vt:lpstr> TẬP HỢP CÁC SỐ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56</cp:revision>
  <dcterms:created xsi:type="dcterms:W3CDTF">2021-06-07T13:44:30Z</dcterms:created>
  <dcterms:modified xsi:type="dcterms:W3CDTF">2022-08-28T14:56:47Z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