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L+1l61IyLq2/oEmd1hCiF4MKY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Thảo luận nhóm đôi</a:t>
            </a:r>
            <a:endParaRPr/>
          </a:p>
        </p:txBody>
      </p:sp>
      <p:sp>
        <p:nvSpPr>
          <p:cNvPr id="254" name="Google Shape;2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Thảo luận nhóm đôi, tìm cách chứng minh: </a:t>
            </a:r>
            <a:r>
              <a:rPr lang="en-US" sz="1200" b="0">
                <a:solidFill>
                  <a:srgbClr val="0070C0"/>
                </a:solidFill>
                <a:latin typeface="Times New Roman"/>
                <a:ea typeface="Times New Roman"/>
                <a:cs typeface="Times New Roman"/>
                <a:sym typeface="Times New Roman"/>
              </a:rPr>
              <a:t>Với hai số </a:t>
            </a:r>
            <a:r>
              <a:rPr lang="en-US" sz="1200" b="0" i="0">
                <a:solidFill>
                  <a:srgbClr val="0070C0"/>
                </a:solidFill>
                <a:latin typeface="Cambria Math"/>
                <a:ea typeface="Cambria Math"/>
                <a:cs typeface="Cambria Math"/>
                <a:sym typeface="Cambria Math"/>
              </a:rPr>
              <a:t>𝑎</a:t>
            </a:r>
            <a:r>
              <a:rPr lang="en-US" sz="1200" b="0">
                <a:solidFill>
                  <a:srgbClr val="0070C0"/>
                </a:solidFill>
                <a:latin typeface="Times New Roman"/>
                <a:ea typeface="Times New Roman"/>
                <a:cs typeface="Times New Roman"/>
                <a:sym typeface="Times New Roman"/>
              </a:rPr>
              <a:t> và </a:t>
            </a:r>
            <a:r>
              <a:rPr lang="en-US" sz="1200" b="0" i="0">
                <a:solidFill>
                  <a:srgbClr val="0070C0"/>
                </a:solidFill>
                <a:latin typeface="Cambria Math"/>
                <a:ea typeface="Cambria Math"/>
                <a:cs typeface="Cambria Math"/>
                <a:sym typeface="Cambria Math"/>
              </a:rPr>
              <a:t>𝑏</a:t>
            </a:r>
            <a:r>
              <a:rPr lang="en-US" sz="1200" b="0">
                <a:solidFill>
                  <a:srgbClr val="0070C0"/>
                </a:solidFill>
                <a:latin typeface="Times New Roman"/>
                <a:ea typeface="Times New Roman"/>
                <a:cs typeface="Times New Roman"/>
                <a:sym typeface="Times New Roman"/>
              </a:rPr>
              <a:t> không âm, nếu</a:t>
            </a:r>
            <a:r>
              <a:rPr lang="en-US" sz="1200" b="0" i="0">
                <a:solidFill>
                  <a:srgbClr val="0070C0"/>
                </a:solidFill>
                <a:latin typeface="Cambria Math"/>
                <a:ea typeface="Cambria Math"/>
                <a:cs typeface="Cambria Math"/>
                <a:sym typeface="Cambria Math"/>
              </a:rPr>
              <a:t>√𝑎&lt;√𝑏</a:t>
            </a:r>
            <a:r>
              <a:rPr lang="en-US" sz="1200" b="0">
                <a:solidFill>
                  <a:srgbClr val="0070C0"/>
                </a:solidFill>
                <a:latin typeface="Times New Roman"/>
                <a:ea typeface="Times New Roman"/>
                <a:cs typeface="Times New Roman"/>
                <a:sym typeface="Times New Roman"/>
              </a:rPr>
              <a:t> thì </a:t>
            </a:r>
            <a:r>
              <a:rPr lang="en-US" sz="1200" b="0" i="0">
                <a:solidFill>
                  <a:srgbClr val="0070C0"/>
                </a:solidFill>
                <a:latin typeface="Cambria Math"/>
                <a:ea typeface="Cambria Math"/>
                <a:cs typeface="Cambria Math"/>
                <a:sym typeface="Cambria Math"/>
              </a:rPr>
              <a:t>𝑎&lt;𝑏</a:t>
            </a:r>
            <a:endParaRPr b="0"/>
          </a:p>
        </p:txBody>
      </p:sp>
      <p:sp>
        <p:nvSpPr>
          <p:cNvPr id="299" name="Google Shape;2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chơi theo nhóm đôi, mỗi nhóm có 1 bộ thẻ ABCD. Sau mỗi câu GV thống kê nhanh nhóm trả lời đúng (nhóm trả lời sai vẫn được tham gia ở câu tiếp theo)</a:t>
            </a:r>
            <a:endParaRPr/>
          </a:p>
        </p:txBody>
      </p:sp>
      <p:sp>
        <p:nvSpPr>
          <p:cNvPr id="377" name="Google Shape;37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Luật chơi: </a:t>
            </a:r>
            <a:r>
              <a:rPr lang="en-US">
                <a:solidFill>
                  <a:srgbClr val="1E4E79"/>
                </a:solidFill>
                <a:latin typeface="Times New Roman"/>
                <a:ea typeface="Times New Roman"/>
                <a:cs typeface="Times New Roman"/>
                <a:sym typeface="Times New Roman"/>
              </a:rPr>
              <a:t>HS 1 thực hiện 2 phép tính sau đó chuyển cho HS 2 (HS ở dưới), HS 2 thực hiện 2 phép tính sau đó chuyển cho HS 3, … Cứ như vậy đến HS cuối cùng của nhóm thực hiện 2 phép tính. Nếu thời gian còn, HS cuối cùng sẽ chuyển cho HS đầu tiên và tiếp tục lượt 2 cho đến khi hết thời gian</a:t>
            </a: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Chiếu đáp án, cho HS chấm chéo giữa các nhóm</a:t>
            </a: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6"/>
          <p:cNvSpPr>
            <a:spLocks noGrp="1"/>
          </p:cNvSpPr>
          <p:nvPr>
            <p:ph type="pic" idx="2"/>
          </p:nvPr>
        </p:nvSpPr>
        <p:spPr>
          <a:xfrm>
            <a:off x="5183188" y="987425"/>
            <a:ext cx="6172200" cy="4873625"/>
          </a:xfrm>
          <a:prstGeom prst="rect">
            <a:avLst/>
          </a:prstGeom>
          <a:noFill/>
          <a:ln>
            <a:noFill/>
          </a:ln>
        </p:spPr>
      </p:sp>
      <p:sp>
        <p:nvSpPr>
          <p:cNvPr id="69" name="Google Shape;69;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7.gif"/><Relationship Id="rId3" Type="http://schemas.openxmlformats.org/officeDocument/2006/relationships/slide" Target="slide1.xml"/><Relationship Id="rId7" Type="http://schemas.openxmlformats.org/officeDocument/2006/relationships/image" Target="../media/image41.gif"/><Relationship Id="rId12" Type="http://schemas.openxmlformats.org/officeDocument/2006/relationships/image" Target="../media/image46.gif"/><Relationship Id="rId2" Type="http://schemas.openxmlformats.org/officeDocument/2006/relationships/notesSlide" Target="../notesSlides/notesSlide19.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0.gif"/><Relationship Id="rId11" Type="http://schemas.openxmlformats.org/officeDocument/2006/relationships/image" Target="../media/image45.gif"/><Relationship Id="rId5" Type="http://schemas.openxmlformats.org/officeDocument/2006/relationships/image" Target="../media/image39.gif"/><Relationship Id="rId15" Type="http://schemas.openxmlformats.org/officeDocument/2006/relationships/image" Target="../media/image49.gif"/><Relationship Id="rId10" Type="http://schemas.openxmlformats.org/officeDocument/2006/relationships/image" Target="../media/image44.gif"/><Relationship Id="rId4" Type="http://schemas.openxmlformats.org/officeDocument/2006/relationships/image" Target="../media/image38.png"/><Relationship Id="rId9" Type="http://schemas.openxmlformats.org/officeDocument/2006/relationships/image" Target="../media/image43.gif"/><Relationship Id="rId14" Type="http://schemas.openxmlformats.org/officeDocument/2006/relationships/image" Target="../media/image48.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slide" Target="slide1.xml"/><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2.gif"/><Relationship Id="rId5" Type="http://schemas.openxmlformats.org/officeDocument/2006/relationships/image" Target="../media/image51.gif"/><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8.gif"/></Relationships>
</file>

<file path=ppt/slides/_rels/slide21.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slide" Target="slide1.xml"/><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2.gif"/><Relationship Id="rId5" Type="http://schemas.openxmlformats.org/officeDocument/2006/relationships/image" Target="../media/image51.gif"/><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8.gif"/></Relationships>
</file>

<file path=ppt/slides/_rels/slide22.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slide" Target="slide1.xml"/><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2.gif"/><Relationship Id="rId5" Type="http://schemas.openxmlformats.org/officeDocument/2006/relationships/image" Target="../media/image51.gif"/><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8.gif"/></Relationships>
</file>

<file path=ppt/slides/_rels/slide23.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slide" Target="slide1.xml"/><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2.gif"/><Relationship Id="rId5" Type="http://schemas.openxmlformats.org/officeDocument/2006/relationships/image" Target="../media/image51.gif"/><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8.gif"/></Relationships>
</file>

<file path=ppt/slides/_rels/slide24.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slide" Target="slide1.xml"/><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2.gif"/><Relationship Id="rId5" Type="http://schemas.openxmlformats.org/officeDocument/2006/relationships/image" Target="../media/image51.gif"/><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8.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239628" y="2323835"/>
            <a:ext cx="11952372" cy="14171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55A11"/>
              </a:buClr>
              <a:buSzPts val="5000"/>
              <a:buFont typeface="Times New Roman"/>
              <a:buNone/>
            </a:pPr>
            <a:r>
              <a:rPr lang="en-US" sz="5000" b="1" dirty="0">
                <a:solidFill>
                  <a:srgbClr val="C55A11"/>
                </a:solidFill>
                <a:latin typeface="Times New Roman"/>
                <a:ea typeface="Times New Roman"/>
                <a:cs typeface="Times New Roman"/>
                <a:sym typeface="Times New Roman"/>
              </a:rPr>
              <a:t/>
            </a:r>
            <a:br>
              <a:rPr lang="en-US" sz="5000" b="1" dirty="0">
                <a:solidFill>
                  <a:srgbClr val="C55A11"/>
                </a:solidFill>
                <a:latin typeface="Times New Roman"/>
                <a:ea typeface="Times New Roman"/>
                <a:cs typeface="Times New Roman"/>
                <a:sym typeface="Times New Roman"/>
              </a:rPr>
            </a:br>
            <a:r>
              <a:rPr lang="en-US" sz="5000" b="1" dirty="0" smtClean="0">
                <a:solidFill>
                  <a:srgbClr val="C55A11"/>
                </a:solidFill>
                <a:latin typeface="Times New Roman"/>
                <a:ea typeface="Times New Roman"/>
                <a:cs typeface="Times New Roman"/>
                <a:sym typeface="Times New Roman"/>
              </a:rPr>
              <a:t>TIẾT 1: </a:t>
            </a:r>
            <a:r>
              <a:rPr lang="en-US" sz="5000" b="1" dirty="0" smtClean="0">
                <a:solidFill>
                  <a:srgbClr val="C55A11"/>
                </a:solidFill>
                <a:latin typeface="Arial"/>
                <a:ea typeface="Arial"/>
                <a:cs typeface="Arial"/>
                <a:sym typeface="Arial"/>
              </a:rPr>
              <a:t>CĂN </a:t>
            </a:r>
            <a:r>
              <a:rPr lang="en-US" sz="5000" b="1" dirty="0">
                <a:solidFill>
                  <a:srgbClr val="C55A11"/>
                </a:solidFill>
                <a:latin typeface="Arial"/>
                <a:ea typeface="Arial"/>
                <a:cs typeface="Arial"/>
                <a:sym typeface="Arial"/>
              </a:rPr>
              <a:t>BẬC HAI</a:t>
            </a:r>
            <a:endParaRPr dirty="0"/>
          </a:p>
        </p:txBody>
      </p:sp>
      <p:cxnSp>
        <p:nvCxnSpPr>
          <p:cNvPr id="100" name="Google Shape;100;p2"/>
          <p:cNvCxnSpPr/>
          <p:nvPr/>
        </p:nvCxnSpPr>
        <p:spPr>
          <a:xfrm>
            <a:off x="3579677" y="4747910"/>
            <a:ext cx="4914900" cy="0"/>
          </a:xfrm>
          <a:prstGeom prst="straightConnector1">
            <a:avLst/>
          </a:prstGeom>
          <a:noFill/>
          <a:ln w="19050" cap="flat" cmpd="sng">
            <a:solidFill>
              <a:schemeClr val="lt1"/>
            </a:solidFill>
            <a:prstDash val="solid"/>
            <a:miter lim="800000"/>
            <a:headEnd type="none" w="sm" len="sm"/>
            <a:tailEnd type="none" w="sm" len="sm"/>
          </a:ln>
        </p:spPr>
      </p:cxnSp>
      <p:sp>
        <p:nvSpPr>
          <p:cNvPr id="101" name="Google Shape;101;p2"/>
          <p:cNvSpPr txBox="1">
            <a:spLocks noGrp="1"/>
          </p:cNvSpPr>
          <p:nvPr>
            <p:ph type="subTitle" idx="1"/>
          </p:nvPr>
        </p:nvSpPr>
        <p:spPr>
          <a:xfrm>
            <a:off x="1465127" y="517791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sz="2800" dirty="0" err="1">
                <a:solidFill>
                  <a:schemeClr val="lt1"/>
                </a:solidFill>
                <a:latin typeface="Arial"/>
                <a:ea typeface="Arial"/>
                <a:cs typeface="Arial"/>
                <a:sym typeface="Arial"/>
              </a:rPr>
              <a:t>Giáo</a:t>
            </a:r>
            <a:r>
              <a:rPr lang="en-US" sz="2800" dirty="0">
                <a:solidFill>
                  <a:schemeClr val="lt1"/>
                </a:solidFill>
                <a:latin typeface="Arial"/>
                <a:ea typeface="Arial"/>
                <a:cs typeface="Arial"/>
                <a:sym typeface="Arial"/>
              </a:rPr>
              <a:t> </a:t>
            </a:r>
            <a:r>
              <a:rPr lang="en-US" sz="2800" dirty="0" err="1">
                <a:solidFill>
                  <a:schemeClr val="lt1"/>
                </a:solidFill>
                <a:latin typeface="Arial"/>
                <a:ea typeface="Arial"/>
                <a:cs typeface="Arial"/>
                <a:sym typeface="Arial"/>
              </a:rPr>
              <a:t>viên</a:t>
            </a:r>
            <a:r>
              <a:rPr lang="en-US" sz="2800" dirty="0">
                <a:solidFill>
                  <a:schemeClr val="lt1"/>
                </a:solidFill>
                <a:latin typeface="Arial"/>
                <a:ea typeface="Arial"/>
                <a:cs typeface="Arial"/>
                <a:sym typeface="Arial"/>
              </a:rPr>
              <a:t>: </a:t>
            </a:r>
            <a:r>
              <a:rPr lang="en-US" sz="2800" dirty="0" err="1">
                <a:solidFill>
                  <a:schemeClr val="lt1"/>
                </a:solidFill>
                <a:latin typeface="Arial"/>
                <a:ea typeface="Arial"/>
                <a:cs typeface="Arial"/>
                <a:sym typeface="Arial"/>
              </a:rPr>
              <a:t>Đào</a:t>
            </a:r>
            <a:r>
              <a:rPr lang="en-US" sz="2800" dirty="0">
                <a:solidFill>
                  <a:schemeClr val="lt1"/>
                </a:solidFill>
                <a:latin typeface="Arial"/>
                <a:ea typeface="Arial"/>
                <a:cs typeface="Arial"/>
                <a:sym typeface="Arial"/>
              </a:rPr>
              <a:t> </a:t>
            </a:r>
            <a:r>
              <a:rPr lang="en-US" sz="2800" dirty="0" err="1">
                <a:solidFill>
                  <a:schemeClr val="lt1"/>
                </a:solidFill>
                <a:latin typeface="Arial"/>
                <a:ea typeface="Arial"/>
                <a:cs typeface="Arial"/>
                <a:sym typeface="Arial"/>
              </a:rPr>
              <a:t>Thị</a:t>
            </a:r>
            <a:r>
              <a:rPr lang="en-US" sz="2800" dirty="0">
                <a:solidFill>
                  <a:schemeClr val="lt1"/>
                </a:solidFill>
                <a:latin typeface="Arial"/>
                <a:ea typeface="Arial"/>
                <a:cs typeface="Arial"/>
                <a:sym typeface="Arial"/>
              </a:rPr>
              <a:t> </a:t>
            </a:r>
            <a:r>
              <a:rPr lang="en-US" sz="2800" dirty="0" smtClean="0">
                <a:solidFill>
                  <a:schemeClr val="lt1"/>
                </a:solidFill>
                <a:latin typeface="Arial"/>
                <a:ea typeface="Arial"/>
                <a:cs typeface="Arial"/>
                <a:sym typeface="Arial"/>
              </a:rPr>
              <a:t>Thu</a:t>
            </a:r>
            <a:endParaRPr dirty="0"/>
          </a:p>
        </p:txBody>
      </p:sp>
      <p:pic>
        <p:nvPicPr>
          <p:cNvPr id="102" name="Google Shape;102;p2" descr="Clipboard"/>
          <p:cNvPicPr preferRelativeResize="0"/>
          <p:nvPr/>
        </p:nvPicPr>
        <p:blipFill rotWithShape="1">
          <a:blip r:embed="rId3">
            <a:alphaModFix/>
          </a:blip>
          <a:srcRect/>
          <a:stretch/>
        </p:blipFill>
        <p:spPr>
          <a:xfrm rot="631394">
            <a:off x="-634327" y="3883012"/>
            <a:ext cx="3194131" cy="3194131"/>
          </a:xfrm>
          <a:prstGeom prst="rect">
            <a:avLst/>
          </a:prstGeom>
          <a:noFill/>
          <a:ln>
            <a:noFill/>
          </a:ln>
        </p:spPr>
      </p:pic>
      <p:pic>
        <p:nvPicPr>
          <p:cNvPr id="103" name="Google Shape;103;p2" descr="Ruler"/>
          <p:cNvPicPr preferRelativeResize="0"/>
          <p:nvPr/>
        </p:nvPicPr>
        <p:blipFill rotWithShape="1">
          <a:blip r:embed="rId4">
            <a:alphaModFix/>
          </a:blip>
          <a:srcRect/>
          <a:stretch/>
        </p:blipFill>
        <p:spPr>
          <a:xfrm rot="-2710505">
            <a:off x="10171718" y="145767"/>
            <a:ext cx="1574403" cy="1574403"/>
          </a:xfrm>
          <a:prstGeom prst="rect">
            <a:avLst/>
          </a:prstGeom>
          <a:noFill/>
          <a:ln>
            <a:noFill/>
          </a:ln>
        </p:spPr>
      </p:pic>
      <p:pic>
        <p:nvPicPr>
          <p:cNvPr id="104" name="Google Shape;104;p2" descr="Pencil"/>
          <p:cNvPicPr preferRelativeResize="0"/>
          <p:nvPr/>
        </p:nvPicPr>
        <p:blipFill rotWithShape="1">
          <a:blip r:embed="rId5">
            <a:alphaModFix/>
          </a:blip>
          <a:srcRect/>
          <a:stretch/>
        </p:blipFill>
        <p:spPr>
          <a:xfrm rot="-1079210">
            <a:off x="10917677" y="783939"/>
            <a:ext cx="1488402" cy="1488402"/>
          </a:xfrm>
          <a:prstGeom prst="rect">
            <a:avLst/>
          </a:prstGeom>
          <a:noFill/>
          <a:ln>
            <a:noFill/>
          </a:ln>
        </p:spPr>
      </p:pic>
      <p:sp>
        <p:nvSpPr>
          <p:cNvPr id="105" name="Google Shape;105;p2"/>
          <p:cNvSpPr txBox="1"/>
          <p:nvPr/>
        </p:nvSpPr>
        <p:spPr>
          <a:xfrm>
            <a:off x="262360" y="160893"/>
            <a:ext cx="9144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    PHÒNG GD&amp;ĐT</a:t>
            </a:r>
            <a:r>
              <a:rPr lang="en-US" sz="2800" dirty="0">
                <a:solidFill>
                  <a:schemeClr val="lt1"/>
                </a:solidFill>
              </a:rPr>
              <a:t> </a:t>
            </a:r>
            <a:r>
              <a:rPr lang="en-US" sz="2800" dirty="0" smtClean="0">
                <a:solidFill>
                  <a:schemeClr val="lt1"/>
                </a:solidFill>
              </a:rPr>
              <a:t>LONG BIÊN</a:t>
            </a:r>
            <a:endParaRPr dirty="0"/>
          </a:p>
          <a:p>
            <a:pPr marL="0" marR="0" lvl="0" indent="0" algn="l" rtl="0">
              <a:lnSpc>
                <a:spcPct val="90000"/>
              </a:lnSpc>
              <a:spcBef>
                <a:spcPts val="1000"/>
              </a:spcBef>
              <a:spcAft>
                <a:spcPts val="0"/>
              </a:spcAft>
              <a:buClr>
                <a:schemeClr val="lt1"/>
              </a:buClr>
              <a:buSzPts val="2800"/>
              <a:buFont typeface="Arial"/>
              <a:buNone/>
            </a:pPr>
            <a:r>
              <a:rPr lang="en-US" sz="2800" b="0" i="0" u="none" strike="noStrike" cap="none" dirty="0" smtClean="0">
                <a:solidFill>
                  <a:schemeClr val="lt1"/>
                </a:solidFill>
                <a:latin typeface="Arial"/>
                <a:ea typeface="Arial"/>
                <a:cs typeface="Arial"/>
                <a:sym typeface="Arial"/>
              </a:rPr>
              <a:t>    TRƯỜNG </a:t>
            </a:r>
            <a:r>
              <a:rPr lang="en-US" sz="2800" b="0" i="0" u="none" strike="noStrike" cap="none" dirty="0">
                <a:solidFill>
                  <a:schemeClr val="lt1"/>
                </a:solidFill>
                <a:latin typeface="Arial"/>
                <a:ea typeface="Arial"/>
                <a:cs typeface="Arial"/>
                <a:sym typeface="Arial"/>
              </a:rPr>
              <a:t>THCS</a:t>
            </a:r>
            <a:r>
              <a:rPr lang="en-US" sz="2800" dirty="0">
                <a:solidFill>
                  <a:schemeClr val="lt1"/>
                </a:solidFill>
              </a:rPr>
              <a:t> </a:t>
            </a:r>
            <a:r>
              <a:rPr lang="en-US" sz="2800" dirty="0" smtClean="0">
                <a:solidFill>
                  <a:schemeClr val="lt1"/>
                </a:solidFill>
              </a:rPr>
              <a:t>LONG BIÊN</a:t>
            </a:r>
            <a:endParaRPr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10"/>
          <p:cNvGrpSpPr/>
          <p:nvPr/>
        </p:nvGrpSpPr>
        <p:grpSpPr>
          <a:xfrm rot="-8230136">
            <a:off x="-2696134" y="-2064953"/>
            <a:ext cx="3136324" cy="6858000"/>
            <a:chOff x="9055676" y="0"/>
            <a:chExt cx="3136324" cy="6858000"/>
          </a:xfrm>
        </p:grpSpPr>
        <p:sp>
          <p:nvSpPr>
            <p:cNvPr id="257" name="Google Shape;257;p10"/>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10"/>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9" name="Google Shape;259;p10"/>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10"/>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10"/>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62" name="Google Shape;262;p10"/>
          <p:cNvGrpSpPr/>
          <p:nvPr/>
        </p:nvGrpSpPr>
        <p:grpSpPr>
          <a:xfrm rot="5400000">
            <a:off x="8383393" y="3218530"/>
            <a:ext cx="6891246" cy="653685"/>
            <a:chOff x="4871257" y="83128"/>
            <a:chExt cx="7501721" cy="653685"/>
          </a:xfrm>
        </p:grpSpPr>
        <p:sp>
          <p:nvSpPr>
            <p:cNvPr id="263" name="Google Shape;263;p10"/>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64" name="Google Shape;264;p10"/>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265" name="Google Shape;265;p10"/>
          <p:cNvSpPr txBox="1"/>
          <p:nvPr/>
        </p:nvSpPr>
        <p:spPr>
          <a:xfrm>
            <a:off x="166671" y="2260567"/>
            <a:ext cx="11335502" cy="27517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a:solidFill>
                  <a:srgbClr val="0070C0"/>
                </a:solidFill>
                <a:latin typeface="Arial"/>
                <a:ea typeface="Arial"/>
                <a:cs typeface="Arial"/>
                <a:sym typeface="Arial"/>
              </a:rPr>
              <a:t>Khi biết căn bậc hai số học của một số ta có tìm được căn bậc hai của số đó không? Nếu được thì làm như thế nào?</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1"/>
          <p:cNvPicPr preferRelativeResize="0"/>
          <p:nvPr/>
        </p:nvPicPr>
        <p:blipFill rotWithShape="1">
          <a:blip r:embed="rId3">
            <a:alphaModFix/>
          </a:blip>
          <a:srcRect/>
          <a:stretch/>
        </p:blipFill>
        <p:spPr>
          <a:xfrm>
            <a:off x="329544" y="541440"/>
            <a:ext cx="1651656" cy="1486490"/>
          </a:xfrm>
          <a:prstGeom prst="rect">
            <a:avLst/>
          </a:prstGeom>
          <a:noFill/>
          <a:ln>
            <a:noFill/>
          </a:ln>
        </p:spPr>
      </p:pic>
      <p:grpSp>
        <p:nvGrpSpPr>
          <p:cNvPr id="271" name="Google Shape;271;p11"/>
          <p:cNvGrpSpPr/>
          <p:nvPr/>
        </p:nvGrpSpPr>
        <p:grpSpPr>
          <a:xfrm rot="8757556">
            <a:off x="-1052601" y="4821382"/>
            <a:ext cx="3136324" cy="6858000"/>
            <a:chOff x="9055676" y="0"/>
            <a:chExt cx="3136324" cy="6858000"/>
          </a:xfrm>
        </p:grpSpPr>
        <p:sp>
          <p:nvSpPr>
            <p:cNvPr id="272" name="Google Shape;272;p11"/>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11"/>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 name="Google Shape;274;p11"/>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11"/>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11"/>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7" name="Google Shape;277;p11"/>
          <p:cNvGrpSpPr/>
          <p:nvPr/>
        </p:nvGrpSpPr>
        <p:grpSpPr>
          <a:xfrm rot="5400000">
            <a:off x="8383393" y="3218530"/>
            <a:ext cx="6891246" cy="653685"/>
            <a:chOff x="4871257" y="83128"/>
            <a:chExt cx="7501721" cy="653685"/>
          </a:xfrm>
        </p:grpSpPr>
        <p:sp>
          <p:nvSpPr>
            <p:cNvPr id="278" name="Google Shape;278;p11"/>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79" name="Google Shape;279;p11"/>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280" name="Google Shape;280;p11"/>
          <p:cNvSpPr txBox="1"/>
          <p:nvPr/>
        </p:nvSpPr>
        <p:spPr>
          <a:xfrm>
            <a:off x="2042691" y="640229"/>
            <a:ext cx="9328952" cy="1938992"/>
          </a:xfrm>
          <a:prstGeom prst="rect">
            <a:avLst/>
          </a:prstGeom>
          <a:blipFill rotWithShape="1">
            <a:blip r:embed="rId4">
              <a:alphaModFix/>
            </a:blip>
            <a:stretch>
              <a:fillRect l="-1502" t="-4087" r="-1567" b="-880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81" name="Google Shape;281;p11"/>
          <p:cNvSpPr/>
          <p:nvPr/>
        </p:nvSpPr>
        <p:spPr>
          <a:xfrm>
            <a:off x="679319" y="2730026"/>
            <a:ext cx="1066800" cy="1066800"/>
          </a:xfrm>
          <a:prstGeom prst="rect">
            <a:avLst/>
          </a:prstGeom>
          <a:solidFill>
            <a:srgbClr val="92D05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Arial"/>
                <a:ea typeface="Arial"/>
                <a:cs typeface="Arial"/>
                <a:sym typeface="Arial"/>
              </a:rPr>
              <a:t>?3</a:t>
            </a:r>
            <a:endParaRPr sz="3200" b="1">
              <a:solidFill>
                <a:srgbClr val="FF0000"/>
              </a:solidFill>
              <a:latin typeface="Arial"/>
              <a:ea typeface="Arial"/>
              <a:cs typeface="Arial"/>
              <a:sym typeface="Arial"/>
            </a:endParaRPr>
          </a:p>
        </p:txBody>
      </p:sp>
      <p:sp>
        <p:nvSpPr>
          <p:cNvPr id="282" name="Google Shape;282;p11"/>
          <p:cNvSpPr txBox="1"/>
          <p:nvPr/>
        </p:nvSpPr>
        <p:spPr>
          <a:xfrm>
            <a:off x="2065862" y="2730026"/>
            <a:ext cx="744793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5142A"/>
              </a:buClr>
              <a:buSzPts val="3000"/>
              <a:buFont typeface="Arial"/>
              <a:buNone/>
            </a:pPr>
            <a:r>
              <a:rPr lang="en-US" sz="3000">
                <a:solidFill>
                  <a:srgbClr val="15142A"/>
                </a:solidFill>
                <a:latin typeface="Arial"/>
                <a:ea typeface="Arial"/>
                <a:cs typeface="Arial"/>
                <a:sym typeface="Arial"/>
              </a:rPr>
              <a:t>Tìm căn bậc hai của mỗi số sau:</a:t>
            </a:r>
            <a:endParaRPr/>
          </a:p>
          <a:p>
            <a:pPr marL="0" marR="0" lvl="0" indent="0" algn="l" rtl="0">
              <a:spcBef>
                <a:spcPts val="0"/>
              </a:spcBef>
              <a:spcAft>
                <a:spcPts val="0"/>
              </a:spcAft>
              <a:buClr>
                <a:srgbClr val="2F5496"/>
              </a:buClr>
              <a:buSzPts val="3000"/>
              <a:buFont typeface="Arial"/>
              <a:buNone/>
            </a:pPr>
            <a:r>
              <a:rPr lang="en-US" sz="3000">
                <a:solidFill>
                  <a:srgbClr val="2F5496"/>
                </a:solidFill>
                <a:latin typeface="Arial"/>
                <a:ea typeface="Arial"/>
                <a:cs typeface="Arial"/>
                <a:sym typeface="Arial"/>
              </a:rPr>
              <a:t>a)  64		b)  81		c)  1,21	</a:t>
            </a:r>
            <a:endParaRPr/>
          </a:p>
        </p:txBody>
      </p:sp>
      <p:sp>
        <p:nvSpPr>
          <p:cNvPr id="283" name="Google Shape;283;p11"/>
          <p:cNvSpPr txBox="1"/>
          <p:nvPr/>
        </p:nvSpPr>
        <p:spPr>
          <a:xfrm>
            <a:off x="1806305" y="3817991"/>
            <a:ext cx="7447934" cy="20958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F5496"/>
              </a:buClr>
              <a:buSzPts val="3000"/>
              <a:buFont typeface="Arial"/>
              <a:buNone/>
            </a:pPr>
            <a:r>
              <a:rPr lang="en-US" sz="3000">
                <a:solidFill>
                  <a:srgbClr val="2F5496"/>
                </a:solidFill>
                <a:latin typeface="Arial"/>
                <a:ea typeface="Arial"/>
                <a:cs typeface="Arial"/>
                <a:sym typeface="Arial"/>
              </a:rPr>
              <a:t>   Căn bậc hai của 64 là 8 và -8.</a:t>
            </a:r>
            <a:endParaRPr/>
          </a:p>
          <a:p>
            <a:pPr marL="0" marR="0" lvl="0" indent="0" algn="l" rtl="0">
              <a:lnSpc>
                <a:spcPct val="150000"/>
              </a:lnSpc>
              <a:spcBef>
                <a:spcPts val="0"/>
              </a:spcBef>
              <a:spcAft>
                <a:spcPts val="0"/>
              </a:spcAft>
              <a:buClr>
                <a:srgbClr val="2F5496"/>
              </a:buClr>
              <a:buSzPts val="3000"/>
              <a:buFont typeface="Arial"/>
              <a:buNone/>
            </a:pPr>
            <a:r>
              <a:rPr lang="en-US" sz="3000">
                <a:solidFill>
                  <a:srgbClr val="2F5496"/>
                </a:solidFill>
                <a:latin typeface="Arial"/>
                <a:ea typeface="Arial"/>
                <a:cs typeface="Arial"/>
                <a:sym typeface="Arial"/>
              </a:rPr>
              <a:t>   Căn bậc hai của 81 là 9 và -9.</a:t>
            </a:r>
            <a:endParaRPr/>
          </a:p>
          <a:p>
            <a:pPr marL="0" marR="0" lvl="0" indent="0" algn="l" rtl="0">
              <a:lnSpc>
                <a:spcPct val="150000"/>
              </a:lnSpc>
              <a:spcBef>
                <a:spcPts val="0"/>
              </a:spcBef>
              <a:spcAft>
                <a:spcPts val="0"/>
              </a:spcAft>
              <a:buClr>
                <a:srgbClr val="2F5496"/>
              </a:buClr>
              <a:buSzPts val="3000"/>
              <a:buFont typeface="Arial"/>
              <a:buNone/>
            </a:pPr>
            <a:r>
              <a:rPr lang="en-US" sz="3000">
                <a:solidFill>
                  <a:srgbClr val="2F5496"/>
                </a:solidFill>
                <a:latin typeface="Arial"/>
                <a:ea typeface="Arial"/>
                <a:cs typeface="Arial"/>
                <a:sym typeface="Arial"/>
              </a:rPr>
              <a:t>   Căn bậc hai của 1,21 là 1,1 và -1,1.</a:t>
            </a:r>
            <a:endParaRPr sz="3000">
              <a:solidFill>
                <a:srgbClr val="2F5496"/>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500"/>
                                        <p:tgtEl>
                                          <p:spTgt spid="282"/>
                                        </p:tgtEl>
                                      </p:cBhvr>
                                    </p:animEffect>
                                  </p:childTnLst>
                                </p:cTn>
                              </p:par>
                              <p:par>
                                <p:cTn id="13" presetID="10" presetClass="entr" presetSubtype="0" fill="hold" nodeType="with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fade">
                                      <p:cBhvr>
                                        <p:cTn id="15" dur="500"/>
                                        <p:tgtEl>
                                          <p:spTgt spid="28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3">
                                            <p:txEl>
                                              <p:pRg st="0" end="0"/>
                                            </p:txEl>
                                          </p:spTgt>
                                        </p:tgtEl>
                                        <p:attrNameLst>
                                          <p:attrName>style.visibility</p:attrName>
                                        </p:attrNameLst>
                                      </p:cBhvr>
                                      <p:to>
                                        <p:strVal val="visible"/>
                                      </p:to>
                                    </p:set>
                                    <p:animEffect transition="in" filter="fade">
                                      <p:cBhvr>
                                        <p:cTn id="20" dur="500"/>
                                        <p:tgtEl>
                                          <p:spTgt spid="28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3">
                                            <p:txEl>
                                              <p:pRg st="1" end="1"/>
                                            </p:txEl>
                                          </p:spTgt>
                                        </p:tgtEl>
                                        <p:attrNameLst>
                                          <p:attrName>style.visibility</p:attrName>
                                        </p:attrNameLst>
                                      </p:cBhvr>
                                      <p:to>
                                        <p:strVal val="visible"/>
                                      </p:to>
                                    </p:set>
                                    <p:animEffect transition="in" filter="fade">
                                      <p:cBhvr>
                                        <p:cTn id="25" dur="500"/>
                                        <p:tgtEl>
                                          <p:spTgt spid="28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3">
                                            <p:txEl>
                                              <p:pRg st="2" end="2"/>
                                            </p:txEl>
                                          </p:spTgt>
                                        </p:tgtEl>
                                        <p:attrNameLst>
                                          <p:attrName>style.visibility</p:attrName>
                                        </p:attrNameLst>
                                      </p:cBhvr>
                                      <p:to>
                                        <p:strVal val="visible"/>
                                      </p:to>
                                    </p:set>
                                    <p:animEffect transition="in" filter="fade">
                                      <p:cBhvr>
                                        <p:cTn id="30" dur="500"/>
                                        <p:tgtEl>
                                          <p:spTgt spid="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2" descr="Chuyên đề về xác định công thức của hợp chất vô cơ và hữu cơ - Tech12h"/>
          <p:cNvPicPr preferRelativeResize="0"/>
          <p:nvPr/>
        </p:nvPicPr>
        <p:blipFill rotWithShape="1">
          <a:blip r:embed="rId3">
            <a:alphaModFix/>
          </a:blip>
          <a:srcRect/>
          <a:stretch/>
        </p:blipFill>
        <p:spPr>
          <a:xfrm>
            <a:off x="-907756" y="-2952618"/>
            <a:ext cx="2521284" cy="2077538"/>
          </a:xfrm>
          <a:prstGeom prst="rect">
            <a:avLst/>
          </a:prstGeom>
          <a:noFill/>
          <a:ln>
            <a:noFill/>
          </a:ln>
        </p:spPr>
      </p:pic>
      <p:grpSp>
        <p:nvGrpSpPr>
          <p:cNvPr id="290" name="Google Shape;290;p12"/>
          <p:cNvGrpSpPr/>
          <p:nvPr/>
        </p:nvGrpSpPr>
        <p:grpSpPr>
          <a:xfrm rot="5400000">
            <a:off x="8383393" y="3218530"/>
            <a:ext cx="6891246" cy="653685"/>
            <a:chOff x="4871257" y="83128"/>
            <a:chExt cx="7501721" cy="653685"/>
          </a:xfrm>
        </p:grpSpPr>
        <p:sp>
          <p:nvSpPr>
            <p:cNvPr id="291" name="Google Shape;291;p12"/>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92" name="Google Shape;292;p12"/>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293" name="Google Shape;293;p12"/>
          <p:cNvSpPr/>
          <p:nvPr/>
        </p:nvSpPr>
        <p:spPr>
          <a:xfrm>
            <a:off x="339467" y="293490"/>
            <a:ext cx="10870606" cy="6051528"/>
          </a:xfrm>
          <a:prstGeom prst="rect">
            <a:avLst/>
          </a:prstGeom>
          <a:blipFill rotWithShape="1">
            <a:blip r:embed="rId4">
              <a:alphaModFix/>
            </a:blip>
            <a:stretch>
              <a:fillRect l="-1177" b="-181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94" name="Google Shape;294;p12"/>
          <p:cNvSpPr/>
          <p:nvPr/>
        </p:nvSpPr>
        <p:spPr>
          <a:xfrm>
            <a:off x="1249095" y="4495376"/>
            <a:ext cx="457200" cy="4572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95" name="Google Shape;295;p12"/>
          <p:cNvSpPr/>
          <p:nvPr/>
        </p:nvSpPr>
        <p:spPr>
          <a:xfrm>
            <a:off x="702974" y="1552943"/>
            <a:ext cx="457200" cy="4572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2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fade">
                                      <p:cBhvr>
                                        <p:cTn id="12" dur="2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13"/>
          <p:cNvGrpSpPr/>
          <p:nvPr/>
        </p:nvGrpSpPr>
        <p:grpSpPr>
          <a:xfrm rot="-8230136">
            <a:off x="-2696134" y="-2064953"/>
            <a:ext cx="3136324" cy="6858000"/>
            <a:chOff x="9055676" y="0"/>
            <a:chExt cx="3136324" cy="6858000"/>
          </a:xfrm>
        </p:grpSpPr>
        <p:sp>
          <p:nvSpPr>
            <p:cNvPr id="302" name="Google Shape;302;p13"/>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13"/>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 name="Google Shape;304;p13"/>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 name="Google Shape;305;p13"/>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 name="Google Shape;306;p13"/>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7" name="Google Shape;307;p13"/>
          <p:cNvGrpSpPr/>
          <p:nvPr/>
        </p:nvGrpSpPr>
        <p:grpSpPr>
          <a:xfrm rot="5400000">
            <a:off x="8383393" y="3218530"/>
            <a:ext cx="6891246" cy="653685"/>
            <a:chOff x="4871257" y="83128"/>
            <a:chExt cx="7501721" cy="653685"/>
          </a:xfrm>
        </p:grpSpPr>
        <p:sp>
          <p:nvSpPr>
            <p:cNvPr id="308" name="Google Shape;308;p13"/>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9" name="Google Shape;309;p13"/>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310" name="Google Shape;310;p13"/>
          <p:cNvSpPr txBox="1"/>
          <p:nvPr/>
        </p:nvSpPr>
        <p:spPr>
          <a:xfrm>
            <a:off x="166671" y="942424"/>
            <a:ext cx="11335502" cy="1840889"/>
          </a:xfrm>
          <a:prstGeom prst="rect">
            <a:avLst/>
          </a:prstGeom>
          <a:blipFill rotWithShape="1">
            <a:blip r:embed="rId3">
              <a:alphaModFix/>
            </a:blip>
            <a:stretch>
              <a:fillRect b="-49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11" name="Google Shape;311;p13"/>
          <p:cNvSpPr/>
          <p:nvPr/>
        </p:nvSpPr>
        <p:spPr>
          <a:xfrm>
            <a:off x="487680" y="3017521"/>
            <a:ext cx="10607040" cy="1555490"/>
          </a:xfrm>
          <a:prstGeom prst="rect">
            <a:avLst/>
          </a:prstGeom>
          <a:blipFill rotWithShape="1">
            <a:blip r:embed="rId4">
              <a:alphaModFix/>
            </a:blip>
            <a:stretch>
              <a:fillRect l="-1262" r="-1263" b="-1215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4" descr="Clipboard"/>
          <p:cNvPicPr preferRelativeResize="0"/>
          <p:nvPr/>
        </p:nvPicPr>
        <p:blipFill rotWithShape="1">
          <a:blip r:embed="rId3">
            <a:alphaModFix/>
          </a:blip>
          <a:srcRect/>
          <a:stretch/>
        </p:blipFill>
        <p:spPr>
          <a:xfrm rot="631394">
            <a:off x="-267758" y="-130848"/>
            <a:ext cx="2532753" cy="2532753"/>
          </a:xfrm>
          <a:prstGeom prst="rect">
            <a:avLst/>
          </a:prstGeom>
          <a:noFill/>
          <a:ln>
            <a:noFill/>
          </a:ln>
        </p:spPr>
      </p:pic>
      <p:pic>
        <p:nvPicPr>
          <p:cNvPr id="318" name="Google Shape;318;p14" descr="Pencil"/>
          <p:cNvPicPr preferRelativeResize="0"/>
          <p:nvPr/>
        </p:nvPicPr>
        <p:blipFill rotWithShape="1">
          <a:blip r:embed="rId4">
            <a:alphaModFix/>
          </a:blip>
          <a:srcRect/>
          <a:stretch/>
        </p:blipFill>
        <p:spPr>
          <a:xfrm>
            <a:off x="307642" y="299914"/>
            <a:ext cx="1488402" cy="1488402"/>
          </a:xfrm>
          <a:prstGeom prst="rect">
            <a:avLst/>
          </a:prstGeom>
          <a:noFill/>
          <a:ln>
            <a:noFill/>
          </a:ln>
        </p:spPr>
      </p:pic>
      <p:grpSp>
        <p:nvGrpSpPr>
          <p:cNvPr id="319" name="Google Shape;319;p14"/>
          <p:cNvGrpSpPr/>
          <p:nvPr/>
        </p:nvGrpSpPr>
        <p:grpSpPr>
          <a:xfrm rot="5400000">
            <a:off x="8383393" y="3218530"/>
            <a:ext cx="6891246" cy="653685"/>
            <a:chOff x="4871257" y="83128"/>
            <a:chExt cx="7501721" cy="653685"/>
          </a:xfrm>
        </p:grpSpPr>
        <p:sp>
          <p:nvSpPr>
            <p:cNvPr id="320" name="Google Shape;320;p14"/>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21" name="Google Shape;321;p14"/>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322" name="Google Shape;322;p14"/>
          <p:cNvSpPr/>
          <p:nvPr/>
        </p:nvSpPr>
        <p:spPr>
          <a:xfrm>
            <a:off x="1707556" y="396080"/>
            <a:ext cx="9706129" cy="5284716"/>
          </a:xfrm>
          <a:prstGeom prst="rect">
            <a:avLst/>
          </a:prstGeom>
          <a:blipFill rotWithShape="1">
            <a:blip r:embed="rId5">
              <a:alphaModFix/>
            </a:blip>
            <a:stretch>
              <a:fillRect l="-1254" t="-1151" b="-219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Google Shape;327;p15"/>
          <p:cNvGrpSpPr/>
          <p:nvPr/>
        </p:nvGrpSpPr>
        <p:grpSpPr>
          <a:xfrm rot="8757556">
            <a:off x="-1052601" y="4821382"/>
            <a:ext cx="3136324" cy="6858000"/>
            <a:chOff x="9055676" y="0"/>
            <a:chExt cx="3136324" cy="6858000"/>
          </a:xfrm>
        </p:grpSpPr>
        <p:sp>
          <p:nvSpPr>
            <p:cNvPr id="328" name="Google Shape;328;p1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1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 name="Google Shape;330;p1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1" name="Google Shape;331;p1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 name="Google Shape;332;p1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33" name="Google Shape;333;p15"/>
          <p:cNvGrpSpPr/>
          <p:nvPr/>
        </p:nvGrpSpPr>
        <p:grpSpPr>
          <a:xfrm rot="5400000">
            <a:off x="8383393" y="3218530"/>
            <a:ext cx="6891246" cy="653685"/>
            <a:chOff x="4871257" y="83128"/>
            <a:chExt cx="7501721" cy="653685"/>
          </a:xfrm>
        </p:grpSpPr>
        <p:sp>
          <p:nvSpPr>
            <p:cNvPr id="334" name="Google Shape;334;p15"/>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35" name="Google Shape;335;p15"/>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336" name="Google Shape;336;p15"/>
          <p:cNvSpPr txBox="1"/>
          <p:nvPr/>
        </p:nvSpPr>
        <p:spPr>
          <a:xfrm>
            <a:off x="458994" y="1590065"/>
            <a:ext cx="11335502" cy="2819875"/>
          </a:xfrm>
          <a:prstGeom prst="rect">
            <a:avLst/>
          </a:prstGeom>
          <a:blipFill rotWithShape="1">
            <a:blip r:embed="rId3">
              <a:alphaModFix/>
            </a:blip>
            <a:stretch>
              <a:fillRect l="-188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337" name="Google Shape;337;p15" descr="Icon&#10;&#10;Description automatically generated with low confidence"/>
          <p:cNvPicPr preferRelativeResize="0"/>
          <p:nvPr/>
        </p:nvPicPr>
        <p:blipFill rotWithShape="1">
          <a:blip r:embed="rId4">
            <a:alphaModFix/>
          </a:blip>
          <a:srcRect/>
          <a:stretch/>
        </p:blipFill>
        <p:spPr>
          <a:xfrm>
            <a:off x="4563720" y="-539860"/>
            <a:ext cx="2541405" cy="2541405"/>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16" descr="Chuyên đề về xác định công thức của hợp chất vô cơ và hữu cơ - Tech12h"/>
          <p:cNvPicPr preferRelativeResize="0"/>
          <p:nvPr/>
        </p:nvPicPr>
        <p:blipFill rotWithShape="1">
          <a:blip r:embed="rId3">
            <a:alphaModFix/>
          </a:blip>
          <a:srcRect/>
          <a:stretch/>
        </p:blipFill>
        <p:spPr>
          <a:xfrm>
            <a:off x="36141" y="144543"/>
            <a:ext cx="2521284" cy="2077538"/>
          </a:xfrm>
          <a:prstGeom prst="rect">
            <a:avLst/>
          </a:prstGeom>
          <a:noFill/>
          <a:ln>
            <a:noFill/>
          </a:ln>
        </p:spPr>
      </p:pic>
      <p:grpSp>
        <p:nvGrpSpPr>
          <p:cNvPr id="344" name="Google Shape;344;p16"/>
          <p:cNvGrpSpPr/>
          <p:nvPr/>
        </p:nvGrpSpPr>
        <p:grpSpPr>
          <a:xfrm rot="5400000">
            <a:off x="8383393" y="3218530"/>
            <a:ext cx="6891246" cy="653685"/>
            <a:chOff x="4871257" y="83128"/>
            <a:chExt cx="7501721" cy="653685"/>
          </a:xfrm>
        </p:grpSpPr>
        <p:sp>
          <p:nvSpPr>
            <p:cNvPr id="345" name="Google Shape;345;p16"/>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accent1"/>
                </a:solidFill>
                <a:latin typeface="Arial"/>
                <a:ea typeface="Arial"/>
                <a:cs typeface="Arial"/>
                <a:sym typeface="Arial"/>
              </a:endParaRPr>
            </a:p>
          </p:txBody>
        </p:sp>
        <p:sp>
          <p:nvSpPr>
            <p:cNvPr id="346" name="Google Shape;346;p16"/>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1"/>
                  </a:solidFill>
                  <a:latin typeface="Arial"/>
                  <a:ea typeface="Arial"/>
                  <a:cs typeface="Arial"/>
                  <a:sym typeface="Arial"/>
                </a:rPr>
                <a:t>HOẠT ĐỘNG HÌNH THÀNH KIẾN THỨC</a:t>
              </a:r>
              <a:endParaRPr/>
            </a:p>
          </p:txBody>
        </p:sp>
      </p:grpSp>
      <p:sp>
        <p:nvSpPr>
          <p:cNvPr id="347" name="Google Shape;347;p16"/>
          <p:cNvSpPr txBox="1"/>
          <p:nvPr/>
        </p:nvSpPr>
        <p:spPr>
          <a:xfrm>
            <a:off x="2345139" y="1414281"/>
            <a:ext cx="7005336" cy="1617109"/>
          </a:xfrm>
          <a:prstGeom prst="rect">
            <a:avLst/>
          </a:prstGeom>
          <a:blipFill rotWithShape="1">
            <a:blip r:embed="rId4">
              <a:alphaModFix/>
            </a:blip>
            <a:stretch>
              <a:fillRect l="-2088" b="-452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48" name="Google Shape;348;p16"/>
          <p:cNvSpPr txBox="1"/>
          <p:nvPr/>
        </p:nvSpPr>
        <p:spPr>
          <a:xfrm>
            <a:off x="2713713" y="214521"/>
            <a:ext cx="6425798" cy="971484"/>
          </a:xfrm>
          <a:prstGeom prst="rect">
            <a:avLst/>
          </a:prstGeom>
          <a:blipFill rotWithShape="1">
            <a:blip r:embed="rId5">
              <a:alphaModFix/>
            </a:blip>
            <a:stretch>
              <a:fillRect l="-3604" t="-12498" b="-231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49" name="Google Shape;349;p16"/>
          <p:cNvSpPr/>
          <p:nvPr/>
        </p:nvSpPr>
        <p:spPr>
          <a:xfrm>
            <a:off x="660132" y="3274821"/>
            <a:ext cx="1066800" cy="1066800"/>
          </a:xfrm>
          <a:prstGeom prst="rect">
            <a:avLst/>
          </a:prstGeom>
          <a:solidFill>
            <a:srgbClr val="92D05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accent1"/>
                </a:solidFill>
                <a:latin typeface="Arial"/>
                <a:ea typeface="Arial"/>
                <a:cs typeface="Arial"/>
                <a:sym typeface="Arial"/>
              </a:rPr>
              <a:t>?4</a:t>
            </a:r>
            <a:endParaRPr sz="3000">
              <a:solidFill>
                <a:schemeClr val="accent1"/>
              </a:solidFill>
              <a:latin typeface="Arial"/>
              <a:ea typeface="Arial"/>
              <a:cs typeface="Arial"/>
              <a:sym typeface="Arial"/>
            </a:endParaRPr>
          </a:p>
        </p:txBody>
      </p:sp>
      <p:sp>
        <p:nvSpPr>
          <p:cNvPr id="350" name="Google Shape;350;p16"/>
          <p:cNvSpPr txBox="1"/>
          <p:nvPr/>
        </p:nvSpPr>
        <p:spPr>
          <a:xfrm>
            <a:off x="1370904" y="4489329"/>
            <a:ext cx="8865486" cy="1516441"/>
          </a:xfrm>
          <a:prstGeom prst="rect">
            <a:avLst/>
          </a:prstGeom>
          <a:blipFill rotWithShape="1">
            <a:blip r:embed="rId6">
              <a:alphaModFix/>
            </a:blip>
            <a:stretch>
              <a:fillRect l="-1649" b="-112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51" name="Google Shape;351;p16"/>
          <p:cNvSpPr txBox="1"/>
          <p:nvPr/>
        </p:nvSpPr>
        <p:spPr>
          <a:xfrm>
            <a:off x="2078683" y="3481293"/>
            <a:ext cx="6740848" cy="971484"/>
          </a:xfrm>
          <a:prstGeom prst="rect">
            <a:avLst/>
          </a:prstGeom>
          <a:blipFill rotWithShape="1">
            <a:blip r:embed="rId7">
              <a:alphaModFix/>
            </a:blip>
            <a:stretch>
              <a:fillRect l="-3523" t="-12577" b="-2389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7">
                                            <p:txEl>
                                              <p:pRg st="0" end="0"/>
                                            </p:txEl>
                                          </p:spTgt>
                                        </p:tgtEl>
                                        <p:attrNameLst>
                                          <p:attrName>style.visibility</p:attrName>
                                        </p:attrNameLst>
                                      </p:cBhvr>
                                      <p:to>
                                        <p:strVal val="visible"/>
                                      </p:to>
                                    </p:set>
                                    <p:animEffect transition="in" filter="fade">
                                      <p:cBhvr>
                                        <p:cTn id="12" dur="500"/>
                                        <p:tgtEl>
                                          <p:spTgt spid="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9"/>
                                        </p:tgtEl>
                                        <p:attrNameLst>
                                          <p:attrName>style.visibility</p:attrName>
                                        </p:attrNameLst>
                                      </p:cBhvr>
                                      <p:to>
                                        <p:strVal val="visible"/>
                                      </p:to>
                                    </p:set>
                                    <p:animEffect transition="in" filter="fade">
                                      <p:cBhvr>
                                        <p:cTn id="17" dur="500"/>
                                        <p:tgtEl>
                                          <p:spTgt spid="349"/>
                                        </p:tgtEl>
                                      </p:cBhvr>
                                    </p:animEffect>
                                  </p:childTnLst>
                                </p:cTn>
                              </p:par>
                              <p:par>
                                <p:cTn id="18" presetID="10" presetClass="entr" presetSubtype="0" fill="hold" nodeType="withEffect">
                                  <p:stCondLst>
                                    <p:cond delay="0"/>
                                  </p:stCondLst>
                                  <p:childTnLst>
                                    <p:set>
                                      <p:cBhvr>
                                        <p:cTn id="19" dur="1" fill="hold">
                                          <p:stCondLst>
                                            <p:cond delay="0"/>
                                          </p:stCondLst>
                                        </p:cTn>
                                        <p:tgtEl>
                                          <p:spTgt spid="351"/>
                                        </p:tgtEl>
                                        <p:attrNameLst>
                                          <p:attrName>style.visibility</p:attrName>
                                        </p:attrNameLst>
                                      </p:cBhvr>
                                      <p:to>
                                        <p:strVal val="visible"/>
                                      </p:to>
                                    </p:set>
                                    <p:animEffect transition="in" filter="fade">
                                      <p:cBhvr>
                                        <p:cTn id="20" dur="500"/>
                                        <p:tgtEl>
                                          <p:spTgt spid="3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0">
                                            <p:txEl>
                                              <p:pRg st="0" end="0"/>
                                            </p:txEl>
                                          </p:spTgt>
                                        </p:tgtEl>
                                        <p:attrNameLst>
                                          <p:attrName>style.visibility</p:attrName>
                                        </p:attrNameLst>
                                      </p:cBhvr>
                                      <p:to>
                                        <p:strVal val="visible"/>
                                      </p:to>
                                    </p:set>
                                    <p:animEffect transition="in" filter="fade">
                                      <p:cBhvr>
                                        <p:cTn id="25" dur="500"/>
                                        <p:tgtEl>
                                          <p:spTgt spid="3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7" descr="Chuyên đề về xác định công thức của hợp chất vô cơ và hữu cơ - Tech12h"/>
          <p:cNvPicPr preferRelativeResize="0"/>
          <p:nvPr/>
        </p:nvPicPr>
        <p:blipFill rotWithShape="1">
          <a:blip r:embed="rId3">
            <a:alphaModFix/>
          </a:blip>
          <a:srcRect/>
          <a:stretch/>
        </p:blipFill>
        <p:spPr>
          <a:xfrm>
            <a:off x="36141" y="144543"/>
            <a:ext cx="2521284" cy="2077538"/>
          </a:xfrm>
          <a:prstGeom prst="rect">
            <a:avLst/>
          </a:prstGeom>
          <a:noFill/>
          <a:ln>
            <a:noFill/>
          </a:ln>
        </p:spPr>
      </p:pic>
      <p:grpSp>
        <p:nvGrpSpPr>
          <p:cNvPr id="358" name="Google Shape;358;p17"/>
          <p:cNvGrpSpPr/>
          <p:nvPr/>
        </p:nvGrpSpPr>
        <p:grpSpPr>
          <a:xfrm rot="5400000">
            <a:off x="8383393" y="3218530"/>
            <a:ext cx="6891246" cy="653685"/>
            <a:chOff x="4871257" y="83128"/>
            <a:chExt cx="7501721" cy="653685"/>
          </a:xfrm>
        </p:grpSpPr>
        <p:sp>
          <p:nvSpPr>
            <p:cNvPr id="359" name="Google Shape;359;p17"/>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accent1"/>
                </a:solidFill>
                <a:latin typeface="Arial"/>
                <a:ea typeface="Arial"/>
                <a:cs typeface="Arial"/>
                <a:sym typeface="Arial"/>
              </a:endParaRPr>
            </a:p>
          </p:txBody>
        </p:sp>
        <p:sp>
          <p:nvSpPr>
            <p:cNvPr id="360" name="Google Shape;360;p17"/>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1"/>
                  </a:solidFill>
                  <a:latin typeface="Arial"/>
                  <a:ea typeface="Arial"/>
                  <a:cs typeface="Arial"/>
                  <a:sym typeface="Arial"/>
                </a:rPr>
                <a:t>HOẠT ĐỘNG HÌNH THÀNH KIẾN THỨC</a:t>
              </a:r>
              <a:endParaRPr sz="2400">
                <a:solidFill>
                  <a:schemeClr val="accent1"/>
                </a:solidFill>
                <a:latin typeface="Arial"/>
                <a:ea typeface="Arial"/>
                <a:cs typeface="Arial"/>
                <a:sym typeface="Arial"/>
              </a:endParaRPr>
            </a:p>
          </p:txBody>
        </p:sp>
      </p:grpSp>
      <p:sp>
        <p:nvSpPr>
          <p:cNvPr id="361" name="Google Shape;361;p17"/>
          <p:cNvSpPr txBox="1"/>
          <p:nvPr/>
        </p:nvSpPr>
        <p:spPr>
          <a:xfrm>
            <a:off x="2272932" y="1729591"/>
            <a:ext cx="8865486" cy="4514954"/>
          </a:xfrm>
          <a:prstGeom prst="rect">
            <a:avLst/>
          </a:prstGeom>
          <a:blipFill rotWithShape="1">
            <a:blip r:embed="rId4">
              <a:alphaModFix/>
            </a:blip>
            <a:stretch>
              <a:fillRect l="-1649" b="-13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62" name="Google Shape;362;p17"/>
          <p:cNvSpPr txBox="1"/>
          <p:nvPr/>
        </p:nvSpPr>
        <p:spPr>
          <a:xfrm>
            <a:off x="2713713" y="214521"/>
            <a:ext cx="6794489" cy="1114921"/>
          </a:xfrm>
          <a:prstGeom prst="rect">
            <a:avLst/>
          </a:prstGeom>
          <a:blipFill rotWithShape="1">
            <a:blip r:embed="rId5">
              <a:alphaModFix/>
            </a:blip>
            <a:stretch>
              <a:fillRect l="-3585" t="-10926" r="-896" b="-267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500"/>
                                        <p:tgtEl>
                                          <p:spTgt spid="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1">
                                            <p:txEl>
                                              <p:pRg st="0" end="0"/>
                                            </p:txEl>
                                          </p:spTgt>
                                        </p:tgtEl>
                                        <p:attrNameLst>
                                          <p:attrName>style.visibility</p:attrName>
                                        </p:attrNameLst>
                                      </p:cBhvr>
                                      <p:to>
                                        <p:strVal val="visible"/>
                                      </p:to>
                                    </p:set>
                                    <p:animEffect transition="in" filter="fade">
                                      <p:cBhvr>
                                        <p:cTn id="17" dur="500"/>
                                        <p:tgtEl>
                                          <p:spTgt spid="3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368" name="Google Shape;368;p18"/>
          <p:cNvGrpSpPr/>
          <p:nvPr/>
        </p:nvGrpSpPr>
        <p:grpSpPr>
          <a:xfrm rot="5400000">
            <a:off x="8383393" y="3218530"/>
            <a:ext cx="6891246" cy="653685"/>
            <a:chOff x="4871257" y="83128"/>
            <a:chExt cx="7501721" cy="653685"/>
          </a:xfrm>
        </p:grpSpPr>
        <p:sp>
          <p:nvSpPr>
            <p:cNvPr id="369" name="Google Shape;369;p18"/>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accent1"/>
                </a:solidFill>
                <a:latin typeface="Arial"/>
                <a:ea typeface="Arial"/>
                <a:cs typeface="Arial"/>
                <a:sym typeface="Arial"/>
              </a:endParaRPr>
            </a:p>
          </p:txBody>
        </p:sp>
        <p:sp>
          <p:nvSpPr>
            <p:cNvPr id="370" name="Google Shape;370;p18"/>
            <p:cNvSpPr txBox="1"/>
            <p:nvPr/>
          </p:nvSpPr>
          <p:spPr>
            <a:xfrm>
              <a:off x="5268730" y="213656"/>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1"/>
                  </a:solidFill>
                  <a:latin typeface="Arial"/>
                  <a:ea typeface="Arial"/>
                  <a:cs typeface="Arial"/>
                  <a:sym typeface="Arial"/>
                </a:rPr>
                <a:t>HOẠT ĐỘNG HÌNH THÀNH KIẾN THỨC</a:t>
              </a:r>
              <a:endParaRPr sz="2400">
                <a:solidFill>
                  <a:schemeClr val="accent1"/>
                </a:solidFill>
                <a:latin typeface="Arial"/>
                <a:ea typeface="Arial"/>
                <a:cs typeface="Arial"/>
                <a:sym typeface="Arial"/>
              </a:endParaRPr>
            </a:p>
          </p:txBody>
        </p:sp>
      </p:grpSp>
      <p:sp>
        <p:nvSpPr>
          <p:cNvPr id="371" name="Google Shape;371;p18"/>
          <p:cNvSpPr txBox="1"/>
          <p:nvPr/>
        </p:nvSpPr>
        <p:spPr>
          <a:xfrm>
            <a:off x="808517" y="1761121"/>
            <a:ext cx="8865486" cy="4512774"/>
          </a:xfrm>
          <a:prstGeom prst="rect">
            <a:avLst/>
          </a:prstGeom>
          <a:blipFill rotWithShape="1">
            <a:blip r:embed="rId3">
              <a:alphaModFix/>
            </a:blip>
            <a:stretch>
              <a:fillRect l="-1649" b="-13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72" name="Google Shape;372;p18"/>
          <p:cNvSpPr txBox="1"/>
          <p:nvPr/>
        </p:nvSpPr>
        <p:spPr>
          <a:xfrm>
            <a:off x="2322585" y="214521"/>
            <a:ext cx="6261266" cy="931794"/>
          </a:xfrm>
          <a:prstGeom prst="rect">
            <a:avLst/>
          </a:prstGeom>
          <a:blipFill rotWithShape="1">
            <a:blip r:embed="rId4">
              <a:alphaModFix/>
            </a:blip>
            <a:stretch>
              <a:fillRect l="-3697" t="-13070" b="-241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73" name="Google Shape;373;p18"/>
          <p:cNvSpPr/>
          <p:nvPr/>
        </p:nvSpPr>
        <p:spPr>
          <a:xfrm>
            <a:off x="1040278" y="147018"/>
            <a:ext cx="1066800" cy="1066800"/>
          </a:xfrm>
          <a:prstGeom prst="rect">
            <a:avLst/>
          </a:prstGeom>
          <a:solidFill>
            <a:srgbClr val="92D05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rgbClr val="FF0000"/>
                </a:solidFill>
                <a:latin typeface="Arial"/>
                <a:ea typeface="Arial"/>
                <a:cs typeface="Arial"/>
                <a:sym typeface="Arial"/>
              </a:rPr>
              <a:t>?5</a:t>
            </a:r>
            <a:endParaRPr sz="3000" b="1">
              <a:solidFill>
                <a:srgbClr val="FF0000"/>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500"/>
                                        <p:tgtEl>
                                          <p:spTgt spid="3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1">
                                            <p:txEl>
                                              <p:pRg st="0" end="0"/>
                                            </p:txEl>
                                          </p:spTgt>
                                        </p:tgtEl>
                                        <p:attrNameLst>
                                          <p:attrName>style.visibility</p:attrName>
                                        </p:attrNameLst>
                                      </p:cBhvr>
                                      <p:to>
                                        <p:strVal val="visible"/>
                                      </p:to>
                                    </p:set>
                                    <p:animEffect transition="in" filter="fade">
                                      <p:cBhvr>
                                        <p:cTn id="15" dur="500"/>
                                        <p:tgtEl>
                                          <p:spTgt spid="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9"/>
          <p:cNvSpPr/>
          <p:nvPr/>
        </p:nvSpPr>
        <p:spPr>
          <a:xfrm>
            <a:off x="112542" y="99607"/>
            <a:ext cx="11943219" cy="6658786"/>
          </a:xfrm>
          <a:custGeom>
            <a:avLst/>
            <a:gdLst/>
            <a:ahLst/>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 name="Google Shape;380;p19"/>
          <p:cNvSpPr/>
          <p:nvPr/>
        </p:nvSpPr>
        <p:spPr>
          <a:xfrm rot="5400000">
            <a:off x="8929169" y="3041292"/>
            <a:ext cx="5717294" cy="493723"/>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HOẠT ĐỘNG VẬN DỤNG</a:t>
            </a:r>
            <a:endParaRPr/>
          </a:p>
        </p:txBody>
      </p:sp>
      <p:pic>
        <p:nvPicPr>
          <p:cNvPr id="381" name="Google Shape;381;p19" descr="ENTER1">
            <a:hlinkClick r:id="rId3" action="ppaction://hlinksldjump"/>
          </p:cNvPr>
          <p:cNvPicPr preferRelativeResize="0"/>
          <p:nvPr/>
        </p:nvPicPr>
        <p:blipFill rotWithShape="1">
          <a:blip r:embed="rId4">
            <a:alphaModFix/>
          </a:blip>
          <a:srcRect/>
          <a:stretch/>
        </p:blipFill>
        <p:spPr>
          <a:xfrm>
            <a:off x="10332617" y="6572250"/>
            <a:ext cx="917575" cy="285750"/>
          </a:xfrm>
          <a:prstGeom prst="rect">
            <a:avLst/>
          </a:prstGeom>
          <a:noFill/>
          <a:ln>
            <a:noFill/>
          </a:ln>
        </p:spPr>
      </p:pic>
      <p:sp>
        <p:nvSpPr>
          <p:cNvPr id="382" name="Google Shape;382;p19"/>
          <p:cNvSpPr/>
          <p:nvPr/>
        </p:nvSpPr>
        <p:spPr>
          <a:xfrm>
            <a:off x="1715667" y="279400"/>
            <a:ext cx="9245600" cy="6388100"/>
          </a:xfrm>
          <a:prstGeom prst="roundRect">
            <a:avLst>
              <a:gd name="adj" fmla="val 16667"/>
            </a:avLst>
          </a:prstGeom>
          <a:solidFill>
            <a:schemeClr val="lt1"/>
          </a:solidFill>
          <a:ln w="57150" cap="flat" cmpd="thinThick">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a:solidFill>
                <a:schemeClr val="dk1"/>
              </a:solidFill>
              <a:latin typeface="Arial"/>
              <a:ea typeface="Arial"/>
              <a:cs typeface="Arial"/>
              <a:sym typeface="Arial"/>
            </a:endParaRPr>
          </a:p>
        </p:txBody>
      </p:sp>
      <p:grpSp>
        <p:nvGrpSpPr>
          <p:cNvPr id="383" name="Google Shape;383;p19"/>
          <p:cNvGrpSpPr/>
          <p:nvPr/>
        </p:nvGrpSpPr>
        <p:grpSpPr>
          <a:xfrm>
            <a:off x="2376067" y="5384800"/>
            <a:ext cx="7951788" cy="1028700"/>
            <a:chOff x="560" y="3384"/>
            <a:chExt cx="4624" cy="648"/>
          </a:xfrm>
        </p:grpSpPr>
        <p:pic>
          <p:nvPicPr>
            <p:cNvPr id="384" name="Google Shape;384;p19" descr="4408"/>
            <p:cNvPicPr preferRelativeResize="0"/>
            <p:nvPr/>
          </p:nvPicPr>
          <p:blipFill rotWithShape="1">
            <a:blip r:embed="rId5">
              <a:alphaModFix/>
            </a:blip>
            <a:srcRect/>
            <a:stretch/>
          </p:blipFill>
          <p:spPr>
            <a:xfrm>
              <a:off x="3648" y="3646"/>
              <a:ext cx="672" cy="288"/>
            </a:xfrm>
            <a:prstGeom prst="rect">
              <a:avLst/>
            </a:prstGeom>
            <a:noFill/>
            <a:ln>
              <a:noFill/>
            </a:ln>
          </p:spPr>
        </p:pic>
        <p:pic>
          <p:nvPicPr>
            <p:cNvPr id="385" name="Google Shape;385;p19" descr="4635"/>
            <p:cNvPicPr preferRelativeResize="0"/>
            <p:nvPr/>
          </p:nvPicPr>
          <p:blipFill rotWithShape="1">
            <a:blip r:embed="rId6">
              <a:alphaModFix/>
            </a:blip>
            <a:srcRect/>
            <a:stretch/>
          </p:blipFill>
          <p:spPr>
            <a:xfrm>
              <a:off x="4800" y="3568"/>
              <a:ext cx="384" cy="384"/>
            </a:xfrm>
            <a:prstGeom prst="rect">
              <a:avLst/>
            </a:prstGeom>
            <a:noFill/>
            <a:ln>
              <a:noFill/>
            </a:ln>
          </p:spPr>
        </p:pic>
        <p:pic>
          <p:nvPicPr>
            <p:cNvPr id="386" name="Google Shape;386;p19" descr="boo7"/>
            <p:cNvPicPr preferRelativeResize="0"/>
            <p:nvPr/>
          </p:nvPicPr>
          <p:blipFill rotWithShape="1">
            <a:blip r:embed="rId7">
              <a:alphaModFix/>
            </a:blip>
            <a:srcRect/>
            <a:stretch/>
          </p:blipFill>
          <p:spPr>
            <a:xfrm>
              <a:off x="560" y="3384"/>
              <a:ext cx="768" cy="640"/>
            </a:xfrm>
            <a:prstGeom prst="rect">
              <a:avLst/>
            </a:prstGeom>
            <a:noFill/>
            <a:ln>
              <a:noFill/>
            </a:ln>
          </p:spPr>
        </p:pic>
        <p:pic>
          <p:nvPicPr>
            <p:cNvPr id="387" name="Google Shape;387;p19" descr="email001"/>
            <p:cNvPicPr preferRelativeResize="0"/>
            <p:nvPr/>
          </p:nvPicPr>
          <p:blipFill rotWithShape="1">
            <a:blip r:embed="rId8">
              <a:alphaModFix/>
            </a:blip>
            <a:srcRect/>
            <a:stretch/>
          </p:blipFill>
          <p:spPr>
            <a:xfrm>
              <a:off x="2384" y="3591"/>
              <a:ext cx="640" cy="397"/>
            </a:xfrm>
            <a:prstGeom prst="rect">
              <a:avLst/>
            </a:prstGeom>
            <a:noFill/>
            <a:ln>
              <a:noFill/>
            </a:ln>
          </p:spPr>
        </p:pic>
        <p:pic>
          <p:nvPicPr>
            <p:cNvPr id="388" name="Google Shape;388;p19" descr="et5"/>
            <p:cNvPicPr preferRelativeResize="0"/>
            <p:nvPr/>
          </p:nvPicPr>
          <p:blipFill rotWithShape="1">
            <a:blip r:embed="rId9">
              <a:alphaModFix/>
            </a:blip>
            <a:srcRect/>
            <a:stretch/>
          </p:blipFill>
          <p:spPr>
            <a:xfrm>
              <a:off x="1376" y="3384"/>
              <a:ext cx="365" cy="640"/>
            </a:xfrm>
            <a:prstGeom prst="rect">
              <a:avLst/>
            </a:prstGeom>
            <a:noFill/>
            <a:ln>
              <a:noFill/>
            </a:ln>
          </p:spPr>
        </p:pic>
        <p:pic>
          <p:nvPicPr>
            <p:cNvPr id="389" name="Google Shape;389;p19" descr="glob_anm"/>
            <p:cNvPicPr preferRelativeResize="0"/>
            <p:nvPr/>
          </p:nvPicPr>
          <p:blipFill rotWithShape="1">
            <a:blip r:embed="rId10">
              <a:alphaModFix/>
            </a:blip>
            <a:srcRect/>
            <a:stretch/>
          </p:blipFill>
          <p:spPr>
            <a:xfrm>
              <a:off x="3080" y="3520"/>
              <a:ext cx="512" cy="512"/>
            </a:xfrm>
            <a:prstGeom prst="rect">
              <a:avLst/>
            </a:prstGeom>
            <a:noFill/>
            <a:ln>
              <a:noFill/>
            </a:ln>
          </p:spPr>
        </p:pic>
        <p:pic>
          <p:nvPicPr>
            <p:cNvPr id="390" name="Google Shape;390;p19" descr="ani53"/>
            <p:cNvPicPr preferRelativeResize="0"/>
            <p:nvPr/>
          </p:nvPicPr>
          <p:blipFill rotWithShape="1">
            <a:blip r:embed="rId11">
              <a:alphaModFix/>
            </a:blip>
            <a:srcRect/>
            <a:stretch/>
          </p:blipFill>
          <p:spPr>
            <a:xfrm>
              <a:off x="4416" y="3472"/>
              <a:ext cx="256" cy="512"/>
            </a:xfrm>
            <a:prstGeom prst="rect">
              <a:avLst/>
            </a:prstGeom>
            <a:noFill/>
            <a:ln>
              <a:noFill/>
            </a:ln>
          </p:spPr>
        </p:pic>
        <p:pic>
          <p:nvPicPr>
            <p:cNvPr id="391" name="Google Shape;391;p19" descr="mu37"/>
            <p:cNvPicPr preferRelativeResize="0"/>
            <p:nvPr/>
          </p:nvPicPr>
          <p:blipFill rotWithShape="1">
            <a:blip r:embed="rId12">
              <a:alphaModFix/>
            </a:blip>
            <a:srcRect/>
            <a:stretch/>
          </p:blipFill>
          <p:spPr>
            <a:xfrm>
              <a:off x="1789" y="3386"/>
              <a:ext cx="691" cy="614"/>
            </a:xfrm>
            <a:prstGeom prst="rect">
              <a:avLst/>
            </a:prstGeom>
            <a:noFill/>
            <a:ln>
              <a:noFill/>
            </a:ln>
          </p:spPr>
        </p:pic>
      </p:grpSp>
      <p:pic>
        <p:nvPicPr>
          <p:cNvPr id="392" name="Google Shape;392;p19" descr="an30"/>
          <p:cNvPicPr preferRelativeResize="0"/>
          <p:nvPr/>
        </p:nvPicPr>
        <p:blipFill rotWithShape="1">
          <a:blip r:embed="rId13">
            <a:alphaModFix/>
          </a:blip>
          <a:srcRect/>
          <a:stretch/>
        </p:blipFill>
        <p:spPr>
          <a:xfrm>
            <a:off x="5017667" y="355600"/>
            <a:ext cx="2393950" cy="1905000"/>
          </a:xfrm>
          <a:prstGeom prst="rect">
            <a:avLst/>
          </a:prstGeom>
          <a:noFill/>
          <a:ln>
            <a:noFill/>
          </a:ln>
        </p:spPr>
      </p:pic>
      <p:pic>
        <p:nvPicPr>
          <p:cNvPr id="393" name="Google Shape;393;p19" descr="33"/>
          <p:cNvPicPr preferRelativeResize="0"/>
          <p:nvPr/>
        </p:nvPicPr>
        <p:blipFill rotWithShape="1">
          <a:blip r:embed="rId14">
            <a:alphaModFix/>
          </a:blip>
          <a:srcRect/>
          <a:stretch/>
        </p:blipFill>
        <p:spPr>
          <a:xfrm>
            <a:off x="1756942" y="2184400"/>
            <a:ext cx="9163050" cy="76200"/>
          </a:xfrm>
          <a:prstGeom prst="rect">
            <a:avLst/>
          </a:prstGeom>
          <a:noFill/>
          <a:ln>
            <a:noFill/>
          </a:ln>
        </p:spPr>
      </p:pic>
      <p:pic>
        <p:nvPicPr>
          <p:cNvPr id="394" name="Google Shape;394;p19" descr="13"/>
          <p:cNvPicPr preferRelativeResize="0"/>
          <p:nvPr/>
        </p:nvPicPr>
        <p:blipFill rotWithShape="1">
          <a:blip r:embed="rId15">
            <a:alphaModFix/>
          </a:blip>
          <a:srcRect/>
          <a:stretch/>
        </p:blipFill>
        <p:spPr>
          <a:xfrm rot="720688">
            <a:off x="1880767" y="1270000"/>
            <a:ext cx="3219450" cy="304800"/>
          </a:xfrm>
          <a:prstGeom prst="rect">
            <a:avLst/>
          </a:prstGeom>
          <a:noFill/>
          <a:ln>
            <a:noFill/>
          </a:ln>
        </p:spPr>
      </p:pic>
      <p:pic>
        <p:nvPicPr>
          <p:cNvPr id="395" name="Google Shape;395;p19" descr="13"/>
          <p:cNvPicPr preferRelativeResize="0"/>
          <p:nvPr/>
        </p:nvPicPr>
        <p:blipFill rotWithShape="1">
          <a:blip r:embed="rId15">
            <a:alphaModFix/>
          </a:blip>
          <a:srcRect/>
          <a:stretch/>
        </p:blipFill>
        <p:spPr>
          <a:xfrm rot="-769727" flipH="1">
            <a:off x="7741817" y="1270000"/>
            <a:ext cx="2971800" cy="304800"/>
          </a:xfrm>
          <a:prstGeom prst="rect">
            <a:avLst/>
          </a:prstGeom>
          <a:noFill/>
          <a:ln>
            <a:noFill/>
          </a:ln>
        </p:spPr>
      </p:pic>
      <p:sp>
        <p:nvSpPr>
          <p:cNvPr id="396" name="Google Shape;396;p19"/>
          <p:cNvSpPr/>
          <p:nvPr/>
        </p:nvSpPr>
        <p:spPr>
          <a:xfrm>
            <a:off x="2623717" y="3556000"/>
            <a:ext cx="7677150" cy="1219200"/>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a:rPr>
              <a:t>RUNG CHUÔNG VÀNG</a:t>
            </a:r>
          </a:p>
        </p:txBody>
      </p:sp>
      <p:pic>
        <p:nvPicPr>
          <p:cNvPr id="397" name="Google Shape;397;p19"/>
          <p:cNvPicPr preferRelativeResize="0"/>
          <p:nvPr/>
        </p:nvPicPr>
        <p:blipFill rotWithShape="1">
          <a:blip r:embed="rId16">
            <a:alphaModFix/>
          </a:blip>
          <a:srcRect/>
          <a:stretch/>
        </p:blipFill>
        <p:spPr>
          <a:xfrm>
            <a:off x="1995067" y="5842000"/>
            <a:ext cx="304800" cy="3048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845"/>
                                        <p:tgtEl>
                                          <p:spTgt spid="396"/>
                                        </p:tgtEl>
                                      </p:cBhvr>
                                    </p:animEffect>
                                  </p:childTnLst>
                                </p:cTn>
                              </p:par>
                            </p:childTnLst>
                          </p:cTn>
                        </p:par>
                        <p:par>
                          <p:cTn id="8" fill="hold">
                            <p:stCondLst>
                              <p:cond delay="1845"/>
                            </p:stCondLst>
                            <p:childTnLst>
                              <p:par>
                                <p:cTn id="9" presetID="10" presetClass="entr" presetSubtype="0" fill="hold" nodeType="afterEffect">
                                  <p:stCondLst>
                                    <p:cond delay="0"/>
                                  </p:stCondLst>
                                  <p:childTnLst>
                                    <p:set>
                                      <p:cBhvr>
                                        <p:cTn id="10" dur="1" fill="hold">
                                          <p:stCondLst>
                                            <p:cond delay="0"/>
                                          </p:stCondLst>
                                        </p:cTn>
                                        <p:tgtEl>
                                          <p:spTgt spid="397"/>
                                        </p:tgtEl>
                                        <p:attrNameLst>
                                          <p:attrName>style.visibility</p:attrName>
                                        </p:attrNameLst>
                                      </p:cBhvr>
                                      <p:to>
                                        <p:strVal val="visible"/>
                                      </p:to>
                                    </p:set>
                                    <p:animEffect transition="in" filter="fade">
                                      <p:cBhvr>
                                        <p:cTn id="11" dur="50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p:nvPr/>
        </p:nvSpPr>
        <p:spPr>
          <a:xfrm>
            <a:off x="2284125" y="1300884"/>
            <a:ext cx="6294437"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8" name="Google Shape;78;p1"/>
          <p:cNvSpPr txBox="1"/>
          <p:nvPr/>
        </p:nvSpPr>
        <p:spPr>
          <a:xfrm>
            <a:off x="1525299" y="394422"/>
            <a:ext cx="9331326"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F0000"/>
                </a:solidFill>
                <a:latin typeface="Arial"/>
                <a:ea typeface="Arial"/>
                <a:cs typeface="Arial"/>
                <a:sym typeface="Arial"/>
              </a:rPr>
              <a:t>CHƯƠNG I – CĂN BẬC HAI. CĂN BẬC BA</a:t>
            </a:r>
            <a:endParaRPr/>
          </a:p>
        </p:txBody>
      </p:sp>
      <p:sp>
        <p:nvSpPr>
          <p:cNvPr id="79" name="Google Shape;79;p1"/>
          <p:cNvSpPr/>
          <p:nvPr/>
        </p:nvSpPr>
        <p:spPr>
          <a:xfrm>
            <a:off x="6054437" y="1200872"/>
            <a:ext cx="304800" cy="68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 name="Google Shape;80;p1"/>
          <p:cNvSpPr/>
          <p:nvPr/>
        </p:nvSpPr>
        <p:spPr>
          <a:xfrm>
            <a:off x="2411125" y="1920009"/>
            <a:ext cx="7391400" cy="1524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 name="Google Shape;81;p1"/>
          <p:cNvSpPr/>
          <p:nvPr/>
        </p:nvSpPr>
        <p:spPr>
          <a:xfrm>
            <a:off x="2350800" y="2070822"/>
            <a:ext cx="304800" cy="68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1"/>
          <p:cNvSpPr/>
          <p:nvPr/>
        </p:nvSpPr>
        <p:spPr>
          <a:xfrm>
            <a:off x="8186450" y="2070822"/>
            <a:ext cx="304800" cy="68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1"/>
          <p:cNvSpPr/>
          <p:nvPr/>
        </p:nvSpPr>
        <p:spPr>
          <a:xfrm>
            <a:off x="6740237" y="2070822"/>
            <a:ext cx="304800" cy="68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4" name="Google Shape;84;p1"/>
          <p:cNvSpPr/>
          <p:nvPr/>
        </p:nvSpPr>
        <p:spPr>
          <a:xfrm>
            <a:off x="5062250" y="2070822"/>
            <a:ext cx="304800" cy="68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 name="Google Shape;85;p1"/>
          <p:cNvSpPr/>
          <p:nvPr/>
        </p:nvSpPr>
        <p:spPr>
          <a:xfrm>
            <a:off x="3692237" y="2070822"/>
            <a:ext cx="304800" cy="68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
          <p:cNvSpPr/>
          <p:nvPr/>
        </p:nvSpPr>
        <p:spPr>
          <a:xfrm>
            <a:off x="9559637" y="2070822"/>
            <a:ext cx="304800" cy="6858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 name="Google Shape;87;p1"/>
          <p:cNvSpPr/>
          <p:nvPr/>
        </p:nvSpPr>
        <p:spPr>
          <a:xfrm>
            <a:off x="1939637" y="2770908"/>
            <a:ext cx="1143000" cy="369266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Căn bậc hai</a:t>
            </a:r>
            <a:endParaRPr sz="2000" b="0" i="0" u="none" strike="noStrike" cap="none">
              <a:solidFill>
                <a:schemeClr val="dk1"/>
              </a:solidFill>
              <a:latin typeface="Arial"/>
              <a:ea typeface="Arial"/>
              <a:cs typeface="Arial"/>
              <a:sym typeface="Arial"/>
            </a:endParaRPr>
          </a:p>
        </p:txBody>
      </p:sp>
      <p:sp>
        <p:nvSpPr>
          <p:cNvPr id="88" name="Google Shape;88;p1"/>
          <p:cNvSpPr/>
          <p:nvPr/>
        </p:nvSpPr>
        <p:spPr>
          <a:xfrm>
            <a:off x="4699077" y="2787149"/>
            <a:ext cx="1219200" cy="369266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Liên hệ giữa phép nhân và phép chia với phép khai phương</a:t>
            </a:r>
            <a:endParaRPr sz="2000" b="0" i="0" u="none" strike="noStrike" cap="none">
              <a:solidFill>
                <a:schemeClr val="dk1"/>
              </a:solidFill>
              <a:latin typeface="Arial"/>
              <a:ea typeface="Arial"/>
              <a:cs typeface="Arial"/>
              <a:sym typeface="Arial"/>
            </a:endParaRPr>
          </a:p>
        </p:txBody>
      </p:sp>
      <p:sp>
        <p:nvSpPr>
          <p:cNvPr id="89" name="Google Shape;89;p1"/>
          <p:cNvSpPr/>
          <p:nvPr/>
        </p:nvSpPr>
        <p:spPr>
          <a:xfrm>
            <a:off x="6283037" y="2772159"/>
            <a:ext cx="1219200" cy="370765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Biến đổi đơn giản biểu thức chứa căn thức bậc hai</a:t>
            </a:r>
            <a:endParaRPr sz="2000" b="0" i="0" u="none" strike="noStrike" cap="none">
              <a:solidFill>
                <a:schemeClr val="dk1"/>
              </a:solidFill>
              <a:latin typeface="Arial"/>
              <a:ea typeface="Arial"/>
              <a:cs typeface="Arial"/>
              <a:sym typeface="Arial"/>
            </a:endParaRPr>
          </a:p>
        </p:txBody>
      </p:sp>
      <p:sp>
        <p:nvSpPr>
          <p:cNvPr id="90" name="Google Shape;90;p1"/>
          <p:cNvSpPr/>
          <p:nvPr/>
        </p:nvSpPr>
        <p:spPr>
          <a:xfrm>
            <a:off x="7747077" y="2770908"/>
            <a:ext cx="1143000" cy="370765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Rút gọn biểu thức chứa căn thức bậc hai</a:t>
            </a:r>
            <a:endParaRPr sz="2000" b="0" i="0" u="none" strike="noStrike" cap="none">
              <a:solidFill>
                <a:schemeClr val="dk1"/>
              </a:solidFill>
              <a:latin typeface="Arial"/>
              <a:ea typeface="Arial"/>
              <a:cs typeface="Arial"/>
              <a:sym typeface="Arial"/>
            </a:endParaRPr>
          </a:p>
        </p:txBody>
      </p:sp>
      <p:sp>
        <p:nvSpPr>
          <p:cNvPr id="91" name="Google Shape;91;p1"/>
          <p:cNvSpPr/>
          <p:nvPr/>
        </p:nvSpPr>
        <p:spPr>
          <a:xfrm>
            <a:off x="9223607" y="2770909"/>
            <a:ext cx="1098030" cy="370765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Căn bậc ba</a:t>
            </a:r>
            <a:endParaRPr sz="2000" b="0" i="0" u="none" strike="noStrike" cap="none">
              <a:solidFill>
                <a:schemeClr val="dk1"/>
              </a:solidFill>
              <a:latin typeface="Arial"/>
              <a:ea typeface="Arial"/>
              <a:cs typeface="Arial"/>
              <a:sym typeface="Arial"/>
            </a:endParaRPr>
          </a:p>
        </p:txBody>
      </p:sp>
      <p:grpSp>
        <p:nvGrpSpPr>
          <p:cNvPr id="92" name="Google Shape;92;p1"/>
          <p:cNvGrpSpPr/>
          <p:nvPr/>
        </p:nvGrpSpPr>
        <p:grpSpPr>
          <a:xfrm>
            <a:off x="3311237" y="2770909"/>
            <a:ext cx="1143000" cy="3692668"/>
            <a:chOff x="1752600" y="2667000"/>
            <a:chExt cx="1143000" cy="2743200"/>
          </a:xfrm>
        </p:grpSpPr>
        <p:sp>
          <p:nvSpPr>
            <p:cNvPr id="93" name="Google Shape;93;p1"/>
            <p:cNvSpPr/>
            <p:nvPr/>
          </p:nvSpPr>
          <p:spPr>
            <a:xfrm>
              <a:off x="1752600" y="2667000"/>
              <a:ext cx="1143000" cy="27432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Căn thức bậc hai và hằng đẳng thức </a:t>
              </a:r>
              <a:endParaRPr/>
            </a:p>
          </p:txBody>
        </p:sp>
        <p:pic>
          <p:nvPicPr>
            <p:cNvPr id="94" name="Google Shape;94;p1"/>
            <p:cNvPicPr preferRelativeResize="0"/>
            <p:nvPr/>
          </p:nvPicPr>
          <p:blipFill rotWithShape="1">
            <a:blip r:embed="rId3">
              <a:alphaModFix/>
            </a:blip>
            <a:srcRect/>
            <a:stretch/>
          </p:blipFill>
          <p:spPr>
            <a:xfrm>
              <a:off x="1890010" y="4861810"/>
              <a:ext cx="914400" cy="42920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par>
                                <p:cTn id="22" presetID="10" presetClass="entr" presetSubtype="0"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10"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par>
                                <p:cTn id="28" presetID="10" presetClass="entr" presetSubtype="0"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par>
                                <p:cTn id="31" presetID="10"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500"/>
                                        <p:tgtEl>
                                          <p:spTgt spid="9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0"/>
          <p:cNvSpPr/>
          <p:nvPr/>
        </p:nvSpPr>
        <p:spPr>
          <a:xfrm>
            <a:off x="112542" y="99607"/>
            <a:ext cx="11943219" cy="6658786"/>
          </a:xfrm>
          <a:custGeom>
            <a:avLst/>
            <a:gdLst/>
            <a:ahLst/>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4" name="Google Shape;404;p20"/>
          <p:cNvSpPr/>
          <p:nvPr/>
        </p:nvSpPr>
        <p:spPr>
          <a:xfrm rot="5400000">
            <a:off x="8929169" y="3041292"/>
            <a:ext cx="5717294" cy="493723"/>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HOẠT ĐỘNG VẬN DỤNG</a:t>
            </a:r>
            <a:endParaRPr/>
          </a:p>
        </p:txBody>
      </p:sp>
      <p:pic>
        <p:nvPicPr>
          <p:cNvPr id="405" name="Google Shape;405;p20" descr="ENTER1">
            <a:hlinkClick r:id="rId3" action="ppaction://hlinksldjump"/>
          </p:cNvPr>
          <p:cNvPicPr preferRelativeResize="0"/>
          <p:nvPr/>
        </p:nvPicPr>
        <p:blipFill rotWithShape="1">
          <a:blip r:embed="rId4">
            <a:alphaModFix/>
          </a:blip>
          <a:srcRect/>
          <a:stretch/>
        </p:blipFill>
        <p:spPr>
          <a:xfrm>
            <a:off x="10583333" y="6365778"/>
            <a:ext cx="917575" cy="285750"/>
          </a:xfrm>
          <a:prstGeom prst="rect">
            <a:avLst/>
          </a:prstGeom>
          <a:noFill/>
          <a:ln>
            <a:noFill/>
          </a:ln>
        </p:spPr>
      </p:pic>
      <p:sp>
        <p:nvSpPr>
          <p:cNvPr id="406" name="Google Shape;406;p20"/>
          <p:cNvSpPr/>
          <p:nvPr/>
        </p:nvSpPr>
        <p:spPr>
          <a:xfrm>
            <a:off x="412750" y="127000"/>
            <a:ext cx="9245600" cy="6388100"/>
          </a:xfrm>
          <a:prstGeom prst="roundRect">
            <a:avLst>
              <a:gd name="adj" fmla="val 16667"/>
            </a:avLst>
          </a:prstGeom>
          <a:solidFill>
            <a:schemeClr val="lt1"/>
          </a:solidFill>
          <a:ln w="57150" cap="flat" cmpd="thinThick">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a:solidFill>
                <a:schemeClr val="dk1"/>
              </a:solidFill>
              <a:latin typeface="Arial"/>
              <a:ea typeface="Arial"/>
              <a:cs typeface="Arial"/>
              <a:sym typeface="Arial"/>
            </a:endParaRPr>
          </a:p>
        </p:txBody>
      </p:sp>
      <p:grpSp>
        <p:nvGrpSpPr>
          <p:cNvPr id="407" name="Google Shape;407;p20"/>
          <p:cNvGrpSpPr/>
          <p:nvPr/>
        </p:nvGrpSpPr>
        <p:grpSpPr>
          <a:xfrm>
            <a:off x="7759701" y="5857577"/>
            <a:ext cx="1535133" cy="550863"/>
            <a:chOff x="4512" y="3792"/>
            <a:chExt cx="893" cy="347"/>
          </a:xfrm>
        </p:grpSpPr>
        <p:pic>
          <p:nvPicPr>
            <p:cNvPr id="408" name="Google Shape;408;p20" descr="ani32"/>
            <p:cNvPicPr preferRelativeResize="0"/>
            <p:nvPr/>
          </p:nvPicPr>
          <p:blipFill rotWithShape="1">
            <a:blip r:embed="rId5">
              <a:alphaModFix/>
            </a:blip>
            <a:srcRect/>
            <a:stretch/>
          </p:blipFill>
          <p:spPr>
            <a:xfrm flipH="1">
              <a:off x="4512" y="3792"/>
              <a:ext cx="432" cy="312"/>
            </a:xfrm>
            <a:prstGeom prst="rect">
              <a:avLst/>
            </a:prstGeom>
            <a:noFill/>
            <a:ln>
              <a:noFill/>
            </a:ln>
          </p:spPr>
        </p:pic>
        <p:sp>
          <p:nvSpPr>
            <p:cNvPr id="409" name="Google Shape;409;p20">
              <a:hlinkClick r:id="rId3" action="ppaction://hlinksldjump"/>
            </p:cNvPr>
            <p:cNvSpPr txBox="1"/>
            <p:nvPr/>
          </p:nvSpPr>
          <p:spPr>
            <a:xfrm>
              <a:off x="4752" y="3887"/>
              <a:ext cx="653" cy="2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Home</a:t>
              </a:r>
              <a:endParaRPr/>
            </a:p>
          </p:txBody>
        </p:sp>
      </p:grpSp>
      <p:sp>
        <p:nvSpPr>
          <p:cNvPr id="410" name="Google Shape;410;p20"/>
          <p:cNvSpPr/>
          <p:nvPr/>
        </p:nvSpPr>
        <p:spPr>
          <a:xfrm>
            <a:off x="4127500" y="1604963"/>
            <a:ext cx="1816100" cy="439737"/>
          </a:xfrm>
          <a:prstGeom prst="roundRect">
            <a:avLst>
              <a:gd name="adj" fmla="val 16667"/>
            </a:avLst>
          </a:prstGeom>
          <a:gradFill>
            <a:gsLst>
              <a:gs pos="0">
                <a:srgbClr val="FFCC00"/>
              </a:gs>
              <a:gs pos="100000">
                <a:srgbClr val="CC9900"/>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1" name="Google Shape;411;p20"/>
          <p:cNvSpPr/>
          <p:nvPr/>
        </p:nvSpPr>
        <p:spPr>
          <a:xfrm>
            <a:off x="4206875" y="1655763"/>
            <a:ext cx="1665288" cy="341312"/>
          </a:xfrm>
          <a:prstGeom prst="roundRect">
            <a:avLst>
              <a:gd name="adj" fmla="val 16667"/>
            </a:avLst>
          </a:prstGeom>
          <a:gradFill>
            <a:gsLst>
              <a:gs pos="0">
                <a:srgbClr val="FFFF66"/>
              </a:gs>
              <a:gs pos="100000">
                <a:srgbClr val="FFFFCC"/>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2" name="Google Shape;412;p20"/>
          <p:cNvSpPr txBox="1"/>
          <p:nvPr/>
        </p:nvSpPr>
        <p:spPr>
          <a:xfrm>
            <a:off x="4106608" y="1536652"/>
            <a:ext cx="17478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Câu hỏi 1</a:t>
            </a:r>
            <a:endParaRPr/>
          </a:p>
        </p:txBody>
      </p:sp>
      <p:sp>
        <p:nvSpPr>
          <p:cNvPr id="413" name="Google Shape;413;p20"/>
          <p:cNvSpPr/>
          <p:nvPr/>
        </p:nvSpPr>
        <p:spPr>
          <a:xfrm>
            <a:off x="2559050" y="1685925"/>
            <a:ext cx="1403350" cy="219075"/>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sp>
        <p:nvSpPr>
          <p:cNvPr id="414" name="Google Shape;414;p20"/>
          <p:cNvSpPr/>
          <p:nvPr/>
        </p:nvSpPr>
        <p:spPr>
          <a:xfrm>
            <a:off x="6108700" y="1676400"/>
            <a:ext cx="1403350" cy="219075"/>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pic>
        <p:nvPicPr>
          <p:cNvPr id="415" name="Google Shape;415;p20" descr="people008"/>
          <p:cNvPicPr preferRelativeResize="0"/>
          <p:nvPr/>
        </p:nvPicPr>
        <p:blipFill rotWithShape="1">
          <a:blip r:embed="rId6">
            <a:alphaModFix/>
          </a:blip>
          <a:srcRect/>
          <a:stretch/>
        </p:blipFill>
        <p:spPr>
          <a:xfrm>
            <a:off x="908050" y="5283200"/>
            <a:ext cx="1052513" cy="1143000"/>
          </a:xfrm>
          <a:prstGeom prst="rect">
            <a:avLst/>
          </a:prstGeom>
          <a:noFill/>
          <a:ln>
            <a:noFill/>
          </a:ln>
        </p:spPr>
      </p:pic>
      <p:sp>
        <p:nvSpPr>
          <p:cNvPr id="416" name="Google Shape;416;p20"/>
          <p:cNvSpPr txBox="1"/>
          <p:nvPr/>
        </p:nvSpPr>
        <p:spPr>
          <a:xfrm>
            <a:off x="2034381" y="2167970"/>
            <a:ext cx="7259637" cy="2892651"/>
          </a:xfrm>
          <a:prstGeom prst="rect">
            <a:avLst/>
          </a:prstGeom>
          <a:blipFill rotWithShape="1">
            <a:blip r:embed="rId7">
              <a:alphaModFix/>
            </a:blip>
            <a:stretch>
              <a:fillRect l="-2014" b="-54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17" name="Google Shape;417;p20"/>
          <p:cNvSpPr/>
          <p:nvPr/>
        </p:nvSpPr>
        <p:spPr>
          <a:xfrm>
            <a:off x="4190690" y="5418584"/>
            <a:ext cx="2413000" cy="685800"/>
          </a:xfrm>
          <a:prstGeom prst="roundRect">
            <a:avLst>
              <a:gd name="adj" fmla="val 16667"/>
            </a:avLst>
          </a:prstGeom>
          <a:solidFill>
            <a:srgbClr val="FFCC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Arial"/>
                <a:ea typeface="Arial"/>
                <a:cs typeface="Arial"/>
                <a:sym typeface="Arial"/>
              </a:rPr>
              <a:t>Đáp án: </a:t>
            </a:r>
            <a:r>
              <a:rPr lang="en-US" sz="3600" i="1">
                <a:solidFill>
                  <a:srgbClr val="FF0000"/>
                </a:solidFill>
                <a:latin typeface="Arial"/>
                <a:ea typeface="Arial"/>
                <a:cs typeface="Arial"/>
                <a:sym typeface="Arial"/>
              </a:rPr>
              <a:t>A</a:t>
            </a:r>
            <a:endParaRPr sz="1800">
              <a:solidFill>
                <a:srgbClr val="FF0000"/>
              </a:solidFill>
              <a:latin typeface="Arial"/>
              <a:ea typeface="Arial"/>
              <a:cs typeface="Arial"/>
              <a:sym typeface="Arial"/>
            </a:endParaRPr>
          </a:p>
        </p:txBody>
      </p:sp>
      <p:sp>
        <p:nvSpPr>
          <p:cNvPr id="418" name="Google Shape;418;p20"/>
          <p:cNvSpPr txBox="1"/>
          <p:nvPr/>
        </p:nvSpPr>
        <p:spPr>
          <a:xfrm>
            <a:off x="2013371" y="6170890"/>
            <a:ext cx="23939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Căn bậc hai</a:t>
            </a:r>
            <a:endParaRPr sz="1800" b="0">
              <a:solidFill>
                <a:schemeClr val="dk1"/>
              </a:solidFill>
              <a:latin typeface="Arial"/>
              <a:ea typeface="Arial"/>
              <a:cs typeface="Arial"/>
              <a:sym typeface="Arial"/>
            </a:endParaRPr>
          </a:p>
        </p:txBody>
      </p:sp>
      <p:pic>
        <p:nvPicPr>
          <p:cNvPr id="419" name="Google Shape;419;p20" descr="an30"/>
          <p:cNvPicPr preferRelativeResize="0"/>
          <p:nvPr/>
        </p:nvPicPr>
        <p:blipFill rotWithShape="1">
          <a:blip r:embed="rId8">
            <a:alphaModFix/>
          </a:blip>
          <a:srcRect/>
          <a:stretch/>
        </p:blipFill>
        <p:spPr>
          <a:xfrm>
            <a:off x="7594600" y="392113"/>
            <a:ext cx="1382713" cy="1168400"/>
          </a:xfrm>
          <a:prstGeom prst="rect">
            <a:avLst/>
          </a:prstGeom>
          <a:noFill/>
          <a:ln>
            <a:noFill/>
          </a:ln>
        </p:spPr>
      </p:pic>
      <p:pic>
        <p:nvPicPr>
          <p:cNvPr id="420" name="Google Shape;420;p20" descr="33"/>
          <p:cNvPicPr preferRelativeResize="0"/>
          <p:nvPr/>
        </p:nvPicPr>
        <p:blipFill rotWithShape="1">
          <a:blip r:embed="rId9">
            <a:alphaModFix/>
          </a:blip>
          <a:srcRect/>
          <a:stretch/>
        </p:blipFill>
        <p:spPr>
          <a:xfrm>
            <a:off x="371475" y="1447800"/>
            <a:ext cx="9163050" cy="76200"/>
          </a:xfrm>
          <a:prstGeom prst="rect">
            <a:avLst/>
          </a:prstGeom>
          <a:noFill/>
          <a:ln>
            <a:noFill/>
          </a:ln>
        </p:spPr>
      </p:pic>
      <p:sp>
        <p:nvSpPr>
          <p:cNvPr id="421" name="Google Shape;421;p20"/>
          <p:cNvSpPr/>
          <p:nvPr/>
        </p:nvSpPr>
        <p:spPr>
          <a:xfrm>
            <a:off x="1000125" y="4572000"/>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sp>
        <p:nvSpPr>
          <p:cNvPr id="422" name="Google Shape;422;p20"/>
          <p:cNvSpPr/>
          <p:nvPr/>
        </p:nvSpPr>
        <p:spPr>
          <a:xfrm>
            <a:off x="979488" y="3724275"/>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0</a:t>
            </a:r>
            <a:endParaRPr/>
          </a:p>
        </p:txBody>
      </p:sp>
      <p:sp>
        <p:nvSpPr>
          <p:cNvPr id="423" name="Google Shape;423;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a:t>
            </a:r>
            <a:endParaRPr/>
          </a:p>
        </p:txBody>
      </p:sp>
      <p:sp>
        <p:nvSpPr>
          <p:cNvPr id="424" name="Google Shape;424;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2</a:t>
            </a:r>
            <a:endParaRPr/>
          </a:p>
        </p:txBody>
      </p:sp>
      <p:sp>
        <p:nvSpPr>
          <p:cNvPr id="425" name="Google Shape;425;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3</a:t>
            </a:r>
            <a:endParaRPr/>
          </a:p>
        </p:txBody>
      </p:sp>
      <p:sp>
        <p:nvSpPr>
          <p:cNvPr id="426" name="Google Shape;426;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4</a:t>
            </a:r>
            <a:endParaRPr/>
          </a:p>
        </p:txBody>
      </p:sp>
      <p:sp>
        <p:nvSpPr>
          <p:cNvPr id="427" name="Google Shape;427;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5</a:t>
            </a:r>
            <a:endParaRPr/>
          </a:p>
        </p:txBody>
      </p:sp>
      <p:sp>
        <p:nvSpPr>
          <p:cNvPr id="428" name="Google Shape;428;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6</a:t>
            </a:r>
            <a:endParaRPr/>
          </a:p>
        </p:txBody>
      </p:sp>
      <p:sp>
        <p:nvSpPr>
          <p:cNvPr id="429" name="Google Shape;429;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7</a:t>
            </a:r>
            <a:endParaRPr/>
          </a:p>
        </p:txBody>
      </p:sp>
      <p:sp>
        <p:nvSpPr>
          <p:cNvPr id="430" name="Google Shape;430;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8</a:t>
            </a:r>
            <a:endParaRPr/>
          </a:p>
        </p:txBody>
      </p:sp>
      <p:sp>
        <p:nvSpPr>
          <p:cNvPr id="431" name="Google Shape;431;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9</a:t>
            </a:r>
            <a:endParaRPr/>
          </a:p>
        </p:txBody>
      </p:sp>
      <p:sp>
        <p:nvSpPr>
          <p:cNvPr id="432" name="Google Shape;432;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10</a:t>
            </a:r>
            <a:endParaRPr/>
          </a:p>
        </p:txBody>
      </p:sp>
      <p:sp>
        <p:nvSpPr>
          <p:cNvPr id="433" name="Google Shape;433;p20"/>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11</a:t>
            </a:r>
            <a:endParaRPr/>
          </a:p>
        </p:txBody>
      </p:sp>
      <p:sp>
        <p:nvSpPr>
          <p:cNvPr id="434" name="Google Shape;434;p20"/>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12</a:t>
            </a:r>
            <a:endParaRPr/>
          </a:p>
        </p:txBody>
      </p:sp>
      <p:sp>
        <p:nvSpPr>
          <p:cNvPr id="435" name="Google Shape;435;p20"/>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13</a:t>
            </a:r>
            <a:endParaRPr/>
          </a:p>
        </p:txBody>
      </p:sp>
      <p:sp>
        <p:nvSpPr>
          <p:cNvPr id="436" name="Google Shape;436;p20"/>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14</a:t>
            </a:r>
            <a:endParaRPr/>
          </a:p>
        </p:txBody>
      </p:sp>
      <p:sp>
        <p:nvSpPr>
          <p:cNvPr id="437" name="Google Shape;437;p20"/>
          <p:cNvSpPr/>
          <p:nvPr/>
        </p:nvSpPr>
        <p:spPr>
          <a:xfrm>
            <a:off x="990600" y="3733800"/>
            <a:ext cx="825500" cy="693738"/>
          </a:xfrm>
          <a:prstGeom prst="ellipse">
            <a:avLst/>
          </a:prstGeom>
          <a:solidFill>
            <a:srgbClr val="CC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15</a:t>
            </a:r>
            <a:endParaRPr/>
          </a:p>
        </p:txBody>
      </p:sp>
      <p:sp>
        <p:nvSpPr>
          <p:cNvPr id="438" name="Google Shape;438;p20"/>
          <p:cNvSpPr/>
          <p:nvPr/>
        </p:nvSpPr>
        <p:spPr>
          <a:xfrm>
            <a:off x="1000125" y="4581525"/>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pic>
        <p:nvPicPr>
          <p:cNvPr id="439" name="Google Shape;439;p20"/>
          <p:cNvPicPr preferRelativeResize="0"/>
          <p:nvPr/>
        </p:nvPicPr>
        <p:blipFill rotWithShape="1">
          <a:blip r:embed="rId10">
            <a:alphaModFix/>
          </a:blip>
          <a:srcRect/>
          <a:stretch/>
        </p:blipFill>
        <p:spPr>
          <a:xfrm>
            <a:off x="3933825" y="6229350"/>
            <a:ext cx="304800" cy="304800"/>
          </a:xfrm>
          <a:prstGeom prst="rect">
            <a:avLst/>
          </a:prstGeom>
          <a:noFill/>
          <a:ln>
            <a:noFill/>
          </a:ln>
        </p:spPr>
      </p:pic>
      <p:sp>
        <p:nvSpPr>
          <p:cNvPr id="440" name="Google Shape;440;p20"/>
          <p:cNvSpPr txBox="1"/>
          <p:nvPr/>
        </p:nvSpPr>
        <p:spPr>
          <a:xfrm>
            <a:off x="5715000" y="6172200"/>
            <a:ext cx="8255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Out</a:t>
            </a:r>
            <a:endParaRPr/>
          </a:p>
        </p:txBody>
      </p:sp>
      <p:sp>
        <p:nvSpPr>
          <p:cNvPr id="441" name="Google Shape;441;p20"/>
          <p:cNvSpPr txBox="1"/>
          <p:nvPr/>
        </p:nvSpPr>
        <p:spPr>
          <a:xfrm>
            <a:off x="7016750" y="6129955"/>
            <a:ext cx="9080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SOS</a:t>
            </a:r>
            <a:endParaRPr/>
          </a:p>
        </p:txBody>
      </p:sp>
      <p:sp>
        <p:nvSpPr>
          <p:cNvPr id="442" name="Google Shape;442;p20"/>
          <p:cNvSpPr/>
          <p:nvPr/>
        </p:nvSpPr>
        <p:spPr>
          <a:xfrm>
            <a:off x="2641600" y="571500"/>
            <a:ext cx="4891088" cy="547688"/>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a:rPr>
              <a:t>Rung Chuông Vàng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1000"/>
                                  </p:stCondLst>
                                  <p:childTnLst>
                                    <p:set>
                                      <p:cBhvr>
                                        <p:cTn id="9" dur="1" fill="hold">
                                          <p:stCondLst>
                                            <p:cond delay="0"/>
                                          </p:stCondLst>
                                        </p:cTn>
                                        <p:tgtEl>
                                          <p:spTgt spid="424"/>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1000"/>
                                  </p:stCondLst>
                                  <p:childTnLst>
                                    <p:set>
                                      <p:cBhvr>
                                        <p:cTn id="12" dur="1" fill="hold">
                                          <p:stCondLst>
                                            <p:cond delay="0"/>
                                          </p:stCondLst>
                                        </p:cTn>
                                        <p:tgtEl>
                                          <p:spTgt spid="425"/>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1000"/>
                                  </p:stCondLst>
                                  <p:childTnLst>
                                    <p:set>
                                      <p:cBhvr>
                                        <p:cTn id="15" dur="1" fill="hold">
                                          <p:stCondLst>
                                            <p:cond delay="0"/>
                                          </p:stCondLst>
                                        </p:cTn>
                                        <p:tgtEl>
                                          <p:spTgt spid="426"/>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1000"/>
                                  </p:stCondLst>
                                  <p:childTnLst>
                                    <p:set>
                                      <p:cBhvr>
                                        <p:cTn id="18" dur="1" fill="hold">
                                          <p:stCondLst>
                                            <p:cond delay="0"/>
                                          </p:stCondLst>
                                        </p:cTn>
                                        <p:tgtEl>
                                          <p:spTgt spid="427"/>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1000"/>
                                  </p:stCondLst>
                                  <p:childTnLst>
                                    <p:set>
                                      <p:cBhvr>
                                        <p:cTn id="21" dur="1" fill="hold">
                                          <p:stCondLst>
                                            <p:cond delay="0"/>
                                          </p:stCondLst>
                                        </p:cTn>
                                        <p:tgtEl>
                                          <p:spTgt spid="428"/>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1000"/>
                                  </p:stCondLst>
                                  <p:childTnLst>
                                    <p:set>
                                      <p:cBhvr>
                                        <p:cTn id="24" dur="1" fill="hold">
                                          <p:stCondLst>
                                            <p:cond delay="0"/>
                                          </p:stCondLst>
                                        </p:cTn>
                                        <p:tgtEl>
                                          <p:spTgt spid="429"/>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1000"/>
                                  </p:stCondLst>
                                  <p:childTnLst>
                                    <p:set>
                                      <p:cBhvr>
                                        <p:cTn id="27" dur="1" fill="hold">
                                          <p:stCondLst>
                                            <p:cond delay="0"/>
                                          </p:stCondLst>
                                        </p:cTn>
                                        <p:tgtEl>
                                          <p:spTgt spid="430"/>
                                        </p:tgtEl>
                                        <p:attrNameLst>
                                          <p:attrName>style.visibility</p:attrName>
                                        </p:attrNameLst>
                                      </p:cBhvr>
                                      <p:to>
                                        <p:strVal val="visible"/>
                                      </p:to>
                                    </p:set>
                                  </p:childTnLst>
                                </p:cTn>
                              </p:par>
                            </p:childTnLst>
                          </p:cTn>
                        </p:par>
                        <p:par>
                          <p:cTn id="28" fill="hold">
                            <p:stCondLst>
                              <p:cond delay="8"/>
                            </p:stCondLst>
                            <p:childTnLst>
                              <p:par>
                                <p:cTn id="29" presetID="1" presetClass="entr" presetSubtype="0" fill="hold" nodeType="afterEffect">
                                  <p:stCondLst>
                                    <p:cond delay="1000"/>
                                  </p:stCondLst>
                                  <p:childTnLst>
                                    <p:set>
                                      <p:cBhvr>
                                        <p:cTn id="30" dur="1" fill="hold">
                                          <p:stCondLst>
                                            <p:cond delay="0"/>
                                          </p:stCondLst>
                                        </p:cTn>
                                        <p:tgtEl>
                                          <p:spTgt spid="431"/>
                                        </p:tgtEl>
                                        <p:attrNameLst>
                                          <p:attrName>style.visibility</p:attrName>
                                        </p:attrNameLst>
                                      </p:cBhvr>
                                      <p:to>
                                        <p:strVal val="visible"/>
                                      </p:to>
                                    </p:set>
                                  </p:childTnLst>
                                </p:cTn>
                              </p:par>
                            </p:childTnLst>
                          </p:cTn>
                        </p:par>
                        <p:par>
                          <p:cTn id="31" fill="hold">
                            <p:stCondLst>
                              <p:cond delay="9"/>
                            </p:stCondLst>
                            <p:childTnLst>
                              <p:par>
                                <p:cTn id="32" presetID="1" presetClass="entr" presetSubtype="0" fill="hold" nodeType="afterEffect">
                                  <p:stCondLst>
                                    <p:cond delay="1000"/>
                                  </p:stCondLst>
                                  <p:childTnLst>
                                    <p:set>
                                      <p:cBhvr>
                                        <p:cTn id="33" dur="1" fill="hold">
                                          <p:stCondLst>
                                            <p:cond delay="0"/>
                                          </p:stCondLst>
                                        </p:cTn>
                                        <p:tgtEl>
                                          <p:spTgt spid="432"/>
                                        </p:tgtEl>
                                        <p:attrNameLst>
                                          <p:attrName>style.visibility</p:attrName>
                                        </p:attrNameLst>
                                      </p:cBhvr>
                                      <p:to>
                                        <p:strVal val="visible"/>
                                      </p:to>
                                    </p:set>
                                  </p:childTnLst>
                                </p:cTn>
                              </p:par>
                            </p:childTnLst>
                          </p:cTn>
                        </p:par>
                        <p:par>
                          <p:cTn id="34" fill="hold">
                            <p:stCondLst>
                              <p:cond delay="10"/>
                            </p:stCondLst>
                            <p:childTnLst>
                              <p:par>
                                <p:cTn id="35" presetID="1" presetClass="entr" presetSubtype="0" fill="hold" nodeType="afterEffect">
                                  <p:stCondLst>
                                    <p:cond delay="1000"/>
                                  </p:stCondLst>
                                  <p:childTnLst>
                                    <p:set>
                                      <p:cBhvr>
                                        <p:cTn id="36" dur="1" fill="hold">
                                          <p:stCondLst>
                                            <p:cond delay="0"/>
                                          </p:stCondLst>
                                        </p:cTn>
                                        <p:tgtEl>
                                          <p:spTgt spid="433"/>
                                        </p:tgtEl>
                                        <p:attrNameLst>
                                          <p:attrName>style.visibility</p:attrName>
                                        </p:attrNameLst>
                                      </p:cBhvr>
                                      <p:to>
                                        <p:strVal val="visible"/>
                                      </p:to>
                                    </p:set>
                                  </p:childTnLst>
                                </p:cTn>
                              </p:par>
                            </p:childTnLst>
                          </p:cTn>
                        </p:par>
                        <p:par>
                          <p:cTn id="37" fill="hold">
                            <p:stCondLst>
                              <p:cond delay="11"/>
                            </p:stCondLst>
                            <p:childTnLst>
                              <p:par>
                                <p:cTn id="38" presetID="1" presetClass="entr" presetSubtype="0" fill="hold" nodeType="afterEffect">
                                  <p:stCondLst>
                                    <p:cond delay="1000"/>
                                  </p:stCondLst>
                                  <p:childTnLst>
                                    <p:set>
                                      <p:cBhvr>
                                        <p:cTn id="39" dur="1" fill="hold">
                                          <p:stCondLst>
                                            <p:cond delay="0"/>
                                          </p:stCondLst>
                                        </p:cTn>
                                        <p:tgtEl>
                                          <p:spTgt spid="434"/>
                                        </p:tgtEl>
                                        <p:attrNameLst>
                                          <p:attrName>style.visibility</p:attrName>
                                        </p:attrNameLst>
                                      </p:cBhvr>
                                      <p:to>
                                        <p:strVal val="visible"/>
                                      </p:to>
                                    </p:set>
                                  </p:childTnLst>
                                </p:cTn>
                              </p:par>
                            </p:childTnLst>
                          </p:cTn>
                        </p:par>
                        <p:par>
                          <p:cTn id="40" fill="hold">
                            <p:stCondLst>
                              <p:cond delay="12"/>
                            </p:stCondLst>
                            <p:childTnLst>
                              <p:par>
                                <p:cTn id="41" presetID="1" presetClass="entr" presetSubtype="0" fill="hold" nodeType="afterEffect">
                                  <p:stCondLst>
                                    <p:cond delay="1000"/>
                                  </p:stCondLst>
                                  <p:childTnLst>
                                    <p:set>
                                      <p:cBhvr>
                                        <p:cTn id="42" dur="1" fill="hold">
                                          <p:stCondLst>
                                            <p:cond delay="0"/>
                                          </p:stCondLst>
                                        </p:cTn>
                                        <p:tgtEl>
                                          <p:spTgt spid="435"/>
                                        </p:tgtEl>
                                        <p:attrNameLst>
                                          <p:attrName>style.visibility</p:attrName>
                                        </p:attrNameLst>
                                      </p:cBhvr>
                                      <p:to>
                                        <p:strVal val="visible"/>
                                      </p:to>
                                    </p:set>
                                  </p:childTnLst>
                                </p:cTn>
                              </p:par>
                            </p:childTnLst>
                          </p:cTn>
                        </p:par>
                        <p:par>
                          <p:cTn id="43" fill="hold">
                            <p:stCondLst>
                              <p:cond delay="13"/>
                            </p:stCondLst>
                            <p:childTnLst>
                              <p:par>
                                <p:cTn id="44" presetID="1" presetClass="entr" presetSubtype="0" fill="hold" nodeType="afterEffect">
                                  <p:stCondLst>
                                    <p:cond delay="1000"/>
                                  </p:stCondLst>
                                  <p:childTnLst>
                                    <p:set>
                                      <p:cBhvr>
                                        <p:cTn id="45" dur="1" fill="hold">
                                          <p:stCondLst>
                                            <p:cond delay="0"/>
                                          </p:stCondLst>
                                        </p:cTn>
                                        <p:tgtEl>
                                          <p:spTgt spid="436"/>
                                        </p:tgtEl>
                                        <p:attrNameLst>
                                          <p:attrName>style.visibility</p:attrName>
                                        </p:attrNameLst>
                                      </p:cBhvr>
                                      <p:to>
                                        <p:strVal val="visible"/>
                                      </p:to>
                                    </p:set>
                                  </p:childTnLst>
                                </p:cTn>
                              </p:par>
                            </p:childTnLst>
                          </p:cTn>
                        </p:par>
                        <p:par>
                          <p:cTn id="46" fill="hold">
                            <p:stCondLst>
                              <p:cond delay="14"/>
                            </p:stCondLst>
                            <p:childTnLst>
                              <p:par>
                                <p:cTn id="47" presetID="1" presetClass="entr" presetSubtype="0" fill="hold" nodeType="afterEffect">
                                  <p:stCondLst>
                                    <p:cond delay="1000"/>
                                  </p:stCondLst>
                                  <p:childTnLst>
                                    <p:set>
                                      <p:cBhvr>
                                        <p:cTn id="48" dur="1" fill="hold">
                                          <p:stCondLst>
                                            <p:cond delay="0"/>
                                          </p:stCondLst>
                                        </p:cTn>
                                        <p:tgtEl>
                                          <p:spTgt spid="4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17"/>
                                        </p:tgtEl>
                                        <p:attrNameLst>
                                          <p:attrName>style.visibility</p:attrName>
                                        </p:attrNameLst>
                                      </p:cBhvr>
                                      <p:to>
                                        <p:strVal val="visible"/>
                                      </p:to>
                                    </p:set>
                                    <p:animEffect transition="in" filter="fade">
                                      <p:cBhvr>
                                        <p:cTn id="53" dur="500"/>
                                        <p:tgtEl>
                                          <p:spTgt spid="4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9"/>
                                        </p:tgtEl>
                                        <p:attrNameLst>
                                          <p:attrName>style.visibility</p:attrName>
                                        </p:attrNameLst>
                                      </p:cBhvr>
                                      <p:to>
                                        <p:strVal val="visible"/>
                                      </p:to>
                                    </p:set>
                                    <p:animEffect transition="in" filter="fade">
                                      <p:cBhvr>
                                        <p:cTn id="58" dur="5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1"/>
          <p:cNvSpPr/>
          <p:nvPr/>
        </p:nvSpPr>
        <p:spPr>
          <a:xfrm>
            <a:off x="112542" y="99607"/>
            <a:ext cx="11943219" cy="6658786"/>
          </a:xfrm>
          <a:custGeom>
            <a:avLst/>
            <a:gdLst/>
            <a:ahLst/>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9" name="Google Shape;449;p21"/>
          <p:cNvSpPr/>
          <p:nvPr/>
        </p:nvSpPr>
        <p:spPr>
          <a:xfrm rot="5400000">
            <a:off x="8929169" y="3041292"/>
            <a:ext cx="5717294" cy="493723"/>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HOẠT ĐỘNG VẬN DỤNG</a:t>
            </a:r>
            <a:endParaRPr/>
          </a:p>
        </p:txBody>
      </p:sp>
      <p:pic>
        <p:nvPicPr>
          <p:cNvPr id="450" name="Google Shape;450;p21" descr="ENTER1">
            <a:hlinkClick r:id="rId3" action="ppaction://hlinksldjump"/>
          </p:cNvPr>
          <p:cNvPicPr preferRelativeResize="0"/>
          <p:nvPr/>
        </p:nvPicPr>
        <p:blipFill rotWithShape="1">
          <a:blip r:embed="rId4">
            <a:alphaModFix/>
          </a:blip>
          <a:srcRect/>
          <a:stretch/>
        </p:blipFill>
        <p:spPr>
          <a:xfrm>
            <a:off x="10332617" y="6572250"/>
            <a:ext cx="917575" cy="285750"/>
          </a:xfrm>
          <a:prstGeom prst="rect">
            <a:avLst/>
          </a:prstGeom>
          <a:noFill/>
          <a:ln>
            <a:noFill/>
          </a:ln>
        </p:spPr>
      </p:pic>
      <p:sp>
        <p:nvSpPr>
          <p:cNvPr id="451" name="Google Shape;451;p21"/>
          <p:cNvSpPr/>
          <p:nvPr/>
        </p:nvSpPr>
        <p:spPr>
          <a:xfrm>
            <a:off x="412750" y="127000"/>
            <a:ext cx="9245600" cy="6388100"/>
          </a:xfrm>
          <a:prstGeom prst="roundRect">
            <a:avLst>
              <a:gd name="adj" fmla="val 16667"/>
            </a:avLst>
          </a:prstGeom>
          <a:solidFill>
            <a:schemeClr val="lt1"/>
          </a:solidFill>
          <a:ln w="57150" cap="flat" cmpd="thinThick">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a:solidFill>
                <a:schemeClr val="dk1"/>
              </a:solidFill>
              <a:latin typeface="Arial"/>
              <a:ea typeface="Arial"/>
              <a:cs typeface="Arial"/>
              <a:sym typeface="Arial"/>
            </a:endParaRPr>
          </a:p>
        </p:txBody>
      </p:sp>
      <p:grpSp>
        <p:nvGrpSpPr>
          <p:cNvPr id="452" name="Google Shape;452;p21"/>
          <p:cNvGrpSpPr/>
          <p:nvPr/>
        </p:nvGrpSpPr>
        <p:grpSpPr>
          <a:xfrm>
            <a:off x="7715455" y="5925428"/>
            <a:ext cx="1457774" cy="515938"/>
            <a:chOff x="4512" y="3779"/>
            <a:chExt cx="848" cy="325"/>
          </a:xfrm>
        </p:grpSpPr>
        <p:pic>
          <p:nvPicPr>
            <p:cNvPr id="453" name="Google Shape;453;p21" descr="ani32"/>
            <p:cNvPicPr preferRelativeResize="0"/>
            <p:nvPr/>
          </p:nvPicPr>
          <p:blipFill rotWithShape="1">
            <a:blip r:embed="rId5">
              <a:alphaModFix/>
            </a:blip>
            <a:srcRect/>
            <a:stretch/>
          </p:blipFill>
          <p:spPr>
            <a:xfrm flipH="1">
              <a:off x="4512" y="3792"/>
              <a:ext cx="432" cy="312"/>
            </a:xfrm>
            <a:prstGeom prst="rect">
              <a:avLst/>
            </a:prstGeom>
            <a:noFill/>
            <a:ln>
              <a:noFill/>
            </a:ln>
          </p:spPr>
        </p:pic>
        <p:sp>
          <p:nvSpPr>
            <p:cNvPr id="454" name="Google Shape;454;p21">
              <a:hlinkClick r:id="rId3" action="ppaction://hlinksldjump"/>
            </p:cNvPr>
            <p:cNvSpPr txBox="1"/>
            <p:nvPr/>
          </p:nvSpPr>
          <p:spPr>
            <a:xfrm>
              <a:off x="4752" y="3779"/>
              <a:ext cx="608" cy="2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Home</a:t>
              </a:r>
              <a:endParaRPr/>
            </a:p>
          </p:txBody>
        </p:sp>
      </p:grpSp>
      <p:sp>
        <p:nvSpPr>
          <p:cNvPr id="455" name="Google Shape;455;p21"/>
          <p:cNvSpPr/>
          <p:nvPr/>
        </p:nvSpPr>
        <p:spPr>
          <a:xfrm>
            <a:off x="4127500" y="1604963"/>
            <a:ext cx="1816100" cy="439737"/>
          </a:xfrm>
          <a:prstGeom prst="roundRect">
            <a:avLst>
              <a:gd name="adj" fmla="val 16667"/>
            </a:avLst>
          </a:prstGeom>
          <a:gradFill>
            <a:gsLst>
              <a:gs pos="0">
                <a:srgbClr val="FFCC00"/>
              </a:gs>
              <a:gs pos="100000">
                <a:srgbClr val="CC9900"/>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456" name="Google Shape;456;p21"/>
          <p:cNvSpPr/>
          <p:nvPr/>
        </p:nvSpPr>
        <p:spPr>
          <a:xfrm>
            <a:off x="4206875" y="1655763"/>
            <a:ext cx="1665288" cy="341312"/>
          </a:xfrm>
          <a:prstGeom prst="roundRect">
            <a:avLst>
              <a:gd name="adj" fmla="val 16667"/>
            </a:avLst>
          </a:prstGeom>
          <a:gradFill>
            <a:gsLst>
              <a:gs pos="0">
                <a:srgbClr val="FFFF66"/>
              </a:gs>
              <a:gs pos="100000">
                <a:srgbClr val="FFFFCC"/>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7" name="Google Shape;457;p21"/>
          <p:cNvSpPr txBox="1"/>
          <p:nvPr/>
        </p:nvSpPr>
        <p:spPr>
          <a:xfrm>
            <a:off x="4136104" y="1551400"/>
            <a:ext cx="17478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Câu hỏi 2</a:t>
            </a:r>
            <a:endParaRPr/>
          </a:p>
        </p:txBody>
      </p:sp>
      <p:sp>
        <p:nvSpPr>
          <p:cNvPr id="458" name="Google Shape;458;p21"/>
          <p:cNvSpPr/>
          <p:nvPr/>
        </p:nvSpPr>
        <p:spPr>
          <a:xfrm>
            <a:off x="2559050" y="1685925"/>
            <a:ext cx="1403350" cy="219075"/>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sp>
        <p:nvSpPr>
          <p:cNvPr id="459" name="Google Shape;459;p21"/>
          <p:cNvSpPr/>
          <p:nvPr/>
        </p:nvSpPr>
        <p:spPr>
          <a:xfrm>
            <a:off x="6108700" y="1676400"/>
            <a:ext cx="1403350" cy="219075"/>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pic>
        <p:nvPicPr>
          <p:cNvPr id="460" name="Google Shape;460;p21" descr="people008"/>
          <p:cNvPicPr preferRelativeResize="0"/>
          <p:nvPr/>
        </p:nvPicPr>
        <p:blipFill rotWithShape="1">
          <a:blip r:embed="rId6">
            <a:alphaModFix/>
          </a:blip>
          <a:srcRect/>
          <a:stretch/>
        </p:blipFill>
        <p:spPr>
          <a:xfrm>
            <a:off x="908050" y="5283200"/>
            <a:ext cx="1052513" cy="1143000"/>
          </a:xfrm>
          <a:prstGeom prst="rect">
            <a:avLst/>
          </a:prstGeom>
          <a:noFill/>
          <a:ln>
            <a:noFill/>
          </a:ln>
        </p:spPr>
      </p:pic>
      <p:sp>
        <p:nvSpPr>
          <p:cNvPr id="461" name="Google Shape;461;p21"/>
          <p:cNvSpPr txBox="1"/>
          <p:nvPr/>
        </p:nvSpPr>
        <p:spPr>
          <a:xfrm>
            <a:off x="2034381" y="2167970"/>
            <a:ext cx="7259637" cy="2787173"/>
          </a:xfrm>
          <a:prstGeom prst="rect">
            <a:avLst/>
          </a:prstGeom>
          <a:blipFill rotWithShape="1">
            <a:blip r:embed="rId7">
              <a:alphaModFix/>
            </a:blip>
            <a:stretch>
              <a:fillRect l="-2014" b="-568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62" name="Google Shape;462;p21"/>
          <p:cNvSpPr/>
          <p:nvPr/>
        </p:nvSpPr>
        <p:spPr>
          <a:xfrm>
            <a:off x="4190690" y="5418584"/>
            <a:ext cx="2413000" cy="685800"/>
          </a:xfrm>
          <a:prstGeom prst="roundRect">
            <a:avLst>
              <a:gd name="adj" fmla="val 16667"/>
            </a:avLst>
          </a:prstGeom>
          <a:solidFill>
            <a:srgbClr val="FFCC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Arial"/>
                <a:ea typeface="Arial"/>
                <a:cs typeface="Arial"/>
                <a:sym typeface="Arial"/>
              </a:rPr>
              <a:t>Đáp án: </a:t>
            </a:r>
            <a:r>
              <a:rPr lang="en-US" sz="3600" i="1">
                <a:solidFill>
                  <a:srgbClr val="FF0000"/>
                </a:solidFill>
                <a:latin typeface="Arial"/>
                <a:ea typeface="Arial"/>
                <a:cs typeface="Arial"/>
                <a:sym typeface="Arial"/>
              </a:rPr>
              <a:t>C</a:t>
            </a:r>
            <a:endParaRPr sz="1800">
              <a:solidFill>
                <a:srgbClr val="FF0000"/>
              </a:solidFill>
              <a:latin typeface="Arial"/>
              <a:ea typeface="Arial"/>
              <a:cs typeface="Arial"/>
              <a:sym typeface="Arial"/>
            </a:endParaRPr>
          </a:p>
        </p:txBody>
      </p:sp>
      <p:pic>
        <p:nvPicPr>
          <p:cNvPr id="463" name="Google Shape;463;p21" descr="an30"/>
          <p:cNvPicPr preferRelativeResize="0"/>
          <p:nvPr/>
        </p:nvPicPr>
        <p:blipFill rotWithShape="1">
          <a:blip r:embed="rId8">
            <a:alphaModFix/>
          </a:blip>
          <a:srcRect/>
          <a:stretch/>
        </p:blipFill>
        <p:spPr>
          <a:xfrm>
            <a:off x="7594600" y="392113"/>
            <a:ext cx="1382713" cy="1168400"/>
          </a:xfrm>
          <a:prstGeom prst="rect">
            <a:avLst/>
          </a:prstGeom>
          <a:noFill/>
          <a:ln>
            <a:noFill/>
          </a:ln>
        </p:spPr>
      </p:pic>
      <p:pic>
        <p:nvPicPr>
          <p:cNvPr id="464" name="Google Shape;464;p21" descr="33"/>
          <p:cNvPicPr preferRelativeResize="0"/>
          <p:nvPr/>
        </p:nvPicPr>
        <p:blipFill rotWithShape="1">
          <a:blip r:embed="rId9">
            <a:alphaModFix/>
          </a:blip>
          <a:srcRect/>
          <a:stretch/>
        </p:blipFill>
        <p:spPr>
          <a:xfrm>
            <a:off x="371475" y="1447800"/>
            <a:ext cx="9163050" cy="76200"/>
          </a:xfrm>
          <a:prstGeom prst="rect">
            <a:avLst/>
          </a:prstGeom>
          <a:noFill/>
          <a:ln>
            <a:noFill/>
          </a:ln>
        </p:spPr>
      </p:pic>
      <p:sp>
        <p:nvSpPr>
          <p:cNvPr id="465" name="Google Shape;465;p21"/>
          <p:cNvSpPr/>
          <p:nvPr/>
        </p:nvSpPr>
        <p:spPr>
          <a:xfrm>
            <a:off x="1000125" y="4572000"/>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sp>
        <p:nvSpPr>
          <p:cNvPr id="466" name="Google Shape;466;p21"/>
          <p:cNvSpPr/>
          <p:nvPr/>
        </p:nvSpPr>
        <p:spPr>
          <a:xfrm>
            <a:off x="979488" y="3724275"/>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0</a:t>
            </a:r>
            <a:endParaRPr/>
          </a:p>
        </p:txBody>
      </p:sp>
      <p:sp>
        <p:nvSpPr>
          <p:cNvPr id="467" name="Google Shape;467;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a:t>
            </a:r>
            <a:endParaRPr/>
          </a:p>
        </p:txBody>
      </p:sp>
      <p:sp>
        <p:nvSpPr>
          <p:cNvPr id="468" name="Google Shape;468;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2</a:t>
            </a:r>
            <a:endParaRPr/>
          </a:p>
        </p:txBody>
      </p:sp>
      <p:sp>
        <p:nvSpPr>
          <p:cNvPr id="469" name="Google Shape;469;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3</a:t>
            </a:r>
            <a:endParaRPr/>
          </a:p>
        </p:txBody>
      </p:sp>
      <p:sp>
        <p:nvSpPr>
          <p:cNvPr id="470" name="Google Shape;470;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4</a:t>
            </a:r>
            <a:endParaRPr/>
          </a:p>
        </p:txBody>
      </p:sp>
      <p:sp>
        <p:nvSpPr>
          <p:cNvPr id="471" name="Google Shape;471;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5</a:t>
            </a:r>
            <a:endParaRPr/>
          </a:p>
        </p:txBody>
      </p:sp>
      <p:sp>
        <p:nvSpPr>
          <p:cNvPr id="472" name="Google Shape;472;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6</a:t>
            </a:r>
            <a:endParaRPr/>
          </a:p>
        </p:txBody>
      </p:sp>
      <p:sp>
        <p:nvSpPr>
          <p:cNvPr id="473" name="Google Shape;473;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7</a:t>
            </a:r>
            <a:endParaRPr/>
          </a:p>
        </p:txBody>
      </p:sp>
      <p:sp>
        <p:nvSpPr>
          <p:cNvPr id="474" name="Google Shape;474;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8</a:t>
            </a:r>
            <a:endParaRPr/>
          </a:p>
        </p:txBody>
      </p:sp>
      <p:sp>
        <p:nvSpPr>
          <p:cNvPr id="475" name="Google Shape;475;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9</a:t>
            </a:r>
            <a:endParaRPr/>
          </a:p>
        </p:txBody>
      </p:sp>
      <p:sp>
        <p:nvSpPr>
          <p:cNvPr id="476" name="Google Shape;476;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10</a:t>
            </a:r>
            <a:endParaRPr/>
          </a:p>
        </p:txBody>
      </p:sp>
      <p:sp>
        <p:nvSpPr>
          <p:cNvPr id="477" name="Google Shape;477;p21"/>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11</a:t>
            </a:r>
            <a:endParaRPr/>
          </a:p>
        </p:txBody>
      </p:sp>
      <p:sp>
        <p:nvSpPr>
          <p:cNvPr id="478" name="Google Shape;478;p21"/>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12</a:t>
            </a:r>
            <a:endParaRPr/>
          </a:p>
        </p:txBody>
      </p:sp>
      <p:sp>
        <p:nvSpPr>
          <p:cNvPr id="479" name="Google Shape;479;p21"/>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13</a:t>
            </a:r>
            <a:endParaRPr/>
          </a:p>
        </p:txBody>
      </p:sp>
      <p:sp>
        <p:nvSpPr>
          <p:cNvPr id="480" name="Google Shape;480;p21"/>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14</a:t>
            </a:r>
            <a:endParaRPr/>
          </a:p>
        </p:txBody>
      </p:sp>
      <p:sp>
        <p:nvSpPr>
          <p:cNvPr id="481" name="Google Shape;481;p21"/>
          <p:cNvSpPr/>
          <p:nvPr/>
        </p:nvSpPr>
        <p:spPr>
          <a:xfrm>
            <a:off x="990600" y="3733800"/>
            <a:ext cx="825500" cy="693738"/>
          </a:xfrm>
          <a:prstGeom prst="ellipse">
            <a:avLst/>
          </a:prstGeom>
          <a:solidFill>
            <a:srgbClr val="CC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15</a:t>
            </a:r>
            <a:endParaRPr/>
          </a:p>
        </p:txBody>
      </p:sp>
      <p:sp>
        <p:nvSpPr>
          <p:cNvPr id="482" name="Google Shape;482;p21"/>
          <p:cNvSpPr/>
          <p:nvPr/>
        </p:nvSpPr>
        <p:spPr>
          <a:xfrm>
            <a:off x="1000125" y="4581525"/>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pic>
        <p:nvPicPr>
          <p:cNvPr id="483" name="Google Shape;483;p21"/>
          <p:cNvPicPr preferRelativeResize="0"/>
          <p:nvPr/>
        </p:nvPicPr>
        <p:blipFill rotWithShape="1">
          <a:blip r:embed="rId10">
            <a:alphaModFix/>
          </a:blip>
          <a:srcRect/>
          <a:stretch/>
        </p:blipFill>
        <p:spPr>
          <a:xfrm>
            <a:off x="3933825" y="6229350"/>
            <a:ext cx="304800" cy="304800"/>
          </a:xfrm>
          <a:prstGeom prst="rect">
            <a:avLst/>
          </a:prstGeom>
          <a:noFill/>
          <a:ln>
            <a:noFill/>
          </a:ln>
        </p:spPr>
      </p:pic>
      <p:sp>
        <p:nvSpPr>
          <p:cNvPr id="484" name="Google Shape;484;p21"/>
          <p:cNvSpPr txBox="1"/>
          <p:nvPr/>
        </p:nvSpPr>
        <p:spPr>
          <a:xfrm>
            <a:off x="5715000" y="6172200"/>
            <a:ext cx="8255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Out</a:t>
            </a:r>
            <a:endParaRPr/>
          </a:p>
        </p:txBody>
      </p:sp>
      <p:sp>
        <p:nvSpPr>
          <p:cNvPr id="485" name="Google Shape;485;p21"/>
          <p:cNvSpPr txBox="1"/>
          <p:nvPr/>
        </p:nvSpPr>
        <p:spPr>
          <a:xfrm>
            <a:off x="6766034" y="6159451"/>
            <a:ext cx="9080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SOS</a:t>
            </a:r>
            <a:endParaRPr/>
          </a:p>
        </p:txBody>
      </p:sp>
      <p:sp>
        <p:nvSpPr>
          <p:cNvPr id="486" name="Google Shape;486;p21"/>
          <p:cNvSpPr/>
          <p:nvPr/>
        </p:nvSpPr>
        <p:spPr>
          <a:xfrm>
            <a:off x="2641600" y="571500"/>
            <a:ext cx="4891088" cy="547688"/>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a:rPr>
              <a:t>Rung Chuông Vàng</a:t>
            </a:r>
          </a:p>
        </p:txBody>
      </p:sp>
      <p:sp>
        <p:nvSpPr>
          <p:cNvPr id="487" name="Google Shape;487;p21"/>
          <p:cNvSpPr txBox="1"/>
          <p:nvPr/>
        </p:nvSpPr>
        <p:spPr>
          <a:xfrm>
            <a:off x="1865891" y="5993914"/>
            <a:ext cx="19391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a:solidFill>
                  <a:schemeClr val="dk1"/>
                </a:solidFill>
                <a:latin typeface="Arial"/>
                <a:ea typeface="Arial"/>
                <a:cs typeface="Arial"/>
                <a:sym typeface="Arial"/>
              </a:rPr>
              <a:t>Căn bậc hai</a:t>
            </a:r>
            <a:endParaRPr sz="2400" b="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1000"/>
                                  </p:stCondLst>
                                  <p:childTnLst>
                                    <p:set>
                                      <p:cBhvr>
                                        <p:cTn id="9" dur="1" fill="hold">
                                          <p:stCondLst>
                                            <p:cond delay="0"/>
                                          </p:stCondLst>
                                        </p:cTn>
                                        <p:tgtEl>
                                          <p:spTgt spid="468"/>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1000"/>
                                  </p:stCondLst>
                                  <p:childTnLst>
                                    <p:set>
                                      <p:cBhvr>
                                        <p:cTn id="12" dur="1" fill="hold">
                                          <p:stCondLst>
                                            <p:cond delay="0"/>
                                          </p:stCondLst>
                                        </p:cTn>
                                        <p:tgtEl>
                                          <p:spTgt spid="469"/>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1000"/>
                                  </p:stCondLst>
                                  <p:childTnLst>
                                    <p:set>
                                      <p:cBhvr>
                                        <p:cTn id="15" dur="1" fill="hold">
                                          <p:stCondLst>
                                            <p:cond delay="0"/>
                                          </p:stCondLst>
                                        </p:cTn>
                                        <p:tgtEl>
                                          <p:spTgt spid="470"/>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1000"/>
                                  </p:stCondLst>
                                  <p:childTnLst>
                                    <p:set>
                                      <p:cBhvr>
                                        <p:cTn id="18" dur="1" fill="hold">
                                          <p:stCondLst>
                                            <p:cond delay="0"/>
                                          </p:stCondLst>
                                        </p:cTn>
                                        <p:tgtEl>
                                          <p:spTgt spid="471"/>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1000"/>
                                  </p:stCondLst>
                                  <p:childTnLst>
                                    <p:set>
                                      <p:cBhvr>
                                        <p:cTn id="21" dur="1" fill="hold">
                                          <p:stCondLst>
                                            <p:cond delay="0"/>
                                          </p:stCondLst>
                                        </p:cTn>
                                        <p:tgtEl>
                                          <p:spTgt spid="472"/>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1000"/>
                                  </p:stCondLst>
                                  <p:childTnLst>
                                    <p:set>
                                      <p:cBhvr>
                                        <p:cTn id="24" dur="1" fill="hold">
                                          <p:stCondLst>
                                            <p:cond delay="0"/>
                                          </p:stCondLst>
                                        </p:cTn>
                                        <p:tgtEl>
                                          <p:spTgt spid="473"/>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1000"/>
                                  </p:stCondLst>
                                  <p:childTnLst>
                                    <p:set>
                                      <p:cBhvr>
                                        <p:cTn id="27" dur="1" fill="hold">
                                          <p:stCondLst>
                                            <p:cond delay="0"/>
                                          </p:stCondLst>
                                        </p:cTn>
                                        <p:tgtEl>
                                          <p:spTgt spid="474"/>
                                        </p:tgtEl>
                                        <p:attrNameLst>
                                          <p:attrName>style.visibility</p:attrName>
                                        </p:attrNameLst>
                                      </p:cBhvr>
                                      <p:to>
                                        <p:strVal val="visible"/>
                                      </p:to>
                                    </p:set>
                                  </p:childTnLst>
                                </p:cTn>
                              </p:par>
                            </p:childTnLst>
                          </p:cTn>
                        </p:par>
                        <p:par>
                          <p:cTn id="28" fill="hold">
                            <p:stCondLst>
                              <p:cond delay="8"/>
                            </p:stCondLst>
                            <p:childTnLst>
                              <p:par>
                                <p:cTn id="29" presetID="1" presetClass="entr" presetSubtype="0" fill="hold" nodeType="afterEffect">
                                  <p:stCondLst>
                                    <p:cond delay="1000"/>
                                  </p:stCondLst>
                                  <p:childTnLst>
                                    <p:set>
                                      <p:cBhvr>
                                        <p:cTn id="30" dur="1" fill="hold">
                                          <p:stCondLst>
                                            <p:cond delay="0"/>
                                          </p:stCondLst>
                                        </p:cTn>
                                        <p:tgtEl>
                                          <p:spTgt spid="475"/>
                                        </p:tgtEl>
                                        <p:attrNameLst>
                                          <p:attrName>style.visibility</p:attrName>
                                        </p:attrNameLst>
                                      </p:cBhvr>
                                      <p:to>
                                        <p:strVal val="visible"/>
                                      </p:to>
                                    </p:set>
                                  </p:childTnLst>
                                </p:cTn>
                              </p:par>
                            </p:childTnLst>
                          </p:cTn>
                        </p:par>
                        <p:par>
                          <p:cTn id="31" fill="hold">
                            <p:stCondLst>
                              <p:cond delay="9"/>
                            </p:stCondLst>
                            <p:childTnLst>
                              <p:par>
                                <p:cTn id="32" presetID="1" presetClass="entr" presetSubtype="0" fill="hold" nodeType="afterEffect">
                                  <p:stCondLst>
                                    <p:cond delay="1000"/>
                                  </p:stCondLst>
                                  <p:childTnLst>
                                    <p:set>
                                      <p:cBhvr>
                                        <p:cTn id="33" dur="1" fill="hold">
                                          <p:stCondLst>
                                            <p:cond delay="0"/>
                                          </p:stCondLst>
                                        </p:cTn>
                                        <p:tgtEl>
                                          <p:spTgt spid="476"/>
                                        </p:tgtEl>
                                        <p:attrNameLst>
                                          <p:attrName>style.visibility</p:attrName>
                                        </p:attrNameLst>
                                      </p:cBhvr>
                                      <p:to>
                                        <p:strVal val="visible"/>
                                      </p:to>
                                    </p:set>
                                  </p:childTnLst>
                                </p:cTn>
                              </p:par>
                            </p:childTnLst>
                          </p:cTn>
                        </p:par>
                        <p:par>
                          <p:cTn id="34" fill="hold">
                            <p:stCondLst>
                              <p:cond delay="10"/>
                            </p:stCondLst>
                            <p:childTnLst>
                              <p:par>
                                <p:cTn id="35" presetID="1" presetClass="entr" presetSubtype="0" fill="hold" nodeType="afterEffect">
                                  <p:stCondLst>
                                    <p:cond delay="1000"/>
                                  </p:stCondLst>
                                  <p:childTnLst>
                                    <p:set>
                                      <p:cBhvr>
                                        <p:cTn id="36" dur="1" fill="hold">
                                          <p:stCondLst>
                                            <p:cond delay="0"/>
                                          </p:stCondLst>
                                        </p:cTn>
                                        <p:tgtEl>
                                          <p:spTgt spid="477"/>
                                        </p:tgtEl>
                                        <p:attrNameLst>
                                          <p:attrName>style.visibility</p:attrName>
                                        </p:attrNameLst>
                                      </p:cBhvr>
                                      <p:to>
                                        <p:strVal val="visible"/>
                                      </p:to>
                                    </p:set>
                                  </p:childTnLst>
                                </p:cTn>
                              </p:par>
                            </p:childTnLst>
                          </p:cTn>
                        </p:par>
                        <p:par>
                          <p:cTn id="37" fill="hold">
                            <p:stCondLst>
                              <p:cond delay="11"/>
                            </p:stCondLst>
                            <p:childTnLst>
                              <p:par>
                                <p:cTn id="38" presetID="1" presetClass="entr" presetSubtype="0" fill="hold" nodeType="afterEffect">
                                  <p:stCondLst>
                                    <p:cond delay="1000"/>
                                  </p:stCondLst>
                                  <p:childTnLst>
                                    <p:set>
                                      <p:cBhvr>
                                        <p:cTn id="39" dur="1" fill="hold">
                                          <p:stCondLst>
                                            <p:cond delay="0"/>
                                          </p:stCondLst>
                                        </p:cTn>
                                        <p:tgtEl>
                                          <p:spTgt spid="478"/>
                                        </p:tgtEl>
                                        <p:attrNameLst>
                                          <p:attrName>style.visibility</p:attrName>
                                        </p:attrNameLst>
                                      </p:cBhvr>
                                      <p:to>
                                        <p:strVal val="visible"/>
                                      </p:to>
                                    </p:set>
                                  </p:childTnLst>
                                </p:cTn>
                              </p:par>
                            </p:childTnLst>
                          </p:cTn>
                        </p:par>
                        <p:par>
                          <p:cTn id="40" fill="hold">
                            <p:stCondLst>
                              <p:cond delay="12"/>
                            </p:stCondLst>
                            <p:childTnLst>
                              <p:par>
                                <p:cTn id="41" presetID="1" presetClass="entr" presetSubtype="0" fill="hold" nodeType="afterEffect">
                                  <p:stCondLst>
                                    <p:cond delay="1000"/>
                                  </p:stCondLst>
                                  <p:childTnLst>
                                    <p:set>
                                      <p:cBhvr>
                                        <p:cTn id="42" dur="1" fill="hold">
                                          <p:stCondLst>
                                            <p:cond delay="0"/>
                                          </p:stCondLst>
                                        </p:cTn>
                                        <p:tgtEl>
                                          <p:spTgt spid="479"/>
                                        </p:tgtEl>
                                        <p:attrNameLst>
                                          <p:attrName>style.visibility</p:attrName>
                                        </p:attrNameLst>
                                      </p:cBhvr>
                                      <p:to>
                                        <p:strVal val="visible"/>
                                      </p:to>
                                    </p:set>
                                  </p:childTnLst>
                                </p:cTn>
                              </p:par>
                            </p:childTnLst>
                          </p:cTn>
                        </p:par>
                        <p:par>
                          <p:cTn id="43" fill="hold">
                            <p:stCondLst>
                              <p:cond delay="13"/>
                            </p:stCondLst>
                            <p:childTnLst>
                              <p:par>
                                <p:cTn id="44" presetID="1" presetClass="entr" presetSubtype="0" fill="hold" nodeType="afterEffect">
                                  <p:stCondLst>
                                    <p:cond delay="1000"/>
                                  </p:stCondLst>
                                  <p:childTnLst>
                                    <p:set>
                                      <p:cBhvr>
                                        <p:cTn id="45" dur="1" fill="hold">
                                          <p:stCondLst>
                                            <p:cond delay="0"/>
                                          </p:stCondLst>
                                        </p:cTn>
                                        <p:tgtEl>
                                          <p:spTgt spid="480"/>
                                        </p:tgtEl>
                                        <p:attrNameLst>
                                          <p:attrName>style.visibility</p:attrName>
                                        </p:attrNameLst>
                                      </p:cBhvr>
                                      <p:to>
                                        <p:strVal val="visible"/>
                                      </p:to>
                                    </p:set>
                                  </p:childTnLst>
                                </p:cTn>
                              </p:par>
                            </p:childTnLst>
                          </p:cTn>
                        </p:par>
                        <p:par>
                          <p:cTn id="46" fill="hold">
                            <p:stCondLst>
                              <p:cond delay="14"/>
                            </p:stCondLst>
                            <p:childTnLst>
                              <p:par>
                                <p:cTn id="47" presetID="1" presetClass="entr" presetSubtype="0" fill="hold" nodeType="afterEffect">
                                  <p:stCondLst>
                                    <p:cond delay="1000"/>
                                  </p:stCondLst>
                                  <p:childTnLst>
                                    <p:set>
                                      <p:cBhvr>
                                        <p:cTn id="48" dur="1" fill="hold">
                                          <p:stCondLst>
                                            <p:cond delay="0"/>
                                          </p:stCondLst>
                                        </p:cTn>
                                        <p:tgtEl>
                                          <p:spTgt spid="4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62"/>
                                        </p:tgtEl>
                                        <p:attrNameLst>
                                          <p:attrName>style.visibility</p:attrName>
                                        </p:attrNameLst>
                                      </p:cBhvr>
                                      <p:to>
                                        <p:strVal val="visible"/>
                                      </p:to>
                                    </p:set>
                                    <p:animEffect transition="in" filter="fade">
                                      <p:cBhvr>
                                        <p:cTn id="53" dur="500"/>
                                        <p:tgtEl>
                                          <p:spTgt spid="46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83"/>
                                        </p:tgtEl>
                                        <p:attrNameLst>
                                          <p:attrName>style.visibility</p:attrName>
                                        </p:attrNameLst>
                                      </p:cBhvr>
                                      <p:to>
                                        <p:strVal val="visible"/>
                                      </p:to>
                                    </p:set>
                                    <p:animEffect transition="in" filter="fade">
                                      <p:cBhvr>
                                        <p:cTn id="58" dur="5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2"/>
          <p:cNvSpPr/>
          <p:nvPr/>
        </p:nvSpPr>
        <p:spPr>
          <a:xfrm>
            <a:off x="112542" y="99607"/>
            <a:ext cx="11943219" cy="6658786"/>
          </a:xfrm>
          <a:custGeom>
            <a:avLst/>
            <a:gdLst/>
            <a:ahLst/>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4" name="Google Shape;494;p22"/>
          <p:cNvSpPr/>
          <p:nvPr/>
        </p:nvSpPr>
        <p:spPr>
          <a:xfrm rot="5400000">
            <a:off x="8929169" y="3041292"/>
            <a:ext cx="5717294" cy="493723"/>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HOẠT ĐỘNG VẬN DỤNG</a:t>
            </a:r>
            <a:endParaRPr/>
          </a:p>
        </p:txBody>
      </p:sp>
      <p:pic>
        <p:nvPicPr>
          <p:cNvPr id="495" name="Google Shape;495;p22" descr="ENTER1">
            <a:hlinkClick r:id="rId3" action="ppaction://hlinksldjump"/>
          </p:cNvPr>
          <p:cNvPicPr preferRelativeResize="0"/>
          <p:nvPr/>
        </p:nvPicPr>
        <p:blipFill rotWithShape="1">
          <a:blip r:embed="rId4">
            <a:alphaModFix/>
          </a:blip>
          <a:srcRect/>
          <a:stretch/>
        </p:blipFill>
        <p:spPr>
          <a:xfrm>
            <a:off x="10332617" y="6572250"/>
            <a:ext cx="917575" cy="285750"/>
          </a:xfrm>
          <a:prstGeom prst="rect">
            <a:avLst/>
          </a:prstGeom>
          <a:noFill/>
          <a:ln>
            <a:noFill/>
          </a:ln>
        </p:spPr>
      </p:pic>
      <p:sp>
        <p:nvSpPr>
          <p:cNvPr id="496" name="Google Shape;496;p22"/>
          <p:cNvSpPr/>
          <p:nvPr/>
        </p:nvSpPr>
        <p:spPr>
          <a:xfrm>
            <a:off x="412750" y="127000"/>
            <a:ext cx="9245600" cy="6388100"/>
          </a:xfrm>
          <a:prstGeom prst="roundRect">
            <a:avLst>
              <a:gd name="adj" fmla="val 16667"/>
            </a:avLst>
          </a:prstGeom>
          <a:solidFill>
            <a:schemeClr val="lt1"/>
          </a:solidFill>
          <a:ln w="57150" cap="flat" cmpd="thinThick">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a:solidFill>
                <a:schemeClr val="dk1"/>
              </a:solidFill>
              <a:latin typeface="Arial"/>
              <a:ea typeface="Arial"/>
              <a:cs typeface="Arial"/>
              <a:sym typeface="Arial"/>
            </a:endParaRPr>
          </a:p>
        </p:txBody>
      </p:sp>
      <p:grpSp>
        <p:nvGrpSpPr>
          <p:cNvPr id="497" name="Google Shape;497;p22"/>
          <p:cNvGrpSpPr/>
          <p:nvPr/>
        </p:nvGrpSpPr>
        <p:grpSpPr>
          <a:xfrm>
            <a:off x="7759701" y="6019800"/>
            <a:ext cx="1535133" cy="495300"/>
            <a:chOff x="4512" y="3792"/>
            <a:chExt cx="893" cy="312"/>
          </a:xfrm>
        </p:grpSpPr>
        <p:pic>
          <p:nvPicPr>
            <p:cNvPr id="498" name="Google Shape;498;p22" descr="ani32"/>
            <p:cNvPicPr preferRelativeResize="0"/>
            <p:nvPr/>
          </p:nvPicPr>
          <p:blipFill rotWithShape="1">
            <a:blip r:embed="rId5">
              <a:alphaModFix/>
            </a:blip>
            <a:srcRect/>
            <a:stretch/>
          </p:blipFill>
          <p:spPr>
            <a:xfrm flipH="1">
              <a:off x="4512" y="3792"/>
              <a:ext cx="432" cy="312"/>
            </a:xfrm>
            <a:prstGeom prst="rect">
              <a:avLst/>
            </a:prstGeom>
            <a:noFill/>
            <a:ln>
              <a:noFill/>
            </a:ln>
          </p:spPr>
        </p:pic>
        <p:sp>
          <p:nvSpPr>
            <p:cNvPr id="499" name="Google Shape;499;p22">
              <a:hlinkClick r:id="rId3" action="ppaction://hlinksldjump"/>
            </p:cNvPr>
            <p:cNvSpPr txBox="1"/>
            <p:nvPr/>
          </p:nvSpPr>
          <p:spPr>
            <a:xfrm>
              <a:off x="4752" y="3806"/>
              <a:ext cx="653" cy="2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Home</a:t>
              </a:r>
              <a:endParaRPr/>
            </a:p>
          </p:txBody>
        </p:sp>
      </p:grpSp>
      <p:sp>
        <p:nvSpPr>
          <p:cNvPr id="500" name="Google Shape;500;p22"/>
          <p:cNvSpPr/>
          <p:nvPr/>
        </p:nvSpPr>
        <p:spPr>
          <a:xfrm>
            <a:off x="4127500" y="1604963"/>
            <a:ext cx="1816100" cy="439737"/>
          </a:xfrm>
          <a:prstGeom prst="roundRect">
            <a:avLst>
              <a:gd name="adj" fmla="val 16667"/>
            </a:avLst>
          </a:prstGeom>
          <a:gradFill>
            <a:gsLst>
              <a:gs pos="0">
                <a:srgbClr val="FFCC00"/>
              </a:gs>
              <a:gs pos="100000">
                <a:srgbClr val="CC9900"/>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1" name="Google Shape;501;p22"/>
          <p:cNvSpPr/>
          <p:nvPr/>
        </p:nvSpPr>
        <p:spPr>
          <a:xfrm>
            <a:off x="4206875" y="1655763"/>
            <a:ext cx="1665288" cy="341312"/>
          </a:xfrm>
          <a:prstGeom prst="roundRect">
            <a:avLst>
              <a:gd name="adj" fmla="val 16667"/>
            </a:avLst>
          </a:prstGeom>
          <a:gradFill>
            <a:gsLst>
              <a:gs pos="0">
                <a:srgbClr val="FFFF66"/>
              </a:gs>
              <a:gs pos="100000">
                <a:srgbClr val="FFFFCC"/>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2" name="Google Shape;502;p22"/>
          <p:cNvSpPr txBox="1"/>
          <p:nvPr/>
        </p:nvSpPr>
        <p:spPr>
          <a:xfrm>
            <a:off x="3959128" y="1536652"/>
            <a:ext cx="214671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Câu hỏi 3</a:t>
            </a:r>
            <a:endParaRPr/>
          </a:p>
        </p:txBody>
      </p:sp>
      <p:sp>
        <p:nvSpPr>
          <p:cNvPr id="503" name="Google Shape;503;p22"/>
          <p:cNvSpPr/>
          <p:nvPr/>
        </p:nvSpPr>
        <p:spPr>
          <a:xfrm>
            <a:off x="2559050" y="1685925"/>
            <a:ext cx="1403350" cy="219075"/>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sp>
        <p:nvSpPr>
          <p:cNvPr id="504" name="Google Shape;504;p22"/>
          <p:cNvSpPr/>
          <p:nvPr/>
        </p:nvSpPr>
        <p:spPr>
          <a:xfrm>
            <a:off x="6108700" y="1676400"/>
            <a:ext cx="1403350" cy="219075"/>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pic>
        <p:nvPicPr>
          <p:cNvPr id="505" name="Google Shape;505;p22" descr="people008"/>
          <p:cNvPicPr preferRelativeResize="0"/>
          <p:nvPr/>
        </p:nvPicPr>
        <p:blipFill rotWithShape="1">
          <a:blip r:embed="rId6">
            <a:alphaModFix/>
          </a:blip>
          <a:srcRect/>
          <a:stretch/>
        </p:blipFill>
        <p:spPr>
          <a:xfrm>
            <a:off x="908050" y="5283200"/>
            <a:ext cx="1052513" cy="1143000"/>
          </a:xfrm>
          <a:prstGeom prst="rect">
            <a:avLst/>
          </a:prstGeom>
          <a:noFill/>
          <a:ln>
            <a:noFill/>
          </a:ln>
        </p:spPr>
      </p:pic>
      <p:sp>
        <p:nvSpPr>
          <p:cNvPr id="506" name="Google Shape;506;p22"/>
          <p:cNvSpPr txBox="1"/>
          <p:nvPr/>
        </p:nvSpPr>
        <p:spPr>
          <a:xfrm>
            <a:off x="2034381" y="2167970"/>
            <a:ext cx="7259637" cy="2086853"/>
          </a:xfrm>
          <a:prstGeom prst="rect">
            <a:avLst/>
          </a:prstGeom>
          <a:blipFill rotWithShape="1">
            <a:blip r:embed="rId7">
              <a:alphaModFix/>
            </a:blip>
            <a:stretch>
              <a:fillRect l="-2014" b="-789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07" name="Google Shape;507;p22"/>
          <p:cNvSpPr/>
          <p:nvPr/>
        </p:nvSpPr>
        <p:spPr>
          <a:xfrm>
            <a:off x="4190690" y="5418584"/>
            <a:ext cx="2413000" cy="685800"/>
          </a:xfrm>
          <a:prstGeom prst="roundRect">
            <a:avLst>
              <a:gd name="adj" fmla="val 16667"/>
            </a:avLst>
          </a:prstGeom>
          <a:solidFill>
            <a:srgbClr val="FFCC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Arial"/>
                <a:ea typeface="Arial"/>
                <a:cs typeface="Arial"/>
                <a:sym typeface="Arial"/>
              </a:rPr>
              <a:t>Đáp án: </a:t>
            </a:r>
            <a:r>
              <a:rPr lang="en-US" sz="3600" i="1">
                <a:solidFill>
                  <a:srgbClr val="FF0000"/>
                </a:solidFill>
                <a:latin typeface="Arial"/>
                <a:ea typeface="Arial"/>
                <a:cs typeface="Arial"/>
                <a:sym typeface="Arial"/>
              </a:rPr>
              <a:t>C</a:t>
            </a:r>
            <a:endParaRPr sz="1800">
              <a:solidFill>
                <a:srgbClr val="FF0000"/>
              </a:solidFill>
              <a:latin typeface="Arial"/>
              <a:ea typeface="Arial"/>
              <a:cs typeface="Arial"/>
              <a:sym typeface="Arial"/>
            </a:endParaRPr>
          </a:p>
        </p:txBody>
      </p:sp>
      <p:pic>
        <p:nvPicPr>
          <p:cNvPr id="508" name="Google Shape;508;p22" descr="an30"/>
          <p:cNvPicPr preferRelativeResize="0"/>
          <p:nvPr/>
        </p:nvPicPr>
        <p:blipFill rotWithShape="1">
          <a:blip r:embed="rId8">
            <a:alphaModFix/>
          </a:blip>
          <a:srcRect/>
          <a:stretch/>
        </p:blipFill>
        <p:spPr>
          <a:xfrm>
            <a:off x="7594600" y="392113"/>
            <a:ext cx="1382713" cy="1168400"/>
          </a:xfrm>
          <a:prstGeom prst="rect">
            <a:avLst/>
          </a:prstGeom>
          <a:noFill/>
          <a:ln>
            <a:noFill/>
          </a:ln>
        </p:spPr>
      </p:pic>
      <p:pic>
        <p:nvPicPr>
          <p:cNvPr id="509" name="Google Shape;509;p22" descr="33"/>
          <p:cNvPicPr preferRelativeResize="0"/>
          <p:nvPr/>
        </p:nvPicPr>
        <p:blipFill rotWithShape="1">
          <a:blip r:embed="rId9">
            <a:alphaModFix/>
          </a:blip>
          <a:srcRect/>
          <a:stretch/>
        </p:blipFill>
        <p:spPr>
          <a:xfrm>
            <a:off x="371475" y="1447800"/>
            <a:ext cx="9163050" cy="76200"/>
          </a:xfrm>
          <a:prstGeom prst="rect">
            <a:avLst/>
          </a:prstGeom>
          <a:noFill/>
          <a:ln>
            <a:noFill/>
          </a:ln>
        </p:spPr>
      </p:pic>
      <p:sp>
        <p:nvSpPr>
          <p:cNvPr id="510" name="Google Shape;510;p22"/>
          <p:cNvSpPr/>
          <p:nvPr/>
        </p:nvSpPr>
        <p:spPr>
          <a:xfrm>
            <a:off x="1000125" y="4572000"/>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sp>
        <p:nvSpPr>
          <p:cNvPr id="511" name="Google Shape;511;p22"/>
          <p:cNvSpPr/>
          <p:nvPr/>
        </p:nvSpPr>
        <p:spPr>
          <a:xfrm>
            <a:off x="979488" y="3724275"/>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0</a:t>
            </a:r>
            <a:endParaRPr/>
          </a:p>
        </p:txBody>
      </p:sp>
      <p:sp>
        <p:nvSpPr>
          <p:cNvPr id="512" name="Google Shape;512;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a:t>
            </a:r>
            <a:endParaRPr/>
          </a:p>
        </p:txBody>
      </p:sp>
      <p:sp>
        <p:nvSpPr>
          <p:cNvPr id="513" name="Google Shape;513;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2</a:t>
            </a:r>
            <a:endParaRPr/>
          </a:p>
        </p:txBody>
      </p:sp>
      <p:sp>
        <p:nvSpPr>
          <p:cNvPr id="514" name="Google Shape;514;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3</a:t>
            </a:r>
            <a:endParaRPr/>
          </a:p>
        </p:txBody>
      </p:sp>
      <p:sp>
        <p:nvSpPr>
          <p:cNvPr id="515" name="Google Shape;515;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4</a:t>
            </a:r>
            <a:endParaRPr/>
          </a:p>
        </p:txBody>
      </p:sp>
      <p:sp>
        <p:nvSpPr>
          <p:cNvPr id="516" name="Google Shape;516;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5</a:t>
            </a:r>
            <a:endParaRPr/>
          </a:p>
        </p:txBody>
      </p:sp>
      <p:sp>
        <p:nvSpPr>
          <p:cNvPr id="517" name="Google Shape;517;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6</a:t>
            </a:r>
            <a:endParaRPr/>
          </a:p>
        </p:txBody>
      </p:sp>
      <p:sp>
        <p:nvSpPr>
          <p:cNvPr id="518" name="Google Shape;518;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7</a:t>
            </a:r>
            <a:endParaRPr/>
          </a:p>
        </p:txBody>
      </p:sp>
      <p:sp>
        <p:nvSpPr>
          <p:cNvPr id="519" name="Google Shape;519;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8</a:t>
            </a:r>
            <a:endParaRPr/>
          </a:p>
        </p:txBody>
      </p:sp>
      <p:sp>
        <p:nvSpPr>
          <p:cNvPr id="520" name="Google Shape;520;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9</a:t>
            </a:r>
            <a:endParaRPr/>
          </a:p>
        </p:txBody>
      </p:sp>
      <p:sp>
        <p:nvSpPr>
          <p:cNvPr id="521" name="Google Shape;521;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10</a:t>
            </a:r>
            <a:endParaRPr/>
          </a:p>
        </p:txBody>
      </p:sp>
      <p:sp>
        <p:nvSpPr>
          <p:cNvPr id="522" name="Google Shape;522;p22"/>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11</a:t>
            </a:r>
            <a:endParaRPr/>
          </a:p>
        </p:txBody>
      </p:sp>
      <p:sp>
        <p:nvSpPr>
          <p:cNvPr id="523" name="Google Shape;523;p22"/>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12</a:t>
            </a:r>
            <a:endParaRPr/>
          </a:p>
        </p:txBody>
      </p:sp>
      <p:sp>
        <p:nvSpPr>
          <p:cNvPr id="524" name="Google Shape;524;p22"/>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13</a:t>
            </a:r>
            <a:endParaRPr/>
          </a:p>
        </p:txBody>
      </p:sp>
      <p:sp>
        <p:nvSpPr>
          <p:cNvPr id="525" name="Google Shape;525;p22"/>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14</a:t>
            </a:r>
            <a:endParaRPr/>
          </a:p>
        </p:txBody>
      </p:sp>
      <p:sp>
        <p:nvSpPr>
          <p:cNvPr id="526" name="Google Shape;526;p22"/>
          <p:cNvSpPr/>
          <p:nvPr/>
        </p:nvSpPr>
        <p:spPr>
          <a:xfrm>
            <a:off x="990600" y="3733800"/>
            <a:ext cx="825500" cy="693738"/>
          </a:xfrm>
          <a:prstGeom prst="ellipse">
            <a:avLst/>
          </a:prstGeom>
          <a:solidFill>
            <a:srgbClr val="CC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15</a:t>
            </a:r>
            <a:endParaRPr/>
          </a:p>
        </p:txBody>
      </p:sp>
      <p:sp>
        <p:nvSpPr>
          <p:cNvPr id="527" name="Google Shape;527;p22"/>
          <p:cNvSpPr/>
          <p:nvPr/>
        </p:nvSpPr>
        <p:spPr>
          <a:xfrm>
            <a:off x="1000125" y="4581525"/>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pic>
        <p:nvPicPr>
          <p:cNvPr id="528" name="Google Shape;528;p22"/>
          <p:cNvPicPr preferRelativeResize="0"/>
          <p:nvPr/>
        </p:nvPicPr>
        <p:blipFill rotWithShape="1">
          <a:blip r:embed="rId10">
            <a:alphaModFix/>
          </a:blip>
          <a:srcRect/>
          <a:stretch/>
        </p:blipFill>
        <p:spPr>
          <a:xfrm>
            <a:off x="3933825" y="6229350"/>
            <a:ext cx="304800" cy="304800"/>
          </a:xfrm>
          <a:prstGeom prst="rect">
            <a:avLst/>
          </a:prstGeom>
          <a:noFill/>
          <a:ln>
            <a:noFill/>
          </a:ln>
        </p:spPr>
      </p:pic>
      <p:sp>
        <p:nvSpPr>
          <p:cNvPr id="529" name="Google Shape;529;p22"/>
          <p:cNvSpPr txBox="1"/>
          <p:nvPr/>
        </p:nvSpPr>
        <p:spPr>
          <a:xfrm>
            <a:off x="5715000" y="6172200"/>
            <a:ext cx="8255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Out</a:t>
            </a:r>
            <a:endParaRPr/>
          </a:p>
        </p:txBody>
      </p:sp>
      <p:sp>
        <p:nvSpPr>
          <p:cNvPr id="530" name="Google Shape;530;p22"/>
          <p:cNvSpPr txBox="1"/>
          <p:nvPr/>
        </p:nvSpPr>
        <p:spPr>
          <a:xfrm>
            <a:off x="7016750" y="6262687"/>
            <a:ext cx="9080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SOS</a:t>
            </a:r>
            <a:endParaRPr/>
          </a:p>
        </p:txBody>
      </p:sp>
      <p:sp>
        <p:nvSpPr>
          <p:cNvPr id="531" name="Google Shape;531;p22"/>
          <p:cNvSpPr/>
          <p:nvPr/>
        </p:nvSpPr>
        <p:spPr>
          <a:xfrm>
            <a:off x="2641600" y="571500"/>
            <a:ext cx="4891088" cy="547688"/>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a:rPr>
              <a:t>Rung Chuông Vàng</a:t>
            </a:r>
          </a:p>
        </p:txBody>
      </p:sp>
      <p:sp>
        <p:nvSpPr>
          <p:cNvPr id="532" name="Google Shape;532;p22"/>
          <p:cNvSpPr txBox="1"/>
          <p:nvPr/>
        </p:nvSpPr>
        <p:spPr>
          <a:xfrm>
            <a:off x="2013371" y="6170890"/>
            <a:ext cx="23939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Căn bậc hai</a:t>
            </a:r>
            <a:endParaRPr sz="1800" b="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1000"/>
                                  </p:stCondLst>
                                  <p:childTnLst>
                                    <p:set>
                                      <p:cBhvr>
                                        <p:cTn id="9" dur="1" fill="hold">
                                          <p:stCondLst>
                                            <p:cond delay="0"/>
                                          </p:stCondLst>
                                        </p:cTn>
                                        <p:tgtEl>
                                          <p:spTgt spid="513"/>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1000"/>
                                  </p:stCondLst>
                                  <p:childTnLst>
                                    <p:set>
                                      <p:cBhvr>
                                        <p:cTn id="12" dur="1" fill="hold">
                                          <p:stCondLst>
                                            <p:cond delay="0"/>
                                          </p:stCondLst>
                                        </p:cTn>
                                        <p:tgtEl>
                                          <p:spTgt spid="514"/>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1000"/>
                                  </p:stCondLst>
                                  <p:childTnLst>
                                    <p:set>
                                      <p:cBhvr>
                                        <p:cTn id="15" dur="1" fill="hold">
                                          <p:stCondLst>
                                            <p:cond delay="0"/>
                                          </p:stCondLst>
                                        </p:cTn>
                                        <p:tgtEl>
                                          <p:spTgt spid="515"/>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1000"/>
                                  </p:stCondLst>
                                  <p:childTnLst>
                                    <p:set>
                                      <p:cBhvr>
                                        <p:cTn id="18" dur="1" fill="hold">
                                          <p:stCondLst>
                                            <p:cond delay="0"/>
                                          </p:stCondLst>
                                        </p:cTn>
                                        <p:tgtEl>
                                          <p:spTgt spid="516"/>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1000"/>
                                  </p:stCondLst>
                                  <p:childTnLst>
                                    <p:set>
                                      <p:cBhvr>
                                        <p:cTn id="21" dur="1" fill="hold">
                                          <p:stCondLst>
                                            <p:cond delay="0"/>
                                          </p:stCondLst>
                                        </p:cTn>
                                        <p:tgtEl>
                                          <p:spTgt spid="517"/>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1000"/>
                                  </p:stCondLst>
                                  <p:childTnLst>
                                    <p:set>
                                      <p:cBhvr>
                                        <p:cTn id="24" dur="1" fill="hold">
                                          <p:stCondLst>
                                            <p:cond delay="0"/>
                                          </p:stCondLst>
                                        </p:cTn>
                                        <p:tgtEl>
                                          <p:spTgt spid="518"/>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1000"/>
                                  </p:stCondLst>
                                  <p:childTnLst>
                                    <p:set>
                                      <p:cBhvr>
                                        <p:cTn id="27" dur="1" fill="hold">
                                          <p:stCondLst>
                                            <p:cond delay="0"/>
                                          </p:stCondLst>
                                        </p:cTn>
                                        <p:tgtEl>
                                          <p:spTgt spid="519"/>
                                        </p:tgtEl>
                                        <p:attrNameLst>
                                          <p:attrName>style.visibility</p:attrName>
                                        </p:attrNameLst>
                                      </p:cBhvr>
                                      <p:to>
                                        <p:strVal val="visible"/>
                                      </p:to>
                                    </p:set>
                                  </p:childTnLst>
                                </p:cTn>
                              </p:par>
                            </p:childTnLst>
                          </p:cTn>
                        </p:par>
                        <p:par>
                          <p:cTn id="28" fill="hold">
                            <p:stCondLst>
                              <p:cond delay="8"/>
                            </p:stCondLst>
                            <p:childTnLst>
                              <p:par>
                                <p:cTn id="29" presetID="1" presetClass="entr" presetSubtype="0" fill="hold" nodeType="afterEffect">
                                  <p:stCondLst>
                                    <p:cond delay="1000"/>
                                  </p:stCondLst>
                                  <p:childTnLst>
                                    <p:set>
                                      <p:cBhvr>
                                        <p:cTn id="30" dur="1" fill="hold">
                                          <p:stCondLst>
                                            <p:cond delay="0"/>
                                          </p:stCondLst>
                                        </p:cTn>
                                        <p:tgtEl>
                                          <p:spTgt spid="520"/>
                                        </p:tgtEl>
                                        <p:attrNameLst>
                                          <p:attrName>style.visibility</p:attrName>
                                        </p:attrNameLst>
                                      </p:cBhvr>
                                      <p:to>
                                        <p:strVal val="visible"/>
                                      </p:to>
                                    </p:set>
                                  </p:childTnLst>
                                </p:cTn>
                              </p:par>
                            </p:childTnLst>
                          </p:cTn>
                        </p:par>
                        <p:par>
                          <p:cTn id="31" fill="hold">
                            <p:stCondLst>
                              <p:cond delay="9"/>
                            </p:stCondLst>
                            <p:childTnLst>
                              <p:par>
                                <p:cTn id="32" presetID="1" presetClass="entr" presetSubtype="0" fill="hold" nodeType="afterEffect">
                                  <p:stCondLst>
                                    <p:cond delay="1000"/>
                                  </p:stCondLst>
                                  <p:childTnLst>
                                    <p:set>
                                      <p:cBhvr>
                                        <p:cTn id="33" dur="1" fill="hold">
                                          <p:stCondLst>
                                            <p:cond delay="0"/>
                                          </p:stCondLst>
                                        </p:cTn>
                                        <p:tgtEl>
                                          <p:spTgt spid="521"/>
                                        </p:tgtEl>
                                        <p:attrNameLst>
                                          <p:attrName>style.visibility</p:attrName>
                                        </p:attrNameLst>
                                      </p:cBhvr>
                                      <p:to>
                                        <p:strVal val="visible"/>
                                      </p:to>
                                    </p:set>
                                  </p:childTnLst>
                                </p:cTn>
                              </p:par>
                            </p:childTnLst>
                          </p:cTn>
                        </p:par>
                        <p:par>
                          <p:cTn id="34" fill="hold">
                            <p:stCondLst>
                              <p:cond delay="10"/>
                            </p:stCondLst>
                            <p:childTnLst>
                              <p:par>
                                <p:cTn id="35" presetID="1" presetClass="entr" presetSubtype="0" fill="hold" nodeType="afterEffect">
                                  <p:stCondLst>
                                    <p:cond delay="1000"/>
                                  </p:stCondLst>
                                  <p:childTnLst>
                                    <p:set>
                                      <p:cBhvr>
                                        <p:cTn id="36" dur="1" fill="hold">
                                          <p:stCondLst>
                                            <p:cond delay="0"/>
                                          </p:stCondLst>
                                        </p:cTn>
                                        <p:tgtEl>
                                          <p:spTgt spid="522"/>
                                        </p:tgtEl>
                                        <p:attrNameLst>
                                          <p:attrName>style.visibility</p:attrName>
                                        </p:attrNameLst>
                                      </p:cBhvr>
                                      <p:to>
                                        <p:strVal val="visible"/>
                                      </p:to>
                                    </p:set>
                                  </p:childTnLst>
                                </p:cTn>
                              </p:par>
                            </p:childTnLst>
                          </p:cTn>
                        </p:par>
                        <p:par>
                          <p:cTn id="37" fill="hold">
                            <p:stCondLst>
                              <p:cond delay="11"/>
                            </p:stCondLst>
                            <p:childTnLst>
                              <p:par>
                                <p:cTn id="38" presetID="1" presetClass="entr" presetSubtype="0" fill="hold" nodeType="afterEffect">
                                  <p:stCondLst>
                                    <p:cond delay="1000"/>
                                  </p:stCondLst>
                                  <p:childTnLst>
                                    <p:set>
                                      <p:cBhvr>
                                        <p:cTn id="39" dur="1" fill="hold">
                                          <p:stCondLst>
                                            <p:cond delay="0"/>
                                          </p:stCondLst>
                                        </p:cTn>
                                        <p:tgtEl>
                                          <p:spTgt spid="523"/>
                                        </p:tgtEl>
                                        <p:attrNameLst>
                                          <p:attrName>style.visibility</p:attrName>
                                        </p:attrNameLst>
                                      </p:cBhvr>
                                      <p:to>
                                        <p:strVal val="visible"/>
                                      </p:to>
                                    </p:set>
                                  </p:childTnLst>
                                </p:cTn>
                              </p:par>
                            </p:childTnLst>
                          </p:cTn>
                        </p:par>
                        <p:par>
                          <p:cTn id="40" fill="hold">
                            <p:stCondLst>
                              <p:cond delay="12"/>
                            </p:stCondLst>
                            <p:childTnLst>
                              <p:par>
                                <p:cTn id="41" presetID="1" presetClass="entr" presetSubtype="0" fill="hold" nodeType="afterEffect">
                                  <p:stCondLst>
                                    <p:cond delay="1000"/>
                                  </p:stCondLst>
                                  <p:childTnLst>
                                    <p:set>
                                      <p:cBhvr>
                                        <p:cTn id="42" dur="1" fill="hold">
                                          <p:stCondLst>
                                            <p:cond delay="0"/>
                                          </p:stCondLst>
                                        </p:cTn>
                                        <p:tgtEl>
                                          <p:spTgt spid="524"/>
                                        </p:tgtEl>
                                        <p:attrNameLst>
                                          <p:attrName>style.visibility</p:attrName>
                                        </p:attrNameLst>
                                      </p:cBhvr>
                                      <p:to>
                                        <p:strVal val="visible"/>
                                      </p:to>
                                    </p:set>
                                  </p:childTnLst>
                                </p:cTn>
                              </p:par>
                            </p:childTnLst>
                          </p:cTn>
                        </p:par>
                        <p:par>
                          <p:cTn id="43" fill="hold">
                            <p:stCondLst>
                              <p:cond delay="13"/>
                            </p:stCondLst>
                            <p:childTnLst>
                              <p:par>
                                <p:cTn id="44" presetID="1" presetClass="entr" presetSubtype="0" fill="hold" nodeType="afterEffect">
                                  <p:stCondLst>
                                    <p:cond delay="1000"/>
                                  </p:stCondLst>
                                  <p:childTnLst>
                                    <p:set>
                                      <p:cBhvr>
                                        <p:cTn id="45" dur="1" fill="hold">
                                          <p:stCondLst>
                                            <p:cond delay="0"/>
                                          </p:stCondLst>
                                        </p:cTn>
                                        <p:tgtEl>
                                          <p:spTgt spid="525"/>
                                        </p:tgtEl>
                                        <p:attrNameLst>
                                          <p:attrName>style.visibility</p:attrName>
                                        </p:attrNameLst>
                                      </p:cBhvr>
                                      <p:to>
                                        <p:strVal val="visible"/>
                                      </p:to>
                                    </p:set>
                                  </p:childTnLst>
                                </p:cTn>
                              </p:par>
                            </p:childTnLst>
                          </p:cTn>
                        </p:par>
                        <p:par>
                          <p:cTn id="46" fill="hold">
                            <p:stCondLst>
                              <p:cond delay="14"/>
                            </p:stCondLst>
                            <p:childTnLst>
                              <p:par>
                                <p:cTn id="47" presetID="1" presetClass="entr" presetSubtype="0" fill="hold" nodeType="afterEffect">
                                  <p:stCondLst>
                                    <p:cond delay="1000"/>
                                  </p:stCondLst>
                                  <p:childTnLst>
                                    <p:set>
                                      <p:cBhvr>
                                        <p:cTn id="48" dur="1" fill="hold">
                                          <p:stCondLst>
                                            <p:cond delay="0"/>
                                          </p:stCondLst>
                                        </p:cTn>
                                        <p:tgtEl>
                                          <p:spTgt spid="5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07"/>
                                        </p:tgtEl>
                                        <p:attrNameLst>
                                          <p:attrName>style.visibility</p:attrName>
                                        </p:attrNameLst>
                                      </p:cBhvr>
                                      <p:to>
                                        <p:strVal val="visible"/>
                                      </p:to>
                                    </p:set>
                                    <p:animEffect transition="in" filter="fade">
                                      <p:cBhvr>
                                        <p:cTn id="53" dur="500"/>
                                        <p:tgtEl>
                                          <p:spTgt spid="50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28"/>
                                        </p:tgtEl>
                                        <p:attrNameLst>
                                          <p:attrName>style.visibility</p:attrName>
                                        </p:attrNameLst>
                                      </p:cBhvr>
                                      <p:to>
                                        <p:strVal val="visible"/>
                                      </p:to>
                                    </p:set>
                                    <p:animEffect transition="in" filter="fade">
                                      <p:cBhvr>
                                        <p:cTn id="58" dur="5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3"/>
          <p:cNvSpPr/>
          <p:nvPr/>
        </p:nvSpPr>
        <p:spPr>
          <a:xfrm>
            <a:off x="112542" y="99607"/>
            <a:ext cx="11943219" cy="6658786"/>
          </a:xfrm>
          <a:custGeom>
            <a:avLst/>
            <a:gdLst/>
            <a:ahLst/>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9" name="Google Shape;539;p23"/>
          <p:cNvSpPr/>
          <p:nvPr/>
        </p:nvSpPr>
        <p:spPr>
          <a:xfrm rot="5400000">
            <a:off x="8929169" y="3041292"/>
            <a:ext cx="5717294" cy="493723"/>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HOẠT ĐỘNG VẬN DỤNG</a:t>
            </a:r>
            <a:endParaRPr/>
          </a:p>
        </p:txBody>
      </p:sp>
      <p:pic>
        <p:nvPicPr>
          <p:cNvPr id="540" name="Google Shape;540;p23" descr="ENTER1">
            <a:hlinkClick r:id="rId3" action="ppaction://hlinksldjump"/>
          </p:cNvPr>
          <p:cNvPicPr preferRelativeResize="0"/>
          <p:nvPr/>
        </p:nvPicPr>
        <p:blipFill rotWithShape="1">
          <a:blip r:embed="rId4">
            <a:alphaModFix/>
          </a:blip>
          <a:srcRect/>
          <a:stretch/>
        </p:blipFill>
        <p:spPr>
          <a:xfrm>
            <a:off x="10332617" y="6572250"/>
            <a:ext cx="917575" cy="285750"/>
          </a:xfrm>
          <a:prstGeom prst="rect">
            <a:avLst/>
          </a:prstGeom>
          <a:noFill/>
          <a:ln>
            <a:noFill/>
          </a:ln>
        </p:spPr>
      </p:pic>
      <p:sp>
        <p:nvSpPr>
          <p:cNvPr id="541" name="Google Shape;541;p23"/>
          <p:cNvSpPr/>
          <p:nvPr/>
        </p:nvSpPr>
        <p:spPr>
          <a:xfrm>
            <a:off x="412749" y="127000"/>
            <a:ext cx="9919867" cy="6388100"/>
          </a:xfrm>
          <a:prstGeom prst="roundRect">
            <a:avLst>
              <a:gd name="adj" fmla="val 16667"/>
            </a:avLst>
          </a:prstGeom>
          <a:solidFill>
            <a:schemeClr val="lt1"/>
          </a:solidFill>
          <a:ln w="57150" cap="flat" cmpd="thinThick">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a:solidFill>
                <a:schemeClr val="dk1"/>
              </a:solidFill>
              <a:latin typeface="Arial"/>
              <a:ea typeface="Arial"/>
              <a:cs typeface="Arial"/>
              <a:sym typeface="Arial"/>
            </a:endParaRPr>
          </a:p>
        </p:txBody>
      </p:sp>
      <p:grpSp>
        <p:nvGrpSpPr>
          <p:cNvPr id="542" name="Google Shape;542;p23"/>
          <p:cNvGrpSpPr/>
          <p:nvPr/>
        </p:nvGrpSpPr>
        <p:grpSpPr>
          <a:xfrm>
            <a:off x="7567976" y="5872320"/>
            <a:ext cx="1534318" cy="873125"/>
            <a:chOff x="4512" y="3792"/>
            <a:chExt cx="736" cy="550"/>
          </a:xfrm>
        </p:grpSpPr>
        <p:pic>
          <p:nvPicPr>
            <p:cNvPr id="543" name="Google Shape;543;p23" descr="ani32"/>
            <p:cNvPicPr preferRelativeResize="0"/>
            <p:nvPr/>
          </p:nvPicPr>
          <p:blipFill rotWithShape="1">
            <a:blip r:embed="rId5">
              <a:alphaModFix/>
            </a:blip>
            <a:srcRect/>
            <a:stretch/>
          </p:blipFill>
          <p:spPr>
            <a:xfrm flipH="1">
              <a:off x="4512" y="3792"/>
              <a:ext cx="432" cy="312"/>
            </a:xfrm>
            <a:prstGeom prst="rect">
              <a:avLst/>
            </a:prstGeom>
            <a:noFill/>
            <a:ln>
              <a:noFill/>
            </a:ln>
          </p:spPr>
        </p:pic>
        <p:sp>
          <p:nvSpPr>
            <p:cNvPr id="544" name="Google Shape;544;p23">
              <a:hlinkClick r:id="rId3" action="ppaction://hlinksldjump"/>
            </p:cNvPr>
            <p:cNvSpPr txBox="1"/>
            <p:nvPr/>
          </p:nvSpPr>
          <p:spPr>
            <a:xfrm>
              <a:off x="4752" y="3896"/>
              <a:ext cx="496" cy="4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Home</a:t>
              </a:r>
              <a:endParaRPr/>
            </a:p>
          </p:txBody>
        </p:sp>
      </p:grpSp>
      <p:sp>
        <p:nvSpPr>
          <p:cNvPr id="545" name="Google Shape;545;p23"/>
          <p:cNvSpPr/>
          <p:nvPr/>
        </p:nvSpPr>
        <p:spPr>
          <a:xfrm>
            <a:off x="4127500" y="1604963"/>
            <a:ext cx="1816100" cy="439737"/>
          </a:xfrm>
          <a:prstGeom prst="roundRect">
            <a:avLst>
              <a:gd name="adj" fmla="val 16667"/>
            </a:avLst>
          </a:prstGeom>
          <a:gradFill>
            <a:gsLst>
              <a:gs pos="0">
                <a:srgbClr val="FFCC00"/>
              </a:gs>
              <a:gs pos="100000">
                <a:srgbClr val="CC9900"/>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6" name="Google Shape;546;p23"/>
          <p:cNvSpPr/>
          <p:nvPr/>
        </p:nvSpPr>
        <p:spPr>
          <a:xfrm>
            <a:off x="4206875" y="1655763"/>
            <a:ext cx="1665288" cy="341312"/>
          </a:xfrm>
          <a:prstGeom prst="roundRect">
            <a:avLst>
              <a:gd name="adj" fmla="val 16667"/>
            </a:avLst>
          </a:prstGeom>
          <a:gradFill>
            <a:gsLst>
              <a:gs pos="0">
                <a:srgbClr val="FFFF66"/>
              </a:gs>
              <a:gs pos="100000">
                <a:srgbClr val="FFFFCC"/>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7" name="Google Shape;547;p23"/>
          <p:cNvSpPr txBox="1"/>
          <p:nvPr/>
        </p:nvSpPr>
        <p:spPr>
          <a:xfrm>
            <a:off x="4165600" y="1639888"/>
            <a:ext cx="17478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Câu hỏi 4</a:t>
            </a:r>
            <a:endParaRPr/>
          </a:p>
        </p:txBody>
      </p:sp>
      <p:sp>
        <p:nvSpPr>
          <p:cNvPr id="548" name="Google Shape;548;p23"/>
          <p:cNvSpPr/>
          <p:nvPr/>
        </p:nvSpPr>
        <p:spPr>
          <a:xfrm>
            <a:off x="2559050" y="1685925"/>
            <a:ext cx="1403350" cy="311150"/>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sp>
        <p:nvSpPr>
          <p:cNvPr id="549" name="Google Shape;549;p23"/>
          <p:cNvSpPr/>
          <p:nvPr/>
        </p:nvSpPr>
        <p:spPr>
          <a:xfrm>
            <a:off x="6108700" y="1676400"/>
            <a:ext cx="1403350" cy="320675"/>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pic>
        <p:nvPicPr>
          <p:cNvPr id="550" name="Google Shape;550;p23" descr="people008"/>
          <p:cNvPicPr preferRelativeResize="0"/>
          <p:nvPr/>
        </p:nvPicPr>
        <p:blipFill rotWithShape="1">
          <a:blip r:embed="rId6">
            <a:alphaModFix/>
          </a:blip>
          <a:srcRect/>
          <a:stretch/>
        </p:blipFill>
        <p:spPr>
          <a:xfrm>
            <a:off x="908050" y="5283200"/>
            <a:ext cx="1052513" cy="1143000"/>
          </a:xfrm>
          <a:prstGeom prst="rect">
            <a:avLst/>
          </a:prstGeom>
          <a:noFill/>
          <a:ln>
            <a:noFill/>
          </a:ln>
        </p:spPr>
      </p:pic>
      <p:sp>
        <p:nvSpPr>
          <p:cNvPr id="551" name="Google Shape;551;p23"/>
          <p:cNvSpPr txBox="1"/>
          <p:nvPr/>
        </p:nvSpPr>
        <p:spPr>
          <a:xfrm>
            <a:off x="2034381" y="2167970"/>
            <a:ext cx="7259637" cy="3839641"/>
          </a:xfrm>
          <a:prstGeom prst="rect">
            <a:avLst/>
          </a:prstGeom>
          <a:blipFill rotWithShape="1">
            <a:blip r:embed="rId7">
              <a:alphaModFix/>
            </a:blip>
            <a:stretch>
              <a:fillRect l="-2014" r="-192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52" name="Google Shape;552;p23"/>
          <p:cNvSpPr/>
          <p:nvPr/>
        </p:nvSpPr>
        <p:spPr>
          <a:xfrm>
            <a:off x="4190690" y="5418584"/>
            <a:ext cx="2413000" cy="685800"/>
          </a:xfrm>
          <a:prstGeom prst="roundRect">
            <a:avLst>
              <a:gd name="adj" fmla="val 16667"/>
            </a:avLst>
          </a:prstGeom>
          <a:solidFill>
            <a:srgbClr val="FFCC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accent2"/>
                </a:solidFill>
                <a:latin typeface="Arial"/>
                <a:ea typeface="Arial"/>
                <a:cs typeface="Arial"/>
                <a:sym typeface="Arial"/>
              </a:rPr>
              <a:t>Đáp án: </a:t>
            </a:r>
            <a:r>
              <a:rPr lang="en-US" sz="3600" i="1">
                <a:solidFill>
                  <a:srgbClr val="FF0000"/>
                </a:solidFill>
                <a:latin typeface="Arial"/>
                <a:ea typeface="Arial"/>
                <a:cs typeface="Arial"/>
                <a:sym typeface="Arial"/>
              </a:rPr>
              <a:t>B</a:t>
            </a:r>
            <a:endParaRPr sz="1800">
              <a:solidFill>
                <a:srgbClr val="FF0000"/>
              </a:solidFill>
              <a:latin typeface="Arial"/>
              <a:ea typeface="Arial"/>
              <a:cs typeface="Arial"/>
              <a:sym typeface="Arial"/>
            </a:endParaRPr>
          </a:p>
        </p:txBody>
      </p:sp>
      <p:pic>
        <p:nvPicPr>
          <p:cNvPr id="553" name="Google Shape;553;p23" descr="an30"/>
          <p:cNvPicPr preferRelativeResize="0"/>
          <p:nvPr/>
        </p:nvPicPr>
        <p:blipFill rotWithShape="1">
          <a:blip r:embed="rId8">
            <a:alphaModFix/>
          </a:blip>
          <a:srcRect/>
          <a:stretch/>
        </p:blipFill>
        <p:spPr>
          <a:xfrm>
            <a:off x="7594600" y="392113"/>
            <a:ext cx="1382713" cy="1168400"/>
          </a:xfrm>
          <a:prstGeom prst="rect">
            <a:avLst/>
          </a:prstGeom>
          <a:noFill/>
          <a:ln>
            <a:noFill/>
          </a:ln>
        </p:spPr>
      </p:pic>
      <p:pic>
        <p:nvPicPr>
          <p:cNvPr id="554" name="Google Shape;554;p23" descr="33"/>
          <p:cNvPicPr preferRelativeResize="0"/>
          <p:nvPr/>
        </p:nvPicPr>
        <p:blipFill rotWithShape="1">
          <a:blip r:embed="rId9">
            <a:alphaModFix/>
          </a:blip>
          <a:srcRect/>
          <a:stretch/>
        </p:blipFill>
        <p:spPr>
          <a:xfrm>
            <a:off x="371475" y="1447800"/>
            <a:ext cx="9163050" cy="76200"/>
          </a:xfrm>
          <a:prstGeom prst="rect">
            <a:avLst/>
          </a:prstGeom>
          <a:noFill/>
          <a:ln>
            <a:noFill/>
          </a:ln>
        </p:spPr>
      </p:pic>
      <p:sp>
        <p:nvSpPr>
          <p:cNvPr id="555" name="Google Shape;555;p23"/>
          <p:cNvSpPr/>
          <p:nvPr/>
        </p:nvSpPr>
        <p:spPr>
          <a:xfrm>
            <a:off x="1000125" y="4572000"/>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sp>
        <p:nvSpPr>
          <p:cNvPr id="556" name="Google Shape;556;p23"/>
          <p:cNvSpPr/>
          <p:nvPr/>
        </p:nvSpPr>
        <p:spPr>
          <a:xfrm>
            <a:off x="979488" y="3724275"/>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0</a:t>
            </a:r>
            <a:endParaRPr/>
          </a:p>
        </p:txBody>
      </p:sp>
      <p:sp>
        <p:nvSpPr>
          <p:cNvPr id="557" name="Google Shape;557;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a:t>
            </a:r>
            <a:endParaRPr/>
          </a:p>
        </p:txBody>
      </p:sp>
      <p:sp>
        <p:nvSpPr>
          <p:cNvPr id="558" name="Google Shape;558;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2</a:t>
            </a:r>
            <a:endParaRPr/>
          </a:p>
        </p:txBody>
      </p:sp>
      <p:sp>
        <p:nvSpPr>
          <p:cNvPr id="559" name="Google Shape;559;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3</a:t>
            </a:r>
            <a:endParaRPr/>
          </a:p>
        </p:txBody>
      </p:sp>
      <p:sp>
        <p:nvSpPr>
          <p:cNvPr id="560" name="Google Shape;560;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4</a:t>
            </a:r>
            <a:endParaRPr/>
          </a:p>
        </p:txBody>
      </p:sp>
      <p:sp>
        <p:nvSpPr>
          <p:cNvPr id="561" name="Google Shape;561;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5</a:t>
            </a:r>
            <a:endParaRPr/>
          </a:p>
        </p:txBody>
      </p:sp>
      <p:sp>
        <p:nvSpPr>
          <p:cNvPr id="562" name="Google Shape;562;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6</a:t>
            </a:r>
            <a:endParaRPr/>
          </a:p>
        </p:txBody>
      </p:sp>
      <p:sp>
        <p:nvSpPr>
          <p:cNvPr id="563" name="Google Shape;563;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7</a:t>
            </a:r>
            <a:endParaRPr/>
          </a:p>
        </p:txBody>
      </p:sp>
      <p:sp>
        <p:nvSpPr>
          <p:cNvPr id="564" name="Google Shape;564;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8</a:t>
            </a:r>
            <a:endParaRPr/>
          </a:p>
        </p:txBody>
      </p:sp>
      <p:sp>
        <p:nvSpPr>
          <p:cNvPr id="565" name="Google Shape;565;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9</a:t>
            </a:r>
            <a:endParaRPr/>
          </a:p>
        </p:txBody>
      </p:sp>
      <p:sp>
        <p:nvSpPr>
          <p:cNvPr id="566" name="Google Shape;566;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10</a:t>
            </a:r>
            <a:endParaRPr/>
          </a:p>
        </p:txBody>
      </p:sp>
      <p:sp>
        <p:nvSpPr>
          <p:cNvPr id="567" name="Google Shape;567;p23"/>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11</a:t>
            </a:r>
            <a:endParaRPr/>
          </a:p>
        </p:txBody>
      </p:sp>
      <p:sp>
        <p:nvSpPr>
          <p:cNvPr id="568" name="Google Shape;568;p23"/>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12</a:t>
            </a:r>
            <a:endParaRPr/>
          </a:p>
        </p:txBody>
      </p:sp>
      <p:sp>
        <p:nvSpPr>
          <p:cNvPr id="569" name="Google Shape;569;p23"/>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13</a:t>
            </a:r>
            <a:endParaRPr/>
          </a:p>
        </p:txBody>
      </p:sp>
      <p:sp>
        <p:nvSpPr>
          <p:cNvPr id="570" name="Google Shape;570;p23"/>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14</a:t>
            </a:r>
            <a:endParaRPr/>
          </a:p>
        </p:txBody>
      </p:sp>
      <p:sp>
        <p:nvSpPr>
          <p:cNvPr id="571" name="Google Shape;571;p23"/>
          <p:cNvSpPr/>
          <p:nvPr/>
        </p:nvSpPr>
        <p:spPr>
          <a:xfrm>
            <a:off x="990600" y="3733800"/>
            <a:ext cx="825500" cy="693738"/>
          </a:xfrm>
          <a:prstGeom prst="ellipse">
            <a:avLst/>
          </a:prstGeom>
          <a:solidFill>
            <a:srgbClr val="CC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15</a:t>
            </a:r>
            <a:endParaRPr/>
          </a:p>
        </p:txBody>
      </p:sp>
      <p:sp>
        <p:nvSpPr>
          <p:cNvPr id="572" name="Google Shape;572;p23"/>
          <p:cNvSpPr/>
          <p:nvPr/>
        </p:nvSpPr>
        <p:spPr>
          <a:xfrm>
            <a:off x="1000125" y="4581525"/>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pic>
        <p:nvPicPr>
          <p:cNvPr id="573" name="Google Shape;573;p23"/>
          <p:cNvPicPr preferRelativeResize="0"/>
          <p:nvPr/>
        </p:nvPicPr>
        <p:blipFill rotWithShape="1">
          <a:blip r:embed="rId10">
            <a:alphaModFix/>
          </a:blip>
          <a:srcRect/>
          <a:stretch/>
        </p:blipFill>
        <p:spPr>
          <a:xfrm>
            <a:off x="3933825" y="6229350"/>
            <a:ext cx="304800" cy="304800"/>
          </a:xfrm>
          <a:prstGeom prst="rect">
            <a:avLst/>
          </a:prstGeom>
          <a:noFill/>
          <a:ln>
            <a:noFill/>
          </a:ln>
        </p:spPr>
      </p:pic>
      <p:sp>
        <p:nvSpPr>
          <p:cNvPr id="574" name="Google Shape;574;p23"/>
          <p:cNvSpPr txBox="1"/>
          <p:nvPr/>
        </p:nvSpPr>
        <p:spPr>
          <a:xfrm>
            <a:off x="5715000" y="6172200"/>
            <a:ext cx="8255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Out</a:t>
            </a:r>
            <a:endParaRPr/>
          </a:p>
        </p:txBody>
      </p:sp>
      <p:sp>
        <p:nvSpPr>
          <p:cNvPr id="575" name="Google Shape;575;p23"/>
          <p:cNvSpPr txBox="1"/>
          <p:nvPr/>
        </p:nvSpPr>
        <p:spPr>
          <a:xfrm>
            <a:off x="7016750" y="6262687"/>
            <a:ext cx="9080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SOS</a:t>
            </a:r>
            <a:endParaRPr/>
          </a:p>
        </p:txBody>
      </p:sp>
      <p:sp>
        <p:nvSpPr>
          <p:cNvPr id="576" name="Google Shape;576;p23"/>
          <p:cNvSpPr/>
          <p:nvPr/>
        </p:nvSpPr>
        <p:spPr>
          <a:xfrm>
            <a:off x="2641600" y="571500"/>
            <a:ext cx="4891088" cy="547688"/>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a:rPr>
              <a:t>Rung Chuông Vàng</a:t>
            </a:r>
          </a:p>
        </p:txBody>
      </p:sp>
      <p:sp>
        <p:nvSpPr>
          <p:cNvPr id="577" name="Google Shape;577;p23"/>
          <p:cNvSpPr txBox="1"/>
          <p:nvPr/>
        </p:nvSpPr>
        <p:spPr>
          <a:xfrm>
            <a:off x="2013371" y="6170890"/>
            <a:ext cx="23939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Căn bậc hai</a:t>
            </a:r>
            <a:endParaRPr sz="1800" b="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1000"/>
                                  </p:stCondLst>
                                  <p:childTnLst>
                                    <p:set>
                                      <p:cBhvr>
                                        <p:cTn id="9" dur="1" fill="hold">
                                          <p:stCondLst>
                                            <p:cond delay="0"/>
                                          </p:stCondLst>
                                        </p:cTn>
                                        <p:tgtEl>
                                          <p:spTgt spid="558"/>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1000"/>
                                  </p:stCondLst>
                                  <p:childTnLst>
                                    <p:set>
                                      <p:cBhvr>
                                        <p:cTn id="12" dur="1" fill="hold">
                                          <p:stCondLst>
                                            <p:cond delay="0"/>
                                          </p:stCondLst>
                                        </p:cTn>
                                        <p:tgtEl>
                                          <p:spTgt spid="559"/>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1000"/>
                                  </p:stCondLst>
                                  <p:childTnLst>
                                    <p:set>
                                      <p:cBhvr>
                                        <p:cTn id="15" dur="1" fill="hold">
                                          <p:stCondLst>
                                            <p:cond delay="0"/>
                                          </p:stCondLst>
                                        </p:cTn>
                                        <p:tgtEl>
                                          <p:spTgt spid="560"/>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1000"/>
                                  </p:stCondLst>
                                  <p:childTnLst>
                                    <p:set>
                                      <p:cBhvr>
                                        <p:cTn id="18" dur="1" fill="hold">
                                          <p:stCondLst>
                                            <p:cond delay="0"/>
                                          </p:stCondLst>
                                        </p:cTn>
                                        <p:tgtEl>
                                          <p:spTgt spid="561"/>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1000"/>
                                  </p:stCondLst>
                                  <p:childTnLst>
                                    <p:set>
                                      <p:cBhvr>
                                        <p:cTn id="21" dur="1" fill="hold">
                                          <p:stCondLst>
                                            <p:cond delay="0"/>
                                          </p:stCondLst>
                                        </p:cTn>
                                        <p:tgtEl>
                                          <p:spTgt spid="562"/>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1000"/>
                                  </p:stCondLst>
                                  <p:childTnLst>
                                    <p:set>
                                      <p:cBhvr>
                                        <p:cTn id="24" dur="1" fill="hold">
                                          <p:stCondLst>
                                            <p:cond delay="0"/>
                                          </p:stCondLst>
                                        </p:cTn>
                                        <p:tgtEl>
                                          <p:spTgt spid="563"/>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1000"/>
                                  </p:stCondLst>
                                  <p:childTnLst>
                                    <p:set>
                                      <p:cBhvr>
                                        <p:cTn id="27" dur="1" fill="hold">
                                          <p:stCondLst>
                                            <p:cond delay="0"/>
                                          </p:stCondLst>
                                        </p:cTn>
                                        <p:tgtEl>
                                          <p:spTgt spid="564"/>
                                        </p:tgtEl>
                                        <p:attrNameLst>
                                          <p:attrName>style.visibility</p:attrName>
                                        </p:attrNameLst>
                                      </p:cBhvr>
                                      <p:to>
                                        <p:strVal val="visible"/>
                                      </p:to>
                                    </p:set>
                                  </p:childTnLst>
                                </p:cTn>
                              </p:par>
                            </p:childTnLst>
                          </p:cTn>
                        </p:par>
                        <p:par>
                          <p:cTn id="28" fill="hold">
                            <p:stCondLst>
                              <p:cond delay="8"/>
                            </p:stCondLst>
                            <p:childTnLst>
                              <p:par>
                                <p:cTn id="29" presetID="1" presetClass="entr" presetSubtype="0" fill="hold" nodeType="afterEffect">
                                  <p:stCondLst>
                                    <p:cond delay="1000"/>
                                  </p:stCondLst>
                                  <p:childTnLst>
                                    <p:set>
                                      <p:cBhvr>
                                        <p:cTn id="30" dur="1" fill="hold">
                                          <p:stCondLst>
                                            <p:cond delay="0"/>
                                          </p:stCondLst>
                                        </p:cTn>
                                        <p:tgtEl>
                                          <p:spTgt spid="565"/>
                                        </p:tgtEl>
                                        <p:attrNameLst>
                                          <p:attrName>style.visibility</p:attrName>
                                        </p:attrNameLst>
                                      </p:cBhvr>
                                      <p:to>
                                        <p:strVal val="visible"/>
                                      </p:to>
                                    </p:set>
                                  </p:childTnLst>
                                </p:cTn>
                              </p:par>
                            </p:childTnLst>
                          </p:cTn>
                        </p:par>
                        <p:par>
                          <p:cTn id="31" fill="hold">
                            <p:stCondLst>
                              <p:cond delay="9"/>
                            </p:stCondLst>
                            <p:childTnLst>
                              <p:par>
                                <p:cTn id="32" presetID="1" presetClass="entr" presetSubtype="0" fill="hold" nodeType="afterEffect">
                                  <p:stCondLst>
                                    <p:cond delay="1000"/>
                                  </p:stCondLst>
                                  <p:childTnLst>
                                    <p:set>
                                      <p:cBhvr>
                                        <p:cTn id="33" dur="1" fill="hold">
                                          <p:stCondLst>
                                            <p:cond delay="0"/>
                                          </p:stCondLst>
                                        </p:cTn>
                                        <p:tgtEl>
                                          <p:spTgt spid="566"/>
                                        </p:tgtEl>
                                        <p:attrNameLst>
                                          <p:attrName>style.visibility</p:attrName>
                                        </p:attrNameLst>
                                      </p:cBhvr>
                                      <p:to>
                                        <p:strVal val="visible"/>
                                      </p:to>
                                    </p:set>
                                  </p:childTnLst>
                                </p:cTn>
                              </p:par>
                            </p:childTnLst>
                          </p:cTn>
                        </p:par>
                        <p:par>
                          <p:cTn id="34" fill="hold">
                            <p:stCondLst>
                              <p:cond delay="10"/>
                            </p:stCondLst>
                            <p:childTnLst>
                              <p:par>
                                <p:cTn id="35" presetID="1" presetClass="entr" presetSubtype="0" fill="hold" nodeType="afterEffect">
                                  <p:stCondLst>
                                    <p:cond delay="1000"/>
                                  </p:stCondLst>
                                  <p:childTnLst>
                                    <p:set>
                                      <p:cBhvr>
                                        <p:cTn id="36" dur="1" fill="hold">
                                          <p:stCondLst>
                                            <p:cond delay="0"/>
                                          </p:stCondLst>
                                        </p:cTn>
                                        <p:tgtEl>
                                          <p:spTgt spid="567"/>
                                        </p:tgtEl>
                                        <p:attrNameLst>
                                          <p:attrName>style.visibility</p:attrName>
                                        </p:attrNameLst>
                                      </p:cBhvr>
                                      <p:to>
                                        <p:strVal val="visible"/>
                                      </p:to>
                                    </p:set>
                                  </p:childTnLst>
                                </p:cTn>
                              </p:par>
                            </p:childTnLst>
                          </p:cTn>
                        </p:par>
                        <p:par>
                          <p:cTn id="37" fill="hold">
                            <p:stCondLst>
                              <p:cond delay="11"/>
                            </p:stCondLst>
                            <p:childTnLst>
                              <p:par>
                                <p:cTn id="38" presetID="1" presetClass="entr" presetSubtype="0" fill="hold" nodeType="afterEffect">
                                  <p:stCondLst>
                                    <p:cond delay="1000"/>
                                  </p:stCondLst>
                                  <p:childTnLst>
                                    <p:set>
                                      <p:cBhvr>
                                        <p:cTn id="39" dur="1" fill="hold">
                                          <p:stCondLst>
                                            <p:cond delay="0"/>
                                          </p:stCondLst>
                                        </p:cTn>
                                        <p:tgtEl>
                                          <p:spTgt spid="568"/>
                                        </p:tgtEl>
                                        <p:attrNameLst>
                                          <p:attrName>style.visibility</p:attrName>
                                        </p:attrNameLst>
                                      </p:cBhvr>
                                      <p:to>
                                        <p:strVal val="visible"/>
                                      </p:to>
                                    </p:set>
                                  </p:childTnLst>
                                </p:cTn>
                              </p:par>
                            </p:childTnLst>
                          </p:cTn>
                        </p:par>
                        <p:par>
                          <p:cTn id="40" fill="hold">
                            <p:stCondLst>
                              <p:cond delay="12"/>
                            </p:stCondLst>
                            <p:childTnLst>
                              <p:par>
                                <p:cTn id="41" presetID="1" presetClass="entr" presetSubtype="0" fill="hold" nodeType="afterEffect">
                                  <p:stCondLst>
                                    <p:cond delay="1000"/>
                                  </p:stCondLst>
                                  <p:childTnLst>
                                    <p:set>
                                      <p:cBhvr>
                                        <p:cTn id="42" dur="1" fill="hold">
                                          <p:stCondLst>
                                            <p:cond delay="0"/>
                                          </p:stCondLst>
                                        </p:cTn>
                                        <p:tgtEl>
                                          <p:spTgt spid="569"/>
                                        </p:tgtEl>
                                        <p:attrNameLst>
                                          <p:attrName>style.visibility</p:attrName>
                                        </p:attrNameLst>
                                      </p:cBhvr>
                                      <p:to>
                                        <p:strVal val="visible"/>
                                      </p:to>
                                    </p:set>
                                  </p:childTnLst>
                                </p:cTn>
                              </p:par>
                            </p:childTnLst>
                          </p:cTn>
                        </p:par>
                        <p:par>
                          <p:cTn id="43" fill="hold">
                            <p:stCondLst>
                              <p:cond delay="13"/>
                            </p:stCondLst>
                            <p:childTnLst>
                              <p:par>
                                <p:cTn id="44" presetID="1" presetClass="entr" presetSubtype="0" fill="hold" nodeType="afterEffect">
                                  <p:stCondLst>
                                    <p:cond delay="1000"/>
                                  </p:stCondLst>
                                  <p:childTnLst>
                                    <p:set>
                                      <p:cBhvr>
                                        <p:cTn id="45" dur="1" fill="hold">
                                          <p:stCondLst>
                                            <p:cond delay="0"/>
                                          </p:stCondLst>
                                        </p:cTn>
                                        <p:tgtEl>
                                          <p:spTgt spid="570"/>
                                        </p:tgtEl>
                                        <p:attrNameLst>
                                          <p:attrName>style.visibility</p:attrName>
                                        </p:attrNameLst>
                                      </p:cBhvr>
                                      <p:to>
                                        <p:strVal val="visible"/>
                                      </p:to>
                                    </p:set>
                                  </p:childTnLst>
                                </p:cTn>
                              </p:par>
                            </p:childTnLst>
                          </p:cTn>
                        </p:par>
                        <p:par>
                          <p:cTn id="46" fill="hold">
                            <p:stCondLst>
                              <p:cond delay="14"/>
                            </p:stCondLst>
                            <p:childTnLst>
                              <p:par>
                                <p:cTn id="47" presetID="1" presetClass="entr" presetSubtype="0" fill="hold" nodeType="afterEffect">
                                  <p:stCondLst>
                                    <p:cond delay="1000"/>
                                  </p:stCondLst>
                                  <p:childTnLst>
                                    <p:set>
                                      <p:cBhvr>
                                        <p:cTn id="48" dur="1" fill="hold">
                                          <p:stCondLst>
                                            <p:cond delay="0"/>
                                          </p:stCondLst>
                                        </p:cTn>
                                        <p:tgtEl>
                                          <p:spTgt spid="5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52"/>
                                        </p:tgtEl>
                                        <p:attrNameLst>
                                          <p:attrName>style.visibility</p:attrName>
                                        </p:attrNameLst>
                                      </p:cBhvr>
                                      <p:to>
                                        <p:strVal val="visible"/>
                                      </p:to>
                                    </p:set>
                                    <p:animEffect transition="in" filter="fade">
                                      <p:cBhvr>
                                        <p:cTn id="53" dur="500"/>
                                        <p:tgtEl>
                                          <p:spTgt spid="5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73"/>
                                        </p:tgtEl>
                                        <p:attrNameLst>
                                          <p:attrName>style.visibility</p:attrName>
                                        </p:attrNameLst>
                                      </p:cBhvr>
                                      <p:to>
                                        <p:strVal val="visible"/>
                                      </p:to>
                                    </p:set>
                                    <p:animEffect transition="in" filter="fade">
                                      <p:cBhvr>
                                        <p:cTn id="58" dur="50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4"/>
          <p:cNvSpPr/>
          <p:nvPr/>
        </p:nvSpPr>
        <p:spPr>
          <a:xfrm>
            <a:off x="112542" y="99607"/>
            <a:ext cx="11943219" cy="6658786"/>
          </a:xfrm>
          <a:custGeom>
            <a:avLst/>
            <a:gdLst/>
            <a:ahLst/>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4" name="Google Shape;584;p24"/>
          <p:cNvSpPr/>
          <p:nvPr/>
        </p:nvSpPr>
        <p:spPr>
          <a:xfrm rot="5400000">
            <a:off x="8929169" y="3041292"/>
            <a:ext cx="5717294" cy="493723"/>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HOẠT ĐỘNG VẬN DỤNG</a:t>
            </a:r>
            <a:endParaRPr/>
          </a:p>
        </p:txBody>
      </p:sp>
      <p:pic>
        <p:nvPicPr>
          <p:cNvPr id="585" name="Google Shape;585;p24" descr="ENTER1">
            <a:hlinkClick r:id="rId3" action="ppaction://hlinksldjump"/>
          </p:cNvPr>
          <p:cNvPicPr preferRelativeResize="0"/>
          <p:nvPr/>
        </p:nvPicPr>
        <p:blipFill rotWithShape="1">
          <a:blip r:embed="rId4">
            <a:alphaModFix/>
          </a:blip>
          <a:srcRect/>
          <a:stretch/>
        </p:blipFill>
        <p:spPr>
          <a:xfrm>
            <a:off x="10332617" y="6572250"/>
            <a:ext cx="917575" cy="285750"/>
          </a:xfrm>
          <a:prstGeom prst="rect">
            <a:avLst/>
          </a:prstGeom>
          <a:noFill/>
          <a:ln>
            <a:noFill/>
          </a:ln>
        </p:spPr>
      </p:pic>
      <p:sp>
        <p:nvSpPr>
          <p:cNvPr id="586" name="Google Shape;586;p24"/>
          <p:cNvSpPr/>
          <p:nvPr/>
        </p:nvSpPr>
        <p:spPr>
          <a:xfrm>
            <a:off x="412750" y="127000"/>
            <a:ext cx="9245600" cy="6388100"/>
          </a:xfrm>
          <a:prstGeom prst="roundRect">
            <a:avLst>
              <a:gd name="adj" fmla="val 16667"/>
            </a:avLst>
          </a:prstGeom>
          <a:solidFill>
            <a:schemeClr val="lt1"/>
          </a:solidFill>
          <a:ln w="57150" cap="flat" cmpd="thinThick">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a:solidFill>
                <a:schemeClr val="dk1"/>
              </a:solidFill>
              <a:latin typeface="Arial"/>
              <a:ea typeface="Arial"/>
              <a:cs typeface="Arial"/>
              <a:sym typeface="Arial"/>
            </a:endParaRPr>
          </a:p>
        </p:txBody>
      </p:sp>
      <p:grpSp>
        <p:nvGrpSpPr>
          <p:cNvPr id="587" name="Google Shape;587;p24"/>
          <p:cNvGrpSpPr/>
          <p:nvPr/>
        </p:nvGrpSpPr>
        <p:grpSpPr>
          <a:xfrm>
            <a:off x="7759699" y="5887068"/>
            <a:ext cx="1605526" cy="873125"/>
            <a:chOff x="4512" y="3792"/>
            <a:chExt cx="736" cy="550"/>
          </a:xfrm>
        </p:grpSpPr>
        <p:pic>
          <p:nvPicPr>
            <p:cNvPr id="588" name="Google Shape;588;p24" descr="ani32"/>
            <p:cNvPicPr preferRelativeResize="0"/>
            <p:nvPr/>
          </p:nvPicPr>
          <p:blipFill rotWithShape="1">
            <a:blip r:embed="rId5">
              <a:alphaModFix/>
            </a:blip>
            <a:srcRect/>
            <a:stretch/>
          </p:blipFill>
          <p:spPr>
            <a:xfrm flipH="1">
              <a:off x="4512" y="3792"/>
              <a:ext cx="432" cy="312"/>
            </a:xfrm>
            <a:prstGeom prst="rect">
              <a:avLst/>
            </a:prstGeom>
            <a:noFill/>
            <a:ln>
              <a:noFill/>
            </a:ln>
          </p:spPr>
        </p:pic>
        <p:sp>
          <p:nvSpPr>
            <p:cNvPr id="589" name="Google Shape;589;p24">
              <a:hlinkClick r:id="rId3" action="ppaction://hlinksldjump"/>
            </p:cNvPr>
            <p:cNvSpPr txBox="1"/>
            <p:nvPr/>
          </p:nvSpPr>
          <p:spPr>
            <a:xfrm>
              <a:off x="4752" y="3896"/>
              <a:ext cx="496" cy="4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Home</a:t>
              </a:r>
              <a:endParaRPr/>
            </a:p>
          </p:txBody>
        </p:sp>
      </p:grpSp>
      <p:sp>
        <p:nvSpPr>
          <p:cNvPr id="590" name="Google Shape;590;p24"/>
          <p:cNvSpPr/>
          <p:nvPr/>
        </p:nvSpPr>
        <p:spPr>
          <a:xfrm>
            <a:off x="4127500" y="1604963"/>
            <a:ext cx="1816100" cy="439737"/>
          </a:xfrm>
          <a:prstGeom prst="roundRect">
            <a:avLst>
              <a:gd name="adj" fmla="val 16667"/>
            </a:avLst>
          </a:prstGeom>
          <a:gradFill>
            <a:gsLst>
              <a:gs pos="0">
                <a:srgbClr val="FFCC00"/>
              </a:gs>
              <a:gs pos="100000">
                <a:srgbClr val="CC9900"/>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1" name="Google Shape;591;p24"/>
          <p:cNvSpPr/>
          <p:nvPr/>
        </p:nvSpPr>
        <p:spPr>
          <a:xfrm>
            <a:off x="4206875" y="1655763"/>
            <a:ext cx="1665288" cy="341312"/>
          </a:xfrm>
          <a:prstGeom prst="roundRect">
            <a:avLst>
              <a:gd name="adj" fmla="val 16667"/>
            </a:avLst>
          </a:prstGeom>
          <a:gradFill>
            <a:gsLst>
              <a:gs pos="0">
                <a:srgbClr val="FFFF66"/>
              </a:gs>
              <a:gs pos="100000">
                <a:srgbClr val="FFFFCC"/>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2" name="Google Shape;592;p24"/>
          <p:cNvSpPr txBox="1"/>
          <p:nvPr/>
        </p:nvSpPr>
        <p:spPr>
          <a:xfrm>
            <a:off x="4150852" y="1580896"/>
            <a:ext cx="17478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Câu hỏi 5</a:t>
            </a:r>
            <a:endParaRPr/>
          </a:p>
        </p:txBody>
      </p:sp>
      <p:sp>
        <p:nvSpPr>
          <p:cNvPr id="593" name="Google Shape;593;p24"/>
          <p:cNvSpPr/>
          <p:nvPr/>
        </p:nvSpPr>
        <p:spPr>
          <a:xfrm>
            <a:off x="2559050" y="1671177"/>
            <a:ext cx="1403350" cy="311150"/>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sp>
        <p:nvSpPr>
          <p:cNvPr id="594" name="Google Shape;594;p24"/>
          <p:cNvSpPr/>
          <p:nvPr/>
        </p:nvSpPr>
        <p:spPr>
          <a:xfrm>
            <a:off x="6108700" y="1676400"/>
            <a:ext cx="1403350" cy="320675"/>
          </a:xfrm>
          <a:prstGeom prst="rect">
            <a:avLst/>
          </a:prstGeom>
        </p:spPr>
        <p:txBody>
          <a:bodyPr>
            <a:prstTxWarp prst="textPlain">
              <a:avLst/>
            </a:prstTxWarp>
          </a:bodyPr>
          <a:lstStyle/>
          <a:p>
            <a:pPr lvl="0" algn="ctr"/>
            <a:r>
              <a:rPr b="0" i="0">
                <a:ln>
                  <a:noFill/>
                </a:ln>
                <a:solidFill>
                  <a:srgbClr val="336699"/>
                </a:solidFill>
                <a:latin typeface="Arial"/>
              </a:rPr>
              <a:t>Toán học</a:t>
            </a:r>
          </a:p>
        </p:txBody>
      </p:sp>
      <p:pic>
        <p:nvPicPr>
          <p:cNvPr id="595" name="Google Shape;595;p24" descr="people008"/>
          <p:cNvPicPr preferRelativeResize="0"/>
          <p:nvPr/>
        </p:nvPicPr>
        <p:blipFill rotWithShape="1">
          <a:blip r:embed="rId6">
            <a:alphaModFix/>
          </a:blip>
          <a:srcRect/>
          <a:stretch/>
        </p:blipFill>
        <p:spPr>
          <a:xfrm>
            <a:off x="908050" y="5283200"/>
            <a:ext cx="1052513" cy="1143000"/>
          </a:xfrm>
          <a:prstGeom prst="rect">
            <a:avLst/>
          </a:prstGeom>
          <a:noFill/>
          <a:ln>
            <a:noFill/>
          </a:ln>
        </p:spPr>
      </p:pic>
      <p:sp>
        <p:nvSpPr>
          <p:cNvPr id="596" name="Google Shape;596;p24"/>
          <p:cNvSpPr txBox="1"/>
          <p:nvPr/>
        </p:nvSpPr>
        <p:spPr>
          <a:xfrm>
            <a:off x="2034381" y="2167970"/>
            <a:ext cx="7259637" cy="3535904"/>
          </a:xfrm>
          <a:prstGeom prst="rect">
            <a:avLst/>
          </a:prstGeom>
          <a:blipFill rotWithShape="1">
            <a:blip r:embed="rId7">
              <a:alphaModFix/>
            </a:blip>
            <a:stretch>
              <a:fillRect l="-2014" r="-1929" b="-43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97" name="Google Shape;597;p24"/>
          <p:cNvSpPr/>
          <p:nvPr/>
        </p:nvSpPr>
        <p:spPr>
          <a:xfrm>
            <a:off x="4190690" y="5418584"/>
            <a:ext cx="2413000" cy="685800"/>
          </a:xfrm>
          <a:prstGeom prst="roundRect">
            <a:avLst>
              <a:gd name="adj" fmla="val 16667"/>
            </a:avLst>
          </a:prstGeom>
          <a:solidFill>
            <a:srgbClr val="FFCC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2"/>
                </a:solidFill>
                <a:latin typeface="Arial"/>
                <a:ea typeface="Arial"/>
                <a:cs typeface="Arial"/>
                <a:sym typeface="Arial"/>
              </a:rPr>
              <a:t>Đáp án: </a:t>
            </a:r>
            <a:r>
              <a:rPr lang="en-US" sz="3600" i="1">
                <a:solidFill>
                  <a:srgbClr val="FF0000"/>
                </a:solidFill>
                <a:latin typeface="Arial"/>
                <a:ea typeface="Arial"/>
                <a:cs typeface="Arial"/>
                <a:sym typeface="Arial"/>
              </a:rPr>
              <a:t>C</a:t>
            </a:r>
            <a:endParaRPr sz="1800">
              <a:solidFill>
                <a:srgbClr val="FF0000"/>
              </a:solidFill>
              <a:latin typeface="Arial"/>
              <a:ea typeface="Arial"/>
              <a:cs typeface="Arial"/>
              <a:sym typeface="Arial"/>
            </a:endParaRPr>
          </a:p>
        </p:txBody>
      </p:sp>
      <p:pic>
        <p:nvPicPr>
          <p:cNvPr id="598" name="Google Shape;598;p24" descr="an30"/>
          <p:cNvPicPr preferRelativeResize="0"/>
          <p:nvPr/>
        </p:nvPicPr>
        <p:blipFill rotWithShape="1">
          <a:blip r:embed="rId8">
            <a:alphaModFix/>
          </a:blip>
          <a:srcRect/>
          <a:stretch/>
        </p:blipFill>
        <p:spPr>
          <a:xfrm>
            <a:off x="7594600" y="392113"/>
            <a:ext cx="1382713" cy="1168400"/>
          </a:xfrm>
          <a:prstGeom prst="rect">
            <a:avLst/>
          </a:prstGeom>
          <a:noFill/>
          <a:ln>
            <a:noFill/>
          </a:ln>
        </p:spPr>
      </p:pic>
      <p:pic>
        <p:nvPicPr>
          <p:cNvPr id="599" name="Google Shape;599;p24" descr="33"/>
          <p:cNvPicPr preferRelativeResize="0"/>
          <p:nvPr/>
        </p:nvPicPr>
        <p:blipFill rotWithShape="1">
          <a:blip r:embed="rId9">
            <a:alphaModFix/>
          </a:blip>
          <a:srcRect/>
          <a:stretch/>
        </p:blipFill>
        <p:spPr>
          <a:xfrm>
            <a:off x="371475" y="1447800"/>
            <a:ext cx="9163050" cy="76200"/>
          </a:xfrm>
          <a:prstGeom prst="rect">
            <a:avLst/>
          </a:prstGeom>
          <a:noFill/>
          <a:ln>
            <a:noFill/>
          </a:ln>
        </p:spPr>
      </p:pic>
      <p:sp>
        <p:nvSpPr>
          <p:cNvPr id="600" name="Google Shape;600;p24"/>
          <p:cNvSpPr/>
          <p:nvPr/>
        </p:nvSpPr>
        <p:spPr>
          <a:xfrm>
            <a:off x="1000125" y="4572000"/>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sp>
        <p:nvSpPr>
          <p:cNvPr id="601" name="Google Shape;601;p24"/>
          <p:cNvSpPr/>
          <p:nvPr/>
        </p:nvSpPr>
        <p:spPr>
          <a:xfrm>
            <a:off x="979488" y="3724275"/>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0</a:t>
            </a:r>
            <a:endParaRPr/>
          </a:p>
        </p:txBody>
      </p:sp>
      <p:sp>
        <p:nvSpPr>
          <p:cNvPr id="602" name="Google Shape;602;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a:t>
            </a:r>
            <a:endParaRPr/>
          </a:p>
        </p:txBody>
      </p:sp>
      <p:sp>
        <p:nvSpPr>
          <p:cNvPr id="603" name="Google Shape;603;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2</a:t>
            </a:r>
            <a:endParaRPr/>
          </a:p>
        </p:txBody>
      </p:sp>
      <p:sp>
        <p:nvSpPr>
          <p:cNvPr id="604" name="Google Shape;604;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3</a:t>
            </a:r>
            <a:endParaRPr/>
          </a:p>
        </p:txBody>
      </p:sp>
      <p:sp>
        <p:nvSpPr>
          <p:cNvPr id="605" name="Google Shape;605;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4</a:t>
            </a:r>
            <a:endParaRPr/>
          </a:p>
        </p:txBody>
      </p:sp>
      <p:sp>
        <p:nvSpPr>
          <p:cNvPr id="606" name="Google Shape;606;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5</a:t>
            </a:r>
            <a:endParaRPr/>
          </a:p>
        </p:txBody>
      </p:sp>
      <p:sp>
        <p:nvSpPr>
          <p:cNvPr id="607" name="Google Shape;607;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6</a:t>
            </a:r>
            <a:endParaRPr/>
          </a:p>
        </p:txBody>
      </p:sp>
      <p:sp>
        <p:nvSpPr>
          <p:cNvPr id="608" name="Google Shape;608;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7</a:t>
            </a:r>
            <a:endParaRPr/>
          </a:p>
        </p:txBody>
      </p:sp>
      <p:sp>
        <p:nvSpPr>
          <p:cNvPr id="609" name="Google Shape;609;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8</a:t>
            </a:r>
            <a:endParaRPr/>
          </a:p>
        </p:txBody>
      </p:sp>
      <p:sp>
        <p:nvSpPr>
          <p:cNvPr id="610" name="Google Shape;610;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9</a:t>
            </a:r>
            <a:endParaRPr/>
          </a:p>
        </p:txBody>
      </p:sp>
      <p:sp>
        <p:nvSpPr>
          <p:cNvPr id="611" name="Google Shape;611;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10</a:t>
            </a:r>
            <a:endParaRPr/>
          </a:p>
        </p:txBody>
      </p:sp>
      <p:sp>
        <p:nvSpPr>
          <p:cNvPr id="612" name="Google Shape;612;p24"/>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11</a:t>
            </a:r>
            <a:endParaRPr/>
          </a:p>
        </p:txBody>
      </p:sp>
      <p:sp>
        <p:nvSpPr>
          <p:cNvPr id="613" name="Google Shape;613;p24"/>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12</a:t>
            </a:r>
            <a:endParaRPr/>
          </a:p>
        </p:txBody>
      </p:sp>
      <p:sp>
        <p:nvSpPr>
          <p:cNvPr id="614" name="Google Shape;614;p24"/>
          <p:cNvSpPr/>
          <p:nvPr/>
        </p:nvSpPr>
        <p:spPr>
          <a:xfrm>
            <a:off x="990600" y="3735388"/>
            <a:ext cx="825500" cy="693737"/>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13</a:t>
            </a:r>
            <a:endParaRPr/>
          </a:p>
        </p:txBody>
      </p:sp>
      <p:sp>
        <p:nvSpPr>
          <p:cNvPr id="615" name="Google Shape;615;p24"/>
          <p:cNvSpPr/>
          <p:nvPr/>
        </p:nvSpPr>
        <p:spPr>
          <a:xfrm>
            <a:off x="990600" y="3733800"/>
            <a:ext cx="825500" cy="693738"/>
          </a:xfrm>
          <a:prstGeom prst="ellipse">
            <a:avLst/>
          </a:prstGeom>
          <a:gradFill>
            <a:gsLst>
              <a:gs pos="0">
                <a:srgbClr val="FF9900"/>
              </a:gs>
              <a:gs pos="100000">
                <a:srgbClr val="B36B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14</a:t>
            </a:r>
            <a:endParaRPr/>
          </a:p>
        </p:txBody>
      </p:sp>
      <p:sp>
        <p:nvSpPr>
          <p:cNvPr id="616" name="Google Shape;616;p24"/>
          <p:cNvSpPr/>
          <p:nvPr/>
        </p:nvSpPr>
        <p:spPr>
          <a:xfrm>
            <a:off x="990600" y="3733800"/>
            <a:ext cx="825500" cy="693738"/>
          </a:xfrm>
          <a:prstGeom prst="ellipse">
            <a:avLst/>
          </a:prstGeom>
          <a:solidFill>
            <a:srgbClr val="CC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66FFFF"/>
                </a:solidFill>
                <a:latin typeface="Arial"/>
                <a:ea typeface="Arial"/>
                <a:cs typeface="Arial"/>
                <a:sym typeface="Arial"/>
              </a:rPr>
              <a:t>15</a:t>
            </a:r>
            <a:endParaRPr/>
          </a:p>
        </p:txBody>
      </p:sp>
      <p:sp>
        <p:nvSpPr>
          <p:cNvPr id="617" name="Google Shape;617;p24"/>
          <p:cNvSpPr/>
          <p:nvPr/>
        </p:nvSpPr>
        <p:spPr>
          <a:xfrm>
            <a:off x="1000125" y="4581525"/>
            <a:ext cx="825500" cy="3048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a:solidFill>
                  <a:schemeClr val="dk1"/>
                </a:solidFill>
                <a:latin typeface="Arial"/>
                <a:ea typeface="Arial"/>
                <a:cs typeface="Arial"/>
                <a:sym typeface="Arial"/>
              </a:rPr>
              <a:t>Start</a:t>
            </a:r>
            <a:endParaRPr/>
          </a:p>
        </p:txBody>
      </p:sp>
      <p:pic>
        <p:nvPicPr>
          <p:cNvPr id="618" name="Google Shape;618;p24"/>
          <p:cNvPicPr preferRelativeResize="0"/>
          <p:nvPr/>
        </p:nvPicPr>
        <p:blipFill rotWithShape="1">
          <a:blip r:embed="rId10">
            <a:alphaModFix/>
          </a:blip>
          <a:srcRect/>
          <a:stretch/>
        </p:blipFill>
        <p:spPr>
          <a:xfrm>
            <a:off x="3933825" y="6229350"/>
            <a:ext cx="304800" cy="304800"/>
          </a:xfrm>
          <a:prstGeom prst="rect">
            <a:avLst/>
          </a:prstGeom>
          <a:noFill/>
          <a:ln>
            <a:noFill/>
          </a:ln>
        </p:spPr>
      </p:pic>
      <p:sp>
        <p:nvSpPr>
          <p:cNvPr id="619" name="Google Shape;619;p24"/>
          <p:cNvSpPr txBox="1"/>
          <p:nvPr/>
        </p:nvSpPr>
        <p:spPr>
          <a:xfrm>
            <a:off x="5715000" y="6172200"/>
            <a:ext cx="8255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Out</a:t>
            </a:r>
            <a:endParaRPr/>
          </a:p>
        </p:txBody>
      </p:sp>
      <p:sp>
        <p:nvSpPr>
          <p:cNvPr id="620" name="Google Shape;620;p24"/>
          <p:cNvSpPr txBox="1"/>
          <p:nvPr/>
        </p:nvSpPr>
        <p:spPr>
          <a:xfrm>
            <a:off x="7016750" y="6159451"/>
            <a:ext cx="9080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SOS</a:t>
            </a:r>
            <a:endParaRPr/>
          </a:p>
        </p:txBody>
      </p:sp>
      <p:sp>
        <p:nvSpPr>
          <p:cNvPr id="621" name="Google Shape;621;p24"/>
          <p:cNvSpPr/>
          <p:nvPr/>
        </p:nvSpPr>
        <p:spPr>
          <a:xfrm>
            <a:off x="2641600" y="571500"/>
            <a:ext cx="4891088" cy="547688"/>
          </a:xfrm>
          <a:prstGeom prst="rect">
            <a:avLst/>
          </a:prstGeom>
        </p:spPr>
        <p:txBody>
          <a:bodyPr>
            <a:prstTxWarp prst="textPlain">
              <a:avLst/>
            </a:prstTxWarp>
          </a:bodyPr>
          <a:lstStyle/>
          <a:p>
            <a:pPr lvl="0" algn="ctr"/>
            <a:r>
              <a:rPr b="0" i="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a:rPr>
              <a:t>Rung Chuông Vàng</a:t>
            </a:r>
          </a:p>
        </p:txBody>
      </p:sp>
      <p:sp>
        <p:nvSpPr>
          <p:cNvPr id="622" name="Google Shape;622;p24"/>
          <p:cNvSpPr txBox="1"/>
          <p:nvPr/>
        </p:nvSpPr>
        <p:spPr>
          <a:xfrm>
            <a:off x="2013371" y="6170890"/>
            <a:ext cx="23939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Căn bậc hai</a:t>
            </a:r>
            <a:endParaRPr sz="1800" b="0">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1000"/>
                                  </p:stCondLst>
                                  <p:childTnLst>
                                    <p:set>
                                      <p:cBhvr>
                                        <p:cTn id="9" dur="1" fill="hold">
                                          <p:stCondLst>
                                            <p:cond delay="0"/>
                                          </p:stCondLst>
                                        </p:cTn>
                                        <p:tgtEl>
                                          <p:spTgt spid="603"/>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1000"/>
                                  </p:stCondLst>
                                  <p:childTnLst>
                                    <p:set>
                                      <p:cBhvr>
                                        <p:cTn id="12" dur="1" fill="hold">
                                          <p:stCondLst>
                                            <p:cond delay="0"/>
                                          </p:stCondLst>
                                        </p:cTn>
                                        <p:tgtEl>
                                          <p:spTgt spid="604"/>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1000"/>
                                  </p:stCondLst>
                                  <p:childTnLst>
                                    <p:set>
                                      <p:cBhvr>
                                        <p:cTn id="15" dur="1" fill="hold">
                                          <p:stCondLst>
                                            <p:cond delay="0"/>
                                          </p:stCondLst>
                                        </p:cTn>
                                        <p:tgtEl>
                                          <p:spTgt spid="605"/>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1000"/>
                                  </p:stCondLst>
                                  <p:childTnLst>
                                    <p:set>
                                      <p:cBhvr>
                                        <p:cTn id="18" dur="1" fill="hold">
                                          <p:stCondLst>
                                            <p:cond delay="0"/>
                                          </p:stCondLst>
                                        </p:cTn>
                                        <p:tgtEl>
                                          <p:spTgt spid="606"/>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1000"/>
                                  </p:stCondLst>
                                  <p:childTnLst>
                                    <p:set>
                                      <p:cBhvr>
                                        <p:cTn id="21" dur="1" fill="hold">
                                          <p:stCondLst>
                                            <p:cond delay="0"/>
                                          </p:stCondLst>
                                        </p:cTn>
                                        <p:tgtEl>
                                          <p:spTgt spid="607"/>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1000"/>
                                  </p:stCondLst>
                                  <p:childTnLst>
                                    <p:set>
                                      <p:cBhvr>
                                        <p:cTn id="24" dur="1" fill="hold">
                                          <p:stCondLst>
                                            <p:cond delay="0"/>
                                          </p:stCondLst>
                                        </p:cTn>
                                        <p:tgtEl>
                                          <p:spTgt spid="608"/>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1000"/>
                                  </p:stCondLst>
                                  <p:childTnLst>
                                    <p:set>
                                      <p:cBhvr>
                                        <p:cTn id="27" dur="1" fill="hold">
                                          <p:stCondLst>
                                            <p:cond delay="0"/>
                                          </p:stCondLst>
                                        </p:cTn>
                                        <p:tgtEl>
                                          <p:spTgt spid="609"/>
                                        </p:tgtEl>
                                        <p:attrNameLst>
                                          <p:attrName>style.visibility</p:attrName>
                                        </p:attrNameLst>
                                      </p:cBhvr>
                                      <p:to>
                                        <p:strVal val="visible"/>
                                      </p:to>
                                    </p:set>
                                  </p:childTnLst>
                                </p:cTn>
                              </p:par>
                            </p:childTnLst>
                          </p:cTn>
                        </p:par>
                        <p:par>
                          <p:cTn id="28" fill="hold">
                            <p:stCondLst>
                              <p:cond delay="8"/>
                            </p:stCondLst>
                            <p:childTnLst>
                              <p:par>
                                <p:cTn id="29" presetID="1" presetClass="entr" presetSubtype="0" fill="hold" nodeType="afterEffect">
                                  <p:stCondLst>
                                    <p:cond delay="1000"/>
                                  </p:stCondLst>
                                  <p:childTnLst>
                                    <p:set>
                                      <p:cBhvr>
                                        <p:cTn id="30" dur="1" fill="hold">
                                          <p:stCondLst>
                                            <p:cond delay="0"/>
                                          </p:stCondLst>
                                        </p:cTn>
                                        <p:tgtEl>
                                          <p:spTgt spid="610"/>
                                        </p:tgtEl>
                                        <p:attrNameLst>
                                          <p:attrName>style.visibility</p:attrName>
                                        </p:attrNameLst>
                                      </p:cBhvr>
                                      <p:to>
                                        <p:strVal val="visible"/>
                                      </p:to>
                                    </p:set>
                                  </p:childTnLst>
                                </p:cTn>
                              </p:par>
                            </p:childTnLst>
                          </p:cTn>
                        </p:par>
                        <p:par>
                          <p:cTn id="31" fill="hold">
                            <p:stCondLst>
                              <p:cond delay="9"/>
                            </p:stCondLst>
                            <p:childTnLst>
                              <p:par>
                                <p:cTn id="32" presetID="1" presetClass="entr" presetSubtype="0" fill="hold" nodeType="afterEffect">
                                  <p:stCondLst>
                                    <p:cond delay="1000"/>
                                  </p:stCondLst>
                                  <p:childTnLst>
                                    <p:set>
                                      <p:cBhvr>
                                        <p:cTn id="33" dur="1" fill="hold">
                                          <p:stCondLst>
                                            <p:cond delay="0"/>
                                          </p:stCondLst>
                                        </p:cTn>
                                        <p:tgtEl>
                                          <p:spTgt spid="611"/>
                                        </p:tgtEl>
                                        <p:attrNameLst>
                                          <p:attrName>style.visibility</p:attrName>
                                        </p:attrNameLst>
                                      </p:cBhvr>
                                      <p:to>
                                        <p:strVal val="visible"/>
                                      </p:to>
                                    </p:set>
                                  </p:childTnLst>
                                </p:cTn>
                              </p:par>
                            </p:childTnLst>
                          </p:cTn>
                        </p:par>
                        <p:par>
                          <p:cTn id="34" fill="hold">
                            <p:stCondLst>
                              <p:cond delay="10"/>
                            </p:stCondLst>
                            <p:childTnLst>
                              <p:par>
                                <p:cTn id="35" presetID="1" presetClass="entr" presetSubtype="0" fill="hold" nodeType="afterEffect">
                                  <p:stCondLst>
                                    <p:cond delay="1000"/>
                                  </p:stCondLst>
                                  <p:childTnLst>
                                    <p:set>
                                      <p:cBhvr>
                                        <p:cTn id="36" dur="1" fill="hold">
                                          <p:stCondLst>
                                            <p:cond delay="0"/>
                                          </p:stCondLst>
                                        </p:cTn>
                                        <p:tgtEl>
                                          <p:spTgt spid="612"/>
                                        </p:tgtEl>
                                        <p:attrNameLst>
                                          <p:attrName>style.visibility</p:attrName>
                                        </p:attrNameLst>
                                      </p:cBhvr>
                                      <p:to>
                                        <p:strVal val="visible"/>
                                      </p:to>
                                    </p:set>
                                  </p:childTnLst>
                                </p:cTn>
                              </p:par>
                            </p:childTnLst>
                          </p:cTn>
                        </p:par>
                        <p:par>
                          <p:cTn id="37" fill="hold">
                            <p:stCondLst>
                              <p:cond delay="11"/>
                            </p:stCondLst>
                            <p:childTnLst>
                              <p:par>
                                <p:cTn id="38" presetID="1" presetClass="entr" presetSubtype="0" fill="hold" nodeType="afterEffect">
                                  <p:stCondLst>
                                    <p:cond delay="1000"/>
                                  </p:stCondLst>
                                  <p:childTnLst>
                                    <p:set>
                                      <p:cBhvr>
                                        <p:cTn id="39" dur="1" fill="hold">
                                          <p:stCondLst>
                                            <p:cond delay="0"/>
                                          </p:stCondLst>
                                        </p:cTn>
                                        <p:tgtEl>
                                          <p:spTgt spid="613"/>
                                        </p:tgtEl>
                                        <p:attrNameLst>
                                          <p:attrName>style.visibility</p:attrName>
                                        </p:attrNameLst>
                                      </p:cBhvr>
                                      <p:to>
                                        <p:strVal val="visible"/>
                                      </p:to>
                                    </p:set>
                                  </p:childTnLst>
                                </p:cTn>
                              </p:par>
                            </p:childTnLst>
                          </p:cTn>
                        </p:par>
                        <p:par>
                          <p:cTn id="40" fill="hold">
                            <p:stCondLst>
                              <p:cond delay="12"/>
                            </p:stCondLst>
                            <p:childTnLst>
                              <p:par>
                                <p:cTn id="41" presetID="1" presetClass="entr" presetSubtype="0" fill="hold" nodeType="afterEffect">
                                  <p:stCondLst>
                                    <p:cond delay="1000"/>
                                  </p:stCondLst>
                                  <p:childTnLst>
                                    <p:set>
                                      <p:cBhvr>
                                        <p:cTn id="42" dur="1" fill="hold">
                                          <p:stCondLst>
                                            <p:cond delay="0"/>
                                          </p:stCondLst>
                                        </p:cTn>
                                        <p:tgtEl>
                                          <p:spTgt spid="614"/>
                                        </p:tgtEl>
                                        <p:attrNameLst>
                                          <p:attrName>style.visibility</p:attrName>
                                        </p:attrNameLst>
                                      </p:cBhvr>
                                      <p:to>
                                        <p:strVal val="visible"/>
                                      </p:to>
                                    </p:set>
                                  </p:childTnLst>
                                </p:cTn>
                              </p:par>
                            </p:childTnLst>
                          </p:cTn>
                        </p:par>
                        <p:par>
                          <p:cTn id="43" fill="hold">
                            <p:stCondLst>
                              <p:cond delay="13"/>
                            </p:stCondLst>
                            <p:childTnLst>
                              <p:par>
                                <p:cTn id="44" presetID="1" presetClass="entr" presetSubtype="0" fill="hold" nodeType="afterEffect">
                                  <p:stCondLst>
                                    <p:cond delay="1000"/>
                                  </p:stCondLst>
                                  <p:childTnLst>
                                    <p:set>
                                      <p:cBhvr>
                                        <p:cTn id="45" dur="1" fill="hold">
                                          <p:stCondLst>
                                            <p:cond delay="0"/>
                                          </p:stCondLst>
                                        </p:cTn>
                                        <p:tgtEl>
                                          <p:spTgt spid="615"/>
                                        </p:tgtEl>
                                        <p:attrNameLst>
                                          <p:attrName>style.visibility</p:attrName>
                                        </p:attrNameLst>
                                      </p:cBhvr>
                                      <p:to>
                                        <p:strVal val="visible"/>
                                      </p:to>
                                    </p:set>
                                  </p:childTnLst>
                                </p:cTn>
                              </p:par>
                            </p:childTnLst>
                          </p:cTn>
                        </p:par>
                        <p:par>
                          <p:cTn id="46" fill="hold">
                            <p:stCondLst>
                              <p:cond delay="14"/>
                            </p:stCondLst>
                            <p:childTnLst>
                              <p:par>
                                <p:cTn id="47" presetID="1" presetClass="entr" presetSubtype="0" fill="hold" nodeType="afterEffect">
                                  <p:stCondLst>
                                    <p:cond delay="1000"/>
                                  </p:stCondLst>
                                  <p:childTnLst>
                                    <p:set>
                                      <p:cBhvr>
                                        <p:cTn id="48" dur="1" fill="hold">
                                          <p:stCondLst>
                                            <p:cond delay="0"/>
                                          </p:stCondLst>
                                        </p:cTn>
                                        <p:tgtEl>
                                          <p:spTgt spid="6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97"/>
                                        </p:tgtEl>
                                        <p:attrNameLst>
                                          <p:attrName>style.visibility</p:attrName>
                                        </p:attrNameLst>
                                      </p:cBhvr>
                                      <p:to>
                                        <p:strVal val="visible"/>
                                      </p:to>
                                    </p:set>
                                    <p:animEffect transition="in" filter="fade">
                                      <p:cBhvr>
                                        <p:cTn id="53" dur="500"/>
                                        <p:tgtEl>
                                          <p:spTgt spid="59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18"/>
                                        </p:tgtEl>
                                        <p:attrNameLst>
                                          <p:attrName>style.visibility</p:attrName>
                                        </p:attrNameLst>
                                      </p:cBhvr>
                                      <p:to>
                                        <p:strVal val="visible"/>
                                      </p:to>
                                    </p:set>
                                    <p:animEffect transition="in" filter="fade">
                                      <p:cBhvr>
                                        <p:cTn id="58" dur="5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5"/>
          <p:cNvSpPr/>
          <p:nvPr/>
        </p:nvSpPr>
        <p:spPr>
          <a:xfrm>
            <a:off x="112542" y="99607"/>
            <a:ext cx="11943219" cy="6658786"/>
          </a:xfrm>
          <a:custGeom>
            <a:avLst/>
            <a:gdLst/>
            <a:ahLst/>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9" name="Google Shape;629;p25"/>
          <p:cNvSpPr/>
          <p:nvPr/>
        </p:nvSpPr>
        <p:spPr>
          <a:xfrm>
            <a:off x="3225504" y="328207"/>
            <a:ext cx="5717294" cy="956117"/>
          </a:xfrm>
          <a:prstGeom prst="roundRect">
            <a:avLst>
              <a:gd name="adj" fmla="val 50000"/>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HƯỚNG DẪN TỰ HỌC Ở NHÀ</a:t>
            </a:r>
            <a:endParaRPr/>
          </a:p>
        </p:txBody>
      </p:sp>
      <p:sp>
        <p:nvSpPr>
          <p:cNvPr id="630" name="Google Shape;630;p25"/>
          <p:cNvSpPr txBox="1"/>
          <p:nvPr/>
        </p:nvSpPr>
        <p:spPr>
          <a:xfrm>
            <a:off x="2070100" y="1690724"/>
            <a:ext cx="800304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70C0"/>
                </a:solidFill>
                <a:latin typeface="Arial"/>
                <a:ea typeface="Arial"/>
                <a:cs typeface="Arial"/>
                <a:sym typeface="Arial"/>
              </a:rPr>
              <a:t>- Học bài theo SGK và vở ghi.</a:t>
            </a:r>
            <a:endParaRPr sz="3200">
              <a:solidFill>
                <a:srgbClr val="0070C0"/>
              </a:solidFill>
              <a:latin typeface="Arial"/>
              <a:ea typeface="Arial"/>
              <a:cs typeface="Arial"/>
              <a:sym typeface="Arial"/>
            </a:endParaRPr>
          </a:p>
          <a:p>
            <a:pPr marL="0" marR="0" lvl="0" indent="0" algn="l" rtl="0">
              <a:spcBef>
                <a:spcPts val="0"/>
              </a:spcBef>
              <a:spcAft>
                <a:spcPts val="0"/>
              </a:spcAft>
              <a:buNone/>
            </a:pPr>
            <a:r>
              <a:rPr lang="en-US" sz="3200">
                <a:solidFill>
                  <a:srgbClr val="0070C0"/>
                </a:solidFill>
                <a:latin typeface="Arial"/>
                <a:ea typeface="Arial"/>
                <a:cs typeface="Arial"/>
                <a:sym typeface="Arial"/>
              </a:rPr>
              <a:t>- Bài tập về nhà 2, 3 SGK/6; 4, 5 SGK/7.</a:t>
            </a:r>
            <a:endParaRPr sz="3200">
              <a:solidFill>
                <a:srgbClr val="0070C0"/>
              </a:solidFill>
              <a:latin typeface="Arial"/>
              <a:ea typeface="Arial"/>
              <a:cs typeface="Arial"/>
              <a:sym typeface="Aria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634"/>
        <p:cNvGrpSpPr/>
        <p:nvPr/>
      </p:nvGrpSpPr>
      <p:grpSpPr>
        <a:xfrm>
          <a:off x="0" y="0"/>
          <a:ext cx="0" cy="0"/>
          <a:chOff x="0" y="0"/>
          <a:chExt cx="0" cy="0"/>
        </a:xfrm>
      </p:grpSpPr>
      <p:sp>
        <p:nvSpPr>
          <p:cNvPr id="635" name="Google Shape;635;p26"/>
          <p:cNvSpPr txBox="1">
            <a:spLocks noGrp="1"/>
          </p:cNvSpPr>
          <p:nvPr>
            <p:ph type="ctrTitle"/>
          </p:nvPr>
        </p:nvSpPr>
        <p:spPr>
          <a:xfrm>
            <a:off x="1524000" y="85220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8000"/>
              <a:buFont typeface="Arial"/>
              <a:buNone/>
            </a:pPr>
            <a:r>
              <a:rPr lang="en-US" sz="8000">
                <a:solidFill>
                  <a:schemeClr val="lt1"/>
                </a:solidFill>
                <a:latin typeface="Arial"/>
                <a:ea typeface="Arial"/>
                <a:cs typeface="Arial"/>
                <a:sym typeface="Arial"/>
              </a:rPr>
              <a:t>Remember…</a:t>
            </a:r>
            <a:br>
              <a:rPr lang="en-US" sz="8000">
                <a:solidFill>
                  <a:schemeClr val="lt1"/>
                </a:solidFill>
                <a:latin typeface="Arial"/>
                <a:ea typeface="Arial"/>
                <a:cs typeface="Arial"/>
                <a:sym typeface="Arial"/>
              </a:rPr>
            </a:br>
            <a:r>
              <a:rPr lang="en-US" sz="8000">
                <a:solidFill>
                  <a:schemeClr val="lt1"/>
                </a:solidFill>
                <a:latin typeface="Arial"/>
                <a:ea typeface="Arial"/>
                <a:cs typeface="Arial"/>
                <a:sym typeface="Arial"/>
              </a:rPr>
              <a:t>Safety First!</a:t>
            </a:r>
            <a:endParaRPr/>
          </a:p>
        </p:txBody>
      </p:sp>
      <p:cxnSp>
        <p:nvCxnSpPr>
          <p:cNvPr id="636" name="Google Shape;636;p26"/>
          <p:cNvCxnSpPr/>
          <p:nvPr/>
        </p:nvCxnSpPr>
        <p:spPr>
          <a:xfrm>
            <a:off x="3579677" y="3278339"/>
            <a:ext cx="4914900" cy="0"/>
          </a:xfrm>
          <a:prstGeom prst="straightConnector1">
            <a:avLst/>
          </a:prstGeom>
          <a:noFill/>
          <a:ln w="19050" cap="flat" cmpd="sng">
            <a:solidFill>
              <a:schemeClr val="lt1"/>
            </a:solidFill>
            <a:prstDash val="solid"/>
            <a:miter lim="800000"/>
            <a:headEnd type="none" w="sm" len="sm"/>
            <a:tailEnd type="none" w="sm" len="sm"/>
          </a:ln>
        </p:spPr>
      </p:cxnSp>
      <p:sp>
        <p:nvSpPr>
          <p:cNvPr id="637" name="Google Shape;637;p26"/>
          <p:cNvSpPr txBox="1">
            <a:spLocks noGrp="1"/>
          </p:cNvSpPr>
          <p:nvPr>
            <p:ph type="subTitle" idx="1"/>
          </p:nvPr>
        </p:nvSpPr>
        <p:spPr>
          <a:xfrm>
            <a:off x="1465127" y="3620366"/>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n-US" sz="2000">
                <a:solidFill>
                  <a:schemeClr val="lt1"/>
                </a:solidFill>
                <a:latin typeface="Arial"/>
                <a:ea typeface="Arial"/>
                <a:cs typeface="Arial"/>
                <a:sym typeface="Arial"/>
              </a:rPr>
              <a:t>Thank you!</a:t>
            </a:r>
            <a:endParaRPr sz="2000">
              <a:solidFill>
                <a:schemeClr val="lt1"/>
              </a:solidFill>
              <a:latin typeface="Arial"/>
              <a:ea typeface="Arial"/>
              <a:cs typeface="Arial"/>
              <a:sym typeface="Arial"/>
            </a:endParaRPr>
          </a:p>
        </p:txBody>
      </p:sp>
      <p:pic>
        <p:nvPicPr>
          <p:cNvPr id="638" name="Google Shape;638;p26" descr="Clipboard"/>
          <p:cNvPicPr preferRelativeResize="0"/>
          <p:nvPr/>
        </p:nvPicPr>
        <p:blipFill rotWithShape="1">
          <a:blip r:embed="rId3">
            <a:alphaModFix/>
          </a:blip>
          <a:srcRect/>
          <a:stretch/>
        </p:blipFill>
        <p:spPr>
          <a:xfrm rot="631394">
            <a:off x="-514584" y="4127150"/>
            <a:ext cx="3194131" cy="3194131"/>
          </a:xfrm>
          <a:prstGeom prst="rect">
            <a:avLst/>
          </a:prstGeom>
          <a:noFill/>
          <a:ln>
            <a:noFill/>
          </a:ln>
        </p:spPr>
      </p:pic>
      <p:pic>
        <p:nvPicPr>
          <p:cNvPr id="639" name="Google Shape;639;p26" descr="Ruler"/>
          <p:cNvPicPr preferRelativeResize="0"/>
          <p:nvPr/>
        </p:nvPicPr>
        <p:blipFill rotWithShape="1">
          <a:blip r:embed="rId4">
            <a:alphaModFix/>
          </a:blip>
          <a:srcRect/>
          <a:stretch/>
        </p:blipFill>
        <p:spPr>
          <a:xfrm rot="-2710505">
            <a:off x="10171718" y="145767"/>
            <a:ext cx="1574403" cy="1574403"/>
          </a:xfrm>
          <a:prstGeom prst="rect">
            <a:avLst/>
          </a:prstGeom>
          <a:noFill/>
          <a:ln>
            <a:noFill/>
          </a:ln>
        </p:spPr>
      </p:pic>
      <p:pic>
        <p:nvPicPr>
          <p:cNvPr id="640" name="Google Shape;640;p26" descr="Pencil"/>
          <p:cNvPicPr preferRelativeResize="0"/>
          <p:nvPr/>
        </p:nvPicPr>
        <p:blipFill rotWithShape="1">
          <a:blip r:embed="rId5">
            <a:alphaModFix/>
          </a:blip>
          <a:srcRect/>
          <a:stretch/>
        </p:blipFill>
        <p:spPr>
          <a:xfrm rot="-1079210">
            <a:off x="10917677" y="783939"/>
            <a:ext cx="1488402" cy="1488402"/>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83518" y="49875"/>
            <a:ext cx="4189224" cy="653685"/>
          </a:xfrm>
          <a:prstGeom prst="roundRect">
            <a:avLst>
              <a:gd name="adj" fmla="val 16667"/>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3"/>
          <p:cNvSpPr txBox="1">
            <a:spLocks noGrp="1"/>
          </p:cNvSpPr>
          <p:nvPr>
            <p:ph type="title"/>
          </p:nvPr>
        </p:nvSpPr>
        <p:spPr>
          <a:xfrm>
            <a:off x="732981" y="653685"/>
            <a:ext cx="8378529" cy="7505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800"/>
              <a:buFont typeface="Arial"/>
              <a:buNone/>
            </a:pPr>
            <a:r>
              <a:rPr lang="en-US" sz="2800" b="1">
                <a:solidFill>
                  <a:srgbClr val="FF0000"/>
                </a:solidFill>
                <a:latin typeface="Arial"/>
                <a:ea typeface="Arial"/>
                <a:cs typeface="Arial"/>
                <a:sym typeface="Arial"/>
              </a:rPr>
              <a:t>Mini game: Tiếp sức</a:t>
            </a:r>
            <a:endParaRPr sz="2800" b="1">
              <a:solidFill>
                <a:srgbClr val="FF0000"/>
              </a:solidFill>
              <a:latin typeface="Arial"/>
              <a:ea typeface="Arial"/>
              <a:cs typeface="Arial"/>
              <a:sym typeface="Arial"/>
            </a:endParaRPr>
          </a:p>
        </p:txBody>
      </p:sp>
      <p:sp>
        <p:nvSpPr>
          <p:cNvPr id="114" name="Google Shape;114;p3"/>
          <p:cNvSpPr txBox="1"/>
          <p:nvPr/>
        </p:nvSpPr>
        <p:spPr>
          <a:xfrm>
            <a:off x="244204" y="1685880"/>
            <a:ext cx="11075437" cy="473547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1E4E79"/>
              </a:buClr>
              <a:buSzPts val="2800"/>
              <a:buFont typeface="Arial"/>
              <a:buNone/>
            </a:pPr>
            <a:r>
              <a:rPr lang="en-US" sz="2800">
                <a:solidFill>
                  <a:srgbClr val="1E4E79"/>
                </a:solidFill>
                <a:latin typeface="Arial"/>
                <a:ea typeface="Arial"/>
                <a:cs typeface="Arial"/>
                <a:sym typeface="Arial"/>
              </a:rPr>
              <a:t>GV chia lớp thành các nhóm, mỗi nhóm là 1 dãy học sinh.</a:t>
            </a:r>
            <a:endParaRPr/>
          </a:p>
          <a:p>
            <a:pPr marL="0" marR="0" lvl="0" indent="0" algn="just" rtl="0">
              <a:lnSpc>
                <a:spcPct val="150000"/>
              </a:lnSpc>
              <a:spcBef>
                <a:spcPts val="1000"/>
              </a:spcBef>
              <a:spcAft>
                <a:spcPts val="0"/>
              </a:spcAft>
              <a:buClr>
                <a:srgbClr val="1E4E79"/>
              </a:buClr>
              <a:buSzPts val="2800"/>
              <a:buFont typeface="Arial"/>
              <a:buNone/>
            </a:pPr>
            <a:r>
              <a:rPr lang="en-US" sz="2800">
                <a:solidFill>
                  <a:srgbClr val="1E4E79"/>
                </a:solidFill>
                <a:latin typeface="Arial"/>
                <a:ea typeface="Arial"/>
                <a:cs typeface="Arial"/>
                <a:sym typeface="Arial"/>
              </a:rPr>
              <a:t>Mỗi nhóm có 1 phiếu học tập gồm các phép tính.</a:t>
            </a:r>
            <a:endParaRPr/>
          </a:p>
          <a:p>
            <a:pPr marL="0" marR="0" lvl="0" indent="0" algn="just" rtl="0">
              <a:lnSpc>
                <a:spcPct val="150000"/>
              </a:lnSpc>
              <a:spcBef>
                <a:spcPts val="1000"/>
              </a:spcBef>
              <a:spcAft>
                <a:spcPts val="0"/>
              </a:spcAft>
              <a:buClr>
                <a:srgbClr val="1E4E79"/>
              </a:buClr>
              <a:buSzPts val="2800"/>
              <a:buFont typeface="Arial"/>
              <a:buNone/>
            </a:pPr>
            <a:r>
              <a:rPr lang="en-US" sz="2800">
                <a:solidFill>
                  <a:srgbClr val="1E4E79"/>
                </a:solidFill>
                <a:latin typeface="Arial"/>
                <a:ea typeface="Arial"/>
                <a:cs typeface="Arial"/>
                <a:sym typeface="Arial"/>
              </a:rPr>
              <a:t>Mỗi HS thực hiện 2 phép tính sau đó chuyển cho thành viên kế tiếp</a:t>
            </a:r>
            <a:endParaRPr/>
          </a:p>
          <a:p>
            <a:pPr marL="0" marR="0" lvl="0" indent="0" algn="just" rtl="0">
              <a:lnSpc>
                <a:spcPct val="150000"/>
              </a:lnSpc>
              <a:spcBef>
                <a:spcPts val="1000"/>
              </a:spcBef>
              <a:spcAft>
                <a:spcPts val="0"/>
              </a:spcAft>
              <a:buClr>
                <a:srgbClr val="1E4E79"/>
              </a:buClr>
              <a:buSzPts val="2800"/>
              <a:buFont typeface="Arial"/>
              <a:buNone/>
            </a:pPr>
            <a:r>
              <a:rPr lang="en-US" sz="2800">
                <a:solidFill>
                  <a:srgbClr val="1E4E79"/>
                </a:solidFill>
                <a:latin typeface="Arial"/>
                <a:ea typeface="Arial"/>
                <a:cs typeface="Arial"/>
                <a:sym typeface="Arial"/>
              </a:rPr>
              <a:t>HS sau có quyền sửa đáp án của HS trước</a:t>
            </a:r>
            <a:endParaRPr/>
          </a:p>
          <a:p>
            <a:pPr marL="0" marR="0" lvl="0" indent="0" algn="just" rtl="0">
              <a:lnSpc>
                <a:spcPct val="150000"/>
              </a:lnSpc>
              <a:spcBef>
                <a:spcPts val="1000"/>
              </a:spcBef>
              <a:spcAft>
                <a:spcPts val="0"/>
              </a:spcAft>
              <a:buClr>
                <a:srgbClr val="1E4E79"/>
              </a:buClr>
              <a:buSzPts val="2800"/>
              <a:buFont typeface="Arial"/>
              <a:buNone/>
            </a:pPr>
            <a:r>
              <a:rPr lang="en-US" sz="2800">
                <a:solidFill>
                  <a:srgbClr val="1E4E79"/>
                </a:solidFill>
                <a:latin typeface="Arial"/>
                <a:ea typeface="Arial"/>
                <a:cs typeface="Arial"/>
                <a:sym typeface="Arial"/>
              </a:rPr>
              <a:t>Thời gian: 90 giây</a:t>
            </a:r>
            <a:endParaRPr/>
          </a:p>
          <a:p>
            <a:pPr marL="0" marR="0" lvl="0" indent="0" algn="just" rtl="0">
              <a:lnSpc>
                <a:spcPct val="150000"/>
              </a:lnSpc>
              <a:spcBef>
                <a:spcPts val="1000"/>
              </a:spcBef>
              <a:spcAft>
                <a:spcPts val="0"/>
              </a:spcAft>
              <a:buClr>
                <a:srgbClr val="1E4E79"/>
              </a:buClr>
              <a:buSzPts val="2800"/>
              <a:buFont typeface="Arial"/>
              <a:buNone/>
            </a:pPr>
            <a:r>
              <a:rPr lang="en-US" sz="2800">
                <a:solidFill>
                  <a:srgbClr val="1E4E79"/>
                </a:solidFill>
                <a:latin typeface="Arial"/>
                <a:ea typeface="Arial"/>
                <a:cs typeface="Arial"/>
                <a:sym typeface="Arial"/>
              </a:rPr>
              <a:t>Mỗi phép tính đúng được 1 điểm.</a:t>
            </a:r>
            <a:endParaRPr sz="2800">
              <a:solidFill>
                <a:srgbClr val="1E4E79"/>
              </a:solidFill>
              <a:latin typeface="Arial"/>
              <a:ea typeface="Arial"/>
              <a:cs typeface="Arial"/>
              <a:sym typeface="Arial"/>
            </a:endParaRPr>
          </a:p>
        </p:txBody>
      </p:sp>
      <p:grpSp>
        <p:nvGrpSpPr>
          <p:cNvPr id="115" name="Google Shape;115;p3"/>
          <p:cNvGrpSpPr/>
          <p:nvPr/>
        </p:nvGrpSpPr>
        <p:grpSpPr>
          <a:xfrm rot="-1776452">
            <a:off x="10380265" y="-1758946"/>
            <a:ext cx="3136324" cy="8030311"/>
            <a:chOff x="9055676" y="0"/>
            <a:chExt cx="3136324" cy="6858000"/>
          </a:xfrm>
        </p:grpSpPr>
        <p:sp>
          <p:nvSpPr>
            <p:cNvPr id="116" name="Google Shape;116;p3"/>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3"/>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3"/>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3"/>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0" name="Google Shape;120;p3"/>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21" name="Google Shape;121;p3"/>
          <p:cNvSpPr txBox="1"/>
          <p:nvPr/>
        </p:nvSpPr>
        <p:spPr>
          <a:xfrm>
            <a:off x="244204" y="107270"/>
            <a:ext cx="4028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Arial"/>
                <a:ea typeface="Arial"/>
                <a:cs typeface="Arial"/>
                <a:sym typeface="Arial"/>
              </a:rPr>
              <a:t>HOẠT ĐỘNG MỞ ĐẦU</a:t>
            </a:r>
            <a:endParaRPr sz="2800">
              <a:solidFill>
                <a:srgbClr val="C55A11"/>
              </a:solidFill>
              <a:latin typeface="Arial"/>
              <a:ea typeface="Arial"/>
              <a:cs typeface="Arial"/>
              <a:sym typeface="Arial"/>
            </a:endParaRPr>
          </a:p>
        </p:txBody>
      </p:sp>
      <p:pic>
        <p:nvPicPr>
          <p:cNvPr id="122" name="Google Shape;122;p3"/>
          <p:cNvPicPr preferRelativeResize="0"/>
          <p:nvPr/>
        </p:nvPicPr>
        <p:blipFill rotWithShape="1">
          <a:blip r:embed="rId3">
            <a:alphaModFix/>
          </a:blip>
          <a:srcRect/>
          <a:stretch/>
        </p:blipFill>
        <p:spPr>
          <a:xfrm>
            <a:off x="8784607" y="257636"/>
            <a:ext cx="2772697" cy="155964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0" end="0"/>
                                            </p:txEl>
                                          </p:spTgt>
                                        </p:tgtEl>
                                        <p:attrNameLst>
                                          <p:attrName>style.visibility</p:attrName>
                                        </p:attrNameLst>
                                      </p:cBhvr>
                                      <p:to>
                                        <p:strVal val="visible"/>
                                      </p:to>
                                    </p:set>
                                    <p:animEffect transition="in" filter="fade">
                                      <p:cBhvr>
                                        <p:cTn id="12" dur="500"/>
                                        <p:tgtEl>
                                          <p:spTgt spid="1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1" end="1"/>
                                            </p:txEl>
                                          </p:spTgt>
                                        </p:tgtEl>
                                        <p:attrNameLst>
                                          <p:attrName>style.visibility</p:attrName>
                                        </p:attrNameLst>
                                      </p:cBhvr>
                                      <p:to>
                                        <p:strVal val="visible"/>
                                      </p:to>
                                    </p:set>
                                    <p:animEffect transition="in" filter="fade">
                                      <p:cBhvr>
                                        <p:cTn id="17" dur="500"/>
                                        <p:tgtEl>
                                          <p:spTgt spid="1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2" end="2"/>
                                            </p:txEl>
                                          </p:spTgt>
                                        </p:tgtEl>
                                        <p:attrNameLst>
                                          <p:attrName>style.visibility</p:attrName>
                                        </p:attrNameLst>
                                      </p:cBhvr>
                                      <p:to>
                                        <p:strVal val="visible"/>
                                      </p:to>
                                    </p:set>
                                    <p:animEffect transition="in" filter="fade">
                                      <p:cBhvr>
                                        <p:cTn id="22" dur="500"/>
                                        <p:tgtEl>
                                          <p:spTgt spid="1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3" end="3"/>
                                            </p:txEl>
                                          </p:spTgt>
                                        </p:tgtEl>
                                        <p:attrNameLst>
                                          <p:attrName>style.visibility</p:attrName>
                                        </p:attrNameLst>
                                      </p:cBhvr>
                                      <p:to>
                                        <p:strVal val="visible"/>
                                      </p:to>
                                    </p:set>
                                    <p:animEffect transition="in" filter="fade">
                                      <p:cBhvr>
                                        <p:cTn id="27" dur="500"/>
                                        <p:tgtEl>
                                          <p:spTgt spid="1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xEl>
                                              <p:pRg st="4" end="4"/>
                                            </p:txEl>
                                          </p:spTgt>
                                        </p:tgtEl>
                                        <p:attrNameLst>
                                          <p:attrName>style.visibility</p:attrName>
                                        </p:attrNameLst>
                                      </p:cBhvr>
                                      <p:to>
                                        <p:strVal val="visible"/>
                                      </p:to>
                                    </p:set>
                                    <p:animEffect transition="in" filter="fade">
                                      <p:cBhvr>
                                        <p:cTn id="32" dur="500"/>
                                        <p:tgtEl>
                                          <p:spTgt spid="1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xEl>
                                              <p:pRg st="5" end="5"/>
                                            </p:txEl>
                                          </p:spTgt>
                                        </p:tgtEl>
                                        <p:attrNameLst>
                                          <p:attrName>style.visibility</p:attrName>
                                        </p:attrNameLst>
                                      </p:cBhvr>
                                      <p:to>
                                        <p:strVal val="visible"/>
                                      </p:to>
                                    </p:set>
                                    <p:animEffect transition="in" filter="fade">
                                      <p:cBhvr>
                                        <p:cTn id="37" dur="500"/>
                                        <p:tgtEl>
                                          <p:spTgt spid="1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5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83518" y="49875"/>
            <a:ext cx="4189224" cy="653685"/>
          </a:xfrm>
          <a:prstGeom prst="roundRect">
            <a:avLst>
              <a:gd name="adj" fmla="val 16667"/>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4"/>
          <p:cNvSpPr txBox="1">
            <a:spLocks noGrp="1"/>
          </p:cNvSpPr>
          <p:nvPr>
            <p:ph type="title"/>
          </p:nvPr>
        </p:nvSpPr>
        <p:spPr>
          <a:xfrm>
            <a:off x="732981" y="653685"/>
            <a:ext cx="8378529" cy="7505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800"/>
              <a:buFont typeface="Arial"/>
              <a:buNone/>
            </a:pPr>
            <a:r>
              <a:rPr lang="en-US" sz="2800" b="1">
                <a:solidFill>
                  <a:srgbClr val="FF0000"/>
                </a:solidFill>
                <a:latin typeface="Arial"/>
                <a:ea typeface="Arial"/>
                <a:cs typeface="Arial"/>
                <a:sym typeface="Arial"/>
              </a:rPr>
              <a:t>Mini game: Tiếp sức</a:t>
            </a:r>
            <a:endParaRPr sz="2800" b="1">
              <a:solidFill>
                <a:srgbClr val="FF0000"/>
              </a:solidFill>
              <a:latin typeface="Arial"/>
              <a:ea typeface="Arial"/>
              <a:cs typeface="Arial"/>
              <a:sym typeface="Arial"/>
            </a:endParaRPr>
          </a:p>
        </p:txBody>
      </p:sp>
      <p:sp>
        <p:nvSpPr>
          <p:cNvPr id="130" name="Google Shape;130;p4"/>
          <p:cNvSpPr txBox="1"/>
          <p:nvPr/>
        </p:nvSpPr>
        <p:spPr>
          <a:xfrm>
            <a:off x="244204" y="1540510"/>
            <a:ext cx="4622764" cy="5210220"/>
          </a:xfrm>
          <a:prstGeom prst="rect">
            <a:avLst/>
          </a:prstGeom>
          <a:blipFill rotWithShape="1">
            <a:blip r:embed="rId3">
              <a:alphaModFix/>
            </a:blip>
            <a:stretch>
              <a:fillRect l="-23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nvGrpSpPr>
          <p:cNvPr id="131" name="Google Shape;131;p4"/>
          <p:cNvGrpSpPr/>
          <p:nvPr/>
        </p:nvGrpSpPr>
        <p:grpSpPr>
          <a:xfrm rot="-1776452">
            <a:off x="10380265" y="-1758946"/>
            <a:ext cx="3136324" cy="8030311"/>
            <a:chOff x="9055676" y="0"/>
            <a:chExt cx="3136324" cy="6858000"/>
          </a:xfrm>
        </p:grpSpPr>
        <p:sp>
          <p:nvSpPr>
            <p:cNvPr id="132" name="Google Shape;132;p4"/>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133;p4"/>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4"/>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4"/>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4"/>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7" name="Google Shape;137;p4"/>
          <p:cNvSpPr txBox="1"/>
          <p:nvPr/>
        </p:nvSpPr>
        <p:spPr>
          <a:xfrm>
            <a:off x="244204" y="107270"/>
            <a:ext cx="4028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Arial"/>
                <a:ea typeface="Arial"/>
                <a:cs typeface="Arial"/>
                <a:sym typeface="Arial"/>
              </a:rPr>
              <a:t>HOẠT ĐỘNG MỞ ĐẦU</a:t>
            </a:r>
            <a:endParaRPr sz="2800">
              <a:solidFill>
                <a:srgbClr val="C55A11"/>
              </a:solidFill>
              <a:latin typeface="Arial"/>
              <a:ea typeface="Arial"/>
              <a:cs typeface="Arial"/>
              <a:sym typeface="Arial"/>
            </a:endParaRPr>
          </a:p>
        </p:txBody>
      </p:sp>
      <p:sp>
        <p:nvSpPr>
          <p:cNvPr id="138" name="Google Shape;138;p4"/>
          <p:cNvSpPr txBox="1"/>
          <p:nvPr/>
        </p:nvSpPr>
        <p:spPr>
          <a:xfrm>
            <a:off x="5013652" y="1540510"/>
            <a:ext cx="5044748" cy="5210220"/>
          </a:xfrm>
          <a:prstGeom prst="rect">
            <a:avLst/>
          </a:prstGeom>
          <a:blipFill rotWithShape="1">
            <a:blip r:embed="rId4">
              <a:alphaModFix/>
            </a:blip>
            <a:stretch>
              <a:fillRect l="-217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9" name="Google Shape;139;p4"/>
          <p:cNvSpPr txBox="1"/>
          <p:nvPr/>
        </p:nvSpPr>
        <p:spPr>
          <a:xfrm>
            <a:off x="1700585" y="2173494"/>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5</a:t>
            </a:r>
            <a:endParaRPr/>
          </a:p>
        </p:txBody>
      </p:sp>
      <p:sp>
        <p:nvSpPr>
          <p:cNvPr id="140" name="Google Shape;140;p4"/>
          <p:cNvSpPr txBox="1"/>
          <p:nvPr/>
        </p:nvSpPr>
        <p:spPr>
          <a:xfrm>
            <a:off x="1574949" y="2932065"/>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0</a:t>
            </a:r>
            <a:endParaRPr/>
          </a:p>
        </p:txBody>
      </p:sp>
      <p:sp>
        <p:nvSpPr>
          <p:cNvPr id="141" name="Google Shape;141;p4"/>
          <p:cNvSpPr txBox="1"/>
          <p:nvPr/>
        </p:nvSpPr>
        <p:spPr>
          <a:xfrm>
            <a:off x="1549386" y="3570497"/>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1</a:t>
            </a:r>
            <a:endParaRPr sz="2800">
              <a:solidFill>
                <a:srgbClr val="FF0000"/>
              </a:solidFill>
              <a:latin typeface="Arial"/>
              <a:ea typeface="Arial"/>
              <a:cs typeface="Arial"/>
              <a:sym typeface="Arial"/>
            </a:endParaRPr>
          </a:p>
        </p:txBody>
      </p:sp>
      <p:sp>
        <p:nvSpPr>
          <p:cNvPr id="142" name="Google Shape;142;p4"/>
          <p:cNvSpPr txBox="1"/>
          <p:nvPr/>
        </p:nvSpPr>
        <p:spPr>
          <a:xfrm>
            <a:off x="1549385" y="4394118"/>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3</a:t>
            </a:r>
            <a:endParaRPr/>
          </a:p>
        </p:txBody>
      </p:sp>
      <p:sp>
        <p:nvSpPr>
          <p:cNvPr id="143" name="Google Shape;143;p4"/>
          <p:cNvSpPr txBox="1"/>
          <p:nvPr/>
        </p:nvSpPr>
        <p:spPr>
          <a:xfrm>
            <a:off x="1721633" y="5115768"/>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4</a:t>
            </a:r>
            <a:endParaRPr/>
          </a:p>
        </p:txBody>
      </p:sp>
      <p:sp>
        <p:nvSpPr>
          <p:cNvPr id="144" name="Google Shape;144;p4"/>
          <p:cNvSpPr txBox="1"/>
          <p:nvPr/>
        </p:nvSpPr>
        <p:spPr>
          <a:xfrm>
            <a:off x="1757196" y="5782671"/>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7</a:t>
            </a:r>
            <a:endParaRPr sz="2800">
              <a:solidFill>
                <a:srgbClr val="FF0000"/>
              </a:solidFill>
              <a:latin typeface="Arial"/>
              <a:ea typeface="Arial"/>
              <a:cs typeface="Arial"/>
              <a:sym typeface="Arial"/>
            </a:endParaRPr>
          </a:p>
        </p:txBody>
      </p:sp>
      <p:sp>
        <p:nvSpPr>
          <p:cNvPr id="145" name="Google Shape;145;p4"/>
          <p:cNvSpPr txBox="1"/>
          <p:nvPr/>
        </p:nvSpPr>
        <p:spPr>
          <a:xfrm>
            <a:off x="3787071" y="2114599"/>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0</a:t>
            </a:r>
            <a:endParaRPr/>
          </a:p>
        </p:txBody>
      </p:sp>
      <p:sp>
        <p:nvSpPr>
          <p:cNvPr id="146" name="Google Shape;146;p4"/>
          <p:cNvSpPr txBox="1"/>
          <p:nvPr/>
        </p:nvSpPr>
        <p:spPr>
          <a:xfrm>
            <a:off x="3787071" y="2799357"/>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1</a:t>
            </a:r>
            <a:endParaRPr sz="2800">
              <a:solidFill>
                <a:srgbClr val="FF0000"/>
              </a:solidFill>
              <a:latin typeface="Arial"/>
              <a:ea typeface="Arial"/>
              <a:cs typeface="Arial"/>
              <a:sym typeface="Arial"/>
            </a:endParaRPr>
          </a:p>
        </p:txBody>
      </p:sp>
      <p:sp>
        <p:nvSpPr>
          <p:cNvPr id="147" name="Google Shape;147;p4"/>
          <p:cNvSpPr txBox="1"/>
          <p:nvPr/>
        </p:nvSpPr>
        <p:spPr>
          <a:xfrm>
            <a:off x="3759300" y="3605353"/>
            <a:ext cx="690780" cy="726639"/>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16</a:t>
            </a:r>
            <a:endParaRPr/>
          </a:p>
        </p:txBody>
      </p:sp>
      <p:sp>
        <p:nvSpPr>
          <p:cNvPr id="148" name="Google Shape;148;p4"/>
          <p:cNvSpPr txBox="1"/>
          <p:nvPr/>
        </p:nvSpPr>
        <p:spPr>
          <a:xfrm>
            <a:off x="3772123" y="4294233"/>
            <a:ext cx="677957" cy="726639"/>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49</a:t>
            </a:r>
            <a:endParaRPr/>
          </a:p>
        </p:txBody>
      </p:sp>
      <p:sp>
        <p:nvSpPr>
          <p:cNvPr id="149" name="Google Shape;149;p4"/>
          <p:cNvSpPr txBox="1"/>
          <p:nvPr/>
        </p:nvSpPr>
        <p:spPr>
          <a:xfrm>
            <a:off x="3848756" y="5065627"/>
            <a:ext cx="847971"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121</a:t>
            </a:r>
            <a:endParaRPr/>
          </a:p>
        </p:txBody>
      </p:sp>
      <p:sp>
        <p:nvSpPr>
          <p:cNvPr id="150" name="Google Shape;150;p4"/>
          <p:cNvSpPr txBox="1"/>
          <p:nvPr/>
        </p:nvSpPr>
        <p:spPr>
          <a:xfrm>
            <a:off x="3745453" y="5840324"/>
            <a:ext cx="513442" cy="726639"/>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just" rtl="0">
              <a:lnSpc>
                <a:spcPct val="150000"/>
              </a:lnSpc>
              <a:spcBef>
                <a:spcPts val="0"/>
              </a:spcBef>
              <a:spcAft>
                <a:spcPts val="0"/>
              </a:spcAft>
              <a:buClr>
                <a:srgbClr val="FF0000"/>
              </a:buClr>
              <a:buSzPct val="100000"/>
              <a:buFont typeface="Arial"/>
              <a:buNone/>
            </a:pPr>
            <a:r>
              <a:rPr lang="en-US" sz="2800">
                <a:solidFill>
                  <a:srgbClr val="FF0000"/>
                </a:solidFill>
                <a:latin typeface="Arial"/>
                <a:ea typeface="Arial"/>
                <a:cs typeface="Arial"/>
                <a:sym typeface="Arial"/>
              </a:rPr>
              <a:t>81</a:t>
            </a:r>
            <a:endParaRPr sz="2800">
              <a:solidFill>
                <a:srgbClr val="FF0000"/>
              </a:solidFill>
              <a:latin typeface="Arial"/>
              <a:ea typeface="Arial"/>
              <a:cs typeface="Arial"/>
              <a:sym typeface="Arial"/>
            </a:endParaRPr>
          </a:p>
        </p:txBody>
      </p:sp>
      <p:sp>
        <p:nvSpPr>
          <p:cNvPr id="151" name="Google Shape;151;p4"/>
          <p:cNvSpPr txBox="1"/>
          <p:nvPr/>
        </p:nvSpPr>
        <p:spPr>
          <a:xfrm>
            <a:off x="6477417" y="2111704"/>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8</a:t>
            </a:r>
            <a:endParaRPr sz="2800">
              <a:solidFill>
                <a:srgbClr val="FF0000"/>
              </a:solidFill>
              <a:latin typeface="Arial"/>
              <a:ea typeface="Arial"/>
              <a:cs typeface="Arial"/>
              <a:sym typeface="Arial"/>
            </a:endParaRPr>
          </a:p>
        </p:txBody>
      </p:sp>
      <p:sp>
        <p:nvSpPr>
          <p:cNvPr id="152" name="Google Shape;152;p4"/>
          <p:cNvSpPr txBox="1"/>
          <p:nvPr/>
        </p:nvSpPr>
        <p:spPr>
          <a:xfrm>
            <a:off x="6506883" y="2842391"/>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9</a:t>
            </a:r>
            <a:endParaRPr sz="2800">
              <a:solidFill>
                <a:srgbClr val="FF0000"/>
              </a:solidFill>
              <a:latin typeface="Arial"/>
              <a:ea typeface="Arial"/>
              <a:cs typeface="Arial"/>
              <a:sym typeface="Arial"/>
            </a:endParaRPr>
          </a:p>
        </p:txBody>
      </p:sp>
      <p:sp>
        <p:nvSpPr>
          <p:cNvPr id="153" name="Google Shape;153;p4"/>
          <p:cNvSpPr txBox="1"/>
          <p:nvPr/>
        </p:nvSpPr>
        <p:spPr>
          <a:xfrm>
            <a:off x="6522735" y="3551977"/>
            <a:ext cx="671718"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10</a:t>
            </a:r>
            <a:endParaRPr sz="2800">
              <a:solidFill>
                <a:srgbClr val="FF0000"/>
              </a:solidFill>
              <a:latin typeface="Arial"/>
              <a:ea typeface="Arial"/>
              <a:cs typeface="Arial"/>
              <a:sym typeface="Arial"/>
            </a:endParaRPr>
          </a:p>
        </p:txBody>
      </p:sp>
      <p:sp>
        <p:nvSpPr>
          <p:cNvPr id="154" name="Google Shape;154;p4"/>
          <p:cNvSpPr txBox="1"/>
          <p:nvPr/>
        </p:nvSpPr>
        <p:spPr>
          <a:xfrm>
            <a:off x="6772451" y="4381844"/>
            <a:ext cx="671718"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11</a:t>
            </a:r>
            <a:endParaRPr/>
          </a:p>
        </p:txBody>
      </p:sp>
      <p:sp>
        <p:nvSpPr>
          <p:cNvPr id="155" name="Google Shape;155;p4"/>
          <p:cNvSpPr txBox="1"/>
          <p:nvPr/>
        </p:nvSpPr>
        <p:spPr>
          <a:xfrm>
            <a:off x="6464523" y="5042189"/>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2</a:t>
            </a:r>
            <a:endParaRPr sz="2800">
              <a:solidFill>
                <a:srgbClr val="FF0000"/>
              </a:solidFill>
              <a:latin typeface="Arial"/>
              <a:ea typeface="Arial"/>
              <a:cs typeface="Arial"/>
              <a:sym typeface="Arial"/>
            </a:endParaRPr>
          </a:p>
        </p:txBody>
      </p:sp>
      <p:sp>
        <p:nvSpPr>
          <p:cNvPr id="156" name="Google Shape;156;p4"/>
          <p:cNvSpPr txBox="1"/>
          <p:nvPr/>
        </p:nvSpPr>
        <p:spPr>
          <a:xfrm>
            <a:off x="6653332" y="5784500"/>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6</a:t>
            </a:r>
            <a:endParaRPr sz="2800">
              <a:solidFill>
                <a:srgbClr val="FF0000"/>
              </a:solidFill>
              <a:latin typeface="Arial"/>
              <a:ea typeface="Arial"/>
              <a:cs typeface="Arial"/>
              <a:sym typeface="Arial"/>
            </a:endParaRPr>
          </a:p>
        </p:txBody>
      </p:sp>
      <p:sp>
        <p:nvSpPr>
          <p:cNvPr id="157" name="Google Shape;157;p4"/>
          <p:cNvSpPr txBox="1"/>
          <p:nvPr/>
        </p:nvSpPr>
        <p:spPr>
          <a:xfrm>
            <a:off x="8561964" y="2099359"/>
            <a:ext cx="513442" cy="726639"/>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just" rtl="0">
              <a:lnSpc>
                <a:spcPct val="150000"/>
              </a:lnSpc>
              <a:spcBef>
                <a:spcPts val="0"/>
              </a:spcBef>
              <a:spcAft>
                <a:spcPts val="0"/>
              </a:spcAft>
              <a:buClr>
                <a:srgbClr val="FF0000"/>
              </a:buClr>
              <a:buSzPct val="100000"/>
              <a:buFont typeface="Arial"/>
              <a:buNone/>
            </a:pPr>
            <a:r>
              <a:rPr lang="en-US" sz="2800">
                <a:solidFill>
                  <a:srgbClr val="FF0000"/>
                </a:solidFill>
                <a:latin typeface="Arial"/>
                <a:ea typeface="Arial"/>
                <a:cs typeface="Arial"/>
                <a:sym typeface="Arial"/>
              </a:rPr>
              <a:t>64</a:t>
            </a:r>
            <a:endParaRPr/>
          </a:p>
        </p:txBody>
      </p:sp>
      <p:sp>
        <p:nvSpPr>
          <p:cNvPr id="158" name="Google Shape;158;p4"/>
          <p:cNvSpPr txBox="1"/>
          <p:nvPr/>
        </p:nvSpPr>
        <p:spPr>
          <a:xfrm>
            <a:off x="8658427" y="2869473"/>
            <a:ext cx="847858"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100</a:t>
            </a:r>
            <a:endParaRPr/>
          </a:p>
        </p:txBody>
      </p:sp>
      <p:sp>
        <p:nvSpPr>
          <p:cNvPr id="159" name="Google Shape;159;p4"/>
          <p:cNvSpPr txBox="1"/>
          <p:nvPr/>
        </p:nvSpPr>
        <p:spPr>
          <a:xfrm>
            <a:off x="8598068" y="3595965"/>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4</a:t>
            </a:r>
            <a:endParaRPr/>
          </a:p>
        </p:txBody>
      </p:sp>
      <p:sp>
        <p:nvSpPr>
          <p:cNvPr id="160" name="Google Shape;160;p4"/>
          <p:cNvSpPr txBox="1"/>
          <p:nvPr/>
        </p:nvSpPr>
        <p:spPr>
          <a:xfrm>
            <a:off x="8566136" y="4298743"/>
            <a:ext cx="513442" cy="72663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50000"/>
              </a:lnSpc>
              <a:spcBef>
                <a:spcPts val="0"/>
              </a:spcBef>
              <a:spcAft>
                <a:spcPts val="0"/>
              </a:spcAft>
              <a:buClr>
                <a:srgbClr val="FF0000"/>
              </a:buClr>
              <a:buSzPts val="2800"/>
              <a:buFont typeface="Arial"/>
              <a:buNone/>
            </a:pPr>
            <a:r>
              <a:rPr lang="en-US" sz="2800">
                <a:solidFill>
                  <a:srgbClr val="FF0000"/>
                </a:solidFill>
                <a:latin typeface="Arial"/>
                <a:ea typeface="Arial"/>
                <a:cs typeface="Arial"/>
                <a:sym typeface="Arial"/>
              </a:rPr>
              <a:t>9</a:t>
            </a:r>
            <a:endParaRPr/>
          </a:p>
        </p:txBody>
      </p:sp>
      <p:sp>
        <p:nvSpPr>
          <p:cNvPr id="161" name="Google Shape;161;p4"/>
          <p:cNvSpPr txBox="1"/>
          <p:nvPr/>
        </p:nvSpPr>
        <p:spPr>
          <a:xfrm>
            <a:off x="8568914" y="5126698"/>
            <a:ext cx="513442" cy="726639"/>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just" rtl="0">
              <a:lnSpc>
                <a:spcPct val="150000"/>
              </a:lnSpc>
              <a:spcBef>
                <a:spcPts val="0"/>
              </a:spcBef>
              <a:spcAft>
                <a:spcPts val="0"/>
              </a:spcAft>
              <a:buClr>
                <a:srgbClr val="FF0000"/>
              </a:buClr>
              <a:buSzPct val="100000"/>
              <a:buFont typeface="Arial"/>
              <a:buNone/>
            </a:pPr>
            <a:r>
              <a:rPr lang="en-US" sz="2800">
                <a:solidFill>
                  <a:srgbClr val="FF0000"/>
                </a:solidFill>
                <a:latin typeface="Arial"/>
                <a:ea typeface="Arial"/>
                <a:cs typeface="Arial"/>
                <a:sym typeface="Arial"/>
              </a:rPr>
              <a:t>36</a:t>
            </a:r>
            <a:endParaRPr/>
          </a:p>
        </p:txBody>
      </p:sp>
      <p:sp>
        <p:nvSpPr>
          <p:cNvPr id="162" name="Google Shape;162;p4"/>
          <p:cNvSpPr txBox="1"/>
          <p:nvPr/>
        </p:nvSpPr>
        <p:spPr>
          <a:xfrm>
            <a:off x="8579940" y="5901370"/>
            <a:ext cx="513442" cy="726639"/>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just" rtl="0">
              <a:lnSpc>
                <a:spcPct val="150000"/>
              </a:lnSpc>
              <a:spcBef>
                <a:spcPts val="0"/>
              </a:spcBef>
              <a:spcAft>
                <a:spcPts val="0"/>
              </a:spcAft>
              <a:buClr>
                <a:srgbClr val="FF0000"/>
              </a:buClr>
              <a:buSzPct val="100000"/>
              <a:buFont typeface="Arial"/>
              <a:buNone/>
            </a:pPr>
            <a:r>
              <a:rPr lang="en-US" sz="2800">
                <a:solidFill>
                  <a:srgbClr val="FF0000"/>
                </a:solidFill>
                <a:latin typeface="Arial"/>
                <a:ea typeface="Arial"/>
                <a:cs typeface="Arial"/>
                <a:sym typeface="Arial"/>
              </a:rPr>
              <a:t>49</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500"/>
                                        <p:tgtEl>
                                          <p:spTgt spid="1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fade">
                                      <p:cBhvr>
                                        <p:cTn id="18" dur="500"/>
                                        <p:tgtEl>
                                          <p:spTgt spid="1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fade">
                                      <p:cBhvr>
                                        <p:cTn id="23" dur="500"/>
                                        <p:tgtEl>
                                          <p:spTgt spid="1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500"/>
                                        <p:tgtEl>
                                          <p:spTgt spid="14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fade">
                                      <p:cBhvr>
                                        <p:cTn id="38" dur="500"/>
                                        <p:tgtEl>
                                          <p:spTgt spid="1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4"/>
                                        </p:tgtEl>
                                        <p:attrNameLst>
                                          <p:attrName>style.visibility</p:attrName>
                                        </p:attrNameLst>
                                      </p:cBhvr>
                                      <p:to>
                                        <p:strVal val="visible"/>
                                      </p:to>
                                    </p:set>
                                    <p:animEffect transition="in" filter="fade">
                                      <p:cBhvr>
                                        <p:cTn id="43" dur="500"/>
                                        <p:tgtEl>
                                          <p:spTgt spid="1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fade">
                                      <p:cBhvr>
                                        <p:cTn id="48" dur="500"/>
                                        <p:tgtEl>
                                          <p:spTgt spid="1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fade">
                                      <p:cBhvr>
                                        <p:cTn id="53" dur="500"/>
                                        <p:tgtEl>
                                          <p:spTgt spid="1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fade">
                                      <p:cBhvr>
                                        <p:cTn id="58" dur="500"/>
                                        <p:tgtEl>
                                          <p:spTgt spid="1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8"/>
                                        </p:tgtEl>
                                        <p:attrNameLst>
                                          <p:attrName>style.visibility</p:attrName>
                                        </p:attrNameLst>
                                      </p:cBhvr>
                                      <p:to>
                                        <p:strVal val="visible"/>
                                      </p:to>
                                    </p:set>
                                    <p:animEffect transition="in" filter="fade">
                                      <p:cBhvr>
                                        <p:cTn id="63" dur="500"/>
                                        <p:tgtEl>
                                          <p:spTgt spid="14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50"/>
                                        </p:tgtEl>
                                        <p:attrNameLst>
                                          <p:attrName>style.visibility</p:attrName>
                                        </p:attrNameLst>
                                      </p:cBhvr>
                                      <p:to>
                                        <p:strVal val="visible"/>
                                      </p:to>
                                    </p:set>
                                    <p:animEffect transition="in" filter="fade">
                                      <p:cBhvr>
                                        <p:cTn id="73" dur="500"/>
                                        <p:tgtEl>
                                          <p:spTgt spid="1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1"/>
                                        </p:tgtEl>
                                        <p:attrNameLst>
                                          <p:attrName>style.visibility</p:attrName>
                                        </p:attrNameLst>
                                      </p:cBhvr>
                                      <p:to>
                                        <p:strVal val="visible"/>
                                      </p:to>
                                    </p:set>
                                    <p:animEffect transition="in" filter="fade">
                                      <p:cBhvr>
                                        <p:cTn id="78" dur="500"/>
                                        <p:tgtEl>
                                          <p:spTgt spid="15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52"/>
                                        </p:tgtEl>
                                        <p:attrNameLst>
                                          <p:attrName>style.visibility</p:attrName>
                                        </p:attrNameLst>
                                      </p:cBhvr>
                                      <p:to>
                                        <p:strVal val="visible"/>
                                      </p:to>
                                    </p:set>
                                    <p:animEffect transition="in" filter="fade">
                                      <p:cBhvr>
                                        <p:cTn id="83" dur="500"/>
                                        <p:tgtEl>
                                          <p:spTgt spid="15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53"/>
                                        </p:tgtEl>
                                        <p:attrNameLst>
                                          <p:attrName>style.visibility</p:attrName>
                                        </p:attrNameLst>
                                      </p:cBhvr>
                                      <p:to>
                                        <p:strVal val="visible"/>
                                      </p:to>
                                    </p:set>
                                    <p:animEffect transition="in" filter="fade">
                                      <p:cBhvr>
                                        <p:cTn id="88" dur="500"/>
                                        <p:tgtEl>
                                          <p:spTgt spid="15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54"/>
                                        </p:tgtEl>
                                        <p:attrNameLst>
                                          <p:attrName>style.visibility</p:attrName>
                                        </p:attrNameLst>
                                      </p:cBhvr>
                                      <p:to>
                                        <p:strVal val="visible"/>
                                      </p:to>
                                    </p:set>
                                    <p:animEffect transition="in" filter="fade">
                                      <p:cBhvr>
                                        <p:cTn id="93" dur="500"/>
                                        <p:tgtEl>
                                          <p:spTgt spid="15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55"/>
                                        </p:tgtEl>
                                        <p:attrNameLst>
                                          <p:attrName>style.visibility</p:attrName>
                                        </p:attrNameLst>
                                      </p:cBhvr>
                                      <p:to>
                                        <p:strVal val="visible"/>
                                      </p:to>
                                    </p:set>
                                    <p:animEffect transition="in" filter="fade">
                                      <p:cBhvr>
                                        <p:cTn id="98" dur="500"/>
                                        <p:tgtEl>
                                          <p:spTgt spid="15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56"/>
                                        </p:tgtEl>
                                        <p:attrNameLst>
                                          <p:attrName>style.visibility</p:attrName>
                                        </p:attrNameLst>
                                      </p:cBhvr>
                                      <p:to>
                                        <p:strVal val="visible"/>
                                      </p:to>
                                    </p:set>
                                    <p:animEffect transition="in" filter="fade">
                                      <p:cBhvr>
                                        <p:cTn id="103" dur="500"/>
                                        <p:tgtEl>
                                          <p:spTgt spid="15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57"/>
                                        </p:tgtEl>
                                        <p:attrNameLst>
                                          <p:attrName>style.visibility</p:attrName>
                                        </p:attrNameLst>
                                      </p:cBhvr>
                                      <p:to>
                                        <p:strVal val="visible"/>
                                      </p:to>
                                    </p:set>
                                    <p:animEffect transition="in" filter="fade">
                                      <p:cBhvr>
                                        <p:cTn id="108" dur="500"/>
                                        <p:tgtEl>
                                          <p:spTgt spid="15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58"/>
                                        </p:tgtEl>
                                        <p:attrNameLst>
                                          <p:attrName>style.visibility</p:attrName>
                                        </p:attrNameLst>
                                      </p:cBhvr>
                                      <p:to>
                                        <p:strVal val="visible"/>
                                      </p:to>
                                    </p:set>
                                    <p:animEffect transition="in" filter="fade">
                                      <p:cBhvr>
                                        <p:cTn id="113" dur="500"/>
                                        <p:tgtEl>
                                          <p:spTgt spid="15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59"/>
                                        </p:tgtEl>
                                        <p:attrNameLst>
                                          <p:attrName>style.visibility</p:attrName>
                                        </p:attrNameLst>
                                      </p:cBhvr>
                                      <p:to>
                                        <p:strVal val="visible"/>
                                      </p:to>
                                    </p:set>
                                    <p:animEffect transition="in" filter="fade">
                                      <p:cBhvr>
                                        <p:cTn id="118" dur="500"/>
                                        <p:tgtEl>
                                          <p:spTgt spid="15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60"/>
                                        </p:tgtEl>
                                        <p:attrNameLst>
                                          <p:attrName>style.visibility</p:attrName>
                                        </p:attrNameLst>
                                      </p:cBhvr>
                                      <p:to>
                                        <p:strVal val="visible"/>
                                      </p:to>
                                    </p:set>
                                    <p:animEffect transition="in" filter="fade">
                                      <p:cBhvr>
                                        <p:cTn id="123" dur="500"/>
                                        <p:tgtEl>
                                          <p:spTgt spid="16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61"/>
                                        </p:tgtEl>
                                        <p:attrNameLst>
                                          <p:attrName>style.visibility</p:attrName>
                                        </p:attrNameLst>
                                      </p:cBhvr>
                                      <p:to>
                                        <p:strVal val="visible"/>
                                      </p:to>
                                    </p:set>
                                    <p:animEffect transition="in" filter="fade">
                                      <p:cBhvr>
                                        <p:cTn id="128" dur="500"/>
                                        <p:tgtEl>
                                          <p:spTgt spid="16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162"/>
                                        </p:tgtEl>
                                        <p:attrNameLst>
                                          <p:attrName>style.visibility</p:attrName>
                                        </p:attrNameLst>
                                      </p:cBhvr>
                                      <p:to>
                                        <p:strVal val="visible"/>
                                      </p:to>
                                    </p:set>
                                    <p:animEffect transition="in" filter="fade">
                                      <p:cBhvr>
                                        <p:cTn id="133"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descr="Wondering | Grappige gezichten, Smiley, Grappige plaatjes"/>
          <p:cNvPicPr preferRelativeResize="0"/>
          <p:nvPr/>
        </p:nvPicPr>
        <p:blipFill rotWithShape="1">
          <a:blip r:embed="rId3">
            <a:alphaModFix/>
          </a:blip>
          <a:srcRect/>
          <a:stretch/>
        </p:blipFill>
        <p:spPr>
          <a:xfrm>
            <a:off x="5472961" y="4150361"/>
            <a:ext cx="2262383" cy="2707639"/>
          </a:xfrm>
          <a:prstGeom prst="rect">
            <a:avLst/>
          </a:prstGeom>
          <a:noFill/>
          <a:ln>
            <a:noFill/>
          </a:ln>
        </p:spPr>
      </p:pic>
      <p:grpSp>
        <p:nvGrpSpPr>
          <p:cNvPr id="168" name="Google Shape;168;p5"/>
          <p:cNvGrpSpPr/>
          <p:nvPr/>
        </p:nvGrpSpPr>
        <p:grpSpPr>
          <a:xfrm rot="8757556">
            <a:off x="-1052601" y="4821382"/>
            <a:ext cx="3136324" cy="6858000"/>
            <a:chOff x="9055676" y="0"/>
            <a:chExt cx="3136324" cy="6858000"/>
          </a:xfrm>
        </p:grpSpPr>
        <p:sp>
          <p:nvSpPr>
            <p:cNvPr id="169" name="Google Shape;169;p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4" name="Google Shape;174;p5"/>
          <p:cNvSpPr txBox="1"/>
          <p:nvPr/>
        </p:nvSpPr>
        <p:spPr>
          <a:xfrm>
            <a:off x="748145" y="432291"/>
            <a:ext cx="10422066" cy="390074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a:solidFill>
                  <a:schemeClr val="accent1"/>
                </a:solidFill>
                <a:latin typeface="Calibri"/>
                <a:ea typeface="Calibri"/>
                <a:cs typeface="Calibri"/>
                <a:sym typeface="Calibri"/>
              </a:rPr>
              <a:t>Ở lớp 7 chúng ta đã được nghiên cứu khái niệm về căn bậc hai của một số không âm a, và ở lớp 9, chúng ta có thêm một khái niệm liên quan đó là khái niệm căn bậc hai số học của số dương a. Vậy căn bậc hai số học của số dương a khác căn bậc hai của a như thế nào, nó có những tính chất gì? Chúng ta cùng tìm hiểu trong chương này.</a:t>
            </a:r>
            <a:endParaRPr sz="2800" b="1">
              <a:solidFill>
                <a:srgbClr val="0070C0"/>
              </a:solidFill>
              <a:latin typeface="Calibri"/>
              <a:ea typeface="Calibri"/>
              <a:cs typeface="Calibri"/>
              <a:sym typeface="Calibri"/>
            </a:endParaRPr>
          </a:p>
        </p:txBody>
      </p:sp>
      <p:grpSp>
        <p:nvGrpSpPr>
          <p:cNvPr id="175" name="Google Shape;175;p5"/>
          <p:cNvGrpSpPr/>
          <p:nvPr/>
        </p:nvGrpSpPr>
        <p:grpSpPr>
          <a:xfrm rot="5400000">
            <a:off x="8383393" y="3218530"/>
            <a:ext cx="6891246" cy="653685"/>
            <a:chOff x="4871257" y="83128"/>
            <a:chExt cx="7501721" cy="653685"/>
          </a:xfrm>
        </p:grpSpPr>
        <p:sp>
          <p:nvSpPr>
            <p:cNvPr id="176" name="Google Shape;176;p5"/>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7" name="Google Shape;177;p5"/>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HOẠT ĐỘNG HÌNH THÀNH KIẾN THỨC</a:t>
              </a:r>
              <a:endParaRPr sz="2400">
                <a:solidFill>
                  <a:srgbClr val="FFFF00"/>
                </a:solidFill>
                <a:latin typeface="Calibri"/>
                <a:ea typeface="Calibri"/>
                <a:cs typeface="Calibri"/>
                <a:sym typeface="Calibri"/>
              </a:endParaRPr>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6"/>
          <p:cNvGrpSpPr/>
          <p:nvPr/>
        </p:nvGrpSpPr>
        <p:grpSpPr>
          <a:xfrm rot="8757556">
            <a:off x="-1052601" y="4821382"/>
            <a:ext cx="3136324" cy="6858000"/>
            <a:chOff x="9055676" y="0"/>
            <a:chExt cx="3136324" cy="6858000"/>
          </a:xfrm>
        </p:grpSpPr>
        <p:sp>
          <p:nvSpPr>
            <p:cNvPr id="183" name="Google Shape;183;p6"/>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 name="Google Shape;184;p6"/>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5" name="Google Shape;185;p6"/>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6"/>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7" name="Google Shape;187;p6"/>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8" name="Google Shape;188;p6"/>
          <p:cNvGrpSpPr/>
          <p:nvPr/>
        </p:nvGrpSpPr>
        <p:grpSpPr>
          <a:xfrm rot="5400000">
            <a:off x="8383393" y="3218530"/>
            <a:ext cx="6891246" cy="653685"/>
            <a:chOff x="4871257" y="83128"/>
            <a:chExt cx="7501721" cy="653685"/>
          </a:xfrm>
        </p:grpSpPr>
        <p:sp>
          <p:nvSpPr>
            <p:cNvPr id="189" name="Google Shape;189;p6"/>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90" name="Google Shape;190;p6"/>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191" name="Google Shape;191;p6"/>
          <p:cNvSpPr txBox="1"/>
          <p:nvPr/>
        </p:nvSpPr>
        <p:spPr>
          <a:xfrm>
            <a:off x="500648" y="386628"/>
            <a:ext cx="10924965" cy="5574603"/>
          </a:xfrm>
          <a:prstGeom prst="rect">
            <a:avLst/>
          </a:prstGeom>
          <a:blipFill rotWithShape="1">
            <a:blip r:embed="rId3">
              <a:alphaModFix/>
            </a:blip>
            <a:stretch>
              <a:fillRect l="-1282" b="-229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7"/>
          <p:cNvGrpSpPr/>
          <p:nvPr/>
        </p:nvGrpSpPr>
        <p:grpSpPr>
          <a:xfrm rot="8757556">
            <a:off x="-1052601" y="4821382"/>
            <a:ext cx="3136324" cy="6858000"/>
            <a:chOff x="9055676" y="0"/>
            <a:chExt cx="3136324" cy="6858000"/>
          </a:xfrm>
        </p:grpSpPr>
        <p:sp>
          <p:nvSpPr>
            <p:cNvPr id="197" name="Google Shape;197;p7"/>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7"/>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 name="Google Shape;199;p7"/>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7"/>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7"/>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02" name="Google Shape;202;p7"/>
          <p:cNvGrpSpPr/>
          <p:nvPr/>
        </p:nvGrpSpPr>
        <p:grpSpPr>
          <a:xfrm rot="5400000">
            <a:off x="8383393" y="3218530"/>
            <a:ext cx="6891246" cy="653685"/>
            <a:chOff x="4871257" y="83128"/>
            <a:chExt cx="7501721" cy="653685"/>
          </a:xfrm>
        </p:grpSpPr>
        <p:sp>
          <p:nvSpPr>
            <p:cNvPr id="203" name="Google Shape;203;p7"/>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04" name="Google Shape;204;p7"/>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205" name="Google Shape;205;p7"/>
          <p:cNvSpPr txBox="1"/>
          <p:nvPr/>
        </p:nvSpPr>
        <p:spPr>
          <a:xfrm>
            <a:off x="166671" y="1022194"/>
            <a:ext cx="11335502" cy="4640758"/>
          </a:xfrm>
          <a:prstGeom prst="rect">
            <a:avLst/>
          </a:prstGeom>
          <a:blipFill rotWithShape="1">
            <a:blip r:embed="rId3">
              <a:alphaModFix/>
            </a:blip>
            <a:stretch>
              <a:fillRect l="-1611" t="-1970" r="-1612" b="-407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206" name="Google Shape;206;p7" descr="Icon&#10;&#10;Description automatically generated with low confidence"/>
          <p:cNvPicPr preferRelativeResize="0"/>
          <p:nvPr/>
        </p:nvPicPr>
        <p:blipFill rotWithShape="1">
          <a:blip r:embed="rId4">
            <a:alphaModFix/>
          </a:blip>
          <a:srcRect/>
          <a:stretch/>
        </p:blipFill>
        <p:spPr>
          <a:xfrm>
            <a:off x="4563720" y="-539860"/>
            <a:ext cx="2541405" cy="254140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8"/>
          <p:cNvGrpSpPr/>
          <p:nvPr/>
        </p:nvGrpSpPr>
        <p:grpSpPr>
          <a:xfrm rot="8757556">
            <a:off x="-1052601" y="4821382"/>
            <a:ext cx="3136324" cy="6858000"/>
            <a:chOff x="9055676" y="0"/>
            <a:chExt cx="3136324" cy="6858000"/>
          </a:xfrm>
        </p:grpSpPr>
        <p:sp>
          <p:nvSpPr>
            <p:cNvPr id="212" name="Google Shape;212;p8"/>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
          <p:nvSpPr>
            <p:cNvPr id="213" name="Google Shape;213;p8"/>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
          <p:nvSpPr>
            <p:cNvPr id="214" name="Google Shape;214;p8"/>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
          <p:nvSpPr>
            <p:cNvPr id="215" name="Google Shape;215;p8"/>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
          <p:nvSpPr>
            <p:cNvPr id="216" name="Google Shape;216;p8"/>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grpSp>
      <p:grpSp>
        <p:nvGrpSpPr>
          <p:cNvPr id="217" name="Google Shape;217;p8"/>
          <p:cNvGrpSpPr/>
          <p:nvPr/>
        </p:nvGrpSpPr>
        <p:grpSpPr>
          <a:xfrm rot="5400000">
            <a:off x="8383393" y="3218530"/>
            <a:ext cx="6891246" cy="653685"/>
            <a:chOff x="4871257" y="83128"/>
            <a:chExt cx="7501721" cy="653685"/>
          </a:xfrm>
        </p:grpSpPr>
        <p:sp>
          <p:nvSpPr>
            <p:cNvPr id="218" name="Google Shape;218;p8"/>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accent1"/>
                </a:solidFill>
                <a:latin typeface="Arial"/>
                <a:ea typeface="Arial"/>
                <a:cs typeface="Arial"/>
                <a:sym typeface="Arial"/>
              </a:endParaRPr>
            </a:p>
          </p:txBody>
        </p:sp>
        <p:sp>
          <p:nvSpPr>
            <p:cNvPr id="219" name="Google Shape;219;p8"/>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1"/>
                  </a:solidFill>
                  <a:latin typeface="Arial"/>
                  <a:ea typeface="Arial"/>
                  <a:cs typeface="Arial"/>
                  <a:sym typeface="Arial"/>
                </a:rPr>
                <a:t>HOẠT ĐỘNG HÌNH THÀNH KIẾN THỨC</a:t>
              </a:r>
              <a:endParaRPr sz="2400">
                <a:solidFill>
                  <a:schemeClr val="accent1"/>
                </a:solidFill>
                <a:latin typeface="Arial"/>
                <a:ea typeface="Arial"/>
                <a:cs typeface="Arial"/>
                <a:sym typeface="Arial"/>
              </a:endParaRPr>
            </a:p>
          </p:txBody>
        </p:sp>
      </p:grpSp>
      <p:sp>
        <p:nvSpPr>
          <p:cNvPr id="220" name="Google Shape;220;p8"/>
          <p:cNvSpPr txBox="1"/>
          <p:nvPr/>
        </p:nvSpPr>
        <p:spPr>
          <a:xfrm>
            <a:off x="166671" y="1174594"/>
            <a:ext cx="11335502" cy="2314608"/>
          </a:xfrm>
          <a:prstGeom prst="rect">
            <a:avLst/>
          </a:prstGeom>
          <a:blipFill rotWithShape="1">
            <a:blip r:embed="rId3">
              <a:alphaModFix/>
            </a:blip>
            <a:stretch>
              <a:fillRect l="-1611" t="-3957" r="-1612" b="-92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221" name="Google Shape;221;p8" descr="Icon&#10;&#10;Description automatically generated with low confidence"/>
          <p:cNvPicPr preferRelativeResize="0"/>
          <p:nvPr/>
        </p:nvPicPr>
        <p:blipFill rotWithShape="1">
          <a:blip r:embed="rId4">
            <a:alphaModFix/>
          </a:blip>
          <a:srcRect/>
          <a:stretch/>
        </p:blipFill>
        <p:spPr>
          <a:xfrm>
            <a:off x="4563720" y="-539860"/>
            <a:ext cx="2541405" cy="2541405"/>
          </a:xfrm>
          <a:prstGeom prst="rect">
            <a:avLst/>
          </a:prstGeom>
          <a:noFill/>
          <a:ln>
            <a:noFill/>
          </a:ln>
        </p:spPr>
      </p:pic>
      <p:sp>
        <p:nvSpPr>
          <p:cNvPr id="222" name="Google Shape;222;p8"/>
          <p:cNvSpPr/>
          <p:nvPr/>
        </p:nvSpPr>
        <p:spPr>
          <a:xfrm>
            <a:off x="1520097" y="4087009"/>
            <a:ext cx="2667000" cy="1447800"/>
          </a:xfrm>
          <a:prstGeom prst="irregularSeal1">
            <a:avLst/>
          </a:prstGeom>
          <a:blipFill rotWithShape="1">
            <a:blip r:embed="rId5">
              <a:alphaModFix/>
            </a:blip>
            <a:tile tx="0" ty="0" sx="100000" sy="100000" flip="none" algn="tl"/>
          </a:blip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Arial"/>
                <a:ea typeface="Arial"/>
                <a:cs typeface="Arial"/>
                <a:sym typeface="Arial"/>
              </a:rPr>
              <a:t>CHÚ Ý</a:t>
            </a:r>
            <a:endParaRPr/>
          </a:p>
        </p:txBody>
      </p:sp>
      <p:grpSp>
        <p:nvGrpSpPr>
          <p:cNvPr id="223" name="Google Shape;223;p8"/>
          <p:cNvGrpSpPr/>
          <p:nvPr/>
        </p:nvGrpSpPr>
        <p:grpSpPr>
          <a:xfrm>
            <a:off x="4263297" y="3782209"/>
            <a:ext cx="5265738" cy="2246313"/>
            <a:chOff x="2743200" y="4267200"/>
            <a:chExt cx="5265933" cy="2246769"/>
          </a:xfrm>
        </p:grpSpPr>
        <p:sp>
          <p:nvSpPr>
            <p:cNvPr id="224" name="Google Shape;224;p8"/>
            <p:cNvSpPr txBox="1"/>
            <p:nvPr/>
          </p:nvSpPr>
          <p:spPr>
            <a:xfrm>
              <a:off x="2743200" y="4267200"/>
              <a:ext cx="464820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accent1"/>
                  </a:solidFill>
                  <a:latin typeface="Arial"/>
                  <a:ea typeface="Arial"/>
                  <a:cs typeface="Arial"/>
                  <a:sym typeface="Arial"/>
                </a:rPr>
                <a:t>Với          , ta có:</a:t>
              </a:r>
              <a:endParaRPr/>
            </a:p>
            <a:p>
              <a:pPr marL="0" marR="0" lvl="0" indent="0" algn="l" rtl="0">
                <a:spcBef>
                  <a:spcPts val="0"/>
                </a:spcBef>
                <a:spcAft>
                  <a:spcPts val="0"/>
                </a:spcAft>
                <a:buNone/>
              </a:pPr>
              <a:endParaRPr sz="2800">
                <a:solidFill>
                  <a:schemeClr val="accent1"/>
                </a:solidFill>
                <a:latin typeface="Arial"/>
                <a:ea typeface="Arial"/>
                <a:cs typeface="Arial"/>
                <a:sym typeface="Arial"/>
              </a:endParaRPr>
            </a:p>
            <a:p>
              <a:pPr marL="0" marR="0" lvl="0" indent="0" algn="l" rtl="0">
                <a:spcBef>
                  <a:spcPts val="0"/>
                </a:spcBef>
                <a:spcAft>
                  <a:spcPts val="0"/>
                </a:spcAft>
                <a:buNone/>
              </a:pPr>
              <a:r>
                <a:rPr lang="en-US" sz="2800">
                  <a:solidFill>
                    <a:schemeClr val="accent1"/>
                  </a:solidFill>
                  <a:latin typeface="Arial"/>
                  <a:ea typeface="Arial"/>
                  <a:cs typeface="Arial"/>
                  <a:sym typeface="Arial"/>
                </a:rPr>
                <a:t>Nếu              thì           và </a:t>
              </a:r>
              <a:endParaRPr/>
            </a:p>
            <a:p>
              <a:pPr marL="0" marR="0" lvl="0" indent="0" algn="l" rtl="0">
                <a:spcBef>
                  <a:spcPts val="0"/>
                </a:spcBef>
                <a:spcAft>
                  <a:spcPts val="0"/>
                </a:spcAft>
                <a:buNone/>
              </a:pPr>
              <a:endParaRPr sz="2800">
                <a:solidFill>
                  <a:schemeClr val="accent1"/>
                </a:solidFill>
                <a:latin typeface="Arial"/>
                <a:ea typeface="Arial"/>
                <a:cs typeface="Arial"/>
                <a:sym typeface="Arial"/>
              </a:endParaRPr>
            </a:p>
            <a:p>
              <a:pPr marL="0" marR="0" lvl="0" indent="0" algn="l" rtl="0">
                <a:spcBef>
                  <a:spcPts val="0"/>
                </a:spcBef>
                <a:spcAft>
                  <a:spcPts val="0"/>
                </a:spcAft>
                <a:buNone/>
              </a:pPr>
              <a:r>
                <a:rPr lang="en-US" sz="2800">
                  <a:solidFill>
                    <a:schemeClr val="accent1"/>
                  </a:solidFill>
                  <a:latin typeface="Arial"/>
                  <a:ea typeface="Arial"/>
                  <a:cs typeface="Arial"/>
                  <a:sym typeface="Arial"/>
                </a:rPr>
                <a:t>Nếu            và               thì        </a:t>
              </a:r>
              <a:endParaRPr/>
            </a:p>
          </p:txBody>
        </p:sp>
        <p:pic>
          <p:nvPicPr>
            <p:cNvPr id="225" name="Google Shape;225;p8"/>
            <p:cNvPicPr preferRelativeResize="0"/>
            <p:nvPr/>
          </p:nvPicPr>
          <p:blipFill rotWithShape="1">
            <a:blip r:embed="rId6">
              <a:alphaModFix/>
            </a:blip>
            <a:srcRect/>
            <a:stretch/>
          </p:blipFill>
          <p:spPr>
            <a:xfrm>
              <a:off x="3429000" y="4343400"/>
              <a:ext cx="914400" cy="406400"/>
            </a:xfrm>
            <a:prstGeom prst="rect">
              <a:avLst/>
            </a:prstGeom>
            <a:noFill/>
            <a:ln>
              <a:noFill/>
            </a:ln>
          </p:spPr>
        </p:pic>
        <p:pic>
          <p:nvPicPr>
            <p:cNvPr id="226" name="Google Shape;226;p8"/>
            <p:cNvPicPr preferRelativeResize="0"/>
            <p:nvPr/>
          </p:nvPicPr>
          <p:blipFill rotWithShape="1">
            <a:blip r:embed="rId7">
              <a:alphaModFix/>
            </a:blip>
            <a:srcRect/>
            <a:stretch/>
          </p:blipFill>
          <p:spPr>
            <a:xfrm>
              <a:off x="3588271" y="5104150"/>
              <a:ext cx="990600" cy="533400"/>
            </a:xfrm>
            <a:prstGeom prst="rect">
              <a:avLst/>
            </a:prstGeom>
            <a:noFill/>
            <a:ln>
              <a:noFill/>
            </a:ln>
          </p:spPr>
        </p:pic>
        <p:pic>
          <p:nvPicPr>
            <p:cNvPr id="227" name="Google Shape;227;p8"/>
            <p:cNvPicPr preferRelativeResize="0"/>
            <p:nvPr/>
          </p:nvPicPr>
          <p:blipFill rotWithShape="1">
            <a:blip r:embed="rId7">
              <a:alphaModFix/>
            </a:blip>
            <a:srcRect/>
            <a:stretch/>
          </p:blipFill>
          <p:spPr>
            <a:xfrm>
              <a:off x="7018533" y="5943600"/>
              <a:ext cx="990600" cy="533400"/>
            </a:xfrm>
            <a:prstGeom prst="rect">
              <a:avLst/>
            </a:prstGeom>
            <a:noFill/>
            <a:ln>
              <a:noFill/>
            </a:ln>
          </p:spPr>
        </p:pic>
        <p:pic>
          <p:nvPicPr>
            <p:cNvPr id="228" name="Google Shape;228;p8"/>
            <p:cNvPicPr preferRelativeResize="0"/>
            <p:nvPr/>
          </p:nvPicPr>
          <p:blipFill rotWithShape="1">
            <a:blip r:embed="rId8">
              <a:alphaModFix/>
            </a:blip>
            <a:srcRect/>
            <a:stretch/>
          </p:blipFill>
          <p:spPr>
            <a:xfrm>
              <a:off x="5318220" y="5181786"/>
              <a:ext cx="947773" cy="406482"/>
            </a:xfrm>
            <a:prstGeom prst="rect">
              <a:avLst/>
            </a:prstGeom>
            <a:noFill/>
            <a:ln>
              <a:noFill/>
            </a:ln>
          </p:spPr>
        </p:pic>
        <p:pic>
          <p:nvPicPr>
            <p:cNvPr id="229" name="Google Shape;229;p8"/>
            <p:cNvPicPr preferRelativeResize="0"/>
            <p:nvPr/>
          </p:nvPicPr>
          <p:blipFill rotWithShape="1">
            <a:blip r:embed="rId9">
              <a:alphaModFix/>
            </a:blip>
            <a:srcRect/>
            <a:stretch/>
          </p:blipFill>
          <p:spPr>
            <a:xfrm>
              <a:off x="3551420" y="6049780"/>
              <a:ext cx="947738" cy="406400"/>
            </a:xfrm>
            <a:prstGeom prst="rect">
              <a:avLst/>
            </a:prstGeom>
            <a:noFill/>
            <a:ln>
              <a:noFill/>
            </a:ln>
          </p:spPr>
        </p:pic>
        <p:pic>
          <p:nvPicPr>
            <p:cNvPr id="230" name="Google Shape;230;p8"/>
            <p:cNvPicPr preferRelativeResize="0"/>
            <p:nvPr/>
          </p:nvPicPr>
          <p:blipFill rotWithShape="1">
            <a:blip r:embed="rId10">
              <a:alphaModFix/>
            </a:blip>
            <a:srcRect/>
            <a:stretch/>
          </p:blipFill>
          <p:spPr>
            <a:xfrm>
              <a:off x="6856893" y="5153252"/>
              <a:ext cx="1117600" cy="463550"/>
            </a:xfrm>
            <a:prstGeom prst="rect">
              <a:avLst/>
            </a:prstGeom>
            <a:noFill/>
            <a:ln>
              <a:noFill/>
            </a:ln>
          </p:spPr>
        </p:pic>
        <p:pic>
          <p:nvPicPr>
            <p:cNvPr id="231" name="Google Shape;231;p8"/>
            <p:cNvPicPr preferRelativeResize="0"/>
            <p:nvPr/>
          </p:nvPicPr>
          <p:blipFill rotWithShape="1">
            <a:blip r:embed="rId10">
              <a:alphaModFix/>
            </a:blip>
            <a:srcRect/>
            <a:stretch/>
          </p:blipFill>
          <p:spPr>
            <a:xfrm>
              <a:off x="5231892" y="5974830"/>
              <a:ext cx="1117600" cy="463550"/>
            </a:xfrm>
            <a:prstGeom prst="rect">
              <a:avLst/>
            </a:prstGeom>
            <a:noFill/>
            <a:ln>
              <a:noFill/>
            </a:ln>
          </p:spPr>
        </p:pic>
      </p:grpSp>
      <p:pic>
        <p:nvPicPr>
          <p:cNvPr id="232" name="Google Shape;232;p8"/>
          <p:cNvPicPr preferRelativeResize="0"/>
          <p:nvPr/>
        </p:nvPicPr>
        <p:blipFill rotWithShape="1">
          <a:blip r:embed="rId11">
            <a:alphaModFix/>
          </a:blip>
          <a:srcRect/>
          <a:stretch/>
        </p:blipFill>
        <p:spPr>
          <a:xfrm>
            <a:off x="5107609" y="4190391"/>
            <a:ext cx="3581400" cy="14478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23"/>
                                        </p:tgtEl>
                                      </p:cBhvr>
                                    </p:animEffect>
                                    <p:set>
                                      <p:cBhvr>
                                        <p:cTn id="17" dur="1" fill="hold">
                                          <p:stCondLst>
                                            <p:cond delay="500"/>
                                          </p:stCondLst>
                                        </p:cTn>
                                        <p:tgtEl>
                                          <p:spTgt spid="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9"/>
          <p:cNvPicPr preferRelativeResize="0"/>
          <p:nvPr/>
        </p:nvPicPr>
        <p:blipFill rotWithShape="1">
          <a:blip r:embed="rId3">
            <a:alphaModFix/>
          </a:blip>
          <a:srcRect/>
          <a:stretch/>
        </p:blipFill>
        <p:spPr>
          <a:xfrm>
            <a:off x="329544" y="541440"/>
            <a:ext cx="1651656" cy="1486490"/>
          </a:xfrm>
          <a:prstGeom prst="rect">
            <a:avLst/>
          </a:prstGeom>
          <a:noFill/>
          <a:ln>
            <a:noFill/>
          </a:ln>
        </p:spPr>
      </p:pic>
      <p:grpSp>
        <p:nvGrpSpPr>
          <p:cNvPr id="238" name="Google Shape;238;p9"/>
          <p:cNvGrpSpPr/>
          <p:nvPr/>
        </p:nvGrpSpPr>
        <p:grpSpPr>
          <a:xfrm rot="8757556">
            <a:off x="-1052601" y="4821382"/>
            <a:ext cx="3136324" cy="6858000"/>
            <a:chOff x="9055676" y="0"/>
            <a:chExt cx="3136324" cy="6858000"/>
          </a:xfrm>
        </p:grpSpPr>
        <p:sp>
          <p:nvSpPr>
            <p:cNvPr id="239" name="Google Shape;239;p9"/>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9"/>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1" name="Google Shape;241;p9"/>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 name="Google Shape;242;p9"/>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3" name="Google Shape;243;p9"/>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44" name="Google Shape;244;p9"/>
          <p:cNvGrpSpPr/>
          <p:nvPr/>
        </p:nvGrpSpPr>
        <p:grpSpPr>
          <a:xfrm rot="5400000">
            <a:off x="8383393" y="3218530"/>
            <a:ext cx="6891246" cy="653685"/>
            <a:chOff x="4871257" y="83128"/>
            <a:chExt cx="7501721" cy="653685"/>
          </a:xfrm>
        </p:grpSpPr>
        <p:sp>
          <p:nvSpPr>
            <p:cNvPr id="245" name="Google Shape;245;p9"/>
            <p:cNvSpPr/>
            <p:nvPr/>
          </p:nvSpPr>
          <p:spPr>
            <a:xfrm>
              <a:off x="4871257" y="83128"/>
              <a:ext cx="7232072" cy="653685"/>
            </a:xfrm>
            <a:prstGeom prst="roundRect">
              <a:avLst>
                <a:gd name="adj" fmla="val 16667"/>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46" name="Google Shape;246;p9"/>
            <p:cNvSpPr txBox="1"/>
            <p:nvPr/>
          </p:nvSpPr>
          <p:spPr>
            <a:xfrm>
              <a:off x="5268730" y="213658"/>
              <a:ext cx="7104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Arial"/>
                  <a:ea typeface="Arial"/>
                  <a:cs typeface="Arial"/>
                  <a:sym typeface="Arial"/>
                </a:rPr>
                <a:t>HOẠT ĐỘNG HÌNH THÀNH KIẾN THỨC</a:t>
              </a:r>
              <a:endParaRPr sz="2400">
                <a:solidFill>
                  <a:srgbClr val="FFFF00"/>
                </a:solidFill>
                <a:latin typeface="Arial"/>
                <a:ea typeface="Arial"/>
                <a:cs typeface="Arial"/>
                <a:sym typeface="Arial"/>
              </a:endParaRPr>
            </a:p>
          </p:txBody>
        </p:sp>
      </p:grpSp>
      <p:sp>
        <p:nvSpPr>
          <p:cNvPr id="247" name="Google Shape;247;p9"/>
          <p:cNvSpPr/>
          <p:nvPr/>
        </p:nvSpPr>
        <p:spPr>
          <a:xfrm>
            <a:off x="1885037" y="404847"/>
            <a:ext cx="1066800" cy="1066800"/>
          </a:xfrm>
          <a:prstGeom prst="rect">
            <a:avLst/>
          </a:prstGeom>
          <a:solidFill>
            <a:srgbClr val="92D05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Arial"/>
                <a:ea typeface="Arial"/>
                <a:cs typeface="Arial"/>
                <a:sym typeface="Arial"/>
              </a:rPr>
              <a:t>?2</a:t>
            </a:r>
            <a:endParaRPr/>
          </a:p>
        </p:txBody>
      </p:sp>
      <p:sp>
        <p:nvSpPr>
          <p:cNvPr id="248" name="Google Shape;248;p9"/>
          <p:cNvSpPr txBox="1"/>
          <p:nvPr/>
        </p:nvSpPr>
        <p:spPr>
          <a:xfrm>
            <a:off x="2993026" y="404847"/>
            <a:ext cx="804386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5142A"/>
              </a:buClr>
              <a:buSzPts val="2800"/>
              <a:buFont typeface="Arial"/>
              <a:buNone/>
            </a:pPr>
            <a:r>
              <a:rPr lang="en-US" sz="2800" b="1">
                <a:solidFill>
                  <a:srgbClr val="15142A"/>
                </a:solidFill>
                <a:latin typeface="Arial"/>
                <a:ea typeface="Arial"/>
                <a:cs typeface="Arial"/>
                <a:sym typeface="Arial"/>
              </a:rPr>
              <a:t> Tìm căn bậc hai số học của mỗi số sau :</a:t>
            </a:r>
            <a:r>
              <a:rPr lang="en-US" sz="2800">
                <a:solidFill>
                  <a:srgbClr val="15142A"/>
                </a:solidFill>
                <a:latin typeface="Arial"/>
                <a:ea typeface="Arial"/>
                <a:cs typeface="Arial"/>
                <a:sym typeface="Arial"/>
              </a:rPr>
              <a:t> </a:t>
            </a:r>
            <a:endParaRPr/>
          </a:p>
          <a:p>
            <a:pPr marL="0" marR="0" lvl="0" indent="0" algn="l" rtl="0">
              <a:spcBef>
                <a:spcPts val="0"/>
              </a:spcBef>
              <a:spcAft>
                <a:spcPts val="0"/>
              </a:spcAft>
              <a:buClr>
                <a:srgbClr val="000099"/>
              </a:buClr>
              <a:buSzPts val="2800"/>
              <a:buFont typeface="Arial"/>
              <a:buNone/>
            </a:pPr>
            <a:r>
              <a:rPr lang="en-US" sz="2800">
                <a:solidFill>
                  <a:srgbClr val="000099"/>
                </a:solidFill>
                <a:latin typeface="Arial"/>
                <a:ea typeface="Arial"/>
                <a:cs typeface="Arial"/>
                <a:sym typeface="Arial"/>
              </a:rPr>
              <a:t>     a) 49		b) 64	     c)81		d) 1,21</a:t>
            </a:r>
            <a:endParaRPr/>
          </a:p>
        </p:txBody>
      </p:sp>
      <p:sp>
        <p:nvSpPr>
          <p:cNvPr id="249" name="Google Shape;249;p9"/>
          <p:cNvSpPr txBox="1"/>
          <p:nvPr/>
        </p:nvSpPr>
        <p:spPr>
          <a:xfrm>
            <a:off x="1276123" y="5124605"/>
            <a:ext cx="963975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800"/>
              <a:buFont typeface="Arial"/>
              <a:buNone/>
            </a:pPr>
            <a:r>
              <a:rPr lang="en-US" sz="2800" b="1" i="1">
                <a:solidFill>
                  <a:srgbClr val="FF0000"/>
                </a:solidFill>
                <a:latin typeface="Arial"/>
                <a:ea typeface="Arial"/>
                <a:cs typeface="Arial"/>
                <a:sym typeface="Arial"/>
              </a:rPr>
              <a:t>Lưu ý: </a:t>
            </a:r>
            <a:r>
              <a:rPr lang="en-US" sz="2800">
                <a:solidFill>
                  <a:srgbClr val="000099"/>
                </a:solidFill>
                <a:latin typeface="Arial"/>
                <a:ea typeface="Arial"/>
                <a:cs typeface="Arial"/>
                <a:sym typeface="Arial"/>
              </a:rPr>
              <a:t>Phép toán </a:t>
            </a:r>
            <a:r>
              <a:rPr lang="en-US" sz="2800">
                <a:solidFill>
                  <a:srgbClr val="FF0000"/>
                </a:solidFill>
                <a:latin typeface="Arial"/>
                <a:ea typeface="Arial"/>
                <a:cs typeface="Arial"/>
                <a:sym typeface="Arial"/>
              </a:rPr>
              <a:t>tìm căn </a:t>
            </a:r>
            <a:r>
              <a:rPr lang="en-US" sz="2800">
                <a:solidFill>
                  <a:srgbClr val="000099"/>
                </a:solidFill>
                <a:latin typeface="Arial"/>
                <a:ea typeface="Arial"/>
                <a:cs typeface="Arial"/>
                <a:sym typeface="Arial"/>
              </a:rPr>
              <a:t>bậc hai số học của một số không âm gọi là </a:t>
            </a:r>
            <a:r>
              <a:rPr lang="en-US" sz="2800">
                <a:solidFill>
                  <a:srgbClr val="FF0000"/>
                </a:solidFill>
                <a:latin typeface="Arial"/>
                <a:ea typeface="Arial"/>
                <a:cs typeface="Arial"/>
                <a:sym typeface="Arial"/>
              </a:rPr>
              <a:t>phép khai phương </a:t>
            </a:r>
            <a:r>
              <a:rPr lang="en-US" sz="2800">
                <a:solidFill>
                  <a:srgbClr val="000099"/>
                </a:solidFill>
                <a:latin typeface="Arial"/>
                <a:ea typeface="Arial"/>
                <a:cs typeface="Arial"/>
                <a:sym typeface="Arial"/>
              </a:rPr>
              <a:t>(gọi tắt là khai phương).</a:t>
            </a:r>
            <a:endParaRPr sz="2800">
              <a:solidFill>
                <a:srgbClr val="000099"/>
              </a:solidFill>
              <a:latin typeface="Arial"/>
              <a:ea typeface="Arial"/>
              <a:cs typeface="Arial"/>
              <a:sym typeface="Arial"/>
            </a:endParaRPr>
          </a:p>
        </p:txBody>
      </p:sp>
      <p:sp>
        <p:nvSpPr>
          <p:cNvPr id="250" name="Google Shape;250;p9"/>
          <p:cNvSpPr txBox="1"/>
          <p:nvPr/>
        </p:nvSpPr>
        <p:spPr>
          <a:xfrm>
            <a:off x="2281277" y="1610767"/>
            <a:ext cx="7451124" cy="3449855"/>
          </a:xfrm>
          <a:prstGeom prst="rect">
            <a:avLst/>
          </a:prstGeom>
          <a:blipFill rotWithShape="1">
            <a:blip r:embed="rId4">
              <a:alphaModFix/>
            </a:blip>
            <a:stretch>
              <a:fillRect l="-1634" b="-388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par>
                                <p:cTn id="8" presetID="10" presetClass="entr" presetSubtype="0" fill="hold" nodeType="withEffect">
                                  <p:stCondLst>
                                    <p:cond delay="0"/>
                                  </p:stCondLst>
                                  <p:childTnLst>
                                    <p:set>
                                      <p:cBhvr>
                                        <p:cTn id="9" dur="1" fill="hold">
                                          <p:stCondLst>
                                            <p:cond delay="0"/>
                                          </p:stCondLst>
                                        </p:cTn>
                                        <p:tgtEl>
                                          <p:spTgt spid="247"/>
                                        </p:tgtEl>
                                        <p:attrNameLst>
                                          <p:attrName>style.visibility</p:attrName>
                                        </p:attrNameLst>
                                      </p:cBhvr>
                                      <p:to>
                                        <p:strVal val="visible"/>
                                      </p:to>
                                    </p:set>
                                    <p:animEffect transition="in" filter="fade">
                                      <p:cBhvr>
                                        <p:cTn id="10" dur="500"/>
                                        <p:tgtEl>
                                          <p:spTgt spid="2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0">
                                            <p:txEl>
                                              <p:pRg st="0" end="0"/>
                                            </p:txEl>
                                          </p:spTgt>
                                        </p:tgtEl>
                                        <p:attrNameLst>
                                          <p:attrName>style.visibility</p:attrName>
                                        </p:attrNameLst>
                                      </p:cBhvr>
                                      <p:to>
                                        <p:strVal val="visible"/>
                                      </p:to>
                                    </p:set>
                                    <p:animEffect transition="in" filter="fade">
                                      <p:cBhvr>
                                        <p:cTn id="15" dur="500"/>
                                        <p:tgtEl>
                                          <p:spTgt spid="25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9"/>
                                        </p:tgtEl>
                                        <p:attrNameLst>
                                          <p:attrName>style.visibility</p:attrName>
                                        </p:attrNameLst>
                                      </p:cBhvr>
                                      <p:to>
                                        <p:strVal val="visible"/>
                                      </p:to>
                                    </p:set>
                                    <p:animEffect transition="in" filter="fade">
                                      <p:cBhvr>
                                        <p:cTn id="20"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921</Words>
  <Application>Microsoft Office PowerPoint</Application>
  <PresentationFormat>Widescreen</PresentationFormat>
  <Paragraphs>272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Cambria Math</vt:lpstr>
      <vt:lpstr>Times New Roman</vt:lpstr>
      <vt:lpstr>Arial</vt:lpstr>
      <vt:lpstr>Office Theme</vt:lpstr>
      <vt:lpstr> TIẾT 1: CĂN BẬC HAI</vt:lpstr>
      <vt:lpstr>PowerPoint Presentation</vt:lpstr>
      <vt:lpstr>Mini game: Tiếp sức</vt:lpstr>
      <vt:lpstr>Mini game: Tiếp sức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TIẾT 1: CĂN BẬC HAI</dc:title>
  <dc:creator>Lê Hải</dc:creator>
  <cp:lastModifiedBy>Admin</cp:lastModifiedBy>
  <cp:revision>1</cp:revision>
  <dcterms:created xsi:type="dcterms:W3CDTF">2021-06-07T13:44:30Z</dcterms:created>
  <dcterms:modified xsi:type="dcterms:W3CDTF">2023-09-28T01:52:28Z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